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89" r:id="rId13"/>
    <p:sldId id="29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42C5-22AE-4BAC-A0F8-2F9A7C604DEE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F0DDA-3C9D-4E00-983A-7D37A8DDB60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dirty="0" smtClean="0"/>
              <a:t>Operators on the same line have the same PRECEDENCE (relative ranking).</a:t>
            </a:r>
          </a:p>
          <a:p>
            <a:pPr>
              <a:buFontTx/>
              <a:buChar char="-"/>
            </a:pPr>
            <a:r>
              <a:rPr lang="en-IN" dirty="0" smtClean="0"/>
              <a:t> </a:t>
            </a:r>
            <a:r>
              <a:rPr lang="en-IN" dirty="0" err="1" smtClean="0"/>
              <a:t>Associativity</a:t>
            </a:r>
            <a:r>
              <a:rPr lang="en-IN" dirty="0" smtClean="0"/>
              <a:t>=</a:t>
            </a:r>
            <a:r>
              <a:rPr lang="en-IN" baseline="0" dirty="0" smtClean="0"/>
              <a:t> direction of processing.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 Unary ops have higher precedence than binary.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096D-F4A9-4368-BB7A-BB8F77326A55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E224-AFB5-4B97-B763-E4A36191DD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096D-F4A9-4368-BB7A-BB8F77326A55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E224-AFB5-4B97-B763-E4A36191DD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096D-F4A9-4368-BB7A-BB8F77326A55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E224-AFB5-4B97-B763-E4A36191DD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096D-F4A9-4368-BB7A-BB8F77326A55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E224-AFB5-4B97-B763-E4A36191DD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096D-F4A9-4368-BB7A-BB8F77326A55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E224-AFB5-4B97-B763-E4A36191DD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096D-F4A9-4368-BB7A-BB8F77326A55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E224-AFB5-4B97-B763-E4A36191DD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096D-F4A9-4368-BB7A-BB8F77326A55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E224-AFB5-4B97-B763-E4A36191DD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096D-F4A9-4368-BB7A-BB8F77326A55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E224-AFB5-4B97-B763-E4A36191DD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096D-F4A9-4368-BB7A-BB8F77326A55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E224-AFB5-4B97-B763-E4A36191DD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096D-F4A9-4368-BB7A-BB8F77326A55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E224-AFB5-4B97-B763-E4A36191DD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096D-F4A9-4368-BB7A-BB8F77326A55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1E224-AFB5-4B97-B763-E4A36191DD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096D-F4A9-4368-BB7A-BB8F77326A55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1E224-AFB5-4B97-B763-E4A36191DDF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Using expressions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16</a:t>
            </a:r>
            <a:r>
              <a:rPr lang="en-GB" baseline="30000" dirty="0" smtClean="0"/>
              <a:t>th</a:t>
            </a:r>
            <a:r>
              <a:rPr lang="en-GB" dirty="0" smtClean="0"/>
              <a:t> August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Compound Statements (cont)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Local declarations exist during the execution of the block/compound statement</a:t>
            </a:r>
          </a:p>
          <a:p>
            <a:r>
              <a:rPr lang="en-US"/>
              <a:t>Declarations are made one at a time </a:t>
            </a:r>
          </a:p>
          <a:p>
            <a:r>
              <a:rPr lang="en-US"/>
              <a:t>Statements are executed from the first to the last </a:t>
            </a:r>
          </a:p>
          <a:p>
            <a:r>
              <a:rPr lang="en-US"/>
              <a:t>Declarations go away once the statements in the block are executed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 questions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7010400" cy="147732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int main(){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 int a =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7; </a:t>
            </a:r>
          </a:p>
          <a:p>
            <a:r>
              <a:rPr lang="en-GB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printf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("%d",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a++ * a++); </a:t>
            </a:r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return 0;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18376" y="2119720"/>
            <a:ext cx="533400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49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212976"/>
            <a:ext cx="7010400" cy="147732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int main(){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 int a =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10; </a:t>
            </a:r>
          </a:p>
          <a:p>
            <a:r>
              <a:rPr lang="en-GB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printf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("%d",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++a + ++a); </a:t>
            </a:r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return 0;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6376" y="3717032"/>
            <a:ext cx="533400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24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9952" y="5013176"/>
            <a:ext cx="7010400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int main(){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 int a =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10; </a:t>
            </a:r>
          </a:p>
          <a:p>
            <a:r>
              <a:rPr lang="en-GB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a = a++;</a:t>
            </a:r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printf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("%d",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a); </a:t>
            </a:r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return 0;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6376" y="5589240"/>
            <a:ext cx="533400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?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  <p:bldP spid="11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Arithmetic library functions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1512168"/>
                <a:gridCol w="5194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Purpose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abs(</a:t>
                      </a:r>
                      <a:r>
                        <a:rPr lang="en-GB" dirty="0" err="1" smtClean="0"/>
                        <a:t>i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Return the absolute value</a:t>
                      </a:r>
                      <a:r>
                        <a:rPr lang="en-GB" baseline="0" dirty="0" smtClean="0"/>
                        <a:t> of an integer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ceil(d)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double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Round up to closest higher integer value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floor(d)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double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Round down to closest lower</a:t>
                      </a:r>
                      <a:r>
                        <a:rPr lang="en-GB" baseline="0" dirty="0" smtClean="0"/>
                        <a:t> integer value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log(d)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double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Return natural log of a number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pow</a:t>
                      </a:r>
                      <a:r>
                        <a:rPr lang="en-GB" dirty="0" smtClean="0"/>
                        <a:t>(d1,d2)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double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Return d1 raised to the power d2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rand()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Return a random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sqrt</a:t>
                      </a:r>
                      <a:r>
                        <a:rPr lang="en-GB" dirty="0" smtClean="0"/>
                        <a:t>(d)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double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Return</a:t>
                      </a:r>
                      <a:r>
                        <a:rPr lang="en-GB" baseline="0" dirty="0" smtClean="0"/>
                        <a:t> the square root of a number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501317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Have to include the header files stdlib.h and/or </a:t>
            </a:r>
            <a:r>
              <a:rPr lang="en-GB" dirty="0" err="1" smtClean="0"/>
              <a:t>math.h</a:t>
            </a:r>
            <a:r>
              <a:rPr lang="en-GB" dirty="0" smtClean="0"/>
              <a:t> for several of these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573325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Typical syntax : </a:t>
            </a:r>
            <a:r>
              <a:rPr lang="en-GB" i="1" dirty="0" smtClean="0"/>
              <a:t>variable = function(variable, variable ....);</a:t>
            </a:r>
            <a:endParaRPr lang="en-GB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usage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010400" cy="424731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#include &lt;stdlib.h&gt;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int main() {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int n;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double m;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n = rand() % 10 + 1;	// rando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m number</a:t>
            </a:r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printf("%d\n", n);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m = pow(n,2);		// raised to 2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printf("%f\n", m);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m = log(n);			// natural log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printf("%f\n", m);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return 0;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3068960"/>
            <a:ext cx="936104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16.00</a:t>
            </a:r>
          </a:p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2.77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Practice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C program to read a rupee amount (integer value) and break it up into the smallest possible number of bank notes</a:t>
            </a:r>
          </a:p>
          <a:p>
            <a:pPr lvl="1"/>
            <a:r>
              <a:rPr lang="en-GB" dirty="0" smtClean="0"/>
              <a:t>Assume bank notes are in the denominations 2000, 500, 100, 50, 20, 10 and 5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Boilerplate</a:t>
            </a:r>
          </a:p>
          <a:p>
            <a:r>
              <a:rPr lang="en-GB" dirty="0" smtClean="0"/>
              <a:t>Declarations</a:t>
            </a:r>
          </a:p>
          <a:p>
            <a:r>
              <a:rPr lang="en-GB" dirty="0" smtClean="0"/>
              <a:t>I/O</a:t>
            </a:r>
          </a:p>
          <a:p>
            <a:r>
              <a:rPr lang="en-GB" dirty="0" smtClean="0"/>
              <a:t>Calculations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Boilerplate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420888"/>
            <a:ext cx="7010400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int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main(){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	// declarations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// I/O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// calculations</a:t>
            </a:r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     return 0;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420888"/>
            <a:ext cx="7560840" cy="193899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int 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main(){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Lucida Console" pitchFamily="49" charset="0"/>
              </a:rPr>
              <a:t>  const int N1 = 2000, N2 = 500, N3 = 100, N4 = 50, N5 = 20, N6 = 10, N7 = 5;            int notes_1, notes_2, notes_3, notes_4, notes_5, notes_6, notes_7; 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Lucida Console" pitchFamily="49" charset="0"/>
              </a:rPr>
              <a:t> int amount;         // input amount </a:t>
            </a:r>
          </a:p>
          <a:p>
            <a:endParaRPr lang="pt-BR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// I/O</a:t>
            </a:r>
          </a:p>
          <a:p>
            <a:pPr lvl="2"/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// calculations</a:t>
            </a:r>
            <a:endParaRPr lang="en-GB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      return 0;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sz="12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I/O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420888"/>
            <a:ext cx="7560840" cy="212365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int 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main(){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Lucida Console" pitchFamily="49" charset="0"/>
              </a:rPr>
              <a:t>	// declarations</a:t>
            </a:r>
          </a:p>
          <a:p>
            <a:endParaRPr lang="pt-BR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	 scanf("%d",&amp;amount);    </a:t>
            </a:r>
          </a:p>
          <a:p>
            <a:r>
              <a:rPr lang="en-GB" sz="1200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printf("Input amount: Rs %d\n", amount);</a:t>
            </a:r>
          </a:p>
          <a:p>
            <a:r>
              <a:rPr lang="en-GB" sz="1200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printf("%d notes of Rs. %d\n", notes_1, N1); // likewise for others</a:t>
            </a:r>
          </a:p>
          <a:p>
            <a:endParaRPr lang="en-GB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lvl="2"/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// calculations</a:t>
            </a:r>
            <a:endParaRPr lang="en-GB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      return 0;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sz="12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need to give someone change for some arbitrary amount</a:t>
            </a:r>
          </a:p>
          <a:p>
            <a:r>
              <a:rPr lang="en-GB" dirty="0" smtClean="0"/>
              <a:t>Many possible configurations of notes could do it</a:t>
            </a:r>
          </a:p>
          <a:p>
            <a:r>
              <a:rPr lang="en-GB" dirty="0" smtClean="0"/>
              <a:t>Problem description says: minimum number of notes</a:t>
            </a:r>
          </a:p>
          <a:p>
            <a:pPr lvl="1"/>
            <a:r>
              <a:rPr lang="en-GB" dirty="0" smtClean="0"/>
              <a:t>Implication: use bigger notes as much as possible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Related reading in parentheses</a:t>
            </a:r>
          </a:p>
          <a:p>
            <a:pPr lvl="1"/>
            <a:r>
              <a:rPr lang="en-GB" dirty="0" smtClean="0"/>
              <a:t>Conditional operators (3.5)</a:t>
            </a:r>
          </a:p>
          <a:p>
            <a:pPr lvl="1"/>
            <a:r>
              <a:rPr lang="en-GB" dirty="0" smtClean="0"/>
              <a:t>Library functions (3.6)</a:t>
            </a:r>
          </a:p>
          <a:p>
            <a:pPr lvl="1"/>
            <a:r>
              <a:rPr lang="en-GB" dirty="0" smtClean="0"/>
              <a:t>Using expressions in programs (Ch 5)</a:t>
            </a:r>
          </a:p>
          <a:p>
            <a:pPr lvl="1"/>
            <a:r>
              <a:rPr lang="en-GB" dirty="0" smtClean="0"/>
              <a:t>Debugging code (Ch 5.3)</a:t>
            </a:r>
          </a:p>
          <a:p>
            <a:r>
              <a:rPr lang="en-GB" dirty="0" smtClean="0"/>
              <a:t>After that</a:t>
            </a:r>
          </a:p>
          <a:p>
            <a:pPr lvl="1"/>
            <a:r>
              <a:rPr lang="en-GB" dirty="0" smtClean="0"/>
              <a:t>Control statements, conditionals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844824"/>
            <a:ext cx="7010400" cy="397031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int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main(){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	// declarations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// I/O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notes_1 = amount/N1;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amount = amount%N1;</a:t>
            </a:r>
          </a:p>
          <a:p>
            <a:pPr lvl="2"/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lvl="2"/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notes_2 = amount/N2;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amount = amount%N2;</a:t>
            </a:r>
          </a:p>
          <a:p>
            <a:pPr lvl="2"/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lvl="2"/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// and so on ....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  <a:p>
            <a:pPr lvl="2"/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lvl="2"/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return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0;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78846"/>
            <a:ext cx="7010400" cy="286232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Input amount: Rs 4234</a:t>
            </a:r>
          </a:p>
          <a:p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2 notes of Rs. 2000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0 notes of Rs. 500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2 notes of Rs. 100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0 notes of Rs. 50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1 notes of Rs. 20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1 notes of Rs. 10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0 notes of Rs. 5</a:t>
            </a:r>
          </a:p>
          <a:p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Using only arithmetic expressions</a:t>
            </a:r>
          </a:p>
          <a:p>
            <a:pPr lvl="1"/>
            <a:r>
              <a:rPr lang="en-GB" dirty="0" smtClean="0"/>
              <a:t>Can’t handle exceptions</a:t>
            </a:r>
          </a:p>
          <a:p>
            <a:pPr lvl="1"/>
            <a:r>
              <a:rPr lang="en-GB" dirty="0" smtClean="0"/>
              <a:t>Can’t handle cases</a:t>
            </a:r>
          </a:p>
          <a:p>
            <a:pPr lvl="1"/>
            <a:r>
              <a:rPr lang="en-GB" dirty="0" smtClean="0"/>
              <a:t>Can’t run the program over and over</a:t>
            </a:r>
          </a:p>
          <a:p>
            <a:r>
              <a:rPr lang="en-GB" dirty="0" smtClean="0"/>
              <a:t>Solutions</a:t>
            </a:r>
          </a:p>
          <a:p>
            <a:pPr lvl="1"/>
            <a:r>
              <a:rPr lang="en-GB" dirty="0" smtClean="0"/>
              <a:t>Conditional statements</a:t>
            </a:r>
          </a:p>
          <a:p>
            <a:pPr lvl="1"/>
            <a:r>
              <a:rPr lang="en-GB" dirty="0" smtClean="0"/>
              <a:t>Switch-case</a:t>
            </a:r>
          </a:p>
          <a:p>
            <a:pPr lvl="1"/>
            <a:r>
              <a:rPr lang="en-GB" dirty="0" smtClean="0"/>
              <a:t>Loops</a:t>
            </a:r>
          </a:p>
          <a:p>
            <a:r>
              <a:rPr lang="en-GB" dirty="0" smtClean="0"/>
              <a:t>Using only unitary variable declarations</a:t>
            </a:r>
          </a:p>
          <a:p>
            <a:pPr lvl="1"/>
            <a:r>
              <a:rPr lang="en-GB" dirty="0" smtClean="0"/>
              <a:t>Have to write out expressions for all variables individually</a:t>
            </a:r>
          </a:p>
          <a:p>
            <a:r>
              <a:rPr lang="en-GB" dirty="0" smtClean="0"/>
              <a:t>Solution</a:t>
            </a:r>
          </a:p>
          <a:p>
            <a:pPr lvl="1"/>
            <a:r>
              <a:rPr lang="en-GB" dirty="0" smtClean="0"/>
              <a:t>Arrays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 of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Basics</a:t>
            </a:r>
          </a:p>
          <a:p>
            <a:pPr lvl="1"/>
            <a:r>
              <a:rPr lang="en-GB" dirty="0" smtClean="0"/>
              <a:t>What we’ve covered so far</a:t>
            </a:r>
          </a:p>
          <a:p>
            <a:r>
              <a:rPr lang="en-GB" dirty="0" smtClean="0"/>
              <a:t>Conditional execution</a:t>
            </a:r>
          </a:p>
          <a:p>
            <a:r>
              <a:rPr lang="en-GB" dirty="0" smtClean="0"/>
              <a:t>Loops</a:t>
            </a:r>
          </a:p>
          <a:p>
            <a:r>
              <a:rPr lang="en-GB" dirty="0" smtClean="0"/>
              <a:t>Arrays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Functions</a:t>
            </a:r>
          </a:p>
          <a:p>
            <a:r>
              <a:rPr lang="en-GB" dirty="0" smtClean="0"/>
              <a:t>Syllabus for mid-sem</a:t>
            </a:r>
          </a:p>
          <a:p>
            <a:r>
              <a:rPr lang="en-GB" dirty="0" smtClean="0"/>
              <a:t>Core of programming in any language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Programs will change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628800"/>
            <a:ext cx="7010400" cy="466281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int main(){     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const int N1 = 2000, N2 = 500, N3 = 100, N4 = 50, N5 = 20, N6 = 10, N7 = 5;  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int notes_1, notes_2, notes_3, notes_4, notes_5, notes_6, notes_7;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int amount;         // input amount  </a:t>
            </a:r>
          </a:p>
          <a:p>
            <a:endParaRPr lang="en-GB" sz="11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scanf("%d",&amp;amount);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printf("Input amount: Rs %d\n\n", amount);</a:t>
            </a:r>
          </a:p>
          <a:p>
            <a:endParaRPr lang="en-GB" sz="1100" dirty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// calculations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notes_1 = amount/N1;    amount = amount%N1; 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notes_2 = amount/N2;    amount = amount%N2;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notes_3 = amount/N3;    amount = amount%N3;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notes_4 = amount/N4;    amount = amount%N4;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notes_5 = amount/N5;    amount = amount%N5; 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notes_6 = amount/N6;    amount = amount%N6; 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notes_7 = amount/N7;    amount = amount%N7; </a:t>
            </a:r>
          </a:p>
          <a:p>
            <a:endParaRPr lang="en-GB" sz="11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printf("%d notes of Rs. %d\n", notes_1, N1);  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printf("%d notes of Rs. %d\n", notes_2, N2);    </a:t>
            </a:r>
          </a:p>
          <a:p>
            <a:r>
              <a:rPr lang="en-GB" sz="1100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printf("%d notes of Rs. %d\n", notes_3, N3);  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printf("%d notes of Rs. %d\n", notes_4, N4);  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printf("%d notes of Rs. %d\n", notes_5, N5);   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printf("%d notes of Rs. %d\n", notes_6, N6);  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printf("%d notes of Rs. %d\n", notes_7, N7);  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  return 0;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sz="11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stays the same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Boilerplate</a:t>
            </a:r>
          </a:p>
          <a:p>
            <a:r>
              <a:rPr lang="en-GB" dirty="0" smtClean="0"/>
              <a:t>Declarations</a:t>
            </a:r>
          </a:p>
          <a:p>
            <a:r>
              <a:rPr lang="en-GB" dirty="0" smtClean="0"/>
              <a:t>I/O</a:t>
            </a:r>
          </a:p>
          <a:p>
            <a:r>
              <a:rPr lang="en-GB" dirty="0" smtClean="0"/>
              <a:t>Calculations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Fix syntax errors</a:t>
            </a:r>
          </a:p>
          <a:p>
            <a:r>
              <a:rPr lang="en-GB" dirty="0" smtClean="0"/>
              <a:t>Fix execution errors</a:t>
            </a:r>
          </a:p>
          <a:p>
            <a:r>
              <a:rPr lang="en-GB" dirty="0" smtClean="0"/>
              <a:t>Fix logic errors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Fixing syntax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GB" dirty="0" smtClean="0"/>
              <a:t>Two kinds</a:t>
            </a:r>
          </a:p>
          <a:p>
            <a:pPr lvl="1"/>
            <a:r>
              <a:rPr lang="en-GB" dirty="0" smtClean="0"/>
              <a:t>That break the compiler</a:t>
            </a:r>
          </a:p>
          <a:p>
            <a:pPr lvl="2"/>
            <a:r>
              <a:rPr lang="en-GB" dirty="0" smtClean="0"/>
              <a:t>Compiler will tell you what to fix</a:t>
            </a:r>
          </a:p>
          <a:p>
            <a:pPr lvl="2"/>
            <a:r>
              <a:rPr lang="en-GB" sz="1400" dirty="0"/>
              <a:t>Compilation failed. 03de8b00-63e2-11e7-9c5c-0242ac110004.c:11:12: warning: missing terminating '"' character [-</a:t>
            </a:r>
            <a:r>
              <a:rPr lang="en-GB" sz="1400" dirty="0" err="1"/>
              <a:t>Winvalid</a:t>
            </a:r>
            <a:r>
              <a:rPr lang="en-GB" sz="1400" dirty="0"/>
              <a:t>-pp-token] printf("Input amount: Rs %d/n/n, amount);</a:t>
            </a:r>
            <a:endParaRPr lang="en-GB" sz="1400" dirty="0" smtClean="0"/>
          </a:p>
          <a:p>
            <a:pPr lvl="1"/>
            <a:r>
              <a:rPr lang="en-GB" dirty="0" smtClean="0"/>
              <a:t>That don’t</a:t>
            </a:r>
          </a:p>
          <a:p>
            <a:pPr lvl="2"/>
            <a:r>
              <a:rPr lang="en-GB" dirty="0" smtClean="0"/>
              <a:t>You see where the error is in the output</a:t>
            </a:r>
          </a:p>
          <a:p>
            <a:pPr lvl="2"/>
            <a:r>
              <a:rPr lang="en-GB" sz="1400" dirty="0" smtClean="0"/>
              <a:t>Input amount: Rs 4324/n/n2 notes of Rs. 2000</a:t>
            </a:r>
          </a:p>
          <a:p>
            <a:pPr lvl="2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653136"/>
            <a:ext cx="7560840" cy="212365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int 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main(){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Lucida Console" pitchFamily="49" charset="0"/>
              </a:rPr>
              <a:t>	// declarations</a:t>
            </a:r>
          </a:p>
          <a:p>
            <a:endParaRPr lang="pt-BR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	 scanf("%d",&amp;amount);    </a:t>
            </a:r>
          </a:p>
          <a:p>
            <a:r>
              <a:rPr lang="en-GB" sz="1200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printf("Input amount: Rs %d/n, amount);</a:t>
            </a:r>
          </a:p>
          <a:p>
            <a:r>
              <a:rPr lang="en-GB" sz="1200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printf("%d notes of Rs. %d/n", notes_1, N1); // likewise for others</a:t>
            </a:r>
          </a:p>
          <a:p>
            <a:endParaRPr lang="en-GB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lvl="2"/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// calculations</a:t>
            </a:r>
            <a:endParaRPr lang="en-GB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      return 0;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sz="12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Fixing execution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Runtime errors</a:t>
            </a:r>
          </a:p>
          <a:p>
            <a:pPr lvl="1"/>
            <a:r>
              <a:rPr lang="en-GB" dirty="0" smtClean="0"/>
              <a:t>Usually caused by bad syntax or poor exception handling</a:t>
            </a:r>
          </a:p>
          <a:p>
            <a:r>
              <a:rPr lang="en-GB" dirty="0" smtClean="0"/>
              <a:t>Compiler not helpful</a:t>
            </a:r>
          </a:p>
          <a:p>
            <a:r>
              <a:rPr lang="en-GB" dirty="0" smtClean="0"/>
              <a:t>No output to look at</a:t>
            </a:r>
          </a:p>
          <a:p>
            <a:pPr lvl="1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509120"/>
            <a:ext cx="7560840" cy="212365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int 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main(){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Lucida Console" pitchFamily="49" charset="0"/>
              </a:rPr>
              <a:t>	// declarations</a:t>
            </a:r>
          </a:p>
          <a:p>
            <a:endParaRPr lang="pt-BR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	 scanf("%</a:t>
            </a:r>
            <a:r>
              <a:rPr lang="en-GB" sz="1200" dirty="0" err="1" smtClean="0">
                <a:solidFill>
                  <a:schemeClr val="bg1"/>
                </a:solidFill>
                <a:latin typeface="Lucida Console" pitchFamily="49" charset="0"/>
              </a:rPr>
              <a:t>d",amount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);    </a:t>
            </a:r>
          </a:p>
          <a:p>
            <a:r>
              <a:rPr lang="en-GB" sz="1200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printf("Input amount: Rs %d\n”, amount);</a:t>
            </a:r>
          </a:p>
          <a:p>
            <a:r>
              <a:rPr lang="en-GB" sz="1200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printf("%d notes of Rs. %d\n", notes_1, N1); // likewise for others</a:t>
            </a:r>
          </a:p>
          <a:p>
            <a:endParaRPr lang="en-GB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lvl="2"/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// calculations</a:t>
            </a:r>
            <a:endParaRPr lang="en-GB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      return 0;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sz="12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Comment out all but the most innocuous code</a:t>
            </a:r>
          </a:p>
          <a:p>
            <a:r>
              <a:rPr lang="en-GB" dirty="0" smtClean="0"/>
              <a:t>Program will now execute normally</a:t>
            </a:r>
          </a:p>
          <a:p>
            <a:pPr lvl="1"/>
            <a:r>
              <a:rPr lang="en-GB" dirty="0" smtClean="0"/>
              <a:t>Without accomplishing anything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933056"/>
            <a:ext cx="7560840" cy="212365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int 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main(){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Lucida Console" pitchFamily="49" charset="0"/>
              </a:rPr>
              <a:t>	// declarations</a:t>
            </a:r>
          </a:p>
          <a:p>
            <a:endParaRPr lang="pt-BR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	//scanf("%</a:t>
            </a:r>
            <a:r>
              <a:rPr lang="en-GB" sz="1200" dirty="0" err="1" smtClean="0">
                <a:solidFill>
                  <a:schemeClr val="bg1"/>
                </a:solidFill>
                <a:latin typeface="Lucida Console" pitchFamily="49" charset="0"/>
              </a:rPr>
              <a:t>d",amount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);    </a:t>
            </a:r>
          </a:p>
          <a:p>
            <a:r>
              <a:rPr lang="en-GB" sz="1200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//printf("Input amount: Rs %d\n”, amount);</a:t>
            </a:r>
          </a:p>
          <a:p>
            <a:r>
              <a:rPr lang="en-GB" sz="1200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//printf("%d notes of Rs. %d\n", notes_1, N1); // likewise for others</a:t>
            </a:r>
          </a:p>
          <a:p>
            <a:endParaRPr lang="en-GB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lvl="2"/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// calculations</a:t>
            </a:r>
            <a:endParaRPr lang="en-GB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      return 0;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sz="12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Special form of assignment</a:t>
            </a:r>
          </a:p>
          <a:p>
            <a:r>
              <a:rPr lang="en-GB" dirty="0" smtClean="0"/>
              <a:t>Syntax </a:t>
            </a:r>
          </a:p>
          <a:p>
            <a:pPr lvl="1"/>
            <a:r>
              <a:rPr lang="en-GB" i="1" dirty="0" smtClean="0"/>
              <a:t>expression 1?  expression 2 : expression 3</a:t>
            </a:r>
          </a:p>
          <a:p>
            <a:pPr lvl="1"/>
            <a:r>
              <a:rPr lang="en-GB" dirty="0" smtClean="0"/>
              <a:t>2 is executed if 1 is true, 3 is executed if 1 is false</a:t>
            </a:r>
          </a:p>
          <a:p>
            <a:pPr lvl="1"/>
            <a:r>
              <a:rPr lang="en-GB" dirty="0" smtClean="0"/>
              <a:t>Typically paired with assignment</a:t>
            </a:r>
          </a:p>
          <a:p>
            <a:r>
              <a:rPr lang="en-GB" dirty="0" smtClean="0"/>
              <a:t>var min = (f&lt;g) ? f : g</a:t>
            </a:r>
          </a:p>
          <a:p>
            <a:r>
              <a:rPr lang="en-GB" dirty="0" smtClean="0"/>
              <a:t>Precedence right above assignment </a:t>
            </a:r>
          </a:p>
          <a:p>
            <a:r>
              <a:rPr lang="en-GB" dirty="0" smtClean="0"/>
              <a:t>Associativity is right to left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Uncomment statements one by 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statement that triggers the execution error is the problem</a:t>
            </a:r>
          </a:p>
          <a:p>
            <a:r>
              <a:rPr lang="en-GB" dirty="0" smtClean="0"/>
              <a:t>Focus on that statement’s syntax and fix it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933056"/>
            <a:ext cx="7560840" cy="212365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int 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main(){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Lucida Console" pitchFamily="49" charset="0"/>
              </a:rPr>
              <a:t>	// declarations</a:t>
            </a:r>
          </a:p>
          <a:p>
            <a:endParaRPr lang="pt-BR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	scanf("%d",&amp;amount);    </a:t>
            </a:r>
          </a:p>
          <a:p>
            <a:r>
              <a:rPr lang="en-GB" sz="1200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//printf("Input amount: Rs %d\n”, amount);</a:t>
            </a:r>
          </a:p>
          <a:p>
            <a:r>
              <a:rPr lang="en-GB" sz="1200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//printf("%d notes of Rs. %d\n", notes_1, N1); // likewise for others</a:t>
            </a:r>
          </a:p>
          <a:p>
            <a:endParaRPr lang="en-GB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lvl="2"/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// calculations</a:t>
            </a:r>
            <a:endParaRPr lang="en-GB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      return 0;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sz="1200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Fixing logic errors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7560840" cy="193899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int 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main(){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Lucida Console" pitchFamily="49" charset="0"/>
              </a:rPr>
              <a:t>  const int N1 = 2000, N2 = 500, N3 = 100, N4 = 50, N5 = 20, N6 = 10, N7 = 5;             float notes_1, notes_2, notes_3, notes_4, notes_5, notes_6, notes_7; 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Lucida Console" pitchFamily="49" charset="0"/>
              </a:rPr>
              <a:t> int amount;         // input amount </a:t>
            </a:r>
          </a:p>
          <a:p>
            <a:endParaRPr lang="pt-BR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Lucida Console" pitchFamily="49" charset="0"/>
              </a:rPr>
              <a:t>	</a:t>
            </a:r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// I/O</a:t>
            </a:r>
          </a:p>
          <a:p>
            <a:pPr lvl="2"/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// calculations</a:t>
            </a:r>
            <a:endParaRPr lang="en-GB" sz="1200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      return 0;</a:t>
            </a:r>
          </a:p>
          <a:p>
            <a:r>
              <a:rPr lang="en-GB" sz="1200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sz="12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573016"/>
            <a:ext cx="7010400" cy="258532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Input amount: Rs 4324</a:t>
            </a:r>
          </a:p>
          <a:p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2000 notes of Rs. 4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500 notes of Rs. 7087904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100 notes of Rs. 7087904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50 notes of Rs. 7087904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20 notes of Rs. 7087904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10 notes of Rs. 7087904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5 notes of Rs. 7087904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Print out intermediate outputs where they are computed</a:t>
            </a:r>
          </a:p>
          <a:p>
            <a:r>
              <a:rPr lang="en-GB" dirty="0" smtClean="0"/>
              <a:t>Differences from expected values show errors in logic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3868013"/>
            <a:ext cx="7010400" cy="286232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#include &lt;stdio.h&gt;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int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main(){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	// declarations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// I/O</a:t>
            </a:r>
          </a:p>
          <a:p>
            <a:pPr lvl="2"/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notes_1 = amount/N1;</a:t>
            </a:r>
          </a:p>
          <a:p>
            <a:pPr lvl="2"/>
            <a:r>
              <a:rPr lang="en-GB" dirty="0">
                <a:solidFill>
                  <a:schemeClr val="bg1"/>
                </a:solidFill>
                <a:latin typeface="Lucida Console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printf(“%d”, notes_1);</a:t>
            </a:r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lvl="2"/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amount = amount%N1;</a:t>
            </a:r>
          </a:p>
          <a:p>
            <a:pPr lvl="2"/>
            <a:endParaRPr lang="en-GB" dirty="0" smtClean="0">
              <a:solidFill>
                <a:schemeClr val="bg1"/>
              </a:solidFill>
              <a:latin typeface="Lucida Console" pitchFamily="49" charset="0"/>
            </a:endParaRPr>
          </a:p>
          <a:p>
            <a:pPr lvl="2"/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 return </a:t>
            </a:r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0;</a:t>
            </a:r>
          </a:p>
          <a:p>
            <a:r>
              <a:rPr lang="en-GB" dirty="0" smtClean="0">
                <a:solidFill>
                  <a:schemeClr val="bg1"/>
                </a:solidFill>
                <a:latin typeface="Lucida Console" pitchFamily="49" charset="0"/>
              </a:rPr>
              <a:t>}</a:t>
            </a:r>
            <a:endParaRPr lang="en-GB" dirty="0">
              <a:solidFill>
                <a:schemeClr val="bg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Watch variables</a:t>
            </a:r>
          </a:p>
          <a:p>
            <a:pPr lvl="1"/>
            <a:r>
              <a:rPr lang="en-GB" dirty="0" smtClean="0"/>
              <a:t>Useful for programs with loops</a:t>
            </a:r>
          </a:p>
          <a:p>
            <a:pPr lvl="1"/>
            <a:r>
              <a:rPr lang="en-GB" dirty="0" smtClean="0"/>
              <a:t>Help identify when in the execution problems are occurring</a:t>
            </a:r>
          </a:p>
          <a:p>
            <a:r>
              <a:rPr lang="en-GB" dirty="0" smtClean="0"/>
              <a:t>Breakpoints</a:t>
            </a:r>
          </a:p>
          <a:p>
            <a:pPr lvl="1"/>
            <a:r>
              <a:rPr lang="en-GB" dirty="0" smtClean="0"/>
              <a:t>Not in C</a:t>
            </a:r>
          </a:p>
          <a:p>
            <a:r>
              <a:rPr lang="en-GB" dirty="0" smtClean="0"/>
              <a:t>Stepping</a:t>
            </a:r>
          </a:p>
          <a:p>
            <a:pPr lvl="1"/>
            <a:r>
              <a:rPr lang="en-GB" dirty="0" smtClean="0"/>
              <a:t>Not in C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Control logic (Ch 6.1-6.2, 6.7-6.8)</a:t>
            </a:r>
          </a:p>
          <a:p>
            <a:pPr lvl="1"/>
            <a:r>
              <a:rPr lang="en-GB" dirty="0" smtClean="0"/>
              <a:t>Branching – if-else statements, switch-case statements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pPr>
                <a:defRPr/>
              </a:pPr>
              <a:t>8/16/2017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3822816"/>
              </p:ext>
            </p:extLst>
          </p:nvPr>
        </p:nvGraphicFramePr>
        <p:xfrm>
          <a:off x="990600" y="1340768"/>
          <a:ext cx="7467600" cy="49711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8000"/>
                <a:gridCol w="3911600"/>
                <a:gridCol w="1778000"/>
              </a:tblGrid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Associativity</a:t>
                      </a:r>
                      <a:endParaRPr lang="en-US" dirty="0"/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(unary)</a:t>
                      </a:r>
                      <a:r>
                        <a:rPr lang="en-US" baseline="0" dirty="0" smtClean="0"/>
                        <a:t> +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Unary plus/</a:t>
                      </a:r>
                      <a:r>
                        <a:rPr lang="en-US" baseline="0" dirty="0" smtClean="0"/>
                        <a:t>minus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 to left</a:t>
                      </a:r>
                      <a:endParaRPr lang="en-US" dirty="0"/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baseline="0" dirty="0" smtClean="0"/>
                        <a:t> /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Multiply, divide,</a:t>
                      </a:r>
                      <a:r>
                        <a:rPr lang="en-US" baseline="0" dirty="0" smtClean="0"/>
                        <a:t>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to right</a:t>
                      </a:r>
                      <a:endParaRPr lang="en-US" dirty="0"/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+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Add, subtract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&lt;  &gt;  &gt;=  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Relational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==   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Equal, 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Left to right</a:t>
                      </a:r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? 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Right to left</a:t>
                      </a:r>
                      <a:endParaRPr lang="en-US" dirty="0" smtClean="0"/>
                    </a:p>
                  </a:txBody>
                  <a:tcPr/>
                </a:tc>
              </a:tr>
              <a:tr h="497114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Right to left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Up Arrow 9"/>
          <p:cNvSpPr/>
          <p:nvPr/>
        </p:nvSpPr>
        <p:spPr bwMode="auto">
          <a:xfrm>
            <a:off x="76200" y="2743200"/>
            <a:ext cx="609600" cy="3048000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Verdana" pitchFamily="34" charset="0"/>
              </a:rPr>
              <a:t>INCREASING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019" y="58351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23738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58826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Arithmetic </a:t>
            </a:r>
          </a:p>
          <a:p>
            <a:r>
              <a:rPr lang="en-GB" dirty="0" smtClean="0"/>
              <a:t>Unary</a:t>
            </a:r>
          </a:p>
          <a:p>
            <a:r>
              <a:rPr lang="en-GB" dirty="0" smtClean="0"/>
              <a:t>Relational and logical</a:t>
            </a:r>
          </a:p>
          <a:p>
            <a:r>
              <a:rPr lang="en-GB" dirty="0" smtClean="0"/>
              <a:t>Assignment</a:t>
            </a:r>
          </a:p>
          <a:p>
            <a:r>
              <a:rPr lang="en-GB" dirty="0" smtClean="0"/>
              <a:t>Conditional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537321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Combine operators to form expressions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Programs consist of sequences of statements</a:t>
            </a:r>
          </a:p>
          <a:p>
            <a:r>
              <a:rPr lang="en-US"/>
              <a:t>Expressions can be used as part of various types of statements</a:t>
            </a:r>
          </a:p>
          <a:p>
            <a:r>
              <a:rPr lang="en-US"/>
              <a:t>Expressions can also be used as stand-alone statements</a:t>
            </a:r>
          </a:p>
          <a:p>
            <a:pPr lvl="1"/>
            <a:r>
              <a:rPr lang="en-US"/>
              <a:t>generally assignment expressions are issued as separate statements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 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Format: </a:t>
            </a:r>
            <a:r>
              <a:rPr lang="en-US" i="1"/>
              <a:t>Expression</a:t>
            </a:r>
            <a:r>
              <a:rPr lang="en-US"/>
              <a:t> ;</a:t>
            </a:r>
          </a:p>
          <a:p>
            <a:pPr lvl="1"/>
            <a:r>
              <a:rPr lang="en-US"/>
              <a:t>When the statement is reached in the program the expression is evaluated</a:t>
            </a:r>
          </a:p>
          <a:p>
            <a:pPr lvl="1"/>
            <a:r>
              <a:rPr lang="en-US"/>
              <a:t>Assignment statements cause side effects (change the value of variables)</a:t>
            </a:r>
          </a:p>
          <a:p>
            <a:pPr lvl="1"/>
            <a:r>
              <a:rPr lang="en-US"/>
              <a:t>printf and scanf are actually functions that we call (and produce values), so these are expression statements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Compound Statements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A block of code containing zero or more statements</a:t>
            </a:r>
          </a:p>
          <a:p>
            <a:pPr>
              <a:lnSpc>
                <a:spcPct val="80000"/>
              </a:lnSpc>
            </a:pPr>
            <a:r>
              <a:rPr lang="en-US"/>
              <a:t>Contained between { and }</a:t>
            </a:r>
          </a:p>
          <a:p>
            <a:pPr>
              <a:lnSpc>
                <a:spcPct val="80000"/>
              </a:lnSpc>
            </a:pPr>
            <a:r>
              <a:rPr lang="en-US"/>
              <a:t>Format: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  </a:t>
            </a:r>
            <a:r>
              <a:rPr lang="en-US" i="1"/>
              <a:t>Local Declarations</a:t>
            </a:r>
            <a:endParaRPr lang="en-US"/>
          </a:p>
          <a:p>
            <a:pPr lvl="1">
              <a:lnSpc>
                <a:spcPct val="80000"/>
              </a:lnSpc>
              <a:buFontTx/>
              <a:buNone/>
            </a:pPr>
            <a:endParaRPr 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  </a:t>
            </a:r>
            <a:r>
              <a:rPr lang="en-US" i="1"/>
              <a:t>Statements</a:t>
            </a:r>
            <a:endParaRPr 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Compound Statements (cont)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  int x; /* local declaration */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  x = 3; /* statements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  y = x + 4;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  printf(“%d\n”,y);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/>
              <a:t>}</a:t>
            </a:r>
          </a:p>
          <a:p>
            <a:pPr>
              <a:lnSpc>
                <a:spcPct val="80000"/>
              </a:lnSpc>
            </a:pPr>
            <a:r>
              <a:rPr lang="en-US"/>
              <a:t>Block of statements treated as a unit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1482</Words>
  <Application>Microsoft Office PowerPoint</Application>
  <PresentationFormat>On-screen Show (4:3)</PresentationFormat>
  <Paragraphs>402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Using expressions</vt:lpstr>
      <vt:lpstr>This class</vt:lpstr>
      <vt:lpstr>Conditional operator</vt:lpstr>
      <vt:lpstr>Operator Precedence</vt:lpstr>
      <vt:lpstr>Types of operators</vt:lpstr>
      <vt:lpstr>Statements</vt:lpstr>
      <vt:lpstr>Expression Statements</vt:lpstr>
      <vt:lpstr>Compound Statements</vt:lpstr>
      <vt:lpstr>Compound Statements (cont)</vt:lpstr>
      <vt:lpstr>Compound Statements (cont)</vt:lpstr>
      <vt:lpstr>Practice questions</vt:lpstr>
      <vt:lpstr>Arithmetic library functions</vt:lpstr>
      <vt:lpstr>Sample usage</vt:lpstr>
      <vt:lpstr>Practice program</vt:lpstr>
      <vt:lpstr>Workflow</vt:lpstr>
      <vt:lpstr>Boilerplate</vt:lpstr>
      <vt:lpstr>Declarations</vt:lpstr>
      <vt:lpstr>I/O</vt:lpstr>
      <vt:lpstr>Calculations</vt:lpstr>
      <vt:lpstr>Calculations</vt:lpstr>
      <vt:lpstr>Output</vt:lpstr>
      <vt:lpstr>Limitations</vt:lpstr>
      <vt:lpstr>Basics of programming</vt:lpstr>
      <vt:lpstr>Programs will change</vt:lpstr>
      <vt:lpstr>Workflow stays the same</vt:lpstr>
      <vt:lpstr>Debugging workflow</vt:lpstr>
      <vt:lpstr>Fixing syntax errors</vt:lpstr>
      <vt:lpstr>Fixing execution errors</vt:lpstr>
      <vt:lpstr>Use comments</vt:lpstr>
      <vt:lpstr>Uncomment statements one by one</vt:lpstr>
      <vt:lpstr>Fixing logic errors </vt:lpstr>
      <vt:lpstr>Tracing</vt:lpstr>
      <vt:lpstr>Other techniques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expressions</dc:title>
  <dc:creator>nisheeth</dc:creator>
  <cp:lastModifiedBy>nisheeth</cp:lastModifiedBy>
  <cp:revision>31</cp:revision>
  <dcterms:created xsi:type="dcterms:W3CDTF">2017-08-16T02:58:08Z</dcterms:created>
  <dcterms:modified xsi:type="dcterms:W3CDTF">2017-08-16T05:45:25Z</dcterms:modified>
</cp:coreProperties>
</file>