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6" r:id="rId2"/>
    <p:sldId id="258" r:id="rId3"/>
    <p:sldId id="282" r:id="rId4"/>
    <p:sldId id="283" r:id="rId5"/>
    <p:sldId id="284" r:id="rId6"/>
    <p:sldId id="279" r:id="rId7"/>
    <p:sldId id="288" r:id="rId8"/>
    <p:sldId id="285" r:id="rId9"/>
    <p:sldId id="289" r:id="rId10"/>
    <p:sldId id="286" r:id="rId11"/>
    <p:sldId id="290" r:id="rId12"/>
    <p:sldId id="287" r:id="rId13"/>
    <p:sldId id="259" r:id="rId14"/>
    <p:sldId id="260" r:id="rId15"/>
    <p:sldId id="292" r:id="rId16"/>
    <p:sldId id="294" r:id="rId17"/>
    <p:sldId id="295" r:id="rId18"/>
    <p:sldId id="296" r:id="rId19"/>
    <p:sldId id="262" r:id="rId20"/>
    <p:sldId id="280" r:id="rId21"/>
    <p:sldId id="281" r:id="rId22"/>
    <p:sldId id="297" r:id="rId23"/>
    <p:sldId id="298" r:id="rId24"/>
    <p:sldId id="263" r:id="rId25"/>
    <p:sldId id="264" r:id="rId26"/>
    <p:sldId id="265" r:id="rId27"/>
    <p:sldId id="266" r:id="rId28"/>
    <p:sldId id="267" r:id="rId29"/>
    <p:sldId id="268" r:id="rId30"/>
    <p:sldId id="269" r:id="rId31"/>
    <p:sldId id="270" r:id="rId32"/>
    <p:sldId id="271" r:id="rId33"/>
    <p:sldId id="272" r:id="rId34"/>
    <p:sldId id="273" r:id="rId35"/>
    <p:sldId id="274" r:id="rId36"/>
    <p:sldId id="275" r:id="rId37"/>
    <p:sldId id="276" r:id="rId38"/>
    <p:sldId id="277" r:id="rId39"/>
    <p:sldId id="278" r:id="rId40"/>
    <p:sldId id="299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3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3B9C9D-F1ED-4774-A9F1-2DC9742CAC04}" type="datetimeFigureOut">
              <a:rPr lang="en-GB" smtClean="0"/>
              <a:pPr/>
              <a:t>18/08/2017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880AE0-D205-4FD7-8FEE-15981E0F9D68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0E99CD6-AEB9-4E0A-9A60-C23C83338F49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348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48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098" y="4343704"/>
            <a:ext cx="5485805" cy="4113892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CAE10E4-B1DA-4E6D-A498-64A82D4C2D9F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4505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78719" y="686405"/>
            <a:ext cx="4500563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505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098" y="4343704"/>
            <a:ext cx="5485805" cy="4113892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45059" name="Text Box 3"/>
          <p:cNvSpPr txBox="1">
            <a:spLocks noChangeArrowheads="1"/>
          </p:cNvSpPr>
          <p:nvPr/>
        </p:nvSpPr>
        <p:spPr bwMode="auto">
          <a:xfrm>
            <a:off x="3884414" y="8685894"/>
            <a:ext cx="2972098" cy="456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601" tIns="45630" rIns="91601" bIns="4563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AC1AE55F-BF7D-4AE1-858E-D43C267DFDC9}" type="slidenum">
              <a:rPr lang="en-US" altLang="en-US" sz="1200">
                <a:latin typeface="Calibri" pitchFamily="32" charset="0"/>
              </a:rPr>
              <a:pPr algn="r">
                <a:buClrTx/>
                <a:buFontTx/>
                <a:buNone/>
              </a:pPr>
              <a:t>29</a:t>
            </a:fld>
            <a:endParaRPr lang="en-US" altLang="en-US" sz="1200" dirty="0">
              <a:latin typeface="Calibri" pitchFamily="32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0E99CD6-AEB9-4E0A-9A60-C23C83338F49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348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48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098" y="4343704"/>
            <a:ext cx="5485805" cy="4113892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1878FBF-87C7-4F26-B4B6-90458930CE37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3686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686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098" y="4343704"/>
            <a:ext cx="5485805" cy="4113892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A1F3EA0-985B-454D-B9ED-0C3F461B4D09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3276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277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098" y="4343704"/>
            <a:ext cx="5485805" cy="4113892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EA5444C-83A5-4ACA-9A0A-065B89C8944B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3379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379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098" y="4343704"/>
            <a:ext cx="5485805" cy="4113892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6599292-8E7E-4C2D-BCA0-55B1DC75DF2A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3993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993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098" y="4343704"/>
            <a:ext cx="5485805" cy="4113892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6711EF9-BDEC-4C8A-B588-E6450C2695C6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78719" y="686405"/>
            <a:ext cx="4500563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098" y="4343704"/>
            <a:ext cx="5485805" cy="4113892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6599292-8E7E-4C2D-BCA0-55B1DC75DF2A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3993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993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098" y="4343704"/>
            <a:ext cx="5485805" cy="4113892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6599292-8E7E-4C2D-BCA0-55B1DC75DF2A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3993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993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098" y="4343704"/>
            <a:ext cx="5485805" cy="4113892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1F58F-3E82-4F6C-B755-6AF7D8DA7CE1}" type="datetimeFigureOut">
              <a:rPr lang="en-GB" smtClean="0"/>
              <a:pPr/>
              <a:t>18/08/2017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84BA6-0C2C-4085-9790-1634A9A50FB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1F58F-3E82-4F6C-B755-6AF7D8DA7CE1}" type="datetimeFigureOut">
              <a:rPr lang="en-GB" smtClean="0"/>
              <a:pPr/>
              <a:t>18/08/2017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84BA6-0C2C-4085-9790-1634A9A50FB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1F58F-3E82-4F6C-B755-6AF7D8DA7CE1}" type="datetimeFigureOut">
              <a:rPr lang="en-GB" smtClean="0"/>
              <a:pPr/>
              <a:t>18/08/2017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84BA6-0C2C-4085-9790-1634A9A50FB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1F58F-3E82-4F6C-B755-6AF7D8DA7CE1}" type="datetimeFigureOut">
              <a:rPr lang="en-GB" smtClean="0"/>
              <a:pPr/>
              <a:t>18/08/2017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84BA6-0C2C-4085-9790-1634A9A50FB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1F58F-3E82-4F6C-B755-6AF7D8DA7CE1}" type="datetimeFigureOut">
              <a:rPr lang="en-GB" smtClean="0"/>
              <a:pPr/>
              <a:t>18/08/2017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84BA6-0C2C-4085-9790-1634A9A50FB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1F58F-3E82-4F6C-B755-6AF7D8DA7CE1}" type="datetimeFigureOut">
              <a:rPr lang="en-GB" smtClean="0"/>
              <a:pPr/>
              <a:t>18/08/2017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84BA6-0C2C-4085-9790-1634A9A50FB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1F58F-3E82-4F6C-B755-6AF7D8DA7CE1}" type="datetimeFigureOut">
              <a:rPr lang="en-GB" smtClean="0"/>
              <a:pPr/>
              <a:t>18/08/2017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84BA6-0C2C-4085-9790-1634A9A50FB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1F58F-3E82-4F6C-B755-6AF7D8DA7CE1}" type="datetimeFigureOut">
              <a:rPr lang="en-GB" smtClean="0"/>
              <a:pPr/>
              <a:t>18/08/2017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84BA6-0C2C-4085-9790-1634A9A50FB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1F58F-3E82-4F6C-B755-6AF7D8DA7CE1}" type="datetimeFigureOut">
              <a:rPr lang="en-GB" smtClean="0"/>
              <a:pPr/>
              <a:t>18/08/2017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84BA6-0C2C-4085-9790-1634A9A50FB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1F58F-3E82-4F6C-B755-6AF7D8DA7CE1}" type="datetimeFigureOut">
              <a:rPr lang="en-GB" smtClean="0"/>
              <a:pPr/>
              <a:t>18/08/2017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84BA6-0C2C-4085-9790-1634A9A50FB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1F58F-3E82-4F6C-B755-6AF7D8DA7CE1}" type="datetimeFigureOut">
              <a:rPr lang="en-GB" smtClean="0"/>
              <a:pPr/>
              <a:t>18/08/2017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84BA6-0C2C-4085-9790-1634A9A50FB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F1F58F-3E82-4F6C-B755-6AF7D8DA7CE1}" type="datetimeFigureOut">
              <a:rPr lang="en-GB" smtClean="0"/>
              <a:pPr/>
              <a:t>18/08/2017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A84BA6-0C2C-4085-9790-1634A9A50FBF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7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8.png"/><Relationship Id="rId4" Type="http://schemas.openxmlformats.org/officeDocument/2006/relationships/image" Target="../media/image8.png"/><Relationship Id="rId9" Type="http://schemas.openxmlformats.org/officeDocument/2006/relationships/image" Target="../media/image17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Conditional statements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ESC101</a:t>
            </a:r>
          </a:p>
          <a:p>
            <a:r>
              <a:rPr lang="en-GB" dirty="0" smtClean="0"/>
              <a:t>18</a:t>
            </a:r>
            <a:r>
              <a:rPr lang="en-GB" baseline="30000" dirty="0" smtClean="0"/>
              <a:t>th</a:t>
            </a:r>
            <a:r>
              <a:rPr lang="en-GB" dirty="0" smtClean="0"/>
              <a:t> August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goto statement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Can ask program to skip to a particular arbitrary location in your code</a:t>
            </a:r>
          </a:p>
          <a:p>
            <a:r>
              <a:rPr lang="en-GB" dirty="0" smtClean="0"/>
              <a:t>Syntax –</a:t>
            </a:r>
          </a:p>
          <a:p>
            <a:pPr lvl="1"/>
            <a:r>
              <a:rPr lang="en-GB" i="1" dirty="0" smtClean="0"/>
              <a:t>goto label;</a:t>
            </a:r>
          </a:p>
          <a:p>
            <a:pPr lvl="1"/>
            <a:r>
              <a:rPr lang="en-GB" i="1" dirty="0" smtClean="0"/>
              <a:t>label: expression; </a:t>
            </a:r>
          </a:p>
          <a:p>
            <a:r>
              <a:rPr lang="en-GB" dirty="0" smtClean="0"/>
              <a:t>Program control goes to the statement beginning with the label in the goto statement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Solving the use case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395536" y="1568981"/>
            <a:ext cx="8064896" cy="4524315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Lucida Console" pitchFamily="49" charset="0"/>
              </a:rPr>
              <a:t>#include &lt;stdio.h&gt;</a:t>
            </a:r>
          </a:p>
          <a:p>
            <a:r>
              <a:rPr lang="en-GB" dirty="0" smtClean="0">
                <a:solidFill>
                  <a:schemeClr val="bg1"/>
                </a:solidFill>
                <a:latin typeface="Lucida Console" pitchFamily="49" charset="0"/>
              </a:rPr>
              <a:t>#include &lt;stdlib.h&gt;</a:t>
            </a:r>
          </a:p>
          <a:p>
            <a:r>
              <a:rPr lang="en-GB" dirty="0" smtClean="0">
                <a:solidFill>
                  <a:schemeClr val="bg1"/>
                </a:solidFill>
                <a:latin typeface="Lucida Console" pitchFamily="49" charset="0"/>
              </a:rPr>
              <a:t> </a:t>
            </a:r>
          </a:p>
          <a:p>
            <a:r>
              <a:rPr lang="en-GB" dirty="0" smtClean="0">
                <a:solidFill>
                  <a:schemeClr val="bg1"/>
                </a:solidFill>
                <a:latin typeface="Lucida Console" pitchFamily="49" charset="0"/>
              </a:rPr>
              <a:t>int main() {</a:t>
            </a:r>
          </a:p>
          <a:p>
            <a:r>
              <a:rPr lang="en-GB" dirty="0" smtClean="0">
                <a:solidFill>
                  <a:schemeClr val="bg1"/>
                </a:solidFill>
                <a:latin typeface="Lucida Console" pitchFamily="49" charset="0"/>
              </a:rPr>
              <a:t>  int n;</a:t>
            </a:r>
          </a:p>
          <a:p>
            <a:r>
              <a:rPr lang="en-GB" dirty="0" smtClean="0">
                <a:solidFill>
                  <a:schemeClr val="bg1"/>
                </a:solidFill>
                <a:latin typeface="Lucida Console" pitchFamily="49" charset="0"/>
              </a:rPr>
              <a:t>  double m</a:t>
            </a:r>
            <a:r>
              <a:rPr lang="en-GB" dirty="0" smtClean="0">
                <a:solidFill>
                  <a:schemeClr val="bg1"/>
                </a:solidFill>
                <a:latin typeface="Lucida Console" pitchFamily="49" charset="0"/>
              </a:rPr>
              <a:t>;</a:t>
            </a:r>
          </a:p>
          <a:p>
            <a:r>
              <a:rPr lang="en-GB" dirty="0" smtClean="0">
                <a:solidFill>
                  <a:schemeClr val="bg1"/>
                </a:solidFill>
                <a:latin typeface="Lucida Console" pitchFamily="49" charset="0"/>
              </a:rPr>
              <a:t> </a:t>
            </a:r>
            <a:r>
              <a:rPr lang="en-GB" dirty="0" smtClean="0">
                <a:solidFill>
                  <a:schemeClr val="bg1"/>
                </a:solidFill>
                <a:latin typeface="Lucida Console" pitchFamily="49" charset="0"/>
              </a:rPr>
              <a:t> printf(“Please enter a positive number: ”);</a:t>
            </a:r>
            <a:endParaRPr lang="en-GB" dirty="0" smtClean="0">
              <a:solidFill>
                <a:schemeClr val="bg1"/>
              </a:solidFill>
              <a:latin typeface="Lucida Console" pitchFamily="49" charset="0"/>
            </a:endParaRPr>
          </a:p>
          <a:p>
            <a:r>
              <a:rPr lang="en-GB" dirty="0" smtClean="0">
                <a:solidFill>
                  <a:schemeClr val="bg1"/>
                </a:solidFill>
                <a:latin typeface="Lucida Console" pitchFamily="49" charset="0"/>
              </a:rPr>
              <a:t> </a:t>
            </a:r>
            <a:r>
              <a:rPr lang="en-GB" dirty="0" smtClean="0">
                <a:solidFill>
                  <a:schemeClr val="bg1"/>
                </a:solidFill>
                <a:latin typeface="Lucida Console" pitchFamily="49" charset="0"/>
              </a:rPr>
              <a:t> scanf(“%d”,&amp;n);</a:t>
            </a:r>
          </a:p>
          <a:p>
            <a:r>
              <a:rPr lang="en-GB" b="1" dirty="0" smtClean="0">
                <a:solidFill>
                  <a:srgbClr val="FF0000"/>
                </a:solidFill>
                <a:latin typeface="Lucida Console" pitchFamily="49" charset="0"/>
              </a:rPr>
              <a:t>  if (n&lt;0)</a:t>
            </a:r>
          </a:p>
          <a:p>
            <a:r>
              <a:rPr lang="en-GB" dirty="0" smtClean="0">
                <a:solidFill>
                  <a:schemeClr val="bg1"/>
                </a:solidFill>
                <a:latin typeface="Lucida Console" pitchFamily="49" charset="0"/>
              </a:rPr>
              <a:t>	</a:t>
            </a:r>
            <a:r>
              <a:rPr lang="en-GB" b="1" dirty="0" smtClean="0">
                <a:solidFill>
                  <a:srgbClr val="FF0000"/>
                </a:solidFill>
                <a:latin typeface="Lucida Console" pitchFamily="49" charset="0"/>
              </a:rPr>
              <a:t>goto error;</a:t>
            </a:r>
            <a:endParaRPr lang="en-GB" b="1" dirty="0" smtClean="0">
              <a:solidFill>
                <a:srgbClr val="FF0000"/>
              </a:solidFill>
              <a:latin typeface="Lucida Console" pitchFamily="49" charset="0"/>
            </a:endParaRPr>
          </a:p>
          <a:p>
            <a:r>
              <a:rPr lang="en-GB" dirty="0" smtClean="0">
                <a:solidFill>
                  <a:schemeClr val="bg1"/>
                </a:solidFill>
                <a:latin typeface="Lucida Console" pitchFamily="49" charset="0"/>
              </a:rPr>
              <a:t> </a:t>
            </a:r>
            <a:r>
              <a:rPr lang="en-GB" dirty="0" smtClean="0">
                <a:solidFill>
                  <a:schemeClr val="bg1"/>
                </a:solidFill>
                <a:latin typeface="Lucida Console" pitchFamily="49" charset="0"/>
              </a:rPr>
              <a:t> m = </a:t>
            </a:r>
            <a:r>
              <a:rPr lang="en-GB" dirty="0" smtClean="0">
                <a:solidFill>
                  <a:schemeClr val="bg1"/>
                </a:solidFill>
                <a:latin typeface="Lucida Console" pitchFamily="49" charset="0"/>
              </a:rPr>
              <a:t>log(n</a:t>
            </a:r>
            <a:r>
              <a:rPr lang="en-GB" dirty="0" smtClean="0">
                <a:solidFill>
                  <a:schemeClr val="bg1"/>
                </a:solidFill>
                <a:latin typeface="Lucida Console" pitchFamily="49" charset="0"/>
              </a:rPr>
              <a:t>);			// natural log</a:t>
            </a:r>
          </a:p>
          <a:p>
            <a:r>
              <a:rPr lang="en-GB" dirty="0" smtClean="0">
                <a:solidFill>
                  <a:schemeClr val="bg1"/>
                </a:solidFill>
                <a:latin typeface="Lucida Console" pitchFamily="49" charset="0"/>
              </a:rPr>
              <a:t>  printf("%f\n", m);</a:t>
            </a:r>
          </a:p>
          <a:p>
            <a:r>
              <a:rPr lang="en-GB" dirty="0" smtClean="0">
                <a:solidFill>
                  <a:schemeClr val="bg1"/>
                </a:solidFill>
                <a:latin typeface="Lucida Console" pitchFamily="49" charset="0"/>
              </a:rPr>
              <a:t>  </a:t>
            </a:r>
            <a:endParaRPr lang="en-GB" dirty="0" smtClean="0">
              <a:solidFill>
                <a:schemeClr val="bg1"/>
              </a:solidFill>
              <a:latin typeface="Lucida Console" pitchFamily="49" charset="0"/>
            </a:endParaRPr>
          </a:p>
          <a:p>
            <a:r>
              <a:rPr lang="en-GB" dirty="0" smtClean="0">
                <a:solidFill>
                  <a:schemeClr val="bg1"/>
                </a:solidFill>
                <a:latin typeface="Lucida Console" pitchFamily="49" charset="0"/>
              </a:rPr>
              <a:t> </a:t>
            </a:r>
            <a:r>
              <a:rPr lang="en-GB" dirty="0" smtClean="0">
                <a:solidFill>
                  <a:schemeClr val="bg1"/>
                </a:solidFill>
                <a:latin typeface="Lucida Console" pitchFamily="49" charset="0"/>
              </a:rPr>
              <a:t> error: </a:t>
            </a:r>
            <a:r>
              <a:rPr lang="en-GB" dirty="0" smtClean="0">
                <a:solidFill>
                  <a:schemeClr val="bg1"/>
                </a:solidFill>
                <a:latin typeface="Lucida Console" pitchFamily="49" charset="0"/>
              </a:rPr>
              <a:t> printf</a:t>
            </a:r>
            <a:r>
              <a:rPr lang="en-GB" dirty="0" smtClean="0">
                <a:solidFill>
                  <a:schemeClr val="bg1"/>
                </a:solidFill>
                <a:latin typeface="Lucida Console" pitchFamily="49" charset="0"/>
              </a:rPr>
              <a:t>(“Why can’t you follow instructions?");</a:t>
            </a:r>
            <a:endParaRPr lang="en-GB" dirty="0" smtClean="0">
              <a:solidFill>
                <a:schemeClr val="bg1"/>
              </a:solidFill>
              <a:latin typeface="Lucida Console" pitchFamily="49" charset="0"/>
            </a:endParaRPr>
          </a:p>
          <a:p>
            <a:r>
              <a:rPr lang="en-GB" dirty="0" smtClean="0">
                <a:solidFill>
                  <a:schemeClr val="bg1"/>
                </a:solidFill>
                <a:latin typeface="Lucida Console" pitchFamily="49" charset="0"/>
              </a:rPr>
              <a:t>  return 0;</a:t>
            </a:r>
          </a:p>
          <a:p>
            <a:r>
              <a:rPr lang="en-GB" dirty="0" smtClean="0">
                <a:solidFill>
                  <a:schemeClr val="bg1"/>
                </a:solidFill>
                <a:latin typeface="Lucida Console" pitchFamily="49" charset="0"/>
              </a:rPr>
              <a:t>}</a:t>
            </a:r>
            <a:endParaRPr lang="en-GB" dirty="0">
              <a:solidFill>
                <a:schemeClr val="bg1"/>
              </a:solidFill>
              <a:latin typeface="Lucida Console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goto statement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GB" dirty="0" smtClean="0"/>
              <a:t>A computer programmer is someone who, when asked to go to hell, objects to the use of the word ‘goto’	- </a:t>
            </a:r>
            <a:r>
              <a:rPr lang="en-GB" i="1" dirty="0" smtClean="0"/>
              <a:t>Rajat, ESC101 instructor</a:t>
            </a:r>
          </a:p>
          <a:p>
            <a:pPr algn="just"/>
            <a:r>
              <a:rPr lang="en-GB" dirty="0" smtClean="0"/>
              <a:t>(Almost) never use goto</a:t>
            </a:r>
          </a:p>
          <a:p>
            <a:pPr lvl="1" algn="just"/>
            <a:r>
              <a:rPr lang="en-GB" dirty="0" smtClean="0"/>
              <a:t>Too arbitrary, makes code hard to understand</a:t>
            </a:r>
            <a:endParaRPr lang="en-GB" dirty="0"/>
          </a:p>
        </p:txBody>
      </p:sp>
      <p:pic>
        <p:nvPicPr>
          <p:cNvPr id="4" name="Picture 2" descr="http://php.net/manual/en/images/0baa1b9fae6aec55bbb73037f3016001-xkcd-got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4365104"/>
            <a:ext cx="7048500" cy="19145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200"/>
            <a:ext cx="8153400" cy="1143000"/>
          </a:xfrm>
        </p:spPr>
        <p:txBody>
          <a:bodyPr/>
          <a:lstStyle/>
          <a:p>
            <a:r>
              <a:rPr lang="en-US" dirty="0" smtClean="0"/>
              <a:t>Branching statements </a:t>
            </a:r>
            <a:r>
              <a:rPr lang="en-US" dirty="0" smtClean="0"/>
              <a:t>in 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292424"/>
            <a:ext cx="8496944" cy="5184576"/>
          </a:xfrm>
        </p:spPr>
        <p:txBody>
          <a:bodyPr/>
          <a:lstStyle/>
          <a:p>
            <a:r>
              <a:rPr lang="en-US" dirty="0" smtClean="0"/>
              <a:t>3 types of conditional statements in C</a:t>
            </a:r>
          </a:p>
          <a:p>
            <a:pPr lvl="1"/>
            <a:r>
              <a:rPr lang="en-US" dirty="0" smtClean="0">
                <a:solidFill>
                  <a:schemeClr val="tx2"/>
                </a:solidFill>
              </a:rPr>
              <a:t>if (</a:t>
            </a:r>
            <a:r>
              <a:rPr lang="en-US" dirty="0" err="1" smtClean="0">
                <a:solidFill>
                  <a:schemeClr val="tx2"/>
                </a:solidFill>
              </a:rPr>
              <a:t>cond</a:t>
            </a:r>
            <a:r>
              <a:rPr lang="en-US" dirty="0" smtClean="0">
                <a:solidFill>
                  <a:schemeClr val="tx2"/>
                </a:solidFill>
              </a:rPr>
              <a:t>) </a:t>
            </a:r>
            <a:r>
              <a:rPr lang="en-US" dirty="0" smtClean="0">
                <a:solidFill>
                  <a:schemeClr val="tx2"/>
                </a:solidFill>
              </a:rPr>
              <a:t>action</a:t>
            </a:r>
            <a:endParaRPr lang="en-US" dirty="0" smtClean="0">
              <a:solidFill>
                <a:schemeClr val="tx2"/>
              </a:solidFill>
            </a:endParaRPr>
          </a:p>
          <a:p>
            <a:pPr lvl="1"/>
            <a:r>
              <a:rPr lang="en-US" dirty="0" smtClean="0"/>
              <a:t>if </a:t>
            </a:r>
            <a:r>
              <a:rPr lang="en-US" dirty="0" smtClean="0"/>
              <a:t>(</a:t>
            </a:r>
            <a:r>
              <a:rPr lang="en-US" dirty="0" err="1" smtClean="0"/>
              <a:t>cond</a:t>
            </a:r>
            <a:r>
              <a:rPr lang="en-US" dirty="0" smtClean="0"/>
              <a:t>) action</a:t>
            </a:r>
          </a:p>
          <a:p>
            <a:pPr marL="457200" lvl="1" indent="0">
              <a:buNone/>
            </a:pPr>
            <a:r>
              <a:rPr lang="en-US" dirty="0" smtClean="0"/>
              <a:t>  else some-other-action</a:t>
            </a:r>
          </a:p>
          <a:p>
            <a:pPr lvl="1"/>
            <a:r>
              <a:rPr lang="en-US" dirty="0" smtClean="0"/>
              <a:t>switch-case</a:t>
            </a:r>
            <a:endParaRPr lang="en-US" dirty="0" smtClean="0"/>
          </a:p>
          <a:p>
            <a:r>
              <a:rPr lang="en-US" dirty="0" smtClean="0"/>
              <a:t>Each action is a sequence of one or more statements!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266FEED-2453-46A5-B82C-A35B1F8D3F75}" type="datetime7">
              <a:rPr lang="en-US" smtClean="0"/>
              <a:pPr>
                <a:defRPr/>
              </a:pPr>
              <a:t>Aug-17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Esc101, Programming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437985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77724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if-else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685800"/>
            <a:ext cx="7772400" cy="5867400"/>
          </a:xfrm>
        </p:spPr>
        <p:txBody>
          <a:bodyPr/>
          <a:lstStyle/>
          <a:p>
            <a:r>
              <a:rPr lang="en-US" sz="2800" dirty="0"/>
              <a:t>General form of the if-else statement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r>
              <a:rPr lang="en-US" sz="2800" dirty="0" smtClean="0"/>
              <a:t>Execution </a:t>
            </a:r>
            <a:r>
              <a:rPr lang="en-US" sz="2800" dirty="0"/>
              <a:t>of if-else </a:t>
            </a:r>
            <a:r>
              <a:rPr lang="en-US" sz="2800" dirty="0" smtClean="0"/>
              <a:t>statement</a:t>
            </a:r>
            <a:endParaRPr lang="en-US" sz="2800" dirty="0"/>
          </a:p>
          <a:p>
            <a:pPr lvl="1"/>
            <a:r>
              <a:rPr lang="en-US" sz="2400" dirty="0"/>
              <a:t>First the expression is evaluated.</a:t>
            </a:r>
          </a:p>
          <a:p>
            <a:pPr lvl="1"/>
            <a:r>
              <a:rPr lang="en-US" sz="2400" dirty="0"/>
              <a:t>If it evaluates to a non-zero value, then </a:t>
            </a:r>
            <a:r>
              <a:rPr lang="en-US" sz="2400" dirty="0" smtClean="0"/>
              <a:t>S1 is </a:t>
            </a:r>
            <a:r>
              <a:rPr lang="en-US" sz="2400" dirty="0"/>
              <a:t>executed and then control (program counter) moves to </a:t>
            </a:r>
            <a:r>
              <a:rPr lang="en-US" sz="2400" dirty="0" smtClean="0"/>
              <a:t>S3.</a:t>
            </a:r>
            <a:endParaRPr lang="en-US" sz="2400" dirty="0"/>
          </a:p>
          <a:p>
            <a:pPr lvl="1"/>
            <a:r>
              <a:rPr lang="en-US" sz="2400" dirty="0"/>
              <a:t>If expression evaluates to 0, then </a:t>
            </a:r>
            <a:r>
              <a:rPr lang="en-US" sz="2400" dirty="0" smtClean="0"/>
              <a:t>S2 </a:t>
            </a:r>
            <a:r>
              <a:rPr lang="en-US" sz="2400" dirty="0"/>
              <a:t>is executed and then control moves to </a:t>
            </a:r>
            <a:r>
              <a:rPr lang="en-US" sz="2400" dirty="0" smtClean="0"/>
              <a:t>S3.</a:t>
            </a:r>
          </a:p>
          <a:p>
            <a:pPr lvl="1"/>
            <a:r>
              <a:rPr lang="en-US" sz="2400" dirty="0" smtClean="0"/>
              <a:t>S1/S2 can be </a:t>
            </a:r>
            <a:r>
              <a:rPr lang="en-US" sz="2400" b="1" dirty="0" smtClean="0"/>
              <a:t>block </a:t>
            </a:r>
            <a:r>
              <a:rPr lang="en-US" sz="2400" dirty="0" smtClean="0"/>
              <a:t>of statements!</a:t>
            </a:r>
            <a:endParaRPr lang="en-US" sz="2800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08FEC98-E77D-4FAC-9ACB-5CB062EA6734}" type="datetime7">
              <a:rPr lang="en-US" smtClean="0"/>
              <a:pPr>
                <a:defRPr/>
              </a:pPr>
              <a:t>Aug-17</a:t>
            </a:fld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Esc101, Programming</a:t>
            </a:r>
            <a:endParaRPr lang="en-US" dirty="0"/>
          </a:p>
        </p:txBody>
      </p:sp>
      <p:sp>
        <p:nvSpPr>
          <p:cNvPr id="8195" name="AutoShape 3"/>
          <p:cNvSpPr>
            <a:spLocks noChangeArrowheads="1"/>
          </p:cNvSpPr>
          <p:nvPr/>
        </p:nvSpPr>
        <p:spPr bwMode="auto">
          <a:xfrm>
            <a:off x="1600200" y="1295400"/>
            <a:ext cx="4648200" cy="1969062"/>
          </a:xfrm>
          <a:prstGeom prst="roundRect">
            <a:avLst>
              <a:gd name="adj" fmla="val 16667"/>
            </a:avLst>
          </a:prstGeom>
          <a:solidFill>
            <a:srgbClr val="8BE6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400" dirty="0">
                <a:latin typeface="Comic Sans MS" pitchFamily="64" charset="0"/>
                <a:ea typeface="ＭＳ Ｐゴシック" pitchFamily="32" charset="-128"/>
              </a:rPr>
              <a:t>if (expression) </a:t>
            </a:r>
          </a:p>
          <a:p>
            <a:pPr>
              <a:buClrTx/>
              <a:buFontTx/>
              <a:buNone/>
            </a:pPr>
            <a:r>
              <a:rPr lang="en-US" altLang="en-US" sz="2400" dirty="0">
                <a:latin typeface="Comic Sans MS" pitchFamily="64" charset="0"/>
                <a:ea typeface="ＭＳ Ｐゴシック" pitchFamily="32" charset="-128"/>
              </a:rPr>
              <a:t>	</a:t>
            </a:r>
            <a:r>
              <a:rPr lang="en-US" altLang="en-US" sz="2400" dirty="0" smtClean="0">
                <a:latin typeface="Comic Sans MS" pitchFamily="64" charset="0"/>
                <a:ea typeface="ＭＳ Ｐゴシック" pitchFamily="32" charset="-128"/>
              </a:rPr>
              <a:t>        statement S1</a:t>
            </a:r>
            <a:endParaRPr lang="en-US" altLang="en-US" sz="2400" dirty="0">
              <a:latin typeface="Comic Sans MS" pitchFamily="64" charset="0"/>
              <a:ea typeface="ＭＳ Ｐゴシック" pitchFamily="32" charset="-128"/>
            </a:endParaRPr>
          </a:p>
          <a:p>
            <a:pPr>
              <a:buClrTx/>
              <a:buFontTx/>
              <a:buNone/>
            </a:pPr>
            <a:r>
              <a:rPr lang="en-US" altLang="en-US" sz="2400" dirty="0">
                <a:latin typeface="Comic Sans MS" pitchFamily="64" charset="0"/>
                <a:ea typeface="ＭＳ Ｐゴシック" pitchFamily="32" charset="-128"/>
              </a:rPr>
              <a:t>else</a:t>
            </a:r>
          </a:p>
          <a:p>
            <a:pPr>
              <a:buClrTx/>
              <a:buFontTx/>
              <a:buNone/>
            </a:pPr>
            <a:r>
              <a:rPr lang="en-US" altLang="en-US" sz="2400" dirty="0">
                <a:latin typeface="Comic Sans MS" pitchFamily="64" charset="0"/>
                <a:ea typeface="ＭＳ Ｐゴシック" pitchFamily="32" charset="-128"/>
              </a:rPr>
              <a:t>	</a:t>
            </a:r>
            <a:r>
              <a:rPr lang="en-US" altLang="en-US" sz="2400" dirty="0" smtClean="0">
                <a:latin typeface="Comic Sans MS" pitchFamily="64" charset="0"/>
                <a:ea typeface="ＭＳ Ｐゴシック" pitchFamily="32" charset="-128"/>
              </a:rPr>
              <a:t>        statement S2</a:t>
            </a:r>
          </a:p>
          <a:p>
            <a:pPr>
              <a:buClrTx/>
              <a:buFontTx/>
              <a:buNone/>
            </a:pPr>
            <a:r>
              <a:rPr lang="en-US" altLang="en-US" sz="2400" smtClean="0">
                <a:latin typeface="Comic Sans MS" pitchFamily="64" charset="0"/>
                <a:ea typeface="ＭＳ Ｐゴシック" pitchFamily="32" charset="-128"/>
              </a:rPr>
              <a:t>statement </a:t>
            </a:r>
            <a:r>
              <a:rPr lang="en-US" altLang="en-US" sz="2400" dirty="0" smtClean="0">
                <a:latin typeface="Comic Sans MS" pitchFamily="64" charset="0"/>
                <a:ea typeface="ＭＳ Ｐゴシック" pitchFamily="32" charset="-128"/>
              </a:rPr>
              <a:t>S3</a:t>
            </a:r>
            <a:endParaRPr lang="en-US" altLang="en-US" sz="2400" dirty="0">
              <a:latin typeface="Comic Sans MS" pitchFamily="64" charset="0"/>
              <a:ea typeface="ＭＳ Ｐゴシック" pitchFamily="32" charset="-128"/>
            </a:endParaRPr>
          </a:p>
        </p:txBody>
      </p:sp>
      <p:sp>
        <p:nvSpPr>
          <p:cNvPr id="5" name="Action Button: Help 4">
            <a:hlinkClick r:id="" action="ppaction://noaction" highlightClick="1"/>
          </p:cNvPr>
          <p:cNvSpPr/>
          <p:nvPr/>
        </p:nvSpPr>
        <p:spPr bwMode="auto">
          <a:xfrm>
            <a:off x="8053748" y="990600"/>
            <a:ext cx="306625" cy="457672"/>
          </a:xfrm>
          <a:prstGeom prst="actionButtonHelp">
            <a:avLst/>
          </a:prstGeom>
          <a:solidFill>
            <a:schemeClr val="bg2"/>
          </a:solidFill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6" name="Right Arrow 5"/>
          <p:cNvSpPr/>
          <p:nvPr/>
        </p:nvSpPr>
        <p:spPr bwMode="auto">
          <a:xfrm rot="2700000">
            <a:off x="7496250" y="2534023"/>
            <a:ext cx="777241" cy="458765"/>
          </a:xfrm>
          <a:prstGeom prst="rightArrow">
            <a:avLst/>
          </a:prstGeom>
          <a:solidFill>
            <a:schemeClr val="bg2">
              <a:lumMod val="5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0" name="Right Arrow 9"/>
          <p:cNvSpPr/>
          <p:nvPr/>
        </p:nvSpPr>
        <p:spPr bwMode="auto">
          <a:xfrm rot="8100000">
            <a:off x="7496225" y="1551372"/>
            <a:ext cx="777240" cy="458841"/>
          </a:xfrm>
          <a:prstGeom prst="rightArrow">
            <a:avLst/>
          </a:prstGeom>
          <a:solidFill>
            <a:schemeClr val="bg2">
              <a:lumMod val="5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445811" y="2068687"/>
            <a:ext cx="469589" cy="369713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</a:rPr>
              <a:t>S2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498080" y="2057400"/>
            <a:ext cx="469589" cy="369713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</a:rPr>
              <a:t>S1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946030" y="3048000"/>
            <a:ext cx="466794" cy="369332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</a:rPr>
              <a:t>S3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20" name="Right Arrow 19"/>
          <p:cNvSpPr/>
          <p:nvPr/>
        </p:nvSpPr>
        <p:spPr bwMode="auto">
          <a:xfrm rot="2700000">
            <a:off x="8119676" y="1546220"/>
            <a:ext cx="777241" cy="458765"/>
          </a:xfrm>
          <a:prstGeom prst="rightArrow">
            <a:avLst/>
          </a:prstGeom>
          <a:solidFill>
            <a:schemeClr val="bg2">
              <a:lumMod val="5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21" name="Right Arrow 20"/>
          <p:cNvSpPr/>
          <p:nvPr/>
        </p:nvSpPr>
        <p:spPr bwMode="auto">
          <a:xfrm rot="8100000">
            <a:off x="8073881" y="2533960"/>
            <a:ext cx="777240" cy="458841"/>
          </a:xfrm>
          <a:prstGeom prst="rightArrow">
            <a:avLst/>
          </a:prstGeom>
          <a:solidFill>
            <a:schemeClr val="bg2">
              <a:lumMod val="5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 rot="18950299">
            <a:off x="7393988" y="1293531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</a:rPr>
              <a:t>true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 rot="2740178">
            <a:off x="8364927" y="1403919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</a:rPr>
              <a:t>false</a:t>
            </a:r>
            <a:endParaRPr lang="en-US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446822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10" grpId="0" animBg="1"/>
      <p:bldP spid="20" grpId="0" animBg="1"/>
      <p:bldP spid="21" grpId="0" animBg="1"/>
      <p:bldP spid="17" grpId="0"/>
      <p:bldP spid="2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Solving the use case with if-else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395536" y="1568981"/>
            <a:ext cx="8064896" cy="4524315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Lucida Console" pitchFamily="49" charset="0"/>
              </a:rPr>
              <a:t>#include &lt;stdio.h&gt;</a:t>
            </a:r>
          </a:p>
          <a:p>
            <a:r>
              <a:rPr lang="en-GB" dirty="0" smtClean="0">
                <a:solidFill>
                  <a:schemeClr val="bg1"/>
                </a:solidFill>
                <a:latin typeface="Lucida Console" pitchFamily="49" charset="0"/>
              </a:rPr>
              <a:t>#include &lt;stdlib.h&gt;</a:t>
            </a:r>
          </a:p>
          <a:p>
            <a:r>
              <a:rPr lang="en-GB" dirty="0" smtClean="0">
                <a:solidFill>
                  <a:schemeClr val="bg1"/>
                </a:solidFill>
                <a:latin typeface="Lucida Console" pitchFamily="49" charset="0"/>
              </a:rPr>
              <a:t> </a:t>
            </a:r>
          </a:p>
          <a:p>
            <a:r>
              <a:rPr lang="en-GB" dirty="0" smtClean="0">
                <a:solidFill>
                  <a:schemeClr val="bg1"/>
                </a:solidFill>
                <a:latin typeface="Lucida Console" pitchFamily="49" charset="0"/>
              </a:rPr>
              <a:t>int main() {</a:t>
            </a:r>
          </a:p>
          <a:p>
            <a:r>
              <a:rPr lang="en-GB" dirty="0" smtClean="0">
                <a:solidFill>
                  <a:schemeClr val="bg1"/>
                </a:solidFill>
                <a:latin typeface="Lucida Console" pitchFamily="49" charset="0"/>
              </a:rPr>
              <a:t>  int n;</a:t>
            </a:r>
          </a:p>
          <a:p>
            <a:r>
              <a:rPr lang="en-GB" dirty="0" smtClean="0">
                <a:solidFill>
                  <a:schemeClr val="bg1"/>
                </a:solidFill>
                <a:latin typeface="Lucida Console" pitchFamily="49" charset="0"/>
              </a:rPr>
              <a:t>  double m</a:t>
            </a:r>
            <a:r>
              <a:rPr lang="en-GB" dirty="0" smtClean="0">
                <a:solidFill>
                  <a:schemeClr val="bg1"/>
                </a:solidFill>
                <a:latin typeface="Lucida Console" pitchFamily="49" charset="0"/>
              </a:rPr>
              <a:t>;</a:t>
            </a:r>
          </a:p>
          <a:p>
            <a:r>
              <a:rPr lang="en-GB" dirty="0" smtClean="0">
                <a:solidFill>
                  <a:schemeClr val="bg1"/>
                </a:solidFill>
                <a:latin typeface="Lucida Console" pitchFamily="49" charset="0"/>
              </a:rPr>
              <a:t> </a:t>
            </a:r>
            <a:r>
              <a:rPr lang="en-GB" dirty="0" smtClean="0">
                <a:solidFill>
                  <a:schemeClr val="bg1"/>
                </a:solidFill>
                <a:latin typeface="Lucida Console" pitchFamily="49" charset="0"/>
              </a:rPr>
              <a:t> printf(“Please enter a positive number: ”);</a:t>
            </a:r>
            <a:endParaRPr lang="en-GB" dirty="0" smtClean="0">
              <a:solidFill>
                <a:schemeClr val="bg1"/>
              </a:solidFill>
              <a:latin typeface="Lucida Console" pitchFamily="49" charset="0"/>
            </a:endParaRPr>
          </a:p>
          <a:p>
            <a:r>
              <a:rPr lang="en-GB" dirty="0" smtClean="0">
                <a:solidFill>
                  <a:schemeClr val="bg1"/>
                </a:solidFill>
                <a:latin typeface="Lucida Console" pitchFamily="49" charset="0"/>
              </a:rPr>
              <a:t> </a:t>
            </a:r>
            <a:r>
              <a:rPr lang="en-GB" dirty="0" smtClean="0">
                <a:solidFill>
                  <a:schemeClr val="bg1"/>
                </a:solidFill>
                <a:latin typeface="Lucida Console" pitchFamily="49" charset="0"/>
              </a:rPr>
              <a:t> scanf(“%d”,&amp;n);</a:t>
            </a:r>
          </a:p>
          <a:p>
            <a:r>
              <a:rPr lang="en-GB" dirty="0" smtClean="0">
                <a:solidFill>
                  <a:schemeClr val="bg1"/>
                </a:solidFill>
                <a:latin typeface="Lucida Console" pitchFamily="49" charset="0"/>
              </a:rPr>
              <a:t>  if (n&gt;0)</a:t>
            </a:r>
          </a:p>
          <a:p>
            <a:r>
              <a:rPr lang="en-GB" b="1" dirty="0" smtClean="0">
                <a:solidFill>
                  <a:srgbClr val="FF0000"/>
                </a:solidFill>
                <a:latin typeface="Lucida Console" pitchFamily="49" charset="0"/>
              </a:rPr>
              <a:t>	</a:t>
            </a:r>
            <a:r>
              <a:rPr lang="en-GB" dirty="0" smtClean="0">
                <a:solidFill>
                  <a:schemeClr val="bg1"/>
                </a:solidFill>
                <a:latin typeface="Lucida Console" pitchFamily="49" charset="0"/>
              </a:rPr>
              <a:t>m = log(n);			// natural log</a:t>
            </a:r>
          </a:p>
          <a:p>
            <a:r>
              <a:rPr lang="en-GB" dirty="0" smtClean="0">
                <a:solidFill>
                  <a:schemeClr val="bg1"/>
                </a:solidFill>
                <a:latin typeface="Lucida Console" pitchFamily="49" charset="0"/>
              </a:rPr>
              <a:t>	printf</a:t>
            </a:r>
            <a:r>
              <a:rPr lang="en-GB" dirty="0" smtClean="0">
                <a:solidFill>
                  <a:schemeClr val="bg1"/>
                </a:solidFill>
                <a:latin typeface="Lucida Console" pitchFamily="49" charset="0"/>
              </a:rPr>
              <a:t>("%f\n", m</a:t>
            </a:r>
            <a:r>
              <a:rPr lang="en-GB" dirty="0" smtClean="0">
                <a:solidFill>
                  <a:schemeClr val="bg1"/>
                </a:solidFill>
                <a:latin typeface="Lucida Console" pitchFamily="49" charset="0"/>
              </a:rPr>
              <a:t>);</a:t>
            </a:r>
          </a:p>
          <a:p>
            <a:r>
              <a:rPr lang="en-GB" dirty="0" smtClean="0">
                <a:solidFill>
                  <a:schemeClr val="bg1"/>
                </a:solidFill>
                <a:latin typeface="Lucida Console" pitchFamily="49" charset="0"/>
              </a:rPr>
              <a:t> </a:t>
            </a:r>
            <a:r>
              <a:rPr lang="en-GB" dirty="0" smtClean="0">
                <a:solidFill>
                  <a:schemeClr val="bg1"/>
                </a:solidFill>
                <a:latin typeface="Lucida Console" pitchFamily="49" charset="0"/>
              </a:rPr>
              <a:t> else</a:t>
            </a:r>
            <a:endParaRPr lang="en-GB" dirty="0" smtClean="0">
              <a:solidFill>
                <a:schemeClr val="bg1"/>
              </a:solidFill>
              <a:latin typeface="Lucida Console" pitchFamily="49" charset="0"/>
            </a:endParaRPr>
          </a:p>
          <a:p>
            <a:r>
              <a:rPr lang="en-GB" b="1" dirty="0" smtClean="0">
                <a:solidFill>
                  <a:srgbClr val="FF0000"/>
                </a:solidFill>
                <a:latin typeface="Lucida Console" pitchFamily="49" charset="0"/>
              </a:rPr>
              <a:t>	</a:t>
            </a:r>
            <a:r>
              <a:rPr lang="en-GB" dirty="0" smtClean="0">
                <a:solidFill>
                  <a:schemeClr val="bg1"/>
                </a:solidFill>
                <a:latin typeface="Lucida Console" pitchFamily="49" charset="0"/>
              </a:rPr>
              <a:t>printf(“Why can’t you follow instructions?");</a:t>
            </a:r>
          </a:p>
          <a:p>
            <a:r>
              <a:rPr lang="en-GB" dirty="0" smtClean="0">
                <a:solidFill>
                  <a:schemeClr val="bg1"/>
                </a:solidFill>
                <a:latin typeface="Lucida Console" pitchFamily="49" charset="0"/>
              </a:rPr>
              <a:t>  </a:t>
            </a:r>
            <a:r>
              <a:rPr lang="en-GB" dirty="0" smtClean="0">
                <a:solidFill>
                  <a:schemeClr val="bg1"/>
                </a:solidFill>
                <a:latin typeface="Lucida Console" pitchFamily="49" charset="0"/>
              </a:rPr>
              <a:t>  </a:t>
            </a:r>
          </a:p>
          <a:p>
            <a:r>
              <a:rPr lang="en-GB" dirty="0" smtClean="0">
                <a:solidFill>
                  <a:schemeClr val="bg1"/>
                </a:solidFill>
                <a:latin typeface="Lucida Console" pitchFamily="49" charset="0"/>
              </a:rPr>
              <a:t>return </a:t>
            </a:r>
            <a:r>
              <a:rPr lang="en-GB" dirty="0" smtClean="0">
                <a:solidFill>
                  <a:schemeClr val="bg1"/>
                </a:solidFill>
                <a:latin typeface="Lucida Console" pitchFamily="49" charset="0"/>
              </a:rPr>
              <a:t>0;</a:t>
            </a:r>
          </a:p>
          <a:p>
            <a:r>
              <a:rPr lang="en-GB" dirty="0" smtClean="0">
                <a:solidFill>
                  <a:schemeClr val="bg1"/>
                </a:solidFill>
                <a:latin typeface="Lucida Console" pitchFamily="49" charset="0"/>
              </a:rPr>
              <a:t>}</a:t>
            </a:r>
            <a:endParaRPr lang="en-GB" dirty="0">
              <a:solidFill>
                <a:schemeClr val="bg1"/>
              </a:solidFill>
              <a:latin typeface="Lucida Console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15616" y="6165304"/>
            <a:ext cx="6120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Something’s not quite right in this code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Compound Statements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/>
              <a:t>A block of code containing zero or more statements</a:t>
            </a:r>
          </a:p>
          <a:p>
            <a:pPr>
              <a:lnSpc>
                <a:spcPct val="80000"/>
              </a:lnSpc>
            </a:pPr>
            <a:r>
              <a:rPr lang="en-US"/>
              <a:t>Contained between { and }</a:t>
            </a:r>
          </a:p>
          <a:p>
            <a:pPr>
              <a:lnSpc>
                <a:spcPct val="80000"/>
              </a:lnSpc>
            </a:pPr>
            <a:r>
              <a:rPr lang="en-US"/>
              <a:t>Format: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/>
              <a:t>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/>
              <a:t>  </a:t>
            </a:r>
            <a:r>
              <a:rPr lang="en-US" i="1"/>
              <a:t>Local Declarations</a:t>
            </a:r>
            <a:endParaRPr lang="en-US"/>
          </a:p>
          <a:p>
            <a:pPr lvl="1">
              <a:lnSpc>
                <a:spcPct val="80000"/>
              </a:lnSpc>
              <a:buFontTx/>
              <a:buNone/>
            </a:pPr>
            <a:endParaRPr lang="en-US"/>
          </a:p>
          <a:p>
            <a:pPr lvl="1">
              <a:lnSpc>
                <a:spcPct val="80000"/>
              </a:lnSpc>
              <a:buFontTx/>
              <a:buNone/>
            </a:pPr>
            <a:r>
              <a:rPr lang="en-US"/>
              <a:t>  </a:t>
            </a:r>
            <a:r>
              <a:rPr lang="en-US" i="1"/>
              <a:t>Statements</a:t>
            </a:r>
            <a:endParaRPr lang="en-US"/>
          </a:p>
          <a:p>
            <a:pPr lvl="1">
              <a:lnSpc>
                <a:spcPct val="80000"/>
              </a:lnSpc>
              <a:buFontTx/>
              <a:buNone/>
            </a:pPr>
            <a:r>
              <a:rPr lang="en-US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Getting it right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412776"/>
            <a:ext cx="8064896" cy="4524315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Lucida Console" pitchFamily="49" charset="0"/>
              </a:rPr>
              <a:t>#include &lt;stdio.h&gt;</a:t>
            </a:r>
          </a:p>
          <a:p>
            <a:r>
              <a:rPr lang="en-GB" dirty="0" smtClean="0">
                <a:solidFill>
                  <a:schemeClr val="bg1"/>
                </a:solidFill>
                <a:latin typeface="Lucida Console" pitchFamily="49" charset="0"/>
              </a:rPr>
              <a:t>#include &lt;stdlib.h&gt;</a:t>
            </a:r>
          </a:p>
          <a:p>
            <a:r>
              <a:rPr lang="en-GB" dirty="0" smtClean="0">
                <a:solidFill>
                  <a:schemeClr val="bg1"/>
                </a:solidFill>
                <a:latin typeface="Lucida Console" pitchFamily="49" charset="0"/>
              </a:rPr>
              <a:t> </a:t>
            </a:r>
          </a:p>
          <a:p>
            <a:r>
              <a:rPr lang="en-GB" dirty="0" smtClean="0">
                <a:solidFill>
                  <a:schemeClr val="bg1"/>
                </a:solidFill>
                <a:latin typeface="Lucida Console" pitchFamily="49" charset="0"/>
              </a:rPr>
              <a:t>int main() {</a:t>
            </a:r>
          </a:p>
          <a:p>
            <a:r>
              <a:rPr lang="en-GB" dirty="0" smtClean="0">
                <a:solidFill>
                  <a:schemeClr val="bg1"/>
                </a:solidFill>
                <a:latin typeface="Lucida Console" pitchFamily="49" charset="0"/>
              </a:rPr>
              <a:t>  int n;</a:t>
            </a:r>
          </a:p>
          <a:p>
            <a:r>
              <a:rPr lang="en-GB" dirty="0" smtClean="0">
                <a:solidFill>
                  <a:schemeClr val="bg1"/>
                </a:solidFill>
                <a:latin typeface="Lucida Console" pitchFamily="49" charset="0"/>
              </a:rPr>
              <a:t>  double m</a:t>
            </a:r>
            <a:r>
              <a:rPr lang="en-GB" dirty="0" smtClean="0">
                <a:solidFill>
                  <a:schemeClr val="bg1"/>
                </a:solidFill>
                <a:latin typeface="Lucida Console" pitchFamily="49" charset="0"/>
              </a:rPr>
              <a:t>;</a:t>
            </a:r>
          </a:p>
          <a:p>
            <a:r>
              <a:rPr lang="en-GB" dirty="0" smtClean="0">
                <a:solidFill>
                  <a:schemeClr val="bg1"/>
                </a:solidFill>
                <a:latin typeface="Lucida Console" pitchFamily="49" charset="0"/>
              </a:rPr>
              <a:t> </a:t>
            </a:r>
            <a:r>
              <a:rPr lang="en-GB" dirty="0" smtClean="0">
                <a:solidFill>
                  <a:schemeClr val="bg1"/>
                </a:solidFill>
                <a:latin typeface="Lucida Console" pitchFamily="49" charset="0"/>
              </a:rPr>
              <a:t> printf(“Please enter a positive number: ”);</a:t>
            </a:r>
            <a:endParaRPr lang="en-GB" dirty="0" smtClean="0">
              <a:solidFill>
                <a:schemeClr val="bg1"/>
              </a:solidFill>
              <a:latin typeface="Lucida Console" pitchFamily="49" charset="0"/>
            </a:endParaRPr>
          </a:p>
          <a:p>
            <a:r>
              <a:rPr lang="en-GB" dirty="0" smtClean="0">
                <a:solidFill>
                  <a:schemeClr val="bg1"/>
                </a:solidFill>
                <a:latin typeface="Lucida Console" pitchFamily="49" charset="0"/>
              </a:rPr>
              <a:t> </a:t>
            </a:r>
            <a:r>
              <a:rPr lang="en-GB" dirty="0" smtClean="0">
                <a:solidFill>
                  <a:schemeClr val="bg1"/>
                </a:solidFill>
                <a:latin typeface="Lucida Console" pitchFamily="49" charset="0"/>
              </a:rPr>
              <a:t> scanf(“%d”,&amp;n);</a:t>
            </a:r>
          </a:p>
          <a:p>
            <a:r>
              <a:rPr lang="en-GB" dirty="0" smtClean="0">
                <a:solidFill>
                  <a:schemeClr val="bg1"/>
                </a:solidFill>
                <a:latin typeface="Lucida Console" pitchFamily="49" charset="0"/>
              </a:rPr>
              <a:t>  if (n&gt;0){</a:t>
            </a:r>
          </a:p>
          <a:p>
            <a:r>
              <a:rPr lang="en-GB" b="1" dirty="0" smtClean="0">
                <a:solidFill>
                  <a:srgbClr val="FF0000"/>
                </a:solidFill>
                <a:latin typeface="Lucida Console" pitchFamily="49" charset="0"/>
              </a:rPr>
              <a:t>	</a:t>
            </a:r>
            <a:r>
              <a:rPr lang="en-GB" dirty="0" smtClean="0">
                <a:solidFill>
                  <a:schemeClr val="bg1"/>
                </a:solidFill>
                <a:latin typeface="Lucida Console" pitchFamily="49" charset="0"/>
              </a:rPr>
              <a:t>m = log(n);			// natural log</a:t>
            </a:r>
          </a:p>
          <a:p>
            <a:r>
              <a:rPr lang="en-GB" dirty="0" smtClean="0">
                <a:solidFill>
                  <a:schemeClr val="bg1"/>
                </a:solidFill>
                <a:latin typeface="Lucida Console" pitchFamily="49" charset="0"/>
              </a:rPr>
              <a:t>	printf</a:t>
            </a:r>
            <a:r>
              <a:rPr lang="en-GB" dirty="0" smtClean="0">
                <a:solidFill>
                  <a:schemeClr val="bg1"/>
                </a:solidFill>
                <a:latin typeface="Lucida Console" pitchFamily="49" charset="0"/>
              </a:rPr>
              <a:t>("%f\n", m</a:t>
            </a:r>
            <a:r>
              <a:rPr lang="en-GB" dirty="0" smtClean="0">
                <a:solidFill>
                  <a:schemeClr val="bg1"/>
                </a:solidFill>
                <a:latin typeface="Lucida Console" pitchFamily="49" charset="0"/>
              </a:rPr>
              <a:t>);</a:t>
            </a:r>
          </a:p>
          <a:p>
            <a:r>
              <a:rPr lang="en-GB" dirty="0" smtClean="0">
                <a:solidFill>
                  <a:schemeClr val="bg1"/>
                </a:solidFill>
                <a:latin typeface="Lucida Console" pitchFamily="49" charset="0"/>
              </a:rPr>
              <a:t>	</a:t>
            </a:r>
            <a:r>
              <a:rPr lang="en-GB" dirty="0" smtClean="0">
                <a:solidFill>
                  <a:schemeClr val="bg1"/>
                </a:solidFill>
                <a:latin typeface="Lucida Console" pitchFamily="49" charset="0"/>
              </a:rPr>
              <a:t>}</a:t>
            </a:r>
          </a:p>
          <a:p>
            <a:r>
              <a:rPr lang="en-GB" dirty="0" smtClean="0">
                <a:solidFill>
                  <a:schemeClr val="bg1"/>
                </a:solidFill>
                <a:latin typeface="Lucida Console" pitchFamily="49" charset="0"/>
              </a:rPr>
              <a:t> </a:t>
            </a:r>
            <a:r>
              <a:rPr lang="en-GB" dirty="0" smtClean="0">
                <a:solidFill>
                  <a:schemeClr val="bg1"/>
                </a:solidFill>
                <a:latin typeface="Lucida Console" pitchFamily="49" charset="0"/>
              </a:rPr>
              <a:t> else</a:t>
            </a:r>
            <a:endParaRPr lang="en-GB" dirty="0" smtClean="0">
              <a:solidFill>
                <a:schemeClr val="bg1"/>
              </a:solidFill>
              <a:latin typeface="Lucida Console" pitchFamily="49" charset="0"/>
            </a:endParaRPr>
          </a:p>
          <a:p>
            <a:r>
              <a:rPr lang="en-GB" b="1" dirty="0" smtClean="0">
                <a:solidFill>
                  <a:srgbClr val="FF0000"/>
                </a:solidFill>
                <a:latin typeface="Lucida Console" pitchFamily="49" charset="0"/>
              </a:rPr>
              <a:t>	</a:t>
            </a:r>
            <a:r>
              <a:rPr lang="en-GB" dirty="0" smtClean="0">
                <a:solidFill>
                  <a:schemeClr val="bg1"/>
                </a:solidFill>
                <a:latin typeface="Lucida Console" pitchFamily="49" charset="0"/>
              </a:rPr>
              <a:t>printf(“Why can’t you follow instructions?");</a:t>
            </a:r>
          </a:p>
          <a:p>
            <a:r>
              <a:rPr lang="en-GB" dirty="0" smtClean="0">
                <a:solidFill>
                  <a:schemeClr val="bg1"/>
                </a:solidFill>
                <a:latin typeface="Lucida Console" pitchFamily="49" charset="0"/>
              </a:rPr>
              <a:t>  </a:t>
            </a:r>
            <a:r>
              <a:rPr lang="en-GB" dirty="0" smtClean="0">
                <a:solidFill>
                  <a:schemeClr val="bg1"/>
                </a:solidFill>
                <a:latin typeface="Lucida Console" pitchFamily="49" charset="0"/>
              </a:rPr>
              <a:t>return </a:t>
            </a:r>
            <a:r>
              <a:rPr lang="en-GB" dirty="0" smtClean="0">
                <a:solidFill>
                  <a:schemeClr val="bg1"/>
                </a:solidFill>
                <a:latin typeface="Lucida Console" pitchFamily="49" charset="0"/>
              </a:rPr>
              <a:t>0;</a:t>
            </a:r>
          </a:p>
          <a:p>
            <a:r>
              <a:rPr lang="en-GB" dirty="0" smtClean="0">
                <a:solidFill>
                  <a:schemeClr val="bg1"/>
                </a:solidFill>
                <a:latin typeface="Lucida Console" pitchFamily="49" charset="0"/>
              </a:rPr>
              <a:t>}</a:t>
            </a:r>
            <a:endParaRPr lang="en-GB" dirty="0">
              <a:solidFill>
                <a:schemeClr val="bg1"/>
              </a:solidFill>
              <a:latin typeface="Lucida Console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Good indentation practice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This is a main statement</a:t>
            </a:r>
          </a:p>
          <a:p>
            <a:pPr lvl="1"/>
            <a:r>
              <a:rPr lang="en-GB" dirty="0" smtClean="0"/>
              <a:t>This is a dependent statement</a:t>
            </a:r>
          </a:p>
          <a:p>
            <a:r>
              <a:rPr lang="en-GB" dirty="0" smtClean="0"/>
              <a:t>Main statements are statements in the main control flow of your program</a:t>
            </a:r>
          </a:p>
          <a:p>
            <a:pPr lvl="1"/>
            <a:r>
              <a:rPr lang="en-GB" dirty="0" smtClean="0"/>
              <a:t>Dependent statements branch off from the main flow</a:t>
            </a:r>
          </a:p>
          <a:p>
            <a:pPr lvl="1"/>
            <a:r>
              <a:rPr lang="en-GB" dirty="0" smtClean="0"/>
              <a:t>Indent them, for easier understanding of code</a:t>
            </a:r>
          </a:p>
          <a:p>
            <a:pPr lvl="1"/>
            <a:r>
              <a:rPr lang="en-GB" dirty="0" smtClean="0"/>
              <a:t>Matters more in some languages, like python</a:t>
            </a:r>
          </a:p>
          <a:p>
            <a:r>
              <a:rPr lang="en-GB" dirty="0" smtClean="0"/>
              <a:t>Pro-tip: use 4 spaces instead of tab to indent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638175" y="1262063"/>
            <a:ext cx="7896225" cy="497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600"/>
              </a:spcBef>
              <a:buClr>
                <a:srgbClr val="990000"/>
              </a:buClr>
              <a:buSzPct val="70000"/>
              <a:buFont typeface="Wingdings 2" pitchFamily="16" charset="2"/>
              <a:buChar char=""/>
            </a:pPr>
            <a:endParaRPr lang="en-US" altLang="en-US" sz="2400" b="1" dirty="0">
              <a:latin typeface="Arial Narrow" pitchFamily="32" charset="0"/>
            </a:endParaRPr>
          </a:p>
        </p:txBody>
      </p:sp>
      <p:sp>
        <p:nvSpPr>
          <p:cNvPr id="10243" name="AutoShape 3"/>
          <p:cNvSpPr>
            <a:spLocks noChangeArrowheads="1"/>
          </p:cNvSpPr>
          <p:nvPr/>
        </p:nvSpPr>
        <p:spPr bwMode="auto">
          <a:xfrm>
            <a:off x="838200" y="2636912"/>
            <a:ext cx="7924800" cy="3962400"/>
          </a:xfrm>
          <a:prstGeom prst="roundRect">
            <a:avLst>
              <a:gd name="adj" fmla="val 16667"/>
            </a:avLst>
          </a:prstGeom>
          <a:solidFill>
            <a:srgbClr val="8BE6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  <a:tab pos="1078071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  <a:tab pos="1078071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  <a:tab pos="1078071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  <a:tab pos="1078071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  <a:tab pos="1078071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  <a:tab pos="1078071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  <a:tab pos="1078071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  <a:tab pos="1078071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  <a:tab pos="1078071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200" dirty="0" err="1" smtClean="0">
                <a:ea typeface="ＭＳ Ｐゴシック" pitchFamily="32" charset="-128"/>
              </a:rPr>
              <a:t>int</a:t>
            </a:r>
            <a:r>
              <a:rPr lang="en-US" altLang="en-US" sz="2200" dirty="0" smtClean="0">
                <a:ea typeface="ＭＳ Ｐゴシック" pitchFamily="32" charset="-128"/>
              </a:rPr>
              <a:t> main</a:t>
            </a:r>
            <a:r>
              <a:rPr lang="en-US" altLang="en-US" sz="2200" dirty="0">
                <a:ea typeface="ＭＳ Ｐゴシック" pitchFamily="32" charset="-128"/>
              </a:rPr>
              <a:t>() </a:t>
            </a:r>
            <a:r>
              <a:rPr lang="en-US" altLang="en-US" sz="2200" dirty="0" smtClean="0">
                <a:ea typeface="ＭＳ Ｐゴシック" pitchFamily="32" charset="-128"/>
              </a:rPr>
              <a:t>{</a:t>
            </a:r>
          </a:p>
          <a:p>
            <a:pPr>
              <a:buClrTx/>
              <a:buFontTx/>
              <a:buNone/>
            </a:pPr>
            <a:r>
              <a:rPr lang="en-US" altLang="en-US" sz="2200" dirty="0">
                <a:ea typeface="ＭＳ Ｐゴシック" pitchFamily="32" charset="-128"/>
              </a:rPr>
              <a:t> </a:t>
            </a:r>
            <a:r>
              <a:rPr lang="en-US" altLang="en-US" sz="2200" dirty="0" smtClean="0">
                <a:ea typeface="ＭＳ Ｐゴシック" pitchFamily="32" charset="-128"/>
              </a:rPr>
              <a:t>      float </a:t>
            </a:r>
            <a:r>
              <a:rPr lang="en-US" altLang="en-US" sz="2200" dirty="0">
                <a:ea typeface="ＭＳ Ｐゴシック" pitchFamily="32" charset="-128"/>
              </a:rPr>
              <a:t>a; float  b; float  c; 	</a:t>
            </a:r>
          </a:p>
          <a:p>
            <a:pPr>
              <a:buClrTx/>
              <a:buFontTx/>
              <a:buNone/>
            </a:pPr>
            <a:r>
              <a:rPr lang="en-US" altLang="en-US" sz="2200" dirty="0">
                <a:ea typeface="ＭＳ Ｐゴシック" pitchFamily="32" charset="-128"/>
              </a:rPr>
              <a:t>	</a:t>
            </a:r>
            <a:r>
              <a:rPr lang="en-US" altLang="en-US" sz="2200" dirty="0" smtClean="0">
                <a:ea typeface="ＭＳ Ｐゴシック" pitchFamily="32" charset="-128"/>
              </a:rPr>
              <a:t>       </a:t>
            </a:r>
            <a:r>
              <a:rPr lang="en-US" altLang="en-US" sz="2200" dirty="0" err="1" smtClean="0">
                <a:ea typeface="ＭＳ Ｐゴシック" pitchFamily="32" charset="-128"/>
              </a:rPr>
              <a:t>scanf</a:t>
            </a:r>
            <a:r>
              <a:rPr lang="en-US" altLang="en-US" sz="2200" dirty="0">
                <a:ea typeface="ＭＳ Ｐゴシック" pitchFamily="32" charset="-128"/>
              </a:rPr>
              <a:t>(“%</a:t>
            </a:r>
            <a:r>
              <a:rPr lang="en-US" altLang="en-US" sz="2200" dirty="0" err="1">
                <a:ea typeface="ＭＳ Ｐゴシック" pitchFamily="32" charset="-128"/>
              </a:rPr>
              <a:t>f%f%f</a:t>
            </a:r>
            <a:r>
              <a:rPr lang="en-US" altLang="en-US" sz="2200" dirty="0">
                <a:ea typeface="ＭＳ Ｐゴシック" pitchFamily="32" charset="-128"/>
              </a:rPr>
              <a:t>”, &amp;</a:t>
            </a:r>
            <a:r>
              <a:rPr lang="en-US" altLang="en-US" sz="2200" dirty="0" err="1">
                <a:ea typeface="ＭＳ Ｐゴシック" pitchFamily="32" charset="-128"/>
              </a:rPr>
              <a:t>a,&amp;b,&amp;c</a:t>
            </a:r>
            <a:r>
              <a:rPr lang="en-US" altLang="en-US" sz="2200" dirty="0">
                <a:ea typeface="ＭＳ Ｐゴシック" pitchFamily="32" charset="-128"/>
              </a:rPr>
              <a:t>);  	/* input </a:t>
            </a:r>
            <a:r>
              <a:rPr lang="en-US" altLang="en-US" sz="2200" dirty="0" err="1">
                <a:ea typeface="ＭＳ Ｐゴシック" pitchFamily="32" charset="-128"/>
              </a:rPr>
              <a:t>a,b,c</a:t>
            </a:r>
            <a:r>
              <a:rPr lang="en-US" altLang="en-US" sz="2200" dirty="0">
                <a:ea typeface="ＭＳ Ｐゴシック" pitchFamily="32" charset="-128"/>
              </a:rPr>
              <a:t> */</a:t>
            </a:r>
          </a:p>
          <a:p>
            <a:pPr>
              <a:buClrTx/>
              <a:buFontTx/>
              <a:buNone/>
            </a:pPr>
            <a:endParaRPr lang="en-US" altLang="en-US" sz="2000" dirty="0">
              <a:ea typeface="ＭＳ Ｐゴシック" pitchFamily="32" charset="-128"/>
            </a:endParaRPr>
          </a:p>
          <a:p>
            <a:pPr>
              <a:buClrTx/>
              <a:buFontTx/>
              <a:buNone/>
            </a:pPr>
            <a:r>
              <a:rPr lang="en-US" altLang="en-US" sz="2000" dirty="0" smtClean="0">
                <a:ea typeface="ＭＳ Ｐゴシック" pitchFamily="32" charset="-128"/>
              </a:rPr>
              <a:t>        </a:t>
            </a:r>
            <a:r>
              <a:rPr lang="en-US" altLang="en-US" sz="2400" dirty="0" smtClean="0">
                <a:solidFill>
                  <a:srgbClr val="C00000"/>
                </a:solidFill>
                <a:ea typeface="ＭＳ Ｐゴシック" pitchFamily="32" charset="-128"/>
              </a:rPr>
              <a:t>if </a:t>
            </a:r>
            <a:r>
              <a:rPr lang="en-US" altLang="en-US" sz="2400" dirty="0">
                <a:solidFill>
                  <a:srgbClr val="C00000"/>
                </a:solidFill>
                <a:ea typeface="ＭＳ Ｐゴシック" pitchFamily="32" charset="-128"/>
              </a:rPr>
              <a:t>( (a*a + b*b) &gt;  (c*c) </a:t>
            </a:r>
            <a:r>
              <a:rPr lang="en-US" altLang="en-US" sz="2000" dirty="0" smtClean="0">
                <a:solidFill>
                  <a:srgbClr val="C00000"/>
                </a:solidFill>
                <a:ea typeface="ＭＳ Ｐゴシック" pitchFamily="32" charset="-128"/>
              </a:rPr>
              <a:t>)   {  /* </a:t>
            </a:r>
            <a:r>
              <a:rPr lang="en-US" altLang="en-US" sz="2000" dirty="0">
                <a:solidFill>
                  <a:srgbClr val="C00000"/>
                </a:solidFill>
                <a:ea typeface="ＭＳ Ｐゴシック" pitchFamily="32" charset="-128"/>
              </a:rPr>
              <a:t>expression</a:t>
            </a:r>
            <a:r>
              <a:rPr lang="en-US" altLang="en-US" sz="2000" dirty="0" smtClean="0">
                <a:solidFill>
                  <a:srgbClr val="C00000"/>
                </a:solidFill>
                <a:ea typeface="ＭＳ Ｐゴシック" pitchFamily="32" charset="-128"/>
              </a:rPr>
              <a:t>*/</a:t>
            </a:r>
            <a:r>
              <a:rPr lang="en-US" altLang="en-US" sz="2000" dirty="0">
                <a:ea typeface="ＭＳ Ｐゴシック" pitchFamily="32" charset="-128"/>
              </a:rPr>
              <a:t>	</a:t>
            </a:r>
          </a:p>
          <a:p>
            <a:pPr>
              <a:buClrTx/>
              <a:buFontTx/>
              <a:buNone/>
            </a:pPr>
            <a:r>
              <a:rPr lang="en-US" altLang="en-US" sz="2000" dirty="0">
                <a:ea typeface="ＭＳ Ｐゴシック" pitchFamily="32" charset="-128"/>
              </a:rPr>
              <a:t>	</a:t>
            </a:r>
            <a:r>
              <a:rPr lang="en-US" altLang="en-US" sz="2000" dirty="0" smtClean="0">
                <a:ea typeface="ＭＳ Ｐゴシック" pitchFamily="32" charset="-128"/>
              </a:rPr>
              <a:t>            </a:t>
            </a:r>
            <a:r>
              <a:rPr lang="en-US" altLang="en-US" sz="2000" dirty="0" smtClean="0">
                <a:solidFill>
                  <a:srgbClr val="C00000"/>
                </a:solidFill>
                <a:ea typeface="ＭＳ Ｐゴシック" pitchFamily="32" charset="-128"/>
              </a:rPr>
              <a:t>printf</a:t>
            </a:r>
            <a:r>
              <a:rPr lang="en-US" altLang="en-US" sz="2000" dirty="0">
                <a:solidFill>
                  <a:srgbClr val="C00000"/>
                </a:solidFill>
                <a:ea typeface="ＭＳ Ｐゴシック" pitchFamily="32" charset="-128"/>
              </a:rPr>
              <a:t>(“</a:t>
            </a:r>
            <a:r>
              <a:rPr lang="en-US" altLang="en-US" sz="2000" dirty="0" smtClean="0">
                <a:solidFill>
                  <a:srgbClr val="C00000"/>
                </a:solidFill>
                <a:ea typeface="ＭＳ Ｐゴシック" pitchFamily="32" charset="-128"/>
              </a:rPr>
              <a:t>ACUTE”);</a:t>
            </a:r>
            <a:r>
              <a:rPr lang="en-US" altLang="en-US" sz="2000" dirty="0">
                <a:solidFill>
                  <a:srgbClr val="C00000"/>
                </a:solidFill>
                <a:ea typeface="ＭＳ Ｐゴシック" pitchFamily="32" charset="-128"/>
              </a:rPr>
              <a:t>	</a:t>
            </a:r>
          </a:p>
          <a:p>
            <a:pPr>
              <a:buClrTx/>
              <a:buFontTx/>
              <a:buNone/>
            </a:pPr>
            <a:r>
              <a:rPr lang="en-US" altLang="en-US" sz="2000" dirty="0">
                <a:solidFill>
                  <a:srgbClr val="C00000"/>
                </a:solidFill>
                <a:ea typeface="ＭＳ Ｐゴシック" pitchFamily="32" charset="-128"/>
              </a:rPr>
              <a:t>	</a:t>
            </a:r>
            <a:r>
              <a:rPr lang="en-US" altLang="en-US" sz="2000" dirty="0" smtClean="0">
                <a:solidFill>
                  <a:srgbClr val="C00000"/>
                </a:solidFill>
                <a:ea typeface="ＭＳ Ｐゴシック" pitchFamily="32" charset="-128"/>
              </a:rPr>
              <a:t>        }</a:t>
            </a:r>
            <a:endParaRPr lang="en-US" altLang="en-US" sz="2000" dirty="0">
              <a:solidFill>
                <a:srgbClr val="C00000"/>
              </a:solidFill>
              <a:ea typeface="ＭＳ Ｐゴシック" pitchFamily="32" charset="-128"/>
            </a:endParaRPr>
          </a:p>
          <a:p>
            <a:pPr>
              <a:buClrTx/>
              <a:buFontTx/>
              <a:buNone/>
            </a:pPr>
            <a:r>
              <a:rPr lang="en-US" altLang="en-US" sz="2000" dirty="0">
                <a:solidFill>
                  <a:srgbClr val="C00000"/>
                </a:solidFill>
                <a:ea typeface="ＭＳ Ｐゴシック" pitchFamily="32" charset="-128"/>
              </a:rPr>
              <a:t>	</a:t>
            </a:r>
            <a:r>
              <a:rPr lang="en-US" altLang="en-US" sz="2000" dirty="0" smtClean="0">
                <a:solidFill>
                  <a:srgbClr val="C00000"/>
                </a:solidFill>
                <a:ea typeface="ＭＳ Ｐゴシック" pitchFamily="32" charset="-128"/>
              </a:rPr>
              <a:t>        else </a:t>
            </a:r>
            <a:r>
              <a:rPr lang="en-US" altLang="en-US" sz="2000" dirty="0">
                <a:solidFill>
                  <a:srgbClr val="C00000"/>
                </a:solidFill>
                <a:ea typeface="ＭＳ Ｐゴシック" pitchFamily="32" charset="-128"/>
              </a:rPr>
              <a:t>{</a:t>
            </a:r>
          </a:p>
          <a:p>
            <a:pPr>
              <a:buClrTx/>
              <a:buFontTx/>
              <a:buNone/>
            </a:pPr>
            <a:r>
              <a:rPr lang="en-US" altLang="en-US" sz="2000" dirty="0">
                <a:solidFill>
                  <a:srgbClr val="C00000"/>
                </a:solidFill>
                <a:ea typeface="ＭＳ Ｐゴシック" pitchFamily="32" charset="-128"/>
              </a:rPr>
              <a:t>	</a:t>
            </a:r>
            <a:r>
              <a:rPr lang="en-US" altLang="en-US" sz="2000" dirty="0" smtClean="0">
                <a:solidFill>
                  <a:srgbClr val="C00000"/>
                </a:solidFill>
                <a:ea typeface="ＭＳ Ｐゴシック" pitchFamily="32" charset="-128"/>
              </a:rPr>
              <a:t>           printf</a:t>
            </a:r>
            <a:r>
              <a:rPr lang="en-US" altLang="en-US" sz="2000" dirty="0">
                <a:solidFill>
                  <a:srgbClr val="C00000"/>
                </a:solidFill>
                <a:ea typeface="ＭＳ Ｐゴシック" pitchFamily="32" charset="-128"/>
              </a:rPr>
              <a:t>(“NOT </a:t>
            </a:r>
            <a:r>
              <a:rPr lang="en-US" altLang="en-US" sz="2000" dirty="0" smtClean="0">
                <a:solidFill>
                  <a:srgbClr val="C00000"/>
                </a:solidFill>
                <a:ea typeface="ＭＳ Ｐゴシック" pitchFamily="32" charset="-128"/>
              </a:rPr>
              <a:t>ACUTE”);</a:t>
            </a:r>
            <a:endParaRPr lang="en-US" altLang="en-US" sz="2000" dirty="0">
              <a:solidFill>
                <a:srgbClr val="C00000"/>
              </a:solidFill>
              <a:ea typeface="ＭＳ Ｐゴシック" pitchFamily="32" charset="-128"/>
            </a:endParaRPr>
          </a:p>
          <a:p>
            <a:pPr>
              <a:buClrTx/>
              <a:buFontTx/>
              <a:buNone/>
            </a:pPr>
            <a:r>
              <a:rPr lang="en-US" altLang="en-US" sz="2000" dirty="0">
                <a:solidFill>
                  <a:srgbClr val="C00000"/>
                </a:solidFill>
                <a:ea typeface="ＭＳ Ｐゴシック" pitchFamily="32" charset="-128"/>
              </a:rPr>
              <a:t>	</a:t>
            </a:r>
            <a:r>
              <a:rPr lang="en-US" altLang="en-US" sz="2000" dirty="0" smtClean="0">
                <a:solidFill>
                  <a:srgbClr val="C00000"/>
                </a:solidFill>
                <a:ea typeface="ＭＳ Ｐゴシック" pitchFamily="32" charset="-128"/>
              </a:rPr>
              <a:t>        }</a:t>
            </a:r>
          </a:p>
          <a:p>
            <a:pPr>
              <a:buClrTx/>
              <a:buFontTx/>
              <a:buNone/>
            </a:pPr>
            <a:r>
              <a:rPr lang="en-US" altLang="en-US" sz="2000" dirty="0">
                <a:ea typeface="ＭＳ Ｐゴシック" pitchFamily="32" charset="-128"/>
              </a:rPr>
              <a:t> </a:t>
            </a:r>
            <a:r>
              <a:rPr lang="en-US" altLang="en-US" sz="2000" dirty="0" smtClean="0">
                <a:ea typeface="ＭＳ Ｐゴシック" pitchFamily="32" charset="-128"/>
              </a:rPr>
              <a:t>       return 0;</a:t>
            </a:r>
            <a:endParaRPr lang="en-US" altLang="en-US" sz="2000" dirty="0">
              <a:ea typeface="ＭＳ Ｐゴシック" pitchFamily="32" charset="-128"/>
            </a:endParaRPr>
          </a:p>
          <a:p>
            <a:pPr>
              <a:buClrTx/>
              <a:buFontTx/>
              <a:buNone/>
            </a:pPr>
            <a:r>
              <a:rPr lang="en-US" altLang="en-US" sz="2000" dirty="0" smtClean="0">
                <a:ea typeface="ＭＳ Ｐゴシック" pitchFamily="32" charset="-128"/>
              </a:rPr>
              <a:t> }</a:t>
            </a:r>
            <a:endParaRPr lang="en-US" altLang="en-US" sz="2000" dirty="0">
              <a:ea typeface="ＭＳ Ｐゴシック" pitchFamily="32" charset="-128"/>
            </a:endParaRPr>
          </a:p>
          <a:p>
            <a:pPr>
              <a:buClrTx/>
              <a:buFontTx/>
              <a:buNone/>
            </a:pPr>
            <a:endParaRPr lang="en-US" altLang="en-US" sz="2000" dirty="0">
              <a:ea typeface="ＭＳ Ｐゴシック" pitchFamily="32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77724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685800"/>
            <a:ext cx="8534400" cy="2209800"/>
          </a:xfrm>
        </p:spPr>
        <p:txBody>
          <a:bodyPr/>
          <a:lstStyle/>
          <a:p>
            <a:r>
              <a:rPr lang="en-US" sz="2800" dirty="0"/>
              <a:t>Problem: Input </a:t>
            </a:r>
            <a:r>
              <a:rPr lang="en-US" sz="2800" dirty="0">
                <a:solidFill>
                  <a:srgbClr val="FF0000"/>
                </a:solidFill>
              </a:rPr>
              <a:t>a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rgbClr val="FF0000"/>
                </a:solidFill>
              </a:rPr>
              <a:t>b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rgbClr val="FF0000"/>
                </a:solidFill>
              </a:rPr>
              <a:t>c</a:t>
            </a:r>
            <a:r>
              <a:rPr lang="en-US" sz="2800" dirty="0" smtClean="0"/>
              <a:t>  </a:t>
            </a:r>
            <a:r>
              <a:rPr lang="en-US" sz="2800" dirty="0"/>
              <a:t>are real positive numbers such that </a:t>
            </a:r>
            <a:r>
              <a:rPr lang="en-US" sz="2800" dirty="0">
                <a:solidFill>
                  <a:srgbClr val="FF0000"/>
                </a:solidFill>
              </a:rPr>
              <a:t>c</a:t>
            </a:r>
            <a:r>
              <a:rPr lang="en-US" sz="2800" dirty="0"/>
              <a:t> is the largest of these numbers. Print </a:t>
            </a:r>
            <a:r>
              <a:rPr lang="en-US" sz="2800" dirty="0">
                <a:solidFill>
                  <a:srgbClr val="FF0000"/>
                </a:solidFill>
              </a:rPr>
              <a:t>ACUTE</a:t>
            </a:r>
            <a:r>
              <a:rPr lang="en-US" sz="2800" dirty="0"/>
              <a:t> if the triangle formed by </a:t>
            </a:r>
            <a:r>
              <a:rPr lang="en-US" sz="2800" dirty="0">
                <a:solidFill>
                  <a:srgbClr val="FF0000"/>
                </a:solidFill>
              </a:rPr>
              <a:t>a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rgbClr val="FF0000"/>
                </a:solidFill>
              </a:rPr>
              <a:t>b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rgbClr val="FF0000"/>
                </a:solidFill>
              </a:rPr>
              <a:t>c</a:t>
            </a:r>
            <a:r>
              <a:rPr lang="en-US" sz="2800" dirty="0" smtClean="0"/>
              <a:t> </a:t>
            </a:r>
            <a:r>
              <a:rPr lang="en-US" sz="2800" dirty="0"/>
              <a:t>is  an acute angled triangle and print </a:t>
            </a:r>
            <a:r>
              <a:rPr lang="en-US" sz="2800" dirty="0" smtClean="0">
                <a:solidFill>
                  <a:srgbClr val="FF0000"/>
                </a:solidFill>
              </a:rPr>
              <a:t>NOT ACUTE </a:t>
            </a:r>
            <a:r>
              <a:rPr lang="en-US" sz="2800" dirty="0"/>
              <a:t>otherwise.</a:t>
            </a:r>
          </a:p>
          <a:p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64ED2F7-5BCA-4639-9E11-C6F0E23599F6}" type="datetime7">
              <a:rPr lang="en-US" smtClean="0"/>
              <a:pPr>
                <a:defRPr/>
              </a:pPr>
              <a:t>Aug-17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Esc101, Programming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389618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2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2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This class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Control </a:t>
            </a:r>
            <a:r>
              <a:rPr lang="en-GB" dirty="0" smtClean="0"/>
              <a:t>statements </a:t>
            </a:r>
            <a:r>
              <a:rPr lang="en-GB" dirty="0" smtClean="0"/>
              <a:t>(Ch 6.1-6.2, </a:t>
            </a:r>
            <a:r>
              <a:rPr lang="en-GB" dirty="0" smtClean="0"/>
              <a:t>6.11)</a:t>
            </a:r>
            <a:endParaRPr lang="en-GB" dirty="0" smtClean="0"/>
          </a:p>
          <a:p>
            <a:pPr lvl="1"/>
            <a:r>
              <a:rPr lang="en-GB" dirty="0" smtClean="0"/>
              <a:t>Branching – </a:t>
            </a:r>
            <a:r>
              <a:rPr lang="en-GB" dirty="0" smtClean="0"/>
              <a:t>if-else, goto 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533400"/>
          </a:xfrm>
        </p:spPr>
        <p:txBody>
          <a:bodyPr>
            <a:normAutofit fontScale="90000"/>
          </a:bodyPr>
          <a:lstStyle/>
          <a:p>
            <a:r>
              <a:rPr lang="en-US" dirty="0"/>
              <a:t>i</a:t>
            </a:r>
            <a:r>
              <a:rPr lang="en-US" dirty="0" smtClean="0"/>
              <a:t>f-else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839200" cy="1143000"/>
          </a:xfrm>
        </p:spPr>
        <p:txBody>
          <a:bodyPr/>
          <a:lstStyle/>
          <a:p>
            <a:r>
              <a:rPr lang="en-US" dirty="0"/>
              <a:t>Read two integers and print </a:t>
            </a:r>
            <a:r>
              <a:rPr lang="en-US" dirty="0" smtClean="0"/>
              <a:t>the min.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2A21C0A-1E74-4E4C-96C7-BC6639C714C1}" type="datetime7">
              <a:rPr lang="en-US" smtClean="0"/>
              <a:pPr>
                <a:defRPr/>
              </a:pPr>
              <a:t>Aug-17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Esc101, Programming</a:t>
            </a:r>
            <a:endParaRPr lang="en-US" dirty="0"/>
          </a:p>
        </p:txBody>
      </p:sp>
      <p:sp>
        <p:nvSpPr>
          <p:cNvPr id="6149" name="AutoShape 5"/>
          <p:cNvSpPr>
            <a:spLocks noChangeArrowheads="1"/>
          </p:cNvSpPr>
          <p:nvPr/>
        </p:nvSpPr>
        <p:spPr bwMode="auto">
          <a:xfrm>
            <a:off x="5257800" y="3810000"/>
            <a:ext cx="3810000" cy="2362200"/>
          </a:xfrm>
          <a:prstGeom prst="roundRect">
            <a:avLst>
              <a:gd name="adj" fmla="val 16667"/>
            </a:avLst>
          </a:prstGeom>
          <a:solidFill>
            <a:srgbClr val="FFE39D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452438" indent="-452438">
              <a:tabLst>
                <a:tab pos="452438" algn="l"/>
                <a:tab pos="900113" algn="l"/>
                <a:tab pos="1349375" algn="l"/>
                <a:tab pos="1798638" algn="l"/>
                <a:tab pos="2247900" algn="l"/>
                <a:tab pos="2697163" algn="l"/>
                <a:tab pos="3146425" algn="l"/>
                <a:tab pos="3595688" algn="l"/>
                <a:tab pos="4044950" algn="l"/>
                <a:tab pos="4494213" algn="l"/>
                <a:tab pos="4943475" algn="l"/>
                <a:tab pos="5392738" algn="l"/>
                <a:tab pos="5842000" algn="l"/>
                <a:tab pos="6291263" algn="l"/>
                <a:tab pos="6740525" algn="l"/>
                <a:tab pos="7189788" algn="l"/>
                <a:tab pos="7639050" algn="l"/>
                <a:tab pos="8088313" algn="l"/>
                <a:tab pos="8537575" algn="l"/>
                <a:tab pos="8986838" algn="l"/>
                <a:tab pos="94361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452438" algn="l"/>
                <a:tab pos="900113" algn="l"/>
                <a:tab pos="1349375" algn="l"/>
                <a:tab pos="1798638" algn="l"/>
                <a:tab pos="2247900" algn="l"/>
                <a:tab pos="2697163" algn="l"/>
                <a:tab pos="3146425" algn="l"/>
                <a:tab pos="3595688" algn="l"/>
                <a:tab pos="4044950" algn="l"/>
                <a:tab pos="4494213" algn="l"/>
                <a:tab pos="4943475" algn="l"/>
                <a:tab pos="5392738" algn="l"/>
                <a:tab pos="5842000" algn="l"/>
                <a:tab pos="6291263" algn="l"/>
                <a:tab pos="6740525" algn="l"/>
                <a:tab pos="7189788" algn="l"/>
                <a:tab pos="7639050" algn="l"/>
                <a:tab pos="8088313" algn="l"/>
                <a:tab pos="8537575" algn="l"/>
                <a:tab pos="8986838" algn="l"/>
                <a:tab pos="94361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452438" algn="l"/>
                <a:tab pos="900113" algn="l"/>
                <a:tab pos="1349375" algn="l"/>
                <a:tab pos="1798638" algn="l"/>
                <a:tab pos="2247900" algn="l"/>
                <a:tab pos="2697163" algn="l"/>
                <a:tab pos="3146425" algn="l"/>
                <a:tab pos="3595688" algn="l"/>
                <a:tab pos="4044950" algn="l"/>
                <a:tab pos="4494213" algn="l"/>
                <a:tab pos="4943475" algn="l"/>
                <a:tab pos="5392738" algn="l"/>
                <a:tab pos="5842000" algn="l"/>
                <a:tab pos="6291263" algn="l"/>
                <a:tab pos="6740525" algn="l"/>
                <a:tab pos="7189788" algn="l"/>
                <a:tab pos="7639050" algn="l"/>
                <a:tab pos="8088313" algn="l"/>
                <a:tab pos="8537575" algn="l"/>
                <a:tab pos="8986838" algn="l"/>
                <a:tab pos="94361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452438" algn="l"/>
                <a:tab pos="900113" algn="l"/>
                <a:tab pos="1349375" algn="l"/>
                <a:tab pos="1798638" algn="l"/>
                <a:tab pos="2247900" algn="l"/>
                <a:tab pos="2697163" algn="l"/>
                <a:tab pos="3146425" algn="l"/>
                <a:tab pos="3595688" algn="l"/>
                <a:tab pos="4044950" algn="l"/>
                <a:tab pos="4494213" algn="l"/>
                <a:tab pos="4943475" algn="l"/>
                <a:tab pos="5392738" algn="l"/>
                <a:tab pos="5842000" algn="l"/>
                <a:tab pos="6291263" algn="l"/>
                <a:tab pos="6740525" algn="l"/>
                <a:tab pos="7189788" algn="l"/>
                <a:tab pos="7639050" algn="l"/>
                <a:tab pos="8088313" algn="l"/>
                <a:tab pos="8537575" algn="l"/>
                <a:tab pos="8986838" algn="l"/>
                <a:tab pos="94361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452438" algn="l"/>
                <a:tab pos="900113" algn="l"/>
                <a:tab pos="1349375" algn="l"/>
                <a:tab pos="1798638" algn="l"/>
                <a:tab pos="2247900" algn="l"/>
                <a:tab pos="2697163" algn="l"/>
                <a:tab pos="3146425" algn="l"/>
                <a:tab pos="3595688" algn="l"/>
                <a:tab pos="4044950" algn="l"/>
                <a:tab pos="4494213" algn="l"/>
                <a:tab pos="4943475" algn="l"/>
                <a:tab pos="5392738" algn="l"/>
                <a:tab pos="5842000" algn="l"/>
                <a:tab pos="6291263" algn="l"/>
                <a:tab pos="6740525" algn="l"/>
                <a:tab pos="7189788" algn="l"/>
                <a:tab pos="7639050" algn="l"/>
                <a:tab pos="8088313" algn="l"/>
                <a:tab pos="8537575" algn="l"/>
                <a:tab pos="8986838" algn="l"/>
                <a:tab pos="94361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2438" algn="l"/>
                <a:tab pos="900113" algn="l"/>
                <a:tab pos="1349375" algn="l"/>
                <a:tab pos="1798638" algn="l"/>
                <a:tab pos="2247900" algn="l"/>
                <a:tab pos="2697163" algn="l"/>
                <a:tab pos="3146425" algn="l"/>
                <a:tab pos="3595688" algn="l"/>
                <a:tab pos="4044950" algn="l"/>
                <a:tab pos="4494213" algn="l"/>
                <a:tab pos="4943475" algn="l"/>
                <a:tab pos="5392738" algn="l"/>
                <a:tab pos="5842000" algn="l"/>
                <a:tab pos="6291263" algn="l"/>
                <a:tab pos="6740525" algn="l"/>
                <a:tab pos="7189788" algn="l"/>
                <a:tab pos="7639050" algn="l"/>
                <a:tab pos="8088313" algn="l"/>
                <a:tab pos="8537575" algn="l"/>
                <a:tab pos="8986838" algn="l"/>
                <a:tab pos="94361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2438" algn="l"/>
                <a:tab pos="900113" algn="l"/>
                <a:tab pos="1349375" algn="l"/>
                <a:tab pos="1798638" algn="l"/>
                <a:tab pos="2247900" algn="l"/>
                <a:tab pos="2697163" algn="l"/>
                <a:tab pos="3146425" algn="l"/>
                <a:tab pos="3595688" algn="l"/>
                <a:tab pos="4044950" algn="l"/>
                <a:tab pos="4494213" algn="l"/>
                <a:tab pos="4943475" algn="l"/>
                <a:tab pos="5392738" algn="l"/>
                <a:tab pos="5842000" algn="l"/>
                <a:tab pos="6291263" algn="l"/>
                <a:tab pos="6740525" algn="l"/>
                <a:tab pos="7189788" algn="l"/>
                <a:tab pos="7639050" algn="l"/>
                <a:tab pos="8088313" algn="l"/>
                <a:tab pos="8537575" algn="l"/>
                <a:tab pos="8986838" algn="l"/>
                <a:tab pos="94361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2438" algn="l"/>
                <a:tab pos="900113" algn="l"/>
                <a:tab pos="1349375" algn="l"/>
                <a:tab pos="1798638" algn="l"/>
                <a:tab pos="2247900" algn="l"/>
                <a:tab pos="2697163" algn="l"/>
                <a:tab pos="3146425" algn="l"/>
                <a:tab pos="3595688" algn="l"/>
                <a:tab pos="4044950" algn="l"/>
                <a:tab pos="4494213" algn="l"/>
                <a:tab pos="4943475" algn="l"/>
                <a:tab pos="5392738" algn="l"/>
                <a:tab pos="5842000" algn="l"/>
                <a:tab pos="6291263" algn="l"/>
                <a:tab pos="6740525" algn="l"/>
                <a:tab pos="7189788" algn="l"/>
                <a:tab pos="7639050" algn="l"/>
                <a:tab pos="8088313" algn="l"/>
                <a:tab pos="8537575" algn="l"/>
                <a:tab pos="8986838" algn="l"/>
                <a:tab pos="94361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2438" algn="l"/>
                <a:tab pos="900113" algn="l"/>
                <a:tab pos="1349375" algn="l"/>
                <a:tab pos="1798638" algn="l"/>
                <a:tab pos="2247900" algn="l"/>
                <a:tab pos="2697163" algn="l"/>
                <a:tab pos="3146425" algn="l"/>
                <a:tab pos="3595688" algn="l"/>
                <a:tab pos="4044950" algn="l"/>
                <a:tab pos="4494213" algn="l"/>
                <a:tab pos="4943475" algn="l"/>
                <a:tab pos="5392738" algn="l"/>
                <a:tab pos="5842000" algn="l"/>
                <a:tab pos="6291263" algn="l"/>
                <a:tab pos="6740525" algn="l"/>
                <a:tab pos="7189788" algn="l"/>
                <a:tab pos="7639050" algn="l"/>
                <a:tab pos="8088313" algn="l"/>
                <a:tab pos="8537575" algn="l"/>
                <a:tab pos="8986838" algn="l"/>
                <a:tab pos="94361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Font typeface="Times New Roman" pitchFamily="16" charset="0"/>
              <a:buAutoNum type="arabicPeriod"/>
            </a:pPr>
            <a:r>
              <a:rPr lang="en-US" altLang="en-US" sz="2800" dirty="0" smtClean="0">
                <a:ea typeface="ＭＳ Ｐゴシック" pitchFamily="32" charset="-128"/>
              </a:rPr>
              <a:t>Check </a:t>
            </a:r>
            <a:r>
              <a:rPr lang="en-US" altLang="en-US" sz="2800" dirty="0">
                <a:ea typeface="ＭＳ Ｐゴシック" pitchFamily="32" charset="-128"/>
              </a:rPr>
              <a:t>if x is less than y.</a:t>
            </a:r>
          </a:p>
          <a:p>
            <a:pPr>
              <a:buFont typeface="Times New Roman" pitchFamily="16" charset="0"/>
              <a:buAutoNum type="arabicPeriod"/>
            </a:pPr>
            <a:r>
              <a:rPr lang="en-US" altLang="en-US" sz="2800" dirty="0">
                <a:ea typeface="ＭＳ Ｐゴシック" pitchFamily="32" charset="-128"/>
              </a:rPr>
              <a:t>If so, print x </a:t>
            </a:r>
          </a:p>
          <a:p>
            <a:pPr>
              <a:buFont typeface="Times New Roman" pitchFamily="16" charset="0"/>
              <a:buAutoNum type="arabicPeriod"/>
            </a:pPr>
            <a:r>
              <a:rPr lang="en-US" altLang="en-US" sz="2800" dirty="0">
                <a:ea typeface="ＭＳ Ｐゴシック" pitchFamily="32" charset="-128"/>
              </a:rPr>
              <a:t>Otherwise, print y.</a:t>
            </a:r>
          </a:p>
        </p:txBody>
      </p:sp>
      <p:sp>
        <p:nvSpPr>
          <p:cNvPr id="6147" name="AutoShape 3"/>
          <p:cNvSpPr>
            <a:spLocks noChangeArrowheads="1"/>
          </p:cNvSpPr>
          <p:nvPr/>
        </p:nvSpPr>
        <p:spPr bwMode="auto">
          <a:xfrm>
            <a:off x="152400" y="1524000"/>
            <a:ext cx="5105400" cy="4953000"/>
          </a:xfrm>
          <a:prstGeom prst="roundRect">
            <a:avLst>
              <a:gd name="adj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lIns="90000" tIns="46800" rIns="90000" bIns="468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800" dirty="0">
                <a:latin typeface="Comic Sans MS" panose="030F0702030302020204" pitchFamily="66" charset="0"/>
                <a:ea typeface="ＭＳ Ｐゴシック" pitchFamily="32" charset="-128"/>
              </a:rPr>
              <a:t># include &lt;</a:t>
            </a:r>
            <a:r>
              <a:rPr lang="en-US" altLang="en-US" sz="2800" dirty="0" err="1">
                <a:latin typeface="Comic Sans MS" panose="030F0702030302020204" pitchFamily="66" charset="0"/>
                <a:ea typeface="ＭＳ Ｐゴシック" pitchFamily="32" charset="-128"/>
              </a:rPr>
              <a:t>stdio.h</a:t>
            </a:r>
            <a:r>
              <a:rPr lang="en-US" altLang="en-US" sz="2800" dirty="0">
                <a:latin typeface="Comic Sans MS" panose="030F0702030302020204" pitchFamily="66" charset="0"/>
                <a:ea typeface="ＭＳ Ｐゴシック" pitchFamily="32" charset="-128"/>
              </a:rPr>
              <a:t>&gt;</a:t>
            </a:r>
          </a:p>
          <a:p>
            <a:pPr>
              <a:buClrTx/>
              <a:buFontTx/>
              <a:buNone/>
            </a:pPr>
            <a:r>
              <a:rPr lang="en-US" altLang="en-US" sz="2800" dirty="0" err="1" smtClean="0">
                <a:latin typeface="Comic Sans MS" panose="030F0702030302020204" pitchFamily="66" charset="0"/>
                <a:ea typeface="ＭＳ Ｐゴシック" pitchFamily="32" charset="-128"/>
              </a:rPr>
              <a:t>int</a:t>
            </a:r>
            <a:r>
              <a:rPr lang="en-US" altLang="en-US" sz="2800" dirty="0" smtClean="0">
                <a:latin typeface="Comic Sans MS" panose="030F0702030302020204" pitchFamily="66" charset="0"/>
                <a:ea typeface="ＭＳ Ｐゴシック" pitchFamily="32" charset="-128"/>
              </a:rPr>
              <a:t> main</a:t>
            </a:r>
            <a:r>
              <a:rPr lang="en-US" altLang="en-US" sz="2800" dirty="0">
                <a:latin typeface="Comic Sans MS" panose="030F0702030302020204" pitchFamily="66" charset="0"/>
                <a:ea typeface="ＭＳ Ｐゴシック" pitchFamily="32" charset="-128"/>
              </a:rPr>
              <a:t>() {</a:t>
            </a:r>
          </a:p>
          <a:p>
            <a:pPr>
              <a:buClrTx/>
              <a:buFontTx/>
              <a:buNone/>
            </a:pPr>
            <a:r>
              <a:rPr lang="en-US" altLang="en-US" sz="2800" dirty="0">
                <a:latin typeface="Comic Sans MS" panose="030F0702030302020204" pitchFamily="66" charset="0"/>
                <a:ea typeface="ＭＳ Ｐゴシック" pitchFamily="32" charset="-128"/>
              </a:rPr>
              <a:t>	</a:t>
            </a:r>
            <a:r>
              <a:rPr lang="en-US" altLang="en-US" sz="2800" dirty="0" smtClean="0">
                <a:latin typeface="Comic Sans MS" panose="030F0702030302020204" pitchFamily="66" charset="0"/>
                <a:ea typeface="ＭＳ Ｐゴシック" pitchFamily="32" charset="-128"/>
              </a:rPr>
              <a:t>    int x, y</a:t>
            </a:r>
            <a:r>
              <a:rPr lang="en-US" altLang="en-US" sz="2800" dirty="0">
                <a:latin typeface="Comic Sans MS" panose="030F0702030302020204" pitchFamily="66" charset="0"/>
                <a:ea typeface="ＭＳ Ｐゴシック" pitchFamily="32" charset="-128"/>
              </a:rPr>
              <a:t>;</a:t>
            </a:r>
          </a:p>
          <a:p>
            <a:pPr>
              <a:buClrTx/>
              <a:buFontTx/>
              <a:buNone/>
            </a:pPr>
            <a:r>
              <a:rPr lang="en-US" altLang="en-US" sz="2800" dirty="0">
                <a:latin typeface="Comic Sans MS" panose="030F0702030302020204" pitchFamily="66" charset="0"/>
                <a:ea typeface="ＭＳ Ｐゴシック" pitchFamily="32" charset="-128"/>
              </a:rPr>
              <a:t>	</a:t>
            </a:r>
            <a:r>
              <a:rPr lang="en-US" altLang="en-US" sz="2800" dirty="0" smtClean="0">
                <a:latin typeface="Comic Sans MS" panose="030F0702030302020204" pitchFamily="66" charset="0"/>
                <a:ea typeface="ＭＳ Ｐゴシック" pitchFamily="32" charset="-128"/>
              </a:rPr>
              <a:t>    scanf</a:t>
            </a:r>
            <a:r>
              <a:rPr lang="en-US" altLang="en-US" sz="2800" dirty="0">
                <a:latin typeface="Comic Sans MS" panose="030F0702030302020204" pitchFamily="66" charset="0"/>
                <a:ea typeface="ＭＳ Ｐゴシック" pitchFamily="32" charset="-128"/>
              </a:rPr>
              <a:t>(“%</a:t>
            </a:r>
            <a:r>
              <a:rPr lang="en-US" altLang="en-US" sz="2800" dirty="0" err="1">
                <a:latin typeface="Comic Sans MS" panose="030F0702030302020204" pitchFamily="66" charset="0"/>
                <a:ea typeface="ＭＳ Ｐゴシック" pitchFamily="32" charset="-128"/>
              </a:rPr>
              <a:t>d%d</a:t>
            </a:r>
            <a:r>
              <a:rPr lang="en-US" altLang="en-US" sz="2800" dirty="0">
                <a:latin typeface="Comic Sans MS" panose="030F0702030302020204" pitchFamily="66" charset="0"/>
                <a:ea typeface="ＭＳ Ｐゴシック" pitchFamily="32" charset="-128"/>
              </a:rPr>
              <a:t>”, &amp;</a:t>
            </a:r>
            <a:r>
              <a:rPr lang="en-US" altLang="en-US" sz="2800" dirty="0" err="1">
                <a:latin typeface="Comic Sans MS" panose="030F0702030302020204" pitchFamily="66" charset="0"/>
                <a:ea typeface="ＭＳ Ｐゴシック" pitchFamily="32" charset="-128"/>
              </a:rPr>
              <a:t>x,&amp;y</a:t>
            </a:r>
            <a:r>
              <a:rPr lang="en-US" altLang="en-US" sz="2800" dirty="0">
                <a:latin typeface="Comic Sans MS" panose="030F0702030302020204" pitchFamily="66" charset="0"/>
                <a:ea typeface="ＭＳ Ｐゴシック" pitchFamily="32" charset="-128"/>
              </a:rPr>
              <a:t>);</a:t>
            </a:r>
          </a:p>
          <a:p>
            <a:pPr>
              <a:buClrTx/>
              <a:buFontTx/>
              <a:buNone/>
            </a:pPr>
            <a:r>
              <a:rPr lang="en-US" altLang="en-US" sz="2800" b="1" dirty="0" smtClean="0">
                <a:latin typeface="Comic Sans MS" panose="030F0702030302020204" pitchFamily="66" charset="0"/>
              </a:rPr>
              <a:t>   </a:t>
            </a:r>
            <a:r>
              <a:rPr lang="en-US" altLang="en-US" sz="28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if</a:t>
            </a:r>
            <a:r>
              <a:rPr lang="en-US" altLang="en-US" sz="28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en-US" altLang="en-US" sz="2800" dirty="0">
                <a:solidFill>
                  <a:srgbClr val="FF0000"/>
                </a:solidFill>
                <a:latin typeface="Comic Sans MS" panose="030F0702030302020204" pitchFamily="66" charset="0"/>
              </a:rPr>
              <a:t>(x &lt; y) </a:t>
            </a:r>
            <a:r>
              <a:rPr lang="en-US" altLang="en-US" sz="28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{</a:t>
            </a:r>
          </a:p>
          <a:p>
            <a:pPr>
              <a:buClrTx/>
              <a:buFontTx/>
              <a:buNone/>
            </a:pPr>
            <a:r>
              <a:rPr lang="en-US" altLang="en-US" sz="2800" dirty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en-US" altLang="en-US" sz="28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        printf</a:t>
            </a:r>
            <a:r>
              <a:rPr lang="en-US" altLang="en-US" sz="2800" dirty="0">
                <a:solidFill>
                  <a:srgbClr val="FF0000"/>
                </a:solidFill>
                <a:latin typeface="Comic Sans MS" panose="030F0702030302020204" pitchFamily="66" charset="0"/>
              </a:rPr>
              <a:t>(“%d</a:t>
            </a:r>
            <a:r>
              <a:rPr lang="en-US" altLang="en-US" sz="28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”, x</a:t>
            </a:r>
            <a:r>
              <a:rPr lang="en-US" altLang="en-US" sz="2800" dirty="0">
                <a:solidFill>
                  <a:srgbClr val="FF0000"/>
                </a:solidFill>
                <a:latin typeface="Comic Sans MS" panose="030F0702030302020204" pitchFamily="66" charset="0"/>
              </a:rPr>
              <a:t>);</a:t>
            </a:r>
          </a:p>
          <a:p>
            <a:pPr>
              <a:buClrTx/>
              <a:buFontTx/>
              <a:buNone/>
            </a:pPr>
            <a:r>
              <a:rPr lang="en-US" altLang="en-US" sz="28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   } else</a:t>
            </a:r>
            <a:r>
              <a:rPr lang="en-US" altLang="en-US" sz="28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 {</a:t>
            </a:r>
          </a:p>
          <a:p>
            <a:pPr>
              <a:buClrTx/>
              <a:buFontTx/>
              <a:buNone/>
            </a:pPr>
            <a:r>
              <a:rPr lang="en-US" altLang="en-US" sz="2800" dirty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en-US" altLang="en-US" sz="28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        printf</a:t>
            </a:r>
            <a:r>
              <a:rPr lang="en-US" altLang="en-US" sz="2800" dirty="0">
                <a:solidFill>
                  <a:srgbClr val="FF0000"/>
                </a:solidFill>
                <a:latin typeface="Comic Sans MS" panose="030F0702030302020204" pitchFamily="66" charset="0"/>
              </a:rPr>
              <a:t>(“%d”, y</a:t>
            </a:r>
            <a:r>
              <a:rPr lang="en-US" altLang="en-US" sz="28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);</a:t>
            </a:r>
          </a:p>
          <a:p>
            <a:pPr>
              <a:buClrTx/>
              <a:buFontTx/>
              <a:buNone/>
            </a:pPr>
            <a:r>
              <a:rPr lang="en-US" altLang="en-US" sz="2800" dirty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en-US" altLang="en-US" sz="28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   }</a:t>
            </a:r>
            <a:endParaRPr lang="en-US" altLang="en-US" sz="2800" dirty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>
              <a:buClrTx/>
              <a:buFontTx/>
              <a:buNone/>
            </a:pPr>
            <a:r>
              <a:rPr lang="en-US" altLang="en-US" sz="2800" dirty="0" smtClean="0">
                <a:latin typeface="Comic Sans MS" panose="030F0702030302020204" pitchFamily="66" charset="0"/>
                <a:ea typeface="ＭＳ Ｐゴシック" pitchFamily="32" charset="-128"/>
              </a:rPr>
              <a:t>    return 0;</a:t>
            </a:r>
            <a:endParaRPr lang="en-US" altLang="en-US" sz="2800" dirty="0">
              <a:latin typeface="Comic Sans MS" panose="030F0702030302020204" pitchFamily="66" charset="0"/>
              <a:ea typeface="ＭＳ Ｐゴシック" pitchFamily="32" charset="-128"/>
            </a:endParaRPr>
          </a:p>
          <a:p>
            <a:pPr>
              <a:buClrTx/>
              <a:buFontTx/>
              <a:buNone/>
            </a:pPr>
            <a:r>
              <a:rPr lang="en-US" altLang="en-US" sz="2800" dirty="0" smtClean="0">
                <a:latin typeface="Comic Sans MS" panose="030F0702030302020204" pitchFamily="66" charset="0"/>
                <a:ea typeface="ＭＳ Ｐゴシック" pitchFamily="32" charset="-128"/>
              </a:rPr>
              <a:t>}</a:t>
            </a:r>
            <a:r>
              <a:rPr lang="en-US" altLang="en-US" sz="2800" dirty="0">
                <a:latin typeface="Comic Sans MS" panose="030F0702030302020204" pitchFamily="66" charset="0"/>
                <a:ea typeface="ＭＳ Ｐゴシック" pitchFamily="32" charset="-128"/>
              </a:rPr>
              <a:t>	</a:t>
            </a:r>
            <a:r>
              <a:rPr lang="en-US" altLang="en-US" sz="2800" dirty="0" smtClean="0">
                <a:latin typeface="Comic Sans MS" panose="030F0702030302020204" pitchFamily="66" charset="0"/>
                <a:ea typeface="ＭＳ Ｐゴシック" pitchFamily="32" charset="-128"/>
              </a:rPr>
              <a:t> </a:t>
            </a:r>
            <a:endParaRPr lang="en-US" altLang="en-US" sz="2800" dirty="0">
              <a:latin typeface="Comic Sans MS" panose="030F0702030302020204" pitchFamily="66" charset="0"/>
              <a:ea typeface="ＭＳ Ｐゴシック" pitchFamily="32" charset="-128"/>
            </a:endParaRPr>
          </a:p>
        </p:txBody>
      </p:sp>
      <p:sp>
        <p:nvSpPr>
          <p:cNvPr id="6150" name="AutoShape 6"/>
          <p:cNvSpPr>
            <a:spLocks/>
          </p:cNvSpPr>
          <p:nvPr/>
        </p:nvSpPr>
        <p:spPr bwMode="auto">
          <a:xfrm rot="10800000">
            <a:off x="4114801" y="3657599"/>
            <a:ext cx="1142999" cy="1676401"/>
          </a:xfrm>
          <a:prstGeom prst="leftBrace">
            <a:avLst>
              <a:gd name="adj1" fmla="val 8333"/>
              <a:gd name="adj2" fmla="val 51132"/>
            </a:avLst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3553788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AutoShape 1"/>
          <p:cNvSpPr>
            <a:spLocks noChangeArrowheads="1"/>
          </p:cNvSpPr>
          <p:nvPr/>
        </p:nvSpPr>
        <p:spPr bwMode="auto">
          <a:xfrm>
            <a:off x="7162800" y="3276600"/>
            <a:ext cx="1295400" cy="1219200"/>
          </a:xfrm>
          <a:prstGeom prst="roundRect">
            <a:avLst>
              <a:gd name="adj" fmla="val 16667"/>
            </a:avLst>
          </a:prstGeom>
          <a:solidFill>
            <a:srgbClr val="CF9401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552450" y="1162050"/>
            <a:ext cx="4306888" cy="38671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/>
        </p:spPr>
        <p:txBody>
          <a:bodyPr/>
          <a:lstStyle>
            <a:lvl1pPr>
              <a:tabLst>
                <a:tab pos="400050" algn="l"/>
                <a:tab pos="847725" algn="l"/>
                <a:tab pos="1296988" algn="l"/>
                <a:tab pos="1746250" algn="l"/>
                <a:tab pos="2195513" algn="l"/>
                <a:tab pos="2644775" algn="l"/>
                <a:tab pos="3094038" algn="l"/>
                <a:tab pos="3543300" algn="l"/>
                <a:tab pos="3992563" algn="l"/>
                <a:tab pos="4441825" algn="l"/>
                <a:tab pos="4891088" algn="l"/>
                <a:tab pos="5340350" algn="l"/>
                <a:tab pos="5789613" algn="l"/>
                <a:tab pos="6238875" algn="l"/>
                <a:tab pos="6688138" algn="l"/>
                <a:tab pos="7137400" algn="l"/>
                <a:tab pos="7586663" algn="l"/>
                <a:tab pos="8035925" algn="l"/>
                <a:tab pos="8485188" algn="l"/>
                <a:tab pos="8934450" algn="l"/>
                <a:tab pos="938371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400050">
              <a:tabLst>
                <a:tab pos="400050" algn="l"/>
                <a:tab pos="847725" algn="l"/>
                <a:tab pos="1296988" algn="l"/>
                <a:tab pos="1746250" algn="l"/>
                <a:tab pos="2195513" algn="l"/>
                <a:tab pos="2644775" algn="l"/>
                <a:tab pos="3094038" algn="l"/>
                <a:tab pos="3543300" algn="l"/>
                <a:tab pos="3992563" algn="l"/>
                <a:tab pos="4441825" algn="l"/>
                <a:tab pos="4891088" algn="l"/>
                <a:tab pos="5340350" algn="l"/>
                <a:tab pos="5789613" algn="l"/>
                <a:tab pos="6238875" algn="l"/>
                <a:tab pos="6688138" algn="l"/>
                <a:tab pos="7137400" algn="l"/>
                <a:tab pos="7586663" algn="l"/>
                <a:tab pos="8035925" algn="l"/>
                <a:tab pos="8485188" algn="l"/>
                <a:tab pos="8934450" algn="l"/>
                <a:tab pos="938371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400050" algn="l"/>
                <a:tab pos="847725" algn="l"/>
                <a:tab pos="1296988" algn="l"/>
                <a:tab pos="1746250" algn="l"/>
                <a:tab pos="2195513" algn="l"/>
                <a:tab pos="2644775" algn="l"/>
                <a:tab pos="3094038" algn="l"/>
                <a:tab pos="3543300" algn="l"/>
                <a:tab pos="3992563" algn="l"/>
                <a:tab pos="4441825" algn="l"/>
                <a:tab pos="4891088" algn="l"/>
                <a:tab pos="5340350" algn="l"/>
                <a:tab pos="5789613" algn="l"/>
                <a:tab pos="6238875" algn="l"/>
                <a:tab pos="6688138" algn="l"/>
                <a:tab pos="7137400" algn="l"/>
                <a:tab pos="7586663" algn="l"/>
                <a:tab pos="8035925" algn="l"/>
                <a:tab pos="8485188" algn="l"/>
                <a:tab pos="8934450" algn="l"/>
                <a:tab pos="938371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400050" algn="l"/>
                <a:tab pos="847725" algn="l"/>
                <a:tab pos="1296988" algn="l"/>
                <a:tab pos="1746250" algn="l"/>
                <a:tab pos="2195513" algn="l"/>
                <a:tab pos="2644775" algn="l"/>
                <a:tab pos="3094038" algn="l"/>
                <a:tab pos="3543300" algn="l"/>
                <a:tab pos="3992563" algn="l"/>
                <a:tab pos="4441825" algn="l"/>
                <a:tab pos="4891088" algn="l"/>
                <a:tab pos="5340350" algn="l"/>
                <a:tab pos="5789613" algn="l"/>
                <a:tab pos="6238875" algn="l"/>
                <a:tab pos="6688138" algn="l"/>
                <a:tab pos="7137400" algn="l"/>
                <a:tab pos="7586663" algn="l"/>
                <a:tab pos="8035925" algn="l"/>
                <a:tab pos="8485188" algn="l"/>
                <a:tab pos="8934450" algn="l"/>
                <a:tab pos="938371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400050" algn="l"/>
                <a:tab pos="847725" algn="l"/>
                <a:tab pos="1296988" algn="l"/>
                <a:tab pos="1746250" algn="l"/>
                <a:tab pos="2195513" algn="l"/>
                <a:tab pos="2644775" algn="l"/>
                <a:tab pos="3094038" algn="l"/>
                <a:tab pos="3543300" algn="l"/>
                <a:tab pos="3992563" algn="l"/>
                <a:tab pos="4441825" algn="l"/>
                <a:tab pos="4891088" algn="l"/>
                <a:tab pos="5340350" algn="l"/>
                <a:tab pos="5789613" algn="l"/>
                <a:tab pos="6238875" algn="l"/>
                <a:tab pos="6688138" algn="l"/>
                <a:tab pos="7137400" algn="l"/>
                <a:tab pos="7586663" algn="l"/>
                <a:tab pos="8035925" algn="l"/>
                <a:tab pos="8485188" algn="l"/>
                <a:tab pos="8934450" algn="l"/>
                <a:tab pos="938371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00050" algn="l"/>
                <a:tab pos="847725" algn="l"/>
                <a:tab pos="1296988" algn="l"/>
                <a:tab pos="1746250" algn="l"/>
                <a:tab pos="2195513" algn="l"/>
                <a:tab pos="2644775" algn="l"/>
                <a:tab pos="3094038" algn="l"/>
                <a:tab pos="3543300" algn="l"/>
                <a:tab pos="3992563" algn="l"/>
                <a:tab pos="4441825" algn="l"/>
                <a:tab pos="4891088" algn="l"/>
                <a:tab pos="5340350" algn="l"/>
                <a:tab pos="5789613" algn="l"/>
                <a:tab pos="6238875" algn="l"/>
                <a:tab pos="6688138" algn="l"/>
                <a:tab pos="7137400" algn="l"/>
                <a:tab pos="7586663" algn="l"/>
                <a:tab pos="8035925" algn="l"/>
                <a:tab pos="8485188" algn="l"/>
                <a:tab pos="8934450" algn="l"/>
                <a:tab pos="938371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00050" algn="l"/>
                <a:tab pos="847725" algn="l"/>
                <a:tab pos="1296988" algn="l"/>
                <a:tab pos="1746250" algn="l"/>
                <a:tab pos="2195513" algn="l"/>
                <a:tab pos="2644775" algn="l"/>
                <a:tab pos="3094038" algn="l"/>
                <a:tab pos="3543300" algn="l"/>
                <a:tab pos="3992563" algn="l"/>
                <a:tab pos="4441825" algn="l"/>
                <a:tab pos="4891088" algn="l"/>
                <a:tab pos="5340350" algn="l"/>
                <a:tab pos="5789613" algn="l"/>
                <a:tab pos="6238875" algn="l"/>
                <a:tab pos="6688138" algn="l"/>
                <a:tab pos="7137400" algn="l"/>
                <a:tab pos="7586663" algn="l"/>
                <a:tab pos="8035925" algn="l"/>
                <a:tab pos="8485188" algn="l"/>
                <a:tab pos="8934450" algn="l"/>
                <a:tab pos="938371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00050" algn="l"/>
                <a:tab pos="847725" algn="l"/>
                <a:tab pos="1296988" algn="l"/>
                <a:tab pos="1746250" algn="l"/>
                <a:tab pos="2195513" algn="l"/>
                <a:tab pos="2644775" algn="l"/>
                <a:tab pos="3094038" algn="l"/>
                <a:tab pos="3543300" algn="l"/>
                <a:tab pos="3992563" algn="l"/>
                <a:tab pos="4441825" algn="l"/>
                <a:tab pos="4891088" algn="l"/>
                <a:tab pos="5340350" algn="l"/>
                <a:tab pos="5789613" algn="l"/>
                <a:tab pos="6238875" algn="l"/>
                <a:tab pos="6688138" algn="l"/>
                <a:tab pos="7137400" algn="l"/>
                <a:tab pos="7586663" algn="l"/>
                <a:tab pos="8035925" algn="l"/>
                <a:tab pos="8485188" algn="l"/>
                <a:tab pos="8934450" algn="l"/>
                <a:tab pos="938371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00050" algn="l"/>
                <a:tab pos="847725" algn="l"/>
                <a:tab pos="1296988" algn="l"/>
                <a:tab pos="1746250" algn="l"/>
                <a:tab pos="2195513" algn="l"/>
                <a:tab pos="2644775" algn="l"/>
                <a:tab pos="3094038" algn="l"/>
                <a:tab pos="3543300" algn="l"/>
                <a:tab pos="3992563" algn="l"/>
                <a:tab pos="4441825" algn="l"/>
                <a:tab pos="4891088" algn="l"/>
                <a:tab pos="5340350" algn="l"/>
                <a:tab pos="5789613" algn="l"/>
                <a:tab pos="6238875" algn="l"/>
                <a:tab pos="6688138" algn="l"/>
                <a:tab pos="7137400" algn="l"/>
                <a:tab pos="7586663" algn="l"/>
                <a:tab pos="8035925" algn="l"/>
                <a:tab pos="8485188" algn="l"/>
                <a:tab pos="8934450" algn="l"/>
                <a:tab pos="938371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lvl="1" indent="0">
              <a:buClrTx/>
              <a:buSzPct val="75000"/>
              <a:buFontTx/>
              <a:buNone/>
            </a:pPr>
            <a:r>
              <a:rPr lang="en-US" altLang="en-US" sz="2400" dirty="0">
                <a:ea typeface="ＭＳ Ｐゴシック" pitchFamily="32" charset="-128"/>
              </a:rPr>
              <a:t># include &lt;</a:t>
            </a:r>
            <a:r>
              <a:rPr lang="en-US" altLang="en-US" sz="2400" dirty="0" err="1">
                <a:ea typeface="ＭＳ Ｐゴシック" pitchFamily="32" charset="-128"/>
              </a:rPr>
              <a:t>stdio.h</a:t>
            </a:r>
            <a:r>
              <a:rPr lang="en-US" altLang="en-US" sz="2400" dirty="0">
                <a:ea typeface="ＭＳ Ｐゴシック" pitchFamily="32" charset="-128"/>
              </a:rPr>
              <a:t>&gt;</a:t>
            </a:r>
          </a:p>
          <a:p>
            <a:pPr lvl="1" indent="0">
              <a:buClrTx/>
              <a:buSzPct val="75000"/>
              <a:buFontTx/>
              <a:buNone/>
            </a:pPr>
            <a:r>
              <a:rPr lang="en-US" altLang="en-US" sz="2400" dirty="0" err="1" smtClean="0">
                <a:ea typeface="ＭＳ Ｐゴシック" pitchFamily="32" charset="-128"/>
              </a:rPr>
              <a:t>int</a:t>
            </a:r>
            <a:r>
              <a:rPr lang="en-US" altLang="en-US" sz="2400" dirty="0" smtClean="0">
                <a:ea typeface="ＭＳ Ｐゴシック" pitchFamily="32" charset="-128"/>
              </a:rPr>
              <a:t> main</a:t>
            </a:r>
            <a:r>
              <a:rPr lang="en-US" altLang="en-US" sz="2400" dirty="0">
                <a:ea typeface="ＭＳ Ｐゴシック" pitchFamily="32" charset="-128"/>
              </a:rPr>
              <a:t>() {</a:t>
            </a:r>
          </a:p>
          <a:p>
            <a:pPr lvl="1" indent="0">
              <a:buClrTx/>
              <a:buSzPct val="75000"/>
              <a:buFontTx/>
              <a:buNone/>
            </a:pPr>
            <a:r>
              <a:rPr lang="en-US" altLang="en-US" sz="2400" dirty="0">
                <a:ea typeface="ＭＳ Ｐゴシック" pitchFamily="32" charset="-128"/>
              </a:rPr>
              <a:t>	</a:t>
            </a:r>
            <a:r>
              <a:rPr lang="en-US" altLang="en-US" sz="2400" dirty="0" err="1">
                <a:ea typeface="ＭＳ Ｐゴシック" pitchFamily="32" charset="-128"/>
              </a:rPr>
              <a:t>int</a:t>
            </a:r>
            <a:r>
              <a:rPr lang="en-US" altLang="en-US" sz="2400" dirty="0">
                <a:ea typeface="ＭＳ Ｐゴシック" pitchFamily="32" charset="-128"/>
              </a:rPr>
              <a:t> x; </a:t>
            </a:r>
            <a:r>
              <a:rPr lang="en-US" altLang="en-US" sz="2400" dirty="0" err="1">
                <a:ea typeface="ＭＳ Ｐゴシック" pitchFamily="32" charset="-128"/>
              </a:rPr>
              <a:t>int</a:t>
            </a:r>
            <a:r>
              <a:rPr lang="en-US" altLang="en-US" sz="2400" dirty="0">
                <a:ea typeface="ＭＳ Ｐゴシック" pitchFamily="32" charset="-128"/>
              </a:rPr>
              <a:t> y;</a:t>
            </a:r>
          </a:p>
          <a:p>
            <a:pPr lvl="1" indent="0">
              <a:buClrTx/>
              <a:buSzPct val="75000"/>
              <a:buFontTx/>
              <a:buNone/>
            </a:pPr>
            <a:r>
              <a:rPr lang="en-US" altLang="en-US" sz="2400" dirty="0">
                <a:ea typeface="ＭＳ Ｐゴシック" pitchFamily="32" charset="-128"/>
              </a:rPr>
              <a:t>	</a:t>
            </a:r>
            <a:r>
              <a:rPr lang="en-US" altLang="en-US" sz="2400" dirty="0" err="1">
                <a:ea typeface="ＭＳ Ｐゴシック" pitchFamily="32" charset="-128"/>
              </a:rPr>
              <a:t>scanf</a:t>
            </a:r>
            <a:r>
              <a:rPr lang="en-US" altLang="en-US" sz="2400" dirty="0">
                <a:ea typeface="ＭＳ Ｐゴシック" pitchFamily="32" charset="-128"/>
              </a:rPr>
              <a:t>(“%</a:t>
            </a:r>
            <a:r>
              <a:rPr lang="en-US" altLang="en-US" sz="2400" dirty="0" err="1">
                <a:ea typeface="ＭＳ Ｐゴシック" pitchFamily="32" charset="-128"/>
              </a:rPr>
              <a:t>d%d</a:t>
            </a:r>
            <a:r>
              <a:rPr lang="en-US" altLang="en-US" sz="2400" dirty="0">
                <a:ea typeface="ＭＳ Ｐゴシック" pitchFamily="32" charset="-128"/>
              </a:rPr>
              <a:t>”, &amp;</a:t>
            </a:r>
            <a:r>
              <a:rPr lang="en-US" altLang="en-US" sz="2400" dirty="0" err="1">
                <a:ea typeface="ＭＳ Ｐゴシック" pitchFamily="32" charset="-128"/>
              </a:rPr>
              <a:t>x,&amp;y</a:t>
            </a:r>
            <a:r>
              <a:rPr lang="en-US" altLang="en-US" sz="2400" dirty="0">
                <a:ea typeface="ＭＳ Ｐゴシック" pitchFamily="32" charset="-128"/>
              </a:rPr>
              <a:t>);</a:t>
            </a:r>
          </a:p>
          <a:p>
            <a:pPr lvl="1" indent="0">
              <a:buClrTx/>
              <a:buSzPct val="75000"/>
              <a:buFontTx/>
              <a:buNone/>
            </a:pPr>
            <a:r>
              <a:rPr lang="en-US" altLang="en-US" sz="2400" dirty="0">
                <a:ea typeface="ＭＳ Ｐゴシック" pitchFamily="32" charset="-128"/>
              </a:rPr>
              <a:t>	if (x &lt; y) {</a:t>
            </a:r>
          </a:p>
          <a:p>
            <a:pPr lvl="1" indent="0">
              <a:buClrTx/>
              <a:buSzPct val="75000"/>
              <a:buFontTx/>
              <a:buNone/>
            </a:pPr>
            <a:r>
              <a:rPr lang="en-US" altLang="en-US" sz="2400" dirty="0">
                <a:ea typeface="ＭＳ Ｐゴシック" pitchFamily="32" charset="-128"/>
              </a:rPr>
              <a:t>		printf(“%d\</a:t>
            </a:r>
            <a:r>
              <a:rPr lang="en-US" altLang="en-US" sz="2400" dirty="0" err="1">
                <a:ea typeface="ＭＳ Ｐゴシック" pitchFamily="32" charset="-128"/>
              </a:rPr>
              <a:t>n”,x</a:t>
            </a:r>
            <a:r>
              <a:rPr lang="en-US" altLang="en-US" sz="2400" dirty="0">
                <a:ea typeface="ＭＳ Ｐゴシック" pitchFamily="32" charset="-128"/>
              </a:rPr>
              <a:t>); </a:t>
            </a:r>
          </a:p>
          <a:p>
            <a:pPr lvl="1" indent="0">
              <a:buClrTx/>
              <a:buSzPct val="75000"/>
              <a:buFontTx/>
              <a:buNone/>
            </a:pPr>
            <a:r>
              <a:rPr lang="en-US" altLang="en-US" sz="2400" dirty="0">
                <a:ea typeface="ＭＳ Ｐゴシック" pitchFamily="32" charset="-128"/>
              </a:rPr>
              <a:t>      }</a:t>
            </a:r>
          </a:p>
          <a:p>
            <a:pPr lvl="1" indent="0">
              <a:buClrTx/>
              <a:buSzPct val="75000"/>
              <a:buFontTx/>
              <a:buNone/>
            </a:pPr>
            <a:r>
              <a:rPr lang="en-US" altLang="en-US" sz="2400" dirty="0">
                <a:ea typeface="ＭＳ Ｐゴシック" pitchFamily="32" charset="-128"/>
              </a:rPr>
              <a:t>	else {   printf(“%d\</a:t>
            </a:r>
            <a:r>
              <a:rPr lang="en-US" altLang="en-US" sz="2400" dirty="0" err="1">
                <a:ea typeface="ＭＳ Ｐゴシック" pitchFamily="32" charset="-128"/>
              </a:rPr>
              <a:t>n”,y</a:t>
            </a:r>
            <a:r>
              <a:rPr lang="en-US" altLang="en-US" sz="2400" dirty="0" smtClean="0">
                <a:ea typeface="ＭＳ Ｐゴシック" pitchFamily="32" charset="-128"/>
              </a:rPr>
              <a:t>);}</a:t>
            </a:r>
          </a:p>
          <a:p>
            <a:pPr lvl="1" indent="0">
              <a:buClrTx/>
              <a:buSzPct val="75000"/>
              <a:buFontTx/>
              <a:buNone/>
            </a:pPr>
            <a:r>
              <a:rPr lang="en-US" altLang="en-US" sz="2400" dirty="0">
                <a:ea typeface="ＭＳ Ｐゴシック" pitchFamily="32" charset="-128"/>
              </a:rPr>
              <a:t> </a:t>
            </a:r>
            <a:r>
              <a:rPr lang="en-US" altLang="en-US" sz="2400" dirty="0" smtClean="0">
                <a:ea typeface="ＭＳ Ｐゴシック" pitchFamily="32" charset="-128"/>
              </a:rPr>
              <a:t>     return 0;</a:t>
            </a:r>
            <a:endParaRPr lang="en-US" altLang="en-US" sz="2400" dirty="0">
              <a:ea typeface="ＭＳ Ｐゴシック" pitchFamily="32" charset="-128"/>
            </a:endParaRPr>
          </a:p>
          <a:p>
            <a:pPr lvl="1" indent="0">
              <a:buClrTx/>
              <a:buSzPct val="75000"/>
              <a:buFontTx/>
              <a:buNone/>
            </a:pPr>
            <a:r>
              <a:rPr lang="en-US" altLang="en-US" sz="2400" dirty="0">
                <a:ea typeface="ＭＳ Ｐゴシック" pitchFamily="32" charset="-128"/>
              </a:rPr>
              <a:t>}	</a:t>
            </a:r>
          </a:p>
        </p:txBody>
      </p:sp>
      <p:sp>
        <p:nvSpPr>
          <p:cNvPr id="7172" name="AutoShape 4"/>
          <p:cNvSpPr>
            <a:spLocks noChangeArrowheads="1"/>
          </p:cNvSpPr>
          <p:nvPr/>
        </p:nvSpPr>
        <p:spPr bwMode="auto">
          <a:xfrm>
            <a:off x="5410200" y="1600200"/>
            <a:ext cx="1371600" cy="1219200"/>
          </a:xfrm>
          <a:prstGeom prst="roundRect">
            <a:avLst>
              <a:gd name="adj" fmla="val 16667"/>
            </a:avLst>
          </a:prstGeom>
          <a:solidFill>
            <a:srgbClr val="FFE39D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400" dirty="0" smtClean="0">
                <a:ea typeface="ＭＳ Ｐゴシック" pitchFamily="32" charset="-128"/>
              </a:rPr>
              <a:t>Input</a:t>
            </a:r>
            <a:endParaRPr lang="en-US" altLang="en-US" sz="2400" dirty="0">
              <a:ea typeface="ＭＳ Ｐゴシック" pitchFamily="32" charset="-128"/>
            </a:endParaRPr>
          </a:p>
        </p:txBody>
      </p:sp>
      <p:sp>
        <p:nvSpPr>
          <p:cNvPr id="7173" name="AutoShape 5"/>
          <p:cNvSpPr>
            <a:spLocks noChangeArrowheads="1"/>
          </p:cNvSpPr>
          <p:nvPr/>
        </p:nvSpPr>
        <p:spPr bwMode="auto">
          <a:xfrm>
            <a:off x="838200" y="2362200"/>
            <a:ext cx="609600" cy="457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7FD13B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4" name="AutoShape 6"/>
          <p:cNvSpPr>
            <a:spLocks noChangeArrowheads="1"/>
          </p:cNvSpPr>
          <p:nvPr/>
        </p:nvSpPr>
        <p:spPr bwMode="auto">
          <a:xfrm>
            <a:off x="5486400" y="3276600"/>
            <a:ext cx="1295400" cy="1219200"/>
          </a:xfrm>
          <a:prstGeom prst="roundRect">
            <a:avLst>
              <a:gd name="adj" fmla="val 16667"/>
            </a:avLst>
          </a:prstGeom>
          <a:solidFill>
            <a:srgbClr val="CF9401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5" name="Text Box 7"/>
          <p:cNvSpPr txBox="1">
            <a:spLocks noChangeArrowheads="1"/>
          </p:cNvSpPr>
          <p:nvPr/>
        </p:nvSpPr>
        <p:spPr bwMode="auto">
          <a:xfrm>
            <a:off x="5718175" y="2743200"/>
            <a:ext cx="33337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400"/>
              <a:t>x</a:t>
            </a:r>
          </a:p>
        </p:txBody>
      </p:sp>
      <p:sp>
        <p:nvSpPr>
          <p:cNvPr id="7176" name="Text Box 8"/>
          <p:cNvSpPr txBox="1">
            <a:spLocks noChangeArrowheads="1"/>
          </p:cNvSpPr>
          <p:nvPr/>
        </p:nvSpPr>
        <p:spPr bwMode="auto">
          <a:xfrm>
            <a:off x="7239000" y="2743200"/>
            <a:ext cx="338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400"/>
              <a:t>y</a:t>
            </a:r>
          </a:p>
        </p:txBody>
      </p:sp>
      <p:sp>
        <p:nvSpPr>
          <p:cNvPr id="7177" name="Text Box 9"/>
          <p:cNvSpPr txBox="1">
            <a:spLocks noChangeArrowheads="1"/>
          </p:cNvSpPr>
          <p:nvPr/>
        </p:nvSpPr>
        <p:spPr bwMode="auto">
          <a:xfrm>
            <a:off x="5524500" y="2146187"/>
            <a:ext cx="1079500" cy="4638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400" dirty="0">
                <a:solidFill>
                  <a:srgbClr val="FF0000"/>
                </a:solidFill>
                <a:ea typeface="ＭＳ Ｐゴシック" pitchFamily="32" charset="-128"/>
              </a:rPr>
              <a:t>6 </a:t>
            </a:r>
            <a:r>
              <a:rPr lang="en-US" altLang="en-US" sz="2400" dirty="0" smtClean="0">
                <a:solidFill>
                  <a:srgbClr val="FF0000"/>
                </a:solidFill>
                <a:ea typeface="ＭＳ Ｐゴシック" pitchFamily="32" charset="-128"/>
              </a:rPr>
              <a:t>  10</a:t>
            </a:r>
            <a:endParaRPr lang="en-US" altLang="en-US" sz="2400" dirty="0">
              <a:solidFill>
                <a:srgbClr val="FF0000"/>
              </a:solidFill>
              <a:ea typeface="ＭＳ Ｐゴシック" pitchFamily="32" charset="-128"/>
            </a:endParaRPr>
          </a:p>
        </p:txBody>
      </p:sp>
      <p:sp>
        <p:nvSpPr>
          <p:cNvPr id="7179" name="Text Box 11"/>
          <p:cNvSpPr txBox="1">
            <a:spLocks noChangeArrowheads="1"/>
          </p:cNvSpPr>
          <p:nvPr/>
        </p:nvSpPr>
        <p:spPr bwMode="auto">
          <a:xfrm>
            <a:off x="5791200" y="3581400"/>
            <a:ext cx="8128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400"/>
              <a:t>6</a:t>
            </a:r>
          </a:p>
        </p:txBody>
      </p:sp>
      <p:sp>
        <p:nvSpPr>
          <p:cNvPr id="7180" name="Text Box 12"/>
          <p:cNvSpPr txBox="1">
            <a:spLocks noChangeArrowheads="1"/>
          </p:cNvSpPr>
          <p:nvPr/>
        </p:nvSpPr>
        <p:spPr bwMode="auto">
          <a:xfrm>
            <a:off x="7470775" y="3581400"/>
            <a:ext cx="519113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400"/>
              <a:t>10</a:t>
            </a:r>
          </a:p>
        </p:txBody>
      </p:sp>
      <p:sp>
        <p:nvSpPr>
          <p:cNvPr id="7181" name="Text Box 13"/>
          <p:cNvSpPr txBox="1">
            <a:spLocks noChangeArrowheads="1"/>
          </p:cNvSpPr>
          <p:nvPr/>
        </p:nvSpPr>
        <p:spPr bwMode="auto">
          <a:xfrm>
            <a:off x="5500688" y="914400"/>
            <a:ext cx="2468562" cy="460375"/>
          </a:xfrm>
          <a:prstGeom prst="rect">
            <a:avLst/>
          </a:prstGeom>
          <a:solidFill>
            <a:srgbClr val="FFE39D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400"/>
              <a:t>Run the program</a:t>
            </a:r>
          </a:p>
        </p:txBody>
      </p:sp>
      <p:sp>
        <p:nvSpPr>
          <p:cNvPr id="7182" name="AutoShape 14"/>
          <p:cNvSpPr>
            <a:spLocks noChangeArrowheads="1"/>
          </p:cNvSpPr>
          <p:nvPr/>
        </p:nvSpPr>
        <p:spPr bwMode="auto">
          <a:xfrm>
            <a:off x="838200" y="2590800"/>
            <a:ext cx="609600" cy="457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7FD13B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83" name="AutoShape 15"/>
          <p:cNvSpPr>
            <a:spLocks noChangeArrowheads="1"/>
          </p:cNvSpPr>
          <p:nvPr/>
        </p:nvSpPr>
        <p:spPr bwMode="auto">
          <a:xfrm>
            <a:off x="1752600" y="2971800"/>
            <a:ext cx="609600" cy="457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7FD13B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84" name="AutoShape 16"/>
          <p:cNvSpPr>
            <a:spLocks noChangeArrowheads="1"/>
          </p:cNvSpPr>
          <p:nvPr/>
        </p:nvSpPr>
        <p:spPr bwMode="auto">
          <a:xfrm>
            <a:off x="838200" y="3352800"/>
            <a:ext cx="609600" cy="457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7FD13B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85" name="AutoShape 17"/>
          <p:cNvSpPr>
            <a:spLocks noChangeArrowheads="1"/>
          </p:cNvSpPr>
          <p:nvPr/>
        </p:nvSpPr>
        <p:spPr bwMode="auto">
          <a:xfrm>
            <a:off x="457200" y="4114800"/>
            <a:ext cx="609600" cy="457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7FD13B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86" name="Text Box 18"/>
          <p:cNvSpPr txBox="1">
            <a:spLocks noChangeArrowheads="1"/>
          </p:cNvSpPr>
          <p:nvPr/>
        </p:nvSpPr>
        <p:spPr bwMode="auto">
          <a:xfrm>
            <a:off x="468313" y="5029200"/>
            <a:ext cx="4445000" cy="460375"/>
          </a:xfrm>
          <a:prstGeom prst="rect">
            <a:avLst/>
          </a:prstGeom>
          <a:solidFill>
            <a:srgbClr val="CCEDB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400" dirty="0"/>
              <a:t>6 &lt; 10 so the  if-branch is taken</a:t>
            </a:r>
          </a:p>
        </p:txBody>
      </p:sp>
      <p:sp>
        <p:nvSpPr>
          <p:cNvPr id="20" name="AutoShape 4"/>
          <p:cNvSpPr>
            <a:spLocks noChangeArrowheads="1"/>
          </p:cNvSpPr>
          <p:nvPr/>
        </p:nvSpPr>
        <p:spPr bwMode="auto">
          <a:xfrm>
            <a:off x="5500688" y="5029200"/>
            <a:ext cx="1371600" cy="1219200"/>
          </a:xfrm>
          <a:prstGeom prst="roundRect">
            <a:avLst>
              <a:gd name="adj" fmla="val 16667"/>
            </a:avLst>
          </a:prstGeom>
          <a:solidFill>
            <a:srgbClr val="FFE39D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400" dirty="0" smtClean="0">
                <a:ea typeface="ＭＳ Ｐゴシック" pitchFamily="32" charset="-128"/>
              </a:rPr>
              <a:t>Output</a:t>
            </a:r>
            <a:endParaRPr lang="en-US" altLang="en-US" sz="2400" dirty="0">
              <a:ea typeface="ＭＳ Ｐゴシック" pitchFamily="32" charset="-128"/>
            </a:endParaRPr>
          </a:p>
        </p:txBody>
      </p:sp>
      <p:sp>
        <p:nvSpPr>
          <p:cNvPr id="21" name="Text Box 9"/>
          <p:cNvSpPr txBox="1">
            <a:spLocks noChangeArrowheads="1"/>
          </p:cNvSpPr>
          <p:nvPr/>
        </p:nvSpPr>
        <p:spPr bwMode="auto">
          <a:xfrm>
            <a:off x="5614988" y="5575187"/>
            <a:ext cx="1079500" cy="5869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3200" b="1" dirty="0" smtClean="0">
                <a:solidFill>
                  <a:srgbClr val="FF0000"/>
                </a:solidFill>
                <a:ea typeface="ＭＳ Ｐゴシック" pitchFamily="32" charset="-128"/>
              </a:rPr>
              <a:t>6</a:t>
            </a:r>
            <a:endParaRPr lang="en-US" altLang="en-US" sz="3200" b="1" dirty="0">
              <a:solidFill>
                <a:srgbClr val="FF0000"/>
              </a:solidFill>
              <a:ea typeface="ＭＳ Ｐゴシック" pitchFamily="32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1534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Tracing Execution of if-else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BFD2C28-FAE8-4952-8CA0-A893E285B4C4}" type="datetime7">
              <a:rPr lang="en-US" smtClean="0"/>
              <a:pPr>
                <a:defRPr/>
              </a:pPr>
              <a:t>Aug-17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Esc101, Programming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005145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7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10" dur="500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13" dur="500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16" dur="500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19" dur="500"/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22" dur="500"/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25" dur="500"/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28" dur="500"/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31" dur="500"/>
                                        <p:tgtEl>
                                          <p:spTgt spid="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34" dur="500"/>
                                        <p:tgtEl>
                                          <p:spTgt spid="7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37" dur="500"/>
                                        <p:tgtEl>
                                          <p:spTgt spid="71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42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53" dur="500"/>
                                        <p:tgtEl>
                                          <p:spTgt spid="7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58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61" dur="500"/>
                                        <p:tgtEl>
                                          <p:spTgt spid="7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repl"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65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68" dur="5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71" dur="5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repl"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77" dur="500"/>
                                        <p:tgtEl>
                                          <p:spTgt spid="7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83" dur="500"/>
                                        <p:tgtEl>
                                          <p:spTgt spid="7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86" dur="500"/>
                                        <p:tgtEl>
                                          <p:spTgt spid="7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91" dur="500"/>
                                        <p:tgtEl>
                                          <p:spTgt spid="7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repl"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97" dur="500"/>
                                        <p:tgtEl>
                                          <p:spTgt spid="7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71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repl"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106" dur="500"/>
                                        <p:tgtEl>
                                          <p:spTgt spid="7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71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6" dur="1" fill="hold"/>
                                        <p:tgtEl>
                                          <p:spTgt spid="7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repl"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118" dur="500"/>
                                        <p:tgtEl>
                                          <p:spTgt spid="7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71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/>
                                        <p:tgtEl>
                                          <p:spTgt spid="71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9" grpId="0" animBg="1"/>
      <p:bldP spid="7173" grpId="0" animBg="1"/>
      <p:bldP spid="7173" grpId="1" animBg="1"/>
      <p:bldP spid="7174" grpId="0" animBg="1"/>
      <p:bldP spid="7177" grpId="0" animBg="1"/>
      <p:bldP spid="7182" grpId="0" animBg="1"/>
      <p:bldP spid="7182" grpId="1" animBg="1"/>
      <p:bldP spid="7183" grpId="0" animBg="1"/>
      <p:bldP spid="7183" grpId="1" animBg="1"/>
      <p:bldP spid="7184" grpId="0" animBg="1"/>
      <p:bldP spid="7184" grpId="1" animBg="1"/>
      <p:bldP spid="7185" grpId="0" animBg="1"/>
      <p:bldP spid="7185" grpId="1" animBg="1"/>
      <p:bldP spid="20" grpId="0" animBg="1"/>
      <p:bldP spid="2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Nested if-else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1621244"/>
            <a:ext cx="7010400" cy="4832092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bg1"/>
                </a:solidFill>
                <a:latin typeface="Lucida Console" pitchFamily="49" charset="0"/>
              </a:rPr>
              <a:t>#include &lt;stdio.h&gt;</a:t>
            </a:r>
          </a:p>
          <a:p>
            <a:r>
              <a:rPr lang="en-GB" sz="1400" dirty="0" smtClean="0">
                <a:solidFill>
                  <a:schemeClr val="bg1"/>
                </a:solidFill>
                <a:latin typeface="Lucida Console" pitchFamily="49" charset="0"/>
              </a:rPr>
              <a:t>#include &lt;stdlib.h&gt;</a:t>
            </a:r>
          </a:p>
          <a:p>
            <a:r>
              <a:rPr lang="en-GB" sz="1400" dirty="0" smtClean="0">
                <a:solidFill>
                  <a:schemeClr val="bg1"/>
                </a:solidFill>
                <a:latin typeface="Lucida Console" pitchFamily="49" charset="0"/>
              </a:rPr>
              <a:t> </a:t>
            </a:r>
          </a:p>
          <a:p>
            <a:r>
              <a:rPr lang="en-GB" sz="1400" dirty="0" smtClean="0">
                <a:solidFill>
                  <a:schemeClr val="bg1"/>
                </a:solidFill>
                <a:latin typeface="Lucida Console" pitchFamily="49" charset="0"/>
              </a:rPr>
              <a:t>int main() </a:t>
            </a:r>
            <a:r>
              <a:rPr lang="en-GB" sz="1400" dirty="0" smtClean="0">
                <a:solidFill>
                  <a:schemeClr val="bg1"/>
                </a:solidFill>
                <a:latin typeface="Lucida Console" pitchFamily="49" charset="0"/>
              </a:rPr>
              <a:t>{</a:t>
            </a:r>
          </a:p>
          <a:p>
            <a:r>
              <a:rPr lang="en-GB" sz="1400" dirty="0" smtClean="0">
                <a:solidFill>
                  <a:schemeClr val="bg1"/>
                </a:solidFill>
                <a:latin typeface="Lucida Console" pitchFamily="49" charset="0"/>
              </a:rPr>
              <a:t>    int </a:t>
            </a:r>
            <a:r>
              <a:rPr lang="en-GB" sz="1400" dirty="0" err="1" smtClean="0">
                <a:solidFill>
                  <a:schemeClr val="bg1"/>
                </a:solidFill>
                <a:latin typeface="Lucida Console" pitchFamily="49" charset="0"/>
              </a:rPr>
              <a:t>c,d</a:t>
            </a:r>
            <a:r>
              <a:rPr lang="en-GB" sz="1400" dirty="0" smtClean="0">
                <a:solidFill>
                  <a:schemeClr val="bg1"/>
                </a:solidFill>
                <a:latin typeface="Lucida Console" pitchFamily="49" charset="0"/>
              </a:rPr>
              <a:t>;</a:t>
            </a:r>
            <a:endParaRPr lang="en-GB" sz="1400" dirty="0" smtClean="0">
              <a:solidFill>
                <a:schemeClr val="bg1"/>
              </a:solidFill>
              <a:latin typeface="Lucida Console" pitchFamily="49" charset="0"/>
            </a:endParaRPr>
          </a:p>
          <a:p>
            <a:r>
              <a:rPr lang="en-GB" sz="1400" dirty="0" smtClean="0">
                <a:solidFill>
                  <a:schemeClr val="bg1"/>
                </a:solidFill>
                <a:latin typeface="Lucida Console" pitchFamily="49" charset="0"/>
              </a:rPr>
              <a:t> </a:t>
            </a:r>
            <a:r>
              <a:rPr lang="en-GB" sz="1400" dirty="0" smtClean="0">
                <a:solidFill>
                  <a:schemeClr val="bg1"/>
                </a:solidFill>
                <a:latin typeface="Lucida Console" pitchFamily="49" charset="0"/>
              </a:rPr>
              <a:t>   printf(“Do you like C? (0/1) ”);</a:t>
            </a:r>
          </a:p>
          <a:p>
            <a:r>
              <a:rPr lang="en-GB" sz="1400" dirty="0" smtClean="0">
                <a:solidFill>
                  <a:schemeClr val="bg1"/>
                </a:solidFill>
                <a:latin typeface="Lucida Console" pitchFamily="49" charset="0"/>
              </a:rPr>
              <a:t>    scanf(“%</a:t>
            </a:r>
            <a:r>
              <a:rPr lang="en-GB" sz="1400" dirty="0" err="1" smtClean="0">
                <a:solidFill>
                  <a:schemeClr val="bg1"/>
                </a:solidFill>
                <a:latin typeface="Lucida Console" pitchFamily="49" charset="0"/>
              </a:rPr>
              <a:t>d”,&amp;c</a:t>
            </a:r>
            <a:r>
              <a:rPr lang="en-GB" sz="1400" dirty="0" smtClean="0">
                <a:solidFill>
                  <a:schemeClr val="bg1"/>
                </a:solidFill>
                <a:latin typeface="Lucida Console" pitchFamily="49" charset="0"/>
              </a:rPr>
              <a:t>);</a:t>
            </a:r>
          </a:p>
          <a:p>
            <a:r>
              <a:rPr lang="en-GB" sz="1400" dirty="0" smtClean="0">
                <a:solidFill>
                  <a:schemeClr val="bg1"/>
                </a:solidFill>
                <a:latin typeface="Lucida Console" pitchFamily="49" charset="0"/>
              </a:rPr>
              <a:t> </a:t>
            </a:r>
            <a:r>
              <a:rPr lang="en-GB" sz="1400" dirty="0" smtClean="0">
                <a:solidFill>
                  <a:schemeClr val="bg1"/>
                </a:solidFill>
                <a:latin typeface="Lucida Console" pitchFamily="49" charset="0"/>
              </a:rPr>
              <a:t>   if(c){</a:t>
            </a:r>
            <a:endParaRPr lang="en-GB" sz="1400" dirty="0" smtClean="0">
              <a:solidFill>
                <a:schemeClr val="bg1"/>
              </a:solidFill>
              <a:latin typeface="Lucida Console" pitchFamily="49" charset="0"/>
            </a:endParaRPr>
          </a:p>
          <a:p>
            <a:r>
              <a:rPr lang="en-GB" sz="1400" dirty="0" smtClean="0">
                <a:solidFill>
                  <a:schemeClr val="bg1"/>
                </a:solidFill>
                <a:latin typeface="Lucida Console" pitchFamily="49" charset="0"/>
              </a:rPr>
              <a:t>        printf(“Do you really like C? (0/1) ”);</a:t>
            </a:r>
          </a:p>
          <a:p>
            <a:r>
              <a:rPr lang="en-GB" sz="1400" dirty="0" smtClean="0">
                <a:solidFill>
                  <a:schemeClr val="bg1"/>
                </a:solidFill>
                <a:latin typeface="Lucida Console" pitchFamily="49" charset="0"/>
              </a:rPr>
              <a:t>        scanf</a:t>
            </a:r>
            <a:r>
              <a:rPr lang="en-GB" sz="1400" dirty="0" smtClean="0">
                <a:solidFill>
                  <a:schemeClr val="bg1"/>
                </a:solidFill>
                <a:latin typeface="Lucida Console" pitchFamily="49" charset="0"/>
              </a:rPr>
              <a:t>(“%</a:t>
            </a:r>
            <a:r>
              <a:rPr lang="en-GB" sz="1400" dirty="0" err="1" smtClean="0">
                <a:solidFill>
                  <a:schemeClr val="bg1"/>
                </a:solidFill>
                <a:latin typeface="Lucida Console" pitchFamily="49" charset="0"/>
              </a:rPr>
              <a:t>d</a:t>
            </a:r>
            <a:r>
              <a:rPr lang="en-GB" sz="1400" dirty="0" err="1" smtClean="0">
                <a:solidFill>
                  <a:schemeClr val="bg1"/>
                </a:solidFill>
                <a:latin typeface="Lucida Console" pitchFamily="49" charset="0"/>
              </a:rPr>
              <a:t>”,&amp;d</a:t>
            </a:r>
            <a:r>
              <a:rPr lang="en-GB" sz="1400" dirty="0" smtClean="0">
                <a:solidFill>
                  <a:schemeClr val="bg1"/>
                </a:solidFill>
                <a:latin typeface="Lucida Console" pitchFamily="49" charset="0"/>
              </a:rPr>
              <a:t>);</a:t>
            </a:r>
          </a:p>
          <a:p>
            <a:r>
              <a:rPr lang="en-GB" sz="1400" dirty="0" smtClean="0">
                <a:solidFill>
                  <a:schemeClr val="bg1"/>
                </a:solidFill>
                <a:latin typeface="Lucida Console" pitchFamily="49" charset="0"/>
              </a:rPr>
              <a:t> </a:t>
            </a:r>
            <a:r>
              <a:rPr lang="en-GB" sz="1400" dirty="0" smtClean="0">
                <a:solidFill>
                  <a:schemeClr val="bg1"/>
                </a:solidFill>
                <a:latin typeface="Lucida Console" pitchFamily="49" charset="0"/>
              </a:rPr>
              <a:t>       if(d)</a:t>
            </a:r>
          </a:p>
          <a:p>
            <a:r>
              <a:rPr lang="en-GB" sz="1400" dirty="0" smtClean="0">
                <a:solidFill>
                  <a:schemeClr val="bg1"/>
                </a:solidFill>
                <a:latin typeface="Lucida Console" pitchFamily="49" charset="0"/>
              </a:rPr>
              <a:t> </a:t>
            </a:r>
            <a:r>
              <a:rPr lang="en-GB" sz="1400" dirty="0" smtClean="0">
                <a:solidFill>
                  <a:schemeClr val="bg1"/>
                </a:solidFill>
                <a:latin typeface="Lucida Console" pitchFamily="49" charset="0"/>
              </a:rPr>
              <a:t>           printf(“I really like C!”);</a:t>
            </a:r>
          </a:p>
          <a:p>
            <a:r>
              <a:rPr lang="en-GB" sz="1400" dirty="0" smtClean="0">
                <a:solidFill>
                  <a:schemeClr val="bg1"/>
                </a:solidFill>
                <a:latin typeface="Lucida Console" pitchFamily="49" charset="0"/>
              </a:rPr>
              <a:t> </a:t>
            </a:r>
            <a:r>
              <a:rPr lang="en-GB" sz="1400" dirty="0" smtClean="0">
                <a:solidFill>
                  <a:schemeClr val="bg1"/>
                </a:solidFill>
                <a:latin typeface="Lucida Console" pitchFamily="49" charset="0"/>
              </a:rPr>
              <a:t>       else</a:t>
            </a:r>
          </a:p>
          <a:p>
            <a:r>
              <a:rPr lang="en-GB" sz="1400" dirty="0" smtClean="0">
                <a:solidFill>
                  <a:schemeClr val="bg1"/>
                </a:solidFill>
                <a:latin typeface="Lucida Console" pitchFamily="49" charset="0"/>
              </a:rPr>
              <a:t> </a:t>
            </a:r>
            <a:r>
              <a:rPr lang="en-GB" sz="1400" dirty="0" smtClean="0">
                <a:solidFill>
                  <a:schemeClr val="bg1"/>
                </a:solidFill>
                <a:latin typeface="Lucida Console" pitchFamily="49" charset="0"/>
              </a:rPr>
              <a:t>           printf(“Not really”);</a:t>
            </a:r>
          </a:p>
          <a:p>
            <a:r>
              <a:rPr lang="en-GB" sz="1400" dirty="0" smtClean="0">
                <a:solidFill>
                  <a:schemeClr val="bg1"/>
                </a:solidFill>
                <a:latin typeface="Lucida Console" pitchFamily="49" charset="0"/>
              </a:rPr>
              <a:t>        }</a:t>
            </a:r>
          </a:p>
          <a:p>
            <a:r>
              <a:rPr lang="en-GB" sz="1400" dirty="0" smtClean="0">
                <a:solidFill>
                  <a:schemeClr val="bg1"/>
                </a:solidFill>
                <a:latin typeface="Lucida Console" pitchFamily="49" charset="0"/>
              </a:rPr>
              <a:t> </a:t>
            </a:r>
            <a:r>
              <a:rPr lang="en-GB" sz="1400" dirty="0" smtClean="0">
                <a:solidFill>
                  <a:schemeClr val="bg1"/>
                </a:solidFill>
                <a:latin typeface="Lucida Console" pitchFamily="49" charset="0"/>
              </a:rPr>
              <a:t>   else{</a:t>
            </a:r>
          </a:p>
          <a:p>
            <a:r>
              <a:rPr lang="en-GB" sz="1400" dirty="0" smtClean="0">
                <a:solidFill>
                  <a:schemeClr val="bg1"/>
                </a:solidFill>
                <a:latin typeface="Lucida Console" pitchFamily="49" charset="0"/>
              </a:rPr>
              <a:t> </a:t>
            </a:r>
            <a:r>
              <a:rPr lang="en-GB" sz="1400" dirty="0" smtClean="0">
                <a:solidFill>
                  <a:schemeClr val="bg1"/>
                </a:solidFill>
                <a:latin typeface="Lucida Console" pitchFamily="49" charset="0"/>
              </a:rPr>
              <a:t>        printf(“No, I hate it”);</a:t>
            </a:r>
          </a:p>
          <a:p>
            <a:r>
              <a:rPr lang="en-GB" sz="1400" dirty="0" smtClean="0">
                <a:solidFill>
                  <a:schemeClr val="bg1"/>
                </a:solidFill>
                <a:latin typeface="Lucida Console" pitchFamily="49" charset="0"/>
              </a:rPr>
              <a:t> </a:t>
            </a:r>
            <a:r>
              <a:rPr lang="en-GB" sz="1400" dirty="0" smtClean="0">
                <a:solidFill>
                  <a:schemeClr val="bg1"/>
                </a:solidFill>
                <a:latin typeface="Lucida Console" pitchFamily="49" charset="0"/>
              </a:rPr>
              <a:t>       }</a:t>
            </a:r>
            <a:endParaRPr lang="en-GB" sz="1400" dirty="0" smtClean="0">
              <a:solidFill>
                <a:schemeClr val="bg1"/>
              </a:solidFill>
              <a:latin typeface="Lucida Console" pitchFamily="49" charset="0"/>
            </a:endParaRPr>
          </a:p>
          <a:p>
            <a:endParaRPr lang="en-GB" sz="1400" dirty="0" smtClean="0">
              <a:solidFill>
                <a:schemeClr val="bg1"/>
              </a:solidFill>
              <a:latin typeface="Lucida Console" pitchFamily="49" charset="0"/>
            </a:endParaRPr>
          </a:p>
          <a:p>
            <a:r>
              <a:rPr lang="en-GB" sz="1400" dirty="0" smtClean="0">
                <a:solidFill>
                  <a:schemeClr val="bg1"/>
                </a:solidFill>
                <a:latin typeface="Lucida Console" pitchFamily="49" charset="0"/>
              </a:rPr>
              <a:t>  </a:t>
            </a:r>
            <a:endParaRPr lang="en-GB" sz="1400" dirty="0" smtClean="0">
              <a:solidFill>
                <a:schemeClr val="bg1"/>
              </a:solidFill>
              <a:latin typeface="Lucida Console" pitchFamily="49" charset="0"/>
            </a:endParaRPr>
          </a:p>
          <a:p>
            <a:r>
              <a:rPr lang="en-GB" sz="1400" dirty="0" smtClean="0">
                <a:solidFill>
                  <a:schemeClr val="bg1"/>
                </a:solidFill>
                <a:latin typeface="Lucida Console" pitchFamily="49" charset="0"/>
              </a:rPr>
              <a:t> </a:t>
            </a:r>
            <a:r>
              <a:rPr lang="en-GB" sz="1400" dirty="0" smtClean="0">
                <a:solidFill>
                  <a:schemeClr val="bg1"/>
                </a:solidFill>
                <a:latin typeface="Lucida Console" pitchFamily="49" charset="0"/>
              </a:rPr>
              <a:t>   </a:t>
            </a:r>
            <a:r>
              <a:rPr lang="en-GB" sz="1400" dirty="0" smtClean="0">
                <a:solidFill>
                  <a:schemeClr val="bg1"/>
                </a:solidFill>
                <a:latin typeface="Lucida Console" pitchFamily="49" charset="0"/>
              </a:rPr>
              <a:t>return </a:t>
            </a:r>
            <a:r>
              <a:rPr lang="en-GB" sz="1400" dirty="0" smtClean="0">
                <a:solidFill>
                  <a:schemeClr val="bg1"/>
                </a:solidFill>
                <a:latin typeface="Lucida Console" pitchFamily="49" charset="0"/>
              </a:rPr>
              <a:t>0;</a:t>
            </a:r>
          </a:p>
          <a:p>
            <a:r>
              <a:rPr lang="en-GB" sz="1400" dirty="0" smtClean="0">
                <a:solidFill>
                  <a:schemeClr val="bg1"/>
                </a:solidFill>
                <a:latin typeface="Lucida Console" pitchFamily="49" charset="0"/>
              </a:rPr>
              <a:t>}</a:t>
            </a:r>
            <a:endParaRPr lang="en-GB" sz="1400" dirty="0">
              <a:solidFill>
                <a:schemeClr val="bg1"/>
              </a:solidFill>
              <a:latin typeface="Lucida Console" pitchFamily="49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Nested if-else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If e1 s1 else if e2 s2</a:t>
            </a:r>
          </a:p>
          <a:p>
            <a:r>
              <a:rPr lang="en-GB" dirty="0" smtClean="0"/>
              <a:t>If e1 s1 else if e2 s2 else s3</a:t>
            </a:r>
          </a:p>
          <a:p>
            <a:r>
              <a:rPr lang="en-GB" dirty="0" smtClean="0"/>
              <a:t>If e1 if e2 s1 else s2 else s3</a:t>
            </a:r>
          </a:p>
          <a:p>
            <a:r>
              <a:rPr lang="en-GB" dirty="0" smtClean="0"/>
              <a:t>If e1 if e2 s1 else s2</a:t>
            </a:r>
          </a:p>
          <a:p>
            <a:r>
              <a:rPr lang="en-GB" dirty="0" smtClean="0"/>
              <a:t>Rule of thumb: </a:t>
            </a:r>
            <a:r>
              <a:rPr lang="en-GB" i="1" dirty="0" smtClean="0"/>
              <a:t>else</a:t>
            </a:r>
            <a:r>
              <a:rPr lang="en-GB" dirty="0" smtClean="0"/>
              <a:t> clause looks for the closest previous </a:t>
            </a:r>
            <a:r>
              <a:rPr lang="en-GB" i="1" dirty="0" smtClean="0"/>
              <a:t>if </a:t>
            </a:r>
            <a:r>
              <a:rPr lang="en-GB" dirty="0" smtClean="0"/>
              <a:t>without an </a:t>
            </a:r>
            <a:r>
              <a:rPr lang="en-GB" i="1" dirty="0" smtClean="0"/>
              <a:t>else 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AutoShape 2"/>
          <p:cNvSpPr>
            <a:spLocks noChangeArrowheads="1"/>
          </p:cNvSpPr>
          <p:nvPr/>
        </p:nvSpPr>
        <p:spPr bwMode="auto">
          <a:xfrm>
            <a:off x="1066800" y="5410200"/>
            <a:ext cx="1066800" cy="914400"/>
          </a:xfrm>
          <a:prstGeom prst="roundRect">
            <a:avLst>
              <a:gd name="adj" fmla="val 16667"/>
            </a:avLst>
          </a:prstGeom>
          <a:solidFill>
            <a:srgbClr val="FED46C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2400">
                <a:ea typeface="ＭＳ Ｐゴシック" pitchFamily="32" charset="-128"/>
              </a:rPr>
              <a:t>Print</a:t>
            </a:r>
          </a:p>
          <a:p>
            <a:pPr algn="ctr">
              <a:buClrTx/>
              <a:buFontTx/>
              <a:buNone/>
            </a:pPr>
            <a:r>
              <a:rPr lang="en-US" altLang="en-US" sz="2400">
                <a:ea typeface="ＭＳ Ｐゴシック" pitchFamily="32" charset="-128"/>
              </a:rPr>
              <a:t>a</a:t>
            </a:r>
          </a:p>
        </p:txBody>
      </p:sp>
      <p:sp>
        <p:nvSpPr>
          <p:cNvPr id="13315" name="AutoShape 3"/>
          <p:cNvSpPr>
            <a:spLocks noChangeArrowheads="1"/>
          </p:cNvSpPr>
          <p:nvPr/>
        </p:nvSpPr>
        <p:spPr bwMode="auto">
          <a:xfrm>
            <a:off x="3124200" y="5410200"/>
            <a:ext cx="1066800" cy="914400"/>
          </a:xfrm>
          <a:prstGeom prst="roundRect">
            <a:avLst>
              <a:gd name="adj" fmla="val 16667"/>
            </a:avLst>
          </a:prstGeom>
          <a:solidFill>
            <a:srgbClr val="FED46C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2400">
                <a:ea typeface="ＭＳ Ｐゴシック" pitchFamily="32" charset="-128"/>
              </a:rPr>
              <a:t>Print c</a:t>
            </a:r>
          </a:p>
        </p:txBody>
      </p:sp>
      <p:sp>
        <p:nvSpPr>
          <p:cNvPr id="13316" name="AutoShape 4"/>
          <p:cNvSpPr>
            <a:spLocks noChangeArrowheads="1"/>
          </p:cNvSpPr>
          <p:nvPr/>
        </p:nvSpPr>
        <p:spPr bwMode="auto">
          <a:xfrm>
            <a:off x="4267200" y="5410200"/>
            <a:ext cx="1066800" cy="914400"/>
          </a:xfrm>
          <a:prstGeom prst="roundRect">
            <a:avLst>
              <a:gd name="adj" fmla="val 16667"/>
            </a:avLst>
          </a:prstGeom>
          <a:solidFill>
            <a:srgbClr val="FED46C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2400">
                <a:ea typeface="ＭＳ Ｐゴシック" pitchFamily="32" charset="-128"/>
              </a:rPr>
              <a:t>Print b</a:t>
            </a:r>
          </a:p>
        </p:txBody>
      </p:sp>
      <p:sp>
        <p:nvSpPr>
          <p:cNvPr id="13317" name="AutoShape 5"/>
          <p:cNvSpPr>
            <a:spLocks noChangeArrowheads="1"/>
          </p:cNvSpPr>
          <p:nvPr/>
        </p:nvSpPr>
        <p:spPr bwMode="auto">
          <a:xfrm>
            <a:off x="6096000" y="5410200"/>
            <a:ext cx="1066800" cy="914400"/>
          </a:xfrm>
          <a:prstGeom prst="roundRect">
            <a:avLst>
              <a:gd name="adj" fmla="val 16667"/>
            </a:avLst>
          </a:prstGeom>
          <a:solidFill>
            <a:srgbClr val="FED46C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2400">
                <a:ea typeface="ＭＳ Ｐゴシック" pitchFamily="32" charset="-128"/>
              </a:rPr>
              <a:t>Print</a:t>
            </a:r>
          </a:p>
          <a:p>
            <a:pPr algn="ctr">
              <a:buClrTx/>
              <a:buFontTx/>
              <a:buNone/>
            </a:pPr>
            <a:r>
              <a:rPr lang="en-US" altLang="en-US" sz="2400">
                <a:ea typeface="ＭＳ Ｐゴシック" pitchFamily="32" charset="-128"/>
              </a:rPr>
              <a:t>c</a:t>
            </a:r>
          </a:p>
        </p:txBody>
      </p:sp>
      <p:grpSp>
        <p:nvGrpSpPr>
          <p:cNvPr id="6" name="Group 6"/>
          <p:cNvGrpSpPr>
            <a:grpSpLocks/>
          </p:cNvGrpSpPr>
          <p:nvPr/>
        </p:nvGrpSpPr>
        <p:grpSpPr bwMode="auto">
          <a:xfrm>
            <a:off x="3586162" y="1452562"/>
            <a:ext cx="1062038" cy="1290638"/>
            <a:chOff x="2208" y="912"/>
            <a:chExt cx="669" cy="813"/>
          </a:xfrm>
        </p:grpSpPr>
        <p:sp>
          <p:nvSpPr>
            <p:cNvPr id="13319" name="AutoShape 7"/>
            <p:cNvSpPr>
              <a:spLocks noChangeArrowheads="1"/>
            </p:cNvSpPr>
            <p:nvPr/>
          </p:nvSpPr>
          <p:spPr bwMode="auto">
            <a:xfrm>
              <a:off x="2208" y="912"/>
              <a:ext cx="669" cy="573"/>
            </a:xfrm>
            <a:prstGeom prst="roundRect">
              <a:avLst>
                <a:gd name="adj" fmla="val 16667"/>
              </a:avLst>
            </a:prstGeom>
            <a:solidFill>
              <a:srgbClr val="FED46C"/>
            </a:solidFill>
            <a:ln w="9360">
              <a:solidFill>
                <a:srgbClr val="F7A1CA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400">
                  <a:ea typeface="ＭＳ Ｐゴシック" pitchFamily="32" charset="-128"/>
                </a:rPr>
                <a:t>Input a,b,c</a:t>
              </a:r>
            </a:p>
          </p:txBody>
        </p:sp>
        <p:sp>
          <p:nvSpPr>
            <p:cNvPr id="13320" name="AutoShape 8"/>
            <p:cNvSpPr>
              <a:spLocks noChangeArrowheads="1"/>
            </p:cNvSpPr>
            <p:nvPr/>
          </p:nvSpPr>
          <p:spPr bwMode="auto">
            <a:xfrm>
              <a:off x="2448" y="1488"/>
              <a:ext cx="141" cy="237"/>
            </a:xfrm>
            <a:prstGeom prst="downArrow">
              <a:avLst>
                <a:gd name="adj1" fmla="val 50000"/>
                <a:gd name="adj2" fmla="val 50426"/>
              </a:avLst>
            </a:prstGeom>
            <a:solidFill>
              <a:srgbClr val="FED46C"/>
            </a:solidFill>
            <a:ln w="936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" name="Group 9"/>
          <p:cNvGrpSpPr>
            <a:grpSpLocks/>
          </p:cNvGrpSpPr>
          <p:nvPr/>
        </p:nvGrpSpPr>
        <p:grpSpPr bwMode="auto">
          <a:xfrm>
            <a:off x="2341562" y="2743201"/>
            <a:ext cx="3525838" cy="1066801"/>
            <a:chOff x="1475" y="1728"/>
            <a:chExt cx="2221" cy="672"/>
          </a:xfrm>
        </p:grpSpPr>
        <p:sp>
          <p:nvSpPr>
            <p:cNvPr id="13322" name="AutoShape 10"/>
            <p:cNvSpPr>
              <a:spLocks noChangeArrowheads="1"/>
            </p:cNvSpPr>
            <p:nvPr/>
          </p:nvSpPr>
          <p:spPr bwMode="auto">
            <a:xfrm>
              <a:off x="2064" y="1728"/>
              <a:ext cx="999" cy="608"/>
            </a:xfrm>
            <a:prstGeom prst="flowChartDecision">
              <a:avLst/>
            </a:prstGeom>
            <a:solidFill>
              <a:srgbClr val="FED46C"/>
            </a:solidFill>
            <a:ln w="936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000" dirty="0">
                  <a:ea typeface="ＭＳ Ｐゴシック" pitchFamily="32" charset="-128"/>
                </a:rPr>
                <a:t>a&lt;=b</a:t>
              </a:r>
            </a:p>
          </p:txBody>
        </p:sp>
        <p:pic>
          <p:nvPicPr>
            <p:cNvPr id="13323" name="Picture 11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5" y="2001"/>
              <a:ext cx="589" cy="3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13324" name="Picture 1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58" y="2001"/>
              <a:ext cx="638" cy="3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13325" name="Text Box 13"/>
            <p:cNvSpPr txBox="1">
              <a:spLocks noChangeArrowheads="1"/>
            </p:cNvSpPr>
            <p:nvPr/>
          </p:nvSpPr>
          <p:spPr bwMode="auto">
            <a:xfrm>
              <a:off x="1593" y="1775"/>
              <a:ext cx="5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/>
                <a:t>TRUE</a:t>
              </a:r>
            </a:p>
          </p:txBody>
        </p:sp>
        <p:sp>
          <p:nvSpPr>
            <p:cNvPr id="13326" name="Text Box 14"/>
            <p:cNvSpPr txBox="1">
              <a:spLocks noChangeArrowheads="1"/>
            </p:cNvSpPr>
            <p:nvPr/>
          </p:nvSpPr>
          <p:spPr bwMode="auto">
            <a:xfrm>
              <a:off x="2965" y="1775"/>
              <a:ext cx="56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/>
                <a:t>FALSE</a:t>
              </a:r>
            </a:p>
          </p:txBody>
        </p:sp>
      </p:grpSp>
      <p:grpSp>
        <p:nvGrpSpPr>
          <p:cNvPr id="8" name="Group 15"/>
          <p:cNvGrpSpPr>
            <a:grpSpLocks/>
          </p:cNvGrpSpPr>
          <p:nvPr/>
        </p:nvGrpSpPr>
        <p:grpSpPr bwMode="auto">
          <a:xfrm>
            <a:off x="4116387" y="3810001"/>
            <a:ext cx="3032124" cy="1600201"/>
            <a:chOff x="2593" y="2400"/>
            <a:chExt cx="1910" cy="1008"/>
          </a:xfrm>
        </p:grpSpPr>
        <p:sp>
          <p:nvSpPr>
            <p:cNvPr id="13328" name="AutoShape 16"/>
            <p:cNvSpPr>
              <a:spLocks noChangeArrowheads="1"/>
            </p:cNvSpPr>
            <p:nvPr/>
          </p:nvSpPr>
          <p:spPr bwMode="auto">
            <a:xfrm>
              <a:off x="3124" y="2400"/>
              <a:ext cx="956" cy="614"/>
            </a:xfrm>
            <a:prstGeom prst="flowChartDecision">
              <a:avLst/>
            </a:prstGeom>
            <a:solidFill>
              <a:srgbClr val="FED46C"/>
            </a:solidFill>
            <a:ln w="936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000" dirty="0">
                  <a:ea typeface="ＭＳ Ｐゴシック" pitchFamily="32" charset="-128"/>
                </a:rPr>
                <a:t>b&lt;=c</a:t>
              </a:r>
            </a:p>
          </p:txBody>
        </p:sp>
        <p:pic>
          <p:nvPicPr>
            <p:cNvPr id="13329" name="Picture 17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62" y="2675"/>
              <a:ext cx="358" cy="7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13330" name="Picture 18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06" y="2675"/>
              <a:ext cx="358" cy="7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13331" name="Text Box 19"/>
            <p:cNvSpPr txBox="1">
              <a:spLocks noChangeArrowheads="1"/>
            </p:cNvSpPr>
            <p:nvPr/>
          </p:nvSpPr>
          <p:spPr bwMode="auto">
            <a:xfrm>
              <a:off x="2593" y="2447"/>
              <a:ext cx="5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/>
                <a:t>TRUE</a:t>
              </a:r>
            </a:p>
          </p:txBody>
        </p:sp>
        <p:sp>
          <p:nvSpPr>
            <p:cNvPr id="13332" name="Text Box 20"/>
            <p:cNvSpPr txBox="1">
              <a:spLocks noChangeArrowheads="1"/>
            </p:cNvSpPr>
            <p:nvPr/>
          </p:nvSpPr>
          <p:spPr bwMode="auto">
            <a:xfrm>
              <a:off x="3934" y="2447"/>
              <a:ext cx="56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/>
                <a:t>FALSE</a:t>
              </a:r>
            </a:p>
          </p:txBody>
        </p:sp>
      </p:grpSp>
      <p:grpSp>
        <p:nvGrpSpPr>
          <p:cNvPr id="9" name="Group 21"/>
          <p:cNvGrpSpPr>
            <a:grpSpLocks/>
          </p:cNvGrpSpPr>
          <p:nvPr/>
        </p:nvGrpSpPr>
        <p:grpSpPr bwMode="auto">
          <a:xfrm>
            <a:off x="1066800" y="3810001"/>
            <a:ext cx="2879724" cy="1600201"/>
            <a:chOff x="721" y="2400"/>
            <a:chExt cx="1814" cy="1008"/>
          </a:xfrm>
        </p:grpSpPr>
        <p:sp>
          <p:nvSpPr>
            <p:cNvPr id="13334" name="AutoShape 22"/>
            <p:cNvSpPr>
              <a:spLocks noChangeArrowheads="1"/>
            </p:cNvSpPr>
            <p:nvPr/>
          </p:nvSpPr>
          <p:spPr bwMode="auto">
            <a:xfrm>
              <a:off x="1152" y="2400"/>
              <a:ext cx="955" cy="614"/>
            </a:xfrm>
            <a:prstGeom prst="flowChartDecision">
              <a:avLst/>
            </a:prstGeom>
            <a:solidFill>
              <a:srgbClr val="FED46C"/>
            </a:solidFill>
            <a:ln w="936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000">
                  <a:ea typeface="ＭＳ Ｐゴシック" pitchFamily="32" charset="-128"/>
                </a:rPr>
                <a:t>a&lt;=c</a:t>
              </a:r>
            </a:p>
          </p:txBody>
        </p:sp>
        <p:pic>
          <p:nvPicPr>
            <p:cNvPr id="13335" name="Picture 23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5" y="2675"/>
              <a:ext cx="358" cy="7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13336" name="Picture 24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3" y="2675"/>
              <a:ext cx="358" cy="7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13337" name="Text Box 25"/>
            <p:cNvSpPr txBox="1">
              <a:spLocks noChangeArrowheads="1"/>
            </p:cNvSpPr>
            <p:nvPr/>
          </p:nvSpPr>
          <p:spPr bwMode="auto">
            <a:xfrm>
              <a:off x="721" y="2447"/>
              <a:ext cx="5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/>
                <a:t>TRUE</a:t>
              </a:r>
            </a:p>
          </p:txBody>
        </p:sp>
        <p:sp>
          <p:nvSpPr>
            <p:cNvPr id="13338" name="Text Box 26"/>
            <p:cNvSpPr txBox="1">
              <a:spLocks noChangeArrowheads="1"/>
            </p:cNvSpPr>
            <p:nvPr/>
          </p:nvSpPr>
          <p:spPr bwMode="auto">
            <a:xfrm>
              <a:off x="1966" y="2457"/>
              <a:ext cx="56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/>
                <a:t>FALSE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838200"/>
          </a:xfrm>
        </p:spPr>
        <p:txBody>
          <a:bodyPr/>
          <a:lstStyle/>
          <a:p>
            <a:r>
              <a:rPr lang="en-US" dirty="0" smtClean="0"/>
              <a:t>Finding min of 3 numbers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BD5BE98-8B52-4597-A820-3F1632CE56BC}" type="datetime7">
              <a:rPr lang="en-US" smtClean="0"/>
              <a:pPr>
                <a:defRPr/>
              </a:pPr>
              <a:t>Aug-17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Esc101, Programming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94416378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22" dur="5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27" dur="5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37" dur="5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42" dur="5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/>
          <p:nvPr/>
        </p:nvSpPr>
        <p:spPr bwMode="auto">
          <a:xfrm>
            <a:off x="152400" y="76200"/>
            <a:ext cx="2983101" cy="3048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34" name="Content Placeholder 33"/>
          <p:cNvSpPr>
            <a:spLocks noGrp="1"/>
          </p:cNvSpPr>
          <p:nvPr>
            <p:ph idx="1"/>
          </p:nvPr>
        </p:nvSpPr>
        <p:spPr>
          <a:xfrm>
            <a:off x="170294" y="3200400"/>
            <a:ext cx="3030105" cy="2895600"/>
          </a:xfrm>
          <a:ln>
            <a:solidFill>
              <a:schemeClr val="accent4"/>
            </a:solidFill>
          </a:ln>
        </p:spPr>
        <p:txBody>
          <a:bodyPr/>
          <a:lstStyle/>
          <a:p>
            <a:r>
              <a:rPr lang="en-US" sz="2400" dirty="0" smtClean="0"/>
              <a:t>Each branch translates to an if-else statement</a:t>
            </a:r>
          </a:p>
          <a:p>
            <a:r>
              <a:rPr lang="en-US" sz="2400" dirty="0" smtClean="0"/>
              <a:t>Hierarchical branches result in nested if-s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A9932DE-A6E5-46D5-A0B5-8DA70A7834F1}" type="datetime7">
              <a:rPr lang="en-US" smtClean="0"/>
              <a:pPr>
                <a:defRPr/>
              </a:pPr>
              <a:t>Aug-17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Esc101, Programming</a:t>
            </a:r>
            <a:endParaRPr lang="en-US" dirty="0"/>
          </a:p>
        </p:txBody>
      </p:sp>
      <p:grpSp>
        <p:nvGrpSpPr>
          <p:cNvPr id="2" name="Group 31"/>
          <p:cNvGrpSpPr/>
          <p:nvPr/>
        </p:nvGrpSpPr>
        <p:grpSpPr>
          <a:xfrm>
            <a:off x="228600" y="177798"/>
            <a:ext cx="2906901" cy="2794002"/>
            <a:chOff x="1066800" y="1452562"/>
            <a:chExt cx="6378573" cy="4872038"/>
          </a:xfrm>
        </p:grpSpPr>
        <p:sp>
          <p:nvSpPr>
            <p:cNvPr id="7" name="AutoShape 2"/>
            <p:cNvSpPr>
              <a:spLocks noChangeArrowheads="1"/>
            </p:cNvSpPr>
            <p:nvPr/>
          </p:nvSpPr>
          <p:spPr bwMode="auto">
            <a:xfrm>
              <a:off x="1066800" y="5410200"/>
              <a:ext cx="1066800" cy="914400"/>
            </a:xfrm>
            <a:prstGeom prst="roundRect">
              <a:avLst>
                <a:gd name="adj" fmla="val 16667"/>
              </a:avLst>
            </a:prstGeom>
            <a:solidFill>
              <a:srgbClr val="FED46C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en-US" sz="900" dirty="0">
                  <a:ea typeface="ＭＳ Ｐゴシック" pitchFamily="32" charset="-128"/>
                </a:rPr>
                <a:t>Print</a:t>
              </a:r>
            </a:p>
            <a:p>
              <a:pPr algn="ctr">
                <a:buClrTx/>
                <a:buFontTx/>
                <a:buNone/>
              </a:pPr>
              <a:r>
                <a:rPr lang="en-US" altLang="en-US" sz="900" dirty="0">
                  <a:ea typeface="ＭＳ Ｐゴシック" pitchFamily="32" charset="-128"/>
                </a:rPr>
                <a:t>a</a:t>
              </a:r>
            </a:p>
          </p:txBody>
        </p:sp>
        <p:sp>
          <p:nvSpPr>
            <p:cNvPr id="8" name="AutoShape 3"/>
            <p:cNvSpPr>
              <a:spLocks noChangeArrowheads="1"/>
            </p:cNvSpPr>
            <p:nvPr/>
          </p:nvSpPr>
          <p:spPr bwMode="auto">
            <a:xfrm>
              <a:off x="3124200" y="5410200"/>
              <a:ext cx="1066800" cy="914400"/>
            </a:xfrm>
            <a:prstGeom prst="roundRect">
              <a:avLst>
                <a:gd name="adj" fmla="val 16667"/>
              </a:avLst>
            </a:prstGeom>
            <a:solidFill>
              <a:srgbClr val="FED46C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en-US" sz="900" dirty="0">
                  <a:ea typeface="ＭＳ Ｐゴシック" pitchFamily="32" charset="-128"/>
                </a:rPr>
                <a:t>Print c</a:t>
              </a:r>
            </a:p>
          </p:txBody>
        </p:sp>
        <p:sp>
          <p:nvSpPr>
            <p:cNvPr id="9" name="AutoShape 4"/>
            <p:cNvSpPr>
              <a:spLocks noChangeArrowheads="1"/>
            </p:cNvSpPr>
            <p:nvPr/>
          </p:nvSpPr>
          <p:spPr bwMode="auto">
            <a:xfrm>
              <a:off x="4267200" y="5410200"/>
              <a:ext cx="1066800" cy="914400"/>
            </a:xfrm>
            <a:prstGeom prst="roundRect">
              <a:avLst>
                <a:gd name="adj" fmla="val 16667"/>
              </a:avLst>
            </a:prstGeom>
            <a:solidFill>
              <a:srgbClr val="FED46C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en-US" sz="900" dirty="0">
                  <a:ea typeface="ＭＳ Ｐゴシック" pitchFamily="32" charset="-128"/>
                </a:rPr>
                <a:t>Print b</a:t>
              </a:r>
            </a:p>
          </p:txBody>
        </p:sp>
        <p:sp>
          <p:nvSpPr>
            <p:cNvPr id="10" name="AutoShape 5"/>
            <p:cNvSpPr>
              <a:spLocks noChangeArrowheads="1"/>
            </p:cNvSpPr>
            <p:nvPr/>
          </p:nvSpPr>
          <p:spPr bwMode="auto">
            <a:xfrm>
              <a:off x="6096000" y="5410200"/>
              <a:ext cx="1066800" cy="914400"/>
            </a:xfrm>
            <a:prstGeom prst="roundRect">
              <a:avLst>
                <a:gd name="adj" fmla="val 16667"/>
              </a:avLst>
            </a:prstGeom>
            <a:solidFill>
              <a:srgbClr val="FED46C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en-US" sz="900" dirty="0">
                  <a:ea typeface="ＭＳ Ｐゴシック" pitchFamily="32" charset="-128"/>
                </a:rPr>
                <a:t>Print</a:t>
              </a:r>
            </a:p>
            <a:p>
              <a:pPr algn="ctr">
                <a:buClrTx/>
                <a:buFontTx/>
                <a:buNone/>
              </a:pPr>
              <a:r>
                <a:rPr lang="en-US" altLang="en-US" sz="900" dirty="0">
                  <a:ea typeface="ＭＳ Ｐゴシック" pitchFamily="32" charset="-128"/>
                </a:rPr>
                <a:t>c</a:t>
              </a:r>
            </a:p>
          </p:txBody>
        </p:sp>
        <p:grpSp>
          <p:nvGrpSpPr>
            <p:cNvPr id="11" name="Group 6"/>
            <p:cNvGrpSpPr>
              <a:grpSpLocks/>
            </p:cNvGrpSpPr>
            <p:nvPr/>
          </p:nvGrpSpPr>
          <p:grpSpPr bwMode="auto">
            <a:xfrm>
              <a:off x="3586162" y="1452562"/>
              <a:ext cx="1062038" cy="1290638"/>
              <a:chOff x="2208" y="912"/>
              <a:chExt cx="669" cy="813"/>
            </a:xfrm>
          </p:grpSpPr>
          <p:sp>
            <p:nvSpPr>
              <p:cNvPr id="12" name="AutoShape 7"/>
              <p:cNvSpPr>
                <a:spLocks noChangeArrowheads="1"/>
              </p:cNvSpPr>
              <p:nvPr/>
            </p:nvSpPr>
            <p:spPr bwMode="auto">
              <a:xfrm>
                <a:off x="2208" y="912"/>
                <a:ext cx="669" cy="573"/>
              </a:xfrm>
              <a:prstGeom prst="roundRect">
                <a:avLst>
                  <a:gd name="adj" fmla="val 16667"/>
                </a:avLst>
              </a:prstGeom>
              <a:solidFill>
                <a:srgbClr val="FED46C"/>
              </a:solidFill>
              <a:ln w="9360">
                <a:solidFill>
                  <a:srgbClr val="F7A1CA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>
                <a:lvl1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1pPr>
                <a:lvl2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2pPr>
                <a:lvl3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3pPr>
                <a:lvl4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4pPr>
                <a:lvl5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5pPr>
                <a:lvl6pPr marL="25146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6pPr>
                <a:lvl7pPr marL="29718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7pPr>
                <a:lvl8pPr marL="34290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8pPr>
                <a:lvl9pPr marL="38862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900" dirty="0">
                    <a:ea typeface="ＭＳ Ｐゴシック" pitchFamily="32" charset="-128"/>
                  </a:rPr>
                  <a:t>Input </a:t>
                </a:r>
                <a:r>
                  <a:rPr lang="en-US" altLang="en-US" sz="900" dirty="0" err="1">
                    <a:ea typeface="ＭＳ Ｐゴシック" pitchFamily="32" charset="-128"/>
                  </a:rPr>
                  <a:t>a,b,c</a:t>
                </a:r>
                <a:endParaRPr lang="en-US" altLang="en-US" sz="900" dirty="0">
                  <a:ea typeface="ＭＳ Ｐゴシック" pitchFamily="32" charset="-128"/>
                </a:endParaRPr>
              </a:p>
            </p:txBody>
          </p:sp>
          <p:sp>
            <p:nvSpPr>
              <p:cNvPr id="13" name="AutoShape 8"/>
              <p:cNvSpPr>
                <a:spLocks noChangeArrowheads="1"/>
              </p:cNvSpPr>
              <p:nvPr/>
            </p:nvSpPr>
            <p:spPr bwMode="auto">
              <a:xfrm>
                <a:off x="2448" y="1488"/>
                <a:ext cx="141" cy="237"/>
              </a:xfrm>
              <a:prstGeom prst="downArrow">
                <a:avLst>
                  <a:gd name="adj1" fmla="val 50000"/>
                  <a:gd name="adj2" fmla="val 50426"/>
                </a:avLst>
              </a:prstGeom>
              <a:solidFill>
                <a:srgbClr val="FED46C"/>
              </a:solidFill>
              <a:ln w="936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4" name="Group 9"/>
            <p:cNvGrpSpPr>
              <a:grpSpLocks/>
            </p:cNvGrpSpPr>
            <p:nvPr/>
          </p:nvGrpSpPr>
          <p:grpSpPr bwMode="auto">
            <a:xfrm>
              <a:off x="2341562" y="2743201"/>
              <a:ext cx="3565526" cy="1066801"/>
              <a:chOff x="1475" y="1728"/>
              <a:chExt cx="2246" cy="672"/>
            </a:xfrm>
          </p:grpSpPr>
          <p:sp>
            <p:nvSpPr>
              <p:cNvPr id="15" name="AutoShape 10"/>
              <p:cNvSpPr>
                <a:spLocks noChangeArrowheads="1"/>
              </p:cNvSpPr>
              <p:nvPr/>
            </p:nvSpPr>
            <p:spPr bwMode="auto">
              <a:xfrm>
                <a:off x="1770" y="1728"/>
                <a:ext cx="1607" cy="608"/>
              </a:xfrm>
              <a:prstGeom prst="flowChartDecision">
                <a:avLst/>
              </a:prstGeom>
              <a:solidFill>
                <a:srgbClr val="FED46C"/>
              </a:solidFill>
              <a:ln w="936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>
                <a:lvl1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1pPr>
                <a:lvl2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2pPr>
                <a:lvl3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3pPr>
                <a:lvl4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4pPr>
                <a:lvl5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5pPr>
                <a:lvl6pPr marL="25146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6pPr>
                <a:lvl7pPr marL="29718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7pPr>
                <a:lvl8pPr marL="34290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8pPr>
                <a:lvl9pPr marL="38862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900" dirty="0">
                    <a:ea typeface="ＭＳ Ｐゴシック" pitchFamily="32" charset="-128"/>
                  </a:rPr>
                  <a:t>a&lt;=b</a:t>
                </a:r>
              </a:p>
            </p:txBody>
          </p:sp>
          <p:pic>
            <p:nvPicPr>
              <p:cNvPr id="16" name="Picture 1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75" y="2001"/>
                <a:ext cx="589" cy="3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blipFill dpi="0" rotWithShape="0">
                      <a:blip/>
                      <a:srcRect/>
                      <a:stretch>
                        <a:fillRect/>
                      </a:stretch>
                    </a:blip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  <p:pic>
            <p:nvPicPr>
              <p:cNvPr id="17" name="Picture 1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58" y="2001"/>
                <a:ext cx="638" cy="3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blipFill dpi="0" rotWithShape="0">
                      <a:blip/>
                      <a:srcRect/>
                      <a:stretch>
                        <a:fillRect/>
                      </a:stretch>
                    </a:blip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  <p:sp>
            <p:nvSpPr>
              <p:cNvPr id="18" name="Text Box 13"/>
              <p:cNvSpPr txBox="1">
                <a:spLocks noChangeArrowheads="1"/>
              </p:cNvSpPr>
              <p:nvPr/>
            </p:nvSpPr>
            <p:spPr bwMode="auto">
              <a:xfrm>
                <a:off x="1593" y="1775"/>
                <a:ext cx="686" cy="25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1pPr>
                <a:lvl2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2pPr>
                <a:lvl3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3pPr>
                <a:lvl4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4pPr>
                <a:lvl5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5pPr>
                <a:lvl6pPr marL="25146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6pPr>
                <a:lvl7pPr marL="29718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7pPr>
                <a:lvl8pPr marL="34290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8pPr>
                <a:lvl9pPr marL="38862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900" dirty="0"/>
                  <a:t>TRUE</a:t>
                </a:r>
              </a:p>
            </p:txBody>
          </p:sp>
          <p:sp>
            <p:nvSpPr>
              <p:cNvPr id="19" name="Text Box 14"/>
              <p:cNvSpPr txBox="1">
                <a:spLocks noChangeArrowheads="1"/>
              </p:cNvSpPr>
              <p:nvPr/>
            </p:nvSpPr>
            <p:spPr bwMode="auto">
              <a:xfrm>
                <a:off x="2965" y="1775"/>
                <a:ext cx="756" cy="25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1pPr>
                <a:lvl2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2pPr>
                <a:lvl3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3pPr>
                <a:lvl4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4pPr>
                <a:lvl5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5pPr>
                <a:lvl6pPr marL="25146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6pPr>
                <a:lvl7pPr marL="29718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7pPr>
                <a:lvl8pPr marL="34290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8pPr>
                <a:lvl9pPr marL="38862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900" dirty="0"/>
                  <a:t>FALSE</a:t>
                </a:r>
              </a:p>
            </p:txBody>
          </p:sp>
        </p:grpSp>
        <p:grpSp>
          <p:nvGrpSpPr>
            <p:cNvPr id="20" name="Group 15"/>
            <p:cNvGrpSpPr>
              <a:grpSpLocks/>
            </p:cNvGrpSpPr>
            <p:nvPr/>
          </p:nvGrpSpPr>
          <p:grpSpPr bwMode="auto">
            <a:xfrm>
              <a:off x="4116387" y="3810001"/>
              <a:ext cx="3328986" cy="1600201"/>
              <a:chOff x="2593" y="2400"/>
              <a:chExt cx="2097" cy="1008"/>
            </a:xfrm>
          </p:grpSpPr>
          <p:sp>
            <p:nvSpPr>
              <p:cNvPr id="21" name="AutoShape 16"/>
              <p:cNvSpPr>
                <a:spLocks noChangeArrowheads="1"/>
              </p:cNvSpPr>
              <p:nvPr/>
            </p:nvSpPr>
            <p:spPr bwMode="auto">
              <a:xfrm>
                <a:off x="2989" y="2400"/>
                <a:ext cx="1248" cy="614"/>
              </a:xfrm>
              <a:prstGeom prst="flowChartDecision">
                <a:avLst/>
              </a:prstGeom>
              <a:solidFill>
                <a:srgbClr val="FED46C"/>
              </a:solidFill>
              <a:ln w="936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>
                <a:lvl1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1pPr>
                <a:lvl2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2pPr>
                <a:lvl3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3pPr>
                <a:lvl4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4pPr>
                <a:lvl5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5pPr>
                <a:lvl6pPr marL="25146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6pPr>
                <a:lvl7pPr marL="29718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7pPr>
                <a:lvl8pPr marL="34290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8pPr>
                <a:lvl9pPr marL="38862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900" dirty="0">
                    <a:ea typeface="ＭＳ Ｐゴシック" pitchFamily="32" charset="-128"/>
                  </a:rPr>
                  <a:t>b&lt;=c</a:t>
                </a:r>
              </a:p>
            </p:txBody>
          </p:sp>
          <p:pic>
            <p:nvPicPr>
              <p:cNvPr id="22" name="Picture 17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62" y="2675"/>
                <a:ext cx="358" cy="7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blipFill dpi="0" rotWithShape="0">
                      <a:blip/>
                      <a:srcRect/>
                      <a:stretch>
                        <a:fillRect/>
                      </a:stretch>
                    </a:blip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  <p:pic>
            <p:nvPicPr>
              <p:cNvPr id="23" name="Picture 18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06" y="2675"/>
                <a:ext cx="358" cy="7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blipFill dpi="0" rotWithShape="0">
                      <a:blip/>
                      <a:srcRect/>
                      <a:stretch>
                        <a:fillRect/>
                      </a:stretch>
                    </a:blip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  <p:sp>
            <p:nvSpPr>
              <p:cNvPr id="24" name="Text Box 19"/>
              <p:cNvSpPr txBox="1">
                <a:spLocks noChangeArrowheads="1"/>
              </p:cNvSpPr>
              <p:nvPr/>
            </p:nvSpPr>
            <p:spPr bwMode="auto">
              <a:xfrm>
                <a:off x="2593" y="2447"/>
                <a:ext cx="686" cy="25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1pPr>
                <a:lvl2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2pPr>
                <a:lvl3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3pPr>
                <a:lvl4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4pPr>
                <a:lvl5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5pPr>
                <a:lvl6pPr marL="25146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6pPr>
                <a:lvl7pPr marL="29718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7pPr>
                <a:lvl8pPr marL="34290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8pPr>
                <a:lvl9pPr marL="38862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900" dirty="0"/>
                  <a:t>TRUE</a:t>
                </a:r>
              </a:p>
            </p:txBody>
          </p:sp>
          <p:sp>
            <p:nvSpPr>
              <p:cNvPr id="25" name="Text Box 20"/>
              <p:cNvSpPr txBox="1">
                <a:spLocks noChangeArrowheads="1"/>
              </p:cNvSpPr>
              <p:nvPr/>
            </p:nvSpPr>
            <p:spPr bwMode="auto">
              <a:xfrm>
                <a:off x="3934" y="2447"/>
                <a:ext cx="756" cy="25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1pPr>
                <a:lvl2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2pPr>
                <a:lvl3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3pPr>
                <a:lvl4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4pPr>
                <a:lvl5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5pPr>
                <a:lvl6pPr marL="25146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6pPr>
                <a:lvl7pPr marL="29718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7pPr>
                <a:lvl8pPr marL="34290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8pPr>
                <a:lvl9pPr marL="38862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900" dirty="0"/>
                  <a:t>FALSE</a:t>
                </a:r>
              </a:p>
            </p:txBody>
          </p:sp>
        </p:grpSp>
        <p:grpSp>
          <p:nvGrpSpPr>
            <p:cNvPr id="26" name="Group 21"/>
            <p:cNvGrpSpPr>
              <a:grpSpLocks/>
            </p:cNvGrpSpPr>
            <p:nvPr/>
          </p:nvGrpSpPr>
          <p:grpSpPr bwMode="auto">
            <a:xfrm>
              <a:off x="1066800" y="3810001"/>
              <a:ext cx="3176586" cy="1600201"/>
              <a:chOff x="721" y="2400"/>
              <a:chExt cx="2001" cy="1008"/>
            </a:xfrm>
          </p:grpSpPr>
          <p:sp>
            <p:nvSpPr>
              <p:cNvPr id="27" name="AutoShape 22"/>
              <p:cNvSpPr>
                <a:spLocks noChangeArrowheads="1"/>
              </p:cNvSpPr>
              <p:nvPr/>
            </p:nvSpPr>
            <p:spPr bwMode="auto">
              <a:xfrm>
                <a:off x="974" y="2400"/>
                <a:ext cx="1354" cy="614"/>
              </a:xfrm>
              <a:prstGeom prst="flowChartDecision">
                <a:avLst/>
              </a:prstGeom>
              <a:solidFill>
                <a:srgbClr val="FED46C"/>
              </a:solidFill>
              <a:ln w="936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>
                <a:lvl1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1pPr>
                <a:lvl2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2pPr>
                <a:lvl3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3pPr>
                <a:lvl4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4pPr>
                <a:lvl5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5pPr>
                <a:lvl6pPr marL="25146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6pPr>
                <a:lvl7pPr marL="29718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7pPr>
                <a:lvl8pPr marL="34290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8pPr>
                <a:lvl9pPr marL="38862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900" dirty="0">
                    <a:ea typeface="ＭＳ Ｐゴシック" pitchFamily="32" charset="-128"/>
                  </a:rPr>
                  <a:t>a&lt;=c</a:t>
                </a:r>
              </a:p>
            </p:txBody>
          </p:sp>
          <p:pic>
            <p:nvPicPr>
              <p:cNvPr id="28" name="Picture 23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5" y="2675"/>
                <a:ext cx="358" cy="7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blipFill dpi="0" rotWithShape="0">
                      <a:blip/>
                      <a:srcRect/>
                      <a:stretch>
                        <a:fillRect/>
                      </a:stretch>
                    </a:blip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  <p:pic>
            <p:nvPicPr>
              <p:cNvPr id="29" name="Picture 24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13" y="2675"/>
                <a:ext cx="358" cy="7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blipFill dpi="0" rotWithShape="0">
                      <a:blip/>
                      <a:srcRect/>
                      <a:stretch>
                        <a:fillRect/>
                      </a:stretch>
                    </a:blip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  <p:sp>
            <p:nvSpPr>
              <p:cNvPr id="30" name="Text Box 25"/>
              <p:cNvSpPr txBox="1">
                <a:spLocks noChangeArrowheads="1"/>
              </p:cNvSpPr>
              <p:nvPr/>
            </p:nvSpPr>
            <p:spPr bwMode="auto">
              <a:xfrm>
                <a:off x="721" y="2447"/>
                <a:ext cx="686" cy="25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1pPr>
                <a:lvl2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2pPr>
                <a:lvl3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3pPr>
                <a:lvl4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4pPr>
                <a:lvl5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5pPr>
                <a:lvl6pPr marL="25146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6pPr>
                <a:lvl7pPr marL="29718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7pPr>
                <a:lvl8pPr marL="34290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8pPr>
                <a:lvl9pPr marL="38862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900" dirty="0"/>
                  <a:t>TRUE</a:t>
                </a:r>
              </a:p>
            </p:txBody>
          </p:sp>
          <p:sp>
            <p:nvSpPr>
              <p:cNvPr id="31" name="Text Box 26"/>
              <p:cNvSpPr txBox="1">
                <a:spLocks noChangeArrowheads="1"/>
              </p:cNvSpPr>
              <p:nvPr/>
            </p:nvSpPr>
            <p:spPr bwMode="auto">
              <a:xfrm>
                <a:off x="1966" y="2457"/>
                <a:ext cx="756" cy="25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1pPr>
                <a:lvl2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2pPr>
                <a:lvl3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3pPr>
                <a:lvl4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4pPr>
                <a:lvl5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5pPr>
                <a:lvl6pPr marL="25146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6pPr>
                <a:lvl7pPr marL="29718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7pPr>
                <a:lvl8pPr marL="34290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8pPr>
                <a:lvl9pPr marL="38862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900" dirty="0"/>
                  <a:t>FALSE</a:t>
                </a:r>
              </a:p>
            </p:txBody>
          </p:sp>
        </p:grpSp>
      </p:grpSp>
      <p:sp>
        <p:nvSpPr>
          <p:cNvPr id="3" name="Rectangle 2"/>
          <p:cNvSpPr/>
          <p:nvPr/>
        </p:nvSpPr>
        <p:spPr bwMode="auto">
          <a:xfrm>
            <a:off x="3505200" y="76200"/>
            <a:ext cx="5562600" cy="6477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buClrTx/>
              <a:buFontTx/>
              <a:buNone/>
            </a:pPr>
            <a:r>
              <a:rPr lang="en-US" altLang="en-US" sz="2400" dirty="0" err="1" smtClean="0">
                <a:solidFill>
                  <a:schemeClr val="accent4"/>
                </a:solidFill>
                <a:ea typeface="ＭＳ Ｐゴシック" pitchFamily="32" charset="-128"/>
              </a:rPr>
              <a:t>int</a:t>
            </a:r>
            <a:r>
              <a:rPr lang="en-US" altLang="en-US" sz="2400" dirty="0" smtClean="0">
                <a:solidFill>
                  <a:schemeClr val="accent4"/>
                </a:solidFill>
                <a:ea typeface="ＭＳ Ｐゴシック" pitchFamily="32" charset="-128"/>
              </a:rPr>
              <a:t> </a:t>
            </a:r>
            <a:r>
              <a:rPr lang="en-US" altLang="en-US" sz="2400" dirty="0" err="1">
                <a:solidFill>
                  <a:schemeClr val="accent4"/>
                </a:solidFill>
                <a:ea typeface="ＭＳ Ｐゴシック" pitchFamily="32" charset="-128"/>
              </a:rPr>
              <a:t>a,b,c</a:t>
            </a:r>
            <a:r>
              <a:rPr lang="en-US" altLang="en-US" sz="2400" dirty="0">
                <a:solidFill>
                  <a:schemeClr val="accent4"/>
                </a:solidFill>
                <a:ea typeface="ＭＳ Ｐゴシック" pitchFamily="32" charset="-128"/>
              </a:rPr>
              <a:t>;</a:t>
            </a:r>
          </a:p>
          <a:p>
            <a:pPr>
              <a:buClrTx/>
              <a:buFontTx/>
              <a:buNone/>
            </a:pPr>
            <a:r>
              <a:rPr lang="en-US" altLang="en-US" sz="2400" dirty="0" err="1">
                <a:solidFill>
                  <a:schemeClr val="accent4"/>
                </a:solidFill>
                <a:ea typeface="ＭＳ Ｐゴシック" pitchFamily="32" charset="-128"/>
              </a:rPr>
              <a:t>scanf</a:t>
            </a:r>
            <a:r>
              <a:rPr lang="en-US" altLang="en-US" sz="2400" dirty="0">
                <a:solidFill>
                  <a:schemeClr val="accent4"/>
                </a:solidFill>
                <a:ea typeface="ＭＳ Ｐゴシック" pitchFamily="32" charset="-128"/>
              </a:rPr>
              <a:t>(“%</a:t>
            </a:r>
            <a:r>
              <a:rPr lang="en-US" altLang="en-US" sz="2400" dirty="0" err="1">
                <a:solidFill>
                  <a:schemeClr val="accent4"/>
                </a:solidFill>
                <a:ea typeface="ＭＳ Ｐゴシック" pitchFamily="32" charset="-128"/>
              </a:rPr>
              <a:t>d%d%d</a:t>
            </a:r>
            <a:r>
              <a:rPr lang="en-US" altLang="en-US" sz="2400" dirty="0">
                <a:solidFill>
                  <a:schemeClr val="accent4"/>
                </a:solidFill>
                <a:ea typeface="ＭＳ Ｐゴシック" pitchFamily="32" charset="-128"/>
              </a:rPr>
              <a:t>”,&amp;</a:t>
            </a:r>
            <a:r>
              <a:rPr lang="en-US" altLang="en-US" sz="2400" dirty="0" err="1">
                <a:solidFill>
                  <a:schemeClr val="accent4"/>
                </a:solidFill>
                <a:ea typeface="ＭＳ Ｐゴシック" pitchFamily="32" charset="-128"/>
              </a:rPr>
              <a:t>a,&amp;b,&amp;c</a:t>
            </a:r>
            <a:r>
              <a:rPr lang="en-US" altLang="en-US" sz="2400" dirty="0">
                <a:solidFill>
                  <a:schemeClr val="accent4"/>
                </a:solidFill>
                <a:ea typeface="ＭＳ Ｐゴシック" pitchFamily="32" charset="-128"/>
              </a:rPr>
              <a:t>);</a:t>
            </a:r>
          </a:p>
          <a:p>
            <a:pPr>
              <a:buClrTx/>
              <a:buFontTx/>
              <a:buNone/>
            </a:pPr>
            <a:r>
              <a:rPr lang="en-US" altLang="en-US" sz="2400" dirty="0">
                <a:solidFill>
                  <a:schemeClr val="accent4"/>
                </a:solidFill>
                <a:ea typeface="ＭＳ Ｐゴシック" pitchFamily="32" charset="-128"/>
              </a:rPr>
              <a:t>if (a &lt;= b) {</a:t>
            </a:r>
          </a:p>
          <a:p>
            <a:pPr>
              <a:buClrTx/>
              <a:buFontTx/>
              <a:buNone/>
            </a:pPr>
            <a:r>
              <a:rPr lang="en-US" altLang="en-US" sz="2400" dirty="0">
                <a:solidFill>
                  <a:schemeClr val="accent4"/>
                </a:solidFill>
                <a:ea typeface="ＭＳ Ｐゴシック" pitchFamily="32" charset="-128"/>
              </a:rPr>
              <a:t>       if (a &lt;= c) {</a:t>
            </a:r>
          </a:p>
          <a:p>
            <a:pPr>
              <a:buClrTx/>
              <a:buFontTx/>
              <a:buNone/>
            </a:pPr>
            <a:r>
              <a:rPr lang="en-US" altLang="en-US" sz="2400" dirty="0">
                <a:solidFill>
                  <a:schemeClr val="accent4"/>
                </a:solidFill>
                <a:ea typeface="ＭＳ Ｐゴシック" pitchFamily="32" charset="-128"/>
              </a:rPr>
              <a:t>	  </a:t>
            </a:r>
            <a:r>
              <a:rPr lang="en-US" altLang="en-US" sz="2400" dirty="0" smtClean="0">
                <a:solidFill>
                  <a:schemeClr val="accent4"/>
                </a:solidFill>
                <a:ea typeface="ＭＳ Ｐゴシック" pitchFamily="32" charset="-128"/>
              </a:rPr>
              <a:t>      printf</a:t>
            </a:r>
            <a:r>
              <a:rPr lang="en-US" altLang="en-US" sz="2400" dirty="0">
                <a:solidFill>
                  <a:schemeClr val="accent4"/>
                </a:solidFill>
                <a:ea typeface="ＭＳ Ｐゴシック" pitchFamily="32" charset="-128"/>
              </a:rPr>
              <a:t>(“min = %</a:t>
            </a:r>
            <a:r>
              <a:rPr lang="en-US" altLang="en-US" sz="2400" dirty="0" err="1">
                <a:solidFill>
                  <a:schemeClr val="accent4"/>
                </a:solidFill>
                <a:ea typeface="ＭＳ Ｐゴシック" pitchFamily="32" charset="-128"/>
              </a:rPr>
              <a:t>d”,a</a:t>
            </a:r>
            <a:r>
              <a:rPr lang="en-US" altLang="en-US" sz="2400" dirty="0">
                <a:solidFill>
                  <a:schemeClr val="accent4"/>
                </a:solidFill>
                <a:ea typeface="ＭＳ Ｐゴシック" pitchFamily="32" charset="-128"/>
              </a:rPr>
              <a:t>);</a:t>
            </a:r>
          </a:p>
          <a:p>
            <a:pPr>
              <a:buClrTx/>
              <a:buFontTx/>
              <a:buNone/>
            </a:pPr>
            <a:r>
              <a:rPr lang="en-US" altLang="en-US" sz="2400" dirty="0">
                <a:solidFill>
                  <a:schemeClr val="accent4"/>
                </a:solidFill>
                <a:ea typeface="ＭＳ Ｐゴシック" pitchFamily="32" charset="-128"/>
              </a:rPr>
              <a:t>      </a:t>
            </a:r>
            <a:r>
              <a:rPr lang="en-US" altLang="en-US" sz="2400" dirty="0" smtClean="0">
                <a:solidFill>
                  <a:schemeClr val="accent4"/>
                </a:solidFill>
                <a:ea typeface="ＭＳ Ｐゴシック" pitchFamily="32" charset="-128"/>
              </a:rPr>
              <a:t> </a:t>
            </a:r>
            <a:r>
              <a:rPr lang="en-US" altLang="en-US" sz="2400" dirty="0">
                <a:solidFill>
                  <a:schemeClr val="accent4"/>
                </a:solidFill>
                <a:ea typeface="ＭＳ Ｐゴシック" pitchFamily="32" charset="-128"/>
              </a:rPr>
              <a:t>}</a:t>
            </a:r>
          </a:p>
          <a:p>
            <a:pPr>
              <a:buClrTx/>
              <a:buFontTx/>
              <a:buNone/>
            </a:pPr>
            <a:r>
              <a:rPr lang="en-US" altLang="en-US" sz="2400" dirty="0">
                <a:solidFill>
                  <a:schemeClr val="accent4"/>
                </a:solidFill>
                <a:ea typeface="ＭＳ Ｐゴシック" pitchFamily="32" charset="-128"/>
              </a:rPr>
              <a:t>       else {</a:t>
            </a:r>
          </a:p>
          <a:p>
            <a:pPr>
              <a:buClrTx/>
              <a:buFontTx/>
              <a:buNone/>
            </a:pPr>
            <a:r>
              <a:rPr lang="en-US" altLang="en-US" sz="2400" dirty="0">
                <a:solidFill>
                  <a:schemeClr val="accent4"/>
                </a:solidFill>
                <a:ea typeface="ＭＳ Ｐゴシック" pitchFamily="32" charset="-128"/>
              </a:rPr>
              <a:t>	  </a:t>
            </a:r>
            <a:r>
              <a:rPr lang="en-US" altLang="en-US" sz="2400" dirty="0" smtClean="0">
                <a:solidFill>
                  <a:schemeClr val="accent4"/>
                </a:solidFill>
                <a:ea typeface="ＭＳ Ｐゴシック" pitchFamily="32" charset="-128"/>
              </a:rPr>
              <a:t>      printf</a:t>
            </a:r>
            <a:r>
              <a:rPr lang="en-US" altLang="en-US" sz="2400" dirty="0">
                <a:solidFill>
                  <a:schemeClr val="accent4"/>
                </a:solidFill>
                <a:ea typeface="ＭＳ Ｐゴシック" pitchFamily="32" charset="-128"/>
              </a:rPr>
              <a:t>(“min = %d”, c);</a:t>
            </a:r>
          </a:p>
          <a:p>
            <a:pPr>
              <a:buClrTx/>
              <a:buFontTx/>
              <a:buNone/>
            </a:pPr>
            <a:r>
              <a:rPr lang="en-US" altLang="en-US" sz="2400" dirty="0">
                <a:solidFill>
                  <a:schemeClr val="accent4"/>
                </a:solidFill>
                <a:ea typeface="ＭＳ Ｐゴシック" pitchFamily="32" charset="-128"/>
              </a:rPr>
              <a:t>       </a:t>
            </a:r>
            <a:r>
              <a:rPr lang="en-US" altLang="en-US" sz="2400" dirty="0" smtClean="0">
                <a:solidFill>
                  <a:schemeClr val="accent4"/>
                </a:solidFill>
                <a:ea typeface="ＭＳ Ｐゴシック" pitchFamily="32" charset="-128"/>
              </a:rPr>
              <a:t>}</a:t>
            </a:r>
            <a:endParaRPr lang="en-US" altLang="en-US" sz="2400" dirty="0">
              <a:solidFill>
                <a:schemeClr val="accent4"/>
              </a:solidFill>
              <a:ea typeface="ＭＳ Ｐゴシック" pitchFamily="32" charset="-128"/>
            </a:endParaRPr>
          </a:p>
          <a:p>
            <a:pPr>
              <a:buClrTx/>
              <a:buFontTx/>
              <a:buNone/>
            </a:pPr>
            <a:r>
              <a:rPr lang="en-US" altLang="en-US" sz="2400" dirty="0" smtClean="0">
                <a:solidFill>
                  <a:schemeClr val="accent4"/>
                </a:solidFill>
                <a:ea typeface="ＭＳ Ｐゴシック" pitchFamily="32" charset="-128"/>
              </a:rPr>
              <a:t>}</a:t>
            </a:r>
            <a:endParaRPr lang="en-US" altLang="en-US" sz="2400" dirty="0">
              <a:solidFill>
                <a:schemeClr val="accent4"/>
              </a:solidFill>
              <a:ea typeface="ＭＳ Ｐゴシック" pitchFamily="32" charset="-128"/>
            </a:endParaRPr>
          </a:p>
          <a:p>
            <a:pPr>
              <a:buClrTx/>
              <a:buFontTx/>
              <a:buNone/>
            </a:pPr>
            <a:r>
              <a:rPr lang="en-US" altLang="en-US" sz="2400" dirty="0">
                <a:solidFill>
                  <a:schemeClr val="accent4"/>
                </a:solidFill>
                <a:ea typeface="ＭＳ Ｐゴシック" pitchFamily="32" charset="-128"/>
              </a:rPr>
              <a:t>else {</a:t>
            </a:r>
          </a:p>
          <a:p>
            <a:pPr>
              <a:buClrTx/>
              <a:buFontTx/>
              <a:buNone/>
            </a:pPr>
            <a:r>
              <a:rPr lang="en-US" altLang="en-US" sz="2400" dirty="0">
                <a:solidFill>
                  <a:schemeClr val="accent4"/>
                </a:solidFill>
                <a:ea typeface="ＭＳ Ｐゴシック" pitchFamily="32" charset="-128"/>
              </a:rPr>
              <a:t>        if (b &lt;= c)  {</a:t>
            </a:r>
          </a:p>
          <a:p>
            <a:pPr>
              <a:buClrTx/>
              <a:buFontTx/>
              <a:buNone/>
            </a:pPr>
            <a:r>
              <a:rPr lang="en-US" altLang="en-US" sz="2400" dirty="0">
                <a:solidFill>
                  <a:schemeClr val="accent4"/>
                </a:solidFill>
                <a:ea typeface="ＭＳ Ｐゴシック" pitchFamily="32" charset="-128"/>
              </a:rPr>
              <a:t>	  </a:t>
            </a:r>
            <a:r>
              <a:rPr lang="en-US" altLang="en-US" sz="2400" dirty="0" smtClean="0">
                <a:solidFill>
                  <a:schemeClr val="accent4"/>
                </a:solidFill>
                <a:ea typeface="ＭＳ Ｐゴシック" pitchFamily="32" charset="-128"/>
              </a:rPr>
              <a:t>       printf</a:t>
            </a:r>
            <a:r>
              <a:rPr lang="en-US" altLang="en-US" sz="2400" dirty="0">
                <a:solidFill>
                  <a:schemeClr val="accent4"/>
                </a:solidFill>
                <a:ea typeface="ＭＳ Ｐゴシック" pitchFamily="32" charset="-128"/>
              </a:rPr>
              <a:t>(“min = %d”, b);</a:t>
            </a:r>
          </a:p>
          <a:p>
            <a:pPr>
              <a:buClrTx/>
              <a:buFontTx/>
              <a:buNone/>
            </a:pPr>
            <a:r>
              <a:rPr lang="en-US" altLang="en-US" sz="2400" dirty="0">
                <a:solidFill>
                  <a:schemeClr val="accent4"/>
                </a:solidFill>
                <a:ea typeface="ＭＳ Ｐゴシック" pitchFamily="32" charset="-128"/>
              </a:rPr>
              <a:t>        }</a:t>
            </a:r>
          </a:p>
          <a:p>
            <a:pPr>
              <a:buClrTx/>
              <a:buFontTx/>
              <a:buNone/>
            </a:pPr>
            <a:r>
              <a:rPr lang="en-US" altLang="en-US" sz="2400" dirty="0">
                <a:solidFill>
                  <a:schemeClr val="accent4"/>
                </a:solidFill>
                <a:ea typeface="ＭＳ Ｐゴシック" pitchFamily="32" charset="-128"/>
              </a:rPr>
              <a:t>        else {</a:t>
            </a:r>
          </a:p>
          <a:p>
            <a:pPr>
              <a:buClrTx/>
              <a:buFontTx/>
              <a:buNone/>
            </a:pPr>
            <a:r>
              <a:rPr lang="en-US" altLang="en-US" sz="2400" dirty="0">
                <a:solidFill>
                  <a:schemeClr val="accent4"/>
                </a:solidFill>
                <a:ea typeface="ＭＳ Ｐゴシック" pitchFamily="32" charset="-128"/>
              </a:rPr>
              <a:t>	   </a:t>
            </a:r>
            <a:r>
              <a:rPr lang="en-US" altLang="en-US" sz="2400" dirty="0" smtClean="0">
                <a:solidFill>
                  <a:schemeClr val="accent4"/>
                </a:solidFill>
                <a:ea typeface="ＭＳ Ｐゴシック" pitchFamily="32" charset="-128"/>
              </a:rPr>
              <a:t>      printf</a:t>
            </a:r>
            <a:r>
              <a:rPr lang="en-US" altLang="en-US" sz="2400" dirty="0">
                <a:solidFill>
                  <a:schemeClr val="accent4"/>
                </a:solidFill>
                <a:ea typeface="ＭＳ Ｐゴシック" pitchFamily="32" charset="-128"/>
              </a:rPr>
              <a:t>(“min =%d”, c);</a:t>
            </a:r>
          </a:p>
          <a:p>
            <a:pPr>
              <a:buClrTx/>
              <a:buFontTx/>
              <a:buNone/>
            </a:pPr>
            <a:r>
              <a:rPr lang="en-US" altLang="en-US" sz="2400" dirty="0">
                <a:solidFill>
                  <a:schemeClr val="accent4"/>
                </a:solidFill>
                <a:ea typeface="ＭＳ Ｐゴシック" pitchFamily="32" charset="-128"/>
              </a:rPr>
              <a:t>        }</a:t>
            </a:r>
          </a:p>
          <a:p>
            <a:pPr>
              <a:buClrTx/>
              <a:buFontTx/>
              <a:buNone/>
            </a:pPr>
            <a:r>
              <a:rPr lang="en-US" altLang="en-US" sz="2400" dirty="0">
                <a:solidFill>
                  <a:schemeClr val="accent4"/>
                </a:solidFill>
                <a:ea typeface="ＭＳ Ｐゴシック" pitchFamily="32" charset="-128"/>
              </a:rPr>
              <a:t>}</a:t>
            </a:r>
          </a:p>
        </p:txBody>
      </p:sp>
      <p:sp>
        <p:nvSpPr>
          <p:cNvPr id="37" name="Oval Callout 36"/>
          <p:cNvSpPr/>
          <p:nvPr/>
        </p:nvSpPr>
        <p:spPr bwMode="auto">
          <a:xfrm>
            <a:off x="1058996" y="751983"/>
            <a:ext cx="1227004" cy="772017"/>
          </a:xfrm>
          <a:prstGeom prst="wedgeEllipseCallout">
            <a:avLst>
              <a:gd name="adj1" fmla="val 152704"/>
              <a:gd name="adj2" fmla="val -6816"/>
            </a:avLst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38" name="Oval Callout 37"/>
          <p:cNvSpPr/>
          <p:nvPr/>
        </p:nvSpPr>
        <p:spPr bwMode="auto">
          <a:xfrm>
            <a:off x="476750" y="1529735"/>
            <a:ext cx="1017922" cy="558983"/>
          </a:xfrm>
          <a:prstGeom prst="wedgeEllipseCallout">
            <a:avLst>
              <a:gd name="adj1" fmla="val 332555"/>
              <a:gd name="adj2" fmla="val -50156"/>
            </a:avLst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39" name="Oval Callout 38"/>
          <p:cNvSpPr/>
          <p:nvPr/>
        </p:nvSpPr>
        <p:spPr bwMode="auto">
          <a:xfrm>
            <a:off x="1742822" y="1600200"/>
            <a:ext cx="1392679" cy="513554"/>
          </a:xfrm>
          <a:prstGeom prst="wedgeEllipseCallout">
            <a:avLst>
              <a:gd name="adj1" fmla="val 125348"/>
              <a:gd name="adj2" fmla="val 470679"/>
            </a:avLst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3470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uild="p" animBg="1"/>
      <p:bldP spid="37" grpId="0" animBg="1"/>
      <p:bldP spid="37" grpId="1" animBg="1"/>
      <p:bldP spid="38" grpId="0" animBg="1"/>
      <p:bldP spid="38" grpId="1" animBg="1"/>
      <p:bldP spid="39" grpId="0" animBg="1"/>
      <p:bldP spid="39" grpId="1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396875" y="214313"/>
            <a:ext cx="874712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119063" indent="-114300">
              <a:tabLst>
                <a:tab pos="119063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6413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119063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6413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119063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6413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119063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6413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119063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6413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19063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6413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19063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6413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19063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6413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19063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6413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4400" dirty="0">
                <a:solidFill>
                  <a:schemeClr val="tx2"/>
                </a:solidFill>
                <a:latin typeface="+mj-lt"/>
              </a:rPr>
              <a:t>More Conditionals</a:t>
            </a: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638174" y="1524000"/>
            <a:ext cx="7896225" cy="497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738188" indent="-280988"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600"/>
              </a:spcBef>
              <a:buClr>
                <a:srgbClr val="990000"/>
              </a:buClr>
              <a:buSzPct val="70000"/>
              <a:buFont typeface="Wingdings 2" pitchFamily="16" charset="2"/>
              <a:buChar char=""/>
            </a:pPr>
            <a:r>
              <a:rPr lang="en-US" altLang="en-US" sz="2800" dirty="0">
                <a:solidFill>
                  <a:schemeClr val="accent4"/>
                </a:solidFill>
                <a:latin typeface="+mn-lt"/>
              </a:rPr>
              <a:t>Sorting  a sequence of numbers (i.e., arranging the numbers in ascending or descending order) is a basic primitive.</a:t>
            </a:r>
          </a:p>
          <a:p>
            <a:pPr>
              <a:spcBef>
                <a:spcPts val="600"/>
              </a:spcBef>
              <a:buClr>
                <a:srgbClr val="990000"/>
              </a:buClr>
              <a:buSzPct val="70000"/>
              <a:buFont typeface="Wingdings 2" pitchFamily="16" charset="2"/>
              <a:buChar char=""/>
            </a:pPr>
            <a:r>
              <a:rPr lang="en-US" altLang="en-US" sz="2800" dirty="0">
                <a:solidFill>
                  <a:schemeClr val="accent4"/>
                </a:solidFill>
                <a:latin typeface="+mn-lt"/>
              </a:rPr>
              <a:t>Problem: read three numbers into a</a:t>
            </a:r>
            <a:r>
              <a:rPr lang="en-US" altLang="en-US" sz="2800" dirty="0" smtClean="0">
                <a:solidFill>
                  <a:schemeClr val="accent4"/>
                </a:solidFill>
                <a:latin typeface="+mn-lt"/>
              </a:rPr>
              <a:t>, b </a:t>
            </a:r>
            <a:r>
              <a:rPr lang="en-US" altLang="en-US" sz="2800" dirty="0">
                <a:solidFill>
                  <a:schemeClr val="accent4"/>
                </a:solidFill>
                <a:latin typeface="+mn-lt"/>
              </a:rPr>
              <a:t>and c and print them in ascending order. </a:t>
            </a:r>
          </a:p>
          <a:p>
            <a:pPr lvl="1">
              <a:spcBef>
                <a:spcPts val="600"/>
              </a:spcBef>
              <a:buClr>
                <a:srgbClr val="990000"/>
              </a:buClr>
              <a:buSzPct val="75000"/>
              <a:buFont typeface="Wingdings 3" pitchFamily="16" charset="2"/>
              <a:buChar char=""/>
            </a:pPr>
            <a:r>
              <a:rPr lang="en-US" altLang="en-US" sz="2400" dirty="0">
                <a:solidFill>
                  <a:schemeClr val="accent4"/>
                </a:solidFill>
                <a:latin typeface="+mn-lt"/>
              </a:rPr>
              <a:t>Start with the flowchart for finding minimum of three numbers and add one more level of conditional check.</a:t>
            </a:r>
          </a:p>
          <a:p>
            <a:pPr lvl="1">
              <a:spcBef>
                <a:spcPts val="600"/>
              </a:spcBef>
              <a:buClr>
                <a:srgbClr val="990000"/>
              </a:buClr>
              <a:buSzPct val="75000"/>
              <a:buFont typeface="Wingdings 3" pitchFamily="16" charset="2"/>
              <a:buChar char=""/>
            </a:pPr>
            <a:r>
              <a:rPr lang="en-US" altLang="en-US" sz="2400" dirty="0">
                <a:solidFill>
                  <a:schemeClr val="accent4"/>
                </a:solidFill>
                <a:latin typeface="+mn-lt"/>
              </a:rPr>
              <a:t>Then </a:t>
            </a:r>
            <a:r>
              <a:rPr lang="en-US" altLang="en-US" sz="2400" dirty="0" smtClean="0">
                <a:solidFill>
                  <a:schemeClr val="accent4"/>
                </a:solidFill>
                <a:latin typeface="+mn-lt"/>
              </a:rPr>
              <a:t>translate </a:t>
            </a:r>
            <a:r>
              <a:rPr lang="en-US" altLang="en-US" sz="2400" dirty="0">
                <a:solidFill>
                  <a:schemeClr val="accent4"/>
                </a:solidFill>
                <a:latin typeface="+mn-lt"/>
              </a:rPr>
              <a:t>the flowchart into C program.</a:t>
            </a:r>
          </a:p>
        </p:txBody>
      </p:sp>
    </p:spTree>
    <p:extLst>
      <p:ext uri="{BB962C8B-B14F-4D97-AF65-F5344CB8AC3E}">
        <p14:creationId xmlns="" xmlns:p14="http://schemas.microsoft.com/office/powerpoint/2010/main" val="362630909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066800" y="1452562"/>
            <a:ext cx="6096000" cy="4872038"/>
            <a:chOff x="1066800" y="1452562"/>
            <a:chExt cx="6096000" cy="4872038"/>
          </a:xfrm>
        </p:grpSpPr>
        <p:sp>
          <p:nvSpPr>
            <p:cNvPr id="13314" name="AutoShape 2"/>
            <p:cNvSpPr>
              <a:spLocks noChangeArrowheads="1"/>
            </p:cNvSpPr>
            <p:nvPr/>
          </p:nvSpPr>
          <p:spPr bwMode="auto">
            <a:xfrm>
              <a:off x="1066800" y="5410200"/>
              <a:ext cx="1066800" cy="914400"/>
            </a:xfrm>
            <a:prstGeom prst="roundRect">
              <a:avLst>
                <a:gd name="adj" fmla="val 16667"/>
              </a:avLst>
            </a:prstGeom>
            <a:solidFill>
              <a:srgbClr val="FED46C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en-US" sz="2400">
                  <a:ea typeface="ＭＳ Ｐゴシック" pitchFamily="32" charset="-128"/>
                </a:rPr>
                <a:t>Print</a:t>
              </a:r>
            </a:p>
            <a:p>
              <a:pPr algn="ctr">
                <a:buClrTx/>
                <a:buFontTx/>
                <a:buNone/>
              </a:pPr>
              <a:r>
                <a:rPr lang="en-US" altLang="en-US" sz="2400">
                  <a:ea typeface="ＭＳ Ｐゴシック" pitchFamily="32" charset="-128"/>
                </a:rPr>
                <a:t>a</a:t>
              </a:r>
            </a:p>
          </p:txBody>
        </p:sp>
        <p:sp>
          <p:nvSpPr>
            <p:cNvPr id="13315" name="AutoShape 3"/>
            <p:cNvSpPr>
              <a:spLocks noChangeArrowheads="1"/>
            </p:cNvSpPr>
            <p:nvPr/>
          </p:nvSpPr>
          <p:spPr bwMode="auto">
            <a:xfrm>
              <a:off x="3124200" y="5410200"/>
              <a:ext cx="1066800" cy="914400"/>
            </a:xfrm>
            <a:prstGeom prst="roundRect">
              <a:avLst>
                <a:gd name="adj" fmla="val 16667"/>
              </a:avLst>
            </a:prstGeom>
            <a:solidFill>
              <a:srgbClr val="FED46C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en-US" sz="2400">
                  <a:ea typeface="ＭＳ Ｐゴシック" pitchFamily="32" charset="-128"/>
                </a:rPr>
                <a:t>Print c</a:t>
              </a:r>
            </a:p>
          </p:txBody>
        </p:sp>
        <p:sp>
          <p:nvSpPr>
            <p:cNvPr id="13316" name="AutoShape 4"/>
            <p:cNvSpPr>
              <a:spLocks noChangeArrowheads="1"/>
            </p:cNvSpPr>
            <p:nvPr/>
          </p:nvSpPr>
          <p:spPr bwMode="auto">
            <a:xfrm>
              <a:off x="4267200" y="5410200"/>
              <a:ext cx="1066800" cy="914400"/>
            </a:xfrm>
            <a:prstGeom prst="roundRect">
              <a:avLst>
                <a:gd name="adj" fmla="val 16667"/>
              </a:avLst>
            </a:prstGeom>
            <a:solidFill>
              <a:srgbClr val="FED46C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en-US" sz="2400">
                  <a:ea typeface="ＭＳ Ｐゴシック" pitchFamily="32" charset="-128"/>
                </a:rPr>
                <a:t>Print b</a:t>
              </a:r>
            </a:p>
          </p:txBody>
        </p:sp>
        <p:sp>
          <p:nvSpPr>
            <p:cNvPr id="13317" name="AutoShape 5"/>
            <p:cNvSpPr>
              <a:spLocks noChangeArrowheads="1"/>
            </p:cNvSpPr>
            <p:nvPr/>
          </p:nvSpPr>
          <p:spPr bwMode="auto">
            <a:xfrm>
              <a:off x="6096000" y="5410200"/>
              <a:ext cx="1066800" cy="914400"/>
            </a:xfrm>
            <a:prstGeom prst="roundRect">
              <a:avLst>
                <a:gd name="adj" fmla="val 16667"/>
              </a:avLst>
            </a:prstGeom>
            <a:solidFill>
              <a:srgbClr val="FED46C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en-US" sz="2400">
                  <a:ea typeface="ＭＳ Ｐゴシック" pitchFamily="32" charset="-128"/>
                </a:rPr>
                <a:t>Print</a:t>
              </a:r>
            </a:p>
            <a:p>
              <a:pPr algn="ctr">
                <a:buClrTx/>
                <a:buFontTx/>
                <a:buNone/>
              </a:pPr>
              <a:r>
                <a:rPr lang="en-US" altLang="en-US" sz="2400">
                  <a:ea typeface="ＭＳ Ｐゴシック" pitchFamily="32" charset="-128"/>
                </a:rPr>
                <a:t>c</a:t>
              </a:r>
            </a:p>
          </p:txBody>
        </p:sp>
        <p:grpSp>
          <p:nvGrpSpPr>
            <p:cNvPr id="7" name="Group 6"/>
            <p:cNvGrpSpPr>
              <a:grpSpLocks/>
            </p:cNvGrpSpPr>
            <p:nvPr/>
          </p:nvGrpSpPr>
          <p:grpSpPr bwMode="auto">
            <a:xfrm>
              <a:off x="3586162" y="1452562"/>
              <a:ext cx="1062038" cy="1290638"/>
              <a:chOff x="2208" y="912"/>
              <a:chExt cx="669" cy="813"/>
            </a:xfrm>
          </p:grpSpPr>
          <p:sp>
            <p:nvSpPr>
              <p:cNvPr id="13319" name="AutoShape 7"/>
              <p:cNvSpPr>
                <a:spLocks noChangeArrowheads="1"/>
              </p:cNvSpPr>
              <p:nvPr/>
            </p:nvSpPr>
            <p:spPr bwMode="auto">
              <a:xfrm>
                <a:off x="2208" y="912"/>
                <a:ext cx="669" cy="573"/>
              </a:xfrm>
              <a:prstGeom prst="roundRect">
                <a:avLst>
                  <a:gd name="adj" fmla="val 16667"/>
                </a:avLst>
              </a:prstGeom>
              <a:solidFill>
                <a:srgbClr val="FED46C"/>
              </a:solidFill>
              <a:ln w="9360">
                <a:solidFill>
                  <a:srgbClr val="F7A1CA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>
                <a:lvl1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1pPr>
                <a:lvl2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2pPr>
                <a:lvl3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3pPr>
                <a:lvl4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4pPr>
                <a:lvl5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5pPr>
                <a:lvl6pPr marL="25146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6pPr>
                <a:lvl7pPr marL="29718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7pPr>
                <a:lvl8pPr marL="34290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8pPr>
                <a:lvl9pPr marL="38862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2400">
                    <a:ea typeface="ＭＳ Ｐゴシック" pitchFamily="32" charset="-128"/>
                  </a:rPr>
                  <a:t>Input a,b,c</a:t>
                </a:r>
              </a:p>
            </p:txBody>
          </p:sp>
          <p:sp>
            <p:nvSpPr>
              <p:cNvPr id="13320" name="AutoShape 8"/>
              <p:cNvSpPr>
                <a:spLocks noChangeArrowheads="1"/>
              </p:cNvSpPr>
              <p:nvPr/>
            </p:nvSpPr>
            <p:spPr bwMode="auto">
              <a:xfrm>
                <a:off x="2448" y="1488"/>
                <a:ext cx="141" cy="237"/>
              </a:xfrm>
              <a:prstGeom prst="downArrow">
                <a:avLst>
                  <a:gd name="adj1" fmla="val 50000"/>
                  <a:gd name="adj2" fmla="val 50426"/>
                </a:avLst>
              </a:prstGeom>
              <a:solidFill>
                <a:srgbClr val="FED46C"/>
              </a:solidFill>
              <a:ln w="936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" name="Group 9"/>
            <p:cNvGrpSpPr>
              <a:grpSpLocks/>
            </p:cNvGrpSpPr>
            <p:nvPr/>
          </p:nvGrpSpPr>
          <p:grpSpPr bwMode="auto">
            <a:xfrm>
              <a:off x="2341562" y="2743201"/>
              <a:ext cx="3525838" cy="1066801"/>
              <a:chOff x="1475" y="1728"/>
              <a:chExt cx="2221" cy="672"/>
            </a:xfrm>
          </p:grpSpPr>
          <p:sp>
            <p:nvSpPr>
              <p:cNvPr id="13322" name="AutoShape 10"/>
              <p:cNvSpPr>
                <a:spLocks noChangeArrowheads="1"/>
              </p:cNvSpPr>
              <p:nvPr/>
            </p:nvSpPr>
            <p:spPr bwMode="auto">
              <a:xfrm>
                <a:off x="2064" y="1728"/>
                <a:ext cx="999" cy="608"/>
              </a:xfrm>
              <a:prstGeom prst="flowChartDecision">
                <a:avLst/>
              </a:prstGeom>
              <a:solidFill>
                <a:srgbClr val="FED46C"/>
              </a:solidFill>
              <a:ln w="936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>
                <a:lvl1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1pPr>
                <a:lvl2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2pPr>
                <a:lvl3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3pPr>
                <a:lvl4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4pPr>
                <a:lvl5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5pPr>
                <a:lvl6pPr marL="25146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6pPr>
                <a:lvl7pPr marL="29718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7pPr>
                <a:lvl8pPr marL="34290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8pPr>
                <a:lvl9pPr marL="38862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2000" dirty="0">
                    <a:ea typeface="ＭＳ Ｐゴシック" pitchFamily="32" charset="-128"/>
                  </a:rPr>
                  <a:t>a&lt;=b</a:t>
                </a:r>
              </a:p>
            </p:txBody>
          </p:sp>
          <p:pic>
            <p:nvPicPr>
              <p:cNvPr id="13323" name="Picture 11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75" y="2001"/>
                <a:ext cx="589" cy="3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blipFill dpi="0" rotWithShape="0">
                      <a:blip/>
                      <a:srcRect/>
                      <a:stretch>
                        <a:fillRect/>
                      </a:stretch>
                    </a:blip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  <p:pic>
            <p:nvPicPr>
              <p:cNvPr id="13324" name="Picture 12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58" y="2001"/>
                <a:ext cx="638" cy="3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blipFill dpi="0" rotWithShape="0">
                      <a:blip/>
                      <a:srcRect/>
                      <a:stretch>
                        <a:fillRect/>
                      </a:stretch>
                    </a:blip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  <p:sp>
            <p:nvSpPr>
              <p:cNvPr id="13325" name="Text Box 13"/>
              <p:cNvSpPr txBox="1">
                <a:spLocks noChangeArrowheads="1"/>
              </p:cNvSpPr>
              <p:nvPr/>
            </p:nvSpPr>
            <p:spPr bwMode="auto">
              <a:xfrm>
                <a:off x="1593" y="1775"/>
                <a:ext cx="50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1pPr>
                <a:lvl2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2pPr>
                <a:lvl3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3pPr>
                <a:lvl4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4pPr>
                <a:lvl5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5pPr>
                <a:lvl6pPr marL="25146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6pPr>
                <a:lvl7pPr marL="29718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7pPr>
                <a:lvl8pPr marL="34290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8pPr>
                <a:lvl9pPr marL="38862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/>
                  <a:t>TRUE</a:t>
                </a:r>
              </a:p>
            </p:txBody>
          </p:sp>
          <p:sp>
            <p:nvSpPr>
              <p:cNvPr id="13326" name="Text Box 14"/>
              <p:cNvSpPr txBox="1">
                <a:spLocks noChangeArrowheads="1"/>
              </p:cNvSpPr>
              <p:nvPr/>
            </p:nvSpPr>
            <p:spPr bwMode="auto">
              <a:xfrm>
                <a:off x="2965" y="1775"/>
                <a:ext cx="569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1pPr>
                <a:lvl2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2pPr>
                <a:lvl3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3pPr>
                <a:lvl4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4pPr>
                <a:lvl5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5pPr>
                <a:lvl6pPr marL="25146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6pPr>
                <a:lvl7pPr marL="29718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7pPr>
                <a:lvl8pPr marL="34290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8pPr>
                <a:lvl9pPr marL="38862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/>
                  <a:t>FALSE</a:t>
                </a:r>
              </a:p>
            </p:txBody>
          </p:sp>
        </p:grpSp>
        <p:grpSp>
          <p:nvGrpSpPr>
            <p:cNvPr id="9" name="Group 15"/>
            <p:cNvGrpSpPr>
              <a:grpSpLocks/>
            </p:cNvGrpSpPr>
            <p:nvPr/>
          </p:nvGrpSpPr>
          <p:grpSpPr bwMode="auto">
            <a:xfrm>
              <a:off x="4116387" y="3810001"/>
              <a:ext cx="3032124" cy="1600201"/>
              <a:chOff x="2593" y="2400"/>
              <a:chExt cx="1910" cy="1008"/>
            </a:xfrm>
          </p:grpSpPr>
          <p:sp>
            <p:nvSpPr>
              <p:cNvPr id="13328" name="AutoShape 16"/>
              <p:cNvSpPr>
                <a:spLocks noChangeArrowheads="1"/>
              </p:cNvSpPr>
              <p:nvPr/>
            </p:nvSpPr>
            <p:spPr bwMode="auto">
              <a:xfrm>
                <a:off x="3124" y="2400"/>
                <a:ext cx="956" cy="614"/>
              </a:xfrm>
              <a:prstGeom prst="flowChartDecision">
                <a:avLst/>
              </a:prstGeom>
              <a:solidFill>
                <a:srgbClr val="FED46C"/>
              </a:solidFill>
              <a:ln w="936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>
                <a:lvl1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1pPr>
                <a:lvl2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2pPr>
                <a:lvl3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3pPr>
                <a:lvl4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4pPr>
                <a:lvl5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5pPr>
                <a:lvl6pPr marL="25146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6pPr>
                <a:lvl7pPr marL="29718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7pPr>
                <a:lvl8pPr marL="34290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8pPr>
                <a:lvl9pPr marL="38862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2000" dirty="0">
                    <a:ea typeface="ＭＳ Ｐゴシック" pitchFamily="32" charset="-128"/>
                  </a:rPr>
                  <a:t>b&lt;=c</a:t>
                </a:r>
              </a:p>
            </p:txBody>
          </p:sp>
          <p:pic>
            <p:nvPicPr>
              <p:cNvPr id="13329" name="Picture 17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62" y="2675"/>
                <a:ext cx="358" cy="7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blipFill dpi="0" rotWithShape="0">
                      <a:blip/>
                      <a:srcRect/>
                      <a:stretch>
                        <a:fillRect/>
                      </a:stretch>
                    </a:blip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  <p:pic>
            <p:nvPicPr>
              <p:cNvPr id="13330" name="Picture 18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06" y="2675"/>
                <a:ext cx="358" cy="7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blipFill dpi="0" rotWithShape="0">
                      <a:blip/>
                      <a:srcRect/>
                      <a:stretch>
                        <a:fillRect/>
                      </a:stretch>
                    </a:blip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  <p:sp>
            <p:nvSpPr>
              <p:cNvPr id="13331" name="Text Box 19"/>
              <p:cNvSpPr txBox="1">
                <a:spLocks noChangeArrowheads="1"/>
              </p:cNvSpPr>
              <p:nvPr/>
            </p:nvSpPr>
            <p:spPr bwMode="auto">
              <a:xfrm>
                <a:off x="2593" y="2447"/>
                <a:ext cx="50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1pPr>
                <a:lvl2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2pPr>
                <a:lvl3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3pPr>
                <a:lvl4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4pPr>
                <a:lvl5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5pPr>
                <a:lvl6pPr marL="25146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6pPr>
                <a:lvl7pPr marL="29718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7pPr>
                <a:lvl8pPr marL="34290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8pPr>
                <a:lvl9pPr marL="38862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/>
                  <a:t>TRUE</a:t>
                </a:r>
              </a:p>
            </p:txBody>
          </p:sp>
          <p:sp>
            <p:nvSpPr>
              <p:cNvPr id="13332" name="Text Box 20"/>
              <p:cNvSpPr txBox="1">
                <a:spLocks noChangeArrowheads="1"/>
              </p:cNvSpPr>
              <p:nvPr/>
            </p:nvSpPr>
            <p:spPr bwMode="auto">
              <a:xfrm>
                <a:off x="3934" y="2447"/>
                <a:ext cx="569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1pPr>
                <a:lvl2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2pPr>
                <a:lvl3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3pPr>
                <a:lvl4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4pPr>
                <a:lvl5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5pPr>
                <a:lvl6pPr marL="25146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6pPr>
                <a:lvl7pPr marL="29718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7pPr>
                <a:lvl8pPr marL="34290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8pPr>
                <a:lvl9pPr marL="38862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/>
                  <a:t>FALSE</a:t>
                </a:r>
              </a:p>
            </p:txBody>
          </p:sp>
        </p:grpSp>
        <p:grpSp>
          <p:nvGrpSpPr>
            <p:cNvPr id="10" name="Group 21"/>
            <p:cNvGrpSpPr>
              <a:grpSpLocks/>
            </p:cNvGrpSpPr>
            <p:nvPr/>
          </p:nvGrpSpPr>
          <p:grpSpPr bwMode="auto">
            <a:xfrm>
              <a:off x="1066800" y="3810001"/>
              <a:ext cx="2879724" cy="1600201"/>
              <a:chOff x="721" y="2400"/>
              <a:chExt cx="1814" cy="1008"/>
            </a:xfrm>
          </p:grpSpPr>
          <p:sp>
            <p:nvSpPr>
              <p:cNvPr id="13334" name="AutoShape 22"/>
              <p:cNvSpPr>
                <a:spLocks noChangeArrowheads="1"/>
              </p:cNvSpPr>
              <p:nvPr/>
            </p:nvSpPr>
            <p:spPr bwMode="auto">
              <a:xfrm>
                <a:off x="1152" y="2400"/>
                <a:ext cx="955" cy="614"/>
              </a:xfrm>
              <a:prstGeom prst="flowChartDecision">
                <a:avLst/>
              </a:prstGeom>
              <a:solidFill>
                <a:srgbClr val="FED46C"/>
              </a:solidFill>
              <a:ln w="936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>
                <a:lvl1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1pPr>
                <a:lvl2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2pPr>
                <a:lvl3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3pPr>
                <a:lvl4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4pPr>
                <a:lvl5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5pPr>
                <a:lvl6pPr marL="25146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6pPr>
                <a:lvl7pPr marL="29718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7pPr>
                <a:lvl8pPr marL="34290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8pPr>
                <a:lvl9pPr marL="38862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2000">
                    <a:ea typeface="ＭＳ Ｐゴシック" pitchFamily="32" charset="-128"/>
                  </a:rPr>
                  <a:t>a&lt;=c</a:t>
                </a:r>
              </a:p>
            </p:txBody>
          </p:sp>
          <p:pic>
            <p:nvPicPr>
              <p:cNvPr id="13335" name="Picture 23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5" y="2675"/>
                <a:ext cx="358" cy="7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blipFill dpi="0" rotWithShape="0">
                      <a:blip/>
                      <a:srcRect/>
                      <a:stretch>
                        <a:fillRect/>
                      </a:stretch>
                    </a:blip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  <p:pic>
            <p:nvPicPr>
              <p:cNvPr id="13336" name="Picture 24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13" y="2675"/>
                <a:ext cx="358" cy="7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blipFill dpi="0" rotWithShape="0">
                      <a:blip/>
                      <a:srcRect/>
                      <a:stretch>
                        <a:fillRect/>
                      </a:stretch>
                    </a:blip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  <p:sp>
            <p:nvSpPr>
              <p:cNvPr id="13337" name="Text Box 25"/>
              <p:cNvSpPr txBox="1">
                <a:spLocks noChangeArrowheads="1"/>
              </p:cNvSpPr>
              <p:nvPr/>
            </p:nvSpPr>
            <p:spPr bwMode="auto">
              <a:xfrm>
                <a:off x="721" y="2447"/>
                <a:ext cx="50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1pPr>
                <a:lvl2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2pPr>
                <a:lvl3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3pPr>
                <a:lvl4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4pPr>
                <a:lvl5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5pPr>
                <a:lvl6pPr marL="25146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6pPr>
                <a:lvl7pPr marL="29718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7pPr>
                <a:lvl8pPr marL="34290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8pPr>
                <a:lvl9pPr marL="38862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/>
                  <a:t>TRUE</a:t>
                </a:r>
              </a:p>
            </p:txBody>
          </p:sp>
          <p:sp>
            <p:nvSpPr>
              <p:cNvPr id="13338" name="Text Box 26"/>
              <p:cNvSpPr txBox="1">
                <a:spLocks noChangeArrowheads="1"/>
              </p:cNvSpPr>
              <p:nvPr/>
            </p:nvSpPr>
            <p:spPr bwMode="auto">
              <a:xfrm>
                <a:off x="1966" y="2457"/>
                <a:ext cx="569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1pPr>
                <a:lvl2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2pPr>
                <a:lvl3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3pPr>
                <a:lvl4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4pPr>
                <a:lvl5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5pPr>
                <a:lvl6pPr marL="25146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6pPr>
                <a:lvl7pPr marL="29718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7pPr>
                <a:lvl8pPr marL="34290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8pPr>
                <a:lvl9pPr marL="38862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/>
                  <a:t>FALSE</a:t>
                </a:r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838200"/>
          </a:xfrm>
        </p:spPr>
        <p:txBody>
          <a:bodyPr/>
          <a:lstStyle/>
          <a:p>
            <a:r>
              <a:rPr lang="en-US" dirty="0" smtClean="0"/>
              <a:t>Finding min of 3 numbers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2FDBE54-0FD6-479C-AC43-B035003B7045}" type="datetime7">
              <a:rPr lang="en-US" smtClean="0"/>
              <a:pPr>
                <a:defRPr/>
              </a:pPr>
              <a:t>Aug-17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Esc101, Programming</a:t>
            </a:r>
            <a:endParaRPr lang="en-US" dirty="0"/>
          </a:p>
        </p:txBody>
      </p:sp>
      <p:sp>
        <p:nvSpPr>
          <p:cNvPr id="28" name="AutoShape 25"/>
          <p:cNvSpPr>
            <a:spLocks noChangeArrowheads="1"/>
          </p:cNvSpPr>
          <p:nvPr/>
        </p:nvSpPr>
        <p:spPr bwMode="auto">
          <a:xfrm>
            <a:off x="5638800" y="1524000"/>
            <a:ext cx="3200400" cy="1143000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lIns="90000" tIns="46800" rIns="90000" bIns="468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2200" dirty="0">
                <a:ea typeface="ＭＳ Ｐゴシック" pitchFamily="32" charset="-128"/>
              </a:rPr>
              <a:t>Replace print </a:t>
            </a:r>
            <a:r>
              <a:rPr lang="en-US" altLang="en-US" sz="2200" dirty="0" smtClean="0">
                <a:ea typeface="ＭＳ Ｐゴシック" pitchFamily="32" charset="-128"/>
              </a:rPr>
              <a:t>by more </a:t>
            </a:r>
            <a:r>
              <a:rPr lang="en-US" altLang="en-US" sz="2200" dirty="0">
                <a:ea typeface="ＭＳ Ｐゴシック" pitchFamily="32" charset="-128"/>
              </a:rPr>
              <a:t>comparisons and then print.</a:t>
            </a:r>
          </a:p>
        </p:txBody>
      </p:sp>
    </p:spTree>
    <p:extLst>
      <p:ext uri="{BB962C8B-B14F-4D97-AF65-F5344CB8AC3E}">
        <p14:creationId xmlns="" xmlns:p14="http://schemas.microsoft.com/office/powerpoint/2010/main" val="252331876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AutoShape 2"/>
          <p:cNvSpPr>
            <a:spLocks noChangeArrowheads="1"/>
          </p:cNvSpPr>
          <p:nvPr/>
        </p:nvSpPr>
        <p:spPr bwMode="auto">
          <a:xfrm>
            <a:off x="838200" y="4414838"/>
            <a:ext cx="1066800" cy="914400"/>
          </a:xfrm>
          <a:prstGeom prst="roundRect">
            <a:avLst>
              <a:gd name="adj" fmla="val 16667"/>
            </a:avLst>
          </a:prstGeom>
          <a:solidFill>
            <a:srgbClr val="FED46C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2400">
                <a:ea typeface="ＭＳ Ｐゴシック" pitchFamily="32" charset="-128"/>
              </a:rPr>
              <a:t>Print</a:t>
            </a:r>
          </a:p>
          <a:p>
            <a:pPr algn="ctr">
              <a:buClrTx/>
              <a:buFontTx/>
              <a:buNone/>
            </a:pPr>
            <a:r>
              <a:rPr lang="en-US" altLang="en-US" sz="2400">
                <a:ea typeface="ＭＳ Ｐゴシック" pitchFamily="32" charset="-128"/>
              </a:rPr>
              <a:t>a</a:t>
            </a:r>
          </a:p>
        </p:txBody>
      </p:sp>
      <p:sp>
        <p:nvSpPr>
          <p:cNvPr id="13315" name="AutoShape 3"/>
          <p:cNvSpPr>
            <a:spLocks noChangeArrowheads="1"/>
          </p:cNvSpPr>
          <p:nvPr/>
        </p:nvSpPr>
        <p:spPr bwMode="auto">
          <a:xfrm>
            <a:off x="3200400" y="4414838"/>
            <a:ext cx="1066800" cy="914400"/>
          </a:xfrm>
          <a:prstGeom prst="roundRect">
            <a:avLst>
              <a:gd name="adj" fmla="val 16667"/>
            </a:avLst>
          </a:prstGeom>
          <a:solidFill>
            <a:srgbClr val="FED46C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2400" dirty="0">
                <a:ea typeface="ＭＳ Ｐゴシック" pitchFamily="32" charset="-128"/>
              </a:rPr>
              <a:t>Print c</a:t>
            </a:r>
          </a:p>
        </p:txBody>
      </p:sp>
      <p:sp>
        <p:nvSpPr>
          <p:cNvPr id="13316" name="AutoShape 4"/>
          <p:cNvSpPr>
            <a:spLocks noChangeArrowheads="1"/>
          </p:cNvSpPr>
          <p:nvPr/>
        </p:nvSpPr>
        <p:spPr bwMode="auto">
          <a:xfrm>
            <a:off x="5257800" y="4414838"/>
            <a:ext cx="1066800" cy="914400"/>
          </a:xfrm>
          <a:prstGeom prst="roundRect">
            <a:avLst>
              <a:gd name="adj" fmla="val 16667"/>
            </a:avLst>
          </a:prstGeom>
          <a:solidFill>
            <a:srgbClr val="FED46C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2400" dirty="0">
                <a:ea typeface="ＭＳ Ｐゴシック" pitchFamily="32" charset="-128"/>
              </a:rPr>
              <a:t>Print b</a:t>
            </a:r>
          </a:p>
        </p:txBody>
      </p:sp>
      <p:sp>
        <p:nvSpPr>
          <p:cNvPr id="13317" name="AutoShape 5"/>
          <p:cNvSpPr>
            <a:spLocks noChangeArrowheads="1"/>
          </p:cNvSpPr>
          <p:nvPr/>
        </p:nvSpPr>
        <p:spPr bwMode="auto">
          <a:xfrm>
            <a:off x="7772400" y="4414838"/>
            <a:ext cx="1066800" cy="914400"/>
          </a:xfrm>
          <a:prstGeom prst="roundRect">
            <a:avLst>
              <a:gd name="adj" fmla="val 16667"/>
            </a:avLst>
          </a:prstGeom>
          <a:solidFill>
            <a:srgbClr val="FED46C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2400">
                <a:ea typeface="ＭＳ Ｐゴシック" pitchFamily="32" charset="-128"/>
              </a:rPr>
              <a:t>Print</a:t>
            </a:r>
          </a:p>
          <a:p>
            <a:pPr algn="ctr">
              <a:buClrTx/>
              <a:buFontTx/>
              <a:buNone/>
            </a:pPr>
            <a:r>
              <a:rPr lang="en-US" altLang="en-US" sz="2400">
                <a:ea typeface="ＭＳ Ｐゴシック" pitchFamily="32" charset="-128"/>
              </a:rPr>
              <a:t>c</a:t>
            </a:r>
          </a:p>
        </p:txBody>
      </p:sp>
      <p:grpSp>
        <p:nvGrpSpPr>
          <p:cNvPr id="5" name="Group 6"/>
          <p:cNvGrpSpPr>
            <a:grpSpLocks/>
          </p:cNvGrpSpPr>
          <p:nvPr/>
        </p:nvGrpSpPr>
        <p:grpSpPr bwMode="auto">
          <a:xfrm>
            <a:off x="4119562" y="457200"/>
            <a:ext cx="1062038" cy="1290638"/>
            <a:chOff x="2208" y="912"/>
            <a:chExt cx="669" cy="813"/>
          </a:xfrm>
        </p:grpSpPr>
        <p:sp>
          <p:nvSpPr>
            <p:cNvPr id="13319" name="AutoShape 7"/>
            <p:cNvSpPr>
              <a:spLocks noChangeArrowheads="1"/>
            </p:cNvSpPr>
            <p:nvPr/>
          </p:nvSpPr>
          <p:spPr bwMode="auto">
            <a:xfrm>
              <a:off x="2208" y="912"/>
              <a:ext cx="669" cy="573"/>
            </a:xfrm>
            <a:prstGeom prst="roundRect">
              <a:avLst>
                <a:gd name="adj" fmla="val 16667"/>
              </a:avLst>
            </a:prstGeom>
            <a:solidFill>
              <a:srgbClr val="FED46C"/>
            </a:solidFill>
            <a:ln w="9360">
              <a:solidFill>
                <a:srgbClr val="F7A1CA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400">
                  <a:ea typeface="ＭＳ Ｐゴシック" pitchFamily="32" charset="-128"/>
                </a:rPr>
                <a:t>Input a,b,c</a:t>
              </a:r>
            </a:p>
          </p:txBody>
        </p:sp>
        <p:sp>
          <p:nvSpPr>
            <p:cNvPr id="13320" name="AutoShape 8"/>
            <p:cNvSpPr>
              <a:spLocks noChangeArrowheads="1"/>
            </p:cNvSpPr>
            <p:nvPr/>
          </p:nvSpPr>
          <p:spPr bwMode="auto">
            <a:xfrm>
              <a:off x="2448" y="1488"/>
              <a:ext cx="141" cy="237"/>
            </a:xfrm>
            <a:prstGeom prst="downArrow">
              <a:avLst>
                <a:gd name="adj1" fmla="val 50000"/>
                <a:gd name="adj2" fmla="val 50426"/>
              </a:avLst>
            </a:prstGeom>
            <a:solidFill>
              <a:srgbClr val="FED46C"/>
            </a:solidFill>
            <a:ln w="936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9"/>
          <p:cNvGrpSpPr>
            <a:grpSpLocks/>
          </p:cNvGrpSpPr>
          <p:nvPr/>
        </p:nvGrpSpPr>
        <p:grpSpPr bwMode="auto">
          <a:xfrm>
            <a:off x="2284412" y="1747839"/>
            <a:ext cx="4994275" cy="1066801"/>
            <a:chOff x="1295" y="1728"/>
            <a:chExt cx="3146" cy="672"/>
          </a:xfrm>
        </p:grpSpPr>
        <p:sp>
          <p:nvSpPr>
            <p:cNvPr id="13322" name="AutoShape 10"/>
            <p:cNvSpPr>
              <a:spLocks noChangeArrowheads="1"/>
            </p:cNvSpPr>
            <p:nvPr/>
          </p:nvSpPr>
          <p:spPr bwMode="auto">
            <a:xfrm>
              <a:off x="2256" y="1728"/>
              <a:ext cx="999" cy="608"/>
            </a:xfrm>
            <a:prstGeom prst="flowChartDecision">
              <a:avLst/>
            </a:prstGeom>
            <a:solidFill>
              <a:srgbClr val="FED46C"/>
            </a:solidFill>
            <a:ln w="936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000" dirty="0">
                  <a:ea typeface="ＭＳ Ｐゴシック" pitchFamily="32" charset="-128"/>
                </a:rPr>
                <a:t>a&lt;=b</a:t>
              </a:r>
            </a:p>
          </p:txBody>
        </p:sp>
        <p:pic>
          <p:nvPicPr>
            <p:cNvPr id="13323" name="Picture 11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5" y="1956"/>
              <a:ext cx="964" cy="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13324" name="Picture 1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16" y="1956"/>
              <a:ext cx="1225" cy="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13325" name="Text Box 13"/>
            <p:cNvSpPr txBox="1">
              <a:spLocks noChangeArrowheads="1"/>
            </p:cNvSpPr>
            <p:nvPr/>
          </p:nvSpPr>
          <p:spPr bwMode="auto">
            <a:xfrm>
              <a:off x="1593" y="1775"/>
              <a:ext cx="5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/>
                <a:t>TRUE</a:t>
              </a:r>
            </a:p>
          </p:txBody>
        </p:sp>
        <p:sp>
          <p:nvSpPr>
            <p:cNvPr id="13326" name="Text Box 14"/>
            <p:cNvSpPr txBox="1">
              <a:spLocks noChangeArrowheads="1"/>
            </p:cNvSpPr>
            <p:nvPr/>
          </p:nvSpPr>
          <p:spPr bwMode="auto">
            <a:xfrm>
              <a:off x="3436" y="1746"/>
              <a:ext cx="56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dirty="0"/>
                <a:t>FALSE</a:t>
              </a:r>
            </a:p>
          </p:txBody>
        </p:sp>
      </p:grpSp>
      <p:grpSp>
        <p:nvGrpSpPr>
          <p:cNvPr id="7" name="Group 15"/>
          <p:cNvGrpSpPr>
            <a:grpSpLocks/>
          </p:cNvGrpSpPr>
          <p:nvPr/>
        </p:nvGrpSpPr>
        <p:grpSpPr bwMode="auto">
          <a:xfrm>
            <a:off x="5334000" y="2819399"/>
            <a:ext cx="3032124" cy="1600201"/>
            <a:chOff x="2593" y="2400"/>
            <a:chExt cx="1910" cy="1008"/>
          </a:xfrm>
        </p:grpSpPr>
        <p:sp>
          <p:nvSpPr>
            <p:cNvPr id="13328" name="AutoShape 16"/>
            <p:cNvSpPr>
              <a:spLocks noChangeArrowheads="1"/>
            </p:cNvSpPr>
            <p:nvPr/>
          </p:nvSpPr>
          <p:spPr bwMode="auto">
            <a:xfrm>
              <a:off x="3124" y="2400"/>
              <a:ext cx="956" cy="614"/>
            </a:xfrm>
            <a:prstGeom prst="flowChartDecision">
              <a:avLst/>
            </a:prstGeom>
            <a:solidFill>
              <a:srgbClr val="FED46C"/>
            </a:solidFill>
            <a:ln w="936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000" dirty="0">
                  <a:ea typeface="ＭＳ Ｐゴシック" pitchFamily="32" charset="-128"/>
                </a:rPr>
                <a:t>b&lt;=c</a:t>
              </a:r>
            </a:p>
          </p:txBody>
        </p:sp>
        <p:pic>
          <p:nvPicPr>
            <p:cNvPr id="13329" name="Picture 17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62" y="2675"/>
              <a:ext cx="358" cy="7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13330" name="Picture 18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06" y="2675"/>
              <a:ext cx="358" cy="7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13331" name="Text Box 19"/>
            <p:cNvSpPr txBox="1">
              <a:spLocks noChangeArrowheads="1"/>
            </p:cNvSpPr>
            <p:nvPr/>
          </p:nvSpPr>
          <p:spPr bwMode="auto">
            <a:xfrm>
              <a:off x="2593" y="2447"/>
              <a:ext cx="5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/>
                <a:t>TRUE</a:t>
              </a:r>
            </a:p>
          </p:txBody>
        </p:sp>
        <p:sp>
          <p:nvSpPr>
            <p:cNvPr id="13332" name="Text Box 20"/>
            <p:cNvSpPr txBox="1">
              <a:spLocks noChangeArrowheads="1"/>
            </p:cNvSpPr>
            <p:nvPr/>
          </p:nvSpPr>
          <p:spPr bwMode="auto">
            <a:xfrm>
              <a:off x="3934" y="2447"/>
              <a:ext cx="56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/>
                <a:t>FALSE</a:t>
              </a:r>
            </a:p>
          </p:txBody>
        </p:sp>
      </p:grpSp>
      <p:grpSp>
        <p:nvGrpSpPr>
          <p:cNvPr id="8" name="Group 21"/>
          <p:cNvGrpSpPr>
            <a:grpSpLocks/>
          </p:cNvGrpSpPr>
          <p:nvPr/>
        </p:nvGrpSpPr>
        <p:grpSpPr bwMode="auto">
          <a:xfrm>
            <a:off x="1143000" y="2814639"/>
            <a:ext cx="2879724" cy="1600201"/>
            <a:chOff x="721" y="2400"/>
            <a:chExt cx="1814" cy="1008"/>
          </a:xfrm>
        </p:grpSpPr>
        <p:sp>
          <p:nvSpPr>
            <p:cNvPr id="13334" name="AutoShape 22"/>
            <p:cNvSpPr>
              <a:spLocks noChangeArrowheads="1"/>
            </p:cNvSpPr>
            <p:nvPr/>
          </p:nvSpPr>
          <p:spPr bwMode="auto">
            <a:xfrm>
              <a:off x="1152" y="2400"/>
              <a:ext cx="955" cy="614"/>
            </a:xfrm>
            <a:prstGeom prst="flowChartDecision">
              <a:avLst/>
            </a:prstGeom>
            <a:solidFill>
              <a:srgbClr val="FED46C"/>
            </a:solidFill>
            <a:ln w="936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000" dirty="0">
                  <a:ea typeface="ＭＳ Ｐゴシック" pitchFamily="32" charset="-128"/>
                </a:rPr>
                <a:t>a&lt;=c</a:t>
              </a:r>
            </a:p>
          </p:txBody>
        </p:sp>
        <p:pic>
          <p:nvPicPr>
            <p:cNvPr id="13335" name="Picture 23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5" y="2675"/>
              <a:ext cx="358" cy="7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13336" name="Picture 24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3" y="2675"/>
              <a:ext cx="358" cy="7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13337" name="Text Box 25"/>
            <p:cNvSpPr txBox="1">
              <a:spLocks noChangeArrowheads="1"/>
            </p:cNvSpPr>
            <p:nvPr/>
          </p:nvSpPr>
          <p:spPr bwMode="auto">
            <a:xfrm>
              <a:off x="721" y="2447"/>
              <a:ext cx="5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/>
                <a:t>TRUE</a:t>
              </a:r>
            </a:p>
          </p:txBody>
        </p:sp>
        <p:sp>
          <p:nvSpPr>
            <p:cNvPr id="13338" name="Text Box 26"/>
            <p:cNvSpPr txBox="1">
              <a:spLocks noChangeArrowheads="1"/>
            </p:cNvSpPr>
            <p:nvPr/>
          </p:nvSpPr>
          <p:spPr bwMode="auto">
            <a:xfrm>
              <a:off x="1966" y="2457"/>
              <a:ext cx="56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/>
                <a:t>FALSE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5672"/>
            <a:ext cx="7772400" cy="381000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Ascending order of 3 numbers</a:t>
            </a:r>
            <a:endParaRPr lang="en-US" sz="36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6E33CD8-FE0B-40A3-B6D2-622AC452A491}" type="datetime7">
              <a:rPr lang="en-US" smtClean="0"/>
              <a:pPr>
                <a:defRPr/>
              </a:pPr>
              <a:t>Aug-17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Esc101, Programming</a:t>
            </a:r>
            <a:endParaRPr lang="en-US" dirty="0"/>
          </a:p>
        </p:txBody>
      </p:sp>
      <p:grpSp>
        <p:nvGrpSpPr>
          <p:cNvPr id="10" name="Group 6"/>
          <p:cNvGrpSpPr/>
          <p:nvPr/>
        </p:nvGrpSpPr>
        <p:grpSpPr>
          <a:xfrm>
            <a:off x="3200400" y="4421187"/>
            <a:ext cx="1066800" cy="917575"/>
            <a:chOff x="2819400" y="4421187"/>
            <a:chExt cx="1066800" cy="917575"/>
          </a:xfrm>
        </p:grpSpPr>
        <p:sp>
          <p:nvSpPr>
            <p:cNvPr id="31" name="AutoShape 22"/>
            <p:cNvSpPr>
              <a:spLocks noChangeArrowheads="1"/>
            </p:cNvSpPr>
            <p:nvPr/>
          </p:nvSpPr>
          <p:spPr bwMode="auto">
            <a:xfrm>
              <a:off x="2819400" y="4421187"/>
              <a:ext cx="1062038" cy="809625"/>
            </a:xfrm>
            <a:prstGeom prst="roundRect">
              <a:avLst>
                <a:gd name="adj" fmla="val 16667"/>
              </a:avLst>
            </a:prstGeom>
            <a:solidFill>
              <a:srgbClr val="F7A1CA"/>
            </a:solidFill>
            <a:ln w="9360">
              <a:solidFill>
                <a:srgbClr val="F7A1CA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400" dirty="0">
                  <a:ea typeface="ＭＳ Ｐゴシック" pitchFamily="32" charset="-128"/>
                </a:rPr>
                <a:t>print</a:t>
              </a:r>
            </a:p>
          </p:txBody>
        </p:sp>
        <p:sp>
          <p:nvSpPr>
            <p:cNvPr id="47" name="Text Box 43"/>
            <p:cNvSpPr txBox="1">
              <a:spLocks noChangeArrowheads="1"/>
            </p:cNvSpPr>
            <p:nvPr/>
          </p:nvSpPr>
          <p:spPr bwMode="auto">
            <a:xfrm>
              <a:off x="2819400" y="4878387"/>
              <a:ext cx="1066800" cy="460375"/>
            </a:xfrm>
            <a:prstGeom prst="rect">
              <a:avLst/>
            </a:prstGeom>
            <a:solidFill>
              <a:srgbClr val="FFE39D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en-US" sz="2400"/>
                <a:t>c a b </a:t>
              </a:r>
            </a:p>
          </p:txBody>
        </p:sp>
      </p:grpSp>
      <p:grpSp>
        <p:nvGrpSpPr>
          <p:cNvPr id="11" name="Group 7"/>
          <p:cNvGrpSpPr/>
          <p:nvPr/>
        </p:nvGrpSpPr>
        <p:grpSpPr>
          <a:xfrm>
            <a:off x="7772400" y="4421187"/>
            <a:ext cx="1066800" cy="917575"/>
            <a:chOff x="4191000" y="4421187"/>
            <a:chExt cx="1066800" cy="917575"/>
          </a:xfrm>
        </p:grpSpPr>
        <p:sp>
          <p:nvSpPr>
            <p:cNvPr id="40" name="AutoShape 31"/>
            <p:cNvSpPr>
              <a:spLocks noChangeArrowheads="1"/>
            </p:cNvSpPr>
            <p:nvPr/>
          </p:nvSpPr>
          <p:spPr bwMode="auto">
            <a:xfrm>
              <a:off x="4191000" y="4421187"/>
              <a:ext cx="1062038" cy="809625"/>
            </a:xfrm>
            <a:prstGeom prst="roundRect">
              <a:avLst>
                <a:gd name="adj" fmla="val 16667"/>
              </a:avLst>
            </a:prstGeom>
            <a:solidFill>
              <a:srgbClr val="F7A1CA"/>
            </a:solidFill>
            <a:ln w="9360">
              <a:solidFill>
                <a:srgbClr val="F7A1CA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400">
                  <a:ea typeface="ＭＳ Ｐゴシック" pitchFamily="32" charset="-128"/>
                </a:rPr>
                <a:t>print</a:t>
              </a:r>
            </a:p>
          </p:txBody>
        </p:sp>
        <p:sp>
          <p:nvSpPr>
            <p:cNvPr id="48" name="Text Box 44"/>
            <p:cNvSpPr txBox="1">
              <a:spLocks noChangeArrowheads="1"/>
            </p:cNvSpPr>
            <p:nvPr/>
          </p:nvSpPr>
          <p:spPr bwMode="auto">
            <a:xfrm>
              <a:off x="4191000" y="4878387"/>
              <a:ext cx="1066800" cy="460375"/>
            </a:xfrm>
            <a:prstGeom prst="rect">
              <a:avLst/>
            </a:prstGeom>
            <a:solidFill>
              <a:srgbClr val="FFE39D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en-US" sz="2400"/>
                <a:t>c b a</a:t>
              </a:r>
            </a:p>
          </p:txBody>
        </p:sp>
      </p:grpSp>
      <p:grpSp>
        <p:nvGrpSpPr>
          <p:cNvPr id="12" name="Group 5"/>
          <p:cNvGrpSpPr/>
          <p:nvPr/>
        </p:nvGrpSpPr>
        <p:grpSpPr>
          <a:xfrm>
            <a:off x="4114800" y="4421187"/>
            <a:ext cx="3200400" cy="2364084"/>
            <a:chOff x="5257800" y="4421187"/>
            <a:chExt cx="3200400" cy="2364084"/>
          </a:xfrm>
        </p:grpSpPr>
        <p:sp>
          <p:nvSpPr>
            <p:cNvPr id="32" name="AutoShape 23"/>
            <p:cNvSpPr>
              <a:spLocks noChangeArrowheads="1"/>
            </p:cNvSpPr>
            <p:nvPr/>
          </p:nvSpPr>
          <p:spPr bwMode="auto">
            <a:xfrm>
              <a:off x="7391400" y="5792787"/>
              <a:ext cx="1062038" cy="809625"/>
            </a:xfrm>
            <a:prstGeom prst="roundRect">
              <a:avLst>
                <a:gd name="adj" fmla="val 16667"/>
              </a:avLst>
            </a:prstGeom>
            <a:solidFill>
              <a:srgbClr val="F7A1CA"/>
            </a:solidFill>
            <a:ln w="9360">
              <a:solidFill>
                <a:srgbClr val="F7A1CA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400">
                  <a:ea typeface="ＭＳ Ｐゴシック" pitchFamily="32" charset="-128"/>
                </a:rPr>
                <a:t>print</a:t>
              </a:r>
            </a:p>
          </p:txBody>
        </p:sp>
        <p:sp>
          <p:nvSpPr>
            <p:cNvPr id="33" name="AutoShape 24"/>
            <p:cNvSpPr>
              <a:spLocks noChangeArrowheads="1"/>
            </p:cNvSpPr>
            <p:nvPr/>
          </p:nvSpPr>
          <p:spPr bwMode="auto">
            <a:xfrm>
              <a:off x="5257800" y="5792787"/>
              <a:ext cx="1062038" cy="809625"/>
            </a:xfrm>
            <a:prstGeom prst="roundRect">
              <a:avLst>
                <a:gd name="adj" fmla="val 16667"/>
              </a:avLst>
            </a:prstGeom>
            <a:solidFill>
              <a:srgbClr val="F7A1CA"/>
            </a:solidFill>
            <a:ln w="9360">
              <a:solidFill>
                <a:srgbClr val="F7A1CA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400">
                  <a:ea typeface="ＭＳ Ｐゴシック" pitchFamily="32" charset="-128"/>
                </a:rPr>
                <a:t>print</a:t>
              </a:r>
            </a:p>
          </p:txBody>
        </p:sp>
        <p:sp>
          <p:nvSpPr>
            <p:cNvPr id="39" name="AutoShape 30"/>
            <p:cNvSpPr>
              <a:spLocks noChangeArrowheads="1"/>
            </p:cNvSpPr>
            <p:nvPr/>
          </p:nvSpPr>
          <p:spPr bwMode="auto">
            <a:xfrm>
              <a:off x="6096000" y="4421187"/>
              <a:ext cx="1538288" cy="877888"/>
            </a:xfrm>
            <a:prstGeom prst="flowChartDecision">
              <a:avLst/>
            </a:prstGeom>
            <a:solidFill>
              <a:srgbClr val="F7A1CA"/>
            </a:solidFill>
            <a:ln w="936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000" dirty="0">
                  <a:ea typeface="ＭＳ Ｐゴシック" pitchFamily="32" charset="-128"/>
                </a:rPr>
                <a:t>a&lt;=c</a:t>
              </a:r>
            </a:p>
          </p:txBody>
        </p:sp>
        <p:pic>
          <p:nvPicPr>
            <p:cNvPr id="42" name="Picture 33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94363" y="4783137"/>
              <a:ext cx="495300" cy="1025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43" name="Picture 34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02538" y="4783137"/>
              <a:ext cx="641350" cy="1025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44" name="Text Box 35"/>
            <p:cNvSpPr txBox="1">
              <a:spLocks noChangeArrowheads="1"/>
            </p:cNvSpPr>
            <p:nvPr/>
          </p:nvSpPr>
          <p:spPr bwMode="auto">
            <a:xfrm>
              <a:off x="5338763" y="4497387"/>
              <a:ext cx="810135" cy="3715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dirty="0" smtClean="0"/>
                <a:t>TRUE</a:t>
              </a:r>
              <a:endParaRPr lang="en-US" altLang="en-US" dirty="0"/>
            </a:p>
          </p:txBody>
        </p:sp>
        <p:sp>
          <p:nvSpPr>
            <p:cNvPr id="46" name="Text Box 37"/>
            <p:cNvSpPr txBox="1">
              <a:spLocks noChangeArrowheads="1"/>
            </p:cNvSpPr>
            <p:nvPr/>
          </p:nvSpPr>
          <p:spPr bwMode="auto">
            <a:xfrm>
              <a:off x="7475538" y="4497387"/>
              <a:ext cx="899968" cy="3715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dirty="0" smtClean="0"/>
                <a:t>FALSE</a:t>
              </a:r>
              <a:endParaRPr lang="en-US" altLang="en-US" dirty="0"/>
            </a:p>
          </p:txBody>
        </p:sp>
        <p:sp>
          <p:nvSpPr>
            <p:cNvPr id="49" name="Text Box 45"/>
            <p:cNvSpPr txBox="1">
              <a:spLocks noChangeArrowheads="1"/>
            </p:cNvSpPr>
            <p:nvPr/>
          </p:nvSpPr>
          <p:spPr bwMode="auto">
            <a:xfrm>
              <a:off x="5257800" y="6321425"/>
              <a:ext cx="1066800" cy="463846"/>
            </a:xfrm>
            <a:prstGeom prst="rect">
              <a:avLst/>
            </a:prstGeom>
            <a:solidFill>
              <a:srgbClr val="FFE39D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en-US" sz="2400" dirty="0"/>
                <a:t>b </a:t>
              </a:r>
              <a:r>
                <a:rPr lang="en-US" altLang="en-US" sz="2400" dirty="0" smtClean="0"/>
                <a:t>a c</a:t>
              </a:r>
              <a:endParaRPr lang="en-US" altLang="en-US" sz="2400" dirty="0"/>
            </a:p>
          </p:txBody>
        </p:sp>
        <p:sp>
          <p:nvSpPr>
            <p:cNvPr id="50" name="Text Box 46"/>
            <p:cNvSpPr txBox="1">
              <a:spLocks noChangeArrowheads="1"/>
            </p:cNvSpPr>
            <p:nvPr/>
          </p:nvSpPr>
          <p:spPr bwMode="auto">
            <a:xfrm>
              <a:off x="7391400" y="6321425"/>
              <a:ext cx="1066800" cy="460375"/>
            </a:xfrm>
            <a:prstGeom prst="rect">
              <a:avLst/>
            </a:prstGeom>
            <a:solidFill>
              <a:srgbClr val="FFE39D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en-US" sz="2400" dirty="0"/>
                <a:t>b </a:t>
              </a:r>
              <a:r>
                <a:rPr lang="en-US" altLang="en-US" sz="2400" dirty="0" smtClean="0"/>
                <a:t>c a </a:t>
              </a:r>
              <a:endParaRPr lang="en-US" altLang="en-US" sz="2400" dirty="0"/>
            </a:p>
          </p:txBody>
        </p:sp>
      </p:grpSp>
      <p:grpSp>
        <p:nvGrpSpPr>
          <p:cNvPr id="13" name="Group 4"/>
          <p:cNvGrpSpPr/>
          <p:nvPr/>
        </p:nvGrpSpPr>
        <p:grpSpPr>
          <a:xfrm>
            <a:off x="0" y="4421187"/>
            <a:ext cx="2895600" cy="2360613"/>
            <a:chOff x="152400" y="4421187"/>
            <a:chExt cx="2895600" cy="2360613"/>
          </a:xfrm>
        </p:grpSpPr>
        <p:sp>
          <p:nvSpPr>
            <p:cNvPr id="34" name="AutoShape 25"/>
            <p:cNvSpPr>
              <a:spLocks noChangeArrowheads="1"/>
            </p:cNvSpPr>
            <p:nvPr/>
          </p:nvSpPr>
          <p:spPr bwMode="auto">
            <a:xfrm>
              <a:off x="1981200" y="5792787"/>
              <a:ext cx="1062038" cy="809625"/>
            </a:xfrm>
            <a:prstGeom prst="roundRect">
              <a:avLst>
                <a:gd name="adj" fmla="val 16667"/>
              </a:avLst>
            </a:prstGeom>
            <a:solidFill>
              <a:srgbClr val="F7A1CA"/>
            </a:solidFill>
            <a:ln w="9360">
              <a:solidFill>
                <a:srgbClr val="F7A1CA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400">
                  <a:ea typeface="ＭＳ Ｐゴシック" pitchFamily="32" charset="-128"/>
                </a:rPr>
                <a:t>print</a:t>
              </a:r>
            </a:p>
          </p:txBody>
        </p:sp>
        <p:sp>
          <p:nvSpPr>
            <p:cNvPr id="35" name="AutoShape 26"/>
            <p:cNvSpPr>
              <a:spLocks noChangeArrowheads="1"/>
            </p:cNvSpPr>
            <p:nvPr/>
          </p:nvSpPr>
          <p:spPr bwMode="auto">
            <a:xfrm>
              <a:off x="152400" y="5792787"/>
              <a:ext cx="1062038" cy="809625"/>
            </a:xfrm>
            <a:prstGeom prst="roundRect">
              <a:avLst>
                <a:gd name="adj" fmla="val 16667"/>
              </a:avLst>
            </a:prstGeom>
            <a:solidFill>
              <a:srgbClr val="F7A1CA"/>
            </a:solidFill>
            <a:ln w="9360">
              <a:solidFill>
                <a:srgbClr val="F7A1CA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400">
                  <a:ea typeface="ＭＳ Ｐゴシック" pitchFamily="32" charset="-128"/>
                </a:rPr>
                <a:t>print</a:t>
              </a:r>
            </a:p>
          </p:txBody>
        </p:sp>
        <p:sp>
          <p:nvSpPr>
            <p:cNvPr id="36" name="Text Box 27"/>
            <p:cNvSpPr txBox="1">
              <a:spLocks noChangeArrowheads="1"/>
            </p:cNvSpPr>
            <p:nvPr/>
          </p:nvSpPr>
          <p:spPr bwMode="auto">
            <a:xfrm>
              <a:off x="158750" y="4497387"/>
              <a:ext cx="8001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/>
                <a:t>TRUE</a:t>
              </a:r>
            </a:p>
          </p:txBody>
        </p:sp>
        <p:sp>
          <p:nvSpPr>
            <p:cNvPr id="37" name="AutoShape 28"/>
            <p:cNvSpPr>
              <a:spLocks noChangeArrowheads="1"/>
            </p:cNvSpPr>
            <p:nvPr/>
          </p:nvSpPr>
          <p:spPr bwMode="auto">
            <a:xfrm>
              <a:off x="762000" y="4421187"/>
              <a:ext cx="1538288" cy="877888"/>
            </a:xfrm>
            <a:prstGeom prst="flowChartDecision">
              <a:avLst/>
            </a:prstGeom>
            <a:solidFill>
              <a:srgbClr val="F7A1CA"/>
            </a:solidFill>
            <a:ln w="936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000">
                  <a:ea typeface="ＭＳ Ｐゴシック" pitchFamily="32" charset="-128"/>
                </a:rPr>
                <a:t>b&lt;=c</a:t>
              </a:r>
            </a:p>
          </p:txBody>
        </p:sp>
        <p:pic>
          <p:nvPicPr>
            <p:cNvPr id="38" name="Picture 29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5750" y="4783137"/>
              <a:ext cx="568325" cy="1025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41" name="Picture 32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89163" y="4783137"/>
              <a:ext cx="568325" cy="1025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45" name="Text Box 36"/>
            <p:cNvSpPr txBox="1">
              <a:spLocks noChangeArrowheads="1"/>
            </p:cNvSpPr>
            <p:nvPr/>
          </p:nvSpPr>
          <p:spPr bwMode="auto">
            <a:xfrm>
              <a:off x="1984375" y="4497387"/>
              <a:ext cx="903288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/>
                <a:t>FALSE</a:t>
              </a:r>
            </a:p>
          </p:txBody>
        </p:sp>
        <p:sp>
          <p:nvSpPr>
            <p:cNvPr id="51" name="Text Box 47"/>
            <p:cNvSpPr txBox="1">
              <a:spLocks noChangeArrowheads="1"/>
            </p:cNvSpPr>
            <p:nvPr/>
          </p:nvSpPr>
          <p:spPr bwMode="auto">
            <a:xfrm>
              <a:off x="1981200" y="6321425"/>
              <a:ext cx="1066800" cy="460375"/>
            </a:xfrm>
            <a:prstGeom prst="rect">
              <a:avLst/>
            </a:prstGeom>
            <a:solidFill>
              <a:srgbClr val="FFE39D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en-US" sz="2400" dirty="0"/>
                <a:t>a </a:t>
              </a:r>
              <a:r>
                <a:rPr lang="en-US" altLang="en-US" sz="2400" dirty="0" smtClean="0"/>
                <a:t>c </a:t>
              </a:r>
              <a:r>
                <a:rPr lang="en-US" altLang="en-US" sz="2400" dirty="0"/>
                <a:t>b</a:t>
              </a:r>
            </a:p>
          </p:txBody>
        </p:sp>
        <p:sp>
          <p:nvSpPr>
            <p:cNvPr id="52" name="Text Box 48"/>
            <p:cNvSpPr txBox="1">
              <a:spLocks noChangeArrowheads="1"/>
            </p:cNvSpPr>
            <p:nvPr/>
          </p:nvSpPr>
          <p:spPr bwMode="auto">
            <a:xfrm>
              <a:off x="152400" y="6321425"/>
              <a:ext cx="1066800" cy="460375"/>
            </a:xfrm>
            <a:prstGeom prst="rect">
              <a:avLst/>
            </a:prstGeom>
            <a:solidFill>
              <a:srgbClr val="FFE39D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en-US" sz="2400" dirty="0"/>
                <a:t>a </a:t>
              </a:r>
              <a:r>
                <a:rPr lang="en-US" altLang="en-US" sz="2400" dirty="0" smtClean="0"/>
                <a:t>b </a:t>
              </a:r>
              <a:r>
                <a:rPr lang="en-US" altLang="en-US" sz="2400" dirty="0"/>
                <a:t>c</a:t>
              </a:r>
            </a:p>
          </p:txBody>
        </p:sp>
      </p:grpSp>
    </p:spTree>
    <p:extLst>
      <p:ext uri="{BB962C8B-B14F-4D97-AF65-F5344CB8AC3E}">
        <p14:creationId xmlns="" xmlns:p14="http://schemas.microsoft.com/office/powerpoint/2010/main" val="38886817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 animBg="1"/>
      <p:bldP spid="13315" grpId="0" animBg="1"/>
      <p:bldP spid="13316" grpId="0" animBg="1"/>
      <p:bldP spid="1331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ext Box 1"/>
          <p:cNvSpPr txBox="1">
            <a:spLocks noChangeArrowheads="1"/>
          </p:cNvSpPr>
          <p:nvPr/>
        </p:nvSpPr>
        <p:spPr bwMode="auto">
          <a:xfrm>
            <a:off x="396875" y="214313"/>
            <a:ext cx="874712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638175" y="1262063"/>
            <a:ext cx="7896225" cy="497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76200" y="76200"/>
            <a:ext cx="8763000" cy="6629400"/>
          </a:xfrm>
          <a:prstGeom prst="rect">
            <a:avLst/>
          </a:prstGeom>
          <a:solidFill>
            <a:srgbClr val="8BE6FF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000" b="1" dirty="0" smtClean="0">
                <a:solidFill>
                  <a:schemeClr val="accent4"/>
                </a:solidFill>
                <a:latin typeface="Courier New" panose="02070309020205020404" pitchFamily="49" charset="0"/>
                <a:ea typeface="ＭＳ Ｐゴシック" pitchFamily="32" charset="-128"/>
                <a:cs typeface="Courier New" panose="02070309020205020404" pitchFamily="49" charset="0"/>
              </a:rPr>
              <a:t>if </a:t>
            </a:r>
            <a:r>
              <a:rPr lang="en-US" altLang="en-US" sz="2000" b="1" dirty="0">
                <a:solidFill>
                  <a:schemeClr val="accent4"/>
                </a:solidFill>
                <a:latin typeface="Courier New" panose="02070309020205020404" pitchFamily="49" charset="0"/>
                <a:ea typeface="ＭＳ Ｐゴシック" pitchFamily="32" charset="-128"/>
                <a:cs typeface="Courier New" panose="02070309020205020404" pitchFamily="49" charset="0"/>
              </a:rPr>
              <a:t>(a &lt;= b) {			</a:t>
            </a:r>
            <a:endParaRPr lang="en-US" altLang="en-US" sz="2000" b="1" dirty="0" smtClean="0">
              <a:solidFill>
                <a:schemeClr val="accent4"/>
              </a:solidFill>
              <a:latin typeface="Courier New" panose="02070309020205020404" pitchFamily="49" charset="0"/>
              <a:ea typeface="ＭＳ Ｐゴシック" pitchFamily="32" charset="-128"/>
              <a:cs typeface="Courier New" panose="02070309020205020404" pitchFamily="49" charset="0"/>
            </a:endParaRPr>
          </a:p>
          <a:p>
            <a:pPr>
              <a:buClrTx/>
              <a:buFontTx/>
              <a:buNone/>
            </a:pPr>
            <a:r>
              <a:rPr lang="en-US" altLang="en-US" sz="2000" b="1" dirty="0" smtClean="0">
                <a:solidFill>
                  <a:schemeClr val="accent4"/>
                </a:solidFill>
                <a:latin typeface="Courier New" panose="02070309020205020404" pitchFamily="49" charset="0"/>
                <a:ea typeface="ＭＳ Ｐゴシック" pitchFamily="32" charset="-128"/>
                <a:cs typeface="Courier New" panose="02070309020205020404" pitchFamily="49" charset="0"/>
              </a:rPr>
              <a:t>    if </a:t>
            </a:r>
            <a:r>
              <a:rPr lang="en-US" altLang="en-US" sz="2000" b="1" dirty="0">
                <a:solidFill>
                  <a:schemeClr val="accent4"/>
                </a:solidFill>
                <a:latin typeface="Courier New" panose="02070309020205020404" pitchFamily="49" charset="0"/>
                <a:ea typeface="ＭＳ Ｐゴシック" pitchFamily="32" charset="-128"/>
                <a:cs typeface="Courier New" panose="02070309020205020404" pitchFamily="49" charset="0"/>
              </a:rPr>
              <a:t>(a &lt;= c) {	</a:t>
            </a:r>
            <a:r>
              <a:rPr lang="en-US" altLang="en-US" sz="2000" b="1" dirty="0" smtClean="0">
                <a:solidFill>
                  <a:schemeClr val="accent4"/>
                </a:solidFill>
                <a:latin typeface="Courier New" panose="02070309020205020404" pitchFamily="49" charset="0"/>
                <a:ea typeface="ＭＳ Ｐゴシック" pitchFamily="32" charset="-128"/>
                <a:cs typeface="Courier New" panose="02070309020205020404" pitchFamily="49" charset="0"/>
              </a:rPr>
              <a:t>      </a:t>
            </a:r>
            <a:r>
              <a:rPr lang="en-US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ea typeface="ＭＳ Ｐゴシック" pitchFamily="32" charset="-128"/>
                <a:cs typeface="Courier New" panose="02070309020205020404" pitchFamily="49" charset="0"/>
              </a:rPr>
              <a:t>/* a </a:t>
            </a:r>
            <a:r>
              <a:rPr lang="en-US" altLang="en-US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ea typeface="ＭＳ Ｐゴシック" pitchFamily="32" charset="-128"/>
                <a:cs typeface="Courier New" panose="02070309020205020404" pitchFamily="49" charset="0"/>
              </a:rPr>
              <a:t>&lt;= b </a:t>
            </a:r>
            <a:r>
              <a:rPr lang="en-US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ea typeface="ＭＳ Ｐゴシック" pitchFamily="32" charset="-128"/>
                <a:cs typeface="Courier New" panose="02070309020205020404" pitchFamily="49" charset="0"/>
              </a:rPr>
              <a:t>and a &lt;= c */</a:t>
            </a:r>
          </a:p>
          <a:p>
            <a:pPr>
              <a:buClrTx/>
              <a:buFontTx/>
              <a:buNone/>
            </a:pPr>
            <a:r>
              <a:rPr lang="en-US" altLang="en-US" sz="2000" b="1" dirty="0">
                <a:solidFill>
                  <a:schemeClr val="accent4"/>
                </a:solidFill>
                <a:latin typeface="Courier New" panose="02070309020205020404" pitchFamily="49" charset="0"/>
                <a:ea typeface="ＭＳ Ｐゴシック" pitchFamily="32" charset="-128"/>
                <a:cs typeface="Courier New" panose="02070309020205020404" pitchFamily="49" charset="0"/>
              </a:rPr>
              <a:t>	    </a:t>
            </a:r>
            <a:r>
              <a:rPr lang="en-US" altLang="en-US" sz="2000" b="1" dirty="0" smtClean="0">
                <a:solidFill>
                  <a:schemeClr val="accent4"/>
                </a:solidFill>
                <a:latin typeface="Courier New" panose="02070309020205020404" pitchFamily="49" charset="0"/>
                <a:ea typeface="ＭＳ Ｐゴシック" pitchFamily="32" charset="-128"/>
                <a:cs typeface="Courier New" panose="02070309020205020404" pitchFamily="49" charset="0"/>
              </a:rPr>
              <a:t>    if </a:t>
            </a:r>
            <a:r>
              <a:rPr lang="en-US" altLang="en-US" sz="2000" b="1" dirty="0">
                <a:solidFill>
                  <a:schemeClr val="accent4"/>
                </a:solidFill>
                <a:latin typeface="Courier New" panose="02070309020205020404" pitchFamily="49" charset="0"/>
                <a:ea typeface="ＭＳ Ｐゴシック" pitchFamily="32" charset="-128"/>
                <a:cs typeface="Courier New" panose="02070309020205020404" pitchFamily="49" charset="0"/>
              </a:rPr>
              <a:t>(b </a:t>
            </a:r>
            <a:r>
              <a:rPr lang="en-US" altLang="en-US" sz="2000" b="1" dirty="0" smtClean="0">
                <a:solidFill>
                  <a:schemeClr val="accent4"/>
                </a:solidFill>
                <a:latin typeface="Courier New" panose="02070309020205020404" pitchFamily="49" charset="0"/>
                <a:ea typeface="ＭＳ Ｐゴシック" pitchFamily="32" charset="-128"/>
                <a:cs typeface="Courier New" panose="02070309020205020404" pitchFamily="49" charset="0"/>
              </a:rPr>
              <a:t>&lt;= c</a:t>
            </a:r>
            <a:r>
              <a:rPr lang="en-US" altLang="en-US" sz="2000" b="1" dirty="0">
                <a:solidFill>
                  <a:schemeClr val="accent4"/>
                </a:solidFill>
                <a:latin typeface="Courier New" panose="02070309020205020404" pitchFamily="49" charset="0"/>
                <a:ea typeface="ＭＳ Ｐゴシック" pitchFamily="32" charset="-128"/>
                <a:cs typeface="Courier New" panose="02070309020205020404" pitchFamily="49" charset="0"/>
              </a:rPr>
              <a:t>) {	</a:t>
            </a:r>
            <a:r>
              <a:rPr lang="en-US" altLang="en-US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ea typeface="ＭＳ Ｐゴシック" pitchFamily="32" charset="-128"/>
                <a:cs typeface="Courier New" panose="02070309020205020404" pitchFamily="49" charset="0"/>
              </a:rPr>
              <a:t>/* </a:t>
            </a:r>
            <a:r>
              <a:rPr lang="en-US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ea typeface="ＭＳ Ｐゴシック" pitchFamily="32" charset="-128"/>
                <a:cs typeface="Courier New" panose="02070309020205020404" pitchFamily="49" charset="0"/>
              </a:rPr>
              <a:t>a &lt;= b, a </a:t>
            </a:r>
            <a:r>
              <a:rPr lang="en-US" altLang="en-US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ea typeface="ＭＳ Ｐゴシック" pitchFamily="32" charset="-128"/>
                <a:cs typeface="Courier New" panose="02070309020205020404" pitchFamily="49" charset="0"/>
              </a:rPr>
              <a:t>&lt;= c</a:t>
            </a:r>
            <a:r>
              <a:rPr lang="en-US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ea typeface="ＭＳ Ｐゴシック" pitchFamily="32" charset="-128"/>
                <a:cs typeface="Courier New" panose="02070309020205020404" pitchFamily="49" charset="0"/>
              </a:rPr>
              <a:t>, b </a:t>
            </a:r>
            <a:r>
              <a:rPr lang="en-US" altLang="en-US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ea typeface="ＭＳ Ｐゴシック" pitchFamily="32" charset="-128"/>
                <a:cs typeface="Courier New" panose="02070309020205020404" pitchFamily="49" charset="0"/>
              </a:rPr>
              <a:t>&lt;= c </a:t>
            </a:r>
            <a:r>
              <a:rPr lang="en-US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ea typeface="ＭＳ Ｐゴシック" pitchFamily="32" charset="-128"/>
                <a:cs typeface="Courier New" panose="02070309020205020404" pitchFamily="49" charset="0"/>
              </a:rPr>
              <a:t>*/</a:t>
            </a:r>
          </a:p>
          <a:p>
            <a:pPr>
              <a:buClrTx/>
              <a:buFontTx/>
              <a:buNone/>
            </a:pPr>
            <a:r>
              <a:rPr lang="en-US" altLang="en-US" sz="2000" b="1" dirty="0" smtClean="0">
                <a:solidFill>
                  <a:schemeClr val="accent4"/>
                </a:solidFill>
                <a:latin typeface="Courier New" panose="02070309020205020404" pitchFamily="49" charset="0"/>
                <a:ea typeface="ＭＳ Ｐゴシック" pitchFamily="32" charset="-128"/>
                <a:cs typeface="Courier New" panose="02070309020205020404" pitchFamily="49" charset="0"/>
              </a:rPr>
              <a:t>            printf</a:t>
            </a:r>
            <a:r>
              <a:rPr lang="en-US" altLang="en-US" sz="2000" b="1" dirty="0">
                <a:solidFill>
                  <a:schemeClr val="accent4"/>
                </a:solidFill>
                <a:latin typeface="Courier New" panose="02070309020205020404" pitchFamily="49" charset="0"/>
                <a:ea typeface="ＭＳ Ｐゴシック" pitchFamily="32" charset="-128"/>
                <a:cs typeface="Courier New" panose="02070309020205020404" pitchFamily="49" charset="0"/>
              </a:rPr>
              <a:t>(“%d %d %d \n”, a, b, c);</a:t>
            </a:r>
          </a:p>
          <a:p>
            <a:pPr>
              <a:buClrTx/>
              <a:buFontTx/>
              <a:buNone/>
            </a:pPr>
            <a:r>
              <a:rPr lang="en-US" altLang="en-US" sz="2000" b="1" dirty="0">
                <a:solidFill>
                  <a:schemeClr val="accent4"/>
                </a:solidFill>
                <a:latin typeface="Courier New" panose="02070309020205020404" pitchFamily="49" charset="0"/>
                <a:ea typeface="ＭＳ Ｐゴシック" pitchFamily="32" charset="-128"/>
                <a:cs typeface="Courier New" panose="02070309020205020404" pitchFamily="49" charset="0"/>
              </a:rPr>
              <a:t>	      </a:t>
            </a:r>
            <a:r>
              <a:rPr lang="en-US" altLang="en-US" sz="2000" b="1" dirty="0" smtClean="0">
                <a:solidFill>
                  <a:schemeClr val="accent4"/>
                </a:solidFill>
                <a:latin typeface="Courier New" panose="02070309020205020404" pitchFamily="49" charset="0"/>
                <a:ea typeface="ＭＳ Ｐゴシック" pitchFamily="32" charset="-128"/>
                <a:cs typeface="Courier New" panose="02070309020205020404" pitchFamily="49" charset="0"/>
              </a:rPr>
              <a:t>  } else {      </a:t>
            </a:r>
            <a:r>
              <a:rPr lang="en-US" altLang="en-US" sz="2000" b="1" dirty="0">
                <a:solidFill>
                  <a:schemeClr val="accent4"/>
                </a:solidFill>
                <a:latin typeface="Courier New" panose="02070309020205020404" pitchFamily="49" charset="0"/>
                <a:ea typeface="ＭＳ Ｐゴシック" pitchFamily="32" charset="-128"/>
                <a:cs typeface="Courier New" panose="02070309020205020404" pitchFamily="49" charset="0"/>
              </a:rPr>
              <a:t>	</a:t>
            </a:r>
            <a:r>
              <a:rPr lang="en-US" altLang="en-US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ea typeface="ＭＳ Ｐゴシック" pitchFamily="32" charset="-128"/>
                <a:cs typeface="Courier New" panose="02070309020205020404" pitchFamily="49" charset="0"/>
              </a:rPr>
              <a:t>/* </a:t>
            </a:r>
            <a:r>
              <a:rPr lang="en-US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ea typeface="ＭＳ Ｐゴシック" pitchFamily="32" charset="-128"/>
                <a:cs typeface="Courier New" panose="02070309020205020404" pitchFamily="49" charset="0"/>
              </a:rPr>
              <a:t>a &lt;= b, a &lt;= c, c &lt; b */ </a:t>
            </a:r>
          </a:p>
          <a:p>
            <a:pPr>
              <a:buClrTx/>
              <a:buFontTx/>
              <a:buNone/>
            </a:pPr>
            <a:r>
              <a:rPr lang="en-US" altLang="en-US" sz="2000" b="1" dirty="0">
                <a:solidFill>
                  <a:schemeClr val="accent4"/>
                </a:solidFill>
                <a:latin typeface="Courier New" panose="02070309020205020404" pitchFamily="49" charset="0"/>
                <a:ea typeface="ＭＳ Ｐゴシック" pitchFamily="32" charset="-128"/>
                <a:cs typeface="Courier New" panose="02070309020205020404" pitchFamily="49" charset="0"/>
              </a:rPr>
              <a:t>		         printf(“%d %d %d \n”, a, c, b);  </a:t>
            </a:r>
          </a:p>
          <a:p>
            <a:pPr>
              <a:buClrTx/>
              <a:buFontTx/>
              <a:buNone/>
            </a:pPr>
            <a:r>
              <a:rPr lang="en-US" altLang="en-US" sz="2000" b="1" dirty="0">
                <a:solidFill>
                  <a:schemeClr val="accent4"/>
                </a:solidFill>
                <a:latin typeface="Courier New" panose="02070309020205020404" pitchFamily="49" charset="0"/>
                <a:ea typeface="ＭＳ Ｐゴシック" pitchFamily="32" charset="-128"/>
                <a:cs typeface="Courier New" panose="02070309020205020404" pitchFamily="49" charset="0"/>
              </a:rPr>
              <a:t>	      </a:t>
            </a:r>
            <a:r>
              <a:rPr lang="en-US" altLang="en-US" sz="2000" b="1" dirty="0" smtClean="0">
                <a:solidFill>
                  <a:schemeClr val="accent4"/>
                </a:solidFill>
                <a:latin typeface="Courier New" panose="02070309020205020404" pitchFamily="49" charset="0"/>
                <a:ea typeface="ＭＳ Ｐゴシック" pitchFamily="32" charset="-128"/>
                <a:cs typeface="Courier New" panose="02070309020205020404" pitchFamily="49" charset="0"/>
              </a:rPr>
              <a:t>  }</a:t>
            </a:r>
            <a:r>
              <a:rPr lang="en-US" altLang="en-US" sz="2000" b="1" dirty="0">
                <a:solidFill>
                  <a:schemeClr val="accent4"/>
                </a:solidFill>
                <a:latin typeface="Courier New" panose="02070309020205020404" pitchFamily="49" charset="0"/>
                <a:ea typeface="ＭＳ Ｐゴシック" pitchFamily="32" charset="-128"/>
                <a:cs typeface="Courier New" panose="02070309020205020404" pitchFamily="49" charset="0"/>
              </a:rPr>
              <a:t>	               </a:t>
            </a:r>
          </a:p>
          <a:p>
            <a:pPr>
              <a:buClrTx/>
              <a:buFontTx/>
              <a:buNone/>
            </a:pPr>
            <a:r>
              <a:rPr lang="en-US" altLang="en-US" sz="2000" b="1" dirty="0">
                <a:solidFill>
                  <a:schemeClr val="accent4"/>
                </a:solidFill>
                <a:latin typeface="Courier New" panose="02070309020205020404" pitchFamily="49" charset="0"/>
                <a:ea typeface="ＭＳ Ｐゴシック" pitchFamily="32" charset="-128"/>
                <a:cs typeface="Courier New" panose="02070309020205020404" pitchFamily="49" charset="0"/>
              </a:rPr>
              <a:t>    </a:t>
            </a:r>
            <a:r>
              <a:rPr lang="en-US" altLang="en-US" sz="2000" b="1" dirty="0" smtClean="0">
                <a:solidFill>
                  <a:schemeClr val="accent4"/>
                </a:solidFill>
                <a:latin typeface="Courier New" panose="02070309020205020404" pitchFamily="49" charset="0"/>
                <a:ea typeface="ＭＳ Ｐゴシック" pitchFamily="32" charset="-128"/>
                <a:cs typeface="Courier New" panose="02070309020205020404" pitchFamily="49" charset="0"/>
              </a:rPr>
              <a:t>} else </a:t>
            </a:r>
            <a:r>
              <a:rPr lang="en-US" altLang="en-US" sz="2000" b="1" dirty="0">
                <a:solidFill>
                  <a:schemeClr val="accent4"/>
                </a:solidFill>
                <a:latin typeface="Courier New" panose="02070309020205020404" pitchFamily="49" charset="0"/>
                <a:ea typeface="ＭＳ Ｐゴシック" pitchFamily="32" charset="-128"/>
                <a:cs typeface="Courier New" panose="02070309020205020404" pitchFamily="49" charset="0"/>
              </a:rPr>
              <a:t>{ 			</a:t>
            </a:r>
            <a:r>
              <a:rPr lang="en-US" altLang="en-US" sz="2000" b="1" dirty="0" smtClean="0">
                <a:solidFill>
                  <a:schemeClr val="accent4"/>
                </a:solidFill>
                <a:latin typeface="Courier New" panose="02070309020205020404" pitchFamily="49" charset="0"/>
                <a:ea typeface="ＭＳ Ｐゴシック" pitchFamily="32" charset="-128"/>
                <a:cs typeface="Courier New" panose="02070309020205020404" pitchFamily="49" charset="0"/>
              </a:rPr>
              <a:t>   </a:t>
            </a:r>
            <a:r>
              <a:rPr lang="en-US" altLang="en-US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ea typeface="ＭＳ Ｐゴシック" pitchFamily="32" charset="-128"/>
                <a:cs typeface="Courier New" panose="02070309020205020404" pitchFamily="49" charset="0"/>
              </a:rPr>
              <a:t>/* </a:t>
            </a:r>
            <a:r>
              <a:rPr lang="en-US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ea typeface="ＭＳ Ｐゴシック" pitchFamily="32" charset="-128"/>
                <a:cs typeface="Courier New" panose="02070309020205020404" pitchFamily="49" charset="0"/>
              </a:rPr>
              <a:t>a </a:t>
            </a:r>
            <a:r>
              <a:rPr lang="en-US" altLang="en-US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ea typeface="ＭＳ Ｐゴシック" pitchFamily="32" charset="-128"/>
                <a:cs typeface="Courier New" panose="02070309020205020404" pitchFamily="49" charset="0"/>
              </a:rPr>
              <a:t>&lt;= b</a:t>
            </a:r>
            <a:r>
              <a:rPr lang="en-US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ea typeface="ＭＳ Ｐゴシック" pitchFamily="32" charset="-128"/>
                <a:cs typeface="Courier New" panose="02070309020205020404" pitchFamily="49" charset="0"/>
              </a:rPr>
              <a:t>, c &lt; a*/ </a:t>
            </a:r>
          </a:p>
          <a:p>
            <a:pPr>
              <a:buClrTx/>
              <a:buFontTx/>
              <a:buNone/>
            </a:pPr>
            <a:r>
              <a:rPr lang="en-US" altLang="en-US" sz="2000" b="1" dirty="0">
                <a:solidFill>
                  <a:schemeClr val="accent4"/>
                </a:solidFill>
                <a:latin typeface="Courier New" panose="02070309020205020404" pitchFamily="49" charset="0"/>
                <a:ea typeface="ＭＳ Ｐゴシック" pitchFamily="32" charset="-128"/>
                <a:cs typeface="Courier New" panose="02070309020205020404" pitchFamily="49" charset="0"/>
              </a:rPr>
              <a:t>		</a:t>
            </a:r>
            <a:r>
              <a:rPr lang="en-US" altLang="en-US" sz="2000" b="1" dirty="0" smtClean="0">
                <a:solidFill>
                  <a:schemeClr val="accent4"/>
                </a:solidFill>
                <a:latin typeface="Courier New" panose="02070309020205020404" pitchFamily="49" charset="0"/>
                <a:ea typeface="ＭＳ Ｐゴシック" pitchFamily="32" charset="-128"/>
                <a:cs typeface="Courier New" panose="02070309020205020404" pitchFamily="49" charset="0"/>
              </a:rPr>
              <a:t>     printf</a:t>
            </a:r>
            <a:r>
              <a:rPr lang="en-US" altLang="en-US" sz="2000" b="1" dirty="0">
                <a:solidFill>
                  <a:schemeClr val="accent4"/>
                </a:solidFill>
                <a:latin typeface="Courier New" panose="02070309020205020404" pitchFamily="49" charset="0"/>
                <a:ea typeface="ＭＳ Ｐゴシック" pitchFamily="32" charset="-128"/>
                <a:cs typeface="Courier New" panose="02070309020205020404" pitchFamily="49" charset="0"/>
              </a:rPr>
              <a:t>(“%d %d %d \n”, c, a, b) ;  </a:t>
            </a:r>
          </a:p>
          <a:p>
            <a:pPr>
              <a:buClrTx/>
              <a:buFontTx/>
              <a:buNone/>
            </a:pPr>
            <a:r>
              <a:rPr lang="en-US" altLang="en-US" sz="2000" b="1" dirty="0">
                <a:solidFill>
                  <a:schemeClr val="accent4"/>
                </a:solidFill>
                <a:latin typeface="Courier New" panose="02070309020205020404" pitchFamily="49" charset="0"/>
                <a:ea typeface="ＭＳ Ｐゴシック" pitchFamily="32" charset="-128"/>
                <a:cs typeface="Courier New" panose="02070309020205020404" pitchFamily="49" charset="0"/>
              </a:rPr>
              <a:t>	 </a:t>
            </a:r>
            <a:r>
              <a:rPr lang="en-US" altLang="en-US" sz="2000" b="1" dirty="0" smtClean="0">
                <a:solidFill>
                  <a:schemeClr val="accent4"/>
                </a:solidFill>
                <a:latin typeface="Courier New" panose="02070309020205020404" pitchFamily="49" charset="0"/>
                <a:ea typeface="ＭＳ Ｐゴシック" pitchFamily="32" charset="-128"/>
                <a:cs typeface="Courier New" panose="02070309020205020404" pitchFamily="49" charset="0"/>
              </a:rPr>
              <a:t>   }  </a:t>
            </a:r>
            <a:endParaRPr lang="en-US" altLang="en-US" sz="2000" b="1" dirty="0">
              <a:solidFill>
                <a:schemeClr val="accent4"/>
              </a:solidFill>
              <a:latin typeface="Courier New" panose="02070309020205020404" pitchFamily="49" charset="0"/>
              <a:ea typeface="ＭＳ Ｐゴシック" pitchFamily="32" charset="-128"/>
              <a:cs typeface="Courier New" panose="02070309020205020404" pitchFamily="49" charset="0"/>
            </a:endParaRPr>
          </a:p>
          <a:p>
            <a:pPr>
              <a:buClrTx/>
              <a:buFontTx/>
              <a:buNone/>
            </a:pPr>
            <a:r>
              <a:rPr lang="en-US" altLang="en-US" sz="2000" b="1" dirty="0" smtClean="0">
                <a:solidFill>
                  <a:schemeClr val="accent4"/>
                </a:solidFill>
                <a:latin typeface="Courier New" panose="02070309020205020404" pitchFamily="49" charset="0"/>
                <a:ea typeface="ＭＳ Ｐゴシック" pitchFamily="32" charset="-128"/>
                <a:cs typeface="Courier New" panose="02070309020205020404" pitchFamily="49" charset="0"/>
              </a:rPr>
              <a:t>} else </a:t>
            </a:r>
            <a:r>
              <a:rPr lang="en-US" altLang="en-US" sz="2000" b="1" dirty="0">
                <a:solidFill>
                  <a:schemeClr val="accent4"/>
                </a:solidFill>
                <a:latin typeface="Courier New" panose="02070309020205020404" pitchFamily="49" charset="0"/>
                <a:ea typeface="ＭＳ Ｐゴシック" pitchFamily="32" charset="-128"/>
                <a:cs typeface="Courier New" panose="02070309020205020404" pitchFamily="49" charset="0"/>
              </a:rPr>
              <a:t>{ </a:t>
            </a:r>
            <a:r>
              <a:rPr lang="en-US" altLang="en-US" sz="2000" b="1" dirty="0" smtClean="0">
                <a:solidFill>
                  <a:schemeClr val="accent4"/>
                </a:solidFill>
                <a:latin typeface="Courier New" panose="02070309020205020404" pitchFamily="49" charset="0"/>
                <a:ea typeface="ＭＳ Ｐゴシック" pitchFamily="32" charset="-128"/>
                <a:cs typeface="Courier New" panose="02070309020205020404" pitchFamily="49" charset="0"/>
              </a:rPr>
              <a:t>              </a:t>
            </a:r>
            <a:r>
              <a:rPr lang="en-US" altLang="en-US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ea typeface="ＭＳ Ｐゴシック" pitchFamily="32" charset="-128"/>
                <a:cs typeface="Courier New" panose="02070309020205020404" pitchFamily="49" charset="0"/>
              </a:rPr>
              <a:t>/* </a:t>
            </a:r>
            <a:r>
              <a:rPr lang="en-US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ea typeface="ＭＳ Ｐゴシック" pitchFamily="32" charset="-128"/>
                <a:cs typeface="Courier New" panose="02070309020205020404" pitchFamily="49" charset="0"/>
              </a:rPr>
              <a:t>b &lt; a */ </a:t>
            </a:r>
          </a:p>
          <a:p>
            <a:pPr>
              <a:buClrTx/>
              <a:buFontTx/>
              <a:buNone/>
            </a:pPr>
            <a:r>
              <a:rPr lang="en-US" altLang="en-US" sz="2000" b="1" dirty="0" smtClean="0">
                <a:solidFill>
                  <a:schemeClr val="accent4"/>
                </a:solidFill>
                <a:latin typeface="Courier New" panose="02070309020205020404" pitchFamily="49" charset="0"/>
                <a:ea typeface="ＭＳ Ｐゴシック" pitchFamily="32" charset="-128"/>
                <a:cs typeface="Courier New" panose="02070309020205020404" pitchFamily="49" charset="0"/>
              </a:rPr>
              <a:t>    if </a:t>
            </a:r>
            <a:r>
              <a:rPr lang="en-US" altLang="en-US" sz="2000" b="1" dirty="0">
                <a:solidFill>
                  <a:schemeClr val="accent4"/>
                </a:solidFill>
                <a:latin typeface="Courier New" panose="02070309020205020404" pitchFamily="49" charset="0"/>
                <a:ea typeface="ＭＳ Ｐゴシック" pitchFamily="32" charset="-128"/>
                <a:cs typeface="Courier New" panose="02070309020205020404" pitchFamily="49" charset="0"/>
              </a:rPr>
              <a:t>(b &lt;= c) {  	</a:t>
            </a:r>
            <a:r>
              <a:rPr lang="en-US" altLang="en-US" sz="2000" b="1" dirty="0" smtClean="0">
                <a:solidFill>
                  <a:schemeClr val="accent4"/>
                </a:solidFill>
                <a:latin typeface="Courier New" panose="02070309020205020404" pitchFamily="49" charset="0"/>
                <a:ea typeface="ＭＳ Ｐゴシック" pitchFamily="32" charset="-128"/>
                <a:cs typeface="Courier New" panose="02070309020205020404" pitchFamily="49" charset="0"/>
              </a:rPr>
              <a:t>  </a:t>
            </a:r>
            <a:r>
              <a:rPr lang="en-US" altLang="en-US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ea typeface="ＭＳ Ｐゴシック" pitchFamily="32" charset="-128"/>
                <a:cs typeface="Courier New" panose="02070309020205020404" pitchFamily="49" charset="0"/>
              </a:rPr>
              <a:t>/* b &lt; a </a:t>
            </a:r>
            <a:r>
              <a:rPr lang="en-US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ea typeface="ＭＳ Ｐゴシック" pitchFamily="32" charset="-128"/>
                <a:cs typeface="Courier New" panose="02070309020205020404" pitchFamily="49" charset="0"/>
              </a:rPr>
              <a:t>and </a:t>
            </a:r>
            <a:r>
              <a:rPr lang="en-US" altLang="en-US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ea typeface="ＭＳ Ｐゴシック" pitchFamily="32" charset="-128"/>
                <a:cs typeface="Courier New" panose="02070309020205020404" pitchFamily="49" charset="0"/>
              </a:rPr>
              <a:t>b &lt;= </a:t>
            </a:r>
            <a:r>
              <a:rPr lang="en-US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ea typeface="ＭＳ Ｐゴシック" pitchFamily="32" charset="-128"/>
                <a:cs typeface="Courier New" panose="02070309020205020404" pitchFamily="49" charset="0"/>
              </a:rPr>
              <a:t>c */</a:t>
            </a:r>
          </a:p>
          <a:p>
            <a:pPr>
              <a:buClrTx/>
              <a:buFontTx/>
              <a:buNone/>
            </a:pPr>
            <a:r>
              <a:rPr lang="en-US" altLang="en-US" sz="2000" b="1" dirty="0">
                <a:solidFill>
                  <a:schemeClr val="accent4"/>
                </a:solidFill>
                <a:latin typeface="Courier New" panose="02070309020205020404" pitchFamily="49" charset="0"/>
                <a:ea typeface="ＭＳ Ｐゴシック" pitchFamily="32" charset="-128"/>
                <a:cs typeface="Courier New" panose="02070309020205020404" pitchFamily="49" charset="0"/>
              </a:rPr>
              <a:t>	    </a:t>
            </a:r>
            <a:r>
              <a:rPr lang="en-US" altLang="en-US" sz="2000" b="1" dirty="0" smtClean="0">
                <a:solidFill>
                  <a:schemeClr val="accent4"/>
                </a:solidFill>
                <a:latin typeface="Courier New" panose="02070309020205020404" pitchFamily="49" charset="0"/>
                <a:ea typeface="ＭＳ Ｐゴシック" pitchFamily="32" charset="-128"/>
                <a:cs typeface="Courier New" panose="02070309020205020404" pitchFamily="49" charset="0"/>
              </a:rPr>
              <a:t>    if </a:t>
            </a:r>
            <a:r>
              <a:rPr lang="en-US" altLang="en-US" sz="2000" b="1" dirty="0">
                <a:solidFill>
                  <a:schemeClr val="accent4"/>
                </a:solidFill>
                <a:latin typeface="Courier New" panose="02070309020205020404" pitchFamily="49" charset="0"/>
                <a:ea typeface="ＭＳ Ｐゴシック" pitchFamily="32" charset="-128"/>
                <a:cs typeface="Courier New" panose="02070309020205020404" pitchFamily="49" charset="0"/>
              </a:rPr>
              <a:t>(a </a:t>
            </a:r>
            <a:r>
              <a:rPr lang="en-US" altLang="en-US" sz="2000" b="1" dirty="0" smtClean="0">
                <a:solidFill>
                  <a:schemeClr val="accent4"/>
                </a:solidFill>
                <a:latin typeface="Courier New" panose="02070309020205020404" pitchFamily="49" charset="0"/>
                <a:ea typeface="ＭＳ Ｐゴシック" pitchFamily="32" charset="-128"/>
                <a:cs typeface="Courier New" panose="02070309020205020404" pitchFamily="49" charset="0"/>
              </a:rPr>
              <a:t>&lt;= c</a:t>
            </a:r>
            <a:r>
              <a:rPr lang="en-US" altLang="en-US" sz="2000" b="1" dirty="0">
                <a:solidFill>
                  <a:schemeClr val="accent4"/>
                </a:solidFill>
                <a:latin typeface="Courier New" panose="02070309020205020404" pitchFamily="49" charset="0"/>
                <a:ea typeface="ＭＳ Ｐゴシック" pitchFamily="32" charset="-128"/>
                <a:cs typeface="Courier New" panose="02070309020205020404" pitchFamily="49" charset="0"/>
              </a:rPr>
              <a:t>) </a:t>
            </a:r>
            <a:r>
              <a:rPr lang="en-US" altLang="en-US" sz="2000" b="1" dirty="0" smtClean="0">
                <a:solidFill>
                  <a:schemeClr val="accent4"/>
                </a:solidFill>
                <a:latin typeface="Courier New" panose="02070309020205020404" pitchFamily="49" charset="0"/>
                <a:ea typeface="ＭＳ Ｐゴシック" pitchFamily="32" charset="-128"/>
                <a:cs typeface="Courier New" panose="02070309020205020404" pitchFamily="49" charset="0"/>
              </a:rPr>
              <a:t>{  </a:t>
            </a:r>
            <a:r>
              <a:rPr lang="en-US" altLang="en-US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ea typeface="ＭＳ Ｐゴシック" pitchFamily="32" charset="-128"/>
                <a:cs typeface="Courier New" panose="02070309020205020404" pitchFamily="49" charset="0"/>
              </a:rPr>
              <a:t>/* </a:t>
            </a:r>
            <a:r>
              <a:rPr lang="en-US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ea typeface="ＭＳ Ｐゴシック" pitchFamily="32" charset="-128"/>
                <a:cs typeface="Courier New" panose="02070309020205020404" pitchFamily="49" charset="0"/>
              </a:rPr>
              <a:t>b &lt; a, b &lt;= c, </a:t>
            </a:r>
            <a:r>
              <a:rPr lang="en-US" altLang="en-US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ea typeface="ＭＳ Ｐゴシック" pitchFamily="32" charset="-128"/>
                <a:cs typeface="Courier New" panose="02070309020205020404" pitchFamily="49" charset="0"/>
              </a:rPr>
              <a:t>a &lt;= c </a:t>
            </a:r>
            <a:r>
              <a:rPr lang="en-US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ea typeface="ＭＳ Ｐゴシック" pitchFamily="32" charset="-128"/>
                <a:cs typeface="Courier New" panose="02070309020205020404" pitchFamily="49" charset="0"/>
              </a:rPr>
              <a:t>*/ </a:t>
            </a:r>
            <a:endParaRPr lang="en-US" altLang="en-US" sz="2000" b="1" dirty="0" smtClean="0">
              <a:solidFill>
                <a:schemeClr val="tx2">
                  <a:lumMod val="60000"/>
                  <a:lumOff val="40000"/>
                </a:schemeClr>
              </a:solidFill>
              <a:latin typeface="Courier New" panose="02070309020205020404" pitchFamily="49" charset="0"/>
              <a:ea typeface="ＭＳ Ｐゴシック" pitchFamily="32" charset="-128"/>
              <a:cs typeface="Courier New" panose="02070309020205020404" pitchFamily="49" charset="0"/>
            </a:endParaRPr>
          </a:p>
          <a:p>
            <a:pPr>
              <a:buClrTx/>
              <a:buFontTx/>
              <a:buNone/>
            </a:pPr>
            <a:r>
              <a:rPr lang="en-US" altLang="en-US" sz="2000" b="1" dirty="0">
                <a:solidFill>
                  <a:schemeClr val="accent4"/>
                </a:solidFill>
                <a:latin typeface="Courier New" panose="02070309020205020404" pitchFamily="49" charset="0"/>
                <a:ea typeface="ＭＳ Ｐゴシック" pitchFamily="32" charset="-128"/>
                <a:cs typeface="Courier New" panose="02070309020205020404" pitchFamily="49" charset="0"/>
              </a:rPr>
              <a:t> </a:t>
            </a:r>
            <a:r>
              <a:rPr lang="en-US" altLang="en-US" sz="2000" b="1" dirty="0" smtClean="0">
                <a:solidFill>
                  <a:schemeClr val="accent4"/>
                </a:solidFill>
                <a:latin typeface="Courier New" panose="02070309020205020404" pitchFamily="49" charset="0"/>
                <a:ea typeface="ＭＳ Ｐゴシック" pitchFamily="32" charset="-128"/>
                <a:cs typeface="Courier New" panose="02070309020205020404" pitchFamily="49" charset="0"/>
              </a:rPr>
              <a:t>           printf</a:t>
            </a:r>
            <a:r>
              <a:rPr lang="en-US" altLang="en-US" sz="2000" b="1" dirty="0">
                <a:solidFill>
                  <a:schemeClr val="accent4"/>
                </a:solidFill>
                <a:latin typeface="Courier New" panose="02070309020205020404" pitchFamily="49" charset="0"/>
                <a:ea typeface="ＭＳ Ｐゴシック" pitchFamily="32" charset="-128"/>
                <a:cs typeface="Courier New" panose="02070309020205020404" pitchFamily="49" charset="0"/>
              </a:rPr>
              <a:t>(“%d %d %d\n”, b, a, c</a:t>
            </a:r>
            <a:r>
              <a:rPr lang="en-US" altLang="en-US" sz="2000" b="1" dirty="0" smtClean="0">
                <a:solidFill>
                  <a:schemeClr val="accent4"/>
                </a:solidFill>
                <a:latin typeface="Courier New" panose="02070309020205020404" pitchFamily="49" charset="0"/>
                <a:ea typeface="ＭＳ Ｐゴシック" pitchFamily="32" charset="-128"/>
                <a:cs typeface="Courier New" panose="02070309020205020404" pitchFamily="49" charset="0"/>
              </a:rPr>
              <a:t>);</a:t>
            </a:r>
          </a:p>
          <a:p>
            <a:pPr>
              <a:buClrTx/>
              <a:buFontTx/>
              <a:buNone/>
            </a:pPr>
            <a:r>
              <a:rPr lang="en-US" altLang="en-US" sz="2000" b="1" dirty="0">
                <a:solidFill>
                  <a:schemeClr val="accent4"/>
                </a:solidFill>
                <a:latin typeface="Courier New" panose="02070309020205020404" pitchFamily="49" charset="0"/>
                <a:ea typeface="ＭＳ Ｐゴシック" pitchFamily="32" charset="-128"/>
                <a:cs typeface="Courier New" panose="02070309020205020404" pitchFamily="49" charset="0"/>
              </a:rPr>
              <a:t> </a:t>
            </a:r>
            <a:r>
              <a:rPr lang="en-US" altLang="en-US" sz="2000" b="1" dirty="0" smtClean="0">
                <a:solidFill>
                  <a:schemeClr val="accent4"/>
                </a:solidFill>
                <a:latin typeface="Courier New" panose="02070309020205020404" pitchFamily="49" charset="0"/>
                <a:ea typeface="ＭＳ Ｐゴシック" pitchFamily="32" charset="-128"/>
                <a:cs typeface="Courier New" panose="02070309020205020404" pitchFamily="49" charset="0"/>
              </a:rPr>
              <a:t>       } else </a:t>
            </a:r>
            <a:r>
              <a:rPr lang="en-US" altLang="en-US" sz="2000" b="1" dirty="0">
                <a:solidFill>
                  <a:schemeClr val="accent4"/>
                </a:solidFill>
                <a:latin typeface="Courier New" panose="02070309020205020404" pitchFamily="49" charset="0"/>
                <a:ea typeface="ＭＳ Ｐゴシック" pitchFamily="32" charset="-128"/>
                <a:cs typeface="Courier New" panose="02070309020205020404" pitchFamily="49" charset="0"/>
              </a:rPr>
              <a:t>{  		</a:t>
            </a:r>
            <a:r>
              <a:rPr lang="en-US" altLang="en-US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ea typeface="ＭＳ Ｐゴシック" pitchFamily="32" charset="-128"/>
                <a:cs typeface="Courier New" panose="02070309020205020404" pitchFamily="49" charset="0"/>
              </a:rPr>
              <a:t>/* b &lt; a</a:t>
            </a:r>
            <a:r>
              <a:rPr lang="en-US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ea typeface="ＭＳ Ｐゴシック" pitchFamily="32" charset="-128"/>
                <a:cs typeface="Courier New" panose="02070309020205020404" pitchFamily="49" charset="0"/>
              </a:rPr>
              <a:t>, </a:t>
            </a:r>
            <a:r>
              <a:rPr lang="en-US" altLang="en-US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ea typeface="ＭＳ Ｐゴシック" pitchFamily="32" charset="-128"/>
                <a:cs typeface="Courier New" panose="02070309020205020404" pitchFamily="49" charset="0"/>
              </a:rPr>
              <a:t>b &lt;= c</a:t>
            </a:r>
            <a:r>
              <a:rPr lang="en-US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ea typeface="ＭＳ Ｐゴシック" pitchFamily="32" charset="-128"/>
                <a:cs typeface="Courier New" panose="02070309020205020404" pitchFamily="49" charset="0"/>
              </a:rPr>
              <a:t>, c &lt; a */ </a:t>
            </a:r>
          </a:p>
          <a:p>
            <a:pPr>
              <a:buClrTx/>
              <a:buFontTx/>
              <a:buNone/>
            </a:pPr>
            <a:r>
              <a:rPr lang="en-US" altLang="en-US" sz="2000" b="1" dirty="0">
                <a:solidFill>
                  <a:schemeClr val="accent4"/>
                </a:solidFill>
                <a:latin typeface="Courier New" panose="02070309020205020404" pitchFamily="49" charset="0"/>
                <a:ea typeface="ＭＳ Ｐゴシック" pitchFamily="32" charset="-128"/>
                <a:cs typeface="Courier New" panose="02070309020205020404" pitchFamily="49" charset="0"/>
              </a:rPr>
              <a:t>			</a:t>
            </a:r>
            <a:r>
              <a:rPr lang="en-US" altLang="en-US" sz="2000" b="1" dirty="0" smtClean="0">
                <a:solidFill>
                  <a:schemeClr val="accent4"/>
                </a:solidFill>
                <a:latin typeface="Courier New" panose="02070309020205020404" pitchFamily="49" charset="0"/>
                <a:ea typeface="ＭＳ Ｐゴシック" pitchFamily="32" charset="-128"/>
                <a:cs typeface="Courier New" panose="02070309020205020404" pitchFamily="49" charset="0"/>
              </a:rPr>
              <a:t>      printf</a:t>
            </a:r>
            <a:r>
              <a:rPr lang="en-US" altLang="en-US" sz="2000" b="1" dirty="0">
                <a:solidFill>
                  <a:schemeClr val="accent4"/>
                </a:solidFill>
                <a:latin typeface="Courier New" panose="02070309020205020404" pitchFamily="49" charset="0"/>
                <a:ea typeface="ＭＳ Ｐゴシック" pitchFamily="32" charset="-128"/>
                <a:cs typeface="Courier New" panose="02070309020205020404" pitchFamily="49" charset="0"/>
              </a:rPr>
              <a:t>(“%d %d %d\n”, b, c, a); }</a:t>
            </a:r>
          </a:p>
          <a:p>
            <a:pPr>
              <a:buClrTx/>
              <a:buFontTx/>
              <a:buNone/>
            </a:pPr>
            <a:r>
              <a:rPr lang="en-US" altLang="en-US" sz="2000" b="1" dirty="0">
                <a:solidFill>
                  <a:schemeClr val="accent4"/>
                </a:solidFill>
                <a:latin typeface="Courier New" panose="02070309020205020404" pitchFamily="49" charset="0"/>
                <a:ea typeface="ＭＳ Ｐゴシック" pitchFamily="32" charset="-128"/>
                <a:cs typeface="Courier New" panose="02070309020205020404" pitchFamily="49" charset="0"/>
              </a:rPr>
              <a:t>        } </a:t>
            </a:r>
            <a:endParaRPr lang="en-US" altLang="en-US" sz="2000" b="1" dirty="0" smtClean="0">
              <a:solidFill>
                <a:schemeClr val="accent4"/>
              </a:solidFill>
              <a:latin typeface="Courier New" panose="02070309020205020404" pitchFamily="49" charset="0"/>
              <a:ea typeface="ＭＳ Ｐゴシック" pitchFamily="32" charset="-128"/>
              <a:cs typeface="Courier New" panose="02070309020205020404" pitchFamily="49" charset="0"/>
            </a:endParaRPr>
          </a:p>
          <a:p>
            <a:pPr>
              <a:buClrTx/>
              <a:buFontTx/>
              <a:buNone/>
            </a:pPr>
            <a:r>
              <a:rPr lang="en-US" altLang="en-US" sz="2000" b="1" dirty="0">
                <a:solidFill>
                  <a:schemeClr val="accent4"/>
                </a:solidFill>
                <a:latin typeface="Courier New" panose="02070309020205020404" pitchFamily="49" charset="0"/>
                <a:ea typeface="ＭＳ Ｐゴシック" pitchFamily="32" charset="-128"/>
                <a:cs typeface="Courier New" panose="02070309020205020404" pitchFamily="49" charset="0"/>
              </a:rPr>
              <a:t> </a:t>
            </a:r>
            <a:r>
              <a:rPr lang="en-US" altLang="en-US" sz="2000" b="1" dirty="0" smtClean="0">
                <a:solidFill>
                  <a:schemeClr val="accent4"/>
                </a:solidFill>
                <a:latin typeface="Courier New" panose="02070309020205020404" pitchFamily="49" charset="0"/>
                <a:ea typeface="ＭＳ Ｐゴシック" pitchFamily="32" charset="-128"/>
                <a:cs typeface="Courier New" panose="02070309020205020404" pitchFamily="49" charset="0"/>
              </a:rPr>
              <a:t>   } else </a:t>
            </a:r>
            <a:r>
              <a:rPr lang="en-US" altLang="en-US" sz="2000" b="1" dirty="0">
                <a:solidFill>
                  <a:schemeClr val="accent4"/>
                </a:solidFill>
                <a:latin typeface="Courier New" panose="02070309020205020404" pitchFamily="49" charset="0"/>
                <a:ea typeface="ＭＳ Ｐゴシック" pitchFamily="32" charset="-128"/>
                <a:cs typeface="Courier New" panose="02070309020205020404" pitchFamily="49" charset="0"/>
              </a:rPr>
              <a:t>{   </a:t>
            </a:r>
            <a:r>
              <a:rPr lang="en-US" altLang="en-US" sz="2000" b="1" dirty="0" smtClean="0">
                <a:solidFill>
                  <a:schemeClr val="accent4"/>
                </a:solidFill>
                <a:latin typeface="Courier New" panose="02070309020205020404" pitchFamily="49" charset="0"/>
                <a:ea typeface="ＭＳ Ｐゴシック" pitchFamily="32" charset="-128"/>
                <a:cs typeface="Courier New" panose="02070309020205020404" pitchFamily="49" charset="0"/>
              </a:rPr>
              <a:t>        </a:t>
            </a:r>
            <a:r>
              <a:rPr lang="en-US" altLang="en-US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ea typeface="ＭＳ Ｐゴシック" pitchFamily="32" charset="-128"/>
                <a:cs typeface="Courier New" panose="02070309020205020404" pitchFamily="49" charset="0"/>
              </a:rPr>
              <a:t>/* </a:t>
            </a:r>
            <a:r>
              <a:rPr lang="en-US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ea typeface="ＭＳ Ｐゴシック" pitchFamily="32" charset="-128"/>
                <a:cs typeface="Courier New" panose="02070309020205020404" pitchFamily="49" charset="0"/>
              </a:rPr>
              <a:t>b &lt; a, c &lt; </a:t>
            </a:r>
            <a:r>
              <a:rPr lang="en-US" altLang="en-US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ea typeface="ＭＳ Ｐゴシック" pitchFamily="32" charset="-128"/>
                <a:cs typeface="Courier New" panose="02070309020205020404" pitchFamily="49" charset="0"/>
              </a:rPr>
              <a:t>b */ </a:t>
            </a:r>
          </a:p>
          <a:p>
            <a:pPr>
              <a:buClrTx/>
              <a:buFontTx/>
              <a:buNone/>
            </a:pPr>
            <a:r>
              <a:rPr lang="en-US" altLang="en-US" sz="2000" b="1" dirty="0">
                <a:solidFill>
                  <a:schemeClr val="accent4"/>
                </a:solidFill>
                <a:latin typeface="Courier New" panose="02070309020205020404" pitchFamily="49" charset="0"/>
                <a:ea typeface="ＭＳ Ｐゴシック" pitchFamily="32" charset="-128"/>
                <a:cs typeface="Courier New" panose="02070309020205020404" pitchFamily="49" charset="0"/>
              </a:rPr>
              <a:t> </a:t>
            </a:r>
            <a:r>
              <a:rPr lang="en-US" altLang="en-US" sz="2000" b="1" dirty="0" smtClean="0">
                <a:solidFill>
                  <a:schemeClr val="accent4"/>
                </a:solidFill>
                <a:latin typeface="Courier New" panose="02070309020205020404" pitchFamily="49" charset="0"/>
                <a:ea typeface="ＭＳ Ｐゴシック" pitchFamily="32" charset="-128"/>
                <a:cs typeface="Courier New" panose="02070309020205020404" pitchFamily="49" charset="0"/>
              </a:rPr>
              <a:t>       printf</a:t>
            </a:r>
            <a:r>
              <a:rPr lang="en-US" altLang="en-US" sz="2000" b="1" dirty="0">
                <a:solidFill>
                  <a:schemeClr val="accent4"/>
                </a:solidFill>
                <a:latin typeface="Courier New" panose="02070309020205020404" pitchFamily="49" charset="0"/>
                <a:ea typeface="ＭＳ Ｐゴシック" pitchFamily="32" charset="-128"/>
                <a:cs typeface="Courier New" panose="02070309020205020404" pitchFamily="49" charset="0"/>
              </a:rPr>
              <a:t>(“%d %d %d\n”, c</a:t>
            </a:r>
            <a:r>
              <a:rPr lang="en-US" altLang="en-US" sz="2000" b="1" dirty="0" smtClean="0">
                <a:solidFill>
                  <a:schemeClr val="accent4"/>
                </a:solidFill>
                <a:latin typeface="Courier New" panose="02070309020205020404" pitchFamily="49" charset="0"/>
                <a:ea typeface="ＭＳ Ｐゴシック" pitchFamily="32" charset="-128"/>
                <a:cs typeface="Courier New" panose="02070309020205020404" pitchFamily="49" charset="0"/>
              </a:rPr>
              <a:t>, b, a</a:t>
            </a:r>
            <a:r>
              <a:rPr lang="en-US" altLang="en-US" sz="2000" b="1" dirty="0">
                <a:solidFill>
                  <a:schemeClr val="accent4"/>
                </a:solidFill>
                <a:latin typeface="Courier New" panose="02070309020205020404" pitchFamily="49" charset="0"/>
                <a:ea typeface="ＭＳ Ｐゴシック" pitchFamily="32" charset="-128"/>
                <a:cs typeface="Courier New" panose="02070309020205020404" pitchFamily="49" charset="0"/>
              </a:rPr>
              <a:t>); }</a:t>
            </a:r>
          </a:p>
          <a:p>
            <a:pPr>
              <a:buClrTx/>
              <a:buFontTx/>
              <a:buNone/>
            </a:pPr>
            <a:r>
              <a:rPr lang="en-US" altLang="en-US" sz="2000" b="1" dirty="0" smtClean="0">
                <a:solidFill>
                  <a:schemeClr val="accent4"/>
                </a:solidFill>
                <a:latin typeface="Courier New" panose="02070309020205020404" pitchFamily="49" charset="0"/>
                <a:ea typeface="ＭＳ Ｐゴシック" pitchFamily="32" charset="-128"/>
                <a:cs typeface="Courier New" panose="02070309020205020404" pitchFamily="49" charset="0"/>
              </a:rPr>
              <a:t>    }</a:t>
            </a:r>
            <a:endParaRPr lang="en-US" altLang="en-US" sz="2000" b="1" dirty="0">
              <a:solidFill>
                <a:schemeClr val="accent4"/>
              </a:solidFill>
              <a:latin typeface="Courier New" panose="02070309020205020404" pitchFamily="49" charset="0"/>
              <a:ea typeface="ＭＳ Ｐゴシック" pitchFamily="32" charset="-128"/>
              <a:cs typeface="Courier New" panose="02070309020205020404" pitchFamily="49" charset="0"/>
            </a:endParaRPr>
          </a:p>
          <a:p>
            <a:pPr>
              <a:buClrTx/>
              <a:buFontTx/>
              <a:buNone/>
            </a:pPr>
            <a:r>
              <a:rPr lang="en-US" altLang="en-US" sz="2000" b="1" dirty="0" smtClean="0">
                <a:solidFill>
                  <a:schemeClr val="accent4"/>
                </a:solidFill>
                <a:latin typeface="Courier New" panose="02070309020205020404" pitchFamily="49" charset="0"/>
                <a:ea typeface="ＭＳ Ｐゴシック" pitchFamily="32" charset="-128"/>
                <a:cs typeface="Courier New" panose="02070309020205020404" pitchFamily="49" charset="0"/>
              </a:rPr>
              <a:t>}      </a:t>
            </a:r>
            <a:endParaRPr lang="en-US" altLang="en-US" sz="2000" b="1" dirty="0">
              <a:solidFill>
                <a:schemeClr val="accent4"/>
              </a:solidFill>
              <a:latin typeface="Courier New" panose="02070309020205020404" pitchFamily="49" charset="0"/>
              <a:ea typeface="ＭＳ Ｐゴシック" pitchFamily="32" charset="-128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9409632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7" dur="500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10" dur="500"/>
                                        <p:tgtEl>
                                          <p:spTgt spid="184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3" dur="500"/>
                                        <p:tgtEl>
                                          <p:spTgt spid="1843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18" dur="500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21" dur="500"/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24" dur="500"/>
                                        <p:tgtEl>
                                          <p:spTgt spid="18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29" dur="500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32" dur="500"/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35" dur="500"/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40" dur="500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45" dur="500"/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50" dur="500"/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55" dur="500"/>
                                        <p:tgtEl>
                                          <p:spTgt spid="184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58" dur="500"/>
                                        <p:tgtEl>
                                          <p:spTgt spid="1843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61" dur="500"/>
                                        <p:tgtEl>
                                          <p:spTgt spid="1843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66" dur="500"/>
                                        <p:tgtEl>
                                          <p:spTgt spid="184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69" dur="500"/>
                                        <p:tgtEl>
                                          <p:spTgt spid="1843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72" dur="500"/>
                                        <p:tgtEl>
                                          <p:spTgt spid="1843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77" dur="500"/>
                                        <p:tgtEl>
                                          <p:spTgt spid="1843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82" dur="500"/>
                                        <p:tgtEl>
                                          <p:spTgt spid="1843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87" dur="500"/>
                                        <p:tgtEl>
                                          <p:spTgt spid="1843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Announcement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Tuesday labs tomorrow 2pm-5pm</a:t>
            </a:r>
          </a:p>
          <a:p>
            <a:r>
              <a:rPr lang="en-GB" dirty="0" smtClean="0"/>
              <a:t>Tutorial tomorrow 12pm-1pm</a:t>
            </a:r>
          </a:p>
          <a:p>
            <a:pPr lvl="1"/>
            <a:r>
              <a:rPr lang="en-GB" dirty="0" smtClean="0"/>
              <a:t>NCC cadets, come ASAP</a:t>
            </a:r>
          </a:p>
          <a:p>
            <a:r>
              <a:rPr lang="en-GB" dirty="0" smtClean="0"/>
              <a:t>Perspective taking test</a:t>
            </a:r>
          </a:p>
          <a:p>
            <a:pPr lvl="1"/>
            <a:r>
              <a:rPr lang="en-GB" dirty="0" smtClean="0"/>
              <a:t>Participation is voluntary, not part of course grade</a:t>
            </a:r>
          </a:p>
          <a:p>
            <a:pPr lvl="1"/>
            <a:r>
              <a:rPr lang="en-GB" dirty="0" smtClean="0"/>
              <a:t>Will take 5 minutes</a:t>
            </a:r>
          </a:p>
          <a:p>
            <a:pPr lvl="1"/>
            <a:r>
              <a:rPr lang="en-GB" dirty="0" smtClean="0"/>
              <a:t>Conducted in next tutorial class (Tuesday, 22</a:t>
            </a:r>
            <a:r>
              <a:rPr lang="en-GB" baseline="30000" dirty="0" smtClean="0"/>
              <a:t>nd</a:t>
            </a:r>
            <a:r>
              <a:rPr lang="en-GB" dirty="0" smtClean="0"/>
              <a:t>)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if, if-else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47800"/>
            <a:ext cx="7772400" cy="5029200"/>
          </a:xfrm>
        </p:spPr>
        <p:txBody>
          <a:bodyPr/>
          <a:lstStyle/>
          <a:p>
            <a:r>
              <a:rPr lang="en-US" dirty="0" smtClean="0"/>
              <a:t>Earlier examples showed us </a:t>
            </a:r>
            <a:r>
              <a:rPr lang="en-US" i="1" dirty="0" smtClean="0"/>
              <a:t>nested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if-else </a:t>
            </a:r>
            <a:r>
              <a:rPr lang="en-US" dirty="0" smtClean="0"/>
              <a:t>statements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Because </a:t>
            </a:r>
            <a:r>
              <a:rPr lang="en-US" dirty="0" smtClean="0">
                <a:solidFill>
                  <a:srgbClr val="FF0000"/>
                </a:solidFill>
              </a:rPr>
              <a:t>if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FF0000"/>
                </a:solidFill>
              </a:rPr>
              <a:t>if-else</a:t>
            </a:r>
            <a:r>
              <a:rPr lang="en-US" dirty="0" smtClean="0"/>
              <a:t> are also statements, they can be used anywhere a statement or block can be used.</a:t>
            </a:r>
          </a:p>
          <a:p>
            <a:pPr lvl="1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AE533C9-6123-451B-8152-89DE4F42581D}" type="datetime7">
              <a:rPr lang="en-US" smtClean="0"/>
              <a:pPr>
                <a:defRPr/>
              </a:pPr>
              <a:t>Aug-17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Esc101, Programming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1828800" y="2438400"/>
            <a:ext cx="5448300" cy="192670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buClrTx/>
              <a:buFontTx/>
              <a:buNone/>
            </a:pPr>
            <a:r>
              <a:rPr lang="en-US" altLang="en-US" sz="2400" dirty="0" smtClean="0">
                <a:solidFill>
                  <a:schemeClr val="accent4"/>
                </a:solidFill>
                <a:ea typeface="ＭＳ Ｐゴシック" pitchFamily="32" charset="-128"/>
              </a:rPr>
              <a:t>if </a:t>
            </a:r>
            <a:r>
              <a:rPr lang="en-US" altLang="en-US" sz="2400" dirty="0">
                <a:solidFill>
                  <a:schemeClr val="accent4"/>
                </a:solidFill>
                <a:ea typeface="ＭＳ Ｐゴシック" pitchFamily="32" charset="-128"/>
              </a:rPr>
              <a:t>(a &lt;= b) {</a:t>
            </a:r>
          </a:p>
          <a:p>
            <a:pPr>
              <a:buClrTx/>
              <a:buFontTx/>
              <a:buNone/>
            </a:pPr>
            <a:r>
              <a:rPr lang="en-US" altLang="en-US" sz="2400" dirty="0">
                <a:solidFill>
                  <a:schemeClr val="accent4"/>
                </a:solidFill>
                <a:ea typeface="ＭＳ Ｐゴシック" pitchFamily="32" charset="-128"/>
              </a:rPr>
              <a:t>       if (a &lt;= c) </a:t>
            </a:r>
            <a:r>
              <a:rPr lang="en-US" altLang="en-US" sz="2400" dirty="0" smtClean="0">
                <a:solidFill>
                  <a:schemeClr val="accent4"/>
                </a:solidFill>
                <a:ea typeface="ＭＳ Ｐゴシック" pitchFamily="32" charset="-128"/>
              </a:rPr>
              <a:t>{ … }  </a:t>
            </a:r>
            <a:r>
              <a:rPr lang="en-US" altLang="en-US" sz="2400" dirty="0">
                <a:solidFill>
                  <a:schemeClr val="accent4"/>
                </a:solidFill>
                <a:ea typeface="ＭＳ Ｐゴシック" pitchFamily="32" charset="-128"/>
              </a:rPr>
              <a:t>else </a:t>
            </a:r>
            <a:r>
              <a:rPr lang="en-US" altLang="en-US" sz="2400" dirty="0" smtClean="0">
                <a:solidFill>
                  <a:schemeClr val="accent4"/>
                </a:solidFill>
                <a:ea typeface="ＭＳ Ｐゴシック" pitchFamily="32" charset="-128"/>
              </a:rPr>
              <a:t>{…}</a:t>
            </a:r>
            <a:endParaRPr lang="en-US" altLang="en-US" sz="2400" dirty="0">
              <a:solidFill>
                <a:schemeClr val="accent4"/>
              </a:solidFill>
              <a:ea typeface="ＭＳ Ｐゴシック" pitchFamily="32" charset="-128"/>
            </a:endParaRPr>
          </a:p>
          <a:p>
            <a:pPr>
              <a:buClrTx/>
              <a:buFontTx/>
              <a:buNone/>
            </a:pPr>
            <a:r>
              <a:rPr lang="en-US" altLang="en-US" sz="2400" dirty="0" smtClean="0">
                <a:solidFill>
                  <a:schemeClr val="accent4"/>
                </a:solidFill>
                <a:ea typeface="ＭＳ Ｐゴシック" pitchFamily="32" charset="-128"/>
              </a:rPr>
              <a:t>}</a:t>
            </a:r>
            <a:r>
              <a:rPr lang="en-US" altLang="en-US" sz="2400" dirty="0">
                <a:solidFill>
                  <a:schemeClr val="accent4"/>
                </a:solidFill>
                <a:ea typeface="ＭＳ Ｐゴシック" pitchFamily="32" charset="-128"/>
              </a:rPr>
              <a:t> </a:t>
            </a:r>
            <a:r>
              <a:rPr lang="en-US" altLang="en-US" sz="2400" dirty="0" smtClean="0">
                <a:solidFill>
                  <a:schemeClr val="accent4"/>
                </a:solidFill>
                <a:ea typeface="ＭＳ Ｐゴシック" pitchFamily="32" charset="-128"/>
              </a:rPr>
              <a:t>else </a:t>
            </a:r>
            <a:r>
              <a:rPr lang="en-US" altLang="en-US" sz="2400" dirty="0">
                <a:solidFill>
                  <a:schemeClr val="accent4"/>
                </a:solidFill>
                <a:ea typeface="ＭＳ Ｐゴシック" pitchFamily="32" charset="-128"/>
              </a:rPr>
              <a:t>{</a:t>
            </a:r>
          </a:p>
          <a:p>
            <a:pPr>
              <a:buClrTx/>
              <a:buFontTx/>
              <a:buNone/>
            </a:pPr>
            <a:r>
              <a:rPr lang="en-US" altLang="en-US" sz="2400" dirty="0">
                <a:solidFill>
                  <a:schemeClr val="accent4"/>
                </a:solidFill>
                <a:ea typeface="ＭＳ Ｐゴシック" pitchFamily="32" charset="-128"/>
              </a:rPr>
              <a:t>        if (b &lt;= c)  </a:t>
            </a:r>
            <a:r>
              <a:rPr lang="en-US" altLang="en-US" sz="2400" dirty="0" smtClean="0">
                <a:solidFill>
                  <a:schemeClr val="accent4"/>
                </a:solidFill>
                <a:ea typeface="ＭＳ Ｐゴシック" pitchFamily="32" charset="-128"/>
              </a:rPr>
              <a:t>{ … }</a:t>
            </a:r>
            <a:r>
              <a:rPr lang="en-US" altLang="en-US" sz="2400" dirty="0">
                <a:solidFill>
                  <a:schemeClr val="accent4"/>
                </a:solidFill>
                <a:ea typeface="ＭＳ Ｐゴシック" pitchFamily="32" charset="-128"/>
              </a:rPr>
              <a:t> </a:t>
            </a:r>
            <a:r>
              <a:rPr lang="en-US" altLang="en-US" sz="2400" dirty="0" smtClean="0">
                <a:solidFill>
                  <a:schemeClr val="accent4"/>
                </a:solidFill>
                <a:ea typeface="ＭＳ Ｐゴシック" pitchFamily="32" charset="-128"/>
              </a:rPr>
              <a:t>else { … }</a:t>
            </a:r>
            <a:endParaRPr lang="en-US" altLang="en-US" sz="2400" dirty="0">
              <a:solidFill>
                <a:schemeClr val="accent4"/>
              </a:solidFill>
              <a:ea typeface="ＭＳ Ｐゴシック" pitchFamily="32" charset="-128"/>
            </a:endParaRPr>
          </a:p>
          <a:p>
            <a:pPr>
              <a:buClrTx/>
              <a:buFontTx/>
              <a:buNone/>
            </a:pPr>
            <a:r>
              <a:rPr lang="en-US" altLang="en-US" sz="2400" dirty="0" smtClean="0">
                <a:solidFill>
                  <a:schemeClr val="accent4"/>
                </a:solidFill>
                <a:ea typeface="ＭＳ Ｐゴシック" pitchFamily="32" charset="-128"/>
              </a:rPr>
              <a:t>}</a:t>
            </a:r>
            <a:endParaRPr lang="en-US" altLang="en-US" sz="2400" dirty="0">
              <a:solidFill>
                <a:schemeClr val="accent4"/>
              </a:solidFill>
              <a:ea typeface="ＭＳ Ｐゴシック" pitchFamily="32" charset="-128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09580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609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Else if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14400"/>
            <a:ext cx="8001000" cy="1828800"/>
          </a:xfrm>
        </p:spPr>
        <p:txBody>
          <a:bodyPr/>
          <a:lstStyle/>
          <a:p>
            <a:r>
              <a:rPr lang="en-US" dirty="0" smtClean="0"/>
              <a:t>A special kind of nesting is the chain of if-else-if-else-… statements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B6DD7EE-0D11-406D-8AF2-8F01715BFA66}" type="datetime7">
              <a:rPr lang="en-US" smtClean="0"/>
              <a:pPr>
                <a:defRPr/>
              </a:pPr>
              <a:t>Aug-17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Esc101, Programming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5257800" y="2053086"/>
            <a:ext cx="3429000" cy="427151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tx1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buClrTx/>
              <a:buFontTx/>
              <a:buNone/>
            </a:pPr>
            <a:r>
              <a:rPr lang="en-US" altLang="en-US" sz="2400" dirty="0" smtClean="0">
                <a:solidFill>
                  <a:schemeClr val="accent4"/>
                </a:solidFill>
                <a:ea typeface="ＭＳ Ｐゴシック" pitchFamily="32" charset="-128"/>
              </a:rPr>
              <a:t>if (cond1) </a:t>
            </a:r>
            <a:endParaRPr lang="en-US" altLang="en-US" sz="2400" dirty="0">
              <a:solidFill>
                <a:schemeClr val="accent4"/>
              </a:solidFill>
              <a:ea typeface="ＭＳ Ｐゴシック" pitchFamily="32" charset="-128"/>
            </a:endParaRPr>
          </a:p>
          <a:p>
            <a:pPr>
              <a:buClrTx/>
              <a:buFontTx/>
              <a:buNone/>
            </a:pPr>
            <a:r>
              <a:rPr lang="en-US" altLang="en-US" sz="2400" dirty="0" smtClean="0">
                <a:solidFill>
                  <a:schemeClr val="accent4"/>
                </a:solidFill>
                <a:ea typeface="ＭＳ Ｐゴシック" pitchFamily="32" charset="-128"/>
              </a:rPr>
              <a:t>	stmt-block1</a:t>
            </a:r>
          </a:p>
          <a:p>
            <a:pPr>
              <a:buClrTx/>
              <a:buFontTx/>
              <a:buNone/>
            </a:pPr>
            <a:r>
              <a:rPr lang="en-US" altLang="en-US" sz="2400" dirty="0" smtClean="0">
                <a:solidFill>
                  <a:schemeClr val="accent4"/>
                </a:solidFill>
                <a:ea typeface="ＭＳ Ｐゴシック" pitchFamily="32" charset="-128"/>
              </a:rPr>
              <a:t>else if (cond</a:t>
            </a:r>
            <a:r>
              <a:rPr lang="en-US" altLang="en-US" sz="2400" dirty="0">
                <a:solidFill>
                  <a:schemeClr val="accent4"/>
                </a:solidFill>
                <a:ea typeface="ＭＳ Ｐゴシック" pitchFamily="32" charset="-128"/>
              </a:rPr>
              <a:t>2</a:t>
            </a:r>
            <a:r>
              <a:rPr lang="en-US" altLang="en-US" sz="2400" dirty="0" smtClean="0">
                <a:solidFill>
                  <a:schemeClr val="accent4"/>
                </a:solidFill>
                <a:ea typeface="ＭＳ Ｐゴシック" pitchFamily="32" charset="-128"/>
              </a:rPr>
              <a:t>)</a:t>
            </a:r>
          </a:p>
          <a:p>
            <a:pPr>
              <a:buClrTx/>
              <a:buFontTx/>
              <a:buNone/>
            </a:pPr>
            <a:r>
              <a:rPr lang="en-US" altLang="en-US" sz="2400" dirty="0" smtClean="0">
                <a:solidFill>
                  <a:schemeClr val="accent4"/>
                </a:solidFill>
                <a:ea typeface="ＭＳ Ｐゴシック" pitchFamily="32" charset="-128"/>
              </a:rPr>
              <a:t>     stmt-block2</a:t>
            </a:r>
          </a:p>
          <a:p>
            <a:pPr>
              <a:buClrTx/>
              <a:buFontTx/>
              <a:buNone/>
            </a:pPr>
            <a:r>
              <a:rPr lang="en-US" altLang="en-US" sz="2400" dirty="0" smtClean="0">
                <a:solidFill>
                  <a:schemeClr val="accent4"/>
                </a:solidFill>
                <a:ea typeface="ＭＳ Ｐゴシック" pitchFamily="32" charset="-128"/>
              </a:rPr>
              <a:t>else </a:t>
            </a:r>
            <a:r>
              <a:rPr lang="en-US" altLang="en-US" sz="2400" dirty="0">
                <a:solidFill>
                  <a:schemeClr val="accent4"/>
                </a:solidFill>
                <a:ea typeface="ＭＳ Ｐゴシック" pitchFamily="32" charset="-128"/>
              </a:rPr>
              <a:t>if (</a:t>
            </a:r>
            <a:r>
              <a:rPr lang="en-US" altLang="en-US" sz="2400" dirty="0" smtClean="0">
                <a:solidFill>
                  <a:schemeClr val="accent4"/>
                </a:solidFill>
                <a:ea typeface="ＭＳ Ｐゴシック" pitchFamily="32" charset="-128"/>
              </a:rPr>
              <a:t>cond3)</a:t>
            </a:r>
            <a:endParaRPr lang="en-US" altLang="en-US" sz="2400" dirty="0">
              <a:solidFill>
                <a:schemeClr val="accent4"/>
              </a:solidFill>
              <a:ea typeface="ＭＳ Ｐゴシック" pitchFamily="32" charset="-128"/>
            </a:endParaRPr>
          </a:p>
          <a:p>
            <a:pPr>
              <a:buClrTx/>
              <a:buFontTx/>
              <a:buNone/>
            </a:pPr>
            <a:r>
              <a:rPr lang="en-US" altLang="en-US" sz="2400" dirty="0">
                <a:solidFill>
                  <a:schemeClr val="accent4"/>
                </a:solidFill>
                <a:ea typeface="ＭＳ Ｐゴシック" pitchFamily="32" charset="-128"/>
              </a:rPr>
              <a:t>     </a:t>
            </a:r>
            <a:r>
              <a:rPr lang="en-US" altLang="en-US" sz="2400" dirty="0" smtClean="0">
                <a:solidFill>
                  <a:schemeClr val="accent4"/>
                </a:solidFill>
                <a:ea typeface="ＭＳ Ｐゴシック" pitchFamily="32" charset="-128"/>
              </a:rPr>
              <a:t>stmt-block3</a:t>
            </a:r>
            <a:endParaRPr lang="en-US" altLang="en-US" sz="2400" dirty="0">
              <a:solidFill>
                <a:schemeClr val="accent4"/>
              </a:solidFill>
              <a:ea typeface="ＭＳ Ｐゴシック" pitchFamily="32" charset="-128"/>
            </a:endParaRPr>
          </a:p>
          <a:p>
            <a:pPr>
              <a:buClrTx/>
              <a:buFontTx/>
              <a:buNone/>
            </a:pPr>
            <a:r>
              <a:rPr lang="en-US" altLang="en-US" sz="2400" dirty="0" smtClean="0">
                <a:solidFill>
                  <a:schemeClr val="accent4"/>
                </a:solidFill>
                <a:ea typeface="ＭＳ Ｐゴシック" pitchFamily="32" charset="-128"/>
              </a:rPr>
              <a:t>else </a:t>
            </a:r>
            <a:r>
              <a:rPr lang="en-US" altLang="en-US" sz="2400" dirty="0">
                <a:solidFill>
                  <a:schemeClr val="accent4"/>
                </a:solidFill>
                <a:ea typeface="ＭＳ Ｐゴシック" pitchFamily="32" charset="-128"/>
              </a:rPr>
              <a:t>if (</a:t>
            </a:r>
            <a:r>
              <a:rPr lang="en-US" altLang="en-US" sz="2400" dirty="0" smtClean="0">
                <a:solidFill>
                  <a:schemeClr val="accent4"/>
                </a:solidFill>
                <a:ea typeface="ＭＳ Ｐゴシック" pitchFamily="32" charset="-128"/>
              </a:rPr>
              <a:t>cond4)</a:t>
            </a:r>
            <a:endParaRPr lang="en-US" altLang="en-US" sz="2400" dirty="0">
              <a:solidFill>
                <a:schemeClr val="accent4"/>
              </a:solidFill>
              <a:ea typeface="ＭＳ Ｐゴシック" pitchFamily="32" charset="-128"/>
            </a:endParaRPr>
          </a:p>
          <a:p>
            <a:pPr>
              <a:buClrTx/>
              <a:buFontTx/>
              <a:buNone/>
            </a:pPr>
            <a:r>
              <a:rPr lang="en-US" altLang="en-US" sz="2400" dirty="0">
                <a:solidFill>
                  <a:schemeClr val="accent4"/>
                </a:solidFill>
                <a:ea typeface="ＭＳ Ｐゴシック" pitchFamily="32" charset="-128"/>
              </a:rPr>
              <a:t>     </a:t>
            </a:r>
            <a:r>
              <a:rPr lang="en-US" altLang="en-US" sz="2400" dirty="0" smtClean="0">
                <a:solidFill>
                  <a:schemeClr val="accent4"/>
                </a:solidFill>
                <a:ea typeface="ＭＳ Ｐゴシック" pitchFamily="32" charset="-128"/>
              </a:rPr>
              <a:t>stmt-block4</a:t>
            </a:r>
            <a:endParaRPr lang="en-US" altLang="en-US" sz="2400" dirty="0">
              <a:solidFill>
                <a:schemeClr val="accent4"/>
              </a:solidFill>
              <a:ea typeface="ＭＳ Ｐゴシック" pitchFamily="32" charset="-128"/>
            </a:endParaRPr>
          </a:p>
          <a:p>
            <a:pPr>
              <a:buClrTx/>
              <a:buFontTx/>
              <a:buNone/>
            </a:pPr>
            <a:r>
              <a:rPr lang="en-US" altLang="en-US" sz="2400" dirty="0" smtClean="0">
                <a:solidFill>
                  <a:schemeClr val="accent4"/>
                </a:solidFill>
                <a:ea typeface="ＭＳ Ｐゴシック" pitchFamily="32" charset="-128"/>
              </a:rPr>
              <a:t>else if  …</a:t>
            </a:r>
            <a:endParaRPr lang="en-US" altLang="en-US" sz="2400" dirty="0">
              <a:solidFill>
                <a:schemeClr val="accent4"/>
              </a:solidFill>
              <a:ea typeface="ＭＳ Ｐゴシック" pitchFamily="32" charset="-128"/>
            </a:endParaRPr>
          </a:p>
          <a:p>
            <a:pPr>
              <a:buClrTx/>
              <a:buFontTx/>
              <a:buNone/>
            </a:pPr>
            <a:r>
              <a:rPr lang="en-US" altLang="en-US" sz="2400" dirty="0" smtClean="0">
                <a:solidFill>
                  <a:schemeClr val="accent4"/>
                </a:solidFill>
                <a:ea typeface="ＭＳ Ｐゴシック" pitchFamily="32" charset="-128"/>
              </a:rPr>
              <a:t>else </a:t>
            </a:r>
          </a:p>
          <a:p>
            <a:pPr>
              <a:buClrTx/>
              <a:buFontTx/>
              <a:buNone/>
            </a:pPr>
            <a:r>
              <a:rPr lang="en-US" altLang="en-US" sz="2400" dirty="0">
                <a:solidFill>
                  <a:schemeClr val="accent4"/>
                </a:solidFill>
                <a:ea typeface="ＭＳ Ｐゴシック" pitchFamily="32" charset="-128"/>
              </a:rPr>
              <a:t> </a:t>
            </a:r>
            <a:r>
              <a:rPr lang="en-US" altLang="en-US" sz="2400" dirty="0" smtClean="0">
                <a:solidFill>
                  <a:schemeClr val="accent4"/>
                </a:solidFill>
                <a:ea typeface="ＭＳ Ｐゴシック" pitchFamily="32" charset="-128"/>
              </a:rPr>
              <a:t>     last-block-of-</a:t>
            </a:r>
            <a:r>
              <a:rPr lang="en-US" altLang="en-US" sz="2400" dirty="0" err="1" smtClean="0">
                <a:solidFill>
                  <a:schemeClr val="accent4"/>
                </a:solidFill>
                <a:ea typeface="ＭＳ Ｐゴシック" pitchFamily="32" charset="-128"/>
              </a:rPr>
              <a:t>stmt</a:t>
            </a:r>
            <a:endParaRPr lang="en-US" altLang="en-US" sz="2400" dirty="0" smtClean="0">
              <a:solidFill>
                <a:schemeClr val="accent4"/>
              </a:solidFill>
              <a:ea typeface="ＭＳ Ｐゴシック" pitchFamily="32" charset="-128"/>
            </a:endParaRPr>
          </a:p>
          <a:p>
            <a:pPr>
              <a:buClrTx/>
              <a:buFontTx/>
              <a:buNone/>
            </a:pPr>
            <a:endParaRPr lang="en-US" altLang="en-US" sz="2400" dirty="0">
              <a:solidFill>
                <a:schemeClr val="accent4"/>
              </a:solidFill>
              <a:ea typeface="ＭＳ Ｐゴシック" pitchFamily="32" charset="-128"/>
            </a:endParaRPr>
          </a:p>
          <a:p>
            <a:pPr>
              <a:buClrTx/>
              <a:buFontTx/>
              <a:buNone/>
            </a:pPr>
            <a:endParaRPr lang="en-US" altLang="en-US" sz="2400" dirty="0">
              <a:solidFill>
                <a:schemeClr val="accent4"/>
              </a:solidFill>
              <a:ea typeface="ＭＳ Ｐゴシック" pitchFamily="32" charset="-128"/>
            </a:endParaRPr>
          </a:p>
          <a:p>
            <a:pPr>
              <a:buClrTx/>
              <a:buFontTx/>
              <a:buNone/>
            </a:pPr>
            <a:endParaRPr lang="en-US" altLang="en-US" sz="2400" dirty="0">
              <a:solidFill>
                <a:schemeClr val="accent4"/>
              </a:solidFill>
              <a:ea typeface="ＭＳ Ｐゴシック" pitchFamily="32" charset="-128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609600" y="2053087"/>
            <a:ext cx="3886200" cy="419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tx1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buClrTx/>
              <a:buFontTx/>
              <a:buNone/>
            </a:pPr>
            <a:r>
              <a:rPr lang="en-US" altLang="en-US" sz="2400" dirty="0" smtClean="0">
                <a:solidFill>
                  <a:schemeClr val="accent4"/>
                </a:solidFill>
                <a:ea typeface="ＭＳ Ｐゴシック" pitchFamily="32" charset="-128"/>
              </a:rPr>
              <a:t>if (cond1) </a:t>
            </a:r>
            <a:r>
              <a:rPr lang="en-US" altLang="en-US" sz="2400" dirty="0">
                <a:solidFill>
                  <a:schemeClr val="accent4"/>
                </a:solidFill>
                <a:ea typeface="ＭＳ Ｐゴシック" pitchFamily="32" charset="-128"/>
              </a:rPr>
              <a:t>{</a:t>
            </a:r>
          </a:p>
          <a:p>
            <a:pPr>
              <a:buClrTx/>
              <a:buFontTx/>
              <a:buNone/>
            </a:pPr>
            <a:r>
              <a:rPr lang="en-US" altLang="en-US" sz="2400" dirty="0" smtClean="0">
                <a:solidFill>
                  <a:schemeClr val="accent4"/>
                </a:solidFill>
                <a:ea typeface="ＭＳ Ｐゴシック" pitchFamily="32" charset="-128"/>
              </a:rPr>
              <a:t>	stmt1</a:t>
            </a:r>
          </a:p>
          <a:p>
            <a:pPr>
              <a:buClrTx/>
              <a:buFontTx/>
              <a:buNone/>
            </a:pPr>
            <a:r>
              <a:rPr lang="en-US" altLang="en-US" sz="2400" dirty="0" smtClean="0">
                <a:solidFill>
                  <a:schemeClr val="accent4"/>
                </a:solidFill>
                <a:ea typeface="ＭＳ Ｐゴシック" pitchFamily="32" charset="-128"/>
              </a:rPr>
              <a:t>} else </a:t>
            </a:r>
            <a:r>
              <a:rPr lang="en-US" altLang="en-US" sz="2400" dirty="0">
                <a:solidFill>
                  <a:schemeClr val="accent4"/>
                </a:solidFill>
                <a:ea typeface="ＭＳ Ｐゴシック" pitchFamily="32" charset="-128"/>
              </a:rPr>
              <a:t>{</a:t>
            </a:r>
          </a:p>
          <a:p>
            <a:pPr>
              <a:buClrTx/>
              <a:buFontTx/>
              <a:buNone/>
            </a:pPr>
            <a:r>
              <a:rPr lang="en-US" altLang="en-US" sz="2400" dirty="0">
                <a:solidFill>
                  <a:schemeClr val="accent4"/>
                </a:solidFill>
                <a:ea typeface="ＭＳ Ｐゴシック" pitchFamily="32" charset="-128"/>
              </a:rPr>
              <a:t>        if </a:t>
            </a:r>
            <a:r>
              <a:rPr lang="en-US" altLang="en-US" sz="2400" dirty="0" smtClean="0">
                <a:solidFill>
                  <a:schemeClr val="accent4"/>
                </a:solidFill>
                <a:ea typeface="ＭＳ Ｐゴシック" pitchFamily="32" charset="-128"/>
              </a:rPr>
              <a:t>(cond</a:t>
            </a:r>
            <a:r>
              <a:rPr lang="en-US" altLang="en-US" sz="2400" dirty="0">
                <a:solidFill>
                  <a:schemeClr val="accent4"/>
                </a:solidFill>
                <a:ea typeface="ＭＳ Ｐゴシック" pitchFamily="32" charset="-128"/>
              </a:rPr>
              <a:t>2</a:t>
            </a:r>
            <a:r>
              <a:rPr lang="en-US" altLang="en-US" sz="2400" dirty="0" smtClean="0">
                <a:solidFill>
                  <a:schemeClr val="accent4"/>
                </a:solidFill>
                <a:ea typeface="ＭＳ Ｐゴシック" pitchFamily="32" charset="-128"/>
              </a:rPr>
              <a:t>)  {</a:t>
            </a:r>
          </a:p>
          <a:p>
            <a:pPr>
              <a:buClrTx/>
              <a:buFontTx/>
              <a:buNone/>
            </a:pPr>
            <a:r>
              <a:rPr lang="en-US" altLang="en-US" sz="2400" dirty="0">
                <a:solidFill>
                  <a:schemeClr val="accent4"/>
                </a:solidFill>
                <a:ea typeface="ＭＳ Ｐゴシック" pitchFamily="32" charset="-128"/>
              </a:rPr>
              <a:t> </a:t>
            </a:r>
            <a:r>
              <a:rPr lang="en-US" altLang="en-US" sz="2400" dirty="0" smtClean="0">
                <a:solidFill>
                  <a:schemeClr val="accent4"/>
                </a:solidFill>
                <a:ea typeface="ＭＳ Ｐゴシック" pitchFamily="32" charset="-128"/>
              </a:rPr>
              <a:t>            stmt2</a:t>
            </a:r>
          </a:p>
          <a:p>
            <a:pPr>
              <a:buClrTx/>
              <a:buFontTx/>
              <a:buNone/>
            </a:pPr>
            <a:r>
              <a:rPr lang="en-US" altLang="en-US" sz="2400" dirty="0">
                <a:solidFill>
                  <a:schemeClr val="accent4"/>
                </a:solidFill>
                <a:ea typeface="ＭＳ Ｐゴシック" pitchFamily="32" charset="-128"/>
              </a:rPr>
              <a:t> </a:t>
            </a:r>
            <a:r>
              <a:rPr lang="en-US" altLang="en-US" sz="2400" dirty="0" smtClean="0">
                <a:solidFill>
                  <a:schemeClr val="accent4"/>
                </a:solidFill>
                <a:ea typeface="ＭＳ Ｐゴシック" pitchFamily="32" charset="-128"/>
              </a:rPr>
              <a:t>       } else {</a:t>
            </a:r>
          </a:p>
          <a:p>
            <a:pPr>
              <a:buClrTx/>
              <a:buFontTx/>
              <a:buNone/>
            </a:pPr>
            <a:r>
              <a:rPr lang="en-US" altLang="en-US" sz="2400" dirty="0">
                <a:solidFill>
                  <a:schemeClr val="accent4"/>
                </a:solidFill>
                <a:ea typeface="ＭＳ Ｐゴシック" pitchFamily="32" charset="-128"/>
              </a:rPr>
              <a:t> </a:t>
            </a:r>
            <a:r>
              <a:rPr lang="en-US" altLang="en-US" sz="2400" dirty="0" smtClean="0">
                <a:solidFill>
                  <a:schemeClr val="accent4"/>
                </a:solidFill>
                <a:ea typeface="ＭＳ Ｐゴシック" pitchFamily="32" charset="-128"/>
              </a:rPr>
              <a:t>           if (cond3) {</a:t>
            </a:r>
          </a:p>
          <a:p>
            <a:pPr>
              <a:buClrTx/>
              <a:buFontTx/>
              <a:buNone/>
            </a:pPr>
            <a:r>
              <a:rPr lang="en-US" altLang="en-US" sz="2400" dirty="0">
                <a:solidFill>
                  <a:schemeClr val="accent4"/>
                </a:solidFill>
                <a:ea typeface="ＭＳ Ｐゴシック" pitchFamily="32" charset="-128"/>
              </a:rPr>
              <a:t> </a:t>
            </a:r>
            <a:r>
              <a:rPr lang="en-US" altLang="en-US" sz="2400" dirty="0" smtClean="0">
                <a:solidFill>
                  <a:schemeClr val="accent4"/>
                </a:solidFill>
                <a:ea typeface="ＭＳ Ｐゴシック" pitchFamily="32" charset="-128"/>
              </a:rPr>
              <a:t>              ….</a:t>
            </a:r>
          </a:p>
          <a:p>
            <a:pPr>
              <a:buClrTx/>
              <a:buFontTx/>
              <a:buNone/>
            </a:pPr>
            <a:r>
              <a:rPr lang="en-US" altLang="en-US" sz="2400" dirty="0">
                <a:solidFill>
                  <a:schemeClr val="accent4"/>
                </a:solidFill>
                <a:ea typeface="ＭＳ Ｐゴシック" pitchFamily="32" charset="-128"/>
              </a:rPr>
              <a:t> </a:t>
            </a:r>
            <a:r>
              <a:rPr lang="en-US" altLang="en-US" sz="2400" dirty="0" smtClean="0">
                <a:solidFill>
                  <a:schemeClr val="accent4"/>
                </a:solidFill>
                <a:ea typeface="ＭＳ Ｐゴシック" pitchFamily="32" charset="-128"/>
              </a:rPr>
              <a:t>           }</a:t>
            </a:r>
          </a:p>
          <a:p>
            <a:pPr>
              <a:buClrTx/>
              <a:buFontTx/>
              <a:buNone/>
            </a:pPr>
            <a:r>
              <a:rPr lang="en-US" altLang="en-US" sz="2400" dirty="0">
                <a:solidFill>
                  <a:schemeClr val="accent4"/>
                </a:solidFill>
                <a:ea typeface="ＭＳ Ｐゴシック" pitchFamily="32" charset="-128"/>
              </a:rPr>
              <a:t> </a:t>
            </a:r>
            <a:r>
              <a:rPr lang="en-US" altLang="en-US" sz="2400" dirty="0" smtClean="0">
                <a:solidFill>
                  <a:schemeClr val="accent4"/>
                </a:solidFill>
                <a:ea typeface="ＭＳ Ｐゴシック" pitchFamily="32" charset="-128"/>
              </a:rPr>
              <a:t>       }</a:t>
            </a:r>
            <a:endParaRPr lang="en-US" altLang="en-US" sz="2400" dirty="0">
              <a:solidFill>
                <a:schemeClr val="accent4"/>
              </a:solidFill>
              <a:ea typeface="ＭＳ Ｐゴシック" pitchFamily="32" charset="-128"/>
            </a:endParaRPr>
          </a:p>
          <a:p>
            <a:pPr>
              <a:buClrTx/>
              <a:buFontTx/>
              <a:buNone/>
            </a:pPr>
            <a:r>
              <a:rPr lang="en-US" altLang="en-US" sz="2400" dirty="0" smtClean="0">
                <a:solidFill>
                  <a:schemeClr val="accent4"/>
                </a:solidFill>
                <a:ea typeface="ＭＳ Ｐゴシック" pitchFamily="32" charset="-128"/>
              </a:rPr>
              <a:t>}</a:t>
            </a:r>
            <a:endParaRPr lang="en-US" altLang="en-US" sz="2400" dirty="0">
              <a:solidFill>
                <a:schemeClr val="accent4"/>
              </a:solidFill>
              <a:ea typeface="ＭＳ Ｐゴシック" pitchFamily="32" charset="-128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609600" y="3124200"/>
            <a:ext cx="3686908" cy="2667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buClrTx/>
              <a:buFontTx/>
              <a:buNone/>
            </a:pPr>
            <a:r>
              <a:rPr lang="en-US" altLang="en-US" sz="2400" dirty="0">
                <a:solidFill>
                  <a:schemeClr val="accent4"/>
                </a:solidFill>
                <a:ea typeface="ＭＳ Ｐゴシック" pitchFamily="32" charset="-128"/>
              </a:rPr>
              <a:t> </a:t>
            </a:r>
            <a:r>
              <a:rPr lang="en-US" altLang="en-US" sz="2400" dirty="0" smtClean="0">
                <a:solidFill>
                  <a:schemeClr val="accent4"/>
                </a:solidFill>
                <a:ea typeface="ＭＳ Ｐゴシック" pitchFamily="32" charset="-128"/>
              </a:rPr>
              <a:t>       if </a:t>
            </a:r>
            <a:r>
              <a:rPr lang="en-US" altLang="en-US" sz="2400" dirty="0">
                <a:solidFill>
                  <a:schemeClr val="accent4"/>
                </a:solidFill>
                <a:ea typeface="ＭＳ Ｐゴシック" pitchFamily="32" charset="-128"/>
              </a:rPr>
              <a:t>(cond2)  {</a:t>
            </a:r>
          </a:p>
          <a:p>
            <a:pPr>
              <a:buClrTx/>
              <a:buFontTx/>
              <a:buNone/>
            </a:pPr>
            <a:r>
              <a:rPr lang="en-US" altLang="en-US" sz="2400" dirty="0">
                <a:solidFill>
                  <a:schemeClr val="accent4"/>
                </a:solidFill>
                <a:ea typeface="ＭＳ Ｐゴシック" pitchFamily="32" charset="-128"/>
              </a:rPr>
              <a:t>             stmt2</a:t>
            </a:r>
          </a:p>
          <a:p>
            <a:pPr>
              <a:buClrTx/>
              <a:buFontTx/>
              <a:buNone/>
            </a:pPr>
            <a:r>
              <a:rPr lang="en-US" altLang="en-US" sz="2400" dirty="0">
                <a:solidFill>
                  <a:schemeClr val="accent4"/>
                </a:solidFill>
                <a:ea typeface="ＭＳ Ｐゴシック" pitchFamily="32" charset="-128"/>
              </a:rPr>
              <a:t>        } else {</a:t>
            </a:r>
          </a:p>
          <a:p>
            <a:pPr>
              <a:buClrTx/>
              <a:buFontTx/>
              <a:buNone/>
            </a:pPr>
            <a:r>
              <a:rPr lang="en-US" altLang="en-US" sz="2400" dirty="0">
                <a:solidFill>
                  <a:schemeClr val="accent4"/>
                </a:solidFill>
                <a:ea typeface="ＭＳ Ｐゴシック" pitchFamily="32" charset="-128"/>
              </a:rPr>
              <a:t>            if (cond3) {</a:t>
            </a:r>
          </a:p>
          <a:p>
            <a:pPr>
              <a:buClrTx/>
              <a:buFontTx/>
              <a:buNone/>
            </a:pPr>
            <a:r>
              <a:rPr lang="en-US" altLang="en-US" sz="2400" dirty="0">
                <a:solidFill>
                  <a:schemeClr val="accent4"/>
                </a:solidFill>
                <a:ea typeface="ＭＳ Ｐゴシック" pitchFamily="32" charset="-128"/>
              </a:rPr>
              <a:t>               ….</a:t>
            </a:r>
          </a:p>
          <a:p>
            <a:pPr>
              <a:buClrTx/>
              <a:buFontTx/>
              <a:buNone/>
            </a:pPr>
            <a:r>
              <a:rPr lang="en-US" altLang="en-US" sz="2400" dirty="0">
                <a:solidFill>
                  <a:schemeClr val="accent4"/>
                </a:solidFill>
                <a:ea typeface="ＭＳ Ｐゴシック" pitchFamily="32" charset="-128"/>
              </a:rPr>
              <a:t>            }</a:t>
            </a:r>
          </a:p>
          <a:p>
            <a:pPr>
              <a:buClrTx/>
              <a:buFontTx/>
              <a:buNone/>
            </a:pPr>
            <a:r>
              <a:rPr lang="en-US" altLang="en-US" sz="2400" dirty="0">
                <a:solidFill>
                  <a:schemeClr val="accent4"/>
                </a:solidFill>
                <a:ea typeface="ＭＳ Ｐゴシック" pitchFamily="32" charset="-128"/>
              </a:rPr>
              <a:t>        }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609600" y="2819400"/>
            <a:ext cx="3886200" cy="342468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buClrTx/>
              <a:buFontTx/>
              <a:buNone/>
            </a:pPr>
            <a:r>
              <a:rPr lang="en-US" altLang="en-US" sz="2400" dirty="0">
                <a:solidFill>
                  <a:schemeClr val="accent4"/>
                </a:solidFill>
                <a:ea typeface="ＭＳ Ｐゴシック" pitchFamily="32" charset="-128"/>
              </a:rPr>
              <a:t>} else </a:t>
            </a:r>
          </a:p>
          <a:p>
            <a:pPr>
              <a:buClrTx/>
              <a:buFontTx/>
              <a:buNone/>
            </a:pPr>
            <a:r>
              <a:rPr lang="en-US" altLang="en-US" sz="2400" dirty="0">
                <a:solidFill>
                  <a:schemeClr val="accent4"/>
                </a:solidFill>
                <a:ea typeface="ＭＳ Ｐゴシック" pitchFamily="32" charset="-128"/>
              </a:rPr>
              <a:t>        if (cond2)  {</a:t>
            </a:r>
          </a:p>
          <a:p>
            <a:pPr>
              <a:buClrTx/>
              <a:buFontTx/>
              <a:buNone/>
            </a:pPr>
            <a:r>
              <a:rPr lang="en-US" altLang="en-US" sz="2400" dirty="0">
                <a:solidFill>
                  <a:schemeClr val="accent4"/>
                </a:solidFill>
                <a:ea typeface="ＭＳ Ｐゴシック" pitchFamily="32" charset="-128"/>
              </a:rPr>
              <a:t>             stmt2</a:t>
            </a:r>
          </a:p>
          <a:p>
            <a:pPr>
              <a:buClrTx/>
              <a:buFontTx/>
              <a:buNone/>
            </a:pPr>
            <a:r>
              <a:rPr lang="en-US" altLang="en-US" sz="2400" dirty="0">
                <a:solidFill>
                  <a:schemeClr val="accent4"/>
                </a:solidFill>
                <a:ea typeface="ＭＳ Ｐゴシック" pitchFamily="32" charset="-128"/>
              </a:rPr>
              <a:t>        } else {</a:t>
            </a:r>
          </a:p>
          <a:p>
            <a:pPr>
              <a:buClrTx/>
              <a:buFontTx/>
              <a:buNone/>
            </a:pPr>
            <a:r>
              <a:rPr lang="en-US" altLang="en-US" sz="2400" dirty="0">
                <a:solidFill>
                  <a:schemeClr val="accent4"/>
                </a:solidFill>
                <a:ea typeface="ＭＳ Ｐゴシック" pitchFamily="32" charset="-128"/>
              </a:rPr>
              <a:t>            if (cond3) {</a:t>
            </a:r>
          </a:p>
          <a:p>
            <a:pPr>
              <a:buClrTx/>
              <a:buFontTx/>
              <a:buNone/>
            </a:pPr>
            <a:r>
              <a:rPr lang="en-US" altLang="en-US" sz="2400" dirty="0">
                <a:solidFill>
                  <a:schemeClr val="accent4"/>
                </a:solidFill>
                <a:ea typeface="ＭＳ Ｐゴシック" pitchFamily="32" charset="-128"/>
              </a:rPr>
              <a:t>               ….</a:t>
            </a:r>
          </a:p>
          <a:p>
            <a:pPr>
              <a:buClrTx/>
              <a:buFontTx/>
              <a:buNone/>
            </a:pPr>
            <a:r>
              <a:rPr lang="en-US" altLang="en-US" sz="2400" dirty="0">
                <a:solidFill>
                  <a:schemeClr val="accent4"/>
                </a:solidFill>
                <a:ea typeface="ＭＳ Ｐゴシック" pitchFamily="32" charset="-128"/>
              </a:rPr>
              <a:t>            }</a:t>
            </a:r>
          </a:p>
          <a:p>
            <a:pPr>
              <a:buClrTx/>
              <a:buFontTx/>
              <a:buNone/>
            </a:pPr>
            <a:r>
              <a:rPr lang="en-US" altLang="en-US" sz="2400" dirty="0">
                <a:solidFill>
                  <a:schemeClr val="accent4"/>
                </a:solidFill>
                <a:ea typeface="ＭＳ Ｐゴシック" pitchFamily="32" charset="-128"/>
              </a:rPr>
              <a:t>        }</a:t>
            </a:r>
          </a:p>
          <a:p>
            <a:pPr>
              <a:buClrTx/>
              <a:buFontTx/>
              <a:buNone/>
            </a:pPr>
            <a:endParaRPr lang="en-US" altLang="en-US" sz="2400" dirty="0">
              <a:solidFill>
                <a:schemeClr val="accent4"/>
              </a:solidFill>
              <a:ea typeface="ＭＳ Ｐゴシック" pitchFamily="32" charset="-128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609600" y="2819400"/>
            <a:ext cx="3886200" cy="3424687"/>
          </a:xfrm>
          <a:prstGeom prst="rect">
            <a:avLst/>
          </a:prstGeom>
          <a:solidFill>
            <a:schemeClr val="accent5">
              <a:lumMod val="90000"/>
            </a:scheme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buClrTx/>
              <a:buFontTx/>
              <a:buNone/>
            </a:pPr>
            <a:r>
              <a:rPr lang="en-US" altLang="en-US" sz="2400" dirty="0">
                <a:solidFill>
                  <a:schemeClr val="accent4"/>
                </a:solidFill>
                <a:ea typeface="ＭＳ Ｐゴシック" pitchFamily="32" charset="-128"/>
              </a:rPr>
              <a:t>} else </a:t>
            </a:r>
            <a:r>
              <a:rPr lang="en-US" altLang="en-US" sz="2400" dirty="0" smtClean="0">
                <a:solidFill>
                  <a:schemeClr val="accent4"/>
                </a:solidFill>
                <a:ea typeface="ＭＳ Ｐゴシック" pitchFamily="32" charset="-128"/>
              </a:rPr>
              <a:t>if </a:t>
            </a:r>
            <a:r>
              <a:rPr lang="en-US" altLang="en-US" sz="2400" dirty="0">
                <a:solidFill>
                  <a:schemeClr val="accent4"/>
                </a:solidFill>
                <a:ea typeface="ＭＳ Ｐゴシック" pitchFamily="32" charset="-128"/>
              </a:rPr>
              <a:t>(cond2)  {</a:t>
            </a:r>
          </a:p>
          <a:p>
            <a:pPr>
              <a:buClrTx/>
              <a:buFontTx/>
              <a:buNone/>
            </a:pPr>
            <a:r>
              <a:rPr lang="en-US" altLang="en-US" sz="2400" dirty="0">
                <a:solidFill>
                  <a:schemeClr val="accent4"/>
                </a:solidFill>
                <a:ea typeface="ＭＳ Ｐゴシック" pitchFamily="32" charset="-128"/>
              </a:rPr>
              <a:t>  </a:t>
            </a:r>
            <a:r>
              <a:rPr lang="en-US" altLang="en-US" sz="2400" dirty="0" smtClean="0">
                <a:solidFill>
                  <a:schemeClr val="accent4"/>
                </a:solidFill>
                <a:ea typeface="ＭＳ Ｐゴシック" pitchFamily="32" charset="-128"/>
              </a:rPr>
              <a:t>   </a:t>
            </a:r>
            <a:r>
              <a:rPr lang="en-US" altLang="en-US" sz="2400" dirty="0">
                <a:solidFill>
                  <a:schemeClr val="accent4"/>
                </a:solidFill>
                <a:ea typeface="ＭＳ Ｐゴシック" pitchFamily="32" charset="-128"/>
              </a:rPr>
              <a:t>stmt2</a:t>
            </a:r>
          </a:p>
          <a:p>
            <a:pPr>
              <a:buClrTx/>
              <a:buFontTx/>
              <a:buNone/>
            </a:pPr>
            <a:r>
              <a:rPr lang="en-US" altLang="en-US" sz="2400" dirty="0" smtClean="0">
                <a:solidFill>
                  <a:schemeClr val="accent4"/>
                </a:solidFill>
                <a:ea typeface="ＭＳ Ｐゴシック" pitchFamily="32" charset="-128"/>
              </a:rPr>
              <a:t>} </a:t>
            </a:r>
            <a:r>
              <a:rPr lang="en-US" altLang="en-US" sz="2400" dirty="0">
                <a:solidFill>
                  <a:schemeClr val="accent4"/>
                </a:solidFill>
                <a:ea typeface="ＭＳ Ｐゴシック" pitchFamily="32" charset="-128"/>
              </a:rPr>
              <a:t>else {</a:t>
            </a:r>
          </a:p>
          <a:p>
            <a:pPr>
              <a:buClrTx/>
              <a:buFontTx/>
              <a:buNone/>
            </a:pPr>
            <a:r>
              <a:rPr lang="en-US" altLang="en-US" sz="2400" dirty="0">
                <a:solidFill>
                  <a:schemeClr val="accent4"/>
                </a:solidFill>
                <a:ea typeface="ＭＳ Ｐゴシック" pitchFamily="32" charset="-128"/>
              </a:rPr>
              <a:t> </a:t>
            </a:r>
            <a:r>
              <a:rPr lang="en-US" altLang="en-US" sz="2400" dirty="0" smtClean="0">
                <a:solidFill>
                  <a:schemeClr val="accent4"/>
                </a:solidFill>
                <a:ea typeface="ＭＳ Ｐゴシック" pitchFamily="32" charset="-128"/>
              </a:rPr>
              <a:t>    </a:t>
            </a:r>
            <a:r>
              <a:rPr lang="en-US" altLang="en-US" sz="2400" dirty="0">
                <a:solidFill>
                  <a:schemeClr val="accent4"/>
                </a:solidFill>
                <a:ea typeface="ＭＳ Ｐゴシック" pitchFamily="32" charset="-128"/>
              </a:rPr>
              <a:t>if (cond3) {</a:t>
            </a:r>
          </a:p>
          <a:p>
            <a:pPr>
              <a:buClrTx/>
              <a:buFontTx/>
              <a:buNone/>
            </a:pPr>
            <a:r>
              <a:rPr lang="en-US" altLang="en-US" sz="2400" dirty="0">
                <a:solidFill>
                  <a:schemeClr val="accent4"/>
                </a:solidFill>
                <a:ea typeface="ＭＳ Ｐゴシック" pitchFamily="32" charset="-128"/>
              </a:rPr>
              <a:t> </a:t>
            </a:r>
            <a:r>
              <a:rPr lang="en-US" altLang="en-US" sz="2400" dirty="0" smtClean="0">
                <a:solidFill>
                  <a:schemeClr val="accent4"/>
                </a:solidFill>
                <a:ea typeface="ＭＳ Ｐゴシック" pitchFamily="32" charset="-128"/>
              </a:rPr>
              <a:t>        </a:t>
            </a:r>
            <a:r>
              <a:rPr lang="en-US" altLang="en-US" sz="2400" dirty="0">
                <a:solidFill>
                  <a:schemeClr val="accent4"/>
                </a:solidFill>
                <a:ea typeface="ＭＳ Ｐゴシック" pitchFamily="32" charset="-128"/>
              </a:rPr>
              <a:t>….</a:t>
            </a:r>
          </a:p>
          <a:p>
            <a:pPr>
              <a:buClrTx/>
              <a:buFontTx/>
              <a:buNone/>
            </a:pPr>
            <a:r>
              <a:rPr lang="en-US" altLang="en-US" sz="2400" dirty="0">
                <a:solidFill>
                  <a:schemeClr val="accent4"/>
                </a:solidFill>
                <a:ea typeface="ＭＳ Ｐゴシック" pitchFamily="32" charset="-128"/>
              </a:rPr>
              <a:t> </a:t>
            </a:r>
            <a:r>
              <a:rPr lang="en-US" altLang="en-US" sz="2400" dirty="0" smtClean="0">
                <a:solidFill>
                  <a:schemeClr val="accent4"/>
                </a:solidFill>
                <a:ea typeface="ＭＳ Ｐゴシック" pitchFamily="32" charset="-128"/>
              </a:rPr>
              <a:t>    </a:t>
            </a:r>
            <a:r>
              <a:rPr lang="en-US" altLang="en-US" sz="2400" dirty="0">
                <a:solidFill>
                  <a:schemeClr val="accent4"/>
                </a:solidFill>
                <a:ea typeface="ＭＳ Ｐゴシック" pitchFamily="32" charset="-128"/>
              </a:rPr>
              <a:t>}</a:t>
            </a:r>
          </a:p>
          <a:p>
            <a:pPr>
              <a:buClrTx/>
              <a:buFontTx/>
              <a:buNone/>
            </a:pPr>
            <a:r>
              <a:rPr lang="en-US" altLang="en-US" sz="2400" dirty="0" smtClean="0">
                <a:solidFill>
                  <a:schemeClr val="accent4"/>
                </a:solidFill>
                <a:ea typeface="ＭＳ Ｐゴシック" pitchFamily="32" charset="-128"/>
              </a:rPr>
              <a:t>}</a:t>
            </a:r>
            <a:endParaRPr lang="en-US" altLang="en-US" sz="2400" dirty="0">
              <a:solidFill>
                <a:schemeClr val="accent4"/>
              </a:solidFill>
              <a:ea typeface="ＭＳ Ｐゴシック" pitchFamily="32" charset="-128"/>
            </a:endParaRPr>
          </a:p>
          <a:p>
            <a:pPr>
              <a:buClrTx/>
              <a:buFontTx/>
              <a:buNone/>
            </a:pPr>
            <a:endParaRPr lang="en-US" altLang="en-US" sz="2400" dirty="0">
              <a:solidFill>
                <a:schemeClr val="accent4"/>
              </a:solidFill>
              <a:ea typeface="ＭＳ Ｐゴシック" pitchFamily="32" charset="-128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609600" y="2819400"/>
            <a:ext cx="3886200" cy="342468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tx1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buClrTx/>
              <a:buFontTx/>
              <a:buNone/>
            </a:pPr>
            <a:r>
              <a:rPr lang="en-US" altLang="en-US" sz="2400" dirty="0">
                <a:solidFill>
                  <a:schemeClr val="accent4"/>
                </a:solidFill>
                <a:ea typeface="ＭＳ Ｐゴシック" pitchFamily="32" charset="-128"/>
              </a:rPr>
              <a:t>} else </a:t>
            </a:r>
            <a:r>
              <a:rPr lang="en-US" altLang="en-US" sz="2400" dirty="0" smtClean="0">
                <a:solidFill>
                  <a:schemeClr val="accent4"/>
                </a:solidFill>
                <a:ea typeface="ＭＳ Ｐゴシック" pitchFamily="32" charset="-128"/>
              </a:rPr>
              <a:t>if </a:t>
            </a:r>
            <a:r>
              <a:rPr lang="en-US" altLang="en-US" sz="2400" dirty="0">
                <a:solidFill>
                  <a:schemeClr val="accent4"/>
                </a:solidFill>
                <a:ea typeface="ＭＳ Ｐゴシック" pitchFamily="32" charset="-128"/>
              </a:rPr>
              <a:t>(cond2)  {</a:t>
            </a:r>
          </a:p>
          <a:p>
            <a:pPr>
              <a:buClrTx/>
              <a:buFontTx/>
              <a:buNone/>
            </a:pPr>
            <a:r>
              <a:rPr lang="en-US" altLang="en-US" sz="2400" dirty="0" smtClean="0">
                <a:solidFill>
                  <a:schemeClr val="accent4"/>
                </a:solidFill>
                <a:ea typeface="ＭＳ Ｐゴシック" pitchFamily="32" charset="-128"/>
              </a:rPr>
              <a:t>     </a:t>
            </a:r>
            <a:r>
              <a:rPr lang="en-US" altLang="en-US" sz="2400" dirty="0">
                <a:solidFill>
                  <a:schemeClr val="accent4"/>
                </a:solidFill>
                <a:ea typeface="ＭＳ Ｐゴシック" pitchFamily="32" charset="-128"/>
              </a:rPr>
              <a:t>stmt2</a:t>
            </a:r>
          </a:p>
          <a:p>
            <a:pPr>
              <a:buClrTx/>
              <a:buFontTx/>
              <a:buNone/>
            </a:pPr>
            <a:r>
              <a:rPr lang="en-US" altLang="en-US" sz="2400" dirty="0" smtClean="0">
                <a:solidFill>
                  <a:schemeClr val="accent4"/>
                </a:solidFill>
                <a:ea typeface="ＭＳ Ｐゴシック" pitchFamily="32" charset="-128"/>
              </a:rPr>
              <a:t>} </a:t>
            </a:r>
            <a:r>
              <a:rPr lang="en-US" altLang="en-US" sz="2400" dirty="0">
                <a:solidFill>
                  <a:schemeClr val="accent4"/>
                </a:solidFill>
                <a:ea typeface="ＭＳ Ｐゴシック" pitchFamily="32" charset="-128"/>
              </a:rPr>
              <a:t>else </a:t>
            </a:r>
            <a:r>
              <a:rPr lang="en-US" altLang="en-US" sz="2400" dirty="0" smtClean="0">
                <a:solidFill>
                  <a:schemeClr val="accent4"/>
                </a:solidFill>
                <a:ea typeface="ＭＳ Ｐゴシック" pitchFamily="32" charset="-128"/>
              </a:rPr>
              <a:t>if </a:t>
            </a:r>
            <a:r>
              <a:rPr lang="en-US" altLang="en-US" sz="2400" dirty="0">
                <a:solidFill>
                  <a:schemeClr val="accent4"/>
                </a:solidFill>
                <a:ea typeface="ＭＳ Ｐゴシック" pitchFamily="32" charset="-128"/>
              </a:rPr>
              <a:t>(cond3) {</a:t>
            </a:r>
          </a:p>
          <a:p>
            <a:pPr>
              <a:buClrTx/>
              <a:buFontTx/>
              <a:buNone/>
            </a:pPr>
            <a:r>
              <a:rPr lang="en-US" altLang="en-US" sz="2400" dirty="0" smtClean="0">
                <a:solidFill>
                  <a:schemeClr val="accent4"/>
                </a:solidFill>
                <a:ea typeface="ＭＳ Ｐゴシック" pitchFamily="32" charset="-128"/>
              </a:rPr>
              <a:t>     …</a:t>
            </a:r>
            <a:endParaRPr lang="en-US" altLang="en-US" sz="2400" dirty="0">
              <a:solidFill>
                <a:schemeClr val="accent4"/>
              </a:solidFill>
              <a:ea typeface="ＭＳ Ｐゴシック" pitchFamily="32" charset="-128"/>
            </a:endParaRPr>
          </a:p>
          <a:p>
            <a:pPr>
              <a:buClrTx/>
              <a:buFontTx/>
              <a:buNone/>
            </a:pPr>
            <a:r>
              <a:rPr lang="en-US" altLang="en-US" sz="2400" dirty="0" smtClean="0">
                <a:solidFill>
                  <a:schemeClr val="accent4"/>
                </a:solidFill>
                <a:ea typeface="ＭＳ Ｐゴシック" pitchFamily="32" charset="-128"/>
              </a:rPr>
              <a:t>}</a:t>
            </a:r>
            <a:endParaRPr lang="en-US" altLang="en-US" sz="2400" dirty="0">
              <a:solidFill>
                <a:schemeClr val="accent4"/>
              </a:solidFill>
              <a:ea typeface="ＭＳ Ｐゴシック" pitchFamily="32" charset="-128"/>
            </a:endParaRPr>
          </a:p>
          <a:p>
            <a:pPr>
              <a:buClrTx/>
              <a:buFontTx/>
              <a:buNone/>
            </a:pPr>
            <a:endParaRPr lang="en-US" altLang="en-US" sz="2400" dirty="0">
              <a:solidFill>
                <a:schemeClr val="accent4"/>
              </a:solidFill>
              <a:ea typeface="ＭＳ Ｐゴシック" pitchFamily="32" charset="-128"/>
            </a:endParaRPr>
          </a:p>
        </p:txBody>
      </p:sp>
      <p:sp>
        <p:nvSpPr>
          <p:cNvPr id="16" name="TextBox 15"/>
          <p:cNvSpPr txBox="1"/>
          <p:nvPr/>
        </p:nvSpPr>
        <p:spPr>
          <a:xfrm rot="16200000">
            <a:off x="3366130" y="4025271"/>
            <a:ext cx="3390672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</a:rPr>
              <a:t>General form of if-else-if-else…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609600" y="2057400"/>
            <a:ext cx="3886200" cy="419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tx1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buClrTx/>
              <a:buFontTx/>
              <a:buNone/>
            </a:pPr>
            <a:r>
              <a:rPr lang="en-US" altLang="en-US" sz="2400" dirty="0" smtClean="0">
                <a:solidFill>
                  <a:schemeClr val="accent4"/>
                </a:solidFill>
                <a:ea typeface="ＭＳ Ｐゴシック" pitchFamily="32" charset="-128"/>
              </a:rPr>
              <a:t>if (cond1) </a:t>
            </a:r>
            <a:r>
              <a:rPr lang="en-US" altLang="en-US" sz="2400" dirty="0">
                <a:solidFill>
                  <a:schemeClr val="accent4"/>
                </a:solidFill>
                <a:ea typeface="ＭＳ Ｐゴシック" pitchFamily="32" charset="-128"/>
              </a:rPr>
              <a:t>{</a:t>
            </a:r>
          </a:p>
          <a:p>
            <a:pPr>
              <a:buClrTx/>
              <a:buFontTx/>
              <a:buNone/>
            </a:pPr>
            <a:r>
              <a:rPr lang="en-US" altLang="en-US" sz="2400" dirty="0" smtClean="0">
                <a:solidFill>
                  <a:schemeClr val="accent4"/>
                </a:solidFill>
                <a:ea typeface="ＭＳ Ｐゴシック" pitchFamily="32" charset="-128"/>
              </a:rPr>
              <a:t>	stmt1</a:t>
            </a:r>
          </a:p>
          <a:p>
            <a:pPr>
              <a:buClrTx/>
              <a:buFontTx/>
              <a:buNone/>
            </a:pPr>
            <a:r>
              <a:rPr lang="en-US" altLang="en-US" sz="2400" dirty="0" smtClean="0">
                <a:solidFill>
                  <a:schemeClr val="accent4"/>
                </a:solidFill>
                <a:ea typeface="ＭＳ Ｐゴシック" pitchFamily="32" charset="-128"/>
              </a:rPr>
              <a:t>} else </a:t>
            </a:r>
            <a:r>
              <a:rPr lang="en-US" altLang="en-US" sz="2400" dirty="0">
                <a:solidFill>
                  <a:schemeClr val="accent4"/>
                </a:solidFill>
                <a:ea typeface="ＭＳ Ｐゴシック" pitchFamily="32" charset="-128"/>
              </a:rPr>
              <a:t>{</a:t>
            </a:r>
          </a:p>
          <a:p>
            <a:pPr>
              <a:buClrTx/>
              <a:buFontTx/>
              <a:buNone/>
            </a:pPr>
            <a:r>
              <a:rPr lang="en-US" altLang="en-US" sz="2400" dirty="0">
                <a:solidFill>
                  <a:schemeClr val="accent4"/>
                </a:solidFill>
                <a:ea typeface="ＭＳ Ｐゴシック" pitchFamily="32" charset="-128"/>
              </a:rPr>
              <a:t>        if </a:t>
            </a:r>
            <a:r>
              <a:rPr lang="en-US" altLang="en-US" sz="2400" dirty="0" smtClean="0">
                <a:solidFill>
                  <a:schemeClr val="accent4"/>
                </a:solidFill>
                <a:ea typeface="ＭＳ Ｐゴシック" pitchFamily="32" charset="-128"/>
              </a:rPr>
              <a:t>(cond</a:t>
            </a:r>
            <a:r>
              <a:rPr lang="en-US" altLang="en-US" sz="2400" dirty="0">
                <a:solidFill>
                  <a:schemeClr val="accent4"/>
                </a:solidFill>
                <a:ea typeface="ＭＳ Ｐゴシック" pitchFamily="32" charset="-128"/>
              </a:rPr>
              <a:t>2</a:t>
            </a:r>
            <a:r>
              <a:rPr lang="en-US" altLang="en-US" sz="2400" dirty="0" smtClean="0">
                <a:solidFill>
                  <a:schemeClr val="accent4"/>
                </a:solidFill>
                <a:ea typeface="ＭＳ Ｐゴシック" pitchFamily="32" charset="-128"/>
              </a:rPr>
              <a:t>)  {</a:t>
            </a:r>
          </a:p>
          <a:p>
            <a:pPr>
              <a:buClrTx/>
              <a:buFontTx/>
              <a:buNone/>
            </a:pPr>
            <a:r>
              <a:rPr lang="en-US" altLang="en-US" sz="2400" dirty="0">
                <a:solidFill>
                  <a:schemeClr val="accent4"/>
                </a:solidFill>
                <a:ea typeface="ＭＳ Ｐゴシック" pitchFamily="32" charset="-128"/>
              </a:rPr>
              <a:t> </a:t>
            </a:r>
            <a:r>
              <a:rPr lang="en-US" altLang="en-US" sz="2400" dirty="0" smtClean="0">
                <a:solidFill>
                  <a:schemeClr val="accent4"/>
                </a:solidFill>
                <a:ea typeface="ＭＳ Ｐゴシック" pitchFamily="32" charset="-128"/>
              </a:rPr>
              <a:t>            stmt2</a:t>
            </a:r>
          </a:p>
          <a:p>
            <a:pPr>
              <a:buClrTx/>
              <a:buFontTx/>
              <a:buNone/>
            </a:pPr>
            <a:r>
              <a:rPr lang="en-US" altLang="en-US" sz="2400" dirty="0">
                <a:solidFill>
                  <a:schemeClr val="accent4"/>
                </a:solidFill>
                <a:ea typeface="ＭＳ Ｐゴシック" pitchFamily="32" charset="-128"/>
              </a:rPr>
              <a:t> </a:t>
            </a:r>
            <a:r>
              <a:rPr lang="en-US" altLang="en-US" sz="2400" dirty="0" smtClean="0">
                <a:solidFill>
                  <a:schemeClr val="accent4"/>
                </a:solidFill>
                <a:ea typeface="ＭＳ Ｐゴシック" pitchFamily="32" charset="-128"/>
              </a:rPr>
              <a:t>       } else {</a:t>
            </a:r>
          </a:p>
          <a:p>
            <a:pPr>
              <a:buClrTx/>
              <a:buFontTx/>
              <a:buNone/>
            </a:pPr>
            <a:r>
              <a:rPr lang="en-US" altLang="en-US" sz="2400" dirty="0">
                <a:solidFill>
                  <a:schemeClr val="accent4"/>
                </a:solidFill>
                <a:ea typeface="ＭＳ Ｐゴシック" pitchFamily="32" charset="-128"/>
              </a:rPr>
              <a:t> </a:t>
            </a:r>
            <a:r>
              <a:rPr lang="en-US" altLang="en-US" sz="2400" dirty="0" smtClean="0">
                <a:solidFill>
                  <a:schemeClr val="accent4"/>
                </a:solidFill>
                <a:ea typeface="ＭＳ Ｐゴシック" pitchFamily="32" charset="-128"/>
              </a:rPr>
              <a:t>           if (cond3) {</a:t>
            </a:r>
          </a:p>
          <a:p>
            <a:pPr>
              <a:buClrTx/>
              <a:buFontTx/>
              <a:buNone/>
            </a:pPr>
            <a:r>
              <a:rPr lang="en-US" altLang="en-US" sz="2400" dirty="0">
                <a:solidFill>
                  <a:schemeClr val="accent4"/>
                </a:solidFill>
                <a:ea typeface="ＭＳ Ｐゴシック" pitchFamily="32" charset="-128"/>
              </a:rPr>
              <a:t> </a:t>
            </a:r>
            <a:r>
              <a:rPr lang="en-US" altLang="en-US" sz="2400" dirty="0" smtClean="0">
                <a:solidFill>
                  <a:schemeClr val="accent4"/>
                </a:solidFill>
                <a:ea typeface="ＭＳ Ｐゴシック" pitchFamily="32" charset="-128"/>
              </a:rPr>
              <a:t>              ….</a:t>
            </a:r>
          </a:p>
          <a:p>
            <a:pPr>
              <a:buClrTx/>
              <a:buFontTx/>
              <a:buNone/>
            </a:pPr>
            <a:r>
              <a:rPr lang="en-US" altLang="en-US" sz="2400" dirty="0">
                <a:solidFill>
                  <a:schemeClr val="accent4"/>
                </a:solidFill>
                <a:ea typeface="ＭＳ Ｐゴシック" pitchFamily="32" charset="-128"/>
              </a:rPr>
              <a:t> </a:t>
            </a:r>
            <a:r>
              <a:rPr lang="en-US" altLang="en-US" sz="2400" dirty="0" smtClean="0">
                <a:solidFill>
                  <a:schemeClr val="accent4"/>
                </a:solidFill>
                <a:ea typeface="ＭＳ Ｐゴシック" pitchFamily="32" charset="-128"/>
              </a:rPr>
              <a:t>           }</a:t>
            </a:r>
          </a:p>
          <a:p>
            <a:pPr>
              <a:buClrTx/>
              <a:buFontTx/>
              <a:buNone/>
            </a:pPr>
            <a:r>
              <a:rPr lang="en-US" altLang="en-US" sz="2400" dirty="0">
                <a:solidFill>
                  <a:schemeClr val="accent4"/>
                </a:solidFill>
                <a:ea typeface="ＭＳ Ｐゴシック" pitchFamily="32" charset="-128"/>
              </a:rPr>
              <a:t> </a:t>
            </a:r>
            <a:r>
              <a:rPr lang="en-US" altLang="en-US" sz="2400" dirty="0" smtClean="0">
                <a:solidFill>
                  <a:schemeClr val="accent4"/>
                </a:solidFill>
                <a:ea typeface="ＭＳ Ｐゴシック" pitchFamily="32" charset="-128"/>
              </a:rPr>
              <a:t>       }</a:t>
            </a:r>
            <a:endParaRPr lang="en-US" altLang="en-US" sz="2400" dirty="0">
              <a:solidFill>
                <a:schemeClr val="accent4"/>
              </a:solidFill>
              <a:ea typeface="ＭＳ Ｐゴシック" pitchFamily="32" charset="-128"/>
            </a:endParaRPr>
          </a:p>
          <a:p>
            <a:pPr>
              <a:buClrTx/>
              <a:buFontTx/>
              <a:buNone/>
            </a:pPr>
            <a:r>
              <a:rPr lang="en-US" altLang="en-US" sz="2400" dirty="0" smtClean="0">
                <a:solidFill>
                  <a:schemeClr val="accent4"/>
                </a:solidFill>
                <a:ea typeface="ＭＳ Ｐゴシック" pitchFamily="32" charset="-128"/>
              </a:rPr>
              <a:t>}</a:t>
            </a:r>
            <a:endParaRPr lang="en-US" altLang="en-US" sz="2400" dirty="0">
              <a:solidFill>
                <a:schemeClr val="accent4"/>
              </a:solidFill>
              <a:ea typeface="ＭＳ Ｐゴシック" pitchFamily="32" charset="-128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74142270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11022E-16 L 0.45 1.11022E-1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500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0" grpId="0" animBg="1"/>
      <p:bldP spid="11" grpId="0" animBg="1"/>
      <p:bldP spid="13" grpId="0" animBg="1"/>
      <p:bldP spid="14" grpId="0" animBg="1"/>
      <p:bldP spid="16" grpId="0" animBg="1"/>
      <p:bldP spid="15" grpId="0" animBg="1"/>
      <p:bldP spid="15" grpId="1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609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Else if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14400"/>
            <a:ext cx="8001000" cy="1828800"/>
          </a:xfrm>
        </p:spPr>
        <p:txBody>
          <a:bodyPr/>
          <a:lstStyle/>
          <a:p>
            <a:r>
              <a:rPr lang="en-US" dirty="0" smtClean="0"/>
              <a:t>A special kind of nesting is the chain of if-else-if-else-… statements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B6DD7EE-0D11-406D-8AF2-8F01715BFA66}" type="datetime7">
              <a:rPr lang="en-US" smtClean="0"/>
              <a:pPr>
                <a:defRPr/>
              </a:pPr>
              <a:t>Aug-17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Esc101, Programming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5257800" y="2053086"/>
            <a:ext cx="3429000" cy="427151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tx1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buClrTx/>
              <a:buFontTx/>
              <a:buNone/>
            </a:pPr>
            <a:r>
              <a:rPr lang="en-US" altLang="en-US" sz="2400" dirty="0" smtClean="0">
                <a:solidFill>
                  <a:schemeClr val="accent4"/>
                </a:solidFill>
                <a:ea typeface="ＭＳ Ｐゴシック" pitchFamily="32" charset="-128"/>
              </a:rPr>
              <a:t>if (cond1) </a:t>
            </a:r>
            <a:endParaRPr lang="en-US" altLang="en-US" sz="2400" dirty="0">
              <a:solidFill>
                <a:schemeClr val="accent4"/>
              </a:solidFill>
              <a:ea typeface="ＭＳ Ｐゴシック" pitchFamily="32" charset="-128"/>
            </a:endParaRPr>
          </a:p>
          <a:p>
            <a:pPr>
              <a:buClrTx/>
              <a:buFontTx/>
              <a:buNone/>
            </a:pPr>
            <a:r>
              <a:rPr lang="en-US" altLang="en-US" sz="2400" dirty="0" smtClean="0">
                <a:solidFill>
                  <a:schemeClr val="accent4"/>
                </a:solidFill>
                <a:ea typeface="ＭＳ Ｐゴシック" pitchFamily="32" charset="-128"/>
              </a:rPr>
              <a:t>	stmt-block1</a:t>
            </a:r>
          </a:p>
          <a:p>
            <a:pPr>
              <a:buClrTx/>
              <a:buFontTx/>
              <a:buNone/>
            </a:pPr>
            <a:r>
              <a:rPr lang="en-US" altLang="en-US" sz="2400" dirty="0" smtClean="0">
                <a:solidFill>
                  <a:schemeClr val="accent4"/>
                </a:solidFill>
                <a:ea typeface="ＭＳ Ｐゴシック" pitchFamily="32" charset="-128"/>
              </a:rPr>
              <a:t>else if (cond</a:t>
            </a:r>
            <a:r>
              <a:rPr lang="en-US" altLang="en-US" sz="2400" dirty="0">
                <a:solidFill>
                  <a:schemeClr val="accent4"/>
                </a:solidFill>
                <a:ea typeface="ＭＳ Ｐゴシック" pitchFamily="32" charset="-128"/>
              </a:rPr>
              <a:t>2</a:t>
            </a:r>
            <a:r>
              <a:rPr lang="en-US" altLang="en-US" sz="2400" dirty="0" smtClean="0">
                <a:solidFill>
                  <a:schemeClr val="accent4"/>
                </a:solidFill>
                <a:ea typeface="ＭＳ Ｐゴシック" pitchFamily="32" charset="-128"/>
              </a:rPr>
              <a:t>)</a:t>
            </a:r>
          </a:p>
          <a:p>
            <a:pPr>
              <a:buClrTx/>
              <a:buFontTx/>
              <a:buNone/>
            </a:pPr>
            <a:r>
              <a:rPr lang="en-US" altLang="en-US" sz="2400" dirty="0" smtClean="0">
                <a:solidFill>
                  <a:schemeClr val="accent4"/>
                </a:solidFill>
                <a:ea typeface="ＭＳ Ｐゴシック" pitchFamily="32" charset="-128"/>
              </a:rPr>
              <a:t>     stmt-block2</a:t>
            </a:r>
          </a:p>
          <a:p>
            <a:pPr>
              <a:buClrTx/>
              <a:buFontTx/>
              <a:buNone/>
            </a:pPr>
            <a:r>
              <a:rPr lang="en-US" altLang="en-US" sz="2400" dirty="0" smtClean="0">
                <a:solidFill>
                  <a:schemeClr val="accent4"/>
                </a:solidFill>
                <a:ea typeface="ＭＳ Ｐゴシック" pitchFamily="32" charset="-128"/>
              </a:rPr>
              <a:t>else </a:t>
            </a:r>
            <a:r>
              <a:rPr lang="en-US" altLang="en-US" sz="2400" dirty="0">
                <a:solidFill>
                  <a:schemeClr val="accent4"/>
                </a:solidFill>
                <a:ea typeface="ＭＳ Ｐゴシック" pitchFamily="32" charset="-128"/>
              </a:rPr>
              <a:t>if (</a:t>
            </a:r>
            <a:r>
              <a:rPr lang="en-US" altLang="en-US" sz="2400" dirty="0" smtClean="0">
                <a:solidFill>
                  <a:schemeClr val="accent4"/>
                </a:solidFill>
                <a:ea typeface="ＭＳ Ｐゴシック" pitchFamily="32" charset="-128"/>
              </a:rPr>
              <a:t>cond3)</a:t>
            </a:r>
            <a:endParaRPr lang="en-US" altLang="en-US" sz="2400" dirty="0">
              <a:solidFill>
                <a:schemeClr val="accent4"/>
              </a:solidFill>
              <a:ea typeface="ＭＳ Ｐゴシック" pitchFamily="32" charset="-128"/>
            </a:endParaRPr>
          </a:p>
          <a:p>
            <a:pPr>
              <a:buClrTx/>
              <a:buFontTx/>
              <a:buNone/>
            </a:pPr>
            <a:r>
              <a:rPr lang="en-US" altLang="en-US" sz="2400" dirty="0">
                <a:solidFill>
                  <a:schemeClr val="accent4"/>
                </a:solidFill>
                <a:ea typeface="ＭＳ Ｐゴシック" pitchFamily="32" charset="-128"/>
              </a:rPr>
              <a:t>     </a:t>
            </a:r>
            <a:r>
              <a:rPr lang="en-US" altLang="en-US" sz="2400" dirty="0" smtClean="0">
                <a:solidFill>
                  <a:schemeClr val="accent4"/>
                </a:solidFill>
                <a:ea typeface="ＭＳ Ｐゴシック" pitchFamily="32" charset="-128"/>
              </a:rPr>
              <a:t>stmt-block3</a:t>
            </a:r>
            <a:endParaRPr lang="en-US" altLang="en-US" sz="2400" dirty="0">
              <a:solidFill>
                <a:schemeClr val="accent4"/>
              </a:solidFill>
              <a:ea typeface="ＭＳ Ｐゴシック" pitchFamily="32" charset="-128"/>
            </a:endParaRPr>
          </a:p>
          <a:p>
            <a:pPr>
              <a:buClrTx/>
              <a:buFontTx/>
              <a:buNone/>
            </a:pPr>
            <a:r>
              <a:rPr lang="en-US" altLang="en-US" sz="2400" dirty="0" smtClean="0">
                <a:solidFill>
                  <a:schemeClr val="accent4"/>
                </a:solidFill>
                <a:ea typeface="ＭＳ Ｐゴシック" pitchFamily="32" charset="-128"/>
              </a:rPr>
              <a:t>else </a:t>
            </a:r>
            <a:r>
              <a:rPr lang="en-US" altLang="en-US" sz="2400" dirty="0">
                <a:solidFill>
                  <a:schemeClr val="accent4"/>
                </a:solidFill>
                <a:ea typeface="ＭＳ Ｐゴシック" pitchFamily="32" charset="-128"/>
              </a:rPr>
              <a:t>if (</a:t>
            </a:r>
            <a:r>
              <a:rPr lang="en-US" altLang="en-US" sz="2400" dirty="0" smtClean="0">
                <a:solidFill>
                  <a:schemeClr val="accent4"/>
                </a:solidFill>
                <a:ea typeface="ＭＳ Ｐゴシック" pitchFamily="32" charset="-128"/>
              </a:rPr>
              <a:t>cond4)</a:t>
            </a:r>
            <a:endParaRPr lang="en-US" altLang="en-US" sz="2400" dirty="0">
              <a:solidFill>
                <a:schemeClr val="accent4"/>
              </a:solidFill>
              <a:ea typeface="ＭＳ Ｐゴシック" pitchFamily="32" charset="-128"/>
            </a:endParaRPr>
          </a:p>
          <a:p>
            <a:pPr>
              <a:buClrTx/>
              <a:buFontTx/>
              <a:buNone/>
            </a:pPr>
            <a:r>
              <a:rPr lang="en-US" altLang="en-US" sz="2400" dirty="0">
                <a:solidFill>
                  <a:schemeClr val="accent4"/>
                </a:solidFill>
                <a:ea typeface="ＭＳ Ｐゴシック" pitchFamily="32" charset="-128"/>
              </a:rPr>
              <a:t>     </a:t>
            </a:r>
            <a:r>
              <a:rPr lang="en-US" altLang="en-US" sz="2400" dirty="0" smtClean="0">
                <a:solidFill>
                  <a:schemeClr val="accent4"/>
                </a:solidFill>
                <a:ea typeface="ＭＳ Ｐゴシック" pitchFamily="32" charset="-128"/>
              </a:rPr>
              <a:t>stmt-block4</a:t>
            </a:r>
            <a:endParaRPr lang="en-US" altLang="en-US" sz="2400" dirty="0">
              <a:solidFill>
                <a:schemeClr val="accent4"/>
              </a:solidFill>
              <a:ea typeface="ＭＳ Ｐゴシック" pitchFamily="32" charset="-128"/>
            </a:endParaRPr>
          </a:p>
          <a:p>
            <a:pPr>
              <a:buClrTx/>
              <a:buFontTx/>
              <a:buNone/>
            </a:pPr>
            <a:r>
              <a:rPr lang="en-US" altLang="en-US" sz="2400" dirty="0" smtClean="0">
                <a:solidFill>
                  <a:schemeClr val="accent4"/>
                </a:solidFill>
                <a:ea typeface="ＭＳ Ｐゴシック" pitchFamily="32" charset="-128"/>
              </a:rPr>
              <a:t>else if  …</a:t>
            </a:r>
            <a:endParaRPr lang="en-US" altLang="en-US" sz="2400" dirty="0">
              <a:solidFill>
                <a:schemeClr val="accent4"/>
              </a:solidFill>
              <a:ea typeface="ＭＳ Ｐゴシック" pitchFamily="32" charset="-128"/>
            </a:endParaRPr>
          </a:p>
          <a:p>
            <a:pPr>
              <a:buClrTx/>
              <a:buFontTx/>
              <a:buNone/>
            </a:pPr>
            <a:r>
              <a:rPr lang="en-US" altLang="en-US" sz="2400" dirty="0" smtClean="0">
                <a:solidFill>
                  <a:schemeClr val="accent4"/>
                </a:solidFill>
                <a:ea typeface="ＭＳ Ｐゴシック" pitchFamily="32" charset="-128"/>
              </a:rPr>
              <a:t>else </a:t>
            </a:r>
          </a:p>
          <a:p>
            <a:pPr>
              <a:buClrTx/>
              <a:buFontTx/>
              <a:buNone/>
            </a:pPr>
            <a:r>
              <a:rPr lang="en-US" altLang="en-US" sz="2400" dirty="0">
                <a:solidFill>
                  <a:schemeClr val="accent4"/>
                </a:solidFill>
                <a:ea typeface="ＭＳ Ｐゴシック" pitchFamily="32" charset="-128"/>
              </a:rPr>
              <a:t> </a:t>
            </a:r>
            <a:r>
              <a:rPr lang="en-US" altLang="en-US" sz="2400" dirty="0" smtClean="0">
                <a:solidFill>
                  <a:schemeClr val="accent4"/>
                </a:solidFill>
                <a:ea typeface="ＭＳ Ｐゴシック" pitchFamily="32" charset="-128"/>
              </a:rPr>
              <a:t>     last-block-of-</a:t>
            </a:r>
            <a:r>
              <a:rPr lang="en-US" altLang="en-US" sz="2400" dirty="0" err="1" smtClean="0">
                <a:solidFill>
                  <a:schemeClr val="accent4"/>
                </a:solidFill>
                <a:ea typeface="ＭＳ Ｐゴシック" pitchFamily="32" charset="-128"/>
              </a:rPr>
              <a:t>stmt</a:t>
            </a:r>
            <a:endParaRPr lang="en-US" altLang="en-US" sz="2400" dirty="0" smtClean="0">
              <a:solidFill>
                <a:schemeClr val="accent4"/>
              </a:solidFill>
              <a:ea typeface="ＭＳ Ｐゴシック" pitchFamily="32" charset="-128"/>
            </a:endParaRPr>
          </a:p>
          <a:p>
            <a:pPr>
              <a:buClrTx/>
              <a:buFontTx/>
              <a:buNone/>
            </a:pPr>
            <a:endParaRPr lang="en-US" altLang="en-US" sz="2400" dirty="0">
              <a:solidFill>
                <a:schemeClr val="accent4"/>
              </a:solidFill>
              <a:ea typeface="ＭＳ Ｐゴシック" pitchFamily="32" charset="-128"/>
            </a:endParaRPr>
          </a:p>
          <a:p>
            <a:pPr>
              <a:buClrTx/>
              <a:buFontTx/>
              <a:buNone/>
            </a:pPr>
            <a:endParaRPr lang="en-US" altLang="en-US" sz="2400" dirty="0">
              <a:solidFill>
                <a:schemeClr val="accent4"/>
              </a:solidFill>
              <a:ea typeface="ＭＳ Ｐゴシック" pitchFamily="32" charset="-128"/>
            </a:endParaRPr>
          </a:p>
          <a:p>
            <a:pPr>
              <a:buClrTx/>
              <a:buFontTx/>
              <a:buNone/>
            </a:pPr>
            <a:endParaRPr lang="en-US" altLang="en-US" sz="2400" dirty="0">
              <a:solidFill>
                <a:schemeClr val="accent4"/>
              </a:solidFill>
              <a:ea typeface="ＭＳ Ｐゴシック" pitchFamily="32" charset="-128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609600" y="2053087"/>
            <a:ext cx="3886200" cy="419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tx1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buClrTx/>
              <a:buFontTx/>
              <a:buNone/>
            </a:pPr>
            <a:r>
              <a:rPr lang="en-US" altLang="en-US" sz="2400" dirty="0" smtClean="0">
                <a:solidFill>
                  <a:schemeClr val="accent4"/>
                </a:solidFill>
                <a:ea typeface="ＭＳ Ｐゴシック" pitchFamily="32" charset="-128"/>
              </a:rPr>
              <a:t>if (cond1) </a:t>
            </a:r>
            <a:r>
              <a:rPr lang="en-US" altLang="en-US" sz="2400" dirty="0">
                <a:solidFill>
                  <a:schemeClr val="accent4"/>
                </a:solidFill>
                <a:ea typeface="ＭＳ Ｐゴシック" pitchFamily="32" charset="-128"/>
              </a:rPr>
              <a:t>{</a:t>
            </a:r>
          </a:p>
          <a:p>
            <a:pPr>
              <a:buClrTx/>
              <a:buFontTx/>
              <a:buNone/>
            </a:pPr>
            <a:r>
              <a:rPr lang="en-US" altLang="en-US" sz="2400" dirty="0" smtClean="0">
                <a:solidFill>
                  <a:schemeClr val="accent4"/>
                </a:solidFill>
                <a:ea typeface="ＭＳ Ｐゴシック" pitchFamily="32" charset="-128"/>
              </a:rPr>
              <a:t>	stmt1</a:t>
            </a:r>
          </a:p>
          <a:p>
            <a:pPr>
              <a:buClrTx/>
              <a:buFontTx/>
              <a:buNone/>
            </a:pPr>
            <a:r>
              <a:rPr lang="en-US" altLang="en-US" sz="2400" dirty="0" smtClean="0">
                <a:solidFill>
                  <a:schemeClr val="accent4"/>
                </a:solidFill>
                <a:ea typeface="ＭＳ Ｐゴシック" pitchFamily="32" charset="-128"/>
              </a:rPr>
              <a:t>} else </a:t>
            </a:r>
            <a:r>
              <a:rPr lang="en-US" altLang="en-US" sz="2400" dirty="0">
                <a:solidFill>
                  <a:schemeClr val="accent4"/>
                </a:solidFill>
                <a:ea typeface="ＭＳ Ｐゴシック" pitchFamily="32" charset="-128"/>
              </a:rPr>
              <a:t>{</a:t>
            </a:r>
          </a:p>
          <a:p>
            <a:pPr>
              <a:buClrTx/>
              <a:buFontTx/>
              <a:buNone/>
            </a:pPr>
            <a:r>
              <a:rPr lang="en-US" altLang="en-US" sz="2400" dirty="0">
                <a:solidFill>
                  <a:schemeClr val="accent4"/>
                </a:solidFill>
                <a:ea typeface="ＭＳ Ｐゴシック" pitchFamily="32" charset="-128"/>
              </a:rPr>
              <a:t>        if </a:t>
            </a:r>
            <a:r>
              <a:rPr lang="en-US" altLang="en-US" sz="2400" dirty="0" smtClean="0">
                <a:solidFill>
                  <a:schemeClr val="accent4"/>
                </a:solidFill>
                <a:ea typeface="ＭＳ Ｐゴシック" pitchFamily="32" charset="-128"/>
              </a:rPr>
              <a:t>(cond</a:t>
            </a:r>
            <a:r>
              <a:rPr lang="en-US" altLang="en-US" sz="2400" dirty="0">
                <a:solidFill>
                  <a:schemeClr val="accent4"/>
                </a:solidFill>
                <a:ea typeface="ＭＳ Ｐゴシック" pitchFamily="32" charset="-128"/>
              </a:rPr>
              <a:t>2</a:t>
            </a:r>
            <a:r>
              <a:rPr lang="en-US" altLang="en-US" sz="2400" dirty="0" smtClean="0">
                <a:solidFill>
                  <a:schemeClr val="accent4"/>
                </a:solidFill>
                <a:ea typeface="ＭＳ Ｐゴシック" pitchFamily="32" charset="-128"/>
              </a:rPr>
              <a:t>)  {</a:t>
            </a:r>
          </a:p>
          <a:p>
            <a:pPr>
              <a:buClrTx/>
              <a:buFontTx/>
              <a:buNone/>
            </a:pPr>
            <a:r>
              <a:rPr lang="en-US" altLang="en-US" sz="2400" dirty="0">
                <a:solidFill>
                  <a:schemeClr val="accent4"/>
                </a:solidFill>
                <a:ea typeface="ＭＳ Ｐゴシック" pitchFamily="32" charset="-128"/>
              </a:rPr>
              <a:t> </a:t>
            </a:r>
            <a:r>
              <a:rPr lang="en-US" altLang="en-US" sz="2400" dirty="0" smtClean="0">
                <a:solidFill>
                  <a:schemeClr val="accent4"/>
                </a:solidFill>
                <a:ea typeface="ＭＳ Ｐゴシック" pitchFamily="32" charset="-128"/>
              </a:rPr>
              <a:t>            stmt2</a:t>
            </a:r>
          </a:p>
          <a:p>
            <a:pPr>
              <a:buClrTx/>
              <a:buFontTx/>
              <a:buNone/>
            </a:pPr>
            <a:r>
              <a:rPr lang="en-US" altLang="en-US" sz="2400" dirty="0">
                <a:solidFill>
                  <a:schemeClr val="accent4"/>
                </a:solidFill>
                <a:ea typeface="ＭＳ Ｐゴシック" pitchFamily="32" charset="-128"/>
              </a:rPr>
              <a:t> </a:t>
            </a:r>
            <a:r>
              <a:rPr lang="en-US" altLang="en-US" sz="2400" dirty="0" smtClean="0">
                <a:solidFill>
                  <a:schemeClr val="accent4"/>
                </a:solidFill>
                <a:ea typeface="ＭＳ Ｐゴシック" pitchFamily="32" charset="-128"/>
              </a:rPr>
              <a:t>       } else {</a:t>
            </a:r>
          </a:p>
          <a:p>
            <a:pPr>
              <a:buClrTx/>
              <a:buFontTx/>
              <a:buNone/>
            </a:pPr>
            <a:r>
              <a:rPr lang="en-US" altLang="en-US" sz="2400" dirty="0">
                <a:solidFill>
                  <a:schemeClr val="accent4"/>
                </a:solidFill>
                <a:ea typeface="ＭＳ Ｐゴシック" pitchFamily="32" charset="-128"/>
              </a:rPr>
              <a:t> </a:t>
            </a:r>
            <a:r>
              <a:rPr lang="en-US" altLang="en-US" sz="2400" dirty="0" smtClean="0">
                <a:solidFill>
                  <a:schemeClr val="accent4"/>
                </a:solidFill>
                <a:ea typeface="ＭＳ Ｐゴシック" pitchFamily="32" charset="-128"/>
              </a:rPr>
              <a:t>           if (cond3) {</a:t>
            </a:r>
          </a:p>
          <a:p>
            <a:pPr>
              <a:buClrTx/>
              <a:buFontTx/>
              <a:buNone/>
            </a:pPr>
            <a:r>
              <a:rPr lang="en-US" altLang="en-US" sz="2400" dirty="0">
                <a:solidFill>
                  <a:schemeClr val="accent4"/>
                </a:solidFill>
                <a:ea typeface="ＭＳ Ｐゴシック" pitchFamily="32" charset="-128"/>
              </a:rPr>
              <a:t> </a:t>
            </a:r>
            <a:r>
              <a:rPr lang="en-US" altLang="en-US" sz="2400" dirty="0" smtClean="0">
                <a:solidFill>
                  <a:schemeClr val="accent4"/>
                </a:solidFill>
                <a:ea typeface="ＭＳ Ｐゴシック" pitchFamily="32" charset="-128"/>
              </a:rPr>
              <a:t>              ….</a:t>
            </a:r>
          </a:p>
          <a:p>
            <a:pPr>
              <a:buClrTx/>
              <a:buFontTx/>
              <a:buNone/>
            </a:pPr>
            <a:r>
              <a:rPr lang="en-US" altLang="en-US" sz="2400" dirty="0">
                <a:solidFill>
                  <a:schemeClr val="accent4"/>
                </a:solidFill>
                <a:ea typeface="ＭＳ Ｐゴシック" pitchFamily="32" charset="-128"/>
              </a:rPr>
              <a:t> </a:t>
            </a:r>
            <a:r>
              <a:rPr lang="en-US" altLang="en-US" sz="2400" dirty="0" smtClean="0">
                <a:solidFill>
                  <a:schemeClr val="accent4"/>
                </a:solidFill>
                <a:ea typeface="ＭＳ Ｐゴシック" pitchFamily="32" charset="-128"/>
              </a:rPr>
              <a:t>           }</a:t>
            </a:r>
          </a:p>
          <a:p>
            <a:pPr>
              <a:buClrTx/>
              <a:buFontTx/>
              <a:buNone/>
            </a:pPr>
            <a:r>
              <a:rPr lang="en-US" altLang="en-US" sz="2400" dirty="0">
                <a:solidFill>
                  <a:schemeClr val="accent4"/>
                </a:solidFill>
                <a:ea typeface="ＭＳ Ｐゴシック" pitchFamily="32" charset="-128"/>
              </a:rPr>
              <a:t> </a:t>
            </a:r>
            <a:r>
              <a:rPr lang="en-US" altLang="en-US" sz="2400" dirty="0" smtClean="0">
                <a:solidFill>
                  <a:schemeClr val="accent4"/>
                </a:solidFill>
                <a:ea typeface="ＭＳ Ｐゴシック" pitchFamily="32" charset="-128"/>
              </a:rPr>
              <a:t>       }</a:t>
            </a:r>
            <a:endParaRPr lang="en-US" altLang="en-US" sz="2400" dirty="0">
              <a:solidFill>
                <a:schemeClr val="accent4"/>
              </a:solidFill>
              <a:ea typeface="ＭＳ Ｐゴシック" pitchFamily="32" charset="-128"/>
            </a:endParaRPr>
          </a:p>
          <a:p>
            <a:pPr>
              <a:buClrTx/>
              <a:buFontTx/>
              <a:buNone/>
            </a:pPr>
            <a:r>
              <a:rPr lang="en-US" altLang="en-US" sz="2400" dirty="0" smtClean="0">
                <a:solidFill>
                  <a:schemeClr val="accent4"/>
                </a:solidFill>
                <a:ea typeface="ＭＳ Ｐゴシック" pitchFamily="32" charset="-128"/>
              </a:rPr>
              <a:t>}</a:t>
            </a:r>
            <a:endParaRPr lang="en-US" altLang="en-US" sz="2400" dirty="0">
              <a:solidFill>
                <a:schemeClr val="accent4"/>
              </a:solidFill>
              <a:ea typeface="ＭＳ Ｐゴシック" pitchFamily="32" charset="-128"/>
            </a:endParaRPr>
          </a:p>
        </p:txBody>
      </p:sp>
      <p:sp>
        <p:nvSpPr>
          <p:cNvPr id="16" name="TextBox 15"/>
          <p:cNvSpPr txBox="1"/>
          <p:nvPr/>
        </p:nvSpPr>
        <p:spPr>
          <a:xfrm rot="16200000">
            <a:off x="3366130" y="4025271"/>
            <a:ext cx="3390672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</a:rPr>
              <a:t>General form of if-else-if-else…</a:t>
            </a:r>
            <a:endParaRPr lang="en-US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7911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524000"/>
                <a:ext cx="8001000" cy="4495800"/>
              </a:xfrm>
            </p:spPr>
            <p:txBody>
              <a:bodyPr/>
              <a:lstStyle/>
              <a:p>
                <a:r>
                  <a:rPr lang="en-US" dirty="0" smtClean="0"/>
                  <a:t>Given an integer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FF0000"/>
                        </a:solidFill>
                        <a:latin typeface="Cambria Math"/>
                      </a:rPr>
                      <m:t>day</m:t>
                    </m:r>
                    <m:r>
                      <a:rPr lang="en-US" b="0" i="0" smtClean="0">
                        <a:solidFill>
                          <a:srgbClr val="FF000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1≤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𝑑𝑎𝑦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≤7</m:t>
                    </m:r>
                  </m:oMath>
                </a14:m>
                <a:r>
                  <a:rPr lang="en-US" dirty="0" smtClean="0"/>
                  <a:t>, print the name of the weekday corresponding 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FF0000"/>
                        </a:solidFill>
                        <a:latin typeface="Cambria Math"/>
                      </a:rPr>
                      <m:t>day</m:t>
                    </m:r>
                  </m:oMath>
                </a14:m>
                <a:r>
                  <a:rPr lang="en-US" dirty="0" smtClean="0"/>
                  <a:t>. </a:t>
                </a:r>
              </a:p>
              <a:p>
                <a:pPr marL="1257300" lvl="3" indent="0">
                  <a:buNone/>
                </a:pPr>
                <a:r>
                  <a:rPr lang="en-US" sz="3600" dirty="0" smtClean="0"/>
                  <a:t>1: Sunday</a:t>
                </a:r>
              </a:p>
              <a:p>
                <a:pPr marL="1257300" lvl="3" indent="0">
                  <a:buNone/>
                </a:pPr>
                <a:r>
                  <a:rPr lang="en-US" sz="3600" dirty="0" smtClean="0"/>
                  <a:t>2: Monday</a:t>
                </a:r>
              </a:p>
              <a:p>
                <a:pPr marL="1257300" lvl="3" indent="0">
                  <a:buNone/>
                </a:pPr>
                <a:r>
                  <a:rPr lang="en-US" sz="3600" dirty="0" smtClean="0"/>
                  <a:t>…</a:t>
                </a:r>
              </a:p>
              <a:p>
                <a:pPr marL="1257300" lvl="3" indent="0">
                  <a:buNone/>
                </a:pPr>
                <a:r>
                  <a:rPr lang="en-US" sz="3600" dirty="0" smtClean="0"/>
                  <a:t>7: Saturday</a:t>
                </a:r>
                <a:endParaRPr lang="en-US" sz="36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524000"/>
                <a:ext cx="8001000" cy="4495800"/>
              </a:xfrm>
              <a:blipFill rotWithShape="1">
                <a:blip r:embed="rId2" cstate="print"/>
                <a:stretch>
                  <a:fillRect t="-1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1960B3D-2834-4941-AED0-A5D11E0595B3}" type="datetime7">
              <a:rPr lang="en-US" smtClean="0"/>
              <a:pPr>
                <a:defRPr/>
              </a:pPr>
              <a:t>Aug-17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Esc101, Programming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366687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200"/>
            <a:ext cx="7772400" cy="838200"/>
          </a:xfrm>
        </p:spPr>
        <p:txBody>
          <a:bodyPr/>
          <a:lstStyle/>
          <a:p>
            <a:r>
              <a:rPr lang="en-US" dirty="0" smtClean="0"/>
              <a:t>Printing the day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78E8CCE-38FA-4CE2-8E5F-797C7DF3D4A5}" type="datetime7">
              <a:rPr lang="en-US" smtClean="0"/>
              <a:pPr>
                <a:defRPr/>
              </a:pPr>
              <a:t>Aug-17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Esc101, Programming</a:t>
            </a:r>
            <a:endParaRPr lang="en-US" dirty="0"/>
          </a:p>
        </p:txBody>
      </p:sp>
      <p:sp>
        <p:nvSpPr>
          <p:cNvPr id="7" name="Vertical Scroll 6"/>
          <p:cNvSpPr/>
          <p:nvPr/>
        </p:nvSpPr>
        <p:spPr bwMode="auto">
          <a:xfrm>
            <a:off x="0" y="838200"/>
            <a:ext cx="9296400" cy="5638800"/>
          </a:xfrm>
          <a:prstGeom prst="verticalScroll">
            <a:avLst/>
          </a:prstGeom>
          <a:solidFill>
            <a:srgbClr val="FFD9FF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r>
              <a:rPr kumimoji="0" lang="en-US" sz="27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int</a:t>
            </a:r>
            <a:r>
              <a:rPr kumimoji="0" lang="en-US" sz="2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 day;</a:t>
            </a: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r>
              <a:rPr lang="en-US" sz="2700" dirty="0" err="1" smtClean="0">
                <a:solidFill>
                  <a:schemeClr val="tx1"/>
                </a:solidFill>
                <a:latin typeface="Verdana" pitchFamily="34" charset="0"/>
              </a:rPr>
              <a:t>scanf</a:t>
            </a:r>
            <a:r>
              <a:rPr lang="en-US" sz="2700" dirty="0" smtClean="0">
                <a:solidFill>
                  <a:schemeClr val="tx1"/>
                </a:solidFill>
                <a:latin typeface="Verdana" pitchFamily="34" charset="0"/>
              </a:rPr>
              <a:t> (“%d”, &amp;day);</a:t>
            </a: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r>
              <a:rPr lang="en-US" sz="2700" dirty="0">
                <a:solidFill>
                  <a:schemeClr val="tx1"/>
                </a:solidFill>
                <a:latin typeface="Verdana" pitchFamily="34" charset="0"/>
              </a:rPr>
              <a:t>i</a:t>
            </a:r>
            <a:r>
              <a:rPr kumimoji="0" lang="en-US" sz="2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f (day == 1) { printf(“Sunday”); }</a:t>
            </a: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r>
              <a:rPr lang="en-US" sz="2700" dirty="0" smtClean="0">
                <a:solidFill>
                  <a:schemeClr val="tx1"/>
                </a:solidFill>
                <a:latin typeface="Verdana" pitchFamily="34" charset="0"/>
              </a:rPr>
              <a:t>else if (day == 2) { printf (“Monday”); }</a:t>
            </a:r>
          </a:p>
          <a:p>
            <a:pPr defTabSz="914400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</a:pPr>
            <a:r>
              <a:rPr lang="en-US" sz="2700" dirty="0">
                <a:solidFill>
                  <a:schemeClr val="tx1"/>
                </a:solidFill>
                <a:latin typeface="Verdana" pitchFamily="34" charset="0"/>
              </a:rPr>
              <a:t>else if (day == </a:t>
            </a:r>
            <a:r>
              <a:rPr lang="en-US" sz="2700" dirty="0" smtClean="0">
                <a:solidFill>
                  <a:schemeClr val="tx1"/>
                </a:solidFill>
                <a:latin typeface="Verdana" pitchFamily="34" charset="0"/>
              </a:rPr>
              <a:t>3) </a:t>
            </a:r>
            <a:r>
              <a:rPr lang="en-US" sz="2700" dirty="0">
                <a:solidFill>
                  <a:schemeClr val="tx1"/>
                </a:solidFill>
                <a:latin typeface="Verdana" pitchFamily="34" charset="0"/>
              </a:rPr>
              <a:t>{ printf </a:t>
            </a:r>
            <a:r>
              <a:rPr lang="en-US" sz="2700" dirty="0" smtClean="0">
                <a:solidFill>
                  <a:schemeClr val="tx1"/>
                </a:solidFill>
                <a:latin typeface="Verdana" pitchFamily="34" charset="0"/>
              </a:rPr>
              <a:t>(“Tuesday</a:t>
            </a:r>
            <a:r>
              <a:rPr lang="en-US" sz="2700" dirty="0">
                <a:solidFill>
                  <a:schemeClr val="tx1"/>
                </a:solidFill>
                <a:latin typeface="Verdana" pitchFamily="34" charset="0"/>
              </a:rPr>
              <a:t>”); }</a:t>
            </a:r>
          </a:p>
          <a:p>
            <a:pPr defTabSz="914400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</a:pPr>
            <a:r>
              <a:rPr lang="en-US" sz="2700" dirty="0">
                <a:solidFill>
                  <a:schemeClr val="tx1"/>
                </a:solidFill>
                <a:latin typeface="Verdana" pitchFamily="34" charset="0"/>
              </a:rPr>
              <a:t>else if (day == </a:t>
            </a:r>
            <a:r>
              <a:rPr lang="en-US" sz="2700" dirty="0" smtClean="0">
                <a:solidFill>
                  <a:schemeClr val="tx1"/>
                </a:solidFill>
                <a:latin typeface="Verdana" pitchFamily="34" charset="0"/>
              </a:rPr>
              <a:t>4) </a:t>
            </a:r>
            <a:r>
              <a:rPr lang="en-US" sz="2700" dirty="0">
                <a:solidFill>
                  <a:schemeClr val="tx1"/>
                </a:solidFill>
                <a:latin typeface="Verdana" pitchFamily="34" charset="0"/>
              </a:rPr>
              <a:t>{ printf </a:t>
            </a:r>
            <a:r>
              <a:rPr lang="en-US" sz="2700" dirty="0" smtClean="0">
                <a:solidFill>
                  <a:schemeClr val="tx1"/>
                </a:solidFill>
                <a:latin typeface="Verdana" pitchFamily="34" charset="0"/>
              </a:rPr>
              <a:t>(“Wednesday”); }</a:t>
            </a:r>
            <a:endParaRPr lang="en-US" sz="2700" dirty="0">
              <a:solidFill>
                <a:schemeClr val="tx1"/>
              </a:solidFill>
              <a:latin typeface="Verdana" pitchFamily="34" charset="0"/>
            </a:endParaRPr>
          </a:p>
          <a:p>
            <a:pPr defTabSz="914400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</a:pPr>
            <a:r>
              <a:rPr lang="en-US" sz="2700" dirty="0">
                <a:solidFill>
                  <a:schemeClr val="tx1"/>
                </a:solidFill>
                <a:latin typeface="Verdana" pitchFamily="34" charset="0"/>
              </a:rPr>
              <a:t>else if (day == </a:t>
            </a:r>
            <a:r>
              <a:rPr lang="en-US" sz="2700" dirty="0" smtClean="0">
                <a:solidFill>
                  <a:schemeClr val="tx1"/>
                </a:solidFill>
                <a:latin typeface="Verdana" pitchFamily="34" charset="0"/>
              </a:rPr>
              <a:t>5) </a:t>
            </a:r>
            <a:r>
              <a:rPr lang="en-US" sz="2700" dirty="0">
                <a:solidFill>
                  <a:schemeClr val="tx1"/>
                </a:solidFill>
                <a:latin typeface="Verdana" pitchFamily="34" charset="0"/>
              </a:rPr>
              <a:t>{ printf </a:t>
            </a:r>
            <a:r>
              <a:rPr lang="en-US" sz="2700" dirty="0" smtClean="0">
                <a:solidFill>
                  <a:schemeClr val="tx1"/>
                </a:solidFill>
                <a:latin typeface="Verdana" pitchFamily="34" charset="0"/>
              </a:rPr>
              <a:t>(“Thursday”); </a:t>
            </a:r>
            <a:r>
              <a:rPr lang="en-US" sz="2700" dirty="0">
                <a:solidFill>
                  <a:schemeClr val="tx1"/>
                </a:solidFill>
                <a:latin typeface="Verdana" pitchFamily="34" charset="0"/>
              </a:rPr>
              <a:t>}</a:t>
            </a:r>
          </a:p>
          <a:p>
            <a:pPr defTabSz="914400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</a:pPr>
            <a:r>
              <a:rPr lang="en-US" sz="2700" dirty="0">
                <a:solidFill>
                  <a:schemeClr val="tx1"/>
                </a:solidFill>
                <a:latin typeface="Verdana" pitchFamily="34" charset="0"/>
              </a:rPr>
              <a:t>else if (day == </a:t>
            </a:r>
            <a:r>
              <a:rPr lang="en-US" sz="2700" dirty="0" smtClean="0">
                <a:solidFill>
                  <a:schemeClr val="tx1"/>
                </a:solidFill>
                <a:latin typeface="Verdana" pitchFamily="34" charset="0"/>
              </a:rPr>
              <a:t>6) </a:t>
            </a:r>
            <a:r>
              <a:rPr lang="en-US" sz="2700" dirty="0">
                <a:solidFill>
                  <a:schemeClr val="tx1"/>
                </a:solidFill>
                <a:latin typeface="Verdana" pitchFamily="34" charset="0"/>
              </a:rPr>
              <a:t>{ printf </a:t>
            </a:r>
            <a:r>
              <a:rPr lang="en-US" sz="2700" dirty="0" smtClean="0">
                <a:solidFill>
                  <a:schemeClr val="tx1"/>
                </a:solidFill>
                <a:latin typeface="Verdana" pitchFamily="34" charset="0"/>
              </a:rPr>
              <a:t>(“Friday</a:t>
            </a:r>
            <a:r>
              <a:rPr lang="en-US" sz="2700" dirty="0">
                <a:solidFill>
                  <a:schemeClr val="tx1"/>
                </a:solidFill>
                <a:latin typeface="Verdana" pitchFamily="34" charset="0"/>
              </a:rPr>
              <a:t>”); }</a:t>
            </a:r>
          </a:p>
          <a:p>
            <a:pPr defTabSz="914400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</a:pPr>
            <a:r>
              <a:rPr lang="en-US" sz="2700" dirty="0">
                <a:solidFill>
                  <a:schemeClr val="tx1"/>
                </a:solidFill>
                <a:latin typeface="Verdana" pitchFamily="34" charset="0"/>
              </a:rPr>
              <a:t>else if (day == </a:t>
            </a:r>
            <a:r>
              <a:rPr lang="en-US" sz="2700" dirty="0" smtClean="0">
                <a:solidFill>
                  <a:schemeClr val="tx1"/>
                </a:solidFill>
                <a:latin typeface="Verdana" pitchFamily="34" charset="0"/>
              </a:rPr>
              <a:t>7) </a:t>
            </a:r>
            <a:r>
              <a:rPr lang="en-US" sz="2700" dirty="0">
                <a:solidFill>
                  <a:schemeClr val="tx1"/>
                </a:solidFill>
                <a:latin typeface="Verdana" pitchFamily="34" charset="0"/>
              </a:rPr>
              <a:t>{ printf </a:t>
            </a:r>
            <a:r>
              <a:rPr lang="en-US" sz="2700" dirty="0" smtClean="0">
                <a:solidFill>
                  <a:schemeClr val="tx1"/>
                </a:solidFill>
                <a:latin typeface="Verdana" pitchFamily="34" charset="0"/>
              </a:rPr>
              <a:t>(“Saturday</a:t>
            </a:r>
            <a:r>
              <a:rPr lang="en-US" sz="2700" dirty="0">
                <a:solidFill>
                  <a:schemeClr val="tx1"/>
                </a:solidFill>
                <a:latin typeface="Verdana" pitchFamily="34" charset="0"/>
              </a:rPr>
              <a:t>”); }</a:t>
            </a: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r>
              <a:rPr kumimoji="0" lang="en-US" sz="2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else { printf</a:t>
            </a:r>
            <a:r>
              <a:rPr kumimoji="0" lang="en-US" sz="27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 (“ Illegal day %d”, day); }</a:t>
            </a:r>
            <a:endParaRPr kumimoji="0" lang="en-US" sz="2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endParaRPr kumimoji="0" lang="en-US" sz="2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27482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 2</a:t>
            </a:r>
            <a:endParaRPr lang="en-US" dirty="0"/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524000"/>
                <a:ext cx="8001000" cy="4495800"/>
              </a:xfrm>
            </p:spPr>
            <p:txBody>
              <a:bodyPr/>
              <a:lstStyle/>
              <a:p>
                <a:r>
                  <a:rPr lang="en-US" dirty="0" smtClean="0"/>
                  <a:t>Given an integer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FF0000"/>
                        </a:solidFill>
                        <a:latin typeface="Cambria Math"/>
                      </a:rPr>
                      <m:t>day</m:t>
                    </m:r>
                    <m:r>
                      <a:rPr lang="en-US" b="0" i="0" smtClean="0">
                        <a:solidFill>
                          <a:srgbClr val="FF000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1≤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𝑑𝑎𝑦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≤7</m:t>
                    </m:r>
                  </m:oMath>
                </a14:m>
                <a:r>
                  <a:rPr lang="en-US" dirty="0" smtClean="0"/>
                  <a:t>, print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Weekday</a:t>
                </a:r>
                <a:r>
                  <a:rPr lang="en-US" dirty="0" smtClean="0"/>
                  <a:t>, if the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FF0000"/>
                        </a:solidFill>
                        <a:latin typeface="Cambria Math"/>
                      </a:rPr>
                      <m:t>day</m:t>
                    </m:r>
                  </m:oMath>
                </a14:m>
                <a:r>
                  <a:rPr lang="en-US" dirty="0" smtClean="0"/>
                  <a:t> corresponds to weekday, print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Weekend</a:t>
                </a:r>
                <a:r>
                  <a:rPr lang="en-US" dirty="0" smtClean="0"/>
                  <a:t> otherwise. </a:t>
                </a:r>
              </a:p>
              <a:p>
                <a:pPr marL="1257300" lvl="3" indent="0">
                  <a:buNone/>
                </a:pPr>
                <a:r>
                  <a:rPr lang="en-US" sz="3600" dirty="0" smtClean="0"/>
                  <a:t>1, 7: Weekend</a:t>
                </a:r>
              </a:p>
              <a:p>
                <a:pPr marL="1257300" lvl="3" indent="0">
                  <a:buNone/>
                </a:pPr>
                <a:r>
                  <a:rPr lang="en-US" sz="3600" dirty="0" smtClean="0"/>
                  <a:t>2,3,4,5,6: Weekday</a:t>
                </a:r>
                <a:endParaRPr lang="en-US" sz="36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524000"/>
                <a:ext cx="8001000" cy="4495800"/>
              </a:xfrm>
              <a:blipFill rotWithShape="1">
                <a:blip r:embed="rId2" cstate="print"/>
                <a:stretch>
                  <a:fillRect t="-1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73D2064-F314-446E-AB98-A675BD1BE243}" type="datetime7">
              <a:rPr lang="en-US" smtClean="0"/>
              <a:pPr>
                <a:defRPr/>
              </a:pPr>
              <a:t>Aug-17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Esc101, Programming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54390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200"/>
            <a:ext cx="7772400" cy="838200"/>
          </a:xfrm>
        </p:spPr>
        <p:txBody>
          <a:bodyPr/>
          <a:lstStyle/>
          <a:p>
            <a:r>
              <a:rPr lang="en-US" dirty="0" smtClean="0"/>
              <a:t>Weekday - version 1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FA3C6D7-771E-4580-B4E9-E5889FAF5BA2}" type="datetime7">
              <a:rPr lang="en-US" smtClean="0"/>
              <a:pPr>
                <a:defRPr/>
              </a:pPr>
              <a:t>Aug-17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Esc101, Programming</a:t>
            </a:r>
            <a:endParaRPr lang="en-US" dirty="0"/>
          </a:p>
        </p:txBody>
      </p:sp>
      <p:sp>
        <p:nvSpPr>
          <p:cNvPr id="7" name="Vertical Scroll 6"/>
          <p:cNvSpPr/>
          <p:nvPr/>
        </p:nvSpPr>
        <p:spPr bwMode="auto">
          <a:xfrm>
            <a:off x="0" y="838200"/>
            <a:ext cx="9296400" cy="5638800"/>
          </a:xfrm>
          <a:prstGeom prst="verticalScroll">
            <a:avLst/>
          </a:prstGeom>
          <a:solidFill>
            <a:srgbClr val="FFD9FF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r>
              <a:rPr kumimoji="0" lang="en-US" sz="27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int</a:t>
            </a:r>
            <a:r>
              <a:rPr kumimoji="0" lang="en-US" sz="2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 day;</a:t>
            </a: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r>
              <a:rPr lang="en-US" sz="2700" dirty="0" err="1" smtClean="0">
                <a:solidFill>
                  <a:schemeClr val="tx1"/>
                </a:solidFill>
                <a:latin typeface="Verdana" pitchFamily="34" charset="0"/>
              </a:rPr>
              <a:t>scanf</a:t>
            </a:r>
            <a:r>
              <a:rPr lang="en-US" sz="2700" dirty="0" smtClean="0">
                <a:solidFill>
                  <a:schemeClr val="tx1"/>
                </a:solidFill>
                <a:latin typeface="Verdana" pitchFamily="34" charset="0"/>
              </a:rPr>
              <a:t> (“%d”, &amp;day);</a:t>
            </a: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r>
              <a:rPr lang="en-US" sz="2700" dirty="0">
                <a:solidFill>
                  <a:schemeClr val="tx1"/>
                </a:solidFill>
                <a:latin typeface="Verdana" pitchFamily="34" charset="0"/>
              </a:rPr>
              <a:t>i</a:t>
            </a:r>
            <a:r>
              <a:rPr kumimoji="0" lang="en-US" sz="2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f (day == 1) { printf(“Weekend”); }</a:t>
            </a:r>
          </a:p>
          <a:p>
            <a:pPr defTabSz="914400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</a:pPr>
            <a:r>
              <a:rPr lang="en-US" sz="2700" dirty="0" smtClean="0">
                <a:solidFill>
                  <a:schemeClr val="tx1"/>
                </a:solidFill>
                <a:latin typeface="Verdana" pitchFamily="34" charset="0"/>
              </a:rPr>
              <a:t>else if (day == 2) { printf (“</a:t>
            </a:r>
            <a:r>
              <a:rPr lang="en-US" sz="2700" dirty="0">
                <a:solidFill>
                  <a:schemeClr val="tx1"/>
                </a:solidFill>
                <a:latin typeface="Verdana" pitchFamily="34" charset="0"/>
              </a:rPr>
              <a:t>Weekday</a:t>
            </a:r>
            <a:r>
              <a:rPr lang="en-US" sz="2700" dirty="0" smtClean="0">
                <a:solidFill>
                  <a:schemeClr val="tx1"/>
                </a:solidFill>
                <a:latin typeface="Verdana" pitchFamily="34" charset="0"/>
              </a:rPr>
              <a:t>”); }</a:t>
            </a:r>
          </a:p>
          <a:p>
            <a:pPr defTabSz="914400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</a:pPr>
            <a:r>
              <a:rPr lang="en-US" sz="2700" dirty="0">
                <a:solidFill>
                  <a:schemeClr val="tx1"/>
                </a:solidFill>
                <a:latin typeface="Verdana" pitchFamily="34" charset="0"/>
              </a:rPr>
              <a:t>else if (day == </a:t>
            </a:r>
            <a:r>
              <a:rPr lang="en-US" sz="2700" dirty="0" smtClean="0">
                <a:solidFill>
                  <a:schemeClr val="tx1"/>
                </a:solidFill>
                <a:latin typeface="Verdana" pitchFamily="34" charset="0"/>
              </a:rPr>
              <a:t>3) </a:t>
            </a:r>
            <a:r>
              <a:rPr lang="en-US" sz="2700" dirty="0">
                <a:solidFill>
                  <a:schemeClr val="tx1"/>
                </a:solidFill>
                <a:latin typeface="Verdana" pitchFamily="34" charset="0"/>
              </a:rPr>
              <a:t>{ printf </a:t>
            </a:r>
            <a:r>
              <a:rPr lang="en-US" sz="2700" dirty="0" smtClean="0">
                <a:solidFill>
                  <a:schemeClr val="tx1"/>
                </a:solidFill>
                <a:latin typeface="Verdana" pitchFamily="34" charset="0"/>
              </a:rPr>
              <a:t>(“</a:t>
            </a:r>
            <a:r>
              <a:rPr lang="en-US" sz="2700" dirty="0">
                <a:solidFill>
                  <a:schemeClr val="tx1"/>
                </a:solidFill>
                <a:latin typeface="Verdana" pitchFamily="34" charset="0"/>
              </a:rPr>
              <a:t>Weekday</a:t>
            </a:r>
            <a:r>
              <a:rPr lang="en-US" sz="2700" dirty="0" smtClean="0">
                <a:solidFill>
                  <a:schemeClr val="tx1"/>
                </a:solidFill>
                <a:latin typeface="Verdana" pitchFamily="34" charset="0"/>
              </a:rPr>
              <a:t>”); </a:t>
            </a:r>
            <a:r>
              <a:rPr lang="en-US" sz="2700" dirty="0">
                <a:solidFill>
                  <a:schemeClr val="tx1"/>
                </a:solidFill>
                <a:latin typeface="Verdana" pitchFamily="34" charset="0"/>
              </a:rPr>
              <a:t>}</a:t>
            </a:r>
          </a:p>
          <a:p>
            <a:pPr defTabSz="914400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</a:pPr>
            <a:r>
              <a:rPr lang="en-US" sz="2700" dirty="0">
                <a:solidFill>
                  <a:schemeClr val="tx1"/>
                </a:solidFill>
                <a:latin typeface="Verdana" pitchFamily="34" charset="0"/>
              </a:rPr>
              <a:t>else if (day == </a:t>
            </a:r>
            <a:r>
              <a:rPr lang="en-US" sz="2700" dirty="0" smtClean="0">
                <a:solidFill>
                  <a:schemeClr val="tx1"/>
                </a:solidFill>
                <a:latin typeface="Verdana" pitchFamily="34" charset="0"/>
              </a:rPr>
              <a:t>4) </a:t>
            </a:r>
            <a:r>
              <a:rPr lang="en-US" sz="2700" dirty="0">
                <a:solidFill>
                  <a:schemeClr val="tx1"/>
                </a:solidFill>
                <a:latin typeface="Verdana" pitchFamily="34" charset="0"/>
              </a:rPr>
              <a:t>{ printf </a:t>
            </a:r>
            <a:r>
              <a:rPr lang="en-US" sz="2700" dirty="0" smtClean="0">
                <a:solidFill>
                  <a:schemeClr val="tx1"/>
                </a:solidFill>
                <a:latin typeface="Verdana" pitchFamily="34" charset="0"/>
              </a:rPr>
              <a:t>(“</a:t>
            </a:r>
            <a:r>
              <a:rPr lang="en-US" sz="2700" dirty="0">
                <a:solidFill>
                  <a:schemeClr val="tx1"/>
                </a:solidFill>
                <a:latin typeface="Verdana" pitchFamily="34" charset="0"/>
              </a:rPr>
              <a:t>Weekday</a:t>
            </a:r>
            <a:r>
              <a:rPr lang="en-US" sz="2700" dirty="0" smtClean="0">
                <a:solidFill>
                  <a:schemeClr val="tx1"/>
                </a:solidFill>
                <a:latin typeface="Verdana" pitchFamily="34" charset="0"/>
              </a:rPr>
              <a:t>”); }</a:t>
            </a:r>
            <a:endParaRPr lang="en-US" sz="2700" dirty="0">
              <a:solidFill>
                <a:schemeClr val="tx1"/>
              </a:solidFill>
              <a:latin typeface="Verdana" pitchFamily="34" charset="0"/>
            </a:endParaRPr>
          </a:p>
          <a:p>
            <a:pPr defTabSz="914400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</a:pPr>
            <a:r>
              <a:rPr lang="en-US" sz="2700" dirty="0">
                <a:solidFill>
                  <a:schemeClr val="tx1"/>
                </a:solidFill>
                <a:latin typeface="Verdana" pitchFamily="34" charset="0"/>
              </a:rPr>
              <a:t>else if (day == </a:t>
            </a:r>
            <a:r>
              <a:rPr lang="en-US" sz="2700" dirty="0" smtClean="0">
                <a:solidFill>
                  <a:schemeClr val="tx1"/>
                </a:solidFill>
                <a:latin typeface="Verdana" pitchFamily="34" charset="0"/>
              </a:rPr>
              <a:t>5) </a:t>
            </a:r>
            <a:r>
              <a:rPr lang="en-US" sz="2700" dirty="0">
                <a:solidFill>
                  <a:schemeClr val="tx1"/>
                </a:solidFill>
                <a:latin typeface="Verdana" pitchFamily="34" charset="0"/>
              </a:rPr>
              <a:t>{ printf </a:t>
            </a:r>
            <a:r>
              <a:rPr lang="en-US" sz="2700" dirty="0" smtClean="0">
                <a:solidFill>
                  <a:schemeClr val="tx1"/>
                </a:solidFill>
                <a:latin typeface="Verdana" pitchFamily="34" charset="0"/>
              </a:rPr>
              <a:t>(“</a:t>
            </a:r>
            <a:r>
              <a:rPr lang="en-US" sz="2700" dirty="0">
                <a:solidFill>
                  <a:schemeClr val="tx1"/>
                </a:solidFill>
                <a:latin typeface="Verdana" pitchFamily="34" charset="0"/>
              </a:rPr>
              <a:t>Weekday</a:t>
            </a:r>
            <a:r>
              <a:rPr lang="en-US" sz="2700" dirty="0" smtClean="0">
                <a:solidFill>
                  <a:schemeClr val="tx1"/>
                </a:solidFill>
                <a:latin typeface="Verdana" pitchFamily="34" charset="0"/>
              </a:rPr>
              <a:t>”); </a:t>
            </a:r>
            <a:r>
              <a:rPr lang="en-US" sz="2700" dirty="0">
                <a:solidFill>
                  <a:schemeClr val="tx1"/>
                </a:solidFill>
                <a:latin typeface="Verdana" pitchFamily="34" charset="0"/>
              </a:rPr>
              <a:t>}</a:t>
            </a:r>
          </a:p>
          <a:p>
            <a:pPr defTabSz="914400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</a:pPr>
            <a:r>
              <a:rPr lang="en-US" sz="2700" dirty="0">
                <a:solidFill>
                  <a:schemeClr val="tx1"/>
                </a:solidFill>
                <a:latin typeface="Verdana" pitchFamily="34" charset="0"/>
              </a:rPr>
              <a:t>else if (day == </a:t>
            </a:r>
            <a:r>
              <a:rPr lang="en-US" sz="2700" dirty="0" smtClean="0">
                <a:solidFill>
                  <a:schemeClr val="tx1"/>
                </a:solidFill>
                <a:latin typeface="Verdana" pitchFamily="34" charset="0"/>
              </a:rPr>
              <a:t>6) </a:t>
            </a:r>
            <a:r>
              <a:rPr lang="en-US" sz="2700" dirty="0">
                <a:solidFill>
                  <a:schemeClr val="tx1"/>
                </a:solidFill>
                <a:latin typeface="Verdana" pitchFamily="34" charset="0"/>
              </a:rPr>
              <a:t>{ printf </a:t>
            </a:r>
            <a:r>
              <a:rPr lang="en-US" sz="2700" dirty="0" smtClean="0">
                <a:solidFill>
                  <a:schemeClr val="tx1"/>
                </a:solidFill>
                <a:latin typeface="Verdana" pitchFamily="34" charset="0"/>
              </a:rPr>
              <a:t>(“</a:t>
            </a:r>
            <a:r>
              <a:rPr lang="en-US" sz="2700" dirty="0">
                <a:solidFill>
                  <a:schemeClr val="tx1"/>
                </a:solidFill>
                <a:latin typeface="Verdana" pitchFamily="34" charset="0"/>
              </a:rPr>
              <a:t>Weekday</a:t>
            </a:r>
            <a:r>
              <a:rPr lang="en-US" sz="2700" dirty="0" smtClean="0">
                <a:solidFill>
                  <a:schemeClr val="tx1"/>
                </a:solidFill>
                <a:latin typeface="Verdana" pitchFamily="34" charset="0"/>
              </a:rPr>
              <a:t>”); </a:t>
            </a:r>
            <a:r>
              <a:rPr lang="en-US" sz="2700" dirty="0">
                <a:solidFill>
                  <a:schemeClr val="tx1"/>
                </a:solidFill>
                <a:latin typeface="Verdana" pitchFamily="34" charset="0"/>
              </a:rPr>
              <a:t>}</a:t>
            </a:r>
          </a:p>
          <a:p>
            <a:pPr defTabSz="914400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</a:pPr>
            <a:r>
              <a:rPr lang="en-US" sz="2700" dirty="0">
                <a:solidFill>
                  <a:schemeClr val="tx1"/>
                </a:solidFill>
                <a:latin typeface="Verdana" pitchFamily="34" charset="0"/>
              </a:rPr>
              <a:t>else if (day == </a:t>
            </a:r>
            <a:r>
              <a:rPr lang="en-US" sz="2700" dirty="0" smtClean="0">
                <a:solidFill>
                  <a:schemeClr val="tx1"/>
                </a:solidFill>
                <a:latin typeface="Verdana" pitchFamily="34" charset="0"/>
              </a:rPr>
              <a:t>7) </a:t>
            </a:r>
            <a:r>
              <a:rPr lang="en-US" sz="2700" dirty="0">
                <a:solidFill>
                  <a:schemeClr val="tx1"/>
                </a:solidFill>
                <a:latin typeface="Verdana" pitchFamily="34" charset="0"/>
              </a:rPr>
              <a:t>{ printf </a:t>
            </a:r>
            <a:r>
              <a:rPr lang="en-US" sz="2700" dirty="0" smtClean="0">
                <a:solidFill>
                  <a:schemeClr val="tx1"/>
                </a:solidFill>
                <a:latin typeface="Verdana" pitchFamily="34" charset="0"/>
              </a:rPr>
              <a:t>(“Weekend”); </a:t>
            </a:r>
            <a:r>
              <a:rPr lang="en-US" sz="2700" dirty="0">
                <a:solidFill>
                  <a:schemeClr val="tx1"/>
                </a:solidFill>
                <a:latin typeface="Verdana" pitchFamily="34" charset="0"/>
              </a:rPr>
              <a:t>}</a:t>
            </a: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r>
              <a:rPr kumimoji="0" lang="en-US" sz="2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else { printf</a:t>
            </a:r>
            <a:r>
              <a:rPr kumimoji="0" lang="en-US" sz="27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 (“ Illegal day %d”, day); }</a:t>
            </a:r>
            <a:endParaRPr kumimoji="0" lang="en-US" sz="2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endParaRPr kumimoji="0" lang="en-US" sz="2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26161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200"/>
            <a:ext cx="7772400" cy="838200"/>
          </a:xfrm>
        </p:spPr>
        <p:txBody>
          <a:bodyPr/>
          <a:lstStyle/>
          <a:p>
            <a:r>
              <a:rPr lang="en-US" dirty="0" smtClean="0"/>
              <a:t>Weekday - version 2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180FBBD-7186-4189-BC89-8B8381915F09}" type="datetime7">
              <a:rPr lang="en-US" smtClean="0"/>
              <a:pPr>
                <a:defRPr/>
              </a:pPr>
              <a:t>Aug-17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Esc101, Programming</a:t>
            </a:r>
            <a:endParaRPr lang="en-US" dirty="0"/>
          </a:p>
        </p:txBody>
      </p:sp>
      <p:sp>
        <p:nvSpPr>
          <p:cNvPr id="7" name="Vertical Scroll 6"/>
          <p:cNvSpPr/>
          <p:nvPr/>
        </p:nvSpPr>
        <p:spPr bwMode="auto">
          <a:xfrm>
            <a:off x="0" y="838200"/>
            <a:ext cx="9296400" cy="5638800"/>
          </a:xfrm>
          <a:prstGeom prst="verticalScroll">
            <a:avLst/>
          </a:prstGeom>
          <a:solidFill>
            <a:srgbClr val="FFD9FF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r>
              <a:rPr kumimoji="0" lang="en-US" sz="27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int</a:t>
            </a:r>
            <a:r>
              <a:rPr kumimoji="0" lang="en-US" sz="2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 day;</a:t>
            </a: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r>
              <a:rPr lang="en-US" sz="2700" dirty="0" err="1" smtClean="0">
                <a:solidFill>
                  <a:schemeClr val="tx1"/>
                </a:solidFill>
                <a:latin typeface="Verdana" pitchFamily="34" charset="0"/>
              </a:rPr>
              <a:t>scanf</a:t>
            </a:r>
            <a:r>
              <a:rPr lang="en-US" sz="2700" dirty="0" smtClean="0">
                <a:solidFill>
                  <a:schemeClr val="tx1"/>
                </a:solidFill>
                <a:latin typeface="Verdana" pitchFamily="34" charset="0"/>
              </a:rPr>
              <a:t> (“%d”, &amp;day);</a:t>
            </a: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r>
              <a:rPr lang="en-US" sz="2700" dirty="0">
                <a:solidFill>
                  <a:schemeClr val="tx1"/>
                </a:solidFill>
                <a:latin typeface="Verdana" pitchFamily="34" charset="0"/>
              </a:rPr>
              <a:t>i</a:t>
            </a:r>
            <a:r>
              <a:rPr kumimoji="0" lang="en-US" sz="2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f ((day == 1) || (day == 7)) {</a:t>
            </a: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r>
              <a:rPr lang="en-US" sz="2700" dirty="0">
                <a:solidFill>
                  <a:schemeClr val="tx1"/>
                </a:solidFill>
                <a:latin typeface="Verdana" pitchFamily="34" charset="0"/>
              </a:rPr>
              <a:t> </a:t>
            </a:r>
            <a:r>
              <a:rPr lang="en-US" sz="2700" dirty="0" smtClean="0">
                <a:solidFill>
                  <a:schemeClr val="tx1"/>
                </a:solidFill>
                <a:latin typeface="Verdana" pitchFamily="34" charset="0"/>
              </a:rPr>
              <a:t>     </a:t>
            </a:r>
            <a:r>
              <a:rPr kumimoji="0" lang="en-US" sz="2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 printf(“Weekend”); </a:t>
            </a: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r>
              <a:rPr kumimoji="0" lang="en-US" sz="2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}</a:t>
            </a:r>
            <a:r>
              <a:rPr lang="en-US" sz="2700" dirty="0">
                <a:solidFill>
                  <a:schemeClr val="tx1"/>
                </a:solidFill>
                <a:latin typeface="Verdana" pitchFamily="34" charset="0"/>
              </a:rPr>
              <a:t> </a:t>
            </a:r>
            <a:r>
              <a:rPr lang="en-US" sz="2700" dirty="0" smtClean="0">
                <a:solidFill>
                  <a:schemeClr val="tx1"/>
                </a:solidFill>
                <a:latin typeface="Verdana" pitchFamily="34" charset="0"/>
              </a:rPr>
              <a:t>else if (  (day == 2) || (</a:t>
            </a:r>
            <a:r>
              <a:rPr lang="en-US" sz="2700" dirty="0">
                <a:solidFill>
                  <a:schemeClr val="tx1"/>
                </a:solidFill>
                <a:latin typeface="Verdana" pitchFamily="34" charset="0"/>
              </a:rPr>
              <a:t>day == </a:t>
            </a:r>
            <a:r>
              <a:rPr lang="en-US" sz="2700" dirty="0" smtClean="0">
                <a:solidFill>
                  <a:schemeClr val="tx1"/>
                </a:solidFill>
                <a:latin typeface="Verdana" pitchFamily="34" charset="0"/>
              </a:rPr>
              <a:t>3) </a:t>
            </a:r>
          </a:p>
          <a:p>
            <a:pPr defTabSz="914400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</a:pPr>
            <a:r>
              <a:rPr lang="en-US" sz="2700" dirty="0">
                <a:solidFill>
                  <a:schemeClr val="tx1"/>
                </a:solidFill>
                <a:latin typeface="Verdana" pitchFamily="34" charset="0"/>
              </a:rPr>
              <a:t> </a:t>
            </a:r>
            <a:r>
              <a:rPr lang="en-US" sz="2700" dirty="0" smtClean="0">
                <a:solidFill>
                  <a:schemeClr val="tx1"/>
                </a:solidFill>
                <a:latin typeface="Verdana" pitchFamily="34" charset="0"/>
              </a:rPr>
              <a:t>           || (</a:t>
            </a:r>
            <a:r>
              <a:rPr lang="en-US" sz="2700" dirty="0">
                <a:solidFill>
                  <a:schemeClr val="tx1"/>
                </a:solidFill>
                <a:latin typeface="Verdana" pitchFamily="34" charset="0"/>
              </a:rPr>
              <a:t>day == </a:t>
            </a:r>
            <a:r>
              <a:rPr lang="en-US" sz="2700" dirty="0" smtClean="0">
                <a:solidFill>
                  <a:schemeClr val="tx1"/>
                </a:solidFill>
                <a:latin typeface="Verdana" pitchFamily="34" charset="0"/>
              </a:rPr>
              <a:t>4) || (</a:t>
            </a:r>
            <a:r>
              <a:rPr lang="en-US" sz="2700" dirty="0">
                <a:solidFill>
                  <a:schemeClr val="tx1"/>
                </a:solidFill>
                <a:latin typeface="Verdana" pitchFamily="34" charset="0"/>
              </a:rPr>
              <a:t>day == </a:t>
            </a:r>
            <a:r>
              <a:rPr lang="en-US" sz="2700" dirty="0" smtClean="0">
                <a:solidFill>
                  <a:schemeClr val="tx1"/>
                </a:solidFill>
                <a:latin typeface="Verdana" pitchFamily="34" charset="0"/>
              </a:rPr>
              <a:t>5) </a:t>
            </a:r>
          </a:p>
          <a:p>
            <a:pPr defTabSz="914400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</a:pPr>
            <a:r>
              <a:rPr lang="en-US" sz="2700" dirty="0">
                <a:solidFill>
                  <a:schemeClr val="tx1"/>
                </a:solidFill>
                <a:latin typeface="Verdana" pitchFamily="34" charset="0"/>
              </a:rPr>
              <a:t> </a:t>
            </a:r>
            <a:r>
              <a:rPr lang="en-US" sz="2700" dirty="0" smtClean="0">
                <a:solidFill>
                  <a:schemeClr val="tx1"/>
                </a:solidFill>
                <a:latin typeface="Verdana" pitchFamily="34" charset="0"/>
              </a:rPr>
              <a:t>           || (</a:t>
            </a:r>
            <a:r>
              <a:rPr lang="en-US" sz="2700" dirty="0">
                <a:solidFill>
                  <a:schemeClr val="tx1"/>
                </a:solidFill>
                <a:latin typeface="Verdana" pitchFamily="34" charset="0"/>
              </a:rPr>
              <a:t>day == </a:t>
            </a:r>
            <a:r>
              <a:rPr lang="en-US" sz="2700" dirty="0" smtClean="0">
                <a:solidFill>
                  <a:schemeClr val="tx1"/>
                </a:solidFill>
                <a:latin typeface="Verdana" pitchFamily="34" charset="0"/>
              </a:rPr>
              <a:t>6)) {</a:t>
            </a:r>
          </a:p>
          <a:p>
            <a:pPr defTabSz="914400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</a:pPr>
            <a:r>
              <a:rPr lang="en-US" sz="2700" dirty="0" smtClean="0">
                <a:solidFill>
                  <a:schemeClr val="tx1"/>
                </a:solidFill>
                <a:latin typeface="Verdana" pitchFamily="34" charset="0"/>
              </a:rPr>
              <a:t>       printf (“</a:t>
            </a:r>
            <a:r>
              <a:rPr lang="en-US" sz="2700" dirty="0">
                <a:solidFill>
                  <a:schemeClr val="tx1"/>
                </a:solidFill>
                <a:latin typeface="Verdana" pitchFamily="34" charset="0"/>
              </a:rPr>
              <a:t>Weekday</a:t>
            </a:r>
            <a:r>
              <a:rPr lang="en-US" sz="2700" dirty="0" smtClean="0">
                <a:solidFill>
                  <a:schemeClr val="tx1"/>
                </a:solidFill>
                <a:latin typeface="Verdana" pitchFamily="34" charset="0"/>
              </a:rPr>
              <a:t>”); </a:t>
            </a:r>
          </a:p>
          <a:p>
            <a:pPr defTabSz="914400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</a:pPr>
            <a:r>
              <a:rPr lang="en-US" sz="2700" dirty="0" smtClean="0">
                <a:solidFill>
                  <a:schemeClr val="tx1"/>
                </a:solidFill>
                <a:latin typeface="Verdana" pitchFamily="34" charset="0"/>
              </a:rPr>
              <a:t>} </a:t>
            </a:r>
            <a:r>
              <a:rPr kumimoji="0" lang="en-US" sz="2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else { </a:t>
            </a:r>
          </a:p>
          <a:p>
            <a:pPr defTabSz="914400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</a:pPr>
            <a:r>
              <a:rPr lang="en-US" sz="2700" dirty="0">
                <a:solidFill>
                  <a:schemeClr val="tx1"/>
                </a:solidFill>
                <a:latin typeface="Verdana" pitchFamily="34" charset="0"/>
              </a:rPr>
              <a:t> </a:t>
            </a:r>
            <a:r>
              <a:rPr lang="en-US" sz="2700" dirty="0" smtClean="0">
                <a:solidFill>
                  <a:schemeClr val="tx1"/>
                </a:solidFill>
                <a:latin typeface="Verdana" pitchFamily="34" charset="0"/>
              </a:rPr>
              <a:t>      </a:t>
            </a:r>
            <a:r>
              <a:rPr kumimoji="0" lang="en-US" sz="2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printf</a:t>
            </a:r>
            <a:r>
              <a:rPr kumimoji="0" lang="en-US" sz="27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 (“ Illegal day %d”, day); </a:t>
            </a:r>
          </a:p>
          <a:p>
            <a:pPr defTabSz="914400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</a:pPr>
            <a:r>
              <a:rPr kumimoji="0" lang="en-US" sz="27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}</a:t>
            </a:r>
            <a:endParaRPr kumimoji="0" lang="en-US" sz="2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endParaRPr kumimoji="0" lang="en-US" sz="2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3531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200"/>
            <a:ext cx="7772400" cy="838200"/>
          </a:xfrm>
        </p:spPr>
        <p:txBody>
          <a:bodyPr/>
          <a:lstStyle/>
          <a:p>
            <a:r>
              <a:rPr lang="en-US" dirty="0" smtClean="0"/>
              <a:t>Weekday - version 3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074AC65-4948-484B-8EF4-A8404CAD721C}" type="datetime7">
              <a:rPr lang="en-US" smtClean="0"/>
              <a:pPr>
                <a:defRPr/>
              </a:pPr>
              <a:t>Aug-17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Esc101, Programming</a:t>
            </a:r>
            <a:endParaRPr lang="en-US" dirty="0"/>
          </a:p>
        </p:txBody>
      </p:sp>
      <p:sp>
        <p:nvSpPr>
          <p:cNvPr id="7" name="Vertical Scroll 6"/>
          <p:cNvSpPr/>
          <p:nvPr/>
        </p:nvSpPr>
        <p:spPr bwMode="auto">
          <a:xfrm>
            <a:off x="0" y="838200"/>
            <a:ext cx="9296400" cy="5638800"/>
          </a:xfrm>
          <a:prstGeom prst="verticalScroll">
            <a:avLst/>
          </a:prstGeom>
          <a:solidFill>
            <a:srgbClr val="FFD9FF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r>
              <a:rPr kumimoji="0" lang="en-US" sz="27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int</a:t>
            </a:r>
            <a:r>
              <a:rPr kumimoji="0" lang="en-US" sz="2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 day;</a:t>
            </a: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r>
              <a:rPr lang="en-US" sz="2700" dirty="0" err="1" smtClean="0">
                <a:solidFill>
                  <a:schemeClr val="tx1"/>
                </a:solidFill>
                <a:latin typeface="Verdana" pitchFamily="34" charset="0"/>
              </a:rPr>
              <a:t>scanf</a:t>
            </a:r>
            <a:r>
              <a:rPr lang="en-US" sz="2700" dirty="0" smtClean="0">
                <a:solidFill>
                  <a:schemeClr val="tx1"/>
                </a:solidFill>
                <a:latin typeface="Verdana" pitchFamily="34" charset="0"/>
              </a:rPr>
              <a:t> (“%d”, &amp;day);</a:t>
            </a: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r>
              <a:rPr lang="en-US" sz="2700" dirty="0">
                <a:solidFill>
                  <a:schemeClr val="tx1"/>
                </a:solidFill>
                <a:latin typeface="Verdana" pitchFamily="34" charset="0"/>
              </a:rPr>
              <a:t>i</a:t>
            </a:r>
            <a:r>
              <a:rPr kumimoji="0" lang="en-US" sz="2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f ((day == 1) || (day == 7)) {</a:t>
            </a: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r>
              <a:rPr lang="en-US" sz="2700" dirty="0">
                <a:solidFill>
                  <a:schemeClr val="tx1"/>
                </a:solidFill>
                <a:latin typeface="Verdana" pitchFamily="34" charset="0"/>
              </a:rPr>
              <a:t> </a:t>
            </a:r>
            <a:r>
              <a:rPr lang="en-US" sz="2700" dirty="0" smtClean="0">
                <a:solidFill>
                  <a:schemeClr val="tx1"/>
                </a:solidFill>
                <a:latin typeface="Verdana" pitchFamily="34" charset="0"/>
              </a:rPr>
              <a:t>     </a:t>
            </a:r>
            <a:r>
              <a:rPr kumimoji="0" lang="en-US" sz="2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 printf(“Weekend”); </a:t>
            </a: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r>
              <a:rPr kumimoji="0" lang="en-US" sz="2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}</a:t>
            </a:r>
            <a:r>
              <a:rPr lang="en-US" sz="2700" dirty="0">
                <a:solidFill>
                  <a:schemeClr val="tx1"/>
                </a:solidFill>
                <a:latin typeface="Verdana" pitchFamily="34" charset="0"/>
              </a:rPr>
              <a:t> </a:t>
            </a:r>
            <a:r>
              <a:rPr lang="en-US" sz="2700" dirty="0" smtClean="0">
                <a:solidFill>
                  <a:schemeClr val="tx1"/>
                </a:solidFill>
                <a:latin typeface="Verdana" pitchFamily="34" charset="0"/>
              </a:rPr>
              <a:t>else if ( (day &gt;= 2) &amp;&amp; (</a:t>
            </a:r>
            <a:r>
              <a:rPr lang="en-US" sz="2700" dirty="0">
                <a:solidFill>
                  <a:schemeClr val="tx1"/>
                </a:solidFill>
                <a:latin typeface="Verdana" pitchFamily="34" charset="0"/>
              </a:rPr>
              <a:t>day </a:t>
            </a:r>
            <a:r>
              <a:rPr lang="en-US" sz="2700" dirty="0" smtClean="0">
                <a:solidFill>
                  <a:schemeClr val="tx1"/>
                </a:solidFill>
                <a:latin typeface="Verdana" pitchFamily="34" charset="0"/>
              </a:rPr>
              <a:t>&lt;= </a:t>
            </a:r>
            <a:r>
              <a:rPr lang="en-US" sz="2700" dirty="0">
                <a:solidFill>
                  <a:schemeClr val="tx1"/>
                </a:solidFill>
                <a:latin typeface="Verdana" pitchFamily="34" charset="0"/>
              </a:rPr>
              <a:t>6</a:t>
            </a:r>
            <a:r>
              <a:rPr lang="en-US" sz="2700" dirty="0" smtClean="0">
                <a:solidFill>
                  <a:schemeClr val="tx1"/>
                </a:solidFill>
                <a:latin typeface="Verdana" pitchFamily="34" charset="0"/>
              </a:rPr>
              <a:t>) ) {</a:t>
            </a:r>
          </a:p>
          <a:p>
            <a:pPr defTabSz="914400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</a:pPr>
            <a:r>
              <a:rPr lang="en-US" sz="2700" dirty="0" smtClean="0">
                <a:solidFill>
                  <a:schemeClr val="tx1"/>
                </a:solidFill>
                <a:latin typeface="Verdana" pitchFamily="34" charset="0"/>
              </a:rPr>
              <a:t>       printf (“</a:t>
            </a:r>
            <a:r>
              <a:rPr lang="en-US" sz="2700" dirty="0">
                <a:solidFill>
                  <a:schemeClr val="tx1"/>
                </a:solidFill>
                <a:latin typeface="Verdana" pitchFamily="34" charset="0"/>
              </a:rPr>
              <a:t>Weekday</a:t>
            </a:r>
            <a:r>
              <a:rPr lang="en-US" sz="2700" dirty="0" smtClean="0">
                <a:solidFill>
                  <a:schemeClr val="tx1"/>
                </a:solidFill>
                <a:latin typeface="Verdana" pitchFamily="34" charset="0"/>
              </a:rPr>
              <a:t>”); </a:t>
            </a:r>
          </a:p>
          <a:p>
            <a:pPr defTabSz="914400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</a:pPr>
            <a:r>
              <a:rPr lang="en-US" sz="2700" dirty="0" smtClean="0">
                <a:solidFill>
                  <a:schemeClr val="tx1"/>
                </a:solidFill>
                <a:latin typeface="Verdana" pitchFamily="34" charset="0"/>
              </a:rPr>
              <a:t>} </a:t>
            </a:r>
            <a:r>
              <a:rPr kumimoji="0" lang="en-US" sz="2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else { </a:t>
            </a:r>
          </a:p>
          <a:p>
            <a:pPr defTabSz="914400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</a:pPr>
            <a:r>
              <a:rPr lang="en-US" sz="2700" dirty="0">
                <a:solidFill>
                  <a:schemeClr val="tx1"/>
                </a:solidFill>
                <a:latin typeface="Verdana" pitchFamily="34" charset="0"/>
              </a:rPr>
              <a:t> </a:t>
            </a:r>
            <a:r>
              <a:rPr lang="en-US" sz="2700" dirty="0" smtClean="0">
                <a:solidFill>
                  <a:schemeClr val="tx1"/>
                </a:solidFill>
                <a:latin typeface="Verdana" pitchFamily="34" charset="0"/>
              </a:rPr>
              <a:t>      </a:t>
            </a:r>
            <a:r>
              <a:rPr kumimoji="0" lang="en-US" sz="2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printf</a:t>
            </a:r>
            <a:r>
              <a:rPr kumimoji="0" lang="en-US" sz="27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 (“ Illegal day %d”, day); </a:t>
            </a:r>
          </a:p>
          <a:p>
            <a:pPr defTabSz="914400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</a:pPr>
            <a:r>
              <a:rPr kumimoji="0" lang="en-US" sz="27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}</a:t>
            </a:r>
            <a:endParaRPr kumimoji="0" lang="en-US" sz="2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endParaRPr kumimoji="0" lang="en-US" sz="2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11283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if, if-else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if-else, nested if's, else if.</a:t>
            </a:r>
          </a:p>
          <a:p>
            <a:r>
              <a:rPr lang="en-US" dirty="0"/>
              <a:t>Braces </a:t>
            </a:r>
            <a:r>
              <a:rPr lang="en-US" dirty="0" smtClean="0"/>
              <a:t>{…} can </a:t>
            </a:r>
            <a:r>
              <a:rPr lang="en-US" dirty="0"/>
              <a:t>be omitted if a block has only one statement.</a:t>
            </a:r>
          </a:p>
          <a:p>
            <a:r>
              <a:rPr lang="en-US" dirty="0"/>
              <a:t>Multiple ways to solve a problem </a:t>
            </a:r>
            <a:endParaRPr lang="en-US" dirty="0" smtClean="0"/>
          </a:p>
          <a:p>
            <a:pPr lvl="1"/>
            <a:r>
              <a:rPr lang="en-US" dirty="0" smtClean="0"/>
              <a:t>issues </a:t>
            </a:r>
            <a:r>
              <a:rPr lang="en-US" dirty="0"/>
              <a:t>of better readability</a:t>
            </a:r>
          </a:p>
          <a:p>
            <a:pPr lvl="1"/>
            <a:r>
              <a:rPr lang="en-US" dirty="0"/>
              <a:t>and </a:t>
            </a:r>
            <a:r>
              <a:rPr lang="en-US" dirty="0" smtClean="0"/>
              <a:t>efficiency</a:t>
            </a:r>
            <a:r>
              <a:rPr lang="en-US" dirty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4466848-353C-4679-B725-565640EFACA4}" type="datetime7">
              <a:rPr lang="en-US" smtClean="0"/>
              <a:pPr>
                <a:defRPr/>
              </a:pPr>
              <a:t>Aug-17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Esc101, Programming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59726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Perspective taking test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 smtClean="0"/>
              <a:t>Standing at flower, facing tree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 smtClean="0"/>
              <a:t>Point to cat</a:t>
            </a:r>
            <a:endParaRPr lang="en-GB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2564904"/>
            <a:ext cx="3847023" cy="273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Oval 6"/>
          <p:cNvSpPr/>
          <p:nvPr/>
        </p:nvSpPr>
        <p:spPr>
          <a:xfrm>
            <a:off x="5148064" y="2636912"/>
            <a:ext cx="2592288" cy="266429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Arrow Connector 8"/>
          <p:cNvCxnSpPr>
            <a:endCxn id="7" idx="0"/>
          </p:cNvCxnSpPr>
          <p:nvPr/>
        </p:nvCxnSpPr>
        <p:spPr>
          <a:xfrm flipV="1">
            <a:off x="6444208" y="2636912"/>
            <a:ext cx="0" cy="136815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012160" y="4077072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/>
              <a:t>Flower</a:t>
            </a:r>
            <a:endParaRPr lang="en-GB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6156176" y="2276872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/>
              <a:t>Tree</a:t>
            </a:r>
            <a:endParaRPr lang="en-GB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Next class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More if-else</a:t>
            </a:r>
          </a:p>
          <a:p>
            <a:r>
              <a:rPr lang="en-GB" dirty="0" smtClean="0"/>
              <a:t>Switch-case</a:t>
            </a:r>
          </a:p>
          <a:p>
            <a:r>
              <a:rPr lang="en-GB" dirty="0" smtClean="0"/>
              <a:t>Examples of conditional statement usage</a:t>
            </a:r>
            <a:endParaRPr lang="en-GB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Perspective taking test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 smtClean="0"/>
              <a:t>Standing at flower, facing tree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 smtClean="0"/>
              <a:t>Point to cat</a:t>
            </a:r>
            <a:endParaRPr lang="en-GB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2564904"/>
            <a:ext cx="3847023" cy="273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4048" y="2492896"/>
            <a:ext cx="3308125" cy="29077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Control statements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Flow of control so far</a:t>
            </a:r>
          </a:p>
          <a:p>
            <a:pPr lvl="1"/>
            <a:r>
              <a:rPr lang="en-GB" dirty="0" smtClean="0"/>
              <a:t>Top to bottom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996952"/>
            <a:ext cx="7010400" cy="3139321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Lucida Console" pitchFamily="49" charset="0"/>
              </a:rPr>
              <a:t>#include &lt;stdio.h&gt;</a:t>
            </a:r>
          </a:p>
          <a:p>
            <a:r>
              <a:rPr lang="en-GB" dirty="0" smtClean="0">
                <a:solidFill>
                  <a:schemeClr val="bg1"/>
                </a:solidFill>
                <a:latin typeface="Lucida Console" pitchFamily="49" charset="0"/>
              </a:rPr>
              <a:t>#include &lt;stdlib.h&gt;</a:t>
            </a:r>
          </a:p>
          <a:p>
            <a:r>
              <a:rPr lang="en-GB" dirty="0" smtClean="0">
                <a:solidFill>
                  <a:schemeClr val="bg1"/>
                </a:solidFill>
                <a:latin typeface="Lucida Console" pitchFamily="49" charset="0"/>
              </a:rPr>
              <a:t> </a:t>
            </a:r>
          </a:p>
          <a:p>
            <a:r>
              <a:rPr lang="en-GB" dirty="0" smtClean="0">
                <a:solidFill>
                  <a:schemeClr val="bg1"/>
                </a:solidFill>
                <a:latin typeface="Lucida Console" pitchFamily="49" charset="0"/>
              </a:rPr>
              <a:t>int main() {</a:t>
            </a:r>
          </a:p>
          <a:p>
            <a:r>
              <a:rPr lang="en-GB" dirty="0" smtClean="0">
                <a:solidFill>
                  <a:schemeClr val="bg1"/>
                </a:solidFill>
                <a:latin typeface="Lucida Console" pitchFamily="49" charset="0"/>
              </a:rPr>
              <a:t>  int n;</a:t>
            </a:r>
          </a:p>
          <a:p>
            <a:r>
              <a:rPr lang="en-GB" dirty="0" smtClean="0">
                <a:solidFill>
                  <a:schemeClr val="bg1"/>
                </a:solidFill>
                <a:latin typeface="Lucida Console" pitchFamily="49" charset="0"/>
              </a:rPr>
              <a:t>  double m;</a:t>
            </a:r>
          </a:p>
          <a:p>
            <a:r>
              <a:rPr lang="en-GB" dirty="0" smtClean="0">
                <a:solidFill>
                  <a:schemeClr val="bg1"/>
                </a:solidFill>
                <a:latin typeface="Lucida Console" pitchFamily="49" charset="0"/>
              </a:rPr>
              <a:t> </a:t>
            </a:r>
            <a:r>
              <a:rPr lang="en-GB" dirty="0" smtClean="0">
                <a:solidFill>
                  <a:schemeClr val="bg1"/>
                </a:solidFill>
                <a:latin typeface="Lucida Console" pitchFamily="49" charset="0"/>
              </a:rPr>
              <a:t> </a:t>
            </a:r>
            <a:r>
              <a:rPr lang="en-GB" dirty="0" smtClean="0">
                <a:solidFill>
                  <a:schemeClr val="bg1"/>
                </a:solidFill>
                <a:latin typeface="Lucida Console" pitchFamily="49" charset="0"/>
              </a:rPr>
              <a:t>m </a:t>
            </a:r>
            <a:r>
              <a:rPr lang="en-GB" dirty="0" smtClean="0">
                <a:solidFill>
                  <a:schemeClr val="bg1"/>
                </a:solidFill>
                <a:latin typeface="Lucida Console" pitchFamily="49" charset="0"/>
              </a:rPr>
              <a:t>= log(n);			// natural log</a:t>
            </a:r>
          </a:p>
          <a:p>
            <a:r>
              <a:rPr lang="en-GB" dirty="0" smtClean="0">
                <a:solidFill>
                  <a:schemeClr val="bg1"/>
                </a:solidFill>
                <a:latin typeface="Lucida Console" pitchFamily="49" charset="0"/>
              </a:rPr>
              <a:t>  printf("%f\n", m);</a:t>
            </a:r>
          </a:p>
          <a:p>
            <a:r>
              <a:rPr lang="en-GB" dirty="0" smtClean="0">
                <a:solidFill>
                  <a:schemeClr val="bg1"/>
                </a:solidFill>
                <a:latin typeface="Lucida Console" pitchFamily="49" charset="0"/>
              </a:rPr>
              <a:t>  </a:t>
            </a:r>
          </a:p>
          <a:p>
            <a:r>
              <a:rPr lang="en-GB" dirty="0" smtClean="0">
                <a:solidFill>
                  <a:schemeClr val="bg1"/>
                </a:solidFill>
                <a:latin typeface="Lucida Console" pitchFamily="49" charset="0"/>
              </a:rPr>
              <a:t>  return 0;</a:t>
            </a:r>
          </a:p>
          <a:p>
            <a:r>
              <a:rPr lang="en-GB" dirty="0" smtClean="0">
                <a:solidFill>
                  <a:schemeClr val="bg1"/>
                </a:solidFill>
                <a:latin typeface="Lucida Console" pitchFamily="49" charset="0"/>
              </a:rPr>
              <a:t>}</a:t>
            </a:r>
            <a:endParaRPr lang="en-GB" dirty="0">
              <a:solidFill>
                <a:schemeClr val="bg1"/>
              </a:solidFill>
              <a:latin typeface="Lucida Console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Control statements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 smtClean="0"/>
              <a:t>Branching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 smtClean="0"/>
              <a:t>Looping</a:t>
            </a:r>
            <a:endParaRPr lang="en-GB" dirty="0"/>
          </a:p>
        </p:txBody>
      </p:sp>
      <p:pic>
        <p:nvPicPr>
          <p:cNvPr id="55298" name="Picture 2" descr="https://www.programiz.com/sites/tutorial2program/files/c-if-els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2636912"/>
            <a:ext cx="2335564" cy="1432479"/>
          </a:xfrm>
          <a:prstGeom prst="rect">
            <a:avLst/>
          </a:prstGeom>
          <a:noFill/>
        </p:spPr>
      </p:pic>
      <p:pic>
        <p:nvPicPr>
          <p:cNvPr id="55302" name="Picture 6" descr="http://www.craftcuts.com/media/catalog/product/cache/42/image/d9ae38d158c965cc5cb1d8e855ff745b/v/i/vinyl_arrows_arrow_sign_two_direction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0800000">
            <a:off x="1043608" y="4365104"/>
            <a:ext cx="2435424" cy="1826568"/>
          </a:xfrm>
          <a:prstGeom prst="rect">
            <a:avLst/>
          </a:prstGeom>
          <a:noFill/>
        </p:spPr>
      </p:pic>
      <p:pic>
        <p:nvPicPr>
          <p:cNvPr id="55304" name="Picture 8" descr="https://i.stack.imgur.com/KesVC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48064" y="3068960"/>
            <a:ext cx="3323718" cy="246323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Branching: use case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What happens when n is negative?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780928"/>
            <a:ext cx="7010400" cy="3416320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Lucida Console" pitchFamily="49" charset="0"/>
              </a:rPr>
              <a:t>#include &lt;stdio.h&gt;</a:t>
            </a:r>
          </a:p>
          <a:p>
            <a:r>
              <a:rPr lang="en-GB" dirty="0" smtClean="0">
                <a:solidFill>
                  <a:schemeClr val="bg1"/>
                </a:solidFill>
                <a:latin typeface="Lucida Console" pitchFamily="49" charset="0"/>
              </a:rPr>
              <a:t>#include &lt;stdlib.h&gt;</a:t>
            </a:r>
          </a:p>
          <a:p>
            <a:r>
              <a:rPr lang="en-GB" dirty="0" smtClean="0">
                <a:solidFill>
                  <a:schemeClr val="bg1"/>
                </a:solidFill>
                <a:latin typeface="Lucida Console" pitchFamily="49" charset="0"/>
              </a:rPr>
              <a:t> </a:t>
            </a:r>
          </a:p>
          <a:p>
            <a:r>
              <a:rPr lang="en-GB" dirty="0" smtClean="0">
                <a:solidFill>
                  <a:schemeClr val="bg1"/>
                </a:solidFill>
                <a:latin typeface="Lucida Console" pitchFamily="49" charset="0"/>
              </a:rPr>
              <a:t>int main() {</a:t>
            </a:r>
          </a:p>
          <a:p>
            <a:r>
              <a:rPr lang="en-GB" dirty="0" smtClean="0">
                <a:solidFill>
                  <a:schemeClr val="bg1"/>
                </a:solidFill>
                <a:latin typeface="Lucida Console" pitchFamily="49" charset="0"/>
              </a:rPr>
              <a:t>  int n;</a:t>
            </a:r>
          </a:p>
          <a:p>
            <a:r>
              <a:rPr lang="en-GB" dirty="0" smtClean="0">
                <a:solidFill>
                  <a:schemeClr val="bg1"/>
                </a:solidFill>
                <a:latin typeface="Lucida Console" pitchFamily="49" charset="0"/>
              </a:rPr>
              <a:t>  double m</a:t>
            </a:r>
            <a:r>
              <a:rPr lang="en-GB" dirty="0" smtClean="0">
                <a:solidFill>
                  <a:schemeClr val="bg1"/>
                </a:solidFill>
                <a:latin typeface="Lucida Console" pitchFamily="49" charset="0"/>
              </a:rPr>
              <a:t>;</a:t>
            </a:r>
          </a:p>
          <a:p>
            <a:r>
              <a:rPr lang="en-GB" dirty="0" smtClean="0">
                <a:solidFill>
                  <a:schemeClr val="bg1"/>
                </a:solidFill>
                <a:latin typeface="Lucida Console" pitchFamily="49" charset="0"/>
              </a:rPr>
              <a:t>  scanf</a:t>
            </a:r>
            <a:r>
              <a:rPr lang="en-GB" dirty="0" smtClean="0">
                <a:solidFill>
                  <a:schemeClr val="bg1"/>
                </a:solidFill>
                <a:latin typeface="Lucida Console" pitchFamily="49" charset="0"/>
              </a:rPr>
              <a:t>(“%d”,&amp;n</a:t>
            </a:r>
            <a:r>
              <a:rPr lang="en-GB" dirty="0" smtClean="0">
                <a:solidFill>
                  <a:schemeClr val="bg1"/>
                </a:solidFill>
                <a:latin typeface="Lucida Console" pitchFamily="49" charset="0"/>
              </a:rPr>
              <a:t>);</a:t>
            </a:r>
            <a:endParaRPr lang="en-GB" dirty="0" smtClean="0">
              <a:solidFill>
                <a:schemeClr val="bg1"/>
              </a:solidFill>
              <a:latin typeface="Lucida Console" pitchFamily="49" charset="0"/>
            </a:endParaRPr>
          </a:p>
          <a:p>
            <a:r>
              <a:rPr lang="en-GB" dirty="0" smtClean="0">
                <a:solidFill>
                  <a:schemeClr val="bg1"/>
                </a:solidFill>
                <a:latin typeface="Lucida Console" pitchFamily="49" charset="0"/>
              </a:rPr>
              <a:t> </a:t>
            </a:r>
            <a:r>
              <a:rPr lang="en-GB" dirty="0" smtClean="0">
                <a:solidFill>
                  <a:schemeClr val="bg1"/>
                </a:solidFill>
                <a:latin typeface="Lucida Console" pitchFamily="49" charset="0"/>
              </a:rPr>
              <a:t> </a:t>
            </a:r>
            <a:r>
              <a:rPr lang="en-GB" dirty="0" smtClean="0">
                <a:solidFill>
                  <a:schemeClr val="bg1"/>
                </a:solidFill>
                <a:latin typeface="Lucida Console" pitchFamily="49" charset="0"/>
              </a:rPr>
              <a:t>m </a:t>
            </a:r>
            <a:r>
              <a:rPr lang="en-GB" dirty="0" smtClean="0">
                <a:solidFill>
                  <a:schemeClr val="bg1"/>
                </a:solidFill>
                <a:latin typeface="Lucida Console" pitchFamily="49" charset="0"/>
              </a:rPr>
              <a:t>= log(n);			// natural log</a:t>
            </a:r>
          </a:p>
          <a:p>
            <a:r>
              <a:rPr lang="en-GB" dirty="0" smtClean="0">
                <a:solidFill>
                  <a:schemeClr val="bg1"/>
                </a:solidFill>
                <a:latin typeface="Lucida Console" pitchFamily="49" charset="0"/>
              </a:rPr>
              <a:t>  printf("%f\n", m);</a:t>
            </a:r>
          </a:p>
          <a:p>
            <a:r>
              <a:rPr lang="en-GB" dirty="0" smtClean="0">
                <a:solidFill>
                  <a:schemeClr val="bg1"/>
                </a:solidFill>
                <a:latin typeface="Lucida Console" pitchFamily="49" charset="0"/>
              </a:rPr>
              <a:t>  </a:t>
            </a:r>
          </a:p>
          <a:p>
            <a:r>
              <a:rPr lang="en-GB" dirty="0" smtClean="0">
                <a:solidFill>
                  <a:schemeClr val="bg1"/>
                </a:solidFill>
                <a:latin typeface="Lucida Console" pitchFamily="49" charset="0"/>
              </a:rPr>
              <a:t>  return 0;</a:t>
            </a:r>
          </a:p>
          <a:p>
            <a:r>
              <a:rPr lang="en-GB" dirty="0" smtClean="0">
                <a:solidFill>
                  <a:schemeClr val="bg1"/>
                </a:solidFill>
                <a:latin typeface="Lucida Console" pitchFamily="49" charset="0"/>
              </a:rPr>
              <a:t>}</a:t>
            </a:r>
            <a:endParaRPr lang="en-GB" dirty="0">
              <a:solidFill>
                <a:schemeClr val="bg1"/>
              </a:solidFill>
              <a:latin typeface="Lucida Console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77724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if </a:t>
            </a:r>
            <a:r>
              <a:rPr lang="en-US" dirty="0" smtClean="0"/>
              <a:t>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14400"/>
            <a:ext cx="7772400" cy="5181600"/>
          </a:xfrm>
        </p:spPr>
        <p:txBody>
          <a:bodyPr/>
          <a:lstStyle/>
          <a:p>
            <a:r>
              <a:rPr lang="en-US" sz="2800" dirty="0" smtClean="0"/>
              <a:t>General </a:t>
            </a:r>
            <a:r>
              <a:rPr lang="en-US" sz="2800" dirty="0"/>
              <a:t>form of the </a:t>
            </a:r>
            <a:r>
              <a:rPr lang="en-US" sz="2800" dirty="0" smtClean="0"/>
              <a:t>if </a:t>
            </a:r>
            <a:r>
              <a:rPr lang="en-US" sz="2800" dirty="0"/>
              <a:t>statement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 smtClean="0"/>
              <a:t>Execution </a:t>
            </a:r>
            <a:r>
              <a:rPr lang="en-US" sz="2800" dirty="0"/>
              <a:t>of </a:t>
            </a:r>
            <a:r>
              <a:rPr lang="en-US" sz="2800" dirty="0" smtClean="0"/>
              <a:t>if statement</a:t>
            </a:r>
            <a:endParaRPr lang="en-US" sz="2800" dirty="0"/>
          </a:p>
          <a:p>
            <a:pPr lvl="1"/>
            <a:r>
              <a:rPr lang="en-US" sz="2400" dirty="0"/>
              <a:t>First the expression is evaluated.</a:t>
            </a:r>
          </a:p>
          <a:p>
            <a:pPr lvl="1"/>
            <a:r>
              <a:rPr lang="en-US" sz="2400" dirty="0"/>
              <a:t>If it evaluates to a non-zero value, then </a:t>
            </a:r>
            <a:r>
              <a:rPr lang="en-US" sz="2400" dirty="0" smtClean="0"/>
              <a:t>S1 is </a:t>
            </a:r>
            <a:r>
              <a:rPr lang="en-US" sz="2400" dirty="0"/>
              <a:t>executed and then control (program counter) moves to the statement </a:t>
            </a:r>
            <a:r>
              <a:rPr lang="en-US" sz="2400" dirty="0" smtClean="0"/>
              <a:t>S2.</a:t>
            </a:r>
            <a:endParaRPr lang="en-US" sz="2400" dirty="0"/>
          </a:p>
          <a:p>
            <a:pPr lvl="1"/>
            <a:r>
              <a:rPr lang="en-US" sz="2400" dirty="0"/>
              <a:t>If expression evaluates to 0, then </a:t>
            </a:r>
            <a:r>
              <a:rPr lang="en-US" sz="2400" dirty="0" smtClean="0"/>
              <a:t>S2 </a:t>
            </a:r>
            <a:r>
              <a:rPr lang="en-US" sz="2400" dirty="0"/>
              <a:t>is </a:t>
            </a:r>
            <a:r>
              <a:rPr lang="en-US" sz="2400" dirty="0" smtClean="0"/>
              <a:t>executed.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EA17314-BBA2-4DEC-A514-85958B7111BF}" type="datetime7">
              <a:rPr lang="en-US" smtClean="0"/>
              <a:pPr>
                <a:defRPr/>
              </a:pPr>
              <a:t>Aug-17</a:t>
            </a:fld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Esc101, Programming</a:t>
            </a:r>
            <a:endParaRPr lang="en-US" dirty="0"/>
          </a:p>
        </p:txBody>
      </p:sp>
      <p:sp>
        <p:nvSpPr>
          <p:cNvPr id="8195" name="AutoShape 3"/>
          <p:cNvSpPr>
            <a:spLocks noChangeArrowheads="1"/>
          </p:cNvSpPr>
          <p:nvPr/>
        </p:nvSpPr>
        <p:spPr bwMode="auto">
          <a:xfrm>
            <a:off x="1600200" y="1371600"/>
            <a:ext cx="4648200" cy="1599730"/>
          </a:xfrm>
          <a:prstGeom prst="roundRect">
            <a:avLst>
              <a:gd name="adj" fmla="val 16667"/>
            </a:avLst>
          </a:prstGeom>
          <a:solidFill>
            <a:srgbClr val="8BE6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400" dirty="0">
                <a:latin typeface="Comic Sans MS" pitchFamily="64" charset="0"/>
                <a:ea typeface="ＭＳ Ｐゴシック" pitchFamily="32" charset="-128"/>
              </a:rPr>
              <a:t>if (expression) </a:t>
            </a:r>
          </a:p>
          <a:p>
            <a:pPr>
              <a:buClrTx/>
              <a:buFontTx/>
              <a:buNone/>
            </a:pPr>
            <a:r>
              <a:rPr lang="en-US" altLang="en-US" sz="2400" dirty="0">
                <a:latin typeface="Comic Sans MS" pitchFamily="64" charset="0"/>
                <a:ea typeface="ＭＳ Ｐゴシック" pitchFamily="32" charset="-128"/>
              </a:rPr>
              <a:t>	</a:t>
            </a:r>
            <a:r>
              <a:rPr lang="en-US" altLang="en-US" sz="2400" dirty="0" smtClean="0">
                <a:latin typeface="Comic Sans MS" pitchFamily="64" charset="0"/>
                <a:ea typeface="ＭＳ Ｐゴシック" pitchFamily="32" charset="-128"/>
              </a:rPr>
              <a:t>        statement S1</a:t>
            </a:r>
          </a:p>
          <a:p>
            <a:pPr>
              <a:buClrTx/>
              <a:buFontTx/>
              <a:buNone/>
            </a:pPr>
            <a:r>
              <a:rPr lang="en-US" altLang="en-US" sz="2400" dirty="0" smtClean="0">
                <a:latin typeface="Comic Sans MS" pitchFamily="64" charset="0"/>
                <a:ea typeface="ＭＳ Ｐゴシック" pitchFamily="32" charset="-128"/>
              </a:rPr>
              <a:t>statement S2</a:t>
            </a:r>
            <a:endParaRPr lang="en-US" altLang="en-US" sz="2400" dirty="0">
              <a:latin typeface="Comic Sans MS" pitchFamily="64" charset="0"/>
              <a:ea typeface="ＭＳ Ｐゴシック" pitchFamily="32" charset="-128"/>
            </a:endParaRPr>
          </a:p>
        </p:txBody>
      </p:sp>
      <p:sp>
        <p:nvSpPr>
          <p:cNvPr id="19" name="Action Button: Help 18">
            <a:hlinkClick r:id="" action="ppaction://noaction" highlightClick="1"/>
          </p:cNvPr>
          <p:cNvSpPr/>
          <p:nvPr/>
        </p:nvSpPr>
        <p:spPr bwMode="auto">
          <a:xfrm>
            <a:off x="8053749" y="990600"/>
            <a:ext cx="412984" cy="448991"/>
          </a:xfrm>
          <a:prstGeom prst="actionButtonHelp">
            <a:avLst/>
          </a:prstGeom>
          <a:solidFill>
            <a:schemeClr val="bg2"/>
          </a:solidFill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20" name="Right Arrow 19"/>
          <p:cNvSpPr/>
          <p:nvPr/>
        </p:nvSpPr>
        <p:spPr bwMode="auto">
          <a:xfrm rot="2700000">
            <a:off x="7496251" y="2534023"/>
            <a:ext cx="777241" cy="458765"/>
          </a:xfrm>
          <a:prstGeom prst="rightArrow">
            <a:avLst/>
          </a:prstGeom>
          <a:solidFill>
            <a:schemeClr val="bg2">
              <a:lumMod val="5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21" name="Right Arrow 20"/>
          <p:cNvSpPr/>
          <p:nvPr/>
        </p:nvSpPr>
        <p:spPr bwMode="auto">
          <a:xfrm rot="8100000">
            <a:off x="7557409" y="1540968"/>
            <a:ext cx="777240" cy="458841"/>
          </a:xfrm>
          <a:prstGeom prst="rightArrow">
            <a:avLst/>
          </a:prstGeom>
          <a:solidFill>
            <a:schemeClr val="bg2">
              <a:lumMod val="5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498081" y="2057400"/>
            <a:ext cx="469589" cy="369713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</a:rPr>
              <a:t>S1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946030" y="3048000"/>
            <a:ext cx="466794" cy="369332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</a:rPr>
              <a:t>S2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25" name="Bent Arrow 24"/>
          <p:cNvSpPr/>
          <p:nvPr/>
        </p:nvSpPr>
        <p:spPr bwMode="auto">
          <a:xfrm rot="9525154">
            <a:off x="8155611" y="1497970"/>
            <a:ext cx="622245" cy="1599728"/>
          </a:xfrm>
          <a:prstGeom prst="bentArrow">
            <a:avLst>
              <a:gd name="adj1" fmla="val 25000"/>
              <a:gd name="adj2" fmla="val 26222"/>
              <a:gd name="adj3" fmla="val 25000"/>
              <a:gd name="adj4" fmla="val 43750"/>
            </a:avLst>
          </a:prstGeom>
          <a:solidFill>
            <a:schemeClr val="bg2">
              <a:lumMod val="50000"/>
            </a:schemeClr>
          </a:solidFill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 rot="18950299">
            <a:off x="7494258" y="1293531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</a:rPr>
              <a:t>true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 rot="4012159">
            <a:off x="8364927" y="1403919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</a:rPr>
              <a:t>false</a:t>
            </a:r>
            <a:endParaRPr lang="en-US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9825311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9" grpId="0" animBg="1"/>
      <p:bldP spid="20" grpId="0" animBg="1"/>
      <p:bldP spid="21" grpId="0" animBg="1"/>
      <p:bldP spid="25" grpId="0" animBg="1"/>
      <p:bldP spid="27" grpId="0"/>
      <p:bldP spid="2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1977</Words>
  <Application>Microsoft Office PowerPoint</Application>
  <PresentationFormat>On-screen Show (4:3)</PresentationFormat>
  <Paragraphs>621</Paragraphs>
  <Slides>40</Slides>
  <Notes>10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Office Theme</vt:lpstr>
      <vt:lpstr>Conditional statements</vt:lpstr>
      <vt:lpstr>This class</vt:lpstr>
      <vt:lpstr>Announcement</vt:lpstr>
      <vt:lpstr>Perspective taking test</vt:lpstr>
      <vt:lpstr>Perspective taking test</vt:lpstr>
      <vt:lpstr>Control statements</vt:lpstr>
      <vt:lpstr>Control statements</vt:lpstr>
      <vt:lpstr>Branching: use case</vt:lpstr>
      <vt:lpstr>if statement</vt:lpstr>
      <vt:lpstr>goto statement</vt:lpstr>
      <vt:lpstr>Solving the use case</vt:lpstr>
      <vt:lpstr>goto statement</vt:lpstr>
      <vt:lpstr>Branching statements in C</vt:lpstr>
      <vt:lpstr>if-else statement</vt:lpstr>
      <vt:lpstr>Solving the use case with if-else</vt:lpstr>
      <vt:lpstr>Compound Statements</vt:lpstr>
      <vt:lpstr>Getting it right</vt:lpstr>
      <vt:lpstr>Good indentation practice</vt:lpstr>
      <vt:lpstr>Example</vt:lpstr>
      <vt:lpstr>if-else statement</vt:lpstr>
      <vt:lpstr>Tracing Execution of if-else</vt:lpstr>
      <vt:lpstr>Nested if-else</vt:lpstr>
      <vt:lpstr>Nested if-else</vt:lpstr>
      <vt:lpstr>Finding min of 3 numbers</vt:lpstr>
      <vt:lpstr>Slide 25</vt:lpstr>
      <vt:lpstr>Slide 26</vt:lpstr>
      <vt:lpstr>Finding min of 3 numbers</vt:lpstr>
      <vt:lpstr>Ascending order of 3 numbers</vt:lpstr>
      <vt:lpstr>Slide 29</vt:lpstr>
      <vt:lpstr>Nested if, if-else</vt:lpstr>
      <vt:lpstr>Else if</vt:lpstr>
      <vt:lpstr>Else if</vt:lpstr>
      <vt:lpstr>Example</vt:lpstr>
      <vt:lpstr>Printing the day</vt:lpstr>
      <vt:lpstr>Example 2</vt:lpstr>
      <vt:lpstr>Weekday - version 1</vt:lpstr>
      <vt:lpstr>Weekday - version 2</vt:lpstr>
      <vt:lpstr>Weekday - version 3</vt:lpstr>
      <vt:lpstr>Summary of if, if-else </vt:lpstr>
      <vt:lpstr>Next class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Conditional statements</dc:title>
  <dc:creator>cse</dc:creator>
  <cp:lastModifiedBy>nisheeth</cp:lastModifiedBy>
  <cp:revision>19</cp:revision>
  <dcterms:created xsi:type="dcterms:W3CDTF">2017-08-17T14:15:28Z</dcterms:created>
  <dcterms:modified xsi:type="dcterms:W3CDTF">2017-08-18T06:08:54Z</dcterms:modified>
</cp:coreProperties>
</file>