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87" r:id="rId3"/>
    <p:sldId id="288" r:id="rId4"/>
    <p:sldId id="257" r:id="rId5"/>
    <p:sldId id="283" r:id="rId6"/>
    <p:sldId id="284" r:id="rId7"/>
    <p:sldId id="286" r:id="rId8"/>
    <p:sldId id="278" r:id="rId9"/>
    <p:sldId id="279" r:id="rId10"/>
    <p:sldId id="280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58" r:id="rId20"/>
    <p:sldId id="259" r:id="rId21"/>
    <p:sldId id="260" r:id="rId22"/>
    <p:sldId id="281" r:id="rId23"/>
    <p:sldId id="261" r:id="rId24"/>
    <p:sldId id="285" r:id="rId25"/>
    <p:sldId id="262" r:id="rId26"/>
    <p:sldId id="263" r:id="rId27"/>
    <p:sldId id="264" r:id="rId28"/>
    <p:sldId id="265" r:id="rId29"/>
    <p:sldId id="266" r:id="rId30"/>
    <p:sldId id="282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3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C59164-C7DB-4442-9631-1207A9B30FCE}" type="datetimeFigureOut">
              <a:rPr lang="en-GB" smtClean="0"/>
              <a:t>21/08/2017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69F276-1DD7-43F5-A033-3B81BD294D3C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IN" dirty="0" smtClean="0"/>
              <a:t> </a:t>
            </a:r>
            <a:r>
              <a:rPr lang="en-IN" dirty="0" err="1" smtClean="0"/>
              <a:t>Expr</a:t>
            </a:r>
            <a:r>
              <a:rPr lang="en-IN" dirty="0" smtClean="0"/>
              <a:t> can be </a:t>
            </a:r>
            <a:r>
              <a:rPr lang="en-IN" dirty="0" err="1" smtClean="0"/>
              <a:t>int</a:t>
            </a:r>
            <a:r>
              <a:rPr lang="en-IN" dirty="0" smtClean="0"/>
              <a:t>,</a:t>
            </a:r>
            <a:r>
              <a:rPr lang="en-IN" baseline="0" dirty="0" smtClean="0"/>
              <a:t> char, conditional. NOT float.</a:t>
            </a:r>
          </a:p>
          <a:p>
            <a:pPr>
              <a:buFontTx/>
              <a:buChar char="-"/>
            </a:pPr>
            <a:r>
              <a:rPr lang="en-IN" baseline="0" dirty="0" smtClean="0"/>
              <a:t> Once the execution begins the subsequent case-conditions get executed too!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0EDA7CD0-DB43-4A0F-BFDF-26F295F0B516}" type="slidenum">
              <a:rPr lang="en-US" altLang="en-US" smtClean="0"/>
              <a:pPr/>
              <a:t>23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IN" dirty="0" smtClean="0"/>
              <a:t> </a:t>
            </a:r>
            <a:r>
              <a:rPr lang="en-IN" dirty="0" err="1" smtClean="0"/>
              <a:t>Expr</a:t>
            </a:r>
            <a:r>
              <a:rPr lang="en-IN" dirty="0" smtClean="0"/>
              <a:t> can be </a:t>
            </a:r>
            <a:r>
              <a:rPr lang="en-IN" dirty="0" err="1" smtClean="0"/>
              <a:t>int</a:t>
            </a:r>
            <a:r>
              <a:rPr lang="en-IN" dirty="0" smtClean="0"/>
              <a:t>,</a:t>
            </a:r>
            <a:r>
              <a:rPr lang="en-IN" baseline="0" dirty="0" smtClean="0"/>
              <a:t> char, conditional. NOT float.</a:t>
            </a:r>
          </a:p>
          <a:p>
            <a:pPr>
              <a:buFontTx/>
              <a:buChar char="-"/>
            </a:pPr>
            <a:r>
              <a:rPr lang="en-IN" baseline="0" dirty="0" smtClean="0"/>
              <a:t> Once the execution begins the subsequent case-conditions get executed too!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0EDA7CD0-DB43-4A0F-BFDF-26F295F0B516}" type="slidenum">
              <a:rPr lang="en-US" altLang="en-US" smtClean="0"/>
              <a:pPr/>
              <a:t>25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D229E-5B23-4B39-997D-0A93434102B4}" type="datetimeFigureOut">
              <a:rPr lang="en-GB" smtClean="0"/>
              <a:t>21/08/2017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F861E-743D-41EB-8F48-729F4E34B74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D229E-5B23-4B39-997D-0A93434102B4}" type="datetimeFigureOut">
              <a:rPr lang="en-GB" smtClean="0"/>
              <a:t>21/08/2017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F861E-743D-41EB-8F48-729F4E34B74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D229E-5B23-4B39-997D-0A93434102B4}" type="datetimeFigureOut">
              <a:rPr lang="en-GB" smtClean="0"/>
              <a:t>21/08/2017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F861E-743D-41EB-8F48-729F4E34B74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D229E-5B23-4B39-997D-0A93434102B4}" type="datetimeFigureOut">
              <a:rPr lang="en-GB" smtClean="0"/>
              <a:t>21/08/2017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F861E-743D-41EB-8F48-729F4E34B74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D229E-5B23-4B39-997D-0A93434102B4}" type="datetimeFigureOut">
              <a:rPr lang="en-GB" smtClean="0"/>
              <a:t>21/08/2017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F861E-743D-41EB-8F48-729F4E34B74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D229E-5B23-4B39-997D-0A93434102B4}" type="datetimeFigureOut">
              <a:rPr lang="en-GB" smtClean="0"/>
              <a:t>21/08/2017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F861E-743D-41EB-8F48-729F4E34B74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D229E-5B23-4B39-997D-0A93434102B4}" type="datetimeFigureOut">
              <a:rPr lang="en-GB" smtClean="0"/>
              <a:t>21/08/2017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F861E-743D-41EB-8F48-729F4E34B74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D229E-5B23-4B39-997D-0A93434102B4}" type="datetimeFigureOut">
              <a:rPr lang="en-GB" smtClean="0"/>
              <a:t>21/08/2017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F861E-743D-41EB-8F48-729F4E34B74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D229E-5B23-4B39-997D-0A93434102B4}" type="datetimeFigureOut">
              <a:rPr lang="en-GB" smtClean="0"/>
              <a:t>21/08/2017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F861E-743D-41EB-8F48-729F4E34B74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D229E-5B23-4B39-997D-0A93434102B4}" type="datetimeFigureOut">
              <a:rPr lang="en-GB" smtClean="0"/>
              <a:t>21/08/2017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F861E-743D-41EB-8F48-729F4E34B74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D229E-5B23-4B39-997D-0A93434102B4}" type="datetimeFigureOut">
              <a:rPr lang="en-GB" smtClean="0"/>
              <a:t>21/08/2017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F861E-743D-41EB-8F48-729F4E34B74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4D229E-5B23-4B39-997D-0A93434102B4}" type="datetimeFigureOut">
              <a:rPr lang="en-GB" smtClean="0"/>
              <a:t>21/08/2017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1F861E-743D-41EB-8F48-729F4E34B74E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image" Target="../media/image5.wmf"/><Relationship Id="rId7" Type="http://schemas.openxmlformats.org/officeDocument/2006/relationships/image" Target="../media/image9.wmf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wmf"/><Relationship Id="rId4" Type="http://schemas.openxmlformats.org/officeDocument/2006/relationships/image" Target="../media/image6.jpe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More about conditionals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ESC101</a:t>
            </a:r>
          </a:p>
          <a:p>
            <a:r>
              <a:rPr lang="en-GB" dirty="0" smtClean="0"/>
              <a:t>August 21</a:t>
            </a:r>
            <a:r>
              <a:rPr lang="en-GB" baseline="30000" dirty="0" smtClean="0"/>
              <a:t>st</a:t>
            </a:r>
            <a:r>
              <a:rPr lang="en-GB" dirty="0" smtClean="0"/>
              <a:t> </a:t>
            </a:r>
            <a:endParaRPr lang="en-GB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Unmatched if and else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</a:t>
            </a:r>
            <a:r>
              <a:rPr lang="en-US" dirty="0" smtClean="0">
                <a:solidFill>
                  <a:srgbClr val="FF0000"/>
                </a:solidFill>
              </a:rPr>
              <a:t>else</a:t>
            </a:r>
            <a:r>
              <a:rPr lang="en-US" dirty="0" smtClean="0"/>
              <a:t> always matches closest unmatched </a:t>
            </a:r>
            <a:r>
              <a:rPr lang="en-US" dirty="0" smtClean="0">
                <a:solidFill>
                  <a:srgbClr val="FF0000"/>
                </a:solidFill>
              </a:rPr>
              <a:t>if</a:t>
            </a:r>
          </a:p>
          <a:p>
            <a:pPr lvl="1"/>
            <a:r>
              <a:rPr lang="en-US" dirty="0" smtClean="0"/>
              <a:t>Unless forced otherwise using </a:t>
            </a:r>
            <a:r>
              <a:rPr lang="en-US" dirty="0" smtClean="0">
                <a:solidFill>
                  <a:srgbClr val="FF0000"/>
                </a:solidFill>
              </a:rPr>
              <a:t>{</a:t>
            </a:r>
            <a:r>
              <a:rPr lang="en-US" dirty="0" smtClean="0"/>
              <a:t> … </a:t>
            </a:r>
            <a:r>
              <a:rPr lang="en-US" dirty="0" smtClean="0">
                <a:solidFill>
                  <a:srgbClr val="FF0000"/>
                </a:solidFill>
              </a:rPr>
              <a:t>}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6507001-8D31-4DCD-8E30-18C8FB19389F}" type="datetime7">
              <a:rPr lang="en-US" smtClean="0"/>
              <a:pPr>
                <a:defRPr/>
              </a:pPr>
              <a:t>Aug-17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Esc101, Programming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6200" y="3693855"/>
            <a:ext cx="4267200" cy="255454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i</a:t>
            </a:r>
            <a:r>
              <a:rPr lang="en-US" sz="3200" dirty="0" smtClean="0">
                <a:solidFill>
                  <a:schemeClr val="tx1"/>
                </a:solidFill>
              </a:rPr>
              <a:t>f (cond</a:t>
            </a:r>
            <a:r>
              <a:rPr lang="en-US" sz="3200" dirty="0">
                <a:solidFill>
                  <a:schemeClr val="tx1"/>
                </a:solidFill>
              </a:rPr>
              <a:t>1</a:t>
            </a:r>
            <a:r>
              <a:rPr lang="en-US" sz="32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smtClean="0">
                <a:solidFill>
                  <a:schemeClr val="tx1"/>
                </a:solidFill>
              </a:rPr>
              <a:t>   if (cond2) </a:t>
            </a:r>
          </a:p>
          <a:p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smtClean="0">
                <a:solidFill>
                  <a:schemeClr val="tx1"/>
                </a:solidFill>
              </a:rPr>
              <a:t>       …</a:t>
            </a:r>
          </a:p>
          <a:p>
            <a:r>
              <a:rPr lang="en-US" sz="3200" dirty="0" smtClean="0">
                <a:solidFill>
                  <a:schemeClr val="tx1"/>
                </a:solidFill>
              </a:rPr>
              <a:t>   else </a:t>
            </a:r>
          </a:p>
          <a:p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smtClean="0">
                <a:solidFill>
                  <a:schemeClr val="tx1"/>
                </a:solidFill>
              </a:rPr>
              <a:t>       …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724400" y="3657600"/>
            <a:ext cx="4267200" cy="304698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i</a:t>
            </a:r>
            <a:r>
              <a:rPr lang="en-US" sz="3200" dirty="0" smtClean="0">
                <a:solidFill>
                  <a:schemeClr val="tx1"/>
                </a:solidFill>
              </a:rPr>
              <a:t>f (cond1) {</a:t>
            </a:r>
          </a:p>
          <a:p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smtClean="0">
                <a:solidFill>
                  <a:schemeClr val="tx1"/>
                </a:solidFill>
              </a:rPr>
              <a:t>   if (cond2) </a:t>
            </a:r>
          </a:p>
          <a:p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smtClean="0">
                <a:solidFill>
                  <a:schemeClr val="tx1"/>
                </a:solidFill>
              </a:rPr>
              <a:t>       …</a:t>
            </a:r>
          </a:p>
          <a:p>
            <a:r>
              <a:rPr lang="en-US" sz="3200" dirty="0">
                <a:solidFill>
                  <a:schemeClr val="tx1"/>
                </a:solidFill>
              </a:rPr>
              <a:t>}</a:t>
            </a:r>
            <a:endParaRPr lang="en-US" sz="3200" dirty="0" smtClean="0">
              <a:solidFill>
                <a:schemeClr val="tx1"/>
              </a:solidFill>
            </a:endParaRPr>
          </a:p>
          <a:p>
            <a:r>
              <a:rPr lang="en-US" sz="3200" dirty="0" smtClean="0">
                <a:solidFill>
                  <a:schemeClr val="tx1"/>
                </a:solidFill>
              </a:rPr>
              <a:t>else </a:t>
            </a:r>
          </a:p>
          <a:p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smtClean="0">
                <a:solidFill>
                  <a:schemeClr val="tx1"/>
                </a:solidFill>
              </a:rPr>
              <a:t>       …</a:t>
            </a:r>
          </a:p>
        </p:txBody>
      </p:sp>
      <p:sp>
        <p:nvSpPr>
          <p:cNvPr id="4" name="Rectangle 3"/>
          <p:cNvSpPr/>
          <p:nvPr/>
        </p:nvSpPr>
        <p:spPr bwMode="auto">
          <a:xfrm rot="19242558">
            <a:off x="1822416" y="4742527"/>
            <a:ext cx="3124200" cy="457200"/>
          </a:xfrm>
          <a:prstGeom prst="rect">
            <a:avLst/>
          </a:prstGeom>
          <a:solidFill>
            <a:schemeClr val="tx2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Verdana" pitchFamily="34" charset="0"/>
              </a:rPr>
              <a:t>IS</a:t>
            </a:r>
            <a:r>
              <a:rPr kumimoji="0" lang="en-US" sz="2400" b="1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Verdana" pitchFamily="34" charset="0"/>
              </a:rPr>
              <a:t> NOT SAME AS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90641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609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Else if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14400"/>
            <a:ext cx="8001000" cy="1828800"/>
          </a:xfrm>
        </p:spPr>
        <p:txBody>
          <a:bodyPr/>
          <a:lstStyle/>
          <a:p>
            <a:r>
              <a:rPr lang="en-US" dirty="0" smtClean="0"/>
              <a:t>A special kind of nesting is the chain of if-else-if-else-… statements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B6DD7EE-0D11-406D-8AF2-8F01715BFA66}" type="datetime7">
              <a:rPr lang="en-US" smtClean="0"/>
              <a:pPr>
                <a:defRPr/>
              </a:pPr>
              <a:t>Aug-17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Esc101, Programming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5257800" y="2053086"/>
            <a:ext cx="3429000" cy="427151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tx1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buClrTx/>
              <a:buFontTx/>
              <a:buNone/>
            </a:pPr>
            <a:r>
              <a:rPr lang="en-US" altLang="en-US" sz="2400" dirty="0" smtClean="0">
                <a:solidFill>
                  <a:schemeClr val="accent4"/>
                </a:solidFill>
                <a:ea typeface="ＭＳ Ｐゴシック" pitchFamily="32" charset="-128"/>
              </a:rPr>
              <a:t>if (cond1) </a:t>
            </a:r>
            <a:endParaRPr lang="en-US" altLang="en-US" sz="2400" dirty="0">
              <a:solidFill>
                <a:schemeClr val="accent4"/>
              </a:solidFill>
              <a:ea typeface="ＭＳ Ｐゴシック" pitchFamily="32" charset="-128"/>
            </a:endParaRPr>
          </a:p>
          <a:p>
            <a:pPr>
              <a:buClrTx/>
              <a:buFontTx/>
              <a:buNone/>
            </a:pPr>
            <a:r>
              <a:rPr lang="en-US" altLang="en-US" sz="2400" dirty="0" smtClean="0">
                <a:solidFill>
                  <a:schemeClr val="accent4"/>
                </a:solidFill>
                <a:ea typeface="ＭＳ Ｐゴシック" pitchFamily="32" charset="-128"/>
              </a:rPr>
              <a:t>	stmt-block1</a:t>
            </a:r>
          </a:p>
          <a:p>
            <a:pPr>
              <a:buClrTx/>
              <a:buFontTx/>
              <a:buNone/>
            </a:pPr>
            <a:r>
              <a:rPr lang="en-US" altLang="en-US" sz="2400" dirty="0" smtClean="0">
                <a:solidFill>
                  <a:schemeClr val="accent4"/>
                </a:solidFill>
                <a:ea typeface="ＭＳ Ｐゴシック" pitchFamily="32" charset="-128"/>
              </a:rPr>
              <a:t>else if (cond</a:t>
            </a:r>
            <a:r>
              <a:rPr lang="en-US" altLang="en-US" sz="2400" dirty="0">
                <a:solidFill>
                  <a:schemeClr val="accent4"/>
                </a:solidFill>
                <a:ea typeface="ＭＳ Ｐゴシック" pitchFamily="32" charset="-128"/>
              </a:rPr>
              <a:t>2</a:t>
            </a:r>
            <a:r>
              <a:rPr lang="en-US" altLang="en-US" sz="2400" dirty="0" smtClean="0">
                <a:solidFill>
                  <a:schemeClr val="accent4"/>
                </a:solidFill>
                <a:ea typeface="ＭＳ Ｐゴシック" pitchFamily="32" charset="-128"/>
              </a:rPr>
              <a:t>)</a:t>
            </a:r>
          </a:p>
          <a:p>
            <a:pPr>
              <a:buClrTx/>
              <a:buFontTx/>
              <a:buNone/>
            </a:pPr>
            <a:r>
              <a:rPr lang="en-US" altLang="en-US" sz="2400" dirty="0" smtClean="0">
                <a:solidFill>
                  <a:schemeClr val="accent4"/>
                </a:solidFill>
                <a:ea typeface="ＭＳ Ｐゴシック" pitchFamily="32" charset="-128"/>
              </a:rPr>
              <a:t>     stmt-block2</a:t>
            </a:r>
          </a:p>
          <a:p>
            <a:pPr>
              <a:buClrTx/>
              <a:buFontTx/>
              <a:buNone/>
            </a:pPr>
            <a:r>
              <a:rPr lang="en-US" altLang="en-US" sz="2400" dirty="0" smtClean="0">
                <a:solidFill>
                  <a:schemeClr val="accent4"/>
                </a:solidFill>
                <a:ea typeface="ＭＳ Ｐゴシック" pitchFamily="32" charset="-128"/>
              </a:rPr>
              <a:t>else </a:t>
            </a:r>
            <a:r>
              <a:rPr lang="en-US" altLang="en-US" sz="2400" dirty="0">
                <a:solidFill>
                  <a:schemeClr val="accent4"/>
                </a:solidFill>
                <a:ea typeface="ＭＳ Ｐゴシック" pitchFamily="32" charset="-128"/>
              </a:rPr>
              <a:t>if (</a:t>
            </a:r>
            <a:r>
              <a:rPr lang="en-US" altLang="en-US" sz="2400" dirty="0" smtClean="0">
                <a:solidFill>
                  <a:schemeClr val="accent4"/>
                </a:solidFill>
                <a:ea typeface="ＭＳ Ｐゴシック" pitchFamily="32" charset="-128"/>
              </a:rPr>
              <a:t>cond3)</a:t>
            </a:r>
            <a:endParaRPr lang="en-US" altLang="en-US" sz="2400" dirty="0">
              <a:solidFill>
                <a:schemeClr val="accent4"/>
              </a:solidFill>
              <a:ea typeface="ＭＳ Ｐゴシック" pitchFamily="32" charset="-128"/>
            </a:endParaRPr>
          </a:p>
          <a:p>
            <a:pPr>
              <a:buClrTx/>
              <a:buFontTx/>
              <a:buNone/>
            </a:pPr>
            <a:r>
              <a:rPr lang="en-US" altLang="en-US" sz="2400" dirty="0">
                <a:solidFill>
                  <a:schemeClr val="accent4"/>
                </a:solidFill>
                <a:ea typeface="ＭＳ Ｐゴシック" pitchFamily="32" charset="-128"/>
              </a:rPr>
              <a:t>     </a:t>
            </a:r>
            <a:r>
              <a:rPr lang="en-US" altLang="en-US" sz="2400" dirty="0" smtClean="0">
                <a:solidFill>
                  <a:schemeClr val="accent4"/>
                </a:solidFill>
                <a:ea typeface="ＭＳ Ｐゴシック" pitchFamily="32" charset="-128"/>
              </a:rPr>
              <a:t>stmt-block3</a:t>
            </a:r>
            <a:endParaRPr lang="en-US" altLang="en-US" sz="2400" dirty="0">
              <a:solidFill>
                <a:schemeClr val="accent4"/>
              </a:solidFill>
              <a:ea typeface="ＭＳ Ｐゴシック" pitchFamily="32" charset="-128"/>
            </a:endParaRPr>
          </a:p>
          <a:p>
            <a:pPr>
              <a:buClrTx/>
              <a:buFontTx/>
              <a:buNone/>
            </a:pPr>
            <a:r>
              <a:rPr lang="en-US" altLang="en-US" sz="2400" dirty="0" smtClean="0">
                <a:solidFill>
                  <a:schemeClr val="accent4"/>
                </a:solidFill>
                <a:ea typeface="ＭＳ Ｐゴシック" pitchFamily="32" charset="-128"/>
              </a:rPr>
              <a:t>else </a:t>
            </a:r>
            <a:r>
              <a:rPr lang="en-US" altLang="en-US" sz="2400" dirty="0">
                <a:solidFill>
                  <a:schemeClr val="accent4"/>
                </a:solidFill>
                <a:ea typeface="ＭＳ Ｐゴシック" pitchFamily="32" charset="-128"/>
              </a:rPr>
              <a:t>if (</a:t>
            </a:r>
            <a:r>
              <a:rPr lang="en-US" altLang="en-US" sz="2400" dirty="0" smtClean="0">
                <a:solidFill>
                  <a:schemeClr val="accent4"/>
                </a:solidFill>
                <a:ea typeface="ＭＳ Ｐゴシック" pitchFamily="32" charset="-128"/>
              </a:rPr>
              <a:t>cond4)</a:t>
            </a:r>
            <a:endParaRPr lang="en-US" altLang="en-US" sz="2400" dirty="0">
              <a:solidFill>
                <a:schemeClr val="accent4"/>
              </a:solidFill>
              <a:ea typeface="ＭＳ Ｐゴシック" pitchFamily="32" charset="-128"/>
            </a:endParaRPr>
          </a:p>
          <a:p>
            <a:pPr>
              <a:buClrTx/>
              <a:buFontTx/>
              <a:buNone/>
            </a:pPr>
            <a:r>
              <a:rPr lang="en-US" altLang="en-US" sz="2400" dirty="0">
                <a:solidFill>
                  <a:schemeClr val="accent4"/>
                </a:solidFill>
                <a:ea typeface="ＭＳ Ｐゴシック" pitchFamily="32" charset="-128"/>
              </a:rPr>
              <a:t>     </a:t>
            </a:r>
            <a:r>
              <a:rPr lang="en-US" altLang="en-US" sz="2400" dirty="0" smtClean="0">
                <a:solidFill>
                  <a:schemeClr val="accent4"/>
                </a:solidFill>
                <a:ea typeface="ＭＳ Ｐゴシック" pitchFamily="32" charset="-128"/>
              </a:rPr>
              <a:t>stmt-block4</a:t>
            </a:r>
            <a:endParaRPr lang="en-US" altLang="en-US" sz="2400" dirty="0">
              <a:solidFill>
                <a:schemeClr val="accent4"/>
              </a:solidFill>
              <a:ea typeface="ＭＳ Ｐゴシック" pitchFamily="32" charset="-128"/>
            </a:endParaRPr>
          </a:p>
          <a:p>
            <a:pPr>
              <a:buClrTx/>
              <a:buFontTx/>
              <a:buNone/>
            </a:pPr>
            <a:r>
              <a:rPr lang="en-US" altLang="en-US" sz="2400" dirty="0" smtClean="0">
                <a:solidFill>
                  <a:schemeClr val="accent4"/>
                </a:solidFill>
                <a:ea typeface="ＭＳ Ｐゴシック" pitchFamily="32" charset="-128"/>
              </a:rPr>
              <a:t>else if  …</a:t>
            </a:r>
            <a:endParaRPr lang="en-US" altLang="en-US" sz="2400" dirty="0">
              <a:solidFill>
                <a:schemeClr val="accent4"/>
              </a:solidFill>
              <a:ea typeface="ＭＳ Ｐゴシック" pitchFamily="32" charset="-128"/>
            </a:endParaRPr>
          </a:p>
          <a:p>
            <a:pPr>
              <a:buClrTx/>
              <a:buFontTx/>
              <a:buNone/>
            </a:pPr>
            <a:r>
              <a:rPr lang="en-US" altLang="en-US" sz="2400" dirty="0" smtClean="0">
                <a:solidFill>
                  <a:schemeClr val="accent4"/>
                </a:solidFill>
                <a:ea typeface="ＭＳ Ｐゴシック" pitchFamily="32" charset="-128"/>
              </a:rPr>
              <a:t>else </a:t>
            </a:r>
          </a:p>
          <a:p>
            <a:pPr>
              <a:buClrTx/>
              <a:buFontTx/>
              <a:buNone/>
            </a:pPr>
            <a:r>
              <a:rPr lang="en-US" altLang="en-US" sz="2400" dirty="0">
                <a:solidFill>
                  <a:schemeClr val="accent4"/>
                </a:solidFill>
                <a:ea typeface="ＭＳ Ｐゴシック" pitchFamily="32" charset="-128"/>
              </a:rPr>
              <a:t> </a:t>
            </a:r>
            <a:r>
              <a:rPr lang="en-US" altLang="en-US" sz="2400" dirty="0" smtClean="0">
                <a:solidFill>
                  <a:schemeClr val="accent4"/>
                </a:solidFill>
                <a:ea typeface="ＭＳ Ｐゴシック" pitchFamily="32" charset="-128"/>
              </a:rPr>
              <a:t>     last-block-of-</a:t>
            </a:r>
            <a:r>
              <a:rPr lang="en-US" altLang="en-US" sz="2400" dirty="0" err="1" smtClean="0">
                <a:solidFill>
                  <a:schemeClr val="accent4"/>
                </a:solidFill>
                <a:ea typeface="ＭＳ Ｐゴシック" pitchFamily="32" charset="-128"/>
              </a:rPr>
              <a:t>stmt</a:t>
            </a:r>
            <a:endParaRPr lang="en-US" altLang="en-US" sz="2400" dirty="0" smtClean="0">
              <a:solidFill>
                <a:schemeClr val="accent4"/>
              </a:solidFill>
              <a:ea typeface="ＭＳ Ｐゴシック" pitchFamily="32" charset="-128"/>
            </a:endParaRPr>
          </a:p>
          <a:p>
            <a:pPr>
              <a:buClrTx/>
              <a:buFontTx/>
              <a:buNone/>
            </a:pPr>
            <a:endParaRPr lang="en-US" altLang="en-US" sz="2400" dirty="0">
              <a:solidFill>
                <a:schemeClr val="accent4"/>
              </a:solidFill>
              <a:ea typeface="ＭＳ Ｐゴシック" pitchFamily="32" charset="-128"/>
            </a:endParaRPr>
          </a:p>
          <a:p>
            <a:pPr>
              <a:buClrTx/>
              <a:buFontTx/>
              <a:buNone/>
            </a:pPr>
            <a:endParaRPr lang="en-US" altLang="en-US" sz="2400" dirty="0">
              <a:solidFill>
                <a:schemeClr val="accent4"/>
              </a:solidFill>
              <a:ea typeface="ＭＳ Ｐゴシック" pitchFamily="32" charset="-128"/>
            </a:endParaRPr>
          </a:p>
          <a:p>
            <a:pPr>
              <a:buClrTx/>
              <a:buFontTx/>
              <a:buNone/>
            </a:pPr>
            <a:endParaRPr lang="en-US" altLang="en-US" sz="2400" dirty="0">
              <a:solidFill>
                <a:schemeClr val="accent4"/>
              </a:solidFill>
              <a:ea typeface="ＭＳ Ｐゴシック" pitchFamily="32" charset="-128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609600" y="2053087"/>
            <a:ext cx="3886200" cy="419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tx1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buClrTx/>
              <a:buFontTx/>
              <a:buNone/>
            </a:pPr>
            <a:r>
              <a:rPr lang="en-US" altLang="en-US" sz="2400" dirty="0" smtClean="0">
                <a:solidFill>
                  <a:schemeClr val="accent4"/>
                </a:solidFill>
                <a:ea typeface="ＭＳ Ｐゴシック" pitchFamily="32" charset="-128"/>
              </a:rPr>
              <a:t>if (cond1) </a:t>
            </a:r>
            <a:r>
              <a:rPr lang="en-US" altLang="en-US" sz="2400" dirty="0">
                <a:solidFill>
                  <a:schemeClr val="accent4"/>
                </a:solidFill>
                <a:ea typeface="ＭＳ Ｐゴシック" pitchFamily="32" charset="-128"/>
              </a:rPr>
              <a:t>{</a:t>
            </a:r>
          </a:p>
          <a:p>
            <a:pPr>
              <a:buClrTx/>
              <a:buFontTx/>
              <a:buNone/>
            </a:pPr>
            <a:r>
              <a:rPr lang="en-US" altLang="en-US" sz="2400" dirty="0" smtClean="0">
                <a:solidFill>
                  <a:schemeClr val="accent4"/>
                </a:solidFill>
                <a:ea typeface="ＭＳ Ｐゴシック" pitchFamily="32" charset="-128"/>
              </a:rPr>
              <a:t>	stmt1</a:t>
            </a:r>
          </a:p>
          <a:p>
            <a:pPr>
              <a:buClrTx/>
              <a:buFontTx/>
              <a:buNone/>
            </a:pPr>
            <a:r>
              <a:rPr lang="en-US" altLang="en-US" sz="2400" dirty="0" smtClean="0">
                <a:solidFill>
                  <a:schemeClr val="accent4"/>
                </a:solidFill>
                <a:ea typeface="ＭＳ Ｐゴシック" pitchFamily="32" charset="-128"/>
              </a:rPr>
              <a:t>} else </a:t>
            </a:r>
            <a:r>
              <a:rPr lang="en-US" altLang="en-US" sz="2400" dirty="0">
                <a:solidFill>
                  <a:schemeClr val="accent4"/>
                </a:solidFill>
                <a:ea typeface="ＭＳ Ｐゴシック" pitchFamily="32" charset="-128"/>
              </a:rPr>
              <a:t>{</a:t>
            </a:r>
          </a:p>
          <a:p>
            <a:pPr>
              <a:buClrTx/>
              <a:buFontTx/>
              <a:buNone/>
            </a:pPr>
            <a:r>
              <a:rPr lang="en-US" altLang="en-US" sz="2400" dirty="0">
                <a:solidFill>
                  <a:schemeClr val="accent4"/>
                </a:solidFill>
                <a:ea typeface="ＭＳ Ｐゴシック" pitchFamily="32" charset="-128"/>
              </a:rPr>
              <a:t>        if </a:t>
            </a:r>
            <a:r>
              <a:rPr lang="en-US" altLang="en-US" sz="2400" dirty="0" smtClean="0">
                <a:solidFill>
                  <a:schemeClr val="accent4"/>
                </a:solidFill>
                <a:ea typeface="ＭＳ Ｐゴシック" pitchFamily="32" charset="-128"/>
              </a:rPr>
              <a:t>(cond</a:t>
            </a:r>
            <a:r>
              <a:rPr lang="en-US" altLang="en-US" sz="2400" dirty="0">
                <a:solidFill>
                  <a:schemeClr val="accent4"/>
                </a:solidFill>
                <a:ea typeface="ＭＳ Ｐゴシック" pitchFamily="32" charset="-128"/>
              </a:rPr>
              <a:t>2</a:t>
            </a:r>
            <a:r>
              <a:rPr lang="en-US" altLang="en-US" sz="2400" dirty="0" smtClean="0">
                <a:solidFill>
                  <a:schemeClr val="accent4"/>
                </a:solidFill>
                <a:ea typeface="ＭＳ Ｐゴシック" pitchFamily="32" charset="-128"/>
              </a:rPr>
              <a:t>)  {</a:t>
            </a:r>
          </a:p>
          <a:p>
            <a:pPr>
              <a:buClrTx/>
              <a:buFontTx/>
              <a:buNone/>
            </a:pPr>
            <a:r>
              <a:rPr lang="en-US" altLang="en-US" sz="2400" dirty="0">
                <a:solidFill>
                  <a:schemeClr val="accent4"/>
                </a:solidFill>
                <a:ea typeface="ＭＳ Ｐゴシック" pitchFamily="32" charset="-128"/>
              </a:rPr>
              <a:t> </a:t>
            </a:r>
            <a:r>
              <a:rPr lang="en-US" altLang="en-US" sz="2400" dirty="0" smtClean="0">
                <a:solidFill>
                  <a:schemeClr val="accent4"/>
                </a:solidFill>
                <a:ea typeface="ＭＳ Ｐゴシック" pitchFamily="32" charset="-128"/>
              </a:rPr>
              <a:t>            stmt2</a:t>
            </a:r>
          </a:p>
          <a:p>
            <a:pPr>
              <a:buClrTx/>
              <a:buFontTx/>
              <a:buNone/>
            </a:pPr>
            <a:r>
              <a:rPr lang="en-US" altLang="en-US" sz="2400" dirty="0">
                <a:solidFill>
                  <a:schemeClr val="accent4"/>
                </a:solidFill>
                <a:ea typeface="ＭＳ Ｐゴシック" pitchFamily="32" charset="-128"/>
              </a:rPr>
              <a:t> </a:t>
            </a:r>
            <a:r>
              <a:rPr lang="en-US" altLang="en-US" sz="2400" dirty="0" smtClean="0">
                <a:solidFill>
                  <a:schemeClr val="accent4"/>
                </a:solidFill>
                <a:ea typeface="ＭＳ Ｐゴシック" pitchFamily="32" charset="-128"/>
              </a:rPr>
              <a:t>       } else {</a:t>
            </a:r>
          </a:p>
          <a:p>
            <a:pPr>
              <a:buClrTx/>
              <a:buFontTx/>
              <a:buNone/>
            </a:pPr>
            <a:r>
              <a:rPr lang="en-US" altLang="en-US" sz="2400" dirty="0">
                <a:solidFill>
                  <a:schemeClr val="accent4"/>
                </a:solidFill>
                <a:ea typeface="ＭＳ Ｐゴシック" pitchFamily="32" charset="-128"/>
              </a:rPr>
              <a:t> </a:t>
            </a:r>
            <a:r>
              <a:rPr lang="en-US" altLang="en-US" sz="2400" dirty="0" smtClean="0">
                <a:solidFill>
                  <a:schemeClr val="accent4"/>
                </a:solidFill>
                <a:ea typeface="ＭＳ Ｐゴシック" pitchFamily="32" charset="-128"/>
              </a:rPr>
              <a:t>           if (cond3) {</a:t>
            </a:r>
          </a:p>
          <a:p>
            <a:pPr>
              <a:buClrTx/>
              <a:buFontTx/>
              <a:buNone/>
            </a:pPr>
            <a:r>
              <a:rPr lang="en-US" altLang="en-US" sz="2400" dirty="0">
                <a:solidFill>
                  <a:schemeClr val="accent4"/>
                </a:solidFill>
                <a:ea typeface="ＭＳ Ｐゴシック" pitchFamily="32" charset="-128"/>
              </a:rPr>
              <a:t> </a:t>
            </a:r>
            <a:r>
              <a:rPr lang="en-US" altLang="en-US" sz="2400" dirty="0" smtClean="0">
                <a:solidFill>
                  <a:schemeClr val="accent4"/>
                </a:solidFill>
                <a:ea typeface="ＭＳ Ｐゴシック" pitchFamily="32" charset="-128"/>
              </a:rPr>
              <a:t>              ….</a:t>
            </a:r>
          </a:p>
          <a:p>
            <a:pPr>
              <a:buClrTx/>
              <a:buFontTx/>
              <a:buNone/>
            </a:pPr>
            <a:r>
              <a:rPr lang="en-US" altLang="en-US" sz="2400" dirty="0">
                <a:solidFill>
                  <a:schemeClr val="accent4"/>
                </a:solidFill>
                <a:ea typeface="ＭＳ Ｐゴシック" pitchFamily="32" charset="-128"/>
              </a:rPr>
              <a:t> </a:t>
            </a:r>
            <a:r>
              <a:rPr lang="en-US" altLang="en-US" sz="2400" dirty="0" smtClean="0">
                <a:solidFill>
                  <a:schemeClr val="accent4"/>
                </a:solidFill>
                <a:ea typeface="ＭＳ Ｐゴシック" pitchFamily="32" charset="-128"/>
              </a:rPr>
              <a:t>           }</a:t>
            </a:r>
          </a:p>
          <a:p>
            <a:pPr>
              <a:buClrTx/>
              <a:buFontTx/>
              <a:buNone/>
            </a:pPr>
            <a:r>
              <a:rPr lang="en-US" altLang="en-US" sz="2400" dirty="0">
                <a:solidFill>
                  <a:schemeClr val="accent4"/>
                </a:solidFill>
                <a:ea typeface="ＭＳ Ｐゴシック" pitchFamily="32" charset="-128"/>
              </a:rPr>
              <a:t> </a:t>
            </a:r>
            <a:r>
              <a:rPr lang="en-US" altLang="en-US" sz="2400" dirty="0" smtClean="0">
                <a:solidFill>
                  <a:schemeClr val="accent4"/>
                </a:solidFill>
                <a:ea typeface="ＭＳ Ｐゴシック" pitchFamily="32" charset="-128"/>
              </a:rPr>
              <a:t>       }</a:t>
            </a:r>
            <a:endParaRPr lang="en-US" altLang="en-US" sz="2400" dirty="0">
              <a:solidFill>
                <a:schemeClr val="accent4"/>
              </a:solidFill>
              <a:ea typeface="ＭＳ Ｐゴシック" pitchFamily="32" charset="-128"/>
            </a:endParaRPr>
          </a:p>
          <a:p>
            <a:pPr>
              <a:buClrTx/>
              <a:buFontTx/>
              <a:buNone/>
            </a:pPr>
            <a:r>
              <a:rPr lang="en-US" altLang="en-US" sz="2400" dirty="0" smtClean="0">
                <a:solidFill>
                  <a:schemeClr val="accent4"/>
                </a:solidFill>
                <a:ea typeface="ＭＳ Ｐゴシック" pitchFamily="32" charset="-128"/>
              </a:rPr>
              <a:t>}</a:t>
            </a:r>
            <a:endParaRPr lang="en-US" altLang="en-US" sz="2400" dirty="0">
              <a:solidFill>
                <a:schemeClr val="accent4"/>
              </a:solidFill>
              <a:ea typeface="ＭＳ Ｐゴシック" pitchFamily="32" charset="-128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609600" y="3124200"/>
            <a:ext cx="3686908" cy="2667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buClrTx/>
              <a:buFontTx/>
              <a:buNone/>
            </a:pPr>
            <a:r>
              <a:rPr lang="en-US" altLang="en-US" sz="2400" dirty="0">
                <a:solidFill>
                  <a:schemeClr val="accent4"/>
                </a:solidFill>
                <a:ea typeface="ＭＳ Ｐゴシック" pitchFamily="32" charset="-128"/>
              </a:rPr>
              <a:t> </a:t>
            </a:r>
            <a:r>
              <a:rPr lang="en-US" altLang="en-US" sz="2400" dirty="0" smtClean="0">
                <a:solidFill>
                  <a:schemeClr val="accent4"/>
                </a:solidFill>
                <a:ea typeface="ＭＳ Ｐゴシック" pitchFamily="32" charset="-128"/>
              </a:rPr>
              <a:t>       if </a:t>
            </a:r>
            <a:r>
              <a:rPr lang="en-US" altLang="en-US" sz="2400" dirty="0">
                <a:solidFill>
                  <a:schemeClr val="accent4"/>
                </a:solidFill>
                <a:ea typeface="ＭＳ Ｐゴシック" pitchFamily="32" charset="-128"/>
              </a:rPr>
              <a:t>(cond2)  {</a:t>
            </a:r>
          </a:p>
          <a:p>
            <a:pPr>
              <a:buClrTx/>
              <a:buFontTx/>
              <a:buNone/>
            </a:pPr>
            <a:r>
              <a:rPr lang="en-US" altLang="en-US" sz="2400" dirty="0">
                <a:solidFill>
                  <a:schemeClr val="accent4"/>
                </a:solidFill>
                <a:ea typeface="ＭＳ Ｐゴシック" pitchFamily="32" charset="-128"/>
              </a:rPr>
              <a:t>             stmt2</a:t>
            </a:r>
          </a:p>
          <a:p>
            <a:pPr>
              <a:buClrTx/>
              <a:buFontTx/>
              <a:buNone/>
            </a:pPr>
            <a:r>
              <a:rPr lang="en-US" altLang="en-US" sz="2400" dirty="0">
                <a:solidFill>
                  <a:schemeClr val="accent4"/>
                </a:solidFill>
                <a:ea typeface="ＭＳ Ｐゴシック" pitchFamily="32" charset="-128"/>
              </a:rPr>
              <a:t>        } else {</a:t>
            </a:r>
          </a:p>
          <a:p>
            <a:pPr>
              <a:buClrTx/>
              <a:buFontTx/>
              <a:buNone/>
            </a:pPr>
            <a:r>
              <a:rPr lang="en-US" altLang="en-US" sz="2400" dirty="0">
                <a:solidFill>
                  <a:schemeClr val="accent4"/>
                </a:solidFill>
                <a:ea typeface="ＭＳ Ｐゴシック" pitchFamily="32" charset="-128"/>
              </a:rPr>
              <a:t>            if (cond3) {</a:t>
            </a:r>
          </a:p>
          <a:p>
            <a:pPr>
              <a:buClrTx/>
              <a:buFontTx/>
              <a:buNone/>
            </a:pPr>
            <a:r>
              <a:rPr lang="en-US" altLang="en-US" sz="2400" dirty="0">
                <a:solidFill>
                  <a:schemeClr val="accent4"/>
                </a:solidFill>
                <a:ea typeface="ＭＳ Ｐゴシック" pitchFamily="32" charset="-128"/>
              </a:rPr>
              <a:t>               ….</a:t>
            </a:r>
          </a:p>
          <a:p>
            <a:pPr>
              <a:buClrTx/>
              <a:buFontTx/>
              <a:buNone/>
            </a:pPr>
            <a:r>
              <a:rPr lang="en-US" altLang="en-US" sz="2400" dirty="0">
                <a:solidFill>
                  <a:schemeClr val="accent4"/>
                </a:solidFill>
                <a:ea typeface="ＭＳ Ｐゴシック" pitchFamily="32" charset="-128"/>
              </a:rPr>
              <a:t>            }</a:t>
            </a:r>
          </a:p>
          <a:p>
            <a:pPr>
              <a:buClrTx/>
              <a:buFontTx/>
              <a:buNone/>
            </a:pPr>
            <a:r>
              <a:rPr lang="en-US" altLang="en-US" sz="2400" dirty="0">
                <a:solidFill>
                  <a:schemeClr val="accent4"/>
                </a:solidFill>
                <a:ea typeface="ＭＳ Ｐゴシック" pitchFamily="32" charset="-128"/>
              </a:rPr>
              <a:t>        }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609600" y="2819400"/>
            <a:ext cx="3886200" cy="342468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buClrTx/>
              <a:buFontTx/>
              <a:buNone/>
            </a:pPr>
            <a:r>
              <a:rPr lang="en-US" altLang="en-US" sz="2400" dirty="0">
                <a:solidFill>
                  <a:schemeClr val="accent4"/>
                </a:solidFill>
                <a:ea typeface="ＭＳ Ｐゴシック" pitchFamily="32" charset="-128"/>
              </a:rPr>
              <a:t>} else </a:t>
            </a:r>
          </a:p>
          <a:p>
            <a:pPr>
              <a:buClrTx/>
              <a:buFontTx/>
              <a:buNone/>
            </a:pPr>
            <a:r>
              <a:rPr lang="en-US" altLang="en-US" sz="2400" dirty="0">
                <a:solidFill>
                  <a:schemeClr val="accent4"/>
                </a:solidFill>
                <a:ea typeface="ＭＳ Ｐゴシック" pitchFamily="32" charset="-128"/>
              </a:rPr>
              <a:t>        if (cond2)  {</a:t>
            </a:r>
          </a:p>
          <a:p>
            <a:pPr>
              <a:buClrTx/>
              <a:buFontTx/>
              <a:buNone/>
            </a:pPr>
            <a:r>
              <a:rPr lang="en-US" altLang="en-US" sz="2400" dirty="0">
                <a:solidFill>
                  <a:schemeClr val="accent4"/>
                </a:solidFill>
                <a:ea typeface="ＭＳ Ｐゴシック" pitchFamily="32" charset="-128"/>
              </a:rPr>
              <a:t>             stmt2</a:t>
            </a:r>
          </a:p>
          <a:p>
            <a:pPr>
              <a:buClrTx/>
              <a:buFontTx/>
              <a:buNone/>
            </a:pPr>
            <a:r>
              <a:rPr lang="en-US" altLang="en-US" sz="2400" dirty="0">
                <a:solidFill>
                  <a:schemeClr val="accent4"/>
                </a:solidFill>
                <a:ea typeface="ＭＳ Ｐゴシック" pitchFamily="32" charset="-128"/>
              </a:rPr>
              <a:t>        } else {</a:t>
            </a:r>
          </a:p>
          <a:p>
            <a:pPr>
              <a:buClrTx/>
              <a:buFontTx/>
              <a:buNone/>
            </a:pPr>
            <a:r>
              <a:rPr lang="en-US" altLang="en-US" sz="2400" dirty="0">
                <a:solidFill>
                  <a:schemeClr val="accent4"/>
                </a:solidFill>
                <a:ea typeface="ＭＳ Ｐゴシック" pitchFamily="32" charset="-128"/>
              </a:rPr>
              <a:t>            if (cond3) {</a:t>
            </a:r>
          </a:p>
          <a:p>
            <a:pPr>
              <a:buClrTx/>
              <a:buFontTx/>
              <a:buNone/>
            </a:pPr>
            <a:r>
              <a:rPr lang="en-US" altLang="en-US" sz="2400" dirty="0">
                <a:solidFill>
                  <a:schemeClr val="accent4"/>
                </a:solidFill>
                <a:ea typeface="ＭＳ Ｐゴシック" pitchFamily="32" charset="-128"/>
              </a:rPr>
              <a:t>               ….</a:t>
            </a:r>
          </a:p>
          <a:p>
            <a:pPr>
              <a:buClrTx/>
              <a:buFontTx/>
              <a:buNone/>
            </a:pPr>
            <a:r>
              <a:rPr lang="en-US" altLang="en-US" sz="2400" dirty="0">
                <a:solidFill>
                  <a:schemeClr val="accent4"/>
                </a:solidFill>
                <a:ea typeface="ＭＳ Ｐゴシック" pitchFamily="32" charset="-128"/>
              </a:rPr>
              <a:t>            }</a:t>
            </a:r>
          </a:p>
          <a:p>
            <a:pPr>
              <a:buClrTx/>
              <a:buFontTx/>
              <a:buNone/>
            </a:pPr>
            <a:r>
              <a:rPr lang="en-US" altLang="en-US" sz="2400" dirty="0">
                <a:solidFill>
                  <a:schemeClr val="accent4"/>
                </a:solidFill>
                <a:ea typeface="ＭＳ Ｐゴシック" pitchFamily="32" charset="-128"/>
              </a:rPr>
              <a:t>        }</a:t>
            </a:r>
          </a:p>
          <a:p>
            <a:pPr>
              <a:buClrTx/>
              <a:buFontTx/>
              <a:buNone/>
            </a:pPr>
            <a:endParaRPr lang="en-US" altLang="en-US" sz="2400" dirty="0">
              <a:solidFill>
                <a:schemeClr val="accent4"/>
              </a:solidFill>
              <a:ea typeface="ＭＳ Ｐゴシック" pitchFamily="32" charset="-128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609600" y="2819400"/>
            <a:ext cx="3886200" cy="3424687"/>
          </a:xfrm>
          <a:prstGeom prst="rect">
            <a:avLst/>
          </a:prstGeom>
          <a:solidFill>
            <a:schemeClr val="accent5">
              <a:lumMod val="90000"/>
            </a:scheme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buClrTx/>
              <a:buFontTx/>
              <a:buNone/>
            </a:pPr>
            <a:r>
              <a:rPr lang="en-US" altLang="en-US" sz="2400" dirty="0">
                <a:solidFill>
                  <a:schemeClr val="accent4"/>
                </a:solidFill>
                <a:ea typeface="ＭＳ Ｐゴシック" pitchFamily="32" charset="-128"/>
              </a:rPr>
              <a:t>} else </a:t>
            </a:r>
            <a:r>
              <a:rPr lang="en-US" altLang="en-US" sz="2400" dirty="0" smtClean="0">
                <a:solidFill>
                  <a:schemeClr val="accent4"/>
                </a:solidFill>
                <a:ea typeface="ＭＳ Ｐゴシック" pitchFamily="32" charset="-128"/>
              </a:rPr>
              <a:t>if </a:t>
            </a:r>
            <a:r>
              <a:rPr lang="en-US" altLang="en-US" sz="2400" dirty="0">
                <a:solidFill>
                  <a:schemeClr val="accent4"/>
                </a:solidFill>
                <a:ea typeface="ＭＳ Ｐゴシック" pitchFamily="32" charset="-128"/>
              </a:rPr>
              <a:t>(cond2)  {</a:t>
            </a:r>
          </a:p>
          <a:p>
            <a:pPr>
              <a:buClrTx/>
              <a:buFontTx/>
              <a:buNone/>
            </a:pPr>
            <a:r>
              <a:rPr lang="en-US" altLang="en-US" sz="2400" dirty="0">
                <a:solidFill>
                  <a:schemeClr val="accent4"/>
                </a:solidFill>
                <a:ea typeface="ＭＳ Ｐゴシック" pitchFamily="32" charset="-128"/>
              </a:rPr>
              <a:t>  </a:t>
            </a:r>
            <a:r>
              <a:rPr lang="en-US" altLang="en-US" sz="2400" dirty="0" smtClean="0">
                <a:solidFill>
                  <a:schemeClr val="accent4"/>
                </a:solidFill>
                <a:ea typeface="ＭＳ Ｐゴシック" pitchFamily="32" charset="-128"/>
              </a:rPr>
              <a:t>   </a:t>
            </a:r>
            <a:r>
              <a:rPr lang="en-US" altLang="en-US" sz="2400" dirty="0">
                <a:solidFill>
                  <a:schemeClr val="accent4"/>
                </a:solidFill>
                <a:ea typeface="ＭＳ Ｐゴシック" pitchFamily="32" charset="-128"/>
              </a:rPr>
              <a:t>stmt2</a:t>
            </a:r>
          </a:p>
          <a:p>
            <a:pPr>
              <a:buClrTx/>
              <a:buFontTx/>
              <a:buNone/>
            </a:pPr>
            <a:r>
              <a:rPr lang="en-US" altLang="en-US" sz="2400" dirty="0" smtClean="0">
                <a:solidFill>
                  <a:schemeClr val="accent4"/>
                </a:solidFill>
                <a:ea typeface="ＭＳ Ｐゴシック" pitchFamily="32" charset="-128"/>
              </a:rPr>
              <a:t>} </a:t>
            </a:r>
            <a:r>
              <a:rPr lang="en-US" altLang="en-US" sz="2400" dirty="0">
                <a:solidFill>
                  <a:schemeClr val="accent4"/>
                </a:solidFill>
                <a:ea typeface="ＭＳ Ｐゴシック" pitchFamily="32" charset="-128"/>
              </a:rPr>
              <a:t>else {</a:t>
            </a:r>
          </a:p>
          <a:p>
            <a:pPr>
              <a:buClrTx/>
              <a:buFontTx/>
              <a:buNone/>
            </a:pPr>
            <a:r>
              <a:rPr lang="en-US" altLang="en-US" sz="2400" dirty="0">
                <a:solidFill>
                  <a:schemeClr val="accent4"/>
                </a:solidFill>
                <a:ea typeface="ＭＳ Ｐゴシック" pitchFamily="32" charset="-128"/>
              </a:rPr>
              <a:t> </a:t>
            </a:r>
            <a:r>
              <a:rPr lang="en-US" altLang="en-US" sz="2400" dirty="0" smtClean="0">
                <a:solidFill>
                  <a:schemeClr val="accent4"/>
                </a:solidFill>
                <a:ea typeface="ＭＳ Ｐゴシック" pitchFamily="32" charset="-128"/>
              </a:rPr>
              <a:t>    </a:t>
            </a:r>
            <a:r>
              <a:rPr lang="en-US" altLang="en-US" sz="2400" dirty="0">
                <a:solidFill>
                  <a:schemeClr val="accent4"/>
                </a:solidFill>
                <a:ea typeface="ＭＳ Ｐゴシック" pitchFamily="32" charset="-128"/>
              </a:rPr>
              <a:t>if (cond3) {</a:t>
            </a:r>
          </a:p>
          <a:p>
            <a:pPr>
              <a:buClrTx/>
              <a:buFontTx/>
              <a:buNone/>
            </a:pPr>
            <a:r>
              <a:rPr lang="en-US" altLang="en-US" sz="2400" dirty="0">
                <a:solidFill>
                  <a:schemeClr val="accent4"/>
                </a:solidFill>
                <a:ea typeface="ＭＳ Ｐゴシック" pitchFamily="32" charset="-128"/>
              </a:rPr>
              <a:t> </a:t>
            </a:r>
            <a:r>
              <a:rPr lang="en-US" altLang="en-US" sz="2400" dirty="0" smtClean="0">
                <a:solidFill>
                  <a:schemeClr val="accent4"/>
                </a:solidFill>
                <a:ea typeface="ＭＳ Ｐゴシック" pitchFamily="32" charset="-128"/>
              </a:rPr>
              <a:t>        </a:t>
            </a:r>
            <a:r>
              <a:rPr lang="en-US" altLang="en-US" sz="2400" dirty="0">
                <a:solidFill>
                  <a:schemeClr val="accent4"/>
                </a:solidFill>
                <a:ea typeface="ＭＳ Ｐゴシック" pitchFamily="32" charset="-128"/>
              </a:rPr>
              <a:t>….</a:t>
            </a:r>
          </a:p>
          <a:p>
            <a:pPr>
              <a:buClrTx/>
              <a:buFontTx/>
              <a:buNone/>
            </a:pPr>
            <a:r>
              <a:rPr lang="en-US" altLang="en-US" sz="2400" dirty="0">
                <a:solidFill>
                  <a:schemeClr val="accent4"/>
                </a:solidFill>
                <a:ea typeface="ＭＳ Ｐゴシック" pitchFamily="32" charset="-128"/>
              </a:rPr>
              <a:t> </a:t>
            </a:r>
            <a:r>
              <a:rPr lang="en-US" altLang="en-US" sz="2400" dirty="0" smtClean="0">
                <a:solidFill>
                  <a:schemeClr val="accent4"/>
                </a:solidFill>
                <a:ea typeface="ＭＳ Ｐゴシック" pitchFamily="32" charset="-128"/>
              </a:rPr>
              <a:t>    </a:t>
            </a:r>
            <a:r>
              <a:rPr lang="en-US" altLang="en-US" sz="2400" dirty="0">
                <a:solidFill>
                  <a:schemeClr val="accent4"/>
                </a:solidFill>
                <a:ea typeface="ＭＳ Ｐゴシック" pitchFamily="32" charset="-128"/>
              </a:rPr>
              <a:t>}</a:t>
            </a:r>
          </a:p>
          <a:p>
            <a:pPr>
              <a:buClrTx/>
              <a:buFontTx/>
              <a:buNone/>
            </a:pPr>
            <a:r>
              <a:rPr lang="en-US" altLang="en-US" sz="2400" dirty="0" smtClean="0">
                <a:solidFill>
                  <a:schemeClr val="accent4"/>
                </a:solidFill>
                <a:ea typeface="ＭＳ Ｐゴシック" pitchFamily="32" charset="-128"/>
              </a:rPr>
              <a:t>}</a:t>
            </a:r>
            <a:endParaRPr lang="en-US" altLang="en-US" sz="2400" dirty="0">
              <a:solidFill>
                <a:schemeClr val="accent4"/>
              </a:solidFill>
              <a:ea typeface="ＭＳ Ｐゴシック" pitchFamily="32" charset="-128"/>
            </a:endParaRPr>
          </a:p>
          <a:p>
            <a:pPr>
              <a:buClrTx/>
              <a:buFontTx/>
              <a:buNone/>
            </a:pPr>
            <a:endParaRPr lang="en-US" altLang="en-US" sz="2400" dirty="0">
              <a:solidFill>
                <a:schemeClr val="accent4"/>
              </a:solidFill>
              <a:ea typeface="ＭＳ Ｐゴシック" pitchFamily="32" charset="-128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609600" y="2819400"/>
            <a:ext cx="3886200" cy="342468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tx1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buClrTx/>
              <a:buFontTx/>
              <a:buNone/>
            </a:pPr>
            <a:r>
              <a:rPr lang="en-US" altLang="en-US" sz="2400" dirty="0">
                <a:solidFill>
                  <a:schemeClr val="accent4"/>
                </a:solidFill>
                <a:ea typeface="ＭＳ Ｐゴシック" pitchFamily="32" charset="-128"/>
              </a:rPr>
              <a:t>} else </a:t>
            </a:r>
            <a:r>
              <a:rPr lang="en-US" altLang="en-US" sz="2400" dirty="0" smtClean="0">
                <a:solidFill>
                  <a:schemeClr val="accent4"/>
                </a:solidFill>
                <a:ea typeface="ＭＳ Ｐゴシック" pitchFamily="32" charset="-128"/>
              </a:rPr>
              <a:t>if </a:t>
            </a:r>
            <a:r>
              <a:rPr lang="en-US" altLang="en-US" sz="2400" dirty="0">
                <a:solidFill>
                  <a:schemeClr val="accent4"/>
                </a:solidFill>
                <a:ea typeface="ＭＳ Ｐゴシック" pitchFamily="32" charset="-128"/>
              </a:rPr>
              <a:t>(cond2)  {</a:t>
            </a:r>
          </a:p>
          <a:p>
            <a:pPr>
              <a:buClrTx/>
              <a:buFontTx/>
              <a:buNone/>
            </a:pPr>
            <a:r>
              <a:rPr lang="en-US" altLang="en-US" sz="2400" dirty="0" smtClean="0">
                <a:solidFill>
                  <a:schemeClr val="accent4"/>
                </a:solidFill>
                <a:ea typeface="ＭＳ Ｐゴシック" pitchFamily="32" charset="-128"/>
              </a:rPr>
              <a:t>     </a:t>
            </a:r>
            <a:r>
              <a:rPr lang="en-US" altLang="en-US" sz="2400" dirty="0">
                <a:solidFill>
                  <a:schemeClr val="accent4"/>
                </a:solidFill>
                <a:ea typeface="ＭＳ Ｐゴシック" pitchFamily="32" charset="-128"/>
              </a:rPr>
              <a:t>stmt2</a:t>
            </a:r>
          </a:p>
          <a:p>
            <a:pPr>
              <a:buClrTx/>
              <a:buFontTx/>
              <a:buNone/>
            </a:pPr>
            <a:r>
              <a:rPr lang="en-US" altLang="en-US" sz="2400" dirty="0" smtClean="0">
                <a:solidFill>
                  <a:schemeClr val="accent4"/>
                </a:solidFill>
                <a:ea typeface="ＭＳ Ｐゴシック" pitchFamily="32" charset="-128"/>
              </a:rPr>
              <a:t>} </a:t>
            </a:r>
            <a:r>
              <a:rPr lang="en-US" altLang="en-US" sz="2400" dirty="0">
                <a:solidFill>
                  <a:schemeClr val="accent4"/>
                </a:solidFill>
                <a:ea typeface="ＭＳ Ｐゴシック" pitchFamily="32" charset="-128"/>
              </a:rPr>
              <a:t>else </a:t>
            </a:r>
            <a:r>
              <a:rPr lang="en-US" altLang="en-US" sz="2400" dirty="0" smtClean="0">
                <a:solidFill>
                  <a:schemeClr val="accent4"/>
                </a:solidFill>
                <a:ea typeface="ＭＳ Ｐゴシック" pitchFamily="32" charset="-128"/>
              </a:rPr>
              <a:t>if </a:t>
            </a:r>
            <a:r>
              <a:rPr lang="en-US" altLang="en-US" sz="2400" dirty="0">
                <a:solidFill>
                  <a:schemeClr val="accent4"/>
                </a:solidFill>
                <a:ea typeface="ＭＳ Ｐゴシック" pitchFamily="32" charset="-128"/>
              </a:rPr>
              <a:t>(cond3) {</a:t>
            </a:r>
          </a:p>
          <a:p>
            <a:pPr>
              <a:buClrTx/>
              <a:buFontTx/>
              <a:buNone/>
            </a:pPr>
            <a:r>
              <a:rPr lang="en-US" altLang="en-US" sz="2400" dirty="0" smtClean="0">
                <a:solidFill>
                  <a:schemeClr val="accent4"/>
                </a:solidFill>
                <a:ea typeface="ＭＳ Ｐゴシック" pitchFamily="32" charset="-128"/>
              </a:rPr>
              <a:t>     …</a:t>
            </a:r>
            <a:endParaRPr lang="en-US" altLang="en-US" sz="2400" dirty="0">
              <a:solidFill>
                <a:schemeClr val="accent4"/>
              </a:solidFill>
              <a:ea typeface="ＭＳ Ｐゴシック" pitchFamily="32" charset="-128"/>
            </a:endParaRPr>
          </a:p>
          <a:p>
            <a:pPr>
              <a:buClrTx/>
              <a:buFontTx/>
              <a:buNone/>
            </a:pPr>
            <a:r>
              <a:rPr lang="en-US" altLang="en-US" sz="2400" dirty="0" smtClean="0">
                <a:solidFill>
                  <a:schemeClr val="accent4"/>
                </a:solidFill>
                <a:ea typeface="ＭＳ Ｐゴシック" pitchFamily="32" charset="-128"/>
              </a:rPr>
              <a:t>}</a:t>
            </a:r>
            <a:endParaRPr lang="en-US" altLang="en-US" sz="2400" dirty="0">
              <a:solidFill>
                <a:schemeClr val="accent4"/>
              </a:solidFill>
              <a:ea typeface="ＭＳ Ｐゴシック" pitchFamily="32" charset="-128"/>
            </a:endParaRPr>
          </a:p>
          <a:p>
            <a:pPr>
              <a:buClrTx/>
              <a:buFontTx/>
              <a:buNone/>
            </a:pPr>
            <a:endParaRPr lang="en-US" altLang="en-US" sz="2400" dirty="0">
              <a:solidFill>
                <a:schemeClr val="accent4"/>
              </a:solidFill>
              <a:ea typeface="ＭＳ Ｐゴシック" pitchFamily="32" charset="-128"/>
            </a:endParaRPr>
          </a:p>
        </p:txBody>
      </p:sp>
      <p:sp>
        <p:nvSpPr>
          <p:cNvPr id="16" name="TextBox 15"/>
          <p:cNvSpPr txBox="1"/>
          <p:nvPr/>
        </p:nvSpPr>
        <p:spPr>
          <a:xfrm rot="16200000">
            <a:off x="3366130" y="4025271"/>
            <a:ext cx="3390672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</a:rPr>
              <a:t>General form of if-else-if-else…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609600" y="2057400"/>
            <a:ext cx="3886200" cy="419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tx1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buClrTx/>
              <a:buFontTx/>
              <a:buNone/>
            </a:pPr>
            <a:r>
              <a:rPr lang="en-US" altLang="en-US" sz="2400" dirty="0" smtClean="0">
                <a:solidFill>
                  <a:schemeClr val="accent4"/>
                </a:solidFill>
                <a:ea typeface="ＭＳ Ｐゴシック" pitchFamily="32" charset="-128"/>
              </a:rPr>
              <a:t>if (cond1) </a:t>
            </a:r>
            <a:r>
              <a:rPr lang="en-US" altLang="en-US" sz="2400" dirty="0">
                <a:solidFill>
                  <a:schemeClr val="accent4"/>
                </a:solidFill>
                <a:ea typeface="ＭＳ Ｐゴシック" pitchFamily="32" charset="-128"/>
              </a:rPr>
              <a:t>{</a:t>
            </a:r>
          </a:p>
          <a:p>
            <a:pPr>
              <a:buClrTx/>
              <a:buFontTx/>
              <a:buNone/>
            </a:pPr>
            <a:r>
              <a:rPr lang="en-US" altLang="en-US" sz="2400" dirty="0" smtClean="0">
                <a:solidFill>
                  <a:schemeClr val="accent4"/>
                </a:solidFill>
                <a:ea typeface="ＭＳ Ｐゴシック" pitchFamily="32" charset="-128"/>
              </a:rPr>
              <a:t>	stmt1</a:t>
            </a:r>
          </a:p>
          <a:p>
            <a:pPr>
              <a:buClrTx/>
              <a:buFontTx/>
              <a:buNone/>
            </a:pPr>
            <a:r>
              <a:rPr lang="en-US" altLang="en-US" sz="2400" dirty="0" smtClean="0">
                <a:solidFill>
                  <a:schemeClr val="accent4"/>
                </a:solidFill>
                <a:ea typeface="ＭＳ Ｐゴシック" pitchFamily="32" charset="-128"/>
              </a:rPr>
              <a:t>} else </a:t>
            </a:r>
            <a:r>
              <a:rPr lang="en-US" altLang="en-US" sz="2400" dirty="0">
                <a:solidFill>
                  <a:schemeClr val="accent4"/>
                </a:solidFill>
                <a:ea typeface="ＭＳ Ｐゴシック" pitchFamily="32" charset="-128"/>
              </a:rPr>
              <a:t>{</a:t>
            </a:r>
          </a:p>
          <a:p>
            <a:pPr>
              <a:buClrTx/>
              <a:buFontTx/>
              <a:buNone/>
            </a:pPr>
            <a:r>
              <a:rPr lang="en-US" altLang="en-US" sz="2400" dirty="0">
                <a:solidFill>
                  <a:schemeClr val="accent4"/>
                </a:solidFill>
                <a:ea typeface="ＭＳ Ｐゴシック" pitchFamily="32" charset="-128"/>
              </a:rPr>
              <a:t>        if </a:t>
            </a:r>
            <a:r>
              <a:rPr lang="en-US" altLang="en-US" sz="2400" dirty="0" smtClean="0">
                <a:solidFill>
                  <a:schemeClr val="accent4"/>
                </a:solidFill>
                <a:ea typeface="ＭＳ Ｐゴシック" pitchFamily="32" charset="-128"/>
              </a:rPr>
              <a:t>(cond</a:t>
            </a:r>
            <a:r>
              <a:rPr lang="en-US" altLang="en-US" sz="2400" dirty="0">
                <a:solidFill>
                  <a:schemeClr val="accent4"/>
                </a:solidFill>
                <a:ea typeface="ＭＳ Ｐゴシック" pitchFamily="32" charset="-128"/>
              </a:rPr>
              <a:t>2</a:t>
            </a:r>
            <a:r>
              <a:rPr lang="en-US" altLang="en-US" sz="2400" dirty="0" smtClean="0">
                <a:solidFill>
                  <a:schemeClr val="accent4"/>
                </a:solidFill>
                <a:ea typeface="ＭＳ Ｐゴシック" pitchFamily="32" charset="-128"/>
              </a:rPr>
              <a:t>)  {</a:t>
            </a:r>
          </a:p>
          <a:p>
            <a:pPr>
              <a:buClrTx/>
              <a:buFontTx/>
              <a:buNone/>
            </a:pPr>
            <a:r>
              <a:rPr lang="en-US" altLang="en-US" sz="2400" dirty="0">
                <a:solidFill>
                  <a:schemeClr val="accent4"/>
                </a:solidFill>
                <a:ea typeface="ＭＳ Ｐゴシック" pitchFamily="32" charset="-128"/>
              </a:rPr>
              <a:t> </a:t>
            </a:r>
            <a:r>
              <a:rPr lang="en-US" altLang="en-US" sz="2400" dirty="0" smtClean="0">
                <a:solidFill>
                  <a:schemeClr val="accent4"/>
                </a:solidFill>
                <a:ea typeface="ＭＳ Ｐゴシック" pitchFamily="32" charset="-128"/>
              </a:rPr>
              <a:t>            stmt2</a:t>
            </a:r>
          </a:p>
          <a:p>
            <a:pPr>
              <a:buClrTx/>
              <a:buFontTx/>
              <a:buNone/>
            </a:pPr>
            <a:r>
              <a:rPr lang="en-US" altLang="en-US" sz="2400" dirty="0">
                <a:solidFill>
                  <a:schemeClr val="accent4"/>
                </a:solidFill>
                <a:ea typeface="ＭＳ Ｐゴシック" pitchFamily="32" charset="-128"/>
              </a:rPr>
              <a:t> </a:t>
            </a:r>
            <a:r>
              <a:rPr lang="en-US" altLang="en-US" sz="2400" dirty="0" smtClean="0">
                <a:solidFill>
                  <a:schemeClr val="accent4"/>
                </a:solidFill>
                <a:ea typeface="ＭＳ Ｐゴシック" pitchFamily="32" charset="-128"/>
              </a:rPr>
              <a:t>       } else {</a:t>
            </a:r>
          </a:p>
          <a:p>
            <a:pPr>
              <a:buClrTx/>
              <a:buFontTx/>
              <a:buNone/>
            </a:pPr>
            <a:r>
              <a:rPr lang="en-US" altLang="en-US" sz="2400" dirty="0">
                <a:solidFill>
                  <a:schemeClr val="accent4"/>
                </a:solidFill>
                <a:ea typeface="ＭＳ Ｐゴシック" pitchFamily="32" charset="-128"/>
              </a:rPr>
              <a:t> </a:t>
            </a:r>
            <a:r>
              <a:rPr lang="en-US" altLang="en-US" sz="2400" dirty="0" smtClean="0">
                <a:solidFill>
                  <a:schemeClr val="accent4"/>
                </a:solidFill>
                <a:ea typeface="ＭＳ Ｐゴシック" pitchFamily="32" charset="-128"/>
              </a:rPr>
              <a:t>           if (cond3) {</a:t>
            </a:r>
          </a:p>
          <a:p>
            <a:pPr>
              <a:buClrTx/>
              <a:buFontTx/>
              <a:buNone/>
            </a:pPr>
            <a:r>
              <a:rPr lang="en-US" altLang="en-US" sz="2400" dirty="0">
                <a:solidFill>
                  <a:schemeClr val="accent4"/>
                </a:solidFill>
                <a:ea typeface="ＭＳ Ｐゴシック" pitchFamily="32" charset="-128"/>
              </a:rPr>
              <a:t> </a:t>
            </a:r>
            <a:r>
              <a:rPr lang="en-US" altLang="en-US" sz="2400" dirty="0" smtClean="0">
                <a:solidFill>
                  <a:schemeClr val="accent4"/>
                </a:solidFill>
                <a:ea typeface="ＭＳ Ｐゴシック" pitchFamily="32" charset="-128"/>
              </a:rPr>
              <a:t>              ….</a:t>
            </a:r>
          </a:p>
          <a:p>
            <a:pPr>
              <a:buClrTx/>
              <a:buFontTx/>
              <a:buNone/>
            </a:pPr>
            <a:r>
              <a:rPr lang="en-US" altLang="en-US" sz="2400" dirty="0">
                <a:solidFill>
                  <a:schemeClr val="accent4"/>
                </a:solidFill>
                <a:ea typeface="ＭＳ Ｐゴシック" pitchFamily="32" charset="-128"/>
              </a:rPr>
              <a:t> </a:t>
            </a:r>
            <a:r>
              <a:rPr lang="en-US" altLang="en-US" sz="2400" dirty="0" smtClean="0">
                <a:solidFill>
                  <a:schemeClr val="accent4"/>
                </a:solidFill>
                <a:ea typeface="ＭＳ Ｐゴシック" pitchFamily="32" charset="-128"/>
              </a:rPr>
              <a:t>           }</a:t>
            </a:r>
          </a:p>
          <a:p>
            <a:pPr>
              <a:buClrTx/>
              <a:buFontTx/>
              <a:buNone/>
            </a:pPr>
            <a:r>
              <a:rPr lang="en-US" altLang="en-US" sz="2400" dirty="0">
                <a:solidFill>
                  <a:schemeClr val="accent4"/>
                </a:solidFill>
                <a:ea typeface="ＭＳ Ｐゴシック" pitchFamily="32" charset="-128"/>
              </a:rPr>
              <a:t> </a:t>
            </a:r>
            <a:r>
              <a:rPr lang="en-US" altLang="en-US" sz="2400" dirty="0" smtClean="0">
                <a:solidFill>
                  <a:schemeClr val="accent4"/>
                </a:solidFill>
                <a:ea typeface="ＭＳ Ｐゴシック" pitchFamily="32" charset="-128"/>
              </a:rPr>
              <a:t>       }</a:t>
            </a:r>
            <a:endParaRPr lang="en-US" altLang="en-US" sz="2400" dirty="0">
              <a:solidFill>
                <a:schemeClr val="accent4"/>
              </a:solidFill>
              <a:ea typeface="ＭＳ Ｐゴシック" pitchFamily="32" charset="-128"/>
            </a:endParaRPr>
          </a:p>
          <a:p>
            <a:pPr>
              <a:buClrTx/>
              <a:buFontTx/>
              <a:buNone/>
            </a:pPr>
            <a:r>
              <a:rPr lang="en-US" altLang="en-US" sz="2400" dirty="0" smtClean="0">
                <a:solidFill>
                  <a:schemeClr val="accent4"/>
                </a:solidFill>
                <a:ea typeface="ＭＳ Ｐゴシック" pitchFamily="32" charset="-128"/>
              </a:rPr>
              <a:t>}</a:t>
            </a:r>
            <a:endParaRPr lang="en-US" altLang="en-US" sz="2400" dirty="0">
              <a:solidFill>
                <a:schemeClr val="accent4"/>
              </a:solidFill>
              <a:ea typeface="ＭＳ Ｐゴシック" pitchFamily="3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414227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11022E-16 L 0.45 1.11022E-1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500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0" grpId="0" animBg="1"/>
      <p:bldP spid="11" grpId="0" animBg="1"/>
      <p:bldP spid="13" grpId="0" animBg="1"/>
      <p:bldP spid="14" grpId="0" animBg="1"/>
      <p:bldP spid="16" grpId="0" animBg="1"/>
      <p:bldP spid="15" grpId="0" animBg="1"/>
      <p:bldP spid="15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609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Else if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14400"/>
            <a:ext cx="8001000" cy="1828800"/>
          </a:xfrm>
        </p:spPr>
        <p:txBody>
          <a:bodyPr/>
          <a:lstStyle/>
          <a:p>
            <a:r>
              <a:rPr lang="en-US" dirty="0" smtClean="0"/>
              <a:t>A special kind of nesting is the chain of if-else-if-else-… statements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B6DD7EE-0D11-406D-8AF2-8F01715BFA66}" type="datetime7">
              <a:rPr lang="en-US" smtClean="0"/>
              <a:pPr>
                <a:defRPr/>
              </a:pPr>
              <a:t>Aug-17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Esc101, Programming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5257800" y="2053086"/>
            <a:ext cx="3429000" cy="427151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tx1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buClrTx/>
              <a:buFontTx/>
              <a:buNone/>
            </a:pPr>
            <a:r>
              <a:rPr lang="en-US" altLang="en-US" sz="2400" dirty="0" smtClean="0">
                <a:solidFill>
                  <a:schemeClr val="accent4"/>
                </a:solidFill>
                <a:ea typeface="ＭＳ Ｐゴシック" pitchFamily="32" charset="-128"/>
              </a:rPr>
              <a:t>if (cond1) </a:t>
            </a:r>
            <a:endParaRPr lang="en-US" altLang="en-US" sz="2400" dirty="0">
              <a:solidFill>
                <a:schemeClr val="accent4"/>
              </a:solidFill>
              <a:ea typeface="ＭＳ Ｐゴシック" pitchFamily="32" charset="-128"/>
            </a:endParaRPr>
          </a:p>
          <a:p>
            <a:pPr>
              <a:buClrTx/>
              <a:buFontTx/>
              <a:buNone/>
            </a:pPr>
            <a:r>
              <a:rPr lang="en-US" altLang="en-US" sz="2400" dirty="0" smtClean="0">
                <a:solidFill>
                  <a:schemeClr val="accent4"/>
                </a:solidFill>
                <a:ea typeface="ＭＳ Ｐゴシック" pitchFamily="32" charset="-128"/>
              </a:rPr>
              <a:t>	stmt-block1</a:t>
            </a:r>
          </a:p>
          <a:p>
            <a:pPr>
              <a:buClrTx/>
              <a:buFontTx/>
              <a:buNone/>
            </a:pPr>
            <a:r>
              <a:rPr lang="en-US" altLang="en-US" sz="2400" dirty="0" smtClean="0">
                <a:solidFill>
                  <a:schemeClr val="accent4"/>
                </a:solidFill>
                <a:ea typeface="ＭＳ Ｐゴシック" pitchFamily="32" charset="-128"/>
              </a:rPr>
              <a:t>else if (cond</a:t>
            </a:r>
            <a:r>
              <a:rPr lang="en-US" altLang="en-US" sz="2400" dirty="0">
                <a:solidFill>
                  <a:schemeClr val="accent4"/>
                </a:solidFill>
                <a:ea typeface="ＭＳ Ｐゴシック" pitchFamily="32" charset="-128"/>
              </a:rPr>
              <a:t>2</a:t>
            </a:r>
            <a:r>
              <a:rPr lang="en-US" altLang="en-US" sz="2400" dirty="0" smtClean="0">
                <a:solidFill>
                  <a:schemeClr val="accent4"/>
                </a:solidFill>
                <a:ea typeface="ＭＳ Ｐゴシック" pitchFamily="32" charset="-128"/>
              </a:rPr>
              <a:t>)</a:t>
            </a:r>
          </a:p>
          <a:p>
            <a:pPr>
              <a:buClrTx/>
              <a:buFontTx/>
              <a:buNone/>
            </a:pPr>
            <a:r>
              <a:rPr lang="en-US" altLang="en-US" sz="2400" dirty="0" smtClean="0">
                <a:solidFill>
                  <a:schemeClr val="accent4"/>
                </a:solidFill>
                <a:ea typeface="ＭＳ Ｐゴシック" pitchFamily="32" charset="-128"/>
              </a:rPr>
              <a:t>     stmt-block2</a:t>
            </a:r>
          </a:p>
          <a:p>
            <a:pPr>
              <a:buClrTx/>
              <a:buFontTx/>
              <a:buNone/>
            </a:pPr>
            <a:r>
              <a:rPr lang="en-US" altLang="en-US" sz="2400" dirty="0" smtClean="0">
                <a:solidFill>
                  <a:schemeClr val="accent4"/>
                </a:solidFill>
                <a:ea typeface="ＭＳ Ｐゴシック" pitchFamily="32" charset="-128"/>
              </a:rPr>
              <a:t>else </a:t>
            </a:r>
            <a:r>
              <a:rPr lang="en-US" altLang="en-US" sz="2400" dirty="0">
                <a:solidFill>
                  <a:schemeClr val="accent4"/>
                </a:solidFill>
                <a:ea typeface="ＭＳ Ｐゴシック" pitchFamily="32" charset="-128"/>
              </a:rPr>
              <a:t>if (</a:t>
            </a:r>
            <a:r>
              <a:rPr lang="en-US" altLang="en-US" sz="2400" dirty="0" smtClean="0">
                <a:solidFill>
                  <a:schemeClr val="accent4"/>
                </a:solidFill>
                <a:ea typeface="ＭＳ Ｐゴシック" pitchFamily="32" charset="-128"/>
              </a:rPr>
              <a:t>cond3)</a:t>
            </a:r>
            <a:endParaRPr lang="en-US" altLang="en-US" sz="2400" dirty="0">
              <a:solidFill>
                <a:schemeClr val="accent4"/>
              </a:solidFill>
              <a:ea typeface="ＭＳ Ｐゴシック" pitchFamily="32" charset="-128"/>
            </a:endParaRPr>
          </a:p>
          <a:p>
            <a:pPr>
              <a:buClrTx/>
              <a:buFontTx/>
              <a:buNone/>
            </a:pPr>
            <a:r>
              <a:rPr lang="en-US" altLang="en-US" sz="2400" dirty="0">
                <a:solidFill>
                  <a:schemeClr val="accent4"/>
                </a:solidFill>
                <a:ea typeface="ＭＳ Ｐゴシック" pitchFamily="32" charset="-128"/>
              </a:rPr>
              <a:t>     </a:t>
            </a:r>
            <a:r>
              <a:rPr lang="en-US" altLang="en-US" sz="2400" dirty="0" smtClean="0">
                <a:solidFill>
                  <a:schemeClr val="accent4"/>
                </a:solidFill>
                <a:ea typeface="ＭＳ Ｐゴシック" pitchFamily="32" charset="-128"/>
              </a:rPr>
              <a:t>stmt-block3</a:t>
            </a:r>
            <a:endParaRPr lang="en-US" altLang="en-US" sz="2400" dirty="0">
              <a:solidFill>
                <a:schemeClr val="accent4"/>
              </a:solidFill>
              <a:ea typeface="ＭＳ Ｐゴシック" pitchFamily="32" charset="-128"/>
            </a:endParaRPr>
          </a:p>
          <a:p>
            <a:pPr>
              <a:buClrTx/>
              <a:buFontTx/>
              <a:buNone/>
            </a:pPr>
            <a:r>
              <a:rPr lang="en-US" altLang="en-US" sz="2400" dirty="0" smtClean="0">
                <a:solidFill>
                  <a:schemeClr val="accent4"/>
                </a:solidFill>
                <a:ea typeface="ＭＳ Ｐゴシック" pitchFamily="32" charset="-128"/>
              </a:rPr>
              <a:t>else </a:t>
            </a:r>
            <a:r>
              <a:rPr lang="en-US" altLang="en-US" sz="2400" dirty="0">
                <a:solidFill>
                  <a:schemeClr val="accent4"/>
                </a:solidFill>
                <a:ea typeface="ＭＳ Ｐゴシック" pitchFamily="32" charset="-128"/>
              </a:rPr>
              <a:t>if (</a:t>
            </a:r>
            <a:r>
              <a:rPr lang="en-US" altLang="en-US" sz="2400" dirty="0" smtClean="0">
                <a:solidFill>
                  <a:schemeClr val="accent4"/>
                </a:solidFill>
                <a:ea typeface="ＭＳ Ｐゴシック" pitchFamily="32" charset="-128"/>
              </a:rPr>
              <a:t>cond4)</a:t>
            </a:r>
            <a:endParaRPr lang="en-US" altLang="en-US" sz="2400" dirty="0">
              <a:solidFill>
                <a:schemeClr val="accent4"/>
              </a:solidFill>
              <a:ea typeface="ＭＳ Ｐゴシック" pitchFamily="32" charset="-128"/>
            </a:endParaRPr>
          </a:p>
          <a:p>
            <a:pPr>
              <a:buClrTx/>
              <a:buFontTx/>
              <a:buNone/>
            </a:pPr>
            <a:r>
              <a:rPr lang="en-US" altLang="en-US" sz="2400" dirty="0">
                <a:solidFill>
                  <a:schemeClr val="accent4"/>
                </a:solidFill>
                <a:ea typeface="ＭＳ Ｐゴシック" pitchFamily="32" charset="-128"/>
              </a:rPr>
              <a:t>     </a:t>
            </a:r>
            <a:r>
              <a:rPr lang="en-US" altLang="en-US" sz="2400" dirty="0" smtClean="0">
                <a:solidFill>
                  <a:schemeClr val="accent4"/>
                </a:solidFill>
                <a:ea typeface="ＭＳ Ｐゴシック" pitchFamily="32" charset="-128"/>
              </a:rPr>
              <a:t>stmt-block4</a:t>
            </a:r>
            <a:endParaRPr lang="en-US" altLang="en-US" sz="2400" dirty="0">
              <a:solidFill>
                <a:schemeClr val="accent4"/>
              </a:solidFill>
              <a:ea typeface="ＭＳ Ｐゴシック" pitchFamily="32" charset="-128"/>
            </a:endParaRPr>
          </a:p>
          <a:p>
            <a:pPr>
              <a:buClrTx/>
              <a:buFontTx/>
              <a:buNone/>
            </a:pPr>
            <a:r>
              <a:rPr lang="en-US" altLang="en-US" sz="2400" dirty="0" smtClean="0">
                <a:solidFill>
                  <a:schemeClr val="accent4"/>
                </a:solidFill>
                <a:ea typeface="ＭＳ Ｐゴシック" pitchFamily="32" charset="-128"/>
              </a:rPr>
              <a:t>else if  …</a:t>
            </a:r>
            <a:endParaRPr lang="en-US" altLang="en-US" sz="2400" dirty="0">
              <a:solidFill>
                <a:schemeClr val="accent4"/>
              </a:solidFill>
              <a:ea typeface="ＭＳ Ｐゴシック" pitchFamily="32" charset="-128"/>
            </a:endParaRPr>
          </a:p>
          <a:p>
            <a:pPr>
              <a:buClrTx/>
              <a:buFontTx/>
              <a:buNone/>
            </a:pPr>
            <a:r>
              <a:rPr lang="en-US" altLang="en-US" sz="2400" dirty="0" smtClean="0">
                <a:solidFill>
                  <a:schemeClr val="accent4"/>
                </a:solidFill>
                <a:ea typeface="ＭＳ Ｐゴシック" pitchFamily="32" charset="-128"/>
              </a:rPr>
              <a:t>else </a:t>
            </a:r>
          </a:p>
          <a:p>
            <a:pPr>
              <a:buClrTx/>
              <a:buFontTx/>
              <a:buNone/>
            </a:pPr>
            <a:r>
              <a:rPr lang="en-US" altLang="en-US" sz="2400" dirty="0">
                <a:solidFill>
                  <a:schemeClr val="accent4"/>
                </a:solidFill>
                <a:ea typeface="ＭＳ Ｐゴシック" pitchFamily="32" charset="-128"/>
              </a:rPr>
              <a:t> </a:t>
            </a:r>
            <a:r>
              <a:rPr lang="en-US" altLang="en-US" sz="2400" dirty="0" smtClean="0">
                <a:solidFill>
                  <a:schemeClr val="accent4"/>
                </a:solidFill>
                <a:ea typeface="ＭＳ Ｐゴシック" pitchFamily="32" charset="-128"/>
              </a:rPr>
              <a:t>     last-block-of-</a:t>
            </a:r>
            <a:r>
              <a:rPr lang="en-US" altLang="en-US" sz="2400" dirty="0" err="1" smtClean="0">
                <a:solidFill>
                  <a:schemeClr val="accent4"/>
                </a:solidFill>
                <a:ea typeface="ＭＳ Ｐゴシック" pitchFamily="32" charset="-128"/>
              </a:rPr>
              <a:t>stmt</a:t>
            </a:r>
            <a:endParaRPr lang="en-US" altLang="en-US" sz="2400" dirty="0" smtClean="0">
              <a:solidFill>
                <a:schemeClr val="accent4"/>
              </a:solidFill>
              <a:ea typeface="ＭＳ Ｐゴシック" pitchFamily="32" charset="-128"/>
            </a:endParaRPr>
          </a:p>
          <a:p>
            <a:pPr>
              <a:buClrTx/>
              <a:buFontTx/>
              <a:buNone/>
            </a:pPr>
            <a:endParaRPr lang="en-US" altLang="en-US" sz="2400" dirty="0">
              <a:solidFill>
                <a:schemeClr val="accent4"/>
              </a:solidFill>
              <a:ea typeface="ＭＳ Ｐゴシック" pitchFamily="32" charset="-128"/>
            </a:endParaRPr>
          </a:p>
          <a:p>
            <a:pPr>
              <a:buClrTx/>
              <a:buFontTx/>
              <a:buNone/>
            </a:pPr>
            <a:endParaRPr lang="en-US" altLang="en-US" sz="2400" dirty="0">
              <a:solidFill>
                <a:schemeClr val="accent4"/>
              </a:solidFill>
              <a:ea typeface="ＭＳ Ｐゴシック" pitchFamily="32" charset="-128"/>
            </a:endParaRPr>
          </a:p>
          <a:p>
            <a:pPr>
              <a:buClrTx/>
              <a:buFontTx/>
              <a:buNone/>
            </a:pPr>
            <a:endParaRPr lang="en-US" altLang="en-US" sz="2400" dirty="0">
              <a:solidFill>
                <a:schemeClr val="accent4"/>
              </a:solidFill>
              <a:ea typeface="ＭＳ Ｐゴシック" pitchFamily="32" charset="-128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609600" y="2053087"/>
            <a:ext cx="3886200" cy="419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tx1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buClrTx/>
              <a:buFontTx/>
              <a:buNone/>
            </a:pPr>
            <a:r>
              <a:rPr lang="en-US" altLang="en-US" sz="2400" dirty="0" smtClean="0">
                <a:solidFill>
                  <a:schemeClr val="accent4"/>
                </a:solidFill>
                <a:ea typeface="ＭＳ Ｐゴシック" pitchFamily="32" charset="-128"/>
              </a:rPr>
              <a:t>if (cond1) </a:t>
            </a:r>
            <a:r>
              <a:rPr lang="en-US" altLang="en-US" sz="2400" dirty="0">
                <a:solidFill>
                  <a:schemeClr val="accent4"/>
                </a:solidFill>
                <a:ea typeface="ＭＳ Ｐゴシック" pitchFamily="32" charset="-128"/>
              </a:rPr>
              <a:t>{</a:t>
            </a:r>
          </a:p>
          <a:p>
            <a:pPr>
              <a:buClrTx/>
              <a:buFontTx/>
              <a:buNone/>
            </a:pPr>
            <a:r>
              <a:rPr lang="en-US" altLang="en-US" sz="2400" dirty="0" smtClean="0">
                <a:solidFill>
                  <a:schemeClr val="accent4"/>
                </a:solidFill>
                <a:ea typeface="ＭＳ Ｐゴシック" pitchFamily="32" charset="-128"/>
              </a:rPr>
              <a:t>	stmt1</a:t>
            </a:r>
          </a:p>
          <a:p>
            <a:pPr>
              <a:buClrTx/>
              <a:buFontTx/>
              <a:buNone/>
            </a:pPr>
            <a:r>
              <a:rPr lang="en-US" altLang="en-US" sz="2400" dirty="0" smtClean="0">
                <a:solidFill>
                  <a:schemeClr val="accent4"/>
                </a:solidFill>
                <a:ea typeface="ＭＳ Ｐゴシック" pitchFamily="32" charset="-128"/>
              </a:rPr>
              <a:t>} else </a:t>
            </a:r>
            <a:r>
              <a:rPr lang="en-US" altLang="en-US" sz="2400" dirty="0">
                <a:solidFill>
                  <a:schemeClr val="accent4"/>
                </a:solidFill>
                <a:ea typeface="ＭＳ Ｐゴシック" pitchFamily="32" charset="-128"/>
              </a:rPr>
              <a:t>{</a:t>
            </a:r>
          </a:p>
          <a:p>
            <a:pPr>
              <a:buClrTx/>
              <a:buFontTx/>
              <a:buNone/>
            </a:pPr>
            <a:r>
              <a:rPr lang="en-US" altLang="en-US" sz="2400" dirty="0">
                <a:solidFill>
                  <a:schemeClr val="accent4"/>
                </a:solidFill>
                <a:ea typeface="ＭＳ Ｐゴシック" pitchFamily="32" charset="-128"/>
              </a:rPr>
              <a:t>        if </a:t>
            </a:r>
            <a:r>
              <a:rPr lang="en-US" altLang="en-US" sz="2400" dirty="0" smtClean="0">
                <a:solidFill>
                  <a:schemeClr val="accent4"/>
                </a:solidFill>
                <a:ea typeface="ＭＳ Ｐゴシック" pitchFamily="32" charset="-128"/>
              </a:rPr>
              <a:t>(cond</a:t>
            </a:r>
            <a:r>
              <a:rPr lang="en-US" altLang="en-US" sz="2400" dirty="0">
                <a:solidFill>
                  <a:schemeClr val="accent4"/>
                </a:solidFill>
                <a:ea typeface="ＭＳ Ｐゴシック" pitchFamily="32" charset="-128"/>
              </a:rPr>
              <a:t>2</a:t>
            </a:r>
            <a:r>
              <a:rPr lang="en-US" altLang="en-US" sz="2400" dirty="0" smtClean="0">
                <a:solidFill>
                  <a:schemeClr val="accent4"/>
                </a:solidFill>
                <a:ea typeface="ＭＳ Ｐゴシック" pitchFamily="32" charset="-128"/>
              </a:rPr>
              <a:t>)  {</a:t>
            </a:r>
          </a:p>
          <a:p>
            <a:pPr>
              <a:buClrTx/>
              <a:buFontTx/>
              <a:buNone/>
            </a:pPr>
            <a:r>
              <a:rPr lang="en-US" altLang="en-US" sz="2400" dirty="0">
                <a:solidFill>
                  <a:schemeClr val="accent4"/>
                </a:solidFill>
                <a:ea typeface="ＭＳ Ｐゴシック" pitchFamily="32" charset="-128"/>
              </a:rPr>
              <a:t> </a:t>
            </a:r>
            <a:r>
              <a:rPr lang="en-US" altLang="en-US" sz="2400" dirty="0" smtClean="0">
                <a:solidFill>
                  <a:schemeClr val="accent4"/>
                </a:solidFill>
                <a:ea typeface="ＭＳ Ｐゴシック" pitchFamily="32" charset="-128"/>
              </a:rPr>
              <a:t>            stmt2</a:t>
            </a:r>
          </a:p>
          <a:p>
            <a:pPr>
              <a:buClrTx/>
              <a:buFontTx/>
              <a:buNone/>
            </a:pPr>
            <a:r>
              <a:rPr lang="en-US" altLang="en-US" sz="2400" dirty="0">
                <a:solidFill>
                  <a:schemeClr val="accent4"/>
                </a:solidFill>
                <a:ea typeface="ＭＳ Ｐゴシック" pitchFamily="32" charset="-128"/>
              </a:rPr>
              <a:t> </a:t>
            </a:r>
            <a:r>
              <a:rPr lang="en-US" altLang="en-US" sz="2400" dirty="0" smtClean="0">
                <a:solidFill>
                  <a:schemeClr val="accent4"/>
                </a:solidFill>
                <a:ea typeface="ＭＳ Ｐゴシック" pitchFamily="32" charset="-128"/>
              </a:rPr>
              <a:t>       } else {</a:t>
            </a:r>
          </a:p>
          <a:p>
            <a:pPr>
              <a:buClrTx/>
              <a:buFontTx/>
              <a:buNone/>
            </a:pPr>
            <a:r>
              <a:rPr lang="en-US" altLang="en-US" sz="2400" dirty="0">
                <a:solidFill>
                  <a:schemeClr val="accent4"/>
                </a:solidFill>
                <a:ea typeface="ＭＳ Ｐゴシック" pitchFamily="32" charset="-128"/>
              </a:rPr>
              <a:t> </a:t>
            </a:r>
            <a:r>
              <a:rPr lang="en-US" altLang="en-US" sz="2400" dirty="0" smtClean="0">
                <a:solidFill>
                  <a:schemeClr val="accent4"/>
                </a:solidFill>
                <a:ea typeface="ＭＳ Ｐゴシック" pitchFamily="32" charset="-128"/>
              </a:rPr>
              <a:t>           if (cond3) {</a:t>
            </a:r>
          </a:p>
          <a:p>
            <a:pPr>
              <a:buClrTx/>
              <a:buFontTx/>
              <a:buNone/>
            </a:pPr>
            <a:r>
              <a:rPr lang="en-US" altLang="en-US" sz="2400" dirty="0">
                <a:solidFill>
                  <a:schemeClr val="accent4"/>
                </a:solidFill>
                <a:ea typeface="ＭＳ Ｐゴシック" pitchFamily="32" charset="-128"/>
              </a:rPr>
              <a:t> </a:t>
            </a:r>
            <a:r>
              <a:rPr lang="en-US" altLang="en-US" sz="2400" dirty="0" smtClean="0">
                <a:solidFill>
                  <a:schemeClr val="accent4"/>
                </a:solidFill>
                <a:ea typeface="ＭＳ Ｐゴシック" pitchFamily="32" charset="-128"/>
              </a:rPr>
              <a:t>              ….</a:t>
            </a:r>
          </a:p>
          <a:p>
            <a:pPr>
              <a:buClrTx/>
              <a:buFontTx/>
              <a:buNone/>
            </a:pPr>
            <a:r>
              <a:rPr lang="en-US" altLang="en-US" sz="2400" dirty="0">
                <a:solidFill>
                  <a:schemeClr val="accent4"/>
                </a:solidFill>
                <a:ea typeface="ＭＳ Ｐゴシック" pitchFamily="32" charset="-128"/>
              </a:rPr>
              <a:t> </a:t>
            </a:r>
            <a:r>
              <a:rPr lang="en-US" altLang="en-US" sz="2400" dirty="0" smtClean="0">
                <a:solidFill>
                  <a:schemeClr val="accent4"/>
                </a:solidFill>
                <a:ea typeface="ＭＳ Ｐゴシック" pitchFamily="32" charset="-128"/>
              </a:rPr>
              <a:t>           }</a:t>
            </a:r>
          </a:p>
          <a:p>
            <a:pPr>
              <a:buClrTx/>
              <a:buFontTx/>
              <a:buNone/>
            </a:pPr>
            <a:r>
              <a:rPr lang="en-US" altLang="en-US" sz="2400" dirty="0">
                <a:solidFill>
                  <a:schemeClr val="accent4"/>
                </a:solidFill>
                <a:ea typeface="ＭＳ Ｐゴシック" pitchFamily="32" charset="-128"/>
              </a:rPr>
              <a:t> </a:t>
            </a:r>
            <a:r>
              <a:rPr lang="en-US" altLang="en-US" sz="2400" dirty="0" smtClean="0">
                <a:solidFill>
                  <a:schemeClr val="accent4"/>
                </a:solidFill>
                <a:ea typeface="ＭＳ Ｐゴシック" pitchFamily="32" charset="-128"/>
              </a:rPr>
              <a:t>       }</a:t>
            </a:r>
            <a:endParaRPr lang="en-US" altLang="en-US" sz="2400" dirty="0">
              <a:solidFill>
                <a:schemeClr val="accent4"/>
              </a:solidFill>
              <a:ea typeface="ＭＳ Ｐゴシック" pitchFamily="32" charset="-128"/>
            </a:endParaRPr>
          </a:p>
          <a:p>
            <a:pPr>
              <a:buClrTx/>
              <a:buFontTx/>
              <a:buNone/>
            </a:pPr>
            <a:r>
              <a:rPr lang="en-US" altLang="en-US" sz="2400" dirty="0" smtClean="0">
                <a:solidFill>
                  <a:schemeClr val="accent4"/>
                </a:solidFill>
                <a:ea typeface="ＭＳ Ｐゴシック" pitchFamily="32" charset="-128"/>
              </a:rPr>
              <a:t>}</a:t>
            </a:r>
            <a:endParaRPr lang="en-US" altLang="en-US" sz="2400" dirty="0">
              <a:solidFill>
                <a:schemeClr val="accent4"/>
              </a:solidFill>
              <a:ea typeface="ＭＳ Ｐゴシック" pitchFamily="32" charset="-128"/>
            </a:endParaRPr>
          </a:p>
        </p:txBody>
      </p:sp>
      <p:sp>
        <p:nvSpPr>
          <p:cNvPr id="16" name="TextBox 15"/>
          <p:cNvSpPr txBox="1"/>
          <p:nvPr/>
        </p:nvSpPr>
        <p:spPr>
          <a:xfrm rot="16200000">
            <a:off x="3366130" y="4025271"/>
            <a:ext cx="3390672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</a:rPr>
              <a:t>General form of if-else-if-else…</a:t>
            </a:r>
            <a:endParaRPr lang="en-US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7911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524000"/>
                <a:ext cx="8001000" cy="4495800"/>
              </a:xfrm>
            </p:spPr>
            <p:txBody>
              <a:bodyPr/>
              <a:lstStyle/>
              <a:p>
                <a:r>
                  <a:rPr lang="en-US" dirty="0" smtClean="0"/>
                  <a:t>Given an integer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FF0000"/>
                        </a:solidFill>
                        <a:latin typeface="Cambria Math"/>
                      </a:rPr>
                      <m:t>day</m:t>
                    </m:r>
                    <m:r>
                      <a:rPr lang="en-US" b="0" i="0" smtClean="0">
                        <a:solidFill>
                          <a:srgbClr val="FF000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1≤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𝑑𝑎𝑦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≤7</m:t>
                    </m:r>
                  </m:oMath>
                </a14:m>
                <a:r>
                  <a:rPr lang="en-US" dirty="0" smtClean="0"/>
                  <a:t>, print the name of the weekday corresponding 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FF0000"/>
                        </a:solidFill>
                        <a:latin typeface="Cambria Math"/>
                      </a:rPr>
                      <m:t>day</m:t>
                    </m:r>
                  </m:oMath>
                </a14:m>
                <a:r>
                  <a:rPr lang="en-US" dirty="0" smtClean="0"/>
                  <a:t>. </a:t>
                </a:r>
              </a:p>
              <a:p>
                <a:pPr marL="1257300" lvl="3" indent="0">
                  <a:buNone/>
                </a:pPr>
                <a:r>
                  <a:rPr lang="en-US" sz="3600" dirty="0" smtClean="0"/>
                  <a:t>1: Sunday</a:t>
                </a:r>
              </a:p>
              <a:p>
                <a:pPr marL="1257300" lvl="3" indent="0">
                  <a:buNone/>
                </a:pPr>
                <a:r>
                  <a:rPr lang="en-US" sz="3600" dirty="0" smtClean="0"/>
                  <a:t>2: Monday</a:t>
                </a:r>
              </a:p>
              <a:p>
                <a:pPr marL="1257300" lvl="3" indent="0">
                  <a:buNone/>
                </a:pPr>
                <a:r>
                  <a:rPr lang="en-US" sz="3600" dirty="0" smtClean="0"/>
                  <a:t>…</a:t>
                </a:r>
              </a:p>
              <a:p>
                <a:pPr marL="1257300" lvl="3" indent="0">
                  <a:buNone/>
                </a:pPr>
                <a:r>
                  <a:rPr lang="en-US" sz="3600" dirty="0" smtClean="0"/>
                  <a:t>7: Saturday</a:t>
                </a:r>
                <a:endParaRPr lang="en-US" sz="36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524000"/>
                <a:ext cx="8001000" cy="4495800"/>
              </a:xfrm>
              <a:blipFill rotWithShape="1">
                <a:blip r:embed="rId2" cstate="print"/>
                <a:stretch>
                  <a:fillRect t="-1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1960B3D-2834-4941-AED0-A5D11E0595B3}" type="datetime7">
              <a:rPr lang="en-US" smtClean="0"/>
              <a:pPr>
                <a:defRPr/>
              </a:pPr>
              <a:t>Aug-17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Esc101, 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66687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200"/>
            <a:ext cx="7772400" cy="838200"/>
          </a:xfrm>
        </p:spPr>
        <p:txBody>
          <a:bodyPr/>
          <a:lstStyle/>
          <a:p>
            <a:r>
              <a:rPr lang="en-US" dirty="0" smtClean="0"/>
              <a:t>Printing the day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78E8CCE-38FA-4CE2-8E5F-797C7DF3D4A5}" type="datetime7">
              <a:rPr lang="en-US" smtClean="0"/>
              <a:pPr>
                <a:defRPr/>
              </a:pPr>
              <a:t>Aug-17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Esc101, Programming</a:t>
            </a:r>
            <a:endParaRPr lang="en-US" dirty="0"/>
          </a:p>
        </p:txBody>
      </p:sp>
      <p:sp>
        <p:nvSpPr>
          <p:cNvPr id="7" name="Vertical Scroll 6"/>
          <p:cNvSpPr/>
          <p:nvPr/>
        </p:nvSpPr>
        <p:spPr bwMode="auto">
          <a:xfrm>
            <a:off x="0" y="838200"/>
            <a:ext cx="9296400" cy="5638800"/>
          </a:xfrm>
          <a:prstGeom prst="verticalScroll">
            <a:avLst/>
          </a:prstGeom>
          <a:solidFill>
            <a:srgbClr val="FFD9FF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r>
              <a:rPr kumimoji="0" lang="en-US" sz="27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int</a:t>
            </a:r>
            <a:r>
              <a:rPr kumimoji="0" lang="en-US" sz="2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 day;</a:t>
            </a: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r>
              <a:rPr lang="en-US" sz="2700" dirty="0" err="1" smtClean="0">
                <a:solidFill>
                  <a:schemeClr val="tx1"/>
                </a:solidFill>
                <a:latin typeface="Verdana" pitchFamily="34" charset="0"/>
              </a:rPr>
              <a:t>scanf</a:t>
            </a:r>
            <a:r>
              <a:rPr lang="en-US" sz="2700" dirty="0" smtClean="0">
                <a:solidFill>
                  <a:schemeClr val="tx1"/>
                </a:solidFill>
                <a:latin typeface="Verdana" pitchFamily="34" charset="0"/>
              </a:rPr>
              <a:t> (“%d”, &amp;day);</a:t>
            </a: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r>
              <a:rPr lang="en-US" sz="2700" dirty="0">
                <a:solidFill>
                  <a:schemeClr val="tx1"/>
                </a:solidFill>
                <a:latin typeface="Verdana" pitchFamily="34" charset="0"/>
              </a:rPr>
              <a:t>i</a:t>
            </a:r>
            <a:r>
              <a:rPr kumimoji="0" lang="en-US" sz="2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f (day == 1) { printf(“Sunday”); }</a:t>
            </a: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r>
              <a:rPr lang="en-US" sz="2700" dirty="0" smtClean="0">
                <a:solidFill>
                  <a:schemeClr val="tx1"/>
                </a:solidFill>
                <a:latin typeface="Verdana" pitchFamily="34" charset="0"/>
              </a:rPr>
              <a:t>else if (day == 2) { printf (“Monday”); }</a:t>
            </a:r>
          </a:p>
          <a:p>
            <a:pPr defTabSz="914400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</a:pPr>
            <a:r>
              <a:rPr lang="en-US" sz="2700" dirty="0">
                <a:solidFill>
                  <a:schemeClr val="tx1"/>
                </a:solidFill>
                <a:latin typeface="Verdana" pitchFamily="34" charset="0"/>
              </a:rPr>
              <a:t>else if (day == </a:t>
            </a:r>
            <a:r>
              <a:rPr lang="en-US" sz="2700" dirty="0" smtClean="0">
                <a:solidFill>
                  <a:schemeClr val="tx1"/>
                </a:solidFill>
                <a:latin typeface="Verdana" pitchFamily="34" charset="0"/>
              </a:rPr>
              <a:t>3) </a:t>
            </a:r>
            <a:r>
              <a:rPr lang="en-US" sz="2700" dirty="0">
                <a:solidFill>
                  <a:schemeClr val="tx1"/>
                </a:solidFill>
                <a:latin typeface="Verdana" pitchFamily="34" charset="0"/>
              </a:rPr>
              <a:t>{ printf </a:t>
            </a:r>
            <a:r>
              <a:rPr lang="en-US" sz="2700" dirty="0" smtClean="0">
                <a:solidFill>
                  <a:schemeClr val="tx1"/>
                </a:solidFill>
                <a:latin typeface="Verdana" pitchFamily="34" charset="0"/>
              </a:rPr>
              <a:t>(“Tuesday</a:t>
            </a:r>
            <a:r>
              <a:rPr lang="en-US" sz="2700" dirty="0">
                <a:solidFill>
                  <a:schemeClr val="tx1"/>
                </a:solidFill>
                <a:latin typeface="Verdana" pitchFamily="34" charset="0"/>
              </a:rPr>
              <a:t>”); }</a:t>
            </a:r>
          </a:p>
          <a:p>
            <a:pPr defTabSz="914400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</a:pPr>
            <a:r>
              <a:rPr lang="en-US" sz="2700" dirty="0">
                <a:solidFill>
                  <a:schemeClr val="tx1"/>
                </a:solidFill>
                <a:latin typeface="Verdana" pitchFamily="34" charset="0"/>
              </a:rPr>
              <a:t>else if (day == </a:t>
            </a:r>
            <a:r>
              <a:rPr lang="en-US" sz="2700" dirty="0" smtClean="0">
                <a:solidFill>
                  <a:schemeClr val="tx1"/>
                </a:solidFill>
                <a:latin typeface="Verdana" pitchFamily="34" charset="0"/>
              </a:rPr>
              <a:t>4) </a:t>
            </a:r>
            <a:r>
              <a:rPr lang="en-US" sz="2700" dirty="0">
                <a:solidFill>
                  <a:schemeClr val="tx1"/>
                </a:solidFill>
                <a:latin typeface="Verdana" pitchFamily="34" charset="0"/>
              </a:rPr>
              <a:t>{ printf </a:t>
            </a:r>
            <a:r>
              <a:rPr lang="en-US" sz="2700" dirty="0" smtClean="0">
                <a:solidFill>
                  <a:schemeClr val="tx1"/>
                </a:solidFill>
                <a:latin typeface="Verdana" pitchFamily="34" charset="0"/>
              </a:rPr>
              <a:t>(“Wednesday”); }</a:t>
            </a:r>
            <a:endParaRPr lang="en-US" sz="2700" dirty="0">
              <a:solidFill>
                <a:schemeClr val="tx1"/>
              </a:solidFill>
              <a:latin typeface="Verdana" pitchFamily="34" charset="0"/>
            </a:endParaRPr>
          </a:p>
          <a:p>
            <a:pPr defTabSz="914400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</a:pPr>
            <a:r>
              <a:rPr lang="en-US" sz="2700" dirty="0">
                <a:solidFill>
                  <a:schemeClr val="tx1"/>
                </a:solidFill>
                <a:latin typeface="Verdana" pitchFamily="34" charset="0"/>
              </a:rPr>
              <a:t>else if (day == </a:t>
            </a:r>
            <a:r>
              <a:rPr lang="en-US" sz="2700" dirty="0" smtClean="0">
                <a:solidFill>
                  <a:schemeClr val="tx1"/>
                </a:solidFill>
                <a:latin typeface="Verdana" pitchFamily="34" charset="0"/>
              </a:rPr>
              <a:t>5) </a:t>
            </a:r>
            <a:r>
              <a:rPr lang="en-US" sz="2700" dirty="0">
                <a:solidFill>
                  <a:schemeClr val="tx1"/>
                </a:solidFill>
                <a:latin typeface="Verdana" pitchFamily="34" charset="0"/>
              </a:rPr>
              <a:t>{ printf </a:t>
            </a:r>
            <a:r>
              <a:rPr lang="en-US" sz="2700" dirty="0" smtClean="0">
                <a:solidFill>
                  <a:schemeClr val="tx1"/>
                </a:solidFill>
                <a:latin typeface="Verdana" pitchFamily="34" charset="0"/>
              </a:rPr>
              <a:t>(“Thursday”); </a:t>
            </a:r>
            <a:r>
              <a:rPr lang="en-US" sz="2700" dirty="0">
                <a:solidFill>
                  <a:schemeClr val="tx1"/>
                </a:solidFill>
                <a:latin typeface="Verdana" pitchFamily="34" charset="0"/>
              </a:rPr>
              <a:t>}</a:t>
            </a:r>
          </a:p>
          <a:p>
            <a:pPr defTabSz="914400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</a:pPr>
            <a:r>
              <a:rPr lang="en-US" sz="2700" dirty="0">
                <a:solidFill>
                  <a:schemeClr val="tx1"/>
                </a:solidFill>
                <a:latin typeface="Verdana" pitchFamily="34" charset="0"/>
              </a:rPr>
              <a:t>else if (day == </a:t>
            </a:r>
            <a:r>
              <a:rPr lang="en-US" sz="2700" dirty="0" smtClean="0">
                <a:solidFill>
                  <a:schemeClr val="tx1"/>
                </a:solidFill>
                <a:latin typeface="Verdana" pitchFamily="34" charset="0"/>
              </a:rPr>
              <a:t>6) </a:t>
            </a:r>
            <a:r>
              <a:rPr lang="en-US" sz="2700" dirty="0">
                <a:solidFill>
                  <a:schemeClr val="tx1"/>
                </a:solidFill>
                <a:latin typeface="Verdana" pitchFamily="34" charset="0"/>
              </a:rPr>
              <a:t>{ printf </a:t>
            </a:r>
            <a:r>
              <a:rPr lang="en-US" sz="2700" dirty="0" smtClean="0">
                <a:solidFill>
                  <a:schemeClr val="tx1"/>
                </a:solidFill>
                <a:latin typeface="Verdana" pitchFamily="34" charset="0"/>
              </a:rPr>
              <a:t>(“Friday</a:t>
            </a:r>
            <a:r>
              <a:rPr lang="en-US" sz="2700" dirty="0">
                <a:solidFill>
                  <a:schemeClr val="tx1"/>
                </a:solidFill>
                <a:latin typeface="Verdana" pitchFamily="34" charset="0"/>
              </a:rPr>
              <a:t>”); }</a:t>
            </a:r>
          </a:p>
          <a:p>
            <a:pPr defTabSz="914400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</a:pPr>
            <a:r>
              <a:rPr lang="en-US" sz="2700" dirty="0">
                <a:solidFill>
                  <a:schemeClr val="tx1"/>
                </a:solidFill>
                <a:latin typeface="Verdana" pitchFamily="34" charset="0"/>
              </a:rPr>
              <a:t>else if (day == </a:t>
            </a:r>
            <a:r>
              <a:rPr lang="en-US" sz="2700" dirty="0" smtClean="0">
                <a:solidFill>
                  <a:schemeClr val="tx1"/>
                </a:solidFill>
                <a:latin typeface="Verdana" pitchFamily="34" charset="0"/>
              </a:rPr>
              <a:t>7) </a:t>
            </a:r>
            <a:r>
              <a:rPr lang="en-US" sz="2700" dirty="0">
                <a:solidFill>
                  <a:schemeClr val="tx1"/>
                </a:solidFill>
                <a:latin typeface="Verdana" pitchFamily="34" charset="0"/>
              </a:rPr>
              <a:t>{ printf </a:t>
            </a:r>
            <a:r>
              <a:rPr lang="en-US" sz="2700" dirty="0" smtClean="0">
                <a:solidFill>
                  <a:schemeClr val="tx1"/>
                </a:solidFill>
                <a:latin typeface="Verdana" pitchFamily="34" charset="0"/>
              </a:rPr>
              <a:t>(“Saturday</a:t>
            </a:r>
            <a:r>
              <a:rPr lang="en-US" sz="2700" dirty="0">
                <a:solidFill>
                  <a:schemeClr val="tx1"/>
                </a:solidFill>
                <a:latin typeface="Verdana" pitchFamily="34" charset="0"/>
              </a:rPr>
              <a:t>”); }</a:t>
            </a: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r>
              <a:rPr kumimoji="0" lang="en-US" sz="2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else { printf</a:t>
            </a:r>
            <a:r>
              <a:rPr kumimoji="0" lang="en-US" sz="27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 (“ Illegal day %d”, day); }</a:t>
            </a:r>
            <a:endParaRPr kumimoji="0" lang="en-US" sz="2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endParaRPr kumimoji="0" lang="en-US" sz="2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27482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 2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524000"/>
                <a:ext cx="8001000" cy="4495800"/>
              </a:xfrm>
            </p:spPr>
            <p:txBody>
              <a:bodyPr/>
              <a:lstStyle/>
              <a:p>
                <a:r>
                  <a:rPr lang="en-US" dirty="0" smtClean="0"/>
                  <a:t>Given an integer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FF0000"/>
                        </a:solidFill>
                        <a:latin typeface="Cambria Math"/>
                      </a:rPr>
                      <m:t>day</m:t>
                    </m:r>
                    <m:r>
                      <a:rPr lang="en-US" b="0" i="0" smtClean="0">
                        <a:solidFill>
                          <a:srgbClr val="FF000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1≤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𝑑𝑎𝑦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≤7</m:t>
                    </m:r>
                  </m:oMath>
                </a14:m>
                <a:r>
                  <a:rPr lang="en-US" dirty="0" smtClean="0"/>
                  <a:t>, print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Weekday</a:t>
                </a:r>
                <a:r>
                  <a:rPr lang="en-US" dirty="0" smtClean="0"/>
                  <a:t>, if the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FF0000"/>
                        </a:solidFill>
                        <a:latin typeface="Cambria Math"/>
                      </a:rPr>
                      <m:t>day</m:t>
                    </m:r>
                  </m:oMath>
                </a14:m>
                <a:r>
                  <a:rPr lang="en-US" dirty="0" smtClean="0"/>
                  <a:t> corresponds to weekday, print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Weekend</a:t>
                </a:r>
                <a:r>
                  <a:rPr lang="en-US" dirty="0" smtClean="0"/>
                  <a:t> otherwise. </a:t>
                </a:r>
              </a:p>
              <a:p>
                <a:pPr marL="1257300" lvl="3" indent="0">
                  <a:buNone/>
                </a:pPr>
                <a:r>
                  <a:rPr lang="en-US" sz="3600" dirty="0" smtClean="0"/>
                  <a:t>1, 7: Weekend</a:t>
                </a:r>
              </a:p>
              <a:p>
                <a:pPr marL="1257300" lvl="3" indent="0">
                  <a:buNone/>
                </a:pPr>
                <a:r>
                  <a:rPr lang="en-US" sz="3600" dirty="0" smtClean="0"/>
                  <a:t>2,3,4,5,6: Weekday</a:t>
                </a:r>
                <a:endParaRPr lang="en-US" sz="36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524000"/>
                <a:ext cx="8001000" cy="4495800"/>
              </a:xfrm>
              <a:blipFill rotWithShape="1">
                <a:blip r:embed="rId2" cstate="print"/>
                <a:stretch>
                  <a:fillRect t="-1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73D2064-F314-446E-AB98-A675BD1BE243}" type="datetime7">
              <a:rPr lang="en-US" smtClean="0"/>
              <a:pPr>
                <a:defRPr/>
              </a:pPr>
              <a:t>Aug-17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Esc101, 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54390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200"/>
            <a:ext cx="7772400" cy="838200"/>
          </a:xfrm>
        </p:spPr>
        <p:txBody>
          <a:bodyPr/>
          <a:lstStyle/>
          <a:p>
            <a:r>
              <a:rPr lang="en-US" dirty="0" smtClean="0"/>
              <a:t>Weekday - version 1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FA3C6D7-771E-4580-B4E9-E5889FAF5BA2}" type="datetime7">
              <a:rPr lang="en-US" smtClean="0"/>
              <a:pPr>
                <a:defRPr/>
              </a:pPr>
              <a:t>Aug-17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Esc101, Programming</a:t>
            </a:r>
            <a:endParaRPr lang="en-US" dirty="0"/>
          </a:p>
        </p:txBody>
      </p:sp>
      <p:sp>
        <p:nvSpPr>
          <p:cNvPr id="7" name="Vertical Scroll 6"/>
          <p:cNvSpPr/>
          <p:nvPr/>
        </p:nvSpPr>
        <p:spPr bwMode="auto">
          <a:xfrm>
            <a:off x="0" y="838200"/>
            <a:ext cx="9296400" cy="5638800"/>
          </a:xfrm>
          <a:prstGeom prst="verticalScroll">
            <a:avLst/>
          </a:prstGeom>
          <a:solidFill>
            <a:srgbClr val="FFD9FF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r>
              <a:rPr kumimoji="0" lang="en-US" sz="27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int</a:t>
            </a:r>
            <a:r>
              <a:rPr kumimoji="0" lang="en-US" sz="2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 day;</a:t>
            </a: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r>
              <a:rPr lang="en-US" sz="2700" dirty="0" err="1" smtClean="0">
                <a:solidFill>
                  <a:schemeClr val="tx1"/>
                </a:solidFill>
                <a:latin typeface="Verdana" pitchFamily="34" charset="0"/>
              </a:rPr>
              <a:t>scanf</a:t>
            </a:r>
            <a:r>
              <a:rPr lang="en-US" sz="2700" dirty="0" smtClean="0">
                <a:solidFill>
                  <a:schemeClr val="tx1"/>
                </a:solidFill>
                <a:latin typeface="Verdana" pitchFamily="34" charset="0"/>
              </a:rPr>
              <a:t> (“%d”, &amp;day);</a:t>
            </a: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r>
              <a:rPr lang="en-US" sz="2700" dirty="0">
                <a:solidFill>
                  <a:schemeClr val="tx1"/>
                </a:solidFill>
                <a:latin typeface="Verdana" pitchFamily="34" charset="0"/>
              </a:rPr>
              <a:t>i</a:t>
            </a:r>
            <a:r>
              <a:rPr kumimoji="0" lang="en-US" sz="2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f (day == 1) { printf(“Weekend”); }</a:t>
            </a:r>
          </a:p>
          <a:p>
            <a:pPr defTabSz="914400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</a:pPr>
            <a:r>
              <a:rPr lang="en-US" sz="2700" dirty="0" smtClean="0">
                <a:solidFill>
                  <a:schemeClr val="tx1"/>
                </a:solidFill>
                <a:latin typeface="Verdana" pitchFamily="34" charset="0"/>
              </a:rPr>
              <a:t>else if (day == 2) { printf (“</a:t>
            </a:r>
            <a:r>
              <a:rPr lang="en-US" sz="2700" dirty="0">
                <a:solidFill>
                  <a:schemeClr val="tx1"/>
                </a:solidFill>
                <a:latin typeface="Verdana" pitchFamily="34" charset="0"/>
              </a:rPr>
              <a:t>Weekday</a:t>
            </a:r>
            <a:r>
              <a:rPr lang="en-US" sz="2700" dirty="0" smtClean="0">
                <a:solidFill>
                  <a:schemeClr val="tx1"/>
                </a:solidFill>
                <a:latin typeface="Verdana" pitchFamily="34" charset="0"/>
              </a:rPr>
              <a:t>”); }</a:t>
            </a:r>
          </a:p>
          <a:p>
            <a:pPr defTabSz="914400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</a:pPr>
            <a:r>
              <a:rPr lang="en-US" sz="2700" dirty="0">
                <a:solidFill>
                  <a:schemeClr val="tx1"/>
                </a:solidFill>
                <a:latin typeface="Verdana" pitchFamily="34" charset="0"/>
              </a:rPr>
              <a:t>else if (day == </a:t>
            </a:r>
            <a:r>
              <a:rPr lang="en-US" sz="2700" dirty="0" smtClean="0">
                <a:solidFill>
                  <a:schemeClr val="tx1"/>
                </a:solidFill>
                <a:latin typeface="Verdana" pitchFamily="34" charset="0"/>
              </a:rPr>
              <a:t>3) </a:t>
            </a:r>
            <a:r>
              <a:rPr lang="en-US" sz="2700" dirty="0">
                <a:solidFill>
                  <a:schemeClr val="tx1"/>
                </a:solidFill>
                <a:latin typeface="Verdana" pitchFamily="34" charset="0"/>
              </a:rPr>
              <a:t>{ printf </a:t>
            </a:r>
            <a:r>
              <a:rPr lang="en-US" sz="2700" dirty="0" smtClean="0">
                <a:solidFill>
                  <a:schemeClr val="tx1"/>
                </a:solidFill>
                <a:latin typeface="Verdana" pitchFamily="34" charset="0"/>
              </a:rPr>
              <a:t>(“</a:t>
            </a:r>
            <a:r>
              <a:rPr lang="en-US" sz="2700" dirty="0">
                <a:solidFill>
                  <a:schemeClr val="tx1"/>
                </a:solidFill>
                <a:latin typeface="Verdana" pitchFamily="34" charset="0"/>
              </a:rPr>
              <a:t>Weekday</a:t>
            </a:r>
            <a:r>
              <a:rPr lang="en-US" sz="2700" dirty="0" smtClean="0">
                <a:solidFill>
                  <a:schemeClr val="tx1"/>
                </a:solidFill>
                <a:latin typeface="Verdana" pitchFamily="34" charset="0"/>
              </a:rPr>
              <a:t>”); </a:t>
            </a:r>
            <a:r>
              <a:rPr lang="en-US" sz="2700" dirty="0">
                <a:solidFill>
                  <a:schemeClr val="tx1"/>
                </a:solidFill>
                <a:latin typeface="Verdana" pitchFamily="34" charset="0"/>
              </a:rPr>
              <a:t>}</a:t>
            </a:r>
          </a:p>
          <a:p>
            <a:pPr defTabSz="914400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</a:pPr>
            <a:r>
              <a:rPr lang="en-US" sz="2700" dirty="0">
                <a:solidFill>
                  <a:schemeClr val="tx1"/>
                </a:solidFill>
                <a:latin typeface="Verdana" pitchFamily="34" charset="0"/>
              </a:rPr>
              <a:t>else if (day == </a:t>
            </a:r>
            <a:r>
              <a:rPr lang="en-US" sz="2700" dirty="0" smtClean="0">
                <a:solidFill>
                  <a:schemeClr val="tx1"/>
                </a:solidFill>
                <a:latin typeface="Verdana" pitchFamily="34" charset="0"/>
              </a:rPr>
              <a:t>4) </a:t>
            </a:r>
            <a:r>
              <a:rPr lang="en-US" sz="2700" dirty="0">
                <a:solidFill>
                  <a:schemeClr val="tx1"/>
                </a:solidFill>
                <a:latin typeface="Verdana" pitchFamily="34" charset="0"/>
              </a:rPr>
              <a:t>{ printf </a:t>
            </a:r>
            <a:r>
              <a:rPr lang="en-US" sz="2700" dirty="0" smtClean="0">
                <a:solidFill>
                  <a:schemeClr val="tx1"/>
                </a:solidFill>
                <a:latin typeface="Verdana" pitchFamily="34" charset="0"/>
              </a:rPr>
              <a:t>(“</a:t>
            </a:r>
            <a:r>
              <a:rPr lang="en-US" sz="2700" dirty="0">
                <a:solidFill>
                  <a:schemeClr val="tx1"/>
                </a:solidFill>
                <a:latin typeface="Verdana" pitchFamily="34" charset="0"/>
              </a:rPr>
              <a:t>Weekday</a:t>
            </a:r>
            <a:r>
              <a:rPr lang="en-US" sz="2700" dirty="0" smtClean="0">
                <a:solidFill>
                  <a:schemeClr val="tx1"/>
                </a:solidFill>
                <a:latin typeface="Verdana" pitchFamily="34" charset="0"/>
              </a:rPr>
              <a:t>”); }</a:t>
            </a:r>
            <a:endParaRPr lang="en-US" sz="2700" dirty="0">
              <a:solidFill>
                <a:schemeClr val="tx1"/>
              </a:solidFill>
              <a:latin typeface="Verdana" pitchFamily="34" charset="0"/>
            </a:endParaRPr>
          </a:p>
          <a:p>
            <a:pPr defTabSz="914400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</a:pPr>
            <a:r>
              <a:rPr lang="en-US" sz="2700" dirty="0">
                <a:solidFill>
                  <a:schemeClr val="tx1"/>
                </a:solidFill>
                <a:latin typeface="Verdana" pitchFamily="34" charset="0"/>
              </a:rPr>
              <a:t>else if (day == </a:t>
            </a:r>
            <a:r>
              <a:rPr lang="en-US" sz="2700" dirty="0" smtClean="0">
                <a:solidFill>
                  <a:schemeClr val="tx1"/>
                </a:solidFill>
                <a:latin typeface="Verdana" pitchFamily="34" charset="0"/>
              </a:rPr>
              <a:t>5) </a:t>
            </a:r>
            <a:r>
              <a:rPr lang="en-US" sz="2700" dirty="0">
                <a:solidFill>
                  <a:schemeClr val="tx1"/>
                </a:solidFill>
                <a:latin typeface="Verdana" pitchFamily="34" charset="0"/>
              </a:rPr>
              <a:t>{ printf </a:t>
            </a:r>
            <a:r>
              <a:rPr lang="en-US" sz="2700" dirty="0" smtClean="0">
                <a:solidFill>
                  <a:schemeClr val="tx1"/>
                </a:solidFill>
                <a:latin typeface="Verdana" pitchFamily="34" charset="0"/>
              </a:rPr>
              <a:t>(“</a:t>
            </a:r>
            <a:r>
              <a:rPr lang="en-US" sz="2700" dirty="0">
                <a:solidFill>
                  <a:schemeClr val="tx1"/>
                </a:solidFill>
                <a:latin typeface="Verdana" pitchFamily="34" charset="0"/>
              </a:rPr>
              <a:t>Weekday</a:t>
            </a:r>
            <a:r>
              <a:rPr lang="en-US" sz="2700" dirty="0" smtClean="0">
                <a:solidFill>
                  <a:schemeClr val="tx1"/>
                </a:solidFill>
                <a:latin typeface="Verdana" pitchFamily="34" charset="0"/>
              </a:rPr>
              <a:t>”); </a:t>
            </a:r>
            <a:r>
              <a:rPr lang="en-US" sz="2700" dirty="0">
                <a:solidFill>
                  <a:schemeClr val="tx1"/>
                </a:solidFill>
                <a:latin typeface="Verdana" pitchFamily="34" charset="0"/>
              </a:rPr>
              <a:t>}</a:t>
            </a:r>
          </a:p>
          <a:p>
            <a:pPr defTabSz="914400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</a:pPr>
            <a:r>
              <a:rPr lang="en-US" sz="2700" dirty="0">
                <a:solidFill>
                  <a:schemeClr val="tx1"/>
                </a:solidFill>
                <a:latin typeface="Verdana" pitchFamily="34" charset="0"/>
              </a:rPr>
              <a:t>else if (day == </a:t>
            </a:r>
            <a:r>
              <a:rPr lang="en-US" sz="2700" dirty="0" smtClean="0">
                <a:solidFill>
                  <a:schemeClr val="tx1"/>
                </a:solidFill>
                <a:latin typeface="Verdana" pitchFamily="34" charset="0"/>
              </a:rPr>
              <a:t>6) </a:t>
            </a:r>
            <a:r>
              <a:rPr lang="en-US" sz="2700" dirty="0">
                <a:solidFill>
                  <a:schemeClr val="tx1"/>
                </a:solidFill>
                <a:latin typeface="Verdana" pitchFamily="34" charset="0"/>
              </a:rPr>
              <a:t>{ printf </a:t>
            </a:r>
            <a:r>
              <a:rPr lang="en-US" sz="2700" dirty="0" smtClean="0">
                <a:solidFill>
                  <a:schemeClr val="tx1"/>
                </a:solidFill>
                <a:latin typeface="Verdana" pitchFamily="34" charset="0"/>
              </a:rPr>
              <a:t>(“</a:t>
            </a:r>
            <a:r>
              <a:rPr lang="en-US" sz="2700" dirty="0">
                <a:solidFill>
                  <a:schemeClr val="tx1"/>
                </a:solidFill>
                <a:latin typeface="Verdana" pitchFamily="34" charset="0"/>
              </a:rPr>
              <a:t>Weekday</a:t>
            </a:r>
            <a:r>
              <a:rPr lang="en-US" sz="2700" dirty="0" smtClean="0">
                <a:solidFill>
                  <a:schemeClr val="tx1"/>
                </a:solidFill>
                <a:latin typeface="Verdana" pitchFamily="34" charset="0"/>
              </a:rPr>
              <a:t>”); </a:t>
            </a:r>
            <a:r>
              <a:rPr lang="en-US" sz="2700" dirty="0">
                <a:solidFill>
                  <a:schemeClr val="tx1"/>
                </a:solidFill>
                <a:latin typeface="Verdana" pitchFamily="34" charset="0"/>
              </a:rPr>
              <a:t>}</a:t>
            </a:r>
          </a:p>
          <a:p>
            <a:pPr defTabSz="914400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</a:pPr>
            <a:r>
              <a:rPr lang="en-US" sz="2700" dirty="0">
                <a:solidFill>
                  <a:schemeClr val="tx1"/>
                </a:solidFill>
                <a:latin typeface="Verdana" pitchFamily="34" charset="0"/>
              </a:rPr>
              <a:t>else if (day == </a:t>
            </a:r>
            <a:r>
              <a:rPr lang="en-US" sz="2700" dirty="0" smtClean="0">
                <a:solidFill>
                  <a:schemeClr val="tx1"/>
                </a:solidFill>
                <a:latin typeface="Verdana" pitchFamily="34" charset="0"/>
              </a:rPr>
              <a:t>7) </a:t>
            </a:r>
            <a:r>
              <a:rPr lang="en-US" sz="2700" dirty="0">
                <a:solidFill>
                  <a:schemeClr val="tx1"/>
                </a:solidFill>
                <a:latin typeface="Verdana" pitchFamily="34" charset="0"/>
              </a:rPr>
              <a:t>{ printf </a:t>
            </a:r>
            <a:r>
              <a:rPr lang="en-US" sz="2700" dirty="0" smtClean="0">
                <a:solidFill>
                  <a:schemeClr val="tx1"/>
                </a:solidFill>
                <a:latin typeface="Verdana" pitchFamily="34" charset="0"/>
              </a:rPr>
              <a:t>(“Weekend”); </a:t>
            </a:r>
            <a:r>
              <a:rPr lang="en-US" sz="2700" dirty="0">
                <a:solidFill>
                  <a:schemeClr val="tx1"/>
                </a:solidFill>
                <a:latin typeface="Verdana" pitchFamily="34" charset="0"/>
              </a:rPr>
              <a:t>}</a:t>
            </a: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r>
              <a:rPr kumimoji="0" lang="en-US" sz="2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else { printf</a:t>
            </a:r>
            <a:r>
              <a:rPr kumimoji="0" lang="en-US" sz="27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 (“ Illegal day %d”, day); }</a:t>
            </a:r>
            <a:endParaRPr kumimoji="0" lang="en-US" sz="2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endParaRPr kumimoji="0" lang="en-US" sz="2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26161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200"/>
            <a:ext cx="7772400" cy="838200"/>
          </a:xfrm>
        </p:spPr>
        <p:txBody>
          <a:bodyPr/>
          <a:lstStyle/>
          <a:p>
            <a:r>
              <a:rPr lang="en-US" dirty="0" smtClean="0"/>
              <a:t>Weekday - version 2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180FBBD-7186-4189-BC89-8B8381915F09}" type="datetime7">
              <a:rPr lang="en-US" smtClean="0"/>
              <a:pPr>
                <a:defRPr/>
              </a:pPr>
              <a:t>Aug-17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Esc101, Programming</a:t>
            </a:r>
            <a:endParaRPr lang="en-US" dirty="0"/>
          </a:p>
        </p:txBody>
      </p:sp>
      <p:sp>
        <p:nvSpPr>
          <p:cNvPr id="7" name="Vertical Scroll 6"/>
          <p:cNvSpPr/>
          <p:nvPr/>
        </p:nvSpPr>
        <p:spPr bwMode="auto">
          <a:xfrm>
            <a:off x="0" y="838200"/>
            <a:ext cx="9296400" cy="5638800"/>
          </a:xfrm>
          <a:prstGeom prst="verticalScroll">
            <a:avLst/>
          </a:prstGeom>
          <a:solidFill>
            <a:srgbClr val="FFD9FF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r>
              <a:rPr kumimoji="0" lang="en-US" sz="27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int</a:t>
            </a:r>
            <a:r>
              <a:rPr kumimoji="0" lang="en-US" sz="2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 day;</a:t>
            </a: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r>
              <a:rPr lang="en-US" sz="2700" dirty="0" err="1" smtClean="0">
                <a:solidFill>
                  <a:schemeClr val="tx1"/>
                </a:solidFill>
                <a:latin typeface="Verdana" pitchFamily="34" charset="0"/>
              </a:rPr>
              <a:t>scanf</a:t>
            </a:r>
            <a:r>
              <a:rPr lang="en-US" sz="2700" dirty="0" smtClean="0">
                <a:solidFill>
                  <a:schemeClr val="tx1"/>
                </a:solidFill>
                <a:latin typeface="Verdana" pitchFamily="34" charset="0"/>
              </a:rPr>
              <a:t> (“%d”, &amp;day);</a:t>
            </a: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r>
              <a:rPr lang="en-US" sz="2700" dirty="0">
                <a:solidFill>
                  <a:schemeClr val="tx1"/>
                </a:solidFill>
                <a:latin typeface="Verdana" pitchFamily="34" charset="0"/>
              </a:rPr>
              <a:t>i</a:t>
            </a:r>
            <a:r>
              <a:rPr kumimoji="0" lang="en-US" sz="2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f ((day == 1) || (day == 7)) {</a:t>
            </a: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r>
              <a:rPr lang="en-US" sz="2700" dirty="0">
                <a:solidFill>
                  <a:schemeClr val="tx1"/>
                </a:solidFill>
                <a:latin typeface="Verdana" pitchFamily="34" charset="0"/>
              </a:rPr>
              <a:t> </a:t>
            </a:r>
            <a:r>
              <a:rPr lang="en-US" sz="2700" dirty="0" smtClean="0">
                <a:solidFill>
                  <a:schemeClr val="tx1"/>
                </a:solidFill>
                <a:latin typeface="Verdana" pitchFamily="34" charset="0"/>
              </a:rPr>
              <a:t>     </a:t>
            </a:r>
            <a:r>
              <a:rPr kumimoji="0" lang="en-US" sz="2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 printf(“Weekend”); </a:t>
            </a: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r>
              <a:rPr kumimoji="0" lang="en-US" sz="2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}</a:t>
            </a:r>
            <a:r>
              <a:rPr lang="en-US" sz="2700" dirty="0">
                <a:solidFill>
                  <a:schemeClr val="tx1"/>
                </a:solidFill>
                <a:latin typeface="Verdana" pitchFamily="34" charset="0"/>
              </a:rPr>
              <a:t> </a:t>
            </a:r>
            <a:r>
              <a:rPr lang="en-US" sz="2700" dirty="0" smtClean="0">
                <a:solidFill>
                  <a:schemeClr val="tx1"/>
                </a:solidFill>
                <a:latin typeface="Verdana" pitchFamily="34" charset="0"/>
              </a:rPr>
              <a:t>else if (  (day == 2) || (</a:t>
            </a:r>
            <a:r>
              <a:rPr lang="en-US" sz="2700" dirty="0">
                <a:solidFill>
                  <a:schemeClr val="tx1"/>
                </a:solidFill>
                <a:latin typeface="Verdana" pitchFamily="34" charset="0"/>
              </a:rPr>
              <a:t>day == </a:t>
            </a:r>
            <a:r>
              <a:rPr lang="en-US" sz="2700" dirty="0" smtClean="0">
                <a:solidFill>
                  <a:schemeClr val="tx1"/>
                </a:solidFill>
                <a:latin typeface="Verdana" pitchFamily="34" charset="0"/>
              </a:rPr>
              <a:t>3) </a:t>
            </a:r>
          </a:p>
          <a:p>
            <a:pPr defTabSz="914400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</a:pPr>
            <a:r>
              <a:rPr lang="en-US" sz="2700" dirty="0">
                <a:solidFill>
                  <a:schemeClr val="tx1"/>
                </a:solidFill>
                <a:latin typeface="Verdana" pitchFamily="34" charset="0"/>
              </a:rPr>
              <a:t> </a:t>
            </a:r>
            <a:r>
              <a:rPr lang="en-US" sz="2700" dirty="0" smtClean="0">
                <a:solidFill>
                  <a:schemeClr val="tx1"/>
                </a:solidFill>
                <a:latin typeface="Verdana" pitchFamily="34" charset="0"/>
              </a:rPr>
              <a:t>           || (</a:t>
            </a:r>
            <a:r>
              <a:rPr lang="en-US" sz="2700" dirty="0">
                <a:solidFill>
                  <a:schemeClr val="tx1"/>
                </a:solidFill>
                <a:latin typeface="Verdana" pitchFamily="34" charset="0"/>
              </a:rPr>
              <a:t>day == </a:t>
            </a:r>
            <a:r>
              <a:rPr lang="en-US" sz="2700" dirty="0" smtClean="0">
                <a:solidFill>
                  <a:schemeClr val="tx1"/>
                </a:solidFill>
                <a:latin typeface="Verdana" pitchFamily="34" charset="0"/>
              </a:rPr>
              <a:t>4) || (</a:t>
            </a:r>
            <a:r>
              <a:rPr lang="en-US" sz="2700" dirty="0">
                <a:solidFill>
                  <a:schemeClr val="tx1"/>
                </a:solidFill>
                <a:latin typeface="Verdana" pitchFamily="34" charset="0"/>
              </a:rPr>
              <a:t>day == </a:t>
            </a:r>
            <a:r>
              <a:rPr lang="en-US" sz="2700" dirty="0" smtClean="0">
                <a:solidFill>
                  <a:schemeClr val="tx1"/>
                </a:solidFill>
                <a:latin typeface="Verdana" pitchFamily="34" charset="0"/>
              </a:rPr>
              <a:t>5) </a:t>
            </a:r>
          </a:p>
          <a:p>
            <a:pPr defTabSz="914400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</a:pPr>
            <a:r>
              <a:rPr lang="en-US" sz="2700" dirty="0">
                <a:solidFill>
                  <a:schemeClr val="tx1"/>
                </a:solidFill>
                <a:latin typeface="Verdana" pitchFamily="34" charset="0"/>
              </a:rPr>
              <a:t> </a:t>
            </a:r>
            <a:r>
              <a:rPr lang="en-US" sz="2700" dirty="0" smtClean="0">
                <a:solidFill>
                  <a:schemeClr val="tx1"/>
                </a:solidFill>
                <a:latin typeface="Verdana" pitchFamily="34" charset="0"/>
              </a:rPr>
              <a:t>           || (</a:t>
            </a:r>
            <a:r>
              <a:rPr lang="en-US" sz="2700" dirty="0">
                <a:solidFill>
                  <a:schemeClr val="tx1"/>
                </a:solidFill>
                <a:latin typeface="Verdana" pitchFamily="34" charset="0"/>
              </a:rPr>
              <a:t>day == </a:t>
            </a:r>
            <a:r>
              <a:rPr lang="en-US" sz="2700" dirty="0" smtClean="0">
                <a:solidFill>
                  <a:schemeClr val="tx1"/>
                </a:solidFill>
                <a:latin typeface="Verdana" pitchFamily="34" charset="0"/>
              </a:rPr>
              <a:t>6)) {</a:t>
            </a:r>
          </a:p>
          <a:p>
            <a:pPr defTabSz="914400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</a:pPr>
            <a:r>
              <a:rPr lang="en-US" sz="2700" dirty="0" smtClean="0">
                <a:solidFill>
                  <a:schemeClr val="tx1"/>
                </a:solidFill>
                <a:latin typeface="Verdana" pitchFamily="34" charset="0"/>
              </a:rPr>
              <a:t>       printf (“</a:t>
            </a:r>
            <a:r>
              <a:rPr lang="en-US" sz="2700" dirty="0">
                <a:solidFill>
                  <a:schemeClr val="tx1"/>
                </a:solidFill>
                <a:latin typeface="Verdana" pitchFamily="34" charset="0"/>
              </a:rPr>
              <a:t>Weekday</a:t>
            </a:r>
            <a:r>
              <a:rPr lang="en-US" sz="2700" dirty="0" smtClean="0">
                <a:solidFill>
                  <a:schemeClr val="tx1"/>
                </a:solidFill>
                <a:latin typeface="Verdana" pitchFamily="34" charset="0"/>
              </a:rPr>
              <a:t>”); </a:t>
            </a:r>
          </a:p>
          <a:p>
            <a:pPr defTabSz="914400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</a:pPr>
            <a:r>
              <a:rPr lang="en-US" sz="2700" dirty="0" smtClean="0">
                <a:solidFill>
                  <a:schemeClr val="tx1"/>
                </a:solidFill>
                <a:latin typeface="Verdana" pitchFamily="34" charset="0"/>
              </a:rPr>
              <a:t>} </a:t>
            </a:r>
            <a:r>
              <a:rPr kumimoji="0" lang="en-US" sz="2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else { </a:t>
            </a:r>
          </a:p>
          <a:p>
            <a:pPr defTabSz="914400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</a:pPr>
            <a:r>
              <a:rPr lang="en-US" sz="2700" dirty="0">
                <a:solidFill>
                  <a:schemeClr val="tx1"/>
                </a:solidFill>
                <a:latin typeface="Verdana" pitchFamily="34" charset="0"/>
              </a:rPr>
              <a:t> </a:t>
            </a:r>
            <a:r>
              <a:rPr lang="en-US" sz="2700" dirty="0" smtClean="0">
                <a:solidFill>
                  <a:schemeClr val="tx1"/>
                </a:solidFill>
                <a:latin typeface="Verdana" pitchFamily="34" charset="0"/>
              </a:rPr>
              <a:t>      </a:t>
            </a:r>
            <a:r>
              <a:rPr kumimoji="0" lang="en-US" sz="2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printf</a:t>
            </a:r>
            <a:r>
              <a:rPr kumimoji="0" lang="en-US" sz="27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 (“ Illegal day %d”, day); </a:t>
            </a:r>
          </a:p>
          <a:p>
            <a:pPr defTabSz="914400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</a:pPr>
            <a:r>
              <a:rPr kumimoji="0" lang="en-US" sz="27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}</a:t>
            </a:r>
            <a:endParaRPr kumimoji="0" lang="en-US" sz="2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endParaRPr kumimoji="0" lang="en-US" sz="2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3531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200"/>
            <a:ext cx="7772400" cy="838200"/>
          </a:xfrm>
        </p:spPr>
        <p:txBody>
          <a:bodyPr/>
          <a:lstStyle/>
          <a:p>
            <a:r>
              <a:rPr lang="en-US" dirty="0" smtClean="0"/>
              <a:t>Weekday - version 3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074AC65-4948-484B-8EF4-A8404CAD721C}" type="datetime7">
              <a:rPr lang="en-US" smtClean="0"/>
              <a:pPr>
                <a:defRPr/>
              </a:pPr>
              <a:t>Aug-17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Esc101, Programming</a:t>
            </a:r>
            <a:endParaRPr lang="en-US" dirty="0"/>
          </a:p>
        </p:txBody>
      </p:sp>
      <p:sp>
        <p:nvSpPr>
          <p:cNvPr id="7" name="Vertical Scroll 6"/>
          <p:cNvSpPr/>
          <p:nvPr/>
        </p:nvSpPr>
        <p:spPr bwMode="auto">
          <a:xfrm>
            <a:off x="0" y="838200"/>
            <a:ext cx="9296400" cy="5638800"/>
          </a:xfrm>
          <a:prstGeom prst="verticalScroll">
            <a:avLst/>
          </a:prstGeom>
          <a:solidFill>
            <a:srgbClr val="FFD9FF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r>
              <a:rPr kumimoji="0" lang="en-US" sz="27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int</a:t>
            </a:r>
            <a:r>
              <a:rPr kumimoji="0" lang="en-US" sz="2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 day;</a:t>
            </a: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r>
              <a:rPr lang="en-US" sz="2700" dirty="0" err="1" smtClean="0">
                <a:solidFill>
                  <a:schemeClr val="tx1"/>
                </a:solidFill>
                <a:latin typeface="Verdana" pitchFamily="34" charset="0"/>
              </a:rPr>
              <a:t>scanf</a:t>
            </a:r>
            <a:r>
              <a:rPr lang="en-US" sz="2700" dirty="0" smtClean="0">
                <a:solidFill>
                  <a:schemeClr val="tx1"/>
                </a:solidFill>
                <a:latin typeface="Verdana" pitchFamily="34" charset="0"/>
              </a:rPr>
              <a:t> (“%d”, &amp;day);</a:t>
            </a: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r>
              <a:rPr lang="en-US" sz="2700" dirty="0">
                <a:solidFill>
                  <a:schemeClr val="tx1"/>
                </a:solidFill>
                <a:latin typeface="Verdana" pitchFamily="34" charset="0"/>
              </a:rPr>
              <a:t>i</a:t>
            </a:r>
            <a:r>
              <a:rPr kumimoji="0" lang="en-US" sz="2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f ((day == 1) || (day == 7)) {</a:t>
            </a: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r>
              <a:rPr lang="en-US" sz="2700" dirty="0">
                <a:solidFill>
                  <a:schemeClr val="tx1"/>
                </a:solidFill>
                <a:latin typeface="Verdana" pitchFamily="34" charset="0"/>
              </a:rPr>
              <a:t> </a:t>
            </a:r>
            <a:r>
              <a:rPr lang="en-US" sz="2700" dirty="0" smtClean="0">
                <a:solidFill>
                  <a:schemeClr val="tx1"/>
                </a:solidFill>
                <a:latin typeface="Verdana" pitchFamily="34" charset="0"/>
              </a:rPr>
              <a:t>     </a:t>
            </a:r>
            <a:r>
              <a:rPr kumimoji="0" lang="en-US" sz="2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 printf(“Weekend”); </a:t>
            </a: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r>
              <a:rPr kumimoji="0" lang="en-US" sz="2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}</a:t>
            </a:r>
            <a:r>
              <a:rPr lang="en-US" sz="2700" dirty="0">
                <a:solidFill>
                  <a:schemeClr val="tx1"/>
                </a:solidFill>
                <a:latin typeface="Verdana" pitchFamily="34" charset="0"/>
              </a:rPr>
              <a:t> </a:t>
            </a:r>
            <a:r>
              <a:rPr lang="en-US" sz="2700" dirty="0" smtClean="0">
                <a:solidFill>
                  <a:schemeClr val="tx1"/>
                </a:solidFill>
                <a:latin typeface="Verdana" pitchFamily="34" charset="0"/>
              </a:rPr>
              <a:t>else if ( (day &gt;= 2) &amp;&amp; (</a:t>
            </a:r>
            <a:r>
              <a:rPr lang="en-US" sz="2700" dirty="0">
                <a:solidFill>
                  <a:schemeClr val="tx1"/>
                </a:solidFill>
                <a:latin typeface="Verdana" pitchFamily="34" charset="0"/>
              </a:rPr>
              <a:t>day </a:t>
            </a:r>
            <a:r>
              <a:rPr lang="en-US" sz="2700" dirty="0" smtClean="0">
                <a:solidFill>
                  <a:schemeClr val="tx1"/>
                </a:solidFill>
                <a:latin typeface="Verdana" pitchFamily="34" charset="0"/>
              </a:rPr>
              <a:t>&lt;= </a:t>
            </a:r>
            <a:r>
              <a:rPr lang="en-US" sz="2700" dirty="0">
                <a:solidFill>
                  <a:schemeClr val="tx1"/>
                </a:solidFill>
                <a:latin typeface="Verdana" pitchFamily="34" charset="0"/>
              </a:rPr>
              <a:t>6</a:t>
            </a:r>
            <a:r>
              <a:rPr lang="en-US" sz="2700" dirty="0" smtClean="0">
                <a:solidFill>
                  <a:schemeClr val="tx1"/>
                </a:solidFill>
                <a:latin typeface="Verdana" pitchFamily="34" charset="0"/>
              </a:rPr>
              <a:t>) ) {</a:t>
            </a:r>
          </a:p>
          <a:p>
            <a:pPr defTabSz="914400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</a:pPr>
            <a:r>
              <a:rPr lang="en-US" sz="2700" dirty="0" smtClean="0">
                <a:solidFill>
                  <a:schemeClr val="tx1"/>
                </a:solidFill>
                <a:latin typeface="Verdana" pitchFamily="34" charset="0"/>
              </a:rPr>
              <a:t>       printf (“</a:t>
            </a:r>
            <a:r>
              <a:rPr lang="en-US" sz="2700" dirty="0">
                <a:solidFill>
                  <a:schemeClr val="tx1"/>
                </a:solidFill>
                <a:latin typeface="Verdana" pitchFamily="34" charset="0"/>
              </a:rPr>
              <a:t>Weekday</a:t>
            </a:r>
            <a:r>
              <a:rPr lang="en-US" sz="2700" dirty="0" smtClean="0">
                <a:solidFill>
                  <a:schemeClr val="tx1"/>
                </a:solidFill>
                <a:latin typeface="Verdana" pitchFamily="34" charset="0"/>
              </a:rPr>
              <a:t>”); </a:t>
            </a:r>
          </a:p>
          <a:p>
            <a:pPr defTabSz="914400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</a:pPr>
            <a:r>
              <a:rPr lang="en-US" sz="2700" dirty="0" smtClean="0">
                <a:solidFill>
                  <a:schemeClr val="tx1"/>
                </a:solidFill>
                <a:latin typeface="Verdana" pitchFamily="34" charset="0"/>
              </a:rPr>
              <a:t>} </a:t>
            </a:r>
            <a:r>
              <a:rPr kumimoji="0" lang="en-US" sz="2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else { </a:t>
            </a:r>
          </a:p>
          <a:p>
            <a:pPr defTabSz="914400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</a:pPr>
            <a:r>
              <a:rPr lang="en-US" sz="2700" dirty="0">
                <a:solidFill>
                  <a:schemeClr val="tx1"/>
                </a:solidFill>
                <a:latin typeface="Verdana" pitchFamily="34" charset="0"/>
              </a:rPr>
              <a:t> </a:t>
            </a:r>
            <a:r>
              <a:rPr lang="en-US" sz="2700" dirty="0" smtClean="0">
                <a:solidFill>
                  <a:schemeClr val="tx1"/>
                </a:solidFill>
                <a:latin typeface="Verdana" pitchFamily="34" charset="0"/>
              </a:rPr>
              <a:t>      </a:t>
            </a:r>
            <a:r>
              <a:rPr kumimoji="0" lang="en-US" sz="2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printf</a:t>
            </a:r>
            <a:r>
              <a:rPr kumimoji="0" lang="en-US" sz="27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 (“ Illegal day %d”, day); </a:t>
            </a:r>
          </a:p>
          <a:p>
            <a:pPr defTabSz="914400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</a:pPr>
            <a:r>
              <a:rPr kumimoji="0" lang="en-US" sz="27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}</a:t>
            </a:r>
            <a:endParaRPr kumimoji="0" lang="en-US" sz="2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endParaRPr kumimoji="0" lang="en-US" sz="2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11283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7772400" cy="838200"/>
          </a:xfrm>
        </p:spPr>
        <p:txBody>
          <a:bodyPr/>
          <a:lstStyle/>
          <a:p>
            <a:r>
              <a:rPr lang="en-US" dirty="0" smtClean="0"/>
              <a:t>Switch-case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5029200" cy="4648200"/>
          </a:xfrm>
        </p:spPr>
        <p:txBody>
          <a:bodyPr/>
          <a:lstStyle/>
          <a:p>
            <a:r>
              <a:rPr lang="en-US" dirty="0" smtClean="0"/>
              <a:t>Multi-way decision</a:t>
            </a:r>
          </a:p>
          <a:p>
            <a:r>
              <a:rPr lang="en-US" dirty="0" smtClean="0"/>
              <a:t>Checks whether an expression matches one out of a number of constant </a:t>
            </a:r>
            <a:r>
              <a:rPr lang="en-US" dirty="0" smtClean="0">
                <a:solidFill>
                  <a:srgbClr val="FF0000"/>
                </a:solidFill>
              </a:rPr>
              <a:t>integer</a:t>
            </a:r>
            <a:r>
              <a:rPr lang="en-US" dirty="0" smtClean="0"/>
              <a:t> </a:t>
            </a:r>
            <a:r>
              <a:rPr lang="en-US" dirty="0" smtClean="0"/>
              <a:t>values</a:t>
            </a:r>
          </a:p>
          <a:p>
            <a:r>
              <a:rPr lang="en-US" dirty="0" smtClean="0"/>
              <a:t>Execution </a:t>
            </a:r>
            <a:r>
              <a:rPr lang="en-US" i="1" dirty="0" smtClean="0"/>
              <a:t>branches</a:t>
            </a:r>
            <a:r>
              <a:rPr lang="en-US" dirty="0" smtClean="0"/>
              <a:t> based on the match found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314109E-21D8-4869-9F87-0FEE161767BA}" type="datetime7">
              <a:rPr lang="en-US" smtClean="0"/>
              <a:pPr>
                <a:defRPr/>
              </a:pPr>
              <a:t>Aug-17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Esc101, Programming</a:t>
            </a:r>
            <a:endParaRPr lang="en-US" dirty="0"/>
          </a:p>
        </p:txBody>
      </p:sp>
      <p:pic>
        <p:nvPicPr>
          <p:cNvPr id="1027" name="Picture 3" descr="C:\Users\karkare\AppData\Local\Microsoft\Windows\INetCache\IE\DUA6OVIV\MC900157053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887386" y="2514600"/>
            <a:ext cx="4232172" cy="3287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ounded Rectangular Callout 8"/>
          <p:cNvSpPr/>
          <p:nvPr/>
        </p:nvSpPr>
        <p:spPr bwMode="auto">
          <a:xfrm>
            <a:off x="4916140" y="2518911"/>
            <a:ext cx="2170460" cy="986287"/>
          </a:xfrm>
          <a:prstGeom prst="wedgeRoundRectCallout">
            <a:avLst>
              <a:gd name="adj1" fmla="val -1938"/>
              <a:gd name="adj2" fmla="val 73821"/>
              <a:gd name="adj3" fmla="val 16667"/>
            </a:avLst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/>
          </a:scene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Today is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 </a:t>
            </a:r>
            <a:r>
              <a:rPr kumimoji="0" lang="en-US" sz="3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Friday</a:t>
            </a:r>
            <a:endParaRPr kumimoji="0" lang="en-US" sz="20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6781800" y="1981201"/>
            <a:ext cx="2337758" cy="1523999"/>
          </a:xfrm>
          <a:prstGeom prst="wedgeRoundRectCallout">
            <a:avLst>
              <a:gd name="adj1" fmla="val 4957"/>
              <a:gd name="adj2" fmla="val 74591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Verdana" pitchFamily="34" charset="0"/>
              </a:rPr>
              <a:t>Oh man! Missed Esc101 major quiz!</a:t>
            </a:r>
          </a:p>
        </p:txBody>
      </p:sp>
    </p:spTree>
    <p:extLst>
      <p:ext uri="{BB962C8B-B14F-4D97-AF65-F5344CB8AC3E}">
        <p14:creationId xmlns:p14="http://schemas.microsoft.com/office/powerpoint/2010/main" xmlns="" val="3439507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Announcements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Should have received minor quiz 1 sheets</a:t>
            </a:r>
          </a:p>
          <a:p>
            <a:r>
              <a:rPr lang="en-GB" dirty="0" smtClean="0"/>
              <a:t>Should have received lab 2 scores</a:t>
            </a:r>
          </a:p>
          <a:p>
            <a:r>
              <a:rPr lang="en-GB" dirty="0" smtClean="0"/>
              <a:t>Major quiz 1 on August 28</a:t>
            </a:r>
            <a:r>
              <a:rPr lang="en-GB" baseline="30000" dirty="0" smtClean="0"/>
              <a:t>th</a:t>
            </a:r>
            <a:r>
              <a:rPr lang="en-GB" dirty="0" smtClean="0"/>
              <a:t> </a:t>
            </a:r>
          </a:p>
          <a:p>
            <a:pPr lvl="1"/>
            <a:r>
              <a:rPr lang="en-GB" dirty="0" smtClean="0"/>
              <a:t>In class, during class hours</a:t>
            </a:r>
          </a:p>
          <a:p>
            <a:r>
              <a:rPr lang="en-GB" dirty="0" smtClean="0"/>
              <a:t>Syllabus</a:t>
            </a:r>
          </a:p>
          <a:p>
            <a:pPr lvl="1"/>
            <a:r>
              <a:rPr lang="en-GB" dirty="0" smtClean="0"/>
              <a:t>Everything up to the coming Friday’s lecture</a:t>
            </a:r>
          </a:p>
          <a:p>
            <a:r>
              <a:rPr lang="en-GB" dirty="0" smtClean="0"/>
              <a:t>Tomorrow’s tutorial</a:t>
            </a:r>
          </a:p>
          <a:p>
            <a:pPr lvl="1"/>
            <a:r>
              <a:rPr lang="en-GB" dirty="0" smtClean="0"/>
              <a:t>Spatial orientation test</a:t>
            </a:r>
          </a:p>
          <a:p>
            <a:pPr lvl="2"/>
            <a:r>
              <a:rPr lang="en-GB" dirty="0" smtClean="0"/>
              <a:t>Not graded for course</a:t>
            </a:r>
          </a:p>
          <a:p>
            <a:pPr lvl="2"/>
            <a:r>
              <a:rPr lang="en-GB" dirty="0" smtClean="0"/>
              <a:t>Voluntary. Don’t have to do it if you don’t want to. </a:t>
            </a:r>
            <a:endParaRPr lang="en-GB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200"/>
            <a:ext cx="7772400" cy="838200"/>
          </a:xfrm>
        </p:spPr>
        <p:txBody>
          <a:bodyPr/>
          <a:lstStyle/>
          <a:p>
            <a:r>
              <a:rPr lang="en-US" dirty="0" smtClean="0"/>
              <a:t>Printing the day, version 2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20F1814-07D3-4117-8AB1-0F23D0009E29}" type="datetime7">
              <a:rPr lang="en-US" smtClean="0"/>
              <a:pPr>
                <a:defRPr/>
              </a:pPr>
              <a:t>Aug-17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Esc101, Programming</a:t>
            </a:r>
            <a:endParaRPr lang="en-US" dirty="0"/>
          </a:p>
        </p:txBody>
      </p:sp>
      <p:sp>
        <p:nvSpPr>
          <p:cNvPr id="7" name="Vertical Scroll 6"/>
          <p:cNvSpPr/>
          <p:nvPr/>
        </p:nvSpPr>
        <p:spPr bwMode="auto">
          <a:xfrm>
            <a:off x="0" y="1196752"/>
            <a:ext cx="8604448" cy="4992216"/>
          </a:xfrm>
          <a:prstGeom prst="verticalScroll">
            <a:avLst/>
          </a:prstGeom>
          <a:solidFill>
            <a:srgbClr val="FFD9FF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r>
              <a:rPr kumimoji="0" lang="en-US" sz="2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switch (day) { </a:t>
            </a: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r>
              <a:rPr lang="en-US" sz="2700" dirty="0" smtClean="0">
                <a:solidFill>
                  <a:schemeClr val="tx1"/>
                </a:solidFill>
                <a:latin typeface="Verdana" pitchFamily="34" charset="0"/>
              </a:rPr>
              <a:t>case 1:</a:t>
            </a:r>
            <a:r>
              <a:rPr kumimoji="0" lang="en-US" sz="2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 printf(“Sunday”); break;</a:t>
            </a: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r>
              <a:rPr lang="en-US" sz="2700" dirty="0" smtClean="0">
                <a:solidFill>
                  <a:schemeClr val="tx1"/>
                </a:solidFill>
                <a:latin typeface="Verdana" pitchFamily="34" charset="0"/>
              </a:rPr>
              <a:t>case 2: printf (“Monday”); break;</a:t>
            </a:r>
          </a:p>
          <a:p>
            <a:pPr defTabSz="914400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</a:pPr>
            <a:r>
              <a:rPr lang="en-US" sz="2700" dirty="0" smtClean="0">
                <a:solidFill>
                  <a:schemeClr val="tx1"/>
                </a:solidFill>
                <a:latin typeface="Verdana" pitchFamily="34" charset="0"/>
              </a:rPr>
              <a:t>case 3: printf (“Tuesday</a:t>
            </a:r>
            <a:r>
              <a:rPr lang="en-US" sz="2700" dirty="0">
                <a:solidFill>
                  <a:schemeClr val="tx1"/>
                </a:solidFill>
                <a:latin typeface="Verdana" pitchFamily="34" charset="0"/>
              </a:rPr>
              <a:t>”); </a:t>
            </a:r>
            <a:r>
              <a:rPr lang="en-US" sz="2700" dirty="0" smtClean="0">
                <a:solidFill>
                  <a:schemeClr val="tx1"/>
                </a:solidFill>
                <a:latin typeface="Verdana" pitchFamily="34" charset="0"/>
              </a:rPr>
              <a:t>break;</a:t>
            </a:r>
            <a:endParaRPr lang="en-US" sz="2700" dirty="0">
              <a:solidFill>
                <a:schemeClr val="tx1"/>
              </a:solidFill>
              <a:latin typeface="Verdana" pitchFamily="34" charset="0"/>
            </a:endParaRPr>
          </a:p>
          <a:p>
            <a:pPr defTabSz="914400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</a:pPr>
            <a:r>
              <a:rPr lang="en-US" sz="2700" dirty="0" smtClean="0">
                <a:solidFill>
                  <a:schemeClr val="tx1"/>
                </a:solidFill>
                <a:latin typeface="Verdana" pitchFamily="34" charset="0"/>
              </a:rPr>
              <a:t>case 4: printf (“Wednesday”); break;</a:t>
            </a:r>
            <a:endParaRPr lang="en-US" sz="2700" dirty="0">
              <a:solidFill>
                <a:schemeClr val="tx1"/>
              </a:solidFill>
              <a:latin typeface="Verdana" pitchFamily="34" charset="0"/>
            </a:endParaRPr>
          </a:p>
          <a:p>
            <a:pPr defTabSz="914400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</a:pPr>
            <a:r>
              <a:rPr lang="en-US" sz="2700" dirty="0" smtClean="0">
                <a:solidFill>
                  <a:schemeClr val="tx1"/>
                </a:solidFill>
                <a:latin typeface="Verdana" pitchFamily="34" charset="0"/>
              </a:rPr>
              <a:t>case 5: printf (“Thursday”); break;</a:t>
            </a:r>
            <a:endParaRPr lang="en-US" sz="2700" dirty="0">
              <a:solidFill>
                <a:schemeClr val="tx1"/>
              </a:solidFill>
              <a:latin typeface="Verdana" pitchFamily="34" charset="0"/>
            </a:endParaRPr>
          </a:p>
          <a:p>
            <a:pPr defTabSz="914400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</a:pPr>
            <a:r>
              <a:rPr lang="en-US" sz="2700" dirty="0" smtClean="0">
                <a:solidFill>
                  <a:schemeClr val="tx1"/>
                </a:solidFill>
                <a:latin typeface="Verdana" pitchFamily="34" charset="0"/>
              </a:rPr>
              <a:t>case 6: printf (“Friday</a:t>
            </a:r>
            <a:r>
              <a:rPr lang="en-US" sz="2700" dirty="0">
                <a:solidFill>
                  <a:schemeClr val="tx1"/>
                </a:solidFill>
                <a:latin typeface="Verdana" pitchFamily="34" charset="0"/>
              </a:rPr>
              <a:t>”); </a:t>
            </a:r>
            <a:r>
              <a:rPr lang="en-US" sz="2700" dirty="0" smtClean="0">
                <a:solidFill>
                  <a:schemeClr val="tx1"/>
                </a:solidFill>
                <a:latin typeface="Verdana" pitchFamily="34" charset="0"/>
              </a:rPr>
              <a:t>break;</a:t>
            </a:r>
            <a:endParaRPr lang="en-US" sz="2700" dirty="0">
              <a:solidFill>
                <a:schemeClr val="tx1"/>
              </a:solidFill>
              <a:latin typeface="Verdana" pitchFamily="34" charset="0"/>
            </a:endParaRPr>
          </a:p>
          <a:p>
            <a:pPr defTabSz="914400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</a:pPr>
            <a:r>
              <a:rPr lang="en-US" sz="2700" dirty="0" smtClean="0">
                <a:solidFill>
                  <a:schemeClr val="tx1"/>
                </a:solidFill>
                <a:latin typeface="Verdana" pitchFamily="34" charset="0"/>
              </a:rPr>
              <a:t>case 7: printf (“Saturday</a:t>
            </a:r>
            <a:r>
              <a:rPr lang="en-US" sz="2700" dirty="0">
                <a:solidFill>
                  <a:schemeClr val="tx1"/>
                </a:solidFill>
                <a:latin typeface="Verdana" pitchFamily="34" charset="0"/>
              </a:rPr>
              <a:t>”); </a:t>
            </a:r>
            <a:r>
              <a:rPr lang="en-US" sz="2700" dirty="0" smtClean="0">
                <a:solidFill>
                  <a:schemeClr val="tx1"/>
                </a:solidFill>
                <a:latin typeface="Verdana" pitchFamily="34" charset="0"/>
              </a:rPr>
              <a:t>break;</a:t>
            </a:r>
            <a:endParaRPr lang="en-US" sz="2700" dirty="0">
              <a:solidFill>
                <a:schemeClr val="tx1"/>
              </a:solidFill>
              <a:latin typeface="Verdana" pitchFamily="34" charset="0"/>
            </a:endParaRP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r>
              <a:rPr kumimoji="0" lang="en-US" sz="2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default: printf</a:t>
            </a:r>
            <a:r>
              <a:rPr kumimoji="0" lang="en-US" sz="27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 (“ Illegal day %d”, day); </a:t>
            </a: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r>
              <a:rPr kumimoji="0" lang="en-US" sz="27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}</a:t>
            </a:r>
            <a:endParaRPr kumimoji="0" lang="en-US" sz="2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endParaRPr kumimoji="0" lang="en-US" sz="2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34586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200"/>
            <a:ext cx="7772400" cy="838200"/>
          </a:xfrm>
        </p:spPr>
        <p:txBody>
          <a:bodyPr/>
          <a:lstStyle/>
          <a:p>
            <a:r>
              <a:rPr lang="en-US" dirty="0" smtClean="0"/>
              <a:t>Weekday, version 4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72DC699-B0A0-4B08-92F2-5D9ED924FB2C}" type="datetime7">
              <a:rPr lang="en-US" smtClean="0"/>
              <a:pPr>
                <a:defRPr/>
              </a:pPr>
              <a:t>Aug-17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Esc101, Programming</a:t>
            </a:r>
            <a:endParaRPr lang="en-US" dirty="0"/>
          </a:p>
        </p:txBody>
      </p:sp>
      <p:sp>
        <p:nvSpPr>
          <p:cNvPr id="7" name="Vertical Scroll 6"/>
          <p:cNvSpPr/>
          <p:nvPr/>
        </p:nvSpPr>
        <p:spPr bwMode="auto">
          <a:xfrm>
            <a:off x="0" y="838200"/>
            <a:ext cx="9296400" cy="5638800"/>
          </a:xfrm>
          <a:prstGeom prst="verticalScroll">
            <a:avLst/>
          </a:prstGeom>
          <a:solidFill>
            <a:srgbClr val="FFD9FF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r>
              <a:rPr kumimoji="0" lang="en-US" sz="2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switch (day) { </a:t>
            </a: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r>
              <a:rPr lang="en-US" sz="2700" dirty="0" smtClean="0">
                <a:solidFill>
                  <a:schemeClr val="tx1"/>
                </a:solidFill>
                <a:latin typeface="Verdana" pitchFamily="34" charset="0"/>
              </a:rPr>
              <a:t>case 1:</a:t>
            </a:r>
            <a:r>
              <a:rPr kumimoji="0" lang="en-US" sz="2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 </a:t>
            </a: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r>
              <a:rPr lang="en-US" sz="2700" dirty="0" smtClean="0">
                <a:solidFill>
                  <a:schemeClr val="tx1"/>
                </a:solidFill>
                <a:latin typeface="Verdana" pitchFamily="34" charset="0"/>
              </a:rPr>
              <a:t>case </a:t>
            </a:r>
            <a:r>
              <a:rPr lang="en-US" sz="2700" dirty="0">
                <a:solidFill>
                  <a:schemeClr val="tx1"/>
                </a:solidFill>
                <a:latin typeface="Verdana" pitchFamily="34" charset="0"/>
              </a:rPr>
              <a:t>7: printf </a:t>
            </a:r>
            <a:r>
              <a:rPr lang="en-US" sz="2700" dirty="0" smtClean="0">
                <a:solidFill>
                  <a:schemeClr val="tx1"/>
                </a:solidFill>
                <a:latin typeface="Verdana" pitchFamily="34" charset="0"/>
              </a:rPr>
              <a:t>(“Weekend”); </a:t>
            </a:r>
            <a:r>
              <a:rPr lang="en-US" sz="2700" dirty="0">
                <a:solidFill>
                  <a:schemeClr val="tx1"/>
                </a:solidFill>
                <a:latin typeface="Verdana" pitchFamily="34" charset="0"/>
              </a:rPr>
              <a:t>break;</a:t>
            </a: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r>
              <a:rPr lang="en-US" sz="2700" dirty="0" smtClean="0">
                <a:solidFill>
                  <a:schemeClr val="tx1"/>
                </a:solidFill>
                <a:latin typeface="Verdana" pitchFamily="34" charset="0"/>
              </a:rPr>
              <a:t>case 2:</a:t>
            </a: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r>
              <a:rPr lang="en-US" sz="2700" dirty="0" smtClean="0">
                <a:solidFill>
                  <a:schemeClr val="tx1"/>
                </a:solidFill>
                <a:latin typeface="Verdana" pitchFamily="34" charset="0"/>
              </a:rPr>
              <a:t>case 3: </a:t>
            </a: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r>
              <a:rPr lang="en-US" sz="2700" dirty="0" smtClean="0">
                <a:solidFill>
                  <a:schemeClr val="tx1"/>
                </a:solidFill>
                <a:latin typeface="Verdana" pitchFamily="34" charset="0"/>
              </a:rPr>
              <a:t>case 4:</a:t>
            </a:r>
          </a:p>
          <a:p>
            <a:pPr defTabSz="914400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</a:pPr>
            <a:r>
              <a:rPr lang="en-US" sz="2700" dirty="0" smtClean="0">
                <a:solidFill>
                  <a:schemeClr val="tx1"/>
                </a:solidFill>
                <a:latin typeface="Verdana" pitchFamily="34" charset="0"/>
              </a:rPr>
              <a:t>case 5:</a:t>
            </a:r>
          </a:p>
          <a:p>
            <a:pPr defTabSz="914400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</a:pPr>
            <a:r>
              <a:rPr lang="en-US" sz="2700" dirty="0" smtClean="0">
                <a:solidFill>
                  <a:schemeClr val="tx1"/>
                </a:solidFill>
                <a:latin typeface="Verdana" pitchFamily="34" charset="0"/>
              </a:rPr>
              <a:t>case 6: printf (“Weekday”); break;</a:t>
            </a:r>
            <a:endParaRPr lang="en-US" sz="2700" dirty="0">
              <a:solidFill>
                <a:schemeClr val="tx1"/>
              </a:solidFill>
              <a:latin typeface="Verdana" pitchFamily="34" charset="0"/>
            </a:endParaRP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r>
              <a:rPr kumimoji="0" lang="en-US" sz="2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default: printf</a:t>
            </a:r>
            <a:r>
              <a:rPr kumimoji="0" lang="en-US" sz="27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 (“ Illegal day %d”, day); </a:t>
            </a: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r>
              <a:rPr kumimoji="0" lang="en-US" sz="27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}</a:t>
            </a:r>
            <a:endParaRPr kumimoji="0" lang="en-US" sz="2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endParaRPr kumimoji="0" lang="en-US" sz="2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19329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break statement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Syntax – </a:t>
            </a:r>
          </a:p>
          <a:p>
            <a:pPr lvl="1"/>
            <a:r>
              <a:rPr lang="en-GB" dirty="0" smtClean="0"/>
              <a:t>break;</a:t>
            </a:r>
          </a:p>
          <a:p>
            <a:r>
              <a:rPr lang="en-GB" dirty="0" smtClean="0"/>
              <a:t>Used to break out of current code branch</a:t>
            </a:r>
          </a:p>
          <a:p>
            <a:pPr lvl="1"/>
            <a:r>
              <a:rPr lang="en-GB" dirty="0" smtClean="0"/>
              <a:t>Not to end the program </a:t>
            </a:r>
            <a:endParaRPr lang="en-GB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Form of switch-case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7772400" cy="411480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solidFill>
                  <a:srgbClr val="FF0000"/>
                </a:solidFill>
              </a:rPr>
              <a:t>switch</a:t>
            </a:r>
            <a:r>
              <a:rPr lang="en-US" sz="2800" dirty="0"/>
              <a:t> (</a:t>
            </a:r>
            <a:r>
              <a:rPr lang="en-US" sz="2800" dirty="0" smtClean="0"/>
              <a:t>selector-expr) {</a:t>
            </a:r>
            <a:endParaRPr lang="en-US" sz="2800" dirty="0"/>
          </a:p>
          <a:p>
            <a:pPr marL="0" indent="0">
              <a:buNone/>
            </a:pPr>
            <a:r>
              <a:rPr lang="en-US" sz="2800" dirty="0">
                <a:solidFill>
                  <a:srgbClr val="FF0000"/>
                </a:solidFill>
              </a:rPr>
              <a:t>case</a:t>
            </a:r>
            <a:r>
              <a:rPr lang="en-US" sz="2800" dirty="0"/>
              <a:t> </a:t>
            </a:r>
            <a:r>
              <a:rPr lang="en-US" sz="2800" dirty="0" smtClean="0"/>
              <a:t>label1: s1; break</a:t>
            </a:r>
            <a:r>
              <a:rPr lang="en-US" sz="2800" dirty="0"/>
              <a:t>;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FF0000"/>
                </a:solidFill>
              </a:rPr>
              <a:t>case</a:t>
            </a:r>
            <a:r>
              <a:rPr lang="en-US" sz="2800" dirty="0"/>
              <a:t> </a:t>
            </a:r>
            <a:r>
              <a:rPr lang="en-US" sz="2800" dirty="0" smtClean="0"/>
              <a:t>label2: s2; break</a:t>
            </a:r>
            <a:r>
              <a:rPr lang="en-US" sz="2800" dirty="0"/>
              <a:t>;</a:t>
            </a:r>
          </a:p>
          <a:p>
            <a:pPr marL="0" indent="0">
              <a:buNone/>
            </a:pPr>
            <a:r>
              <a:rPr lang="en-US" sz="2800" dirty="0"/>
              <a:t>...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FF0000"/>
                </a:solidFill>
              </a:rPr>
              <a:t>case</a:t>
            </a:r>
            <a:r>
              <a:rPr lang="en-US" sz="2800" dirty="0"/>
              <a:t> </a:t>
            </a:r>
            <a:r>
              <a:rPr lang="en-US" sz="2800" dirty="0" err="1" smtClean="0"/>
              <a:t>labelN</a:t>
            </a:r>
            <a:r>
              <a:rPr lang="en-US" sz="2800" dirty="0" smtClean="0"/>
              <a:t>: </a:t>
            </a:r>
            <a:r>
              <a:rPr lang="en-US" sz="2800" dirty="0" err="1" smtClean="0"/>
              <a:t>sN</a:t>
            </a:r>
            <a:r>
              <a:rPr lang="en-US" sz="2800" dirty="0" smtClean="0"/>
              <a:t>; break</a:t>
            </a:r>
            <a:r>
              <a:rPr lang="en-US" sz="2800" dirty="0"/>
              <a:t>;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FF0000"/>
                </a:solidFill>
              </a:rPr>
              <a:t>default</a:t>
            </a:r>
            <a:r>
              <a:rPr lang="en-US" sz="2800" dirty="0"/>
              <a:t> </a:t>
            </a:r>
            <a:r>
              <a:rPr lang="en-US" sz="2800" dirty="0" smtClean="0"/>
              <a:t>: </a:t>
            </a:r>
            <a:r>
              <a:rPr lang="en-US" sz="2800" dirty="0" err="1" smtClean="0"/>
              <a:t>sD</a:t>
            </a:r>
            <a:r>
              <a:rPr lang="en-US" sz="2800" dirty="0" smtClean="0"/>
              <a:t>;</a:t>
            </a: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}</a:t>
            </a: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16D9B22-D3FA-47D5-B416-A64006674F60}" type="datetime7">
              <a:rPr lang="en-US" smtClean="0"/>
              <a:pPr>
                <a:defRPr/>
              </a:pPr>
              <a:t>Aug-17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Esc101, Programming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66800" y="4114800"/>
            <a:ext cx="8077200" cy="25545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 smtClean="0">
                <a:solidFill>
                  <a:schemeClr val="tx2">
                    <a:lumMod val="50000"/>
                  </a:schemeClr>
                </a:solidFill>
              </a:rPr>
              <a:t>default </a:t>
            </a:r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</a:rPr>
              <a:t>is optional. (= </a:t>
            </a:r>
            <a:r>
              <a:rPr lang="en-US" sz="3200" i="1" dirty="0" smtClean="0">
                <a:solidFill>
                  <a:schemeClr val="tx2">
                    <a:lumMod val="50000"/>
                  </a:schemeClr>
                </a:solidFill>
              </a:rPr>
              <a:t>remaining cases</a:t>
            </a:r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</a:rPr>
              <a:t>)</a:t>
            </a:r>
            <a:endParaRPr lang="en-US" sz="3200" b="1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</a:rPr>
              <a:t>The location of </a:t>
            </a:r>
            <a:r>
              <a:rPr lang="en-US" sz="3200" b="1" dirty="0" smtClean="0">
                <a:solidFill>
                  <a:schemeClr val="tx2">
                    <a:lumMod val="50000"/>
                  </a:schemeClr>
                </a:solidFill>
              </a:rPr>
              <a:t>default</a:t>
            </a:r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</a:rPr>
              <a:t> does not matter.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</a:rPr>
              <a:t>The statements following a case label are executed one after other until a </a:t>
            </a:r>
            <a:r>
              <a:rPr lang="en-US" sz="3200" b="1" dirty="0" smtClean="0">
                <a:solidFill>
                  <a:schemeClr val="tx2">
                    <a:lumMod val="50000"/>
                  </a:schemeClr>
                </a:solidFill>
              </a:rPr>
              <a:t>break</a:t>
            </a:r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</a:rPr>
              <a:t> is encountered (</a:t>
            </a:r>
            <a:r>
              <a:rPr lang="en-US" sz="3200" b="1" dirty="0" smtClean="0">
                <a:solidFill>
                  <a:schemeClr val="tx2">
                    <a:lumMod val="50000"/>
                  </a:schemeClr>
                </a:solidFill>
              </a:rPr>
              <a:t>Fall Through</a:t>
            </a:r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</a:rPr>
              <a:t>)</a:t>
            </a:r>
            <a:endParaRPr lang="en-US" sz="32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8" name="Oval Callout 7"/>
          <p:cNvSpPr/>
          <p:nvPr/>
        </p:nvSpPr>
        <p:spPr bwMode="auto">
          <a:xfrm>
            <a:off x="5357818" y="1071546"/>
            <a:ext cx="3606670" cy="1857388"/>
          </a:xfrm>
          <a:prstGeom prst="wedgeEllipseCallout">
            <a:avLst>
              <a:gd name="adj1" fmla="val -73711"/>
              <a:gd name="adj2" fmla="val -24464"/>
            </a:avLst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r>
              <a:rPr kumimoji="0" lang="en-IN" sz="2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Expr</a:t>
            </a:r>
            <a:r>
              <a:rPr kumimoji="0" lang="en-IN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 only of type INT</a:t>
            </a: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endParaRPr lang="en-IN" sz="2000" dirty="0" smtClean="0">
              <a:solidFill>
                <a:schemeClr val="tx1"/>
              </a:solidFill>
              <a:latin typeface="Verdana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00760" y="1928802"/>
            <a:ext cx="3000396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 smtClean="0">
                <a:solidFill>
                  <a:schemeClr val="tx1"/>
                </a:solidFill>
                <a:latin typeface="Verdana" pitchFamily="34" charset="0"/>
              </a:rPr>
              <a:t>Execution starts at the matching case.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809393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build="allAtOnce" animBg="1"/>
      <p:bldP spid="1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Switch expressions can only be of type </a:t>
            </a:r>
            <a:r>
              <a:rPr lang="en-GB" i="1" dirty="0" smtClean="0"/>
              <a:t>int</a:t>
            </a:r>
            <a:endParaRPr lang="en-GB" i="1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2427853"/>
            <a:ext cx="7010400" cy="3693319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#include&lt;stdio.h&gt;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 int main() { 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	char </a:t>
            </a:r>
            <a:r>
              <a:rPr lang="en-GB" dirty="0" err="1" smtClean="0">
                <a:solidFill>
                  <a:schemeClr val="bg1"/>
                </a:solidFill>
              </a:rPr>
              <a:t>ch</a:t>
            </a:r>
            <a:r>
              <a:rPr lang="en-GB" dirty="0" smtClean="0">
                <a:solidFill>
                  <a:schemeClr val="bg1"/>
                </a:solidFill>
              </a:rPr>
              <a:t> = 65; </a:t>
            </a:r>
          </a:p>
          <a:p>
            <a:r>
              <a:rPr lang="en-GB" dirty="0">
                <a:solidFill>
                  <a:schemeClr val="bg1"/>
                </a:solidFill>
              </a:rPr>
              <a:t>	</a:t>
            </a:r>
            <a:r>
              <a:rPr lang="en-GB" dirty="0" smtClean="0">
                <a:solidFill>
                  <a:schemeClr val="bg1"/>
                </a:solidFill>
              </a:rPr>
              <a:t>switch(</a:t>
            </a:r>
            <a:r>
              <a:rPr lang="en-GB" dirty="0" err="1" smtClean="0">
                <a:solidFill>
                  <a:schemeClr val="bg1"/>
                </a:solidFill>
              </a:rPr>
              <a:t>ch</a:t>
            </a:r>
            <a:r>
              <a:rPr lang="en-GB" dirty="0" smtClean="0">
                <a:solidFill>
                  <a:schemeClr val="bg1"/>
                </a:solidFill>
              </a:rPr>
              <a:t>) {</a:t>
            </a:r>
          </a:p>
          <a:p>
            <a:r>
              <a:rPr lang="en-GB" dirty="0">
                <a:solidFill>
                  <a:schemeClr val="bg1"/>
                </a:solidFill>
              </a:rPr>
              <a:t>	</a:t>
            </a:r>
            <a:r>
              <a:rPr lang="en-GB" dirty="0" smtClean="0">
                <a:solidFill>
                  <a:schemeClr val="bg1"/>
                </a:solidFill>
              </a:rPr>
              <a:t>	 case 'A': printf("Apple");</a:t>
            </a:r>
          </a:p>
          <a:p>
            <a:r>
              <a:rPr lang="en-GB" dirty="0">
                <a:solidFill>
                  <a:schemeClr val="bg1"/>
                </a:solidFill>
              </a:rPr>
              <a:t>	</a:t>
            </a:r>
            <a:r>
              <a:rPr lang="en-GB" dirty="0" smtClean="0">
                <a:solidFill>
                  <a:schemeClr val="bg1"/>
                </a:solidFill>
              </a:rPr>
              <a:t>	 break;</a:t>
            </a:r>
          </a:p>
          <a:p>
            <a:r>
              <a:rPr lang="en-GB" dirty="0">
                <a:solidFill>
                  <a:schemeClr val="bg1"/>
                </a:solidFill>
              </a:rPr>
              <a:t>	</a:t>
            </a:r>
            <a:r>
              <a:rPr lang="en-GB" dirty="0" smtClean="0">
                <a:solidFill>
                  <a:schemeClr val="bg1"/>
                </a:solidFill>
              </a:rPr>
              <a:t>	 case 'B': printf("Bing");</a:t>
            </a:r>
          </a:p>
          <a:p>
            <a:r>
              <a:rPr lang="en-GB" dirty="0">
                <a:solidFill>
                  <a:schemeClr val="bg1"/>
                </a:solidFill>
              </a:rPr>
              <a:t>	</a:t>
            </a:r>
            <a:r>
              <a:rPr lang="en-GB" dirty="0" smtClean="0">
                <a:solidFill>
                  <a:schemeClr val="bg1"/>
                </a:solidFill>
              </a:rPr>
              <a:t>	 break; </a:t>
            </a:r>
          </a:p>
          <a:p>
            <a:r>
              <a:rPr lang="en-GB" dirty="0">
                <a:solidFill>
                  <a:schemeClr val="bg1"/>
                </a:solidFill>
              </a:rPr>
              <a:t>	</a:t>
            </a:r>
            <a:r>
              <a:rPr lang="en-GB" dirty="0" smtClean="0">
                <a:solidFill>
                  <a:schemeClr val="bg1"/>
                </a:solidFill>
              </a:rPr>
              <a:t>	default: printf("Bye");</a:t>
            </a:r>
          </a:p>
          <a:p>
            <a:r>
              <a:rPr lang="en-GB" dirty="0">
                <a:solidFill>
                  <a:schemeClr val="bg1"/>
                </a:solidFill>
              </a:rPr>
              <a:t>	</a:t>
            </a:r>
            <a:r>
              <a:rPr lang="en-GB" dirty="0" smtClean="0">
                <a:solidFill>
                  <a:schemeClr val="bg1"/>
                </a:solidFill>
              </a:rPr>
              <a:t>	 break;</a:t>
            </a:r>
          </a:p>
          <a:p>
            <a:r>
              <a:rPr lang="en-GB" dirty="0">
                <a:solidFill>
                  <a:schemeClr val="bg1"/>
                </a:solidFill>
              </a:rPr>
              <a:t>	</a:t>
            </a:r>
            <a:r>
              <a:rPr lang="en-GB" dirty="0" smtClean="0">
                <a:solidFill>
                  <a:schemeClr val="bg1"/>
                </a:solidFill>
              </a:rPr>
              <a:t> } </a:t>
            </a:r>
          </a:p>
          <a:p>
            <a:r>
              <a:rPr lang="en-GB" dirty="0">
                <a:solidFill>
                  <a:schemeClr val="bg1"/>
                </a:solidFill>
              </a:rPr>
              <a:t>	</a:t>
            </a:r>
            <a:r>
              <a:rPr lang="en-GB" dirty="0" smtClean="0">
                <a:solidFill>
                  <a:schemeClr val="bg1"/>
                </a:solidFill>
              </a:rPr>
              <a:t>return 0;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 }</a:t>
            </a:r>
            <a:endParaRPr lang="en-GB" dirty="0">
              <a:solidFill>
                <a:schemeClr val="bg1"/>
              </a:solidFill>
              <a:latin typeface="Lucida Console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028384" y="3651989"/>
            <a:ext cx="936104" cy="461665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>
                <a:solidFill>
                  <a:schemeClr val="bg1"/>
                </a:solidFill>
              </a:rPr>
              <a:t>Apple</a:t>
            </a:r>
            <a:endParaRPr lang="en-GB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Form of switch-case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7772400" cy="411480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solidFill>
                  <a:srgbClr val="FF0000"/>
                </a:solidFill>
              </a:rPr>
              <a:t>switch</a:t>
            </a:r>
            <a:r>
              <a:rPr lang="en-US" sz="2800" dirty="0"/>
              <a:t> (</a:t>
            </a:r>
            <a:r>
              <a:rPr lang="en-US" sz="2800" dirty="0" smtClean="0"/>
              <a:t>selector-expr) {</a:t>
            </a:r>
            <a:endParaRPr lang="en-US" sz="2800" dirty="0"/>
          </a:p>
          <a:p>
            <a:pPr marL="0" indent="0">
              <a:buNone/>
            </a:pPr>
            <a:r>
              <a:rPr lang="en-US" sz="2800" dirty="0">
                <a:solidFill>
                  <a:srgbClr val="FF0000"/>
                </a:solidFill>
              </a:rPr>
              <a:t>case</a:t>
            </a:r>
            <a:r>
              <a:rPr lang="en-US" sz="2800" dirty="0"/>
              <a:t> </a:t>
            </a:r>
            <a:r>
              <a:rPr lang="en-US" sz="2800" dirty="0" smtClean="0"/>
              <a:t>label1: s1; break</a:t>
            </a:r>
            <a:r>
              <a:rPr lang="en-US" sz="2800" dirty="0"/>
              <a:t>;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FF0000"/>
                </a:solidFill>
              </a:rPr>
              <a:t>case</a:t>
            </a:r>
            <a:r>
              <a:rPr lang="en-US" sz="2800" dirty="0"/>
              <a:t> </a:t>
            </a:r>
            <a:r>
              <a:rPr lang="en-US" sz="2800" dirty="0" smtClean="0"/>
              <a:t>label2: s2; break</a:t>
            </a:r>
            <a:r>
              <a:rPr lang="en-US" sz="2800" dirty="0"/>
              <a:t>;</a:t>
            </a:r>
          </a:p>
          <a:p>
            <a:pPr marL="0" indent="0">
              <a:buNone/>
            </a:pPr>
            <a:r>
              <a:rPr lang="en-US" sz="2800" dirty="0"/>
              <a:t>...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FF0000"/>
                </a:solidFill>
              </a:rPr>
              <a:t>case</a:t>
            </a:r>
            <a:r>
              <a:rPr lang="en-US" sz="2800" dirty="0"/>
              <a:t> </a:t>
            </a:r>
            <a:r>
              <a:rPr lang="en-US" sz="2800" dirty="0" err="1" smtClean="0"/>
              <a:t>labelN</a:t>
            </a:r>
            <a:r>
              <a:rPr lang="en-US" sz="2800" dirty="0" smtClean="0"/>
              <a:t>: </a:t>
            </a:r>
            <a:r>
              <a:rPr lang="en-US" sz="2800" dirty="0" err="1" smtClean="0"/>
              <a:t>sN</a:t>
            </a:r>
            <a:r>
              <a:rPr lang="en-US" sz="2800" dirty="0" smtClean="0"/>
              <a:t>; break</a:t>
            </a:r>
            <a:r>
              <a:rPr lang="en-US" sz="2800" dirty="0"/>
              <a:t>;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FF0000"/>
                </a:solidFill>
              </a:rPr>
              <a:t>default</a:t>
            </a:r>
            <a:r>
              <a:rPr lang="en-US" sz="2800" dirty="0"/>
              <a:t> </a:t>
            </a:r>
            <a:r>
              <a:rPr lang="en-US" sz="2800" dirty="0" smtClean="0"/>
              <a:t>: </a:t>
            </a:r>
            <a:r>
              <a:rPr lang="en-US" sz="2800" dirty="0" err="1" smtClean="0"/>
              <a:t>sD</a:t>
            </a:r>
            <a:r>
              <a:rPr lang="en-US" sz="2800" dirty="0" smtClean="0"/>
              <a:t>;</a:t>
            </a: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}</a:t>
            </a: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16D9B22-D3FA-47D5-B416-A64006674F60}" type="datetime7">
              <a:rPr lang="en-US" smtClean="0"/>
              <a:pPr>
                <a:defRPr/>
              </a:pPr>
              <a:t>Aug-17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Esc101, Programming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66800" y="4114800"/>
            <a:ext cx="8077200" cy="25545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 smtClean="0">
                <a:solidFill>
                  <a:schemeClr val="tx2">
                    <a:lumMod val="50000"/>
                  </a:schemeClr>
                </a:solidFill>
              </a:rPr>
              <a:t>default </a:t>
            </a:r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</a:rPr>
              <a:t>is optional. (= </a:t>
            </a:r>
            <a:r>
              <a:rPr lang="en-US" sz="3200" i="1" dirty="0" smtClean="0">
                <a:solidFill>
                  <a:schemeClr val="tx2">
                    <a:lumMod val="50000"/>
                  </a:schemeClr>
                </a:solidFill>
              </a:rPr>
              <a:t>remaining cases</a:t>
            </a:r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</a:rPr>
              <a:t>)</a:t>
            </a:r>
            <a:endParaRPr lang="en-US" sz="3200" b="1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</a:rPr>
              <a:t>The location of </a:t>
            </a:r>
            <a:r>
              <a:rPr lang="en-US" sz="3200" b="1" dirty="0" smtClean="0">
                <a:solidFill>
                  <a:schemeClr val="tx2">
                    <a:lumMod val="50000"/>
                  </a:schemeClr>
                </a:solidFill>
              </a:rPr>
              <a:t>default</a:t>
            </a:r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</a:rPr>
              <a:t> does not matter.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</a:rPr>
              <a:t>The statements following a case label are executed one after other until a </a:t>
            </a:r>
            <a:r>
              <a:rPr lang="en-US" sz="3200" b="1" dirty="0" smtClean="0">
                <a:solidFill>
                  <a:schemeClr val="tx2">
                    <a:lumMod val="50000"/>
                  </a:schemeClr>
                </a:solidFill>
              </a:rPr>
              <a:t>break</a:t>
            </a:r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</a:rPr>
              <a:t> is encountered (</a:t>
            </a:r>
            <a:r>
              <a:rPr lang="en-US" sz="3200" b="1" dirty="0" smtClean="0">
                <a:solidFill>
                  <a:schemeClr val="tx2">
                    <a:lumMod val="50000"/>
                  </a:schemeClr>
                </a:solidFill>
              </a:rPr>
              <a:t>Fall Through</a:t>
            </a:r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</a:rPr>
              <a:t>)</a:t>
            </a:r>
            <a:endParaRPr lang="en-US" sz="32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8" name="Oval Callout 7"/>
          <p:cNvSpPr/>
          <p:nvPr/>
        </p:nvSpPr>
        <p:spPr bwMode="auto">
          <a:xfrm>
            <a:off x="4572000" y="1071546"/>
            <a:ext cx="4429156" cy="1857388"/>
          </a:xfrm>
          <a:prstGeom prst="wedgeEllipseCallout">
            <a:avLst>
              <a:gd name="adj1" fmla="val -73711"/>
              <a:gd name="adj2" fmla="val -24464"/>
            </a:avLst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r>
              <a:rPr kumimoji="0" lang="en-IN" sz="2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Expr</a:t>
            </a:r>
            <a:r>
              <a:rPr kumimoji="0" lang="en-IN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 only of type INT</a:t>
            </a: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endParaRPr lang="en-IN" sz="2000" dirty="0" smtClean="0">
              <a:solidFill>
                <a:schemeClr val="tx1"/>
              </a:solidFill>
              <a:latin typeface="Verdana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220072" y="1928802"/>
            <a:ext cx="3000396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 smtClean="0">
                <a:solidFill>
                  <a:schemeClr val="tx1"/>
                </a:solidFill>
                <a:latin typeface="Verdana" pitchFamily="34" charset="0"/>
              </a:rPr>
              <a:t>Execution starts at the matching case.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809393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build="allAtOnce" animBg="1"/>
      <p:bldP spid="1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7824" y="44624"/>
            <a:ext cx="4777680" cy="936104"/>
          </a:xfrm>
        </p:spPr>
        <p:txBody>
          <a:bodyPr/>
          <a:lstStyle/>
          <a:p>
            <a:r>
              <a:rPr lang="en-US" dirty="0" smtClean="0"/>
              <a:t>Fall Through…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609600"/>
            <a:ext cx="8496944" cy="518457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int n = 100;</a:t>
            </a:r>
          </a:p>
          <a:p>
            <a:pPr marL="0" indent="0">
              <a:buNone/>
            </a:pPr>
            <a:r>
              <a:rPr lang="en-US" dirty="0" smtClean="0"/>
              <a:t>int digit = n%10; // last digit</a:t>
            </a: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switch</a:t>
            </a:r>
            <a:r>
              <a:rPr lang="en-US" dirty="0" smtClean="0"/>
              <a:t> (digit) </a:t>
            </a: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default</a:t>
            </a:r>
            <a:r>
              <a:rPr lang="en-US" dirty="0"/>
              <a:t> : </a:t>
            </a:r>
            <a:r>
              <a:rPr lang="en-US" dirty="0" smtClean="0"/>
              <a:t>printf(“Not divisible by 5\n”);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break; </a:t>
            </a: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case</a:t>
            </a:r>
            <a:r>
              <a:rPr lang="en-US" dirty="0" smtClean="0"/>
              <a:t> </a:t>
            </a:r>
            <a:r>
              <a:rPr lang="en-US" dirty="0"/>
              <a:t>0</a:t>
            </a:r>
            <a:r>
              <a:rPr lang="en-US" dirty="0" smtClean="0"/>
              <a:t>: printf(“Even\n”);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case</a:t>
            </a:r>
            <a:r>
              <a:rPr lang="en-US" dirty="0" smtClean="0"/>
              <a:t> 5: printf(“Divisible by 5\n”);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break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84F2AF5-EDFD-46D4-9D9E-F53F7A3976F4}" type="datetime7">
              <a:rPr lang="en-US" smtClean="0"/>
              <a:pPr>
                <a:defRPr/>
              </a:pPr>
              <a:t>Aug-17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Esc101, Programming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791200" y="5135940"/>
            <a:ext cx="2938625" cy="15696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bg2">
                    <a:lumMod val="50000"/>
                  </a:schemeClr>
                </a:solidFill>
              </a:rPr>
              <a:t>Answer:</a:t>
            </a:r>
          </a:p>
          <a:p>
            <a:r>
              <a:rPr lang="en-US" sz="3200" b="1" dirty="0" smtClean="0">
                <a:solidFill>
                  <a:schemeClr val="tx2">
                    <a:lumMod val="50000"/>
                  </a:schemeClr>
                </a:solidFill>
              </a:rPr>
              <a:t>Even</a:t>
            </a:r>
          </a:p>
          <a:p>
            <a:r>
              <a:rPr lang="en-US" sz="3200" b="1" dirty="0" smtClean="0">
                <a:solidFill>
                  <a:schemeClr val="tx2">
                    <a:lumMod val="50000"/>
                  </a:schemeClr>
                </a:solidFill>
              </a:rPr>
              <a:t>Divisible by 5;</a:t>
            </a:r>
            <a:endParaRPr lang="en-US" sz="32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95400" y="5257800"/>
            <a:ext cx="4495800" cy="10772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tx2">
                    <a:lumMod val="50000"/>
                  </a:schemeClr>
                </a:solidFill>
              </a:rPr>
              <a:t>What is printed by the program fragment?</a:t>
            </a:r>
            <a:endParaRPr lang="en-US" sz="3200" b="1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86254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7616" y="0"/>
            <a:ext cx="4038600" cy="762000"/>
          </a:xfrm>
        </p:spPr>
        <p:txBody>
          <a:bodyPr/>
          <a:lstStyle/>
          <a:p>
            <a:r>
              <a:rPr lang="en-US" dirty="0" smtClean="0"/>
              <a:t>Class Quiz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762000"/>
            <a:ext cx="7772400" cy="5943600"/>
          </a:xfrm>
        </p:spPr>
        <p:txBody>
          <a:bodyPr/>
          <a:lstStyle/>
          <a:p>
            <a:r>
              <a:rPr lang="en-US" dirty="0" smtClean="0"/>
              <a:t>What is the value of expression:</a:t>
            </a:r>
          </a:p>
          <a:p>
            <a:endParaRPr lang="en-US" dirty="0"/>
          </a:p>
          <a:p>
            <a:pPr marL="914400" lvl="1" indent="-514350">
              <a:buFont typeface="+mj-lt"/>
              <a:buAutoNum type="alphaLcParenR"/>
            </a:pPr>
            <a:r>
              <a:rPr lang="en-US" dirty="0" smtClean="0"/>
              <a:t>Compile time error</a:t>
            </a:r>
          </a:p>
          <a:p>
            <a:pPr marL="914400" lvl="1" indent="-514350">
              <a:buFont typeface="+mj-lt"/>
              <a:buAutoNum type="alphaLcParenR"/>
            </a:pPr>
            <a:endParaRPr lang="en-US" dirty="0" smtClean="0"/>
          </a:p>
          <a:p>
            <a:pPr marL="914400" lvl="1" indent="-514350">
              <a:buFont typeface="+mj-lt"/>
              <a:buAutoNum type="alphaLcParenR"/>
            </a:pPr>
            <a:r>
              <a:rPr lang="en-US" dirty="0" smtClean="0"/>
              <a:t>Run time crash</a:t>
            </a:r>
          </a:p>
          <a:p>
            <a:pPr marL="914400" lvl="1" indent="-514350">
              <a:buFont typeface="+mj-lt"/>
              <a:buAutoNum type="alphaLcParenR"/>
            </a:pPr>
            <a:endParaRPr lang="en-US" dirty="0" smtClean="0"/>
          </a:p>
          <a:p>
            <a:pPr marL="914400" lvl="1" indent="-514350">
              <a:buFont typeface="+mj-lt"/>
              <a:buAutoNum type="alphaLcParenR"/>
            </a:pPr>
            <a:r>
              <a:rPr lang="en-US" dirty="0" smtClean="0"/>
              <a:t>I don’t know / I don’t care</a:t>
            </a:r>
          </a:p>
          <a:p>
            <a:pPr marL="914400" lvl="1" indent="-514350">
              <a:buFont typeface="+mj-lt"/>
              <a:buAutoNum type="alphaLcParenR"/>
            </a:pPr>
            <a:endParaRPr lang="en-US" dirty="0" smtClean="0"/>
          </a:p>
          <a:p>
            <a:pPr marL="914400" lvl="1" indent="-514350">
              <a:buFont typeface="+mj-lt"/>
              <a:buAutoNum type="alphaLcParenR"/>
            </a:pPr>
            <a:r>
              <a:rPr lang="en-US" dirty="0" smtClean="0"/>
              <a:t>0</a:t>
            </a:r>
          </a:p>
          <a:p>
            <a:pPr marL="914400" lvl="1" indent="-514350">
              <a:buFont typeface="+mj-lt"/>
              <a:buAutoNum type="alphaLcParenR"/>
            </a:pPr>
            <a:endParaRPr lang="en-US" dirty="0" smtClean="0"/>
          </a:p>
          <a:p>
            <a:pPr marL="914400" lvl="1" indent="-514350">
              <a:buFont typeface="+mj-lt"/>
              <a:buAutoNum type="alphaLcParenR"/>
            </a:pPr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4AA0EC9-6AC8-426A-A177-02AA9C3960AD}" type="datetime7">
              <a:rPr lang="en-US" smtClean="0"/>
              <a:pPr>
                <a:defRPr/>
              </a:pPr>
              <a:t>Aug-17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Esc101, Programming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 bwMode="auto">
          <a:xfrm>
            <a:off x="2157400" y="1371600"/>
            <a:ext cx="4307457" cy="626853"/>
          </a:xfrm>
          <a:prstGeom prst="roundRect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r>
              <a:rPr lang="en-US" sz="3600" dirty="0" smtClean="0">
                <a:solidFill>
                  <a:schemeClr val="tx1"/>
                </a:solidFill>
                <a:latin typeface="Verdana" pitchFamily="34" charset="0"/>
              </a:rPr>
              <a:t>(5&lt;2) &amp;&amp; (3/0)</a:t>
            </a:r>
            <a:endParaRPr kumimoji="0" 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pic>
        <p:nvPicPr>
          <p:cNvPr id="4099" name="Picture 3" descr="C:\Users\karkare\AppData\Local\Microsoft\Windows\INetCache\IE\V9IY8K29\MC900104748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638800" y="1985513"/>
            <a:ext cx="1042514" cy="1094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C:\Users\karkare\AppData\Local\Microsoft\Windows\INetCache\IE\EC01WMOS\MC900056622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419600" y="2667000"/>
            <a:ext cx="1501152" cy="1191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103" name="Picture 7" descr="C:\Users\karkare\AppData\Local\Microsoft\Windows\INetCache\IE\V9IY8K29\MP900426461[1]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400800" y="3505200"/>
            <a:ext cx="1828800" cy="1215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C:\Users\karkare\AppData\Local\Microsoft\Windows\INetCache\IE\V9IY8K29\MC900088694[1].wm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38709" y="5715000"/>
            <a:ext cx="846806" cy="963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105" name="Picture 9" descr="C:\Users\karkare\AppData\Local\Microsoft\Windows\INetCache\IE\DUA6OVIV\MP900385750[1]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81200" y="4721066"/>
            <a:ext cx="709953" cy="993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C:\Users\karkare\AppData\Local\Microsoft\Windows\INetCache\IE\45LGD9AS\MC900089048[1].wmf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657600" y="4721066"/>
            <a:ext cx="1031443" cy="1815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Oval Callout 7"/>
          <p:cNvSpPr/>
          <p:nvPr/>
        </p:nvSpPr>
        <p:spPr bwMode="auto">
          <a:xfrm>
            <a:off x="4800600" y="4721065"/>
            <a:ext cx="4267200" cy="907999"/>
          </a:xfrm>
          <a:prstGeom prst="wedgeEllipseCallout">
            <a:avLst>
              <a:gd name="adj1" fmla="val -59407"/>
              <a:gd name="adj2" fmla="val 56349"/>
            </a:avLst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The correc</a:t>
            </a:r>
            <a:r>
              <a:rPr lang="en-US" sz="2000" dirty="0" smtClean="0">
                <a:solidFill>
                  <a:schemeClr val="tx1"/>
                </a:solidFill>
                <a:latin typeface="Verdana" pitchFamily="34" charset="0"/>
              </a:rPr>
              <a:t>t answer is 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pic>
        <p:nvPicPr>
          <p:cNvPr id="4107" name="Picture 11" descr="C:\Users\karkare\AppData\Local\Microsoft\Windows\INetCache\IE\EC01WMOS\MC900340012[1].wmf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666002" y="5218033"/>
            <a:ext cx="672998" cy="897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622553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1524000" y="5029200"/>
            <a:ext cx="4267200" cy="6096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2133600" y="5181600"/>
            <a:ext cx="32766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Short-circuit </a:t>
            </a:r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0"/>
            <a:ext cx="8458200" cy="5105400"/>
          </a:xfrm>
        </p:spPr>
        <p:txBody>
          <a:bodyPr/>
          <a:lstStyle/>
          <a:p>
            <a:r>
              <a:rPr lang="en-US" dirty="0" smtClean="0"/>
              <a:t>Do not evaluate the second operand of binary logical operator if result can be deduced from first operand</a:t>
            </a:r>
          </a:p>
          <a:p>
            <a:pPr lvl="1"/>
            <a:r>
              <a:rPr lang="en-US" dirty="0" smtClean="0"/>
              <a:t>Arguments of &amp;&amp; and || are evaluated from left to right (in sequence)</a:t>
            </a:r>
          </a:p>
          <a:p>
            <a:pPr lvl="1"/>
            <a:r>
              <a:rPr lang="en-US" dirty="0" smtClean="0"/>
              <a:t>Also applies to nested logical operators</a:t>
            </a:r>
          </a:p>
          <a:p>
            <a:pPr lvl="1"/>
            <a:endParaRPr lang="en-US" dirty="0"/>
          </a:p>
          <a:p>
            <a:pPr marL="0" indent="0" algn="ctr">
              <a:buNone/>
            </a:pPr>
            <a:r>
              <a:rPr lang="en-US" dirty="0" smtClean="0">
                <a:solidFill>
                  <a:srgbClr val="FF0000"/>
                </a:solidFill>
              </a:rPr>
              <a:t> !( (2&gt;5) &amp;&amp;  (3/0) ) || (4/0)</a:t>
            </a:r>
          </a:p>
          <a:p>
            <a:pPr marL="0" indent="0" algn="ctr">
              <a:buNone/>
            </a:pPr>
            <a:r>
              <a:rPr lang="en-US" dirty="0" smtClean="0"/>
              <a:t>Evaluates to 1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1CD6617-86BA-4127-B104-D22AE3CC7C8F}" type="datetime7">
              <a:rPr lang="en-US" smtClean="0"/>
              <a:pPr>
                <a:defRPr/>
              </a:pPr>
              <a:t>Aug-17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Esc101, Programming</a:t>
            </a:r>
            <a:endParaRPr lang="en-US" dirty="0"/>
          </a:p>
        </p:txBody>
      </p:sp>
      <p:grpSp>
        <p:nvGrpSpPr>
          <p:cNvPr id="9" name="Group 12"/>
          <p:cNvGrpSpPr/>
          <p:nvPr/>
        </p:nvGrpSpPr>
        <p:grpSpPr>
          <a:xfrm>
            <a:off x="2743200" y="4572000"/>
            <a:ext cx="1227306" cy="609600"/>
            <a:chOff x="2743200" y="4572000"/>
            <a:chExt cx="1227306" cy="609600"/>
          </a:xfrm>
        </p:grpSpPr>
        <p:cxnSp>
          <p:nvCxnSpPr>
            <p:cNvPr id="10" name="Straight Arrow Connector 9"/>
            <p:cNvCxnSpPr/>
            <p:nvPr/>
          </p:nvCxnSpPr>
          <p:spPr bwMode="auto">
            <a:xfrm flipV="1">
              <a:off x="2743200" y="4724400"/>
              <a:ext cx="914400" cy="457200"/>
            </a:xfrm>
            <a:prstGeom prst="straightConnector1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2" name="TextBox 11"/>
            <p:cNvSpPr txBox="1"/>
            <p:nvPr/>
          </p:nvSpPr>
          <p:spPr>
            <a:xfrm>
              <a:off x="3657600" y="4572000"/>
              <a:ext cx="312906" cy="36933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4"/>
                  </a:solidFill>
                </a:rPr>
                <a:t>0</a:t>
              </a:r>
              <a:endParaRPr lang="en-US" dirty="0">
                <a:solidFill>
                  <a:schemeClr val="accent4"/>
                </a:solidFill>
              </a:endParaRPr>
            </a:p>
          </p:txBody>
        </p:sp>
      </p:grpSp>
      <p:grpSp>
        <p:nvGrpSpPr>
          <p:cNvPr id="11" name="Group 13"/>
          <p:cNvGrpSpPr/>
          <p:nvPr/>
        </p:nvGrpSpPr>
        <p:grpSpPr>
          <a:xfrm>
            <a:off x="3725694" y="4572000"/>
            <a:ext cx="1227306" cy="609600"/>
            <a:chOff x="2743200" y="4572000"/>
            <a:chExt cx="1227306" cy="609600"/>
          </a:xfrm>
        </p:grpSpPr>
        <p:cxnSp>
          <p:nvCxnSpPr>
            <p:cNvPr id="15" name="Straight Arrow Connector 14"/>
            <p:cNvCxnSpPr/>
            <p:nvPr/>
          </p:nvCxnSpPr>
          <p:spPr bwMode="auto">
            <a:xfrm flipV="1">
              <a:off x="2743200" y="4724400"/>
              <a:ext cx="914400" cy="457200"/>
            </a:xfrm>
            <a:prstGeom prst="straightConnector1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6" name="TextBox 15"/>
            <p:cNvSpPr txBox="1"/>
            <p:nvPr/>
          </p:nvSpPr>
          <p:spPr>
            <a:xfrm>
              <a:off x="3657600" y="4572000"/>
              <a:ext cx="312906" cy="36933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4"/>
                  </a:solidFill>
                </a:rPr>
                <a:t>0</a:t>
              </a:r>
              <a:endParaRPr lang="en-US" dirty="0">
                <a:solidFill>
                  <a:schemeClr val="accent4"/>
                </a:solidFill>
              </a:endParaRPr>
            </a:p>
          </p:txBody>
        </p:sp>
      </p:grpSp>
      <p:grpSp>
        <p:nvGrpSpPr>
          <p:cNvPr id="13" name="Group 16"/>
          <p:cNvGrpSpPr/>
          <p:nvPr/>
        </p:nvGrpSpPr>
        <p:grpSpPr>
          <a:xfrm>
            <a:off x="1752600" y="4572000"/>
            <a:ext cx="1227306" cy="609600"/>
            <a:chOff x="2743200" y="4572000"/>
            <a:chExt cx="1227306" cy="609600"/>
          </a:xfrm>
        </p:grpSpPr>
        <p:cxnSp>
          <p:nvCxnSpPr>
            <p:cNvPr id="18" name="Straight Arrow Connector 17"/>
            <p:cNvCxnSpPr/>
            <p:nvPr/>
          </p:nvCxnSpPr>
          <p:spPr bwMode="auto">
            <a:xfrm flipV="1">
              <a:off x="2743200" y="4724400"/>
              <a:ext cx="914400" cy="457200"/>
            </a:xfrm>
            <a:prstGeom prst="straightConnector1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9" name="TextBox 18"/>
            <p:cNvSpPr txBox="1"/>
            <p:nvPr/>
          </p:nvSpPr>
          <p:spPr>
            <a:xfrm>
              <a:off x="3657600" y="4572000"/>
              <a:ext cx="312906" cy="36933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4"/>
                  </a:solidFill>
                </a:rPr>
                <a:t>1</a:t>
              </a:r>
              <a:endParaRPr lang="en-US" dirty="0">
                <a:solidFill>
                  <a:schemeClr val="accent4"/>
                </a:solidFill>
              </a:endParaRPr>
            </a:p>
          </p:txBody>
        </p:sp>
      </p:grpSp>
      <p:grpSp>
        <p:nvGrpSpPr>
          <p:cNvPr id="14" name="Group 19"/>
          <p:cNvGrpSpPr/>
          <p:nvPr/>
        </p:nvGrpSpPr>
        <p:grpSpPr>
          <a:xfrm>
            <a:off x="6019800" y="4495800"/>
            <a:ext cx="1227306" cy="609600"/>
            <a:chOff x="2743200" y="4572000"/>
            <a:chExt cx="1227306" cy="609600"/>
          </a:xfrm>
        </p:grpSpPr>
        <p:cxnSp>
          <p:nvCxnSpPr>
            <p:cNvPr id="21" name="Straight Arrow Connector 20"/>
            <p:cNvCxnSpPr/>
            <p:nvPr/>
          </p:nvCxnSpPr>
          <p:spPr bwMode="auto">
            <a:xfrm flipV="1">
              <a:off x="2743200" y="4724400"/>
              <a:ext cx="914400" cy="457200"/>
            </a:xfrm>
            <a:prstGeom prst="straightConnector1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2" name="TextBox 21"/>
            <p:cNvSpPr txBox="1"/>
            <p:nvPr/>
          </p:nvSpPr>
          <p:spPr>
            <a:xfrm>
              <a:off x="3657600" y="4572000"/>
              <a:ext cx="312906" cy="36933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4"/>
                  </a:solidFill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1117725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44624"/>
            <a:ext cx="8991600" cy="64117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3 Factors for Expr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533400"/>
            <a:ext cx="8991600" cy="6248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Precedence</a:t>
            </a:r>
          </a:p>
          <a:p>
            <a:pPr lvl="1"/>
            <a:r>
              <a:rPr lang="en-US" dirty="0" smtClean="0"/>
              <a:t>Applied to two different class of operators</a:t>
            </a:r>
          </a:p>
          <a:p>
            <a:pPr lvl="1"/>
            <a:r>
              <a:rPr lang="en-US" dirty="0" smtClean="0"/>
              <a:t>+ and *, - and *, &amp;&amp; and ||, + and &amp;&amp;, …</a:t>
            </a:r>
          </a:p>
          <a:p>
            <a:r>
              <a:rPr lang="en-US" dirty="0" smtClean="0"/>
              <a:t>Associativity</a:t>
            </a:r>
          </a:p>
          <a:p>
            <a:pPr lvl="1"/>
            <a:r>
              <a:rPr lang="en-US" dirty="0" smtClean="0"/>
              <a:t>Applied to operators of same class</a:t>
            </a:r>
          </a:p>
          <a:p>
            <a:pPr lvl="1"/>
            <a:r>
              <a:rPr lang="en-US" dirty="0" smtClean="0"/>
              <a:t>* and *, + and -, * and /, …</a:t>
            </a:r>
          </a:p>
          <a:p>
            <a:r>
              <a:rPr lang="en-US" dirty="0" smtClean="0"/>
              <a:t>Order of evaluation</a:t>
            </a:r>
          </a:p>
          <a:p>
            <a:pPr lvl="1"/>
            <a:r>
              <a:rPr lang="en-US" dirty="0" smtClean="0"/>
              <a:t>Precedence and associativity identify the operands for each operator (</a:t>
            </a:r>
            <a:r>
              <a:rPr lang="en-US" sz="2400" dirty="0" err="1" smtClean="0">
                <a:solidFill>
                  <a:srgbClr val="FF0000"/>
                </a:solidFill>
              </a:rPr>
              <a:t>Parenthesization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Not which operand/expr is evaluated first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In </a:t>
            </a:r>
            <a:r>
              <a:rPr lang="en-US" dirty="0" smtClean="0">
                <a:solidFill>
                  <a:srgbClr val="FF0000"/>
                </a:solidFill>
              </a:rPr>
              <a:t>C, order of evaluation of operands is defined only for &amp;&amp; and ||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94389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/>
          <p:nvPr/>
        </p:nvSpPr>
        <p:spPr>
          <a:xfrm>
            <a:off x="2947915" y="6550660"/>
            <a:ext cx="3300485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b">
            <a:spAutoFit/>
          </a:bodyPr>
          <a:lstStyle>
            <a:lvl1pPr algn="ctr">
              <a:defRPr sz="14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Esc101, Programming</a:t>
            </a:r>
          </a:p>
        </p:txBody>
      </p:sp>
      <p:sp>
        <p:nvSpPr>
          <p:cNvPr id="298" name="Shape 29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Copying</a:t>
            </a:r>
          </a:p>
        </p:txBody>
      </p:sp>
      <p:sp>
        <p:nvSpPr>
          <p:cNvPr id="299" name="Shape 299"/>
          <p:cNvSpPr>
            <a:spLocks noGrp="1"/>
          </p:cNvSpPr>
          <p:nvPr>
            <p:ph idx="1"/>
          </p:nvPr>
        </p:nvSpPr>
        <p:spPr>
          <a:xfrm>
            <a:off x="304800" y="1524000"/>
            <a:ext cx="8534400" cy="4800600"/>
          </a:xfrm>
          <a:prstGeom prst="rect">
            <a:avLst/>
          </a:prstGeom>
        </p:spPr>
        <p:txBody>
          <a:bodyPr>
            <a:normAutofit fontScale="92500"/>
          </a:bodyPr>
          <a:lstStyle/>
          <a:p>
            <a:pPr marL="221742" indent="-221742" defTabSz="886968">
              <a:buSzPct val="100000"/>
              <a:buChar char="•"/>
              <a:defRPr sz="3104"/>
            </a:pPr>
            <a:r>
              <a:rPr dirty="0"/>
              <a:t>Copy at your own risk </a:t>
            </a:r>
          </a:p>
          <a:p>
            <a:pPr marL="720661" lvl="1" indent="-277177" defTabSz="886968">
              <a:spcBef>
                <a:spcPts val="600"/>
              </a:spcBef>
              <a:buClr>
                <a:srgbClr val="40458C"/>
              </a:buClr>
              <a:buFont typeface="Wingdings"/>
              <a:defRPr sz="2716"/>
            </a:pPr>
            <a:r>
              <a:rPr dirty="0"/>
              <a:t>in any component (lab/quiz/exams/lab exams).</a:t>
            </a:r>
          </a:p>
          <a:p>
            <a:pPr marL="645067" indent="-645067" defTabSz="886968">
              <a:spcBef>
                <a:spcPts val="1000"/>
              </a:spcBef>
              <a:buSzPct val="100000"/>
              <a:buChar char="•"/>
              <a:defRPr sz="2910"/>
            </a:pPr>
            <a:r>
              <a:rPr dirty="0"/>
              <a:t>If you are caught, you get </a:t>
            </a:r>
            <a:r>
              <a:rPr dirty="0" smtClean="0"/>
              <a:t>penalized </a:t>
            </a:r>
            <a:r>
              <a:rPr dirty="0"/>
              <a:t>on grade </a:t>
            </a:r>
            <a:r>
              <a:rPr dirty="0">
                <a:latin typeface="Algerian"/>
                <a:ea typeface="Algerian"/>
                <a:cs typeface="Algerian"/>
                <a:sym typeface="Algerian"/>
              </a:rPr>
              <a:t>(most likely </a:t>
            </a:r>
            <a:r>
              <a:rPr dirty="0">
                <a:solidFill>
                  <a:srgbClr val="FF0000"/>
                </a:solidFill>
                <a:latin typeface="Algerian"/>
                <a:ea typeface="Algerian"/>
                <a:cs typeface="Algerian"/>
                <a:sym typeface="Algerian"/>
              </a:rPr>
              <a:t>F</a:t>
            </a:r>
            <a:r>
              <a:rPr dirty="0">
                <a:latin typeface="Algerian"/>
                <a:ea typeface="Algerian"/>
                <a:cs typeface="Algerian"/>
                <a:sym typeface="Algerian"/>
              </a:rPr>
              <a:t>)</a:t>
            </a:r>
            <a:r>
              <a:rPr dirty="0"/>
              <a:t>.</a:t>
            </a:r>
          </a:p>
          <a:p>
            <a:pPr marL="720661" lvl="1" indent="-277177" defTabSz="886968">
              <a:spcBef>
                <a:spcPts val="600"/>
              </a:spcBef>
              <a:buClr>
                <a:srgbClr val="40458C"/>
              </a:buClr>
              <a:buFont typeface="Wingdings"/>
              <a:defRPr sz="2716"/>
            </a:pPr>
            <a:r>
              <a:rPr dirty="0"/>
              <a:t>Will not be allowed to drop the course</a:t>
            </a:r>
          </a:p>
          <a:p>
            <a:pPr marL="720661" lvl="1" indent="-277177" defTabSz="886968">
              <a:spcBef>
                <a:spcPts val="600"/>
              </a:spcBef>
              <a:buClr>
                <a:srgbClr val="40458C"/>
              </a:buClr>
              <a:buFont typeface="Wingdings"/>
              <a:defRPr sz="2716"/>
            </a:pPr>
            <a:r>
              <a:rPr dirty="0"/>
              <a:t>Case reported to </a:t>
            </a:r>
            <a:r>
              <a:rPr dirty="0" err="1"/>
              <a:t>DoAA</a:t>
            </a:r>
            <a:r>
              <a:rPr dirty="0"/>
              <a:t>/SSAC</a:t>
            </a:r>
          </a:p>
          <a:p>
            <a:pPr marL="720661" lvl="1" indent="-277177" defTabSz="886968">
              <a:spcBef>
                <a:spcPts val="600"/>
              </a:spcBef>
              <a:buClr>
                <a:srgbClr val="40458C"/>
              </a:buClr>
              <a:buFont typeface="Wingdings"/>
              <a:defRPr sz="2716">
                <a:solidFill>
                  <a:srgbClr val="FF0000"/>
                </a:solidFill>
              </a:defRPr>
            </a:pPr>
            <a:r>
              <a:rPr dirty="0"/>
              <a:t>No warning or second chance</a:t>
            </a:r>
          </a:p>
          <a:p>
            <a:pPr marL="720661" lvl="1" indent="-277177" defTabSz="886968">
              <a:spcBef>
                <a:spcPts val="600"/>
              </a:spcBef>
              <a:buClr>
                <a:srgbClr val="40458C"/>
              </a:buClr>
              <a:buFont typeface="Wingdings"/>
              <a:defRPr sz="2716">
                <a:solidFill>
                  <a:srgbClr val="FF0000"/>
                </a:solidFill>
              </a:defRPr>
            </a:pPr>
            <a:r>
              <a:rPr dirty="0"/>
              <a:t>All parties involved </a:t>
            </a:r>
            <a:r>
              <a:rPr dirty="0">
                <a:solidFill>
                  <a:srgbClr val="40458C"/>
                </a:solidFill>
              </a:rPr>
              <a:t>in copying will be held equally responsible. Copying from internet is penalized equally.</a:t>
            </a:r>
          </a:p>
          <a:p>
            <a:pPr marL="720661" lvl="1" indent="-277177" defTabSz="886968">
              <a:spcBef>
                <a:spcPts val="600"/>
              </a:spcBef>
              <a:buClr>
                <a:srgbClr val="40458C"/>
              </a:buClr>
              <a:buFont typeface="Wingdings"/>
              <a:defRPr sz="2716">
                <a:solidFill>
                  <a:srgbClr val="FF0000"/>
                </a:solidFill>
              </a:defRPr>
            </a:pPr>
            <a:r>
              <a:rPr dirty="0">
                <a:solidFill>
                  <a:srgbClr val="40458C"/>
                </a:solidFill>
              </a:rPr>
              <a:t>Policy may change on need basis </a:t>
            </a:r>
          </a:p>
        </p:txBody>
      </p:sp>
      <p:sp>
        <p:nvSpPr>
          <p:cNvPr id="301" name="Shape 301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3</a:t>
            </a:fld>
            <a:endParaRPr/>
          </a:p>
        </p:txBody>
      </p:sp>
    </p:spTree>
  </p:cSld>
  <p:clrMapOvr>
    <a:masterClrMapping/>
  </p:clrMapOvr>
  <p:transition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9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9" grpId="0" build="p" animBg="1" advAuto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Next class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Loops (6.3-6.5)</a:t>
            </a:r>
          </a:p>
          <a:p>
            <a:pPr lvl="1"/>
            <a:r>
              <a:rPr lang="en-GB" dirty="0" smtClean="0"/>
              <a:t>While statement</a:t>
            </a:r>
          </a:p>
          <a:p>
            <a:pPr lvl="1"/>
            <a:r>
              <a:rPr lang="en-GB" dirty="0" smtClean="0"/>
              <a:t>Do-while statement</a:t>
            </a:r>
          </a:p>
          <a:p>
            <a:pPr lvl="1"/>
            <a:r>
              <a:rPr lang="en-GB" dirty="0" smtClean="0"/>
              <a:t>For statement</a:t>
            </a:r>
            <a:endParaRPr lang="en-GB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This class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More about if-else statements</a:t>
            </a:r>
          </a:p>
          <a:p>
            <a:r>
              <a:rPr lang="en-GB" dirty="0" smtClean="0"/>
              <a:t>Switch-case</a:t>
            </a:r>
          </a:p>
          <a:p>
            <a:r>
              <a:rPr lang="en-GB" dirty="0" smtClean="0"/>
              <a:t>Break</a:t>
            </a:r>
            <a:endParaRPr lang="en-GB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If-else review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755576" y="1340768"/>
            <a:ext cx="7010400" cy="2585323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#include&lt;stdio.h&gt;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 int main() { </a:t>
            </a:r>
          </a:p>
          <a:p>
            <a:r>
              <a:rPr lang="en-GB" dirty="0">
                <a:solidFill>
                  <a:schemeClr val="bg1"/>
                </a:solidFill>
              </a:rPr>
              <a:t>	</a:t>
            </a:r>
            <a:r>
              <a:rPr lang="en-GB" dirty="0" smtClean="0">
                <a:solidFill>
                  <a:schemeClr val="bg1"/>
                </a:solidFill>
              </a:rPr>
              <a:t>int </a:t>
            </a:r>
            <a:r>
              <a:rPr lang="en-GB" dirty="0" err="1" smtClean="0">
                <a:solidFill>
                  <a:schemeClr val="bg1"/>
                </a:solidFill>
              </a:rPr>
              <a:t>i</a:t>
            </a:r>
            <a:r>
              <a:rPr lang="en-GB" dirty="0" smtClean="0">
                <a:solidFill>
                  <a:schemeClr val="bg1"/>
                </a:solidFill>
              </a:rPr>
              <a:t> = 5, j = 6, k = 7; </a:t>
            </a:r>
          </a:p>
          <a:p>
            <a:r>
              <a:rPr lang="en-GB" dirty="0">
                <a:solidFill>
                  <a:schemeClr val="bg1"/>
                </a:solidFill>
              </a:rPr>
              <a:t>	</a:t>
            </a:r>
            <a:r>
              <a:rPr lang="en-GB" dirty="0" smtClean="0">
                <a:solidFill>
                  <a:schemeClr val="bg1"/>
                </a:solidFill>
              </a:rPr>
              <a:t>if(</a:t>
            </a:r>
            <a:r>
              <a:rPr lang="en-GB" dirty="0" err="1" smtClean="0">
                <a:solidFill>
                  <a:schemeClr val="bg1"/>
                </a:solidFill>
              </a:rPr>
              <a:t>i</a:t>
            </a:r>
            <a:r>
              <a:rPr lang="en-GB" dirty="0" smtClean="0">
                <a:solidFill>
                  <a:schemeClr val="bg1"/>
                </a:solidFill>
              </a:rPr>
              <a:t> &gt; j == k)</a:t>
            </a:r>
          </a:p>
          <a:p>
            <a:r>
              <a:rPr lang="en-GB" dirty="0">
                <a:solidFill>
                  <a:schemeClr val="bg1"/>
                </a:solidFill>
              </a:rPr>
              <a:t>	</a:t>
            </a:r>
            <a:r>
              <a:rPr lang="en-GB" dirty="0" smtClean="0">
                <a:solidFill>
                  <a:schemeClr val="bg1"/>
                </a:solidFill>
              </a:rPr>
              <a:t>	 printf("%d %d %d", </a:t>
            </a:r>
            <a:r>
              <a:rPr lang="en-GB" dirty="0" err="1" smtClean="0">
                <a:solidFill>
                  <a:schemeClr val="bg1"/>
                </a:solidFill>
              </a:rPr>
              <a:t>i</a:t>
            </a:r>
            <a:r>
              <a:rPr lang="en-GB" dirty="0" smtClean="0">
                <a:solidFill>
                  <a:schemeClr val="bg1"/>
                </a:solidFill>
              </a:rPr>
              <a:t>++, ++j, --k);</a:t>
            </a:r>
          </a:p>
          <a:p>
            <a:r>
              <a:rPr lang="en-GB" dirty="0">
                <a:solidFill>
                  <a:schemeClr val="bg1"/>
                </a:solidFill>
              </a:rPr>
              <a:t>	</a:t>
            </a:r>
            <a:r>
              <a:rPr lang="en-GB" dirty="0" smtClean="0">
                <a:solidFill>
                  <a:schemeClr val="bg1"/>
                </a:solidFill>
              </a:rPr>
              <a:t> else </a:t>
            </a:r>
          </a:p>
          <a:p>
            <a:r>
              <a:rPr lang="en-GB" dirty="0">
                <a:solidFill>
                  <a:schemeClr val="bg1"/>
                </a:solidFill>
              </a:rPr>
              <a:t>	</a:t>
            </a:r>
            <a:r>
              <a:rPr lang="en-GB" dirty="0" smtClean="0">
                <a:solidFill>
                  <a:schemeClr val="bg1"/>
                </a:solidFill>
              </a:rPr>
              <a:t>	printf("%d %d %d", </a:t>
            </a:r>
            <a:r>
              <a:rPr lang="en-GB" dirty="0" err="1" smtClean="0">
                <a:solidFill>
                  <a:schemeClr val="bg1"/>
                </a:solidFill>
              </a:rPr>
              <a:t>i</a:t>
            </a:r>
            <a:r>
              <a:rPr lang="en-GB" dirty="0" smtClean="0">
                <a:solidFill>
                  <a:schemeClr val="bg1"/>
                </a:solidFill>
              </a:rPr>
              <a:t>, j, k);</a:t>
            </a:r>
          </a:p>
          <a:p>
            <a:r>
              <a:rPr lang="en-GB" dirty="0">
                <a:solidFill>
                  <a:schemeClr val="bg1"/>
                </a:solidFill>
              </a:rPr>
              <a:t>	</a:t>
            </a:r>
            <a:r>
              <a:rPr lang="en-GB" dirty="0" smtClean="0">
                <a:solidFill>
                  <a:schemeClr val="bg1"/>
                </a:solidFill>
              </a:rPr>
              <a:t> return 0;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 }</a:t>
            </a:r>
            <a:endParaRPr lang="en-GB" dirty="0">
              <a:solidFill>
                <a:schemeClr val="bg1"/>
              </a:solidFill>
              <a:latin typeface="Lucida Console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028384" y="2564904"/>
            <a:ext cx="864096" cy="461665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>
                <a:solidFill>
                  <a:schemeClr val="bg1"/>
                </a:solidFill>
              </a:rPr>
              <a:t>5 6 7 </a:t>
            </a:r>
            <a:endParaRPr lang="en-GB" sz="24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55576" y="4077072"/>
            <a:ext cx="7010400" cy="2585323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#include&lt;stdio.h&gt;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 int main() {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	 int </a:t>
            </a:r>
            <a:r>
              <a:rPr lang="en-GB" dirty="0" err="1" smtClean="0">
                <a:solidFill>
                  <a:schemeClr val="bg1"/>
                </a:solidFill>
              </a:rPr>
              <a:t>i</a:t>
            </a:r>
            <a:r>
              <a:rPr lang="en-GB" dirty="0" smtClean="0">
                <a:solidFill>
                  <a:schemeClr val="bg1"/>
                </a:solidFill>
              </a:rPr>
              <a:t> = 5; </a:t>
            </a:r>
          </a:p>
          <a:p>
            <a:r>
              <a:rPr lang="en-GB" dirty="0">
                <a:solidFill>
                  <a:schemeClr val="bg1"/>
                </a:solidFill>
              </a:rPr>
              <a:t>	</a:t>
            </a:r>
            <a:r>
              <a:rPr lang="en-GB" dirty="0" smtClean="0">
                <a:solidFill>
                  <a:schemeClr val="bg1"/>
                </a:solidFill>
              </a:rPr>
              <a:t> if(</a:t>
            </a:r>
            <a:r>
              <a:rPr lang="en-GB" dirty="0" err="1" smtClean="0">
                <a:solidFill>
                  <a:schemeClr val="bg1"/>
                </a:solidFill>
              </a:rPr>
              <a:t>i</a:t>
            </a:r>
            <a:r>
              <a:rPr lang="en-GB" dirty="0" smtClean="0">
                <a:solidFill>
                  <a:schemeClr val="bg1"/>
                </a:solidFill>
              </a:rPr>
              <a:t> = </a:t>
            </a:r>
            <a:r>
              <a:rPr lang="en-GB" dirty="0" err="1" smtClean="0">
                <a:solidFill>
                  <a:schemeClr val="bg1"/>
                </a:solidFill>
              </a:rPr>
              <a:t>i</a:t>
            </a:r>
            <a:r>
              <a:rPr lang="en-GB" dirty="0" smtClean="0">
                <a:solidFill>
                  <a:schemeClr val="bg1"/>
                </a:solidFill>
              </a:rPr>
              <a:t> - 5 &gt; 4) </a:t>
            </a:r>
          </a:p>
          <a:p>
            <a:r>
              <a:rPr lang="en-GB" dirty="0">
                <a:solidFill>
                  <a:schemeClr val="bg1"/>
                </a:solidFill>
              </a:rPr>
              <a:t>	</a:t>
            </a:r>
            <a:r>
              <a:rPr lang="en-GB" dirty="0" smtClean="0">
                <a:solidFill>
                  <a:schemeClr val="bg1"/>
                </a:solidFill>
              </a:rPr>
              <a:t>	printf("inside if block");</a:t>
            </a:r>
          </a:p>
          <a:p>
            <a:r>
              <a:rPr lang="en-GB" dirty="0">
                <a:solidFill>
                  <a:schemeClr val="bg1"/>
                </a:solidFill>
              </a:rPr>
              <a:t>	</a:t>
            </a:r>
            <a:r>
              <a:rPr lang="en-GB" dirty="0" smtClean="0">
                <a:solidFill>
                  <a:schemeClr val="bg1"/>
                </a:solidFill>
              </a:rPr>
              <a:t> else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 		printf("inside else block"); 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	return 0;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 } </a:t>
            </a:r>
            <a:endParaRPr lang="en-GB" dirty="0">
              <a:solidFill>
                <a:schemeClr val="bg1"/>
              </a:solidFill>
              <a:latin typeface="Lucida Console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12360" y="5055567"/>
            <a:ext cx="1259632" cy="276999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>
                <a:solidFill>
                  <a:schemeClr val="bg1"/>
                </a:solidFill>
              </a:rPr>
              <a:t>Inside else block</a:t>
            </a:r>
            <a:endParaRPr lang="en-GB" sz="1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/>
      <p:bldP spid="8" grpId="0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If-else review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419741"/>
            <a:ext cx="7010400" cy="2308324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#include&lt;stdio.h&gt;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 int main() {</a:t>
            </a:r>
          </a:p>
          <a:p>
            <a:r>
              <a:rPr lang="en-GB" dirty="0">
                <a:solidFill>
                  <a:schemeClr val="bg1"/>
                </a:solidFill>
              </a:rPr>
              <a:t>	</a:t>
            </a:r>
            <a:r>
              <a:rPr lang="en-GB" dirty="0" smtClean="0">
                <a:solidFill>
                  <a:schemeClr val="bg1"/>
                </a:solidFill>
              </a:rPr>
              <a:t> if(sizeof(0)) </a:t>
            </a:r>
          </a:p>
          <a:p>
            <a:r>
              <a:rPr lang="en-GB" dirty="0">
                <a:solidFill>
                  <a:schemeClr val="bg1"/>
                </a:solidFill>
              </a:rPr>
              <a:t>	</a:t>
            </a:r>
            <a:r>
              <a:rPr lang="en-GB" dirty="0" smtClean="0">
                <a:solidFill>
                  <a:schemeClr val="bg1"/>
                </a:solidFill>
              </a:rPr>
              <a:t>	printf(“Yes");</a:t>
            </a:r>
          </a:p>
          <a:p>
            <a:r>
              <a:rPr lang="en-GB" dirty="0">
                <a:solidFill>
                  <a:schemeClr val="bg1"/>
                </a:solidFill>
              </a:rPr>
              <a:t>	</a:t>
            </a:r>
            <a:r>
              <a:rPr lang="en-GB" dirty="0" smtClean="0">
                <a:solidFill>
                  <a:schemeClr val="bg1"/>
                </a:solidFill>
              </a:rPr>
              <a:t> else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 		printf(“No");</a:t>
            </a:r>
          </a:p>
          <a:p>
            <a:r>
              <a:rPr lang="en-GB" dirty="0">
                <a:solidFill>
                  <a:schemeClr val="bg1"/>
                </a:solidFill>
              </a:rPr>
              <a:t>	</a:t>
            </a:r>
            <a:r>
              <a:rPr lang="en-GB" dirty="0" smtClean="0">
                <a:solidFill>
                  <a:schemeClr val="bg1"/>
                </a:solidFill>
              </a:rPr>
              <a:t> return 0;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 } </a:t>
            </a:r>
            <a:endParaRPr lang="en-GB" dirty="0">
              <a:solidFill>
                <a:schemeClr val="bg1"/>
              </a:solidFill>
              <a:latin typeface="Lucida Console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884368" y="2348880"/>
            <a:ext cx="864096" cy="461665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>
                <a:solidFill>
                  <a:schemeClr val="bg1"/>
                </a:solidFill>
              </a:rPr>
              <a:t>Yes</a:t>
            </a:r>
            <a:endParaRPr lang="en-GB" sz="24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0" y="3861048"/>
            <a:ext cx="7010400" cy="2862322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#include &lt;stdio.h&gt;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int main()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{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    char </a:t>
            </a:r>
            <a:r>
              <a:rPr lang="en-GB" dirty="0" err="1" smtClean="0">
                <a:solidFill>
                  <a:schemeClr val="bg1"/>
                </a:solidFill>
              </a:rPr>
              <a:t>val</a:t>
            </a:r>
            <a:r>
              <a:rPr lang="en-GB" dirty="0" smtClean="0">
                <a:solidFill>
                  <a:schemeClr val="bg1"/>
                </a:solidFill>
              </a:rPr>
              <a:t>=1;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    if(</a:t>
            </a:r>
            <a:r>
              <a:rPr lang="en-GB" dirty="0" err="1" smtClean="0">
                <a:solidFill>
                  <a:schemeClr val="bg1"/>
                </a:solidFill>
              </a:rPr>
              <a:t>val</a:t>
            </a:r>
            <a:r>
              <a:rPr lang="en-GB" dirty="0" smtClean="0">
                <a:solidFill>
                  <a:schemeClr val="bg1"/>
                </a:solidFill>
              </a:rPr>
              <a:t>--==0)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        printf("TRUE");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    else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        printf("FALSE");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    return 0;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884368" y="4869160"/>
            <a:ext cx="936104" cy="461665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>
                <a:solidFill>
                  <a:schemeClr val="bg1"/>
                </a:solidFill>
              </a:rPr>
              <a:t>FALSE</a:t>
            </a:r>
            <a:endParaRPr lang="en-GB" sz="2400" dirty="0">
              <a:solidFill>
                <a:schemeClr val="bg1"/>
              </a:solidFill>
            </a:endParaRPr>
          </a:p>
        </p:txBody>
      </p:sp>
      <p:sp>
        <p:nvSpPr>
          <p:cNvPr id="9" name="5-Point Star 8"/>
          <p:cNvSpPr/>
          <p:nvPr/>
        </p:nvSpPr>
        <p:spPr>
          <a:xfrm>
            <a:off x="179512" y="3861048"/>
            <a:ext cx="288032" cy="216024"/>
          </a:xfrm>
          <a:prstGeom prst="star5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  <p:bldP spid="7" grpId="0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Trick questions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Choice of compiler affects output</a:t>
            </a:r>
          </a:p>
          <a:p>
            <a:r>
              <a:rPr lang="en-GB" dirty="0" smtClean="0"/>
              <a:t>Will not be on exam </a:t>
            </a:r>
          </a:p>
          <a:p>
            <a:r>
              <a:rPr lang="en-GB" dirty="0" smtClean="0"/>
              <a:t>If in doubt, give your answer</a:t>
            </a:r>
          </a:p>
          <a:p>
            <a:pPr lvl="1"/>
            <a:r>
              <a:rPr lang="en-GB" dirty="0" smtClean="0"/>
              <a:t>With justification</a:t>
            </a:r>
          </a:p>
          <a:p>
            <a:r>
              <a:rPr lang="en-GB" dirty="0" smtClean="0"/>
              <a:t>Will mark with      from now on </a:t>
            </a:r>
            <a:endParaRPr lang="en-GB" dirty="0"/>
          </a:p>
        </p:txBody>
      </p:sp>
      <p:sp>
        <p:nvSpPr>
          <p:cNvPr id="4" name="5-Point Star 3"/>
          <p:cNvSpPr/>
          <p:nvPr/>
        </p:nvSpPr>
        <p:spPr>
          <a:xfrm>
            <a:off x="3419872" y="4077072"/>
            <a:ext cx="288032" cy="216024"/>
          </a:xfrm>
          <a:prstGeom prst="star5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Unmatched if and else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5EE9791-3F45-4A3F-82E4-EA73263E2069}" type="datetime7">
              <a:rPr lang="en-US" smtClean="0"/>
              <a:pPr>
                <a:defRPr/>
              </a:pPr>
              <a:t>Aug-17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Esc101, Programming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495800" y="4267200"/>
            <a:ext cx="4267200" cy="224676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i</a:t>
            </a:r>
            <a:r>
              <a:rPr lang="en-US" sz="2800" dirty="0" smtClean="0">
                <a:solidFill>
                  <a:schemeClr val="tx1"/>
                </a:solidFill>
              </a:rPr>
              <a:t>f ((a != 0) &amp;&amp; (b != 0))</a:t>
            </a:r>
          </a:p>
          <a:p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smtClean="0">
                <a:solidFill>
                  <a:schemeClr val="tx1"/>
                </a:solidFill>
              </a:rPr>
              <a:t>   if (a * b &gt;= 0) </a:t>
            </a:r>
          </a:p>
          <a:p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smtClean="0">
                <a:solidFill>
                  <a:schemeClr val="tx1"/>
                </a:solidFill>
              </a:rPr>
              <a:t>       printf (“positive”);</a:t>
            </a:r>
          </a:p>
          <a:p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smtClean="0">
                <a:solidFill>
                  <a:schemeClr val="tx1"/>
                </a:solidFill>
              </a:rPr>
              <a:t>   else </a:t>
            </a:r>
          </a:p>
          <a:p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smtClean="0">
                <a:solidFill>
                  <a:schemeClr val="tx1"/>
                </a:solidFill>
              </a:rPr>
              <a:t>       printf(“negative”);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5800" y="1600200"/>
            <a:ext cx="4267200" cy="224676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i</a:t>
            </a:r>
            <a:r>
              <a:rPr lang="en-US" sz="2800" dirty="0" smtClean="0">
                <a:solidFill>
                  <a:schemeClr val="tx1"/>
                </a:solidFill>
              </a:rPr>
              <a:t>f ((a != 0) &amp;&amp; (b != 0))</a:t>
            </a:r>
          </a:p>
          <a:p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smtClean="0">
                <a:solidFill>
                  <a:schemeClr val="tx1"/>
                </a:solidFill>
              </a:rPr>
              <a:t>   if (a * b &gt;= 0) </a:t>
            </a:r>
          </a:p>
          <a:p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smtClean="0">
                <a:solidFill>
                  <a:schemeClr val="tx1"/>
                </a:solidFill>
              </a:rPr>
              <a:t>       printf (“positive”);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else </a:t>
            </a:r>
          </a:p>
          <a:p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smtClean="0">
                <a:solidFill>
                  <a:schemeClr val="tx1"/>
                </a:solidFill>
              </a:rPr>
              <a:t>   printf(“zero”);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5410200" y="1600200"/>
            <a:ext cx="3581400" cy="1447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OUTPUT for a = 5, b = 0</a:t>
            </a: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r>
              <a:rPr lang="en-US" sz="2000" b="1" dirty="0" smtClean="0">
                <a:solidFill>
                  <a:srgbClr val="FF0000"/>
                </a:solidFill>
                <a:latin typeface="Verdana" pitchFamily="34" charset="0"/>
              </a:rPr>
              <a:t>     NO OUTPUT!!</a:t>
            </a:r>
          </a:p>
          <a:p>
            <a:pPr defTabSz="914400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</a:pPr>
            <a:r>
              <a:rPr lang="en-US" sz="2000" dirty="0">
                <a:solidFill>
                  <a:schemeClr val="tx1"/>
                </a:solidFill>
                <a:latin typeface="Verdana" pitchFamily="34" charset="0"/>
              </a:rPr>
              <a:t>OUTPUT for a = 5, b = </a:t>
            </a:r>
            <a:r>
              <a:rPr lang="en-US" sz="2000" dirty="0" smtClean="0">
                <a:solidFill>
                  <a:schemeClr val="tx1"/>
                </a:solidFill>
                <a:latin typeface="Verdana" pitchFamily="34" charset="0"/>
              </a:rPr>
              <a:t>-5</a:t>
            </a:r>
          </a:p>
          <a:p>
            <a:pPr defTabSz="914400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</a:pPr>
            <a:r>
              <a:rPr lang="en-US" sz="2000" b="1" dirty="0" smtClean="0">
                <a:solidFill>
                  <a:srgbClr val="FF0000"/>
                </a:solidFill>
                <a:latin typeface="Verdana" pitchFamily="34" charset="0"/>
              </a:rPr>
              <a:t>zero</a:t>
            </a:r>
            <a:endParaRPr lang="en-US" sz="2000" dirty="0">
              <a:solidFill>
                <a:schemeClr val="tx1"/>
              </a:solidFill>
              <a:latin typeface="Verdana" pitchFamily="34" charset="0"/>
            </a:endParaRP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Verdana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533400" y="4666684"/>
            <a:ext cx="3581400" cy="1447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OUTPUT for a = 5, b = 0</a:t>
            </a: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r>
              <a:rPr lang="en-US" sz="2000" b="1" dirty="0" smtClean="0">
                <a:solidFill>
                  <a:srgbClr val="FF0000"/>
                </a:solidFill>
                <a:latin typeface="Verdana" pitchFamily="34" charset="0"/>
              </a:rPr>
              <a:t>       NO OUTPUT!!</a:t>
            </a:r>
          </a:p>
          <a:p>
            <a:pPr defTabSz="914400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</a:pPr>
            <a:r>
              <a:rPr lang="en-US" sz="2000" dirty="0">
                <a:solidFill>
                  <a:schemeClr val="tx1"/>
                </a:solidFill>
                <a:latin typeface="Verdana" pitchFamily="34" charset="0"/>
              </a:rPr>
              <a:t>OUTPUT for a = 5, b = -5</a:t>
            </a:r>
          </a:p>
          <a:p>
            <a:pPr defTabSz="914400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</a:pPr>
            <a:r>
              <a:rPr lang="en-US" sz="2000" b="1" dirty="0" smtClean="0">
                <a:solidFill>
                  <a:srgbClr val="FF0000"/>
                </a:solidFill>
                <a:latin typeface="Verdana" pitchFamily="34" charset="0"/>
              </a:rPr>
              <a:t>negative</a:t>
            </a:r>
            <a:endParaRPr lang="en-US" sz="2000" dirty="0">
              <a:solidFill>
                <a:schemeClr val="tx1"/>
              </a:solidFill>
              <a:latin typeface="Verdana" pitchFamily="34" charset="0"/>
            </a:endParaRP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Verdana" pitchFamily="34" charset="0"/>
            </a:endParaRPr>
          </a:p>
        </p:txBody>
      </p:sp>
      <p:sp>
        <p:nvSpPr>
          <p:cNvPr id="11" name="Right Arrow 10"/>
          <p:cNvSpPr/>
          <p:nvPr/>
        </p:nvSpPr>
        <p:spPr bwMode="auto">
          <a:xfrm>
            <a:off x="4876800" y="2209800"/>
            <a:ext cx="533400" cy="304800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2" name="Right Arrow 11"/>
          <p:cNvSpPr/>
          <p:nvPr/>
        </p:nvSpPr>
        <p:spPr bwMode="auto">
          <a:xfrm rot="10800000">
            <a:off x="3997036" y="5023439"/>
            <a:ext cx="533400" cy="304800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96000" y="629468"/>
            <a:ext cx="2209800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900" b="1" dirty="0" smtClean="0">
                <a:solidFill>
                  <a:srgbClr val="FF0000"/>
                </a:solidFill>
              </a:rPr>
              <a:t>X</a:t>
            </a:r>
            <a:endParaRPr lang="en-US" sz="239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55633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Unmatched if and else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</a:t>
            </a:r>
            <a:r>
              <a:rPr lang="en-US" dirty="0" smtClean="0">
                <a:solidFill>
                  <a:srgbClr val="FF0000"/>
                </a:solidFill>
              </a:rPr>
              <a:t>else</a:t>
            </a:r>
            <a:r>
              <a:rPr lang="en-US" dirty="0" smtClean="0"/>
              <a:t> always matches closest unmatched </a:t>
            </a:r>
            <a:r>
              <a:rPr lang="en-US" dirty="0" smtClean="0">
                <a:solidFill>
                  <a:srgbClr val="FF0000"/>
                </a:solidFill>
              </a:rPr>
              <a:t>if</a:t>
            </a:r>
          </a:p>
          <a:p>
            <a:pPr lvl="1"/>
            <a:r>
              <a:rPr lang="en-US" dirty="0" smtClean="0"/>
              <a:t>Unless forced otherwise using </a:t>
            </a:r>
            <a:r>
              <a:rPr lang="en-US" dirty="0" smtClean="0">
                <a:solidFill>
                  <a:srgbClr val="FF0000"/>
                </a:solidFill>
              </a:rPr>
              <a:t>{</a:t>
            </a:r>
            <a:r>
              <a:rPr lang="en-US" dirty="0" smtClean="0"/>
              <a:t> … </a:t>
            </a:r>
            <a:r>
              <a:rPr lang="en-US" dirty="0" smtClean="0">
                <a:solidFill>
                  <a:srgbClr val="FF0000"/>
                </a:solidFill>
              </a:rPr>
              <a:t>}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D114114-3A8B-433A-8AC0-C39AC6EDBC48}" type="datetime7">
              <a:rPr lang="en-US" smtClean="0"/>
              <a:pPr>
                <a:defRPr/>
              </a:pPr>
              <a:t>Aug-17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Esc101, Programming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6200" y="3693855"/>
            <a:ext cx="4267200" cy="255454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i</a:t>
            </a:r>
            <a:r>
              <a:rPr lang="en-US" sz="3200" dirty="0" smtClean="0">
                <a:solidFill>
                  <a:schemeClr val="tx1"/>
                </a:solidFill>
              </a:rPr>
              <a:t>f (cond</a:t>
            </a:r>
            <a:r>
              <a:rPr lang="en-US" sz="3200" dirty="0">
                <a:solidFill>
                  <a:schemeClr val="tx1"/>
                </a:solidFill>
              </a:rPr>
              <a:t>1</a:t>
            </a:r>
            <a:r>
              <a:rPr lang="en-US" sz="32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smtClean="0">
                <a:solidFill>
                  <a:schemeClr val="tx1"/>
                </a:solidFill>
              </a:rPr>
              <a:t>   if (cond2) </a:t>
            </a:r>
          </a:p>
          <a:p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smtClean="0">
                <a:solidFill>
                  <a:schemeClr val="tx1"/>
                </a:solidFill>
              </a:rPr>
              <a:t>       …</a:t>
            </a:r>
          </a:p>
          <a:p>
            <a:r>
              <a:rPr lang="en-US" sz="3200" dirty="0" smtClean="0">
                <a:solidFill>
                  <a:schemeClr val="tx1"/>
                </a:solidFill>
              </a:rPr>
              <a:t>   else </a:t>
            </a:r>
          </a:p>
          <a:p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smtClean="0">
                <a:solidFill>
                  <a:schemeClr val="tx1"/>
                </a:solidFill>
              </a:rPr>
              <a:t>       …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724400" y="3657600"/>
            <a:ext cx="4267200" cy="304698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i</a:t>
            </a:r>
            <a:r>
              <a:rPr lang="en-US" sz="3200" dirty="0" smtClean="0">
                <a:solidFill>
                  <a:schemeClr val="tx1"/>
                </a:solidFill>
              </a:rPr>
              <a:t>f (cond1) {</a:t>
            </a:r>
          </a:p>
          <a:p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smtClean="0">
                <a:solidFill>
                  <a:schemeClr val="tx1"/>
                </a:solidFill>
              </a:rPr>
              <a:t>   if (cond2) </a:t>
            </a:r>
          </a:p>
          <a:p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smtClean="0">
                <a:solidFill>
                  <a:schemeClr val="tx1"/>
                </a:solidFill>
              </a:rPr>
              <a:t>       …</a:t>
            </a:r>
          </a:p>
          <a:p>
            <a:r>
              <a:rPr lang="en-US" sz="3200" dirty="0" smtClean="0">
                <a:solidFill>
                  <a:schemeClr val="tx1"/>
                </a:solidFill>
              </a:rPr>
              <a:t>    else </a:t>
            </a:r>
          </a:p>
          <a:p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smtClean="0">
                <a:solidFill>
                  <a:schemeClr val="tx1"/>
                </a:solidFill>
              </a:rPr>
              <a:t>       …</a:t>
            </a:r>
          </a:p>
          <a:p>
            <a:r>
              <a:rPr lang="en-US" sz="3200" dirty="0">
                <a:solidFill>
                  <a:schemeClr val="tx1"/>
                </a:solidFill>
              </a:rPr>
              <a:t>}</a:t>
            </a:r>
            <a:endParaRPr lang="en-US" sz="3200" dirty="0" smtClean="0">
              <a:solidFill>
                <a:schemeClr val="tx1"/>
              </a:solidFill>
            </a:endParaRPr>
          </a:p>
        </p:txBody>
      </p:sp>
      <p:sp>
        <p:nvSpPr>
          <p:cNvPr id="15" name="Right Arrow 14"/>
          <p:cNvSpPr/>
          <p:nvPr/>
        </p:nvSpPr>
        <p:spPr bwMode="auto">
          <a:xfrm>
            <a:off x="4114800" y="4800600"/>
            <a:ext cx="609600" cy="380494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74719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1790</Words>
  <Application>Microsoft Office PowerPoint</Application>
  <PresentationFormat>On-screen Show (4:3)</PresentationFormat>
  <Paragraphs>458</Paragraphs>
  <Slides>30</Slides>
  <Notes>2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More about conditionals</vt:lpstr>
      <vt:lpstr>Announcements</vt:lpstr>
      <vt:lpstr>Copying</vt:lpstr>
      <vt:lpstr>This class</vt:lpstr>
      <vt:lpstr>If-else review</vt:lpstr>
      <vt:lpstr>If-else review</vt:lpstr>
      <vt:lpstr>Trick questions</vt:lpstr>
      <vt:lpstr>Unmatched if and else</vt:lpstr>
      <vt:lpstr>Unmatched if and else</vt:lpstr>
      <vt:lpstr>Unmatched if and else</vt:lpstr>
      <vt:lpstr>Else if</vt:lpstr>
      <vt:lpstr>Else if</vt:lpstr>
      <vt:lpstr>Example</vt:lpstr>
      <vt:lpstr>Printing the day</vt:lpstr>
      <vt:lpstr>Example 2</vt:lpstr>
      <vt:lpstr>Weekday - version 1</vt:lpstr>
      <vt:lpstr>Weekday - version 2</vt:lpstr>
      <vt:lpstr>Weekday - version 3</vt:lpstr>
      <vt:lpstr>Switch-case statement</vt:lpstr>
      <vt:lpstr>Printing the day, version 2</vt:lpstr>
      <vt:lpstr>Weekday, version 4</vt:lpstr>
      <vt:lpstr>The break statement</vt:lpstr>
      <vt:lpstr>General Form of switch-case</vt:lpstr>
      <vt:lpstr>Example</vt:lpstr>
      <vt:lpstr>General Form of switch-case</vt:lpstr>
      <vt:lpstr>Fall Through…</vt:lpstr>
      <vt:lpstr>Class Quiz </vt:lpstr>
      <vt:lpstr>Short-circuit evaluation</vt:lpstr>
      <vt:lpstr>3 Factors for Expr Evaluation</vt:lpstr>
      <vt:lpstr>Next class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More about conditionals</dc:title>
  <dc:creator>nisheeth</dc:creator>
  <cp:lastModifiedBy>nisheeth</cp:lastModifiedBy>
  <cp:revision>10</cp:revision>
  <dcterms:created xsi:type="dcterms:W3CDTF">2017-08-21T03:16:21Z</dcterms:created>
  <dcterms:modified xsi:type="dcterms:W3CDTF">2017-08-21T04:58:29Z</dcterms:modified>
</cp:coreProperties>
</file>