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B8DF4-B634-448B-B8E7-95356A0DDDEE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68A35-66F5-4DAD-8279-46159DAD210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DCCAB-911B-418C-8EE3-1BE517231FC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2993-B052-486B-B517-AC968F9B5B66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9865-E167-4523-A6CF-3E8D939E3D6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Looping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August 23</a:t>
            </a:r>
            <a:r>
              <a:rPr lang="en-GB" baseline="30000" dirty="0" smtClean="0"/>
              <a:t>rd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2209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Read a sequence of integers from the terminal until -1 is read.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 Output  sum of numbers read, not including the -1..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First, let us write the loop, then add code for  sum.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D47B2-6143-476D-A974-9808E42417D0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0" y="3581400"/>
            <a:ext cx="9144000" cy="2895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 a;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          /* read into a */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while ( </a:t>
            </a:r>
            <a:r>
              <a:rPr lang="en-US" sz="2800" dirty="0" smtClean="0">
                <a:solidFill>
                  <a:schemeClr val="accent4"/>
                </a:solidFill>
                <a:ea typeface="ＭＳ Ｐゴシック" pitchFamily="34" charset="-128"/>
              </a:rPr>
              <a:t>a !=  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28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	</a:t>
            </a:r>
            <a:r>
              <a:rPr lang="en-US" sz="28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(“%d”, &amp;a);    /* read into a inside loop*/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28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0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Tracing the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96E8F-DC32-4E76-B7DC-249BA3564119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0" y="990600"/>
            <a:ext cx="9144000" cy="3200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 a;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          /* read into a */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while (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a != 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	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/*read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into a inside loop*/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	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4267200"/>
            <a:ext cx="2438400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INPUT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4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15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-5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??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152400" y="1828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4343400"/>
            <a:ext cx="9906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-1</a:t>
            </a: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27432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457200" y="2209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-152400" y="35814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>
            <a:off x="3820998" y="4409017"/>
            <a:ext cx="25474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Trace of </a:t>
            </a:r>
            <a:r>
              <a:rPr lang="en-US" altLang="en-US" sz="2200" b="1" dirty="0" smtClean="0">
                <a:latin typeface="Comic Sans MS" pitchFamily="66" charset="0"/>
              </a:rPr>
              <a:t>memory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location </a:t>
            </a:r>
            <a:r>
              <a:rPr lang="en-US" altLang="en-US" sz="2200" b="1" dirty="0">
                <a:latin typeface="Comic Sans MS" pitchFamily="66" charset="0"/>
              </a:rPr>
              <a:t>a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2438400" y="5411450"/>
            <a:ext cx="6629400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One </a:t>
            </a:r>
            <a:r>
              <a:rPr lang="en-US" altLang="en-US" sz="2200" b="1" dirty="0" err="1" smtClean="0">
                <a:latin typeface="Comic Sans MS" pitchFamily="66" charset="0"/>
              </a:rPr>
              <a:t>scanf</a:t>
            </a:r>
            <a:r>
              <a:rPr lang="en-US" altLang="en-US" sz="2200" b="1" dirty="0" smtClean="0">
                <a:latin typeface="Comic Sans MS" pitchFamily="66" charset="0"/>
              </a:rPr>
              <a:t> is executed every time body of the loop is executed.</a:t>
            </a:r>
            <a:endParaRPr lang="en-US" altLang="en-US" sz="2200" b="1" dirty="0">
              <a:latin typeface="Comic Sans MS" pitchFamily="66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Every </a:t>
            </a:r>
            <a:r>
              <a:rPr lang="en-US" altLang="en-US" sz="2200" b="1" dirty="0" err="1" smtClean="0">
                <a:latin typeface="Comic Sans MS" pitchFamily="66" charset="0"/>
              </a:rPr>
              <a:t>scanf</a:t>
            </a:r>
            <a:r>
              <a:rPr lang="en-US" altLang="en-US" sz="2200" b="1" dirty="0" smtClean="0">
                <a:latin typeface="Comic Sans MS" pitchFamily="66" charset="0"/>
              </a:rPr>
              <a:t> execution reads one integer.</a:t>
            </a:r>
          </a:p>
        </p:txBody>
      </p:sp>
    </p:spTree>
    <p:extLst>
      <p:ext uri="{BB962C8B-B14F-4D97-AF65-F5344CB8AC3E}">
        <p14:creationId xmlns:p14="http://schemas.microsoft.com/office/powerpoint/2010/main" xmlns="" val="101960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Add numbers until -1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820025" cy="16002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Keep an integer variable s. </a:t>
            </a:r>
          </a:p>
          <a:p>
            <a:r>
              <a:rPr lang="en-US" altLang="en-US" dirty="0" smtClean="0"/>
              <a:t>s is the sum of the numbers seen so far (except the -1).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4AEFC-3D76-4A8E-9886-0BE71893FDFF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2133600"/>
            <a:ext cx="8991600" cy="464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2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a;</a:t>
            </a:r>
          </a:p>
          <a:p>
            <a:pPr eaLnBrk="0" hangingPunct="0">
              <a:defRPr/>
            </a:pPr>
            <a:r>
              <a:rPr lang="en-US" sz="3200" b="1" dirty="0" err="1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s; </a:t>
            </a:r>
          </a:p>
          <a:p>
            <a:pPr eaLnBrk="0" hangingPunct="0">
              <a:defRPr/>
            </a:pP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= 0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; // not seen any a yet</a:t>
            </a:r>
            <a:endParaRPr lang="en-US" sz="3200" b="1" dirty="0">
              <a:solidFill>
                <a:srgbClr val="C00000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err="1" smtClean="0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//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read into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a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while (a != 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  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 = s + a;	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// last a is not -1    </a:t>
            </a:r>
            <a:endParaRPr lang="en-US" sz="3200" b="1" dirty="0">
              <a:solidFill>
                <a:srgbClr val="C00000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32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(“%d”, &amp;a); 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// read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into a inside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loop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//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one could print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s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accent4"/>
                </a:solidFill>
                <a:ea typeface="ＭＳ Ｐゴシック" pitchFamily="34" charset="-128"/>
              </a:rPr>
              <a:t>here etc</a:t>
            </a:r>
            <a:r>
              <a:rPr lang="en-US" sz="3200" dirty="0" smtClean="0">
                <a:solidFill>
                  <a:schemeClr val="accent4"/>
                </a:solidFill>
                <a:ea typeface="ＭＳ Ｐゴシック" pitchFamily="34" charset="-128"/>
              </a:rPr>
              <a:t>.</a:t>
            </a:r>
            <a:endParaRPr lang="en-US" sz="32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04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2075" y="0"/>
            <a:ext cx="8747125" cy="762000"/>
          </a:xfrm>
        </p:spPr>
        <p:txBody>
          <a:bodyPr/>
          <a:lstStyle/>
          <a:p>
            <a:r>
              <a:rPr lang="en-US" altLang="en-US" dirty="0" smtClean="0"/>
              <a:t>Terminology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Iteration: </a:t>
            </a:r>
            <a:r>
              <a:rPr lang="en-US" sz="2800" dirty="0" smtClean="0">
                <a:latin typeface="+mj-lt"/>
                <a:cs typeface="Arial" pitchFamily="34" charset="0"/>
              </a:rPr>
              <a:t>Each run of the loop is called an 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iteration.</a:t>
            </a:r>
          </a:p>
          <a:p>
            <a:pPr lvl="1">
              <a:defRPr/>
            </a:pPr>
            <a:r>
              <a:rPr lang="en-US" sz="2400" dirty="0" smtClean="0">
                <a:latin typeface="+mj-lt"/>
                <a:cs typeface="Arial" pitchFamily="34" charset="0"/>
              </a:rPr>
              <a:t>In example, the loop runs for 3 iterations, corresponding to inputs 4, 15 and -5. </a:t>
            </a:r>
          </a:p>
          <a:p>
            <a:pPr lvl="1">
              <a:defRPr/>
            </a:pPr>
            <a:r>
              <a:rPr lang="en-US" sz="2400" dirty="0" smtClean="0">
                <a:latin typeface="+mj-lt"/>
                <a:cs typeface="Arial" pitchFamily="34" charset="0"/>
              </a:rPr>
              <a:t>For input -1, the loop is exited, so there is no iteration for input -1.</a:t>
            </a:r>
            <a:r>
              <a:rPr lang="en-US" sz="2400" dirty="0" smtClean="0"/>
              <a:t> </a:t>
            </a:r>
          </a:p>
          <a:p>
            <a:r>
              <a:rPr lang="en-US" sz="2800" dirty="0"/>
              <a:t>3 components of a while loop</a:t>
            </a:r>
          </a:p>
          <a:p>
            <a:pPr lvl="1"/>
            <a:r>
              <a:rPr lang="en-US" sz="2400" dirty="0" smtClean="0"/>
              <a:t>Initialization </a:t>
            </a:r>
          </a:p>
          <a:p>
            <a:pPr lvl="2"/>
            <a:r>
              <a:rPr lang="en-US" sz="2000" dirty="0" smtClean="0"/>
              <a:t>first reading of </a:t>
            </a:r>
            <a:r>
              <a:rPr lang="en-US" sz="2000" dirty="0" smtClean="0">
                <a:solidFill>
                  <a:srgbClr val="C00000"/>
                </a:solidFill>
              </a:rPr>
              <a:t>a </a:t>
            </a:r>
            <a:r>
              <a:rPr lang="en-US" sz="2000" dirty="0" smtClean="0">
                <a:solidFill>
                  <a:schemeClr val="accent4"/>
                </a:solidFill>
              </a:rPr>
              <a:t>in example</a:t>
            </a:r>
          </a:p>
          <a:p>
            <a:pPr lvl="1"/>
            <a:r>
              <a:rPr lang="en-US" sz="2400" dirty="0" smtClean="0"/>
              <a:t>Condition </a:t>
            </a:r>
            <a:r>
              <a:rPr lang="en-US" sz="2400" dirty="0"/>
              <a:t>(evaluates to a </a:t>
            </a:r>
            <a:r>
              <a:rPr lang="en-US" sz="2400" dirty="0" smtClean="0"/>
              <a:t>Boolean value)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 != -1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Update</a:t>
            </a:r>
            <a:endParaRPr lang="en-US" sz="2400" dirty="0"/>
          </a:p>
          <a:p>
            <a:pPr lvl="2"/>
            <a:r>
              <a:rPr lang="en-US" sz="2000" dirty="0" smtClean="0"/>
              <a:t> another reading of </a:t>
            </a:r>
            <a:r>
              <a:rPr lang="en-US" sz="2000" dirty="0" smtClean="0">
                <a:solidFill>
                  <a:srgbClr val="C00000"/>
                </a:solidFill>
              </a:rPr>
              <a:t>a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5208917"/>
            <a:ext cx="4191000" cy="16490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400" dirty="0" err="1" smtClean="0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(“%d”, &amp;a);      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/*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read into a 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*/</a:t>
            </a:r>
          </a:p>
          <a:p>
            <a:pPr eaLnBrk="0" hangingPunct="0">
              <a:defRPr/>
            </a:pPr>
            <a:endParaRPr lang="en-US" sz="1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while (a != 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-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1)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rgbClr val="C00000"/>
                </a:solidFill>
                <a:ea typeface="ＭＳ Ｐゴシック" pitchFamily="34" charset="-128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mic Sans MS" pitchFamily="66" charset="0"/>
                <a:ea typeface="ＭＳ Ｐゴシック" pitchFamily="34" charset="-128"/>
              </a:rPr>
              <a:t>s = s + a;	    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1400" dirty="0" err="1">
                <a:solidFill>
                  <a:schemeClr val="accent4"/>
                </a:solidFill>
                <a:ea typeface="ＭＳ Ｐゴシック" pitchFamily="34" charset="-128"/>
              </a:rPr>
              <a:t>scanf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(“%d”, &amp;a);  </a:t>
            </a: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/*read </a:t>
            </a:r>
            <a:r>
              <a:rPr lang="en-US" sz="1400" dirty="0">
                <a:solidFill>
                  <a:schemeClr val="accent4"/>
                </a:solidFill>
                <a:ea typeface="ＭＳ Ｐゴシック" pitchFamily="34" charset="-128"/>
              </a:rPr>
              <a:t>into a inside loop*/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accent4"/>
                </a:solidFill>
                <a:ea typeface="ＭＳ Ｐゴシック" pitchFamily="34" charset="-128"/>
              </a:rPr>
              <a:t>        // INPUTS:   4     15     -5      -1</a:t>
            </a:r>
            <a:endParaRPr lang="en-US" sz="1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17439" y="5235256"/>
            <a:ext cx="412447" cy="345057"/>
          </a:xfrm>
          <a:custGeom>
            <a:avLst/>
            <a:gdLst>
              <a:gd name="connsiteX0" fmla="*/ 231292 w 412447"/>
              <a:gd name="connsiteY0" fmla="*/ 34506 h 345057"/>
              <a:gd name="connsiteX1" fmla="*/ 188160 w 412447"/>
              <a:gd name="connsiteY1" fmla="*/ 17253 h 345057"/>
              <a:gd name="connsiteX2" fmla="*/ 41511 w 412447"/>
              <a:gd name="connsiteY2" fmla="*/ 0 h 345057"/>
              <a:gd name="connsiteX3" fmla="*/ 15632 w 412447"/>
              <a:gd name="connsiteY3" fmla="*/ 189781 h 345057"/>
              <a:gd name="connsiteX4" fmla="*/ 32884 w 412447"/>
              <a:gd name="connsiteY4" fmla="*/ 241540 h 345057"/>
              <a:gd name="connsiteX5" fmla="*/ 67390 w 412447"/>
              <a:gd name="connsiteY5" fmla="*/ 276046 h 345057"/>
              <a:gd name="connsiteX6" fmla="*/ 76016 w 412447"/>
              <a:gd name="connsiteY6" fmla="*/ 301925 h 345057"/>
              <a:gd name="connsiteX7" fmla="*/ 101896 w 412447"/>
              <a:gd name="connsiteY7" fmla="*/ 310551 h 345057"/>
              <a:gd name="connsiteX8" fmla="*/ 127775 w 412447"/>
              <a:gd name="connsiteY8" fmla="*/ 327804 h 345057"/>
              <a:gd name="connsiteX9" fmla="*/ 179533 w 412447"/>
              <a:gd name="connsiteY9" fmla="*/ 345057 h 345057"/>
              <a:gd name="connsiteX10" fmla="*/ 283050 w 412447"/>
              <a:gd name="connsiteY10" fmla="*/ 336431 h 345057"/>
              <a:gd name="connsiteX11" fmla="*/ 360688 w 412447"/>
              <a:gd name="connsiteY11" fmla="*/ 319178 h 345057"/>
              <a:gd name="connsiteX12" fmla="*/ 377941 w 412447"/>
              <a:gd name="connsiteY12" fmla="*/ 293298 h 345057"/>
              <a:gd name="connsiteX13" fmla="*/ 395194 w 412447"/>
              <a:gd name="connsiteY13" fmla="*/ 241540 h 345057"/>
              <a:gd name="connsiteX14" fmla="*/ 412447 w 412447"/>
              <a:gd name="connsiteY14" fmla="*/ 172529 h 345057"/>
              <a:gd name="connsiteX15" fmla="*/ 403820 w 412447"/>
              <a:gd name="connsiteY15" fmla="*/ 138023 h 345057"/>
              <a:gd name="connsiteX16" fmla="*/ 395194 w 412447"/>
              <a:gd name="connsiteY16" fmla="*/ 94891 h 345057"/>
              <a:gd name="connsiteX17" fmla="*/ 343435 w 412447"/>
              <a:gd name="connsiteY17" fmla="*/ 60385 h 345057"/>
              <a:gd name="connsiteX18" fmla="*/ 317556 w 412447"/>
              <a:gd name="connsiteY18" fmla="*/ 43132 h 345057"/>
              <a:gd name="connsiteX19" fmla="*/ 291677 w 412447"/>
              <a:gd name="connsiteY19" fmla="*/ 17253 h 345057"/>
              <a:gd name="connsiteX20" fmla="*/ 257171 w 412447"/>
              <a:gd name="connsiteY20" fmla="*/ 8627 h 345057"/>
              <a:gd name="connsiteX21" fmla="*/ 231292 w 412447"/>
              <a:gd name="connsiteY21" fmla="*/ 0 h 345057"/>
              <a:gd name="connsiteX22" fmla="*/ 136401 w 412447"/>
              <a:gd name="connsiteY22" fmla="*/ 8627 h 345057"/>
              <a:gd name="connsiteX23" fmla="*/ 110522 w 412447"/>
              <a:gd name="connsiteY23" fmla="*/ 17253 h 345057"/>
              <a:gd name="connsiteX24" fmla="*/ 93269 w 412447"/>
              <a:gd name="connsiteY24" fmla="*/ 51759 h 3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447" h="34505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0222" y="5721671"/>
            <a:ext cx="994434" cy="337408"/>
          </a:xfrm>
          <a:custGeom>
            <a:avLst/>
            <a:gdLst>
              <a:gd name="connsiteX0" fmla="*/ 931653 w 994434"/>
              <a:gd name="connsiteY0" fmla="*/ 182132 h 337408"/>
              <a:gd name="connsiteX1" fmla="*/ 862642 w 994434"/>
              <a:gd name="connsiteY1" fmla="*/ 164879 h 337408"/>
              <a:gd name="connsiteX2" fmla="*/ 785004 w 994434"/>
              <a:gd name="connsiteY2" fmla="*/ 104495 h 337408"/>
              <a:gd name="connsiteX3" fmla="*/ 715993 w 994434"/>
              <a:gd name="connsiteY3" fmla="*/ 78615 h 337408"/>
              <a:gd name="connsiteX4" fmla="*/ 664234 w 994434"/>
              <a:gd name="connsiteY4" fmla="*/ 61362 h 337408"/>
              <a:gd name="connsiteX5" fmla="*/ 638355 w 994434"/>
              <a:gd name="connsiteY5" fmla="*/ 52736 h 337408"/>
              <a:gd name="connsiteX6" fmla="*/ 577970 w 994434"/>
              <a:gd name="connsiteY6" fmla="*/ 44110 h 337408"/>
              <a:gd name="connsiteX7" fmla="*/ 526211 w 994434"/>
              <a:gd name="connsiteY7" fmla="*/ 26857 h 337408"/>
              <a:gd name="connsiteX8" fmla="*/ 276045 w 994434"/>
              <a:gd name="connsiteY8" fmla="*/ 9604 h 337408"/>
              <a:gd name="connsiteX9" fmla="*/ 224287 w 994434"/>
              <a:gd name="connsiteY9" fmla="*/ 978 h 337408"/>
              <a:gd name="connsiteX10" fmla="*/ 34506 w 994434"/>
              <a:gd name="connsiteY10" fmla="*/ 18230 h 337408"/>
              <a:gd name="connsiteX11" fmla="*/ 8626 w 994434"/>
              <a:gd name="connsiteY11" fmla="*/ 44110 h 337408"/>
              <a:gd name="connsiteX12" fmla="*/ 0 w 994434"/>
              <a:gd name="connsiteY12" fmla="*/ 69989 h 337408"/>
              <a:gd name="connsiteX13" fmla="*/ 8626 w 994434"/>
              <a:gd name="connsiteY13" fmla="*/ 156253 h 337408"/>
              <a:gd name="connsiteX14" fmla="*/ 25879 w 994434"/>
              <a:gd name="connsiteY14" fmla="*/ 182132 h 337408"/>
              <a:gd name="connsiteX15" fmla="*/ 103517 w 994434"/>
              <a:gd name="connsiteY15" fmla="*/ 225264 h 337408"/>
              <a:gd name="connsiteX16" fmla="*/ 120770 w 994434"/>
              <a:gd name="connsiteY16" fmla="*/ 251144 h 337408"/>
              <a:gd name="connsiteX17" fmla="*/ 146649 w 994434"/>
              <a:gd name="connsiteY17" fmla="*/ 259770 h 337408"/>
              <a:gd name="connsiteX18" fmla="*/ 172528 w 994434"/>
              <a:gd name="connsiteY18" fmla="*/ 277023 h 337408"/>
              <a:gd name="connsiteX19" fmla="*/ 224287 w 994434"/>
              <a:gd name="connsiteY19" fmla="*/ 294276 h 337408"/>
              <a:gd name="connsiteX20" fmla="*/ 267419 w 994434"/>
              <a:gd name="connsiteY20" fmla="*/ 311529 h 337408"/>
              <a:gd name="connsiteX21" fmla="*/ 560717 w 994434"/>
              <a:gd name="connsiteY21" fmla="*/ 337408 h 337408"/>
              <a:gd name="connsiteX22" fmla="*/ 690113 w 994434"/>
              <a:gd name="connsiteY22" fmla="*/ 328781 h 337408"/>
              <a:gd name="connsiteX23" fmla="*/ 750498 w 994434"/>
              <a:gd name="connsiteY23" fmla="*/ 320155 h 337408"/>
              <a:gd name="connsiteX24" fmla="*/ 940279 w 994434"/>
              <a:gd name="connsiteY24" fmla="*/ 311529 h 337408"/>
              <a:gd name="connsiteX25" fmla="*/ 966159 w 994434"/>
              <a:gd name="connsiteY25" fmla="*/ 294276 h 337408"/>
              <a:gd name="connsiteX26" fmla="*/ 983411 w 994434"/>
              <a:gd name="connsiteY26" fmla="*/ 233891 h 337408"/>
              <a:gd name="connsiteX27" fmla="*/ 957532 w 994434"/>
              <a:gd name="connsiteY27" fmla="*/ 225264 h 337408"/>
              <a:gd name="connsiteX28" fmla="*/ 931653 w 994434"/>
              <a:gd name="connsiteY28" fmla="*/ 208012 h 337408"/>
              <a:gd name="connsiteX29" fmla="*/ 879894 w 994434"/>
              <a:gd name="connsiteY29" fmla="*/ 190759 h 337408"/>
              <a:gd name="connsiteX30" fmla="*/ 828136 w 994434"/>
              <a:gd name="connsiteY30" fmla="*/ 164879 h 337408"/>
              <a:gd name="connsiteX31" fmla="*/ 819510 w 994434"/>
              <a:gd name="connsiteY31" fmla="*/ 164879 h 3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4434" h="337408">
                <a:moveTo>
                  <a:pt x="931653" y="182132"/>
                </a:moveTo>
                <a:cubicBezTo>
                  <a:pt x="928952" y="181592"/>
                  <a:pt x="871826" y="172022"/>
                  <a:pt x="862642" y="164879"/>
                </a:cubicBezTo>
                <a:cubicBezTo>
                  <a:pt x="775362" y="96995"/>
                  <a:pt x="844872" y="124450"/>
                  <a:pt x="785004" y="104495"/>
                </a:cubicBezTo>
                <a:cubicBezTo>
                  <a:pt x="739969" y="74471"/>
                  <a:pt x="779130" y="95835"/>
                  <a:pt x="715993" y="78615"/>
                </a:cubicBezTo>
                <a:cubicBezTo>
                  <a:pt x="698448" y="73830"/>
                  <a:pt x="681487" y="67113"/>
                  <a:pt x="664234" y="61362"/>
                </a:cubicBezTo>
                <a:cubicBezTo>
                  <a:pt x="655608" y="58487"/>
                  <a:pt x="647357" y="54022"/>
                  <a:pt x="638355" y="52736"/>
                </a:cubicBezTo>
                <a:lnTo>
                  <a:pt x="577970" y="44110"/>
                </a:lnTo>
                <a:cubicBezTo>
                  <a:pt x="560717" y="38359"/>
                  <a:pt x="544086" y="30209"/>
                  <a:pt x="526211" y="26857"/>
                </a:cubicBezTo>
                <a:cubicBezTo>
                  <a:pt x="476787" y="17590"/>
                  <a:pt x="295999" y="10654"/>
                  <a:pt x="276045" y="9604"/>
                </a:cubicBezTo>
                <a:cubicBezTo>
                  <a:pt x="258792" y="6729"/>
                  <a:pt x="241778" y="978"/>
                  <a:pt x="224287" y="978"/>
                </a:cubicBezTo>
                <a:cubicBezTo>
                  <a:pt x="78617" y="978"/>
                  <a:pt x="107748" y="-6183"/>
                  <a:pt x="34506" y="18230"/>
                </a:cubicBezTo>
                <a:cubicBezTo>
                  <a:pt x="25879" y="26857"/>
                  <a:pt x="15393" y="33959"/>
                  <a:pt x="8626" y="44110"/>
                </a:cubicBezTo>
                <a:cubicBezTo>
                  <a:pt x="3582" y="51676"/>
                  <a:pt x="0" y="60896"/>
                  <a:pt x="0" y="69989"/>
                </a:cubicBezTo>
                <a:cubicBezTo>
                  <a:pt x="0" y="98887"/>
                  <a:pt x="2128" y="128095"/>
                  <a:pt x="8626" y="156253"/>
                </a:cubicBezTo>
                <a:cubicBezTo>
                  <a:pt x="10957" y="166355"/>
                  <a:pt x="18077" y="175305"/>
                  <a:pt x="25879" y="182132"/>
                </a:cubicBezTo>
                <a:cubicBezTo>
                  <a:pt x="62388" y="214077"/>
                  <a:pt x="67972" y="213416"/>
                  <a:pt x="103517" y="225264"/>
                </a:cubicBezTo>
                <a:cubicBezTo>
                  <a:pt x="109268" y="233891"/>
                  <a:pt x="112674" y="244667"/>
                  <a:pt x="120770" y="251144"/>
                </a:cubicBezTo>
                <a:cubicBezTo>
                  <a:pt x="127870" y="256824"/>
                  <a:pt x="138516" y="255704"/>
                  <a:pt x="146649" y="259770"/>
                </a:cubicBezTo>
                <a:cubicBezTo>
                  <a:pt x="155922" y="264407"/>
                  <a:pt x="163054" y="272812"/>
                  <a:pt x="172528" y="277023"/>
                </a:cubicBezTo>
                <a:cubicBezTo>
                  <a:pt x="189147" y="284409"/>
                  <a:pt x="207402" y="287522"/>
                  <a:pt x="224287" y="294276"/>
                </a:cubicBezTo>
                <a:cubicBezTo>
                  <a:pt x="238664" y="300027"/>
                  <a:pt x="252346" y="307982"/>
                  <a:pt x="267419" y="311529"/>
                </a:cubicBezTo>
                <a:cubicBezTo>
                  <a:pt x="373392" y="336463"/>
                  <a:pt x="444621" y="332131"/>
                  <a:pt x="560717" y="337408"/>
                </a:cubicBezTo>
                <a:cubicBezTo>
                  <a:pt x="603849" y="334532"/>
                  <a:pt x="647063" y="332695"/>
                  <a:pt x="690113" y="328781"/>
                </a:cubicBezTo>
                <a:cubicBezTo>
                  <a:pt x="710362" y="326940"/>
                  <a:pt x="730214" y="321554"/>
                  <a:pt x="750498" y="320155"/>
                </a:cubicBezTo>
                <a:cubicBezTo>
                  <a:pt x="813674" y="315798"/>
                  <a:pt x="877019" y="314404"/>
                  <a:pt x="940279" y="311529"/>
                </a:cubicBezTo>
                <a:cubicBezTo>
                  <a:pt x="948906" y="305778"/>
                  <a:pt x="958194" y="300913"/>
                  <a:pt x="966159" y="294276"/>
                </a:cubicBezTo>
                <a:cubicBezTo>
                  <a:pt x="987427" y="276552"/>
                  <a:pt x="1007625" y="264158"/>
                  <a:pt x="983411" y="233891"/>
                </a:cubicBezTo>
                <a:cubicBezTo>
                  <a:pt x="977731" y="226791"/>
                  <a:pt x="965665" y="229331"/>
                  <a:pt x="957532" y="225264"/>
                </a:cubicBezTo>
                <a:cubicBezTo>
                  <a:pt x="948259" y="220628"/>
                  <a:pt x="941127" y="212223"/>
                  <a:pt x="931653" y="208012"/>
                </a:cubicBezTo>
                <a:cubicBezTo>
                  <a:pt x="915034" y="200626"/>
                  <a:pt x="879894" y="190759"/>
                  <a:pt x="879894" y="190759"/>
                </a:cubicBezTo>
                <a:cubicBezTo>
                  <a:pt x="854594" y="173892"/>
                  <a:pt x="856707" y="172022"/>
                  <a:pt x="828136" y="164879"/>
                </a:cubicBezTo>
                <a:cubicBezTo>
                  <a:pt x="825347" y="164182"/>
                  <a:pt x="822385" y="164879"/>
                  <a:pt x="819510" y="164879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257357" y="6068683"/>
            <a:ext cx="412447" cy="345057"/>
          </a:xfrm>
          <a:custGeom>
            <a:avLst/>
            <a:gdLst>
              <a:gd name="connsiteX0" fmla="*/ 231292 w 412447"/>
              <a:gd name="connsiteY0" fmla="*/ 34506 h 345057"/>
              <a:gd name="connsiteX1" fmla="*/ 188160 w 412447"/>
              <a:gd name="connsiteY1" fmla="*/ 17253 h 345057"/>
              <a:gd name="connsiteX2" fmla="*/ 41511 w 412447"/>
              <a:gd name="connsiteY2" fmla="*/ 0 h 345057"/>
              <a:gd name="connsiteX3" fmla="*/ 15632 w 412447"/>
              <a:gd name="connsiteY3" fmla="*/ 189781 h 345057"/>
              <a:gd name="connsiteX4" fmla="*/ 32884 w 412447"/>
              <a:gd name="connsiteY4" fmla="*/ 241540 h 345057"/>
              <a:gd name="connsiteX5" fmla="*/ 67390 w 412447"/>
              <a:gd name="connsiteY5" fmla="*/ 276046 h 345057"/>
              <a:gd name="connsiteX6" fmla="*/ 76016 w 412447"/>
              <a:gd name="connsiteY6" fmla="*/ 301925 h 345057"/>
              <a:gd name="connsiteX7" fmla="*/ 101896 w 412447"/>
              <a:gd name="connsiteY7" fmla="*/ 310551 h 345057"/>
              <a:gd name="connsiteX8" fmla="*/ 127775 w 412447"/>
              <a:gd name="connsiteY8" fmla="*/ 327804 h 345057"/>
              <a:gd name="connsiteX9" fmla="*/ 179533 w 412447"/>
              <a:gd name="connsiteY9" fmla="*/ 345057 h 345057"/>
              <a:gd name="connsiteX10" fmla="*/ 283050 w 412447"/>
              <a:gd name="connsiteY10" fmla="*/ 336431 h 345057"/>
              <a:gd name="connsiteX11" fmla="*/ 360688 w 412447"/>
              <a:gd name="connsiteY11" fmla="*/ 319178 h 345057"/>
              <a:gd name="connsiteX12" fmla="*/ 377941 w 412447"/>
              <a:gd name="connsiteY12" fmla="*/ 293298 h 345057"/>
              <a:gd name="connsiteX13" fmla="*/ 395194 w 412447"/>
              <a:gd name="connsiteY13" fmla="*/ 241540 h 345057"/>
              <a:gd name="connsiteX14" fmla="*/ 412447 w 412447"/>
              <a:gd name="connsiteY14" fmla="*/ 172529 h 345057"/>
              <a:gd name="connsiteX15" fmla="*/ 403820 w 412447"/>
              <a:gd name="connsiteY15" fmla="*/ 138023 h 345057"/>
              <a:gd name="connsiteX16" fmla="*/ 395194 w 412447"/>
              <a:gd name="connsiteY16" fmla="*/ 94891 h 345057"/>
              <a:gd name="connsiteX17" fmla="*/ 343435 w 412447"/>
              <a:gd name="connsiteY17" fmla="*/ 60385 h 345057"/>
              <a:gd name="connsiteX18" fmla="*/ 317556 w 412447"/>
              <a:gd name="connsiteY18" fmla="*/ 43132 h 345057"/>
              <a:gd name="connsiteX19" fmla="*/ 291677 w 412447"/>
              <a:gd name="connsiteY19" fmla="*/ 17253 h 345057"/>
              <a:gd name="connsiteX20" fmla="*/ 257171 w 412447"/>
              <a:gd name="connsiteY20" fmla="*/ 8627 h 345057"/>
              <a:gd name="connsiteX21" fmla="*/ 231292 w 412447"/>
              <a:gd name="connsiteY21" fmla="*/ 0 h 345057"/>
              <a:gd name="connsiteX22" fmla="*/ 136401 w 412447"/>
              <a:gd name="connsiteY22" fmla="*/ 8627 h 345057"/>
              <a:gd name="connsiteX23" fmla="*/ 110522 w 412447"/>
              <a:gd name="connsiteY23" fmla="*/ 17253 h 345057"/>
              <a:gd name="connsiteX24" fmla="*/ 93269 w 412447"/>
              <a:gd name="connsiteY24" fmla="*/ 51759 h 34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447" h="345057">
                <a:moveTo>
                  <a:pt x="231292" y="34506"/>
                </a:moveTo>
                <a:cubicBezTo>
                  <a:pt x="216915" y="28755"/>
                  <a:pt x="203248" y="20735"/>
                  <a:pt x="188160" y="17253"/>
                </a:cubicBezTo>
                <a:cubicBezTo>
                  <a:pt x="177160" y="14715"/>
                  <a:pt x="48012" y="722"/>
                  <a:pt x="41511" y="0"/>
                </a:cubicBezTo>
                <a:cubicBezTo>
                  <a:pt x="-14187" y="83548"/>
                  <a:pt x="-4020" y="45662"/>
                  <a:pt x="15632" y="189781"/>
                </a:cubicBezTo>
                <a:cubicBezTo>
                  <a:pt x="18089" y="207800"/>
                  <a:pt x="27133" y="224287"/>
                  <a:pt x="32884" y="241540"/>
                </a:cubicBezTo>
                <a:cubicBezTo>
                  <a:pt x="44385" y="276045"/>
                  <a:pt x="32886" y="264544"/>
                  <a:pt x="67390" y="276046"/>
                </a:cubicBezTo>
                <a:cubicBezTo>
                  <a:pt x="70265" y="284672"/>
                  <a:pt x="69586" y="295495"/>
                  <a:pt x="76016" y="301925"/>
                </a:cubicBezTo>
                <a:cubicBezTo>
                  <a:pt x="82446" y="308355"/>
                  <a:pt x="93763" y="306484"/>
                  <a:pt x="101896" y="310551"/>
                </a:cubicBezTo>
                <a:cubicBezTo>
                  <a:pt x="111169" y="315187"/>
                  <a:pt x="118301" y="323593"/>
                  <a:pt x="127775" y="327804"/>
                </a:cubicBezTo>
                <a:cubicBezTo>
                  <a:pt x="144393" y="335190"/>
                  <a:pt x="179533" y="345057"/>
                  <a:pt x="179533" y="345057"/>
                </a:cubicBezTo>
                <a:cubicBezTo>
                  <a:pt x="214039" y="342182"/>
                  <a:pt x="248662" y="340477"/>
                  <a:pt x="283050" y="336431"/>
                </a:cubicBezTo>
                <a:cubicBezTo>
                  <a:pt x="303731" y="333998"/>
                  <a:pt x="339512" y="324472"/>
                  <a:pt x="360688" y="319178"/>
                </a:cubicBezTo>
                <a:cubicBezTo>
                  <a:pt x="366439" y="310551"/>
                  <a:pt x="373730" y="302772"/>
                  <a:pt x="377941" y="293298"/>
                </a:cubicBezTo>
                <a:cubicBezTo>
                  <a:pt x="385327" y="276679"/>
                  <a:pt x="389443" y="258793"/>
                  <a:pt x="395194" y="241540"/>
                </a:cubicBezTo>
                <a:cubicBezTo>
                  <a:pt x="408456" y="201755"/>
                  <a:pt x="402038" y="224571"/>
                  <a:pt x="412447" y="172529"/>
                </a:cubicBezTo>
                <a:cubicBezTo>
                  <a:pt x="409571" y="161027"/>
                  <a:pt x="406392" y="149597"/>
                  <a:pt x="403820" y="138023"/>
                </a:cubicBezTo>
                <a:cubicBezTo>
                  <a:pt x="400639" y="123710"/>
                  <a:pt x="404196" y="106465"/>
                  <a:pt x="395194" y="94891"/>
                </a:cubicBezTo>
                <a:cubicBezTo>
                  <a:pt x="382464" y="78523"/>
                  <a:pt x="360688" y="71887"/>
                  <a:pt x="343435" y="60385"/>
                </a:cubicBezTo>
                <a:cubicBezTo>
                  <a:pt x="334809" y="54634"/>
                  <a:pt x="324887" y="50463"/>
                  <a:pt x="317556" y="43132"/>
                </a:cubicBezTo>
                <a:cubicBezTo>
                  <a:pt x="308930" y="34506"/>
                  <a:pt x="302269" y="23306"/>
                  <a:pt x="291677" y="17253"/>
                </a:cubicBezTo>
                <a:cubicBezTo>
                  <a:pt x="281383" y="11371"/>
                  <a:pt x="268571" y="11884"/>
                  <a:pt x="257171" y="8627"/>
                </a:cubicBezTo>
                <a:cubicBezTo>
                  <a:pt x="248428" y="6129"/>
                  <a:pt x="239918" y="2876"/>
                  <a:pt x="231292" y="0"/>
                </a:cubicBezTo>
                <a:cubicBezTo>
                  <a:pt x="199662" y="2876"/>
                  <a:pt x="167843" y="4135"/>
                  <a:pt x="136401" y="8627"/>
                </a:cubicBezTo>
                <a:cubicBezTo>
                  <a:pt x="127399" y="9913"/>
                  <a:pt x="117622" y="11573"/>
                  <a:pt x="110522" y="17253"/>
                </a:cubicBezTo>
                <a:cubicBezTo>
                  <a:pt x="91674" y="32331"/>
                  <a:pt x="93269" y="36424"/>
                  <a:pt x="93269" y="5175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97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772400" cy="5943600"/>
          </a:xfrm>
        </p:spPr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/>
              <a:t>is not </a:t>
            </a:r>
            <a:r>
              <a:rPr lang="en-US" dirty="0" smtClean="0"/>
              <a:t>done</a:t>
            </a:r>
            <a:endParaRPr lang="en-US" dirty="0"/>
          </a:p>
          <a:p>
            <a:pPr lvl="1"/>
            <a:r>
              <a:rPr lang="en-US" dirty="0"/>
              <a:t>Incorrect results. Might give error.</a:t>
            </a:r>
          </a:p>
          <a:p>
            <a:r>
              <a:rPr lang="en-US" dirty="0" smtClean="0"/>
              <a:t>Update </a:t>
            </a:r>
            <a:r>
              <a:rPr lang="en-US" dirty="0"/>
              <a:t>step is </a:t>
            </a:r>
            <a:r>
              <a:rPr lang="en-US" dirty="0" smtClean="0"/>
              <a:t>skipped</a:t>
            </a:r>
            <a:endParaRPr lang="en-US" dirty="0"/>
          </a:p>
          <a:p>
            <a:pPr lvl="1"/>
            <a:r>
              <a:rPr lang="en-US" dirty="0" smtClean="0"/>
              <a:t>Infinite loop: The </a:t>
            </a:r>
            <a:r>
              <a:rPr lang="en-US" dirty="0"/>
              <a:t>loop goes on forever. </a:t>
            </a:r>
            <a:r>
              <a:rPr lang="en-US" dirty="0" smtClean="0"/>
              <a:t>Never terminates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Our IDE will exit with “TLE” error (Time Limit Exceeded)</a:t>
            </a:r>
          </a:p>
          <a:p>
            <a:pPr lvl="1"/>
            <a:r>
              <a:rPr lang="en-US" dirty="0" smtClean="0"/>
              <a:t>The update step must take the program </a:t>
            </a:r>
            <a:r>
              <a:rPr lang="en-US" dirty="0"/>
              <a:t>towards the </a:t>
            </a:r>
            <a:r>
              <a:rPr lang="en-US" dirty="0" smtClean="0"/>
              <a:t>condition evaluating </a:t>
            </a:r>
            <a:r>
              <a:rPr lang="en-US" dirty="0"/>
              <a:t>to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Incorrect termination condition</a:t>
            </a:r>
          </a:p>
          <a:p>
            <a:pPr lvl="1"/>
            <a:r>
              <a:rPr lang="en-US" dirty="0" smtClean="0"/>
              <a:t>Early or Late exit (even infinite loop).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positive integer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print all the integers less than or equal to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that are divisible by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or divisible by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/>
          </a:p>
          <a:p>
            <a:r>
              <a:rPr lang="en-US" dirty="0" smtClean="0"/>
              <a:t>Hint: Two conditions will be used: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&lt;= n</a:t>
            </a:r>
          </a:p>
          <a:p>
            <a:pPr lvl="1"/>
            <a:r>
              <a:rPr lang="en-US" dirty="0" smtClean="0"/>
              <a:t>(x%3 == 0) || (x%5 == 0)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95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" y="76200"/>
            <a:ext cx="9067800" cy="647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n;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scanf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(“%d”, &amp;n); 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input n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 smtClean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 1;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     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initialization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while ( x &lt;= n) {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cond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if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((x%3 == 0) || (x%5 == 0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))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{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// [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if]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cond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printf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(“%d\n”, x);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}</a:t>
            </a: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endParaRPr lang="en-US" sz="28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x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= x+1;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          // 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[while] update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734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do-while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477000" cy="54435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do-while</a:t>
            </a:r>
            <a:r>
              <a:rPr lang="en-US" dirty="0" smtClean="0"/>
              <a:t> statement is a variant of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General form:</a:t>
            </a:r>
          </a:p>
          <a:p>
            <a:pPr>
              <a:defRPr/>
            </a:pPr>
            <a:r>
              <a:rPr lang="en-US" dirty="0" smtClean="0"/>
              <a:t>Execution: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First execute </a:t>
            </a:r>
            <a:r>
              <a:rPr lang="en-US" sz="2400" dirty="0" smtClean="0">
                <a:solidFill>
                  <a:srgbClr val="FF0000"/>
                </a:solidFill>
              </a:rPr>
              <a:t>statement.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dirty="0" smtClean="0"/>
              <a:t>evaluate </a:t>
            </a:r>
            <a:r>
              <a:rPr lang="en-US" sz="2400" dirty="0" err="1" smtClean="0"/>
              <a:t>expr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expr</a:t>
            </a:r>
            <a:r>
              <a:rPr lang="en-US" sz="2400" dirty="0" smtClean="0"/>
              <a:t> is TRUE then go to step 1.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expr</a:t>
            </a:r>
            <a:r>
              <a:rPr lang="en-US" sz="2400" dirty="0" smtClean="0"/>
              <a:t> is FALSE then break from loop</a:t>
            </a:r>
          </a:p>
          <a:p>
            <a:pPr marL="514350" indent="-457200">
              <a:defRPr/>
            </a:pPr>
            <a:r>
              <a:rPr lang="en-US" dirty="0" smtClean="0"/>
              <a:t>Continuation of loop is tested </a:t>
            </a:r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statement.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0" y="1828800"/>
            <a:ext cx="2362200" cy="1447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do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     </a:t>
            </a: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statement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while (</a:t>
            </a:r>
            <a:r>
              <a:rPr lang="en-US" sz="2400" dirty="0" err="1">
                <a:solidFill>
                  <a:schemeClr val="accent4"/>
                </a:solidFill>
                <a:ea typeface="ＭＳ Ｐゴシック" pitchFamily="34" charset="-128"/>
              </a:rPr>
              <a:t>expr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086600" y="28194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772400" y="1981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886700" y="3733800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7848600" y="5562600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Bent-Up Arrow 11"/>
          <p:cNvSpPr/>
          <p:nvPr/>
        </p:nvSpPr>
        <p:spPr bwMode="auto">
          <a:xfrm>
            <a:off x="6400800" y="2209800"/>
            <a:ext cx="762000" cy="27432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3" name="Bent-Up Arrow 12"/>
          <p:cNvSpPr/>
          <p:nvPr/>
        </p:nvSpPr>
        <p:spPr bwMode="auto">
          <a:xfrm>
            <a:off x="6629400" y="2133600"/>
            <a:ext cx="1143000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6934200" y="5562600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FALSE</a:t>
            </a:r>
          </a:p>
        </p:txBody>
      </p:sp>
      <p:sp>
        <p:nvSpPr>
          <p:cNvPr id="15374" name="TextBox 14"/>
          <p:cNvSpPr txBox="1">
            <a:spLocks noChangeArrowheads="1"/>
          </p:cNvSpPr>
          <p:nvPr/>
        </p:nvSpPr>
        <p:spPr bwMode="auto">
          <a:xfrm>
            <a:off x="6705600" y="4343400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7086600" y="4191000"/>
            <a:ext cx="19812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200" dirty="0" smtClean="0">
                <a:solidFill>
                  <a:schemeClr val="accent4"/>
                </a:solidFill>
                <a:ea typeface="ＭＳ Ｐゴシック" pitchFamily="34" charset="-128"/>
              </a:rPr>
              <a:t>expr</a:t>
            </a:r>
            <a:endParaRPr lang="en-US" sz="22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47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5373" grpId="0"/>
      <p:bldP spid="1537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while and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dirty="0"/>
              <a:t>In a while loop the body of the loop may not get </a:t>
            </a:r>
            <a:r>
              <a:rPr lang="en-US" dirty="0" smtClean="0"/>
              <a:t>executed even </a:t>
            </a:r>
            <a:r>
              <a:rPr lang="en-US" dirty="0"/>
              <a:t>once, whereas, in a do-while loop the body of the </a:t>
            </a:r>
            <a:r>
              <a:rPr lang="en-US" dirty="0" smtClean="0"/>
              <a:t>loop gets </a:t>
            </a:r>
            <a:r>
              <a:rPr lang="en-US" dirty="0"/>
              <a:t>executed at least once.</a:t>
            </a:r>
          </a:p>
          <a:p>
            <a:r>
              <a:rPr lang="en-US" dirty="0"/>
              <a:t>In the do-while loop structure, there is a semicolon after </a:t>
            </a:r>
            <a:r>
              <a:rPr lang="en-US" dirty="0" smtClean="0"/>
              <a:t>the condition </a:t>
            </a:r>
            <a:r>
              <a:rPr lang="en-US" dirty="0"/>
              <a:t>of the loop.</a:t>
            </a:r>
          </a:p>
          <a:p>
            <a:r>
              <a:rPr lang="en-US" dirty="0"/>
              <a:t>Rest is similar to a while loop.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32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Comparative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Problem: Read integers and output each integer  until -1  is seen (include -1 in output).</a:t>
            </a:r>
          </a:p>
          <a:p>
            <a:r>
              <a:rPr lang="en-US" altLang="en-US" dirty="0" smtClean="0"/>
              <a:t>The program fragments using while and do-while.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4267200"/>
            <a:ext cx="3886200" cy="228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2000" i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while (a != -1);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3886200"/>
            <a:ext cx="1762125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do-while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800600" y="3733800"/>
            <a:ext cx="4038600" cy="2895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  <a:r>
              <a:rPr lang="en-US" sz="2000" i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/*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current </a:t>
            </a:r>
            <a:r>
              <a:rPr lang="en-US" sz="2000" i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*/</a:t>
            </a:r>
          </a:p>
          <a:p>
            <a:pPr eaLnBrk="0" hangingPunct="0">
              <a:defRPr/>
            </a:pPr>
            <a:endParaRPr lang="en-US" sz="20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d”,&amp;a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 (a != -1) 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a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”, &amp;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printf(“%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d\n”, 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a);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105400" y="3352800"/>
            <a:ext cx="1428750" cy="369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Using while </a:t>
            </a:r>
          </a:p>
        </p:txBody>
      </p:sp>
    </p:spTree>
    <p:extLst>
      <p:ext uri="{BB962C8B-B14F-4D97-AF65-F5344CB8AC3E}">
        <p14:creationId xmlns:p14="http://schemas.microsoft.com/office/powerpoint/2010/main" xmlns="" val="151648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4" grpId="0" animBg="1"/>
      <p:bldP spid="16389" grpId="0" animBg="1"/>
      <p:bldP spid="7" grpId="0" animBg="1"/>
      <p:bldP spid="163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looping</a:t>
            </a:r>
          </a:p>
          <a:p>
            <a:r>
              <a:rPr lang="en-GB" dirty="0" smtClean="0"/>
              <a:t>While statement</a:t>
            </a:r>
          </a:p>
          <a:p>
            <a:r>
              <a:rPr lang="en-GB" dirty="0" smtClean="0"/>
              <a:t>Do-while statement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4191000" cy="609600"/>
          </a:xfrm>
        </p:spPr>
        <p:txBody>
          <a:bodyPr/>
          <a:lstStyle/>
          <a:p>
            <a:pPr algn="l"/>
            <a:r>
              <a:rPr lang="en-US" altLang="en-US" sz="3200" dirty="0" smtClean="0"/>
              <a:t>For Loop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914400"/>
            <a:ext cx="746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r>
              <a:rPr lang="en-US" sz="2400" b="1" kern="0" dirty="0" smtClean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Print </a:t>
            </a:r>
            <a:r>
              <a:rPr lang="en-US" sz="2400" b="1" kern="0" dirty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the sum of the reciprocals of the first 100 natural numbers.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2400" b="1" kern="0" dirty="0">
              <a:solidFill>
                <a:schemeClr val="accent4"/>
              </a:solidFill>
              <a:latin typeface="Comic Sans MS" pitchFamily="66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r>
              <a:rPr lang="en-US" sz="2400" b="1" kern="0" dirty="0">
                <a:solidFill>
                  <a:schemeClr val="accent4"/>
                </a:solidFill>
                <a:latin typeface="Comic Sans MS" pitchFamily="66" charset="0"/>
                <a:cs typeface="Arial" pitchFamily="34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1676400"/>
            <a:ext cx="8991600" cy="5029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counter from 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1..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100</a:t>
            </a:r>
            <a:endParaRPr lang="en-US" sz="3600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lang="en-US" sz="36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0.0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;// the sum</a:t>
            </a:r>
          </a:p>
          <a:p>
            <a:pPr eaLnBrk="0" hangingPunct="0">
              <a:defRPr/>
            </a:pPr>
            <a:endParaRPr lang="en-US" sz="3600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loop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 </a:t>
            </a:r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&lt;=100;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=i+1 ) {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endParaRPr lang="en-US" sz="36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  (1.0/</a:t>
            </a:r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eaLnBrk="0" hangingPunct="0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36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%</a:t>
            </a:r>
            <a:r>
              <a:rPr lang="en-US" sz="36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 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“, </a:t>
            </a:r>
            <a:r>
              <a:rPr lang="en-US" sz="36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  <a:endParaRPr lang="en-US" sz="3600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68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4400" cy="6096000"/>
          </a:xfrm>
        </p:spPr>
        <p:txBody>
          <a:bodyPr/>
          <a:lstStyle/>
          <a:p>
            <a:r>
              <a:rPr lang="en-US" altLang="en-US" dirty="0" smtClean="0"/>
              <a:t>General form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init_expr</a:t>
            </a:r>
            <a:r>
              <a:rPr lang="en-US" altLang="en-US" dirty="0" smtClean="0"/>
              <a:t> is the initialization expression.</a:t>
            </a:r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update_expr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cs typeface="Arial" charset="0"/>
              </a:rPr>
              <a:t>is the update expression. </a:t>
            </a:r>
          </a:p>
          <a:p>
            <a:r>
              <a:rPr lang="en-US" altLang="en-US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test_expr</a:t>
            </a:r>
            <a:r>
              <a:rPr lang="en-US" altLang="en-US" dirty="0" smtClean="0">
                <a:cs typeface="Arial" charset="0"/>
              </a:rPr>
              <a:t> is the expression that evaluates to either TRUE (non-zero) or FALSE (zero).</a:t>
            </a:r>
          </a:p>
          <a:p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dirty="0" smtClean="0">
                <a:cs typeface="Arial" charset="0"/>
              </a:rPr>
              <a:t> is the work to repeat (can be multiple statements in {…} 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1430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)</a:t>
            </a:r>
            <a:r>
              <a:rPr lang="en-US" sz="3600" b="1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600" b="1" dirty="0">
                <a:ea typeface="ＭＳ Ｐゴシック" pitchFamily="34" charset="-128"/>
              </a:rPr>
              <a:t>	</a:t>
            </a:r>
            <a:r>
              <a:rPr lang="en-US" sz="36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36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08722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For loop in 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4953000" cy="4114800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First evaluate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init_expr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Evaluate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sz="2400" b="1" dirty="0">
                <a:latin typeface="Comic Sans MS" pitchFamily="66" charset="0"/>
              </a:rPr>
              <a:t> If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TRUE </a:t>
            </a:r>
            <a:r>
              <a:rPr lang="en-US" sz="2400" b="1" dirty="0" smtClean="0">
                <a:latin typeface="Comic Sans MS" pitchFamily="66" charset="0"/>
              </a:rPr>
              <a:t>then</a:t>
            </a:r>
          </a:p>
          <a:p>
            <a:pPr marL="971550" lvl="1" indent="-514350">
              <a:buFont typeface="+mj-lt"/>
              <a:buAutoNum type="alphaLcParenR"/>
              <a:defRPr/>
            </a:pP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>
                <a:latin typeface="Comic Sans MS" pitchFamily="66" charset="0"/>
              </a:rPr>
              <a:t>execute  </a:t>
            </a:r>
            <a:r>
              <a:rPr lang="en-US" sz="2400" b="1" dirty="0">
                <a:solidFill>
                  <a:srgbClr val="C00000"/>
                </a:solidFill>
                <a:latin typeface="Comic Sans MS" pitchFamily="66" charset="0"/>
              </a:rPr>
              <a:t>statement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execute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update_expr</a:t>
            </a:r>
            <a:r>
              <a:rPr lang="en-US" sz="2400" b="1" dirty="0">
                <a:latin typeface="Comic Sans MS" pitchFamily="66" charset="0"/>
              </a:rPr>
              <a:t>;</a:t>
            </a:r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2400" b="1" dirty="0">
                <a:latin typeface="Comic Sans MS" pitchFamily="66" charset="0"/>
              </a:rPr>
              <a:t>  go to Step 2</a:t>
            </a:r>
            <a:r>
              <a:rPr lang="en-US" sz="2400" b="1" dirty="0" smtClean="0">
                <a:latin typeface="Comic Sans MS" pitchFamily="66" charset="0"/>
              </a:rPr>
              <a:t>.</a:t>
            </a:r>
            <a:endParaRPr lang="en-US" sz="2400" dirty="0" smtClean="0"/>
          </a:p>
          <a:p>
            <a:pPr marL="400050">
              <a:buFont typeface="+mj-lt"/>
              <a:buAutoNum type="arabicPeriod"/>
              <a:defRPr/>
            </a:pPr>
            <a:r>
              <a:rPr lang="en-US" sz="2400" b="1" dirty="0" smtClean="0">
                <a:latin typeface="Comic Sans MS" pitchFamily="66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mic Sans MS" pitchFamily="66" charset="0"/>
              </a:rPr>
              <a:t>test_expr</a:t>
            </a:r>
            <a:r>
              <a:rPr lang="en-US" sz="2400" b="1" dirty="0">
                <a:latin typeface="Comic Sans MS" pitchFamily="66" charset="0"/>
              </a:rPr>
              <a:t> is </a:t>
            </a:r>
            <a:r>
              <a:rPr lang="en-US" sz="2400" b="1" dirty="0" smtClean="0">
                <a:latin typeface="Comic Sans MS" pitchFamily="66" charset="0"/>
              </a:rPr>
              <a:t>FALSE then break from the loop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838200"/>
            <a:ext cx="41148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3784121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851530" y="4698521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843712" y="3299934"/>
            <a:ext cx="381000" cy="457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5257800" y="1524000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20000" y="3151187"/>
            <a:ext cx="1062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FALSE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060596" y="3184225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TRUE</a:t>
            </a:r>
          </a:p>
        </p:txBody>
      </p:sp>
      <p:sp>
        <p:nvSpPr>
          <p:cNvPr id="14" name="Flowchart: Decision 13"/>
          <p:cNvSpPr/>
          <p:nvPr/>
        </p:nvSpPr>
        <p:spPr bwMode="auto">
          <a:xfrm>
            <a:off x="5776912" y="1928334"/>
            <a:ext cx="2514600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test_expr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19800" y="51816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solidFill>
                  <a:schemeClr val="accent4"/>
                </a:solidFill>
                <a:ea typeface="ＭＳ Ｐゴシック" pitchFamily="34" charset="-128"/>
              </a:rPr>
              <a:t>update_expr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210300" y="304800"/>
            <a:ext cx="19812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 smtClean="0">
                <a:solidFill>
                  <a:schemeClr val="accent4"/>
                </a:solidFill>
                <a:ea typeface="ＭＳ Ｐゴシック" pitchFamily="34" charset="-128"/>
              </a:rPr>
              <a:t>init_expr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010400" y="1219200"/>
            <a:ext cx="381000" cy="838200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5486400" y="1371600"/>
            <a:ext cx="1505309" cy="685800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10800000">
            <a:off x="8153400" y="2514599"/>
            <a:ext cx="762000" cy="4114800"/>
          </a:xfrm>
          <a:prstGeom prst="bentUpArrow">
            <a:avLst>
              <a:gd name="adj1" fmla="val 25000"/>
              <a:gd name="adj2" fmla="val 28962"/>
              <a:gd name="adj3" fmla="val 25000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75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5" grpId="0" animBg="1"/>
      <p:bldP spid="17" grpId="0" animBg="1"/>
      <p:bldP spid="7" grpId="0" animBg="1"/>
      <p:bldP spid="11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65098"/>
            <a:ext cx="4724400" cy="3162690"/>
          </a:xfrm>
        </p:spPr>
        <p:txBody>
          <a:bodyPr/>
          <a:lstStyle/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i.e.,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=1;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i.e.,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 </a:t>
            </a:r>
            <a:r>
              <a:rPr lang="en-US" sz="20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Enter 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 of loop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update_expr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is 2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is 3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  <a:endParaRPr lang="en-US" sz="20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228600"/>
            <a:ext cx="5486400" cy="28844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0.0;  </a:t>
            </a:r>
          </a:p>
          <a:p>
            <a:pPr eaLnBrk="0" hangingPunct="0">
              <a:defRPr/>
            </a:pPr>
            <a:endParaRPr lang="en-US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&lt;=4;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=i+1) {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+ (1.0/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endParaRPr lang="en-US" b="1" dirty="0" smtClean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</a:t>
            </a:r>
            <a:r>
              <a:rPr lang="en-US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%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f”, </a:t>
            </a:r>
            <a:r>
              <a:rPr lang="en-US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  <a:endParaRPr lang="en-US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endParaRPr lang="en-US" sz="2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382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0" y="381000"/>
            <a:ext cx="2590799" cy="990600"/>
            <a:chOff x="5105400" y="3352800"/>
            <a:chExt cx="2590265" cy="990600"/>
          </a:xfrm>
        </p:grpSpPr>
        <p:sp>
          <p:nvSpPr>
            <p:cNvPr id="8231" name="Rounded Rectangle 5"/>
            <p:cNvSpPr>
              <a:spLocks noChangeArrowheads="1"/>
            </p:cNvSpPr>
            <p:nvPr/>
          </p:nvSpPr>
          <p:spPr bwMode="auto">
            <a:xfrm>
              <a:off x="5105400" y="38100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248164" y="3810000"/>
              <a:ext cx="1447501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33" name="TextBox 7"/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3352800"/>
              <a:ext cx="812875" cy="4308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 err="1" smtClean="0">
                  <a:solidFill>
                    <a:schemeClr val="accent4"/>
                  </a:solidFill>
                </a:rPr>
                <a:t>rsum</a:t>
              </a:r>
              <a:endParaRPr lang="en-US" sz="2200" dirty="0">
                <a:solidFill>
                  <a:schemeClr val="accent4"/>
                </a:solidFill>
              </a:endParaRPr>
            </a:p>
          </p:txBody>
        </p:sp>
        <p:sp>
          <p:nvSpPr>
            <p:cNvPr id="8235" name="TextBox 10"/>
            <p:cNvSpPr txBox="1">
              <a:spLocks noChangeArrowheads="1"/>
            </p:cNvSpPr>
            <p:nvPr/>
          </p:nvSpPr>
          <p:spPr bwMode="auto">
            <a:xfrm>
              <a:off x="6705600" y="3810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0.0</a:t>
              </a:r>
            </a:p>
          </p:txBody>
        </p:sp>
      </p:grpSp>
      <p:sp>
        <p:nvSpPr>
          <p:cNvPr id="15" name="Right Arrow 14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96200" y="91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1.0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96200" y="91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1.5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315200" y="9144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1.833333..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2" name="Right Arrow 41"/>
          <p:cNvSpPr/>
          <p:nvPr/>
        </p:nvSpPr>
        <p:spPr bwMode="auto">
          <a:xfrm>
            <a:off x="381000" y="15240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6670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239000" y="838200"/>
            <a:ext cx="1447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239000" y="9144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2.0833333..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096000" y="838200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1676400" y="9906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324600" y="91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0" y="2438400"/>
            <a:ext cx="457200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9700" y="6427788"/>
            <a:ext cx="5429250" cy="4302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/>
              <a:t>sum of reciprocals of 1 to 4 is 2.083333 $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4648200" y="3276600"/>
            <a:ext cx="4419600" cy="27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kern="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4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kern="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5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Exit </a:t>
            </a:r>
            <a:r>
              <a:rPr lang="en-US" sz="2000" kern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loop &amp; </a:t>
            </a:r>
            <a:r>
              <a:rPr lang="en-US" sz="2000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jump to </a:t>
            </a:r>
            <a:r>
              <a:rPr lang="en-US" sz="2000" kern="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printf</a:t>
            </a:r>
            <a:endParaRPr lang="en-US" sz="2000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49"/>
          <p:cNvSpPr txBox="1"/>
          <p:nvPr/>
        </p:nvSpPr>
        <p:spPr>
          <a:xfrm>
            <a:off x="2754221" y="6324600"/>
            <a:ext cx="233589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2200" dirty="0"/>
              <a:t>sum </a:t>
            </a:r>
            <a:r>
              <a:rPr lang="en-US" sz="2200" dirty="0" smtClean="0"/>
              <a:t>is </a:t>
            </a:r>
            <a:r>
              <a:rPr lang="en-US" sz="2200" dirty="0"/>
              <a:t>2.083333 </a:t>
            </a:r>
          </a:p>
        </p:txBody>
      </p:sp>
    </p:spTree>
    <p:extLst>
      <p:ext uri="{BB962C8B-B14F-4D97-AF65-F5344CB8AC3E}">
        <p14:creationId xmlns:p14="http://schemas.microsoft.com/office/powerpoint/2010/main" xmlns="" val="237516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/>
      <p:bldP spid="22" grpId="0" animBg="1"/>
      <p:bldP spid="23" grpId="0"/>
      <p:bldP spid="24" grpId="0"/>
      <p:bldP spid="27" grpId="0" animBg="1"/>
      <p:bldP spid="28" grpId="0"/>
      <p:bldP spid="30" grpId="0" animBg="1"/>
      <p:bldP spid="31" grpId="0"/>
      <p:bldP spid="33" grpId="0" animBg="1"/>
      <p:bldP spid="35" grpId="0"/>
      <p:bldP spid="36" grpId="0" animBg="1"/>
      <p:bldP spid="37" grpId="0"/>
      <p:bldP spid="44" grpId="0" animBg="1"/>
      <p:bldP spid="45" grpId="0"/>
      <p:bldP spid="45" grpId="1"/>
      <p:bldP spid="46" grpId="0" animBg="1"/>
      <p:bldP spid="48" grpId="0"/>
      <p:bldP spid="50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17956" y="-285776"/>
            <a:ext cx="8568952" cy="936104"/>
          </a:xfrm>
        </p:spPr>
        <p:txBody>
          <a:bodyPr/>
          <a:lstStyle/>
          <a:p>
            <a:r>
              <a:rPr lang="en-US" altLang="en-US" sz="3600" dirty="0" smtClean="0"/>
              <a:t>For loop in terms of while loop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8175" y="1828800"/>
            <a:ext cx="7820025" cy="41005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Execution is (almost) equivalent to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Almost? Exception if there is a </a:t>
            </a:r>
            <a:r>
              <a:rPr lang="en-US" altLang="en-US" sz="2400" dirty="0" smtClean="0">
                <a:solidFill>
                  <a:srgbClr val="C00000"/>
                </a:solidFill>
              </a:rPr>
              <a:t>continue</a:t>
            </a:r>
            <a:r>
              <a:rPr lang="en-US" altLang="en-US" sz="2400" dirty="0" smtClean="0"/>
              <a:t>; inside </a:t>
            </a:r>
            <a:r>
              <a:rPr lang="en-US" alt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en-US" sz="2400" dirty="0" smtClean="0"/>
              <a:t>– this will be covered later.</a:t>
            </a:r>
          </a:p>
          <a:p>
            <a:r>
              <a:rPr lang="en-US" sz="2400" dirty="0"/>
              <a:t>Both are equivalent in power.</a:t>
            </a:r>
          </a:p>
          <a:p>
            <a:r>
              <a:rPr lang="en-US" sz="2400" dirty="0"/>
              <a:t>Which loop structure to use, depends on the convenience </a:t>
            </a:r>
            <a:r>
              <a:rPr lang="en-US" sz="2400" dirty="0" smtClean="0"/>
              <a:t>of the </a:t>
            </a:r>
            <a:r>
              <a:rPr lang="en-US" sz="2400" dirty="0"/>
              <a:t>programmer.</a:t>
            </a:r>
            <a:endParaRPr lang="en-US" altLang="en-US" sz="2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2286000"/>
            <a:ext cx="3429000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 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while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762000"/>
            <a:ext cx="7162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init_expr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test_expr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update_expr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) </a:t>
            </a:r>
          </a:p>
          <a:p>
            <a:pPr eaLnBrk="0" hangingPunct="0">
              <a:defRPr/>
            </a:pPr>
            <a:r>
              <a:rPr lang="en-US" sz="2400" b="1" dirty="0">
                <a:ea typeface="ＭＳ Ｐゴシック" pitchFamily="34" charset="-128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statement</a:t>
            </a:r>
            <a:r>
              <a:rPr lang="en-US" sz="2400" b="1" dirty="0">
                <a:solidFill>
                  <a:schemeClr val="accent4"/>
                </a:solidFill>
                <a:ea typeface="ＭＳ Ｐゴシック" pitchFamily="34" charset="-128"/>
              </a:rPr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362200" y="1219200"/>
            <a:ext cx="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352800" y="1219200"/>
            <a:ext cx="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657600" y="1219200"/>
            <a:ext cx="914400" cy="2362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051315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1524000"/>
            <a:ext cx="8305800" cy="4648200"/>
          </a:xfrm>
          <a:blipFill rotWithShape="1">
            <a:blip r:embed="rId2" cstate="print"/>
            <a:stretch>
              <a:fillRect t="-1835" r="-3377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838200"/>
          </a:xfrm>
        </p:spPr>
        <p:txBody>
          <a:bodyPr/>
          <a:lstStyle/>
          <a:p>
            <a:r>
              <a:rPr lang="en-US" sz="4200" dirty="0" smtClean="0"/>
              <a:t>Example: Geometric Progression</a:t>
            </a:r>
            <a:endParaRPr lang="en-US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54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4153F-1935-4F7D-BD86-7D259CD56A38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#include&lt;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itchFamily="34" charset="0"/>
                  </a:rPr>
                  <a:t>stdio.h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&gt;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;     float r, a, term;</a:t>
                </a: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   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Reading inputs from the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user </a:t>
                </a: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("%f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Verdana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("%d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", &amp;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term = a;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for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=1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&lt;=n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;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Verdana" pitchFamily="34" charset="0"/>
                  </a:rPr>
                  <a:t>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=i+1) {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", term);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/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*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r;        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lang="en-US" sz="2400" b="1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    return 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}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1600" cy="63246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16" t="-1250" b="-201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 bwMode="auto">
              <a:xfrm>
                <a:off x="4953000" y="173182"/>
                <a:ext cx="4114800" cy="2646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Careful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: Changing the order of statements changes the meanin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Verdana" pitchFamily="34" charset="0"/>
                  </a:rPr>
                  <a:t>g of the program. Computation of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𝑎𝑟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…,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         vs.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𝑎𝑟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/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73182"/>
                <a:ext cx="4114800" cy="26462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216" t="-2975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term 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= term * r;        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i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        printf</a:t>
                </a:r>
                <a:r>
                  <a:rPr lang="en-US" sz="2400" b="1" dirty="0">
                    <a:solidFill>
                      <a:schemeClr val="tx1"/>
                    </a:solidFill>
                    <a:latin typeface="Verdana" pitchFamily="34" charset="0"/>
                  </a:rPr>
                  <a:t>("%f\n", term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Verdana" pitchFamily="34" charset="0"/>
                  </a:rPr>
                  <a:t>);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//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Displaying </a:t>
                </a:r>
                <a:r>
                  <a:rPr lang="en-US" sz="2400" dirty="0" smtClean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Verdana" pitchFamily="34" charset="0"/>
                  </a:rPr>
                  <a:t> 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endParaRPr lang="en-US" sz="2400" dirty="0">
                  <a:solidFill>
                    <a:schemeClr val="accent5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343400"/>
                <a:ext cx="8991600" cy="7620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0236" r="-271" b="-2755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890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Using loops</a:t>
            </a:r>
          </a:p>
          <a:p>
            <a:pPr lvl="1"/>
            <a:r>
              <a:rPr lang="en-GB" dirty="0" smtClean="0"/>
              <a:t>Use cases</a:t>
            </a:r>
          </a:p>
          <a:p>
            <a:pPr lvl="1"/>
            <a:r>
              <a:rPr lang="en-GB" dirty="0" smtClean="0"/>
              <a:t>Warnings and exception handling</a:t>
            </a:r>
          </a:p>
          <a:p>
            <a:r>
              <a:rPr lang="en-GB" dirty="0" smtClean="0"/>
              <a:t>Major quiz 1 on Monday, August 28</a:t>
            </a:r>
            <a:r>
              <a:rPr lang="en-GB" baseline="30000" dirty="0" smtClean="0"/>
              <a:t>th</a:t>
            </a:r>
            <a:r>
              <a:rPr lang="en-GB" dirty="0" smtClean="0"/>
              <a:t> 12pm in L20</a:t>
            </a:r>
          </a:p>
          <a:p>
            <a:pPr lvl="1"/>
            <a:r>
              <a:rPr lang="en-GB" dirty="0" smtClean="0"/>
              <a:t>Please don’t be late</a:t>
            </a:r>
          </a:p>
          <a:p>
            <a:pPr lvl="1"/>
            <a:r>
              <a:rPr lang="en-GB" dirty="0" smtClean="0"/>
              <a:t>Please don’t be absent</a:t>
            </a:r>
          </a:p>
          <a:p>
            <a:pPr lvl="1"/>
            <a:r>
              <a:rPr lang="en-GB" dirty="0" smtClean="0"/>
              <a:t>One A4 sized sheet in your own handwriting permitted</a:t>
            </a:r>
          </a:p>
          <a:p>
            <a:pPr lvl="1"/>
            <a:r>
              <a:rPr lang="en-GB" dirty="0" smtClean="0"/>
              <a:t>Other reference material not allowed</a:t>
            </a:r>
          </a:p>
          <a:p>
            <a:pPr lvl="1"/>
            <a:r>
              <a:rPr lang="en-GB" dirty="0" smtClean="0"/>
              <a:t>Mobile phones not allowed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computer’s BIG advantage</a:t>
            </a:r>
            <a:endParaRPr lang="en-GB" dirty="0"/>
          </a:p>
        </p:txBody>
      </p:sp>
      <p:pic>
        <p:nvPicPr>
          <p:cNvPr id="1026" name="Picture 2" descr="https://www.usnews.com/dims4/USNEWS/3495ae3/2147483647/resize/1200x%3E/quality/85/?url=http%3A%2F%2Fmedia.beam.usnews.com%2F4e%2Fe7%2Fee4cfe404c05bd6bcf67437477a2%2F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048003" cy="4396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80700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Once you’ve told a computer how to do something once, it can reproduce the exact same process a trillion times.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46997667"/>
              </p:ext>
            </p:extLst>
          </p:nvPr>
        </p:nvGraphicFramePr>
        <p:xfrm>
          <a:off x="290542" y="1643050"/>
          <a:ext cx="84963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99260"/>
                <a:gridCol w="1699260"/>
                <a:gridCol w="1699260"/>
                <a:gridCol w="1699260"/>
                <a:gridCol w="1699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marL="99956" marR="9995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9956" marR="999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99956" marR="9995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38817-761A-4CB2-B9F5-A46944C746D2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179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Program…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E6FCF-7D61-4799-83C9-236CCFC91B7E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Vertical Scroll 7"/>
          <p:cNvSpPr/>
          <p:nvPr/>
        </p:nvSpPr>
        <p:spPr bwMode="auto">
          <a:xfrm>
            <a:off x="152400" y="1143000"/>
            <a:ext cx="8991600" cy="4495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2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n;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2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(“%d”, &amp;n);</a:t>
            </a:r>
            <a:endParaRPr lang="en-US" sz="32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printf(“%d X %d = %d”, n,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n*1);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2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, n*2);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3</a:t>
            </a:r>
            <a:r>
              <a:rPr lang="en-US" sz="3200" smtClean="0">
                <a:solidFill>
                  <a:schemeClr val="tx1"/>
                </a:solidFill>
                <a:latin typeface="Verdana" pitchFamily="34" charset="0"/>
              </a:rPr>
              <a:t>, n*3);</a:t>
            </a:r>
            <a:endParaRPr lang="en-US" sz="3200" dirty="0" smtClean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solidFill>
                  <a:schemeClr val="tx1"/>
                </a:solidFill>
                <a:latin typeface="Verdana" pitchFamily="34" charset="0"/>
              </a:rPr>
              <a:t>printf(“%d X %d = %d”, n, 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</a:rPr>
              <a:t>4, n*4);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447800" y="1402784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 smtClean="0">
                  <a:solidFill>
                    <a:srgbClr val="FF0000"/>
                  </a:solidFill>
                </a:rPr>
                <a:t>   it?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710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</a:t>
            </a:r>
            <a:r>
              <a:rPr lang="en-US" altLang="en-US" sz="2400" dirty="0" smtClean="0">
                <a:ea typeface="ＭＳ Ｐゴシック" pitchFamily="32" charset="-128"/>
              </a:rPr>
              <a:t>n x  </a:t>
            </a:r>
            <a:r>
              <a:rPr lang="en-US" altLang="en-US" sz="2400" dirty="0" err="1" smtClean="0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</a:t>
            </a:r>
            <a:r>
              <a:rPr lang="en-US" altLang="en-US" sz="2400" dirty="0" err="1" smtClean="0">
                <a:ea typeface="ＭＳ Ｐゴシック" pitchFamily="32" charset="-128"/>
              </a:rPr>
              <a:t>ni</a:t>
            </a:r>
            <a:endParaRPr lang="en-US" altLang="en-US" sz="2400" dirty="0" smtClean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i+1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</a:t>
            </a:r>
            <a:r>
              <a:rPr lang="en-US" altLang="en-US" sz="2400" dirty="0" smtClean="0">
                <a:ea typeface="ＭＳ Ｐゴシック" pitchFamily="32" charset="-128"/>
              </a:rPr>
              <a:t>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 smtClean="0">
                <a:ea typeface="ＭＳ Ｐゴシック" pitchFamily="32" charset="-128"/>
              </a:rPr>
              <a:t> = 1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 smtClean="0">
                  <a:ea typeface="ＭＳ Ｐゴシック" pitchFamily="32" charset="-128"/>
                </a:rPr>
                <a:t> &lt;=10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DE662-7B25-4618-8530-24DC905A726C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Loop Entry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Loop Exit</a:t>
            </a:r>
            <a:endParaRPr lang="en-US" sz="4000" dirty="0">
              <a:solidFill>
                <a:schemeClr val="accent4"/>
              </a:solidFill>
            </a:endParaRP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331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smtClean="0"/>
              <a:t>Printing Multiplication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32E81-1926-4301-8F6D-4E4D7E029115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2743200" y="838200"/>
            <a:ext cx="6451472" cy="57150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scanf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(“%d”, &amp;n);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= 1;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&lt;= 10)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printf(“%d X %d = %d”,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          n,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, n*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 + 1;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</a:rPr>
              <a:t>// loop exited!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</a:t>
              </a:r>
              <a:r>
                <a:rPr lang="en-US" altLang="en-US" sz="1400" dirty="0" smtClean="0">
                  <a:ea typeface="ＭＳ Ｐゴシック" pitchFamily="32" charset="-128"/>
                </a:rPr>
                <a:t>n x  </a:t>
              </a:r>
              <a:r>
                <a:rPr lang="en-US" altLang="en-US" sz="1400" dirty="0" err="1" smtClean="0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</a:t>
              </a:r>
              <a:r>
                <a:rPr lang="en-US" altLang="en-US" sz="1400" dirty="0" err="1" smtClean="0">
                  <a:ea typeface="ＭＳ Ｐゴシック" pitchFamily="32" charset="-128"/>
                </a:rPr>
                <a:t>ni</a:t>
              </a:r>
              <a:endParaRPr lang="en-US" altLang="en-US" sz="1400" dirty="0" smtClean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i+1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</a:t>
              </a:r>
              <a:r>
                <a:rPr lang="en-US" altLang="en-US" sz="1400" dirty="0" smtClean="0">
                  <a:ea typeface="ＭＳ Ｐゴシック" pitchFamily="32" charset="-128"/>
                </a:rPr>
                <a:t>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 smtClean="0">
                  <a:ea typeface="ＭＳ Ｐゴシック" pitchFamily="32" charset="-128"/>
                </a:rPr>
                <a:t> = 1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348036" y="2743198"/>
              <a:ext cx="3117850" cy="965200"/>
              <a:chOff x="1581" y="1728"/>
              <a:chExt cx="1964" cy="608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9" y="1735"/>
                <a:ext cx="586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 smtClean="0">
                    <a:ea typeface="ＭＳ Ｐゴシック" pitchFamily="32" charset="-128"/>
                  </a:rPr>
                  <a:t> &lt;=10</a:t>
                </a:r>
                <a:endParaRPr lang="en-US" altLang="en-US" sz="1200" dirty="0">
                  <a:ea typeface="ＭＳ Ｐゴシック" pitchFamily="32" charset="-128"/>
                </a:endParaRP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Char char="•"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667000" y="2974997"/>
            <a:ext cx="1143000" cy="251140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3354" y="1260764"/>
            <a:ext cx="2999642" cy="2951018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99642" h="2951018">
                <a:moveTo>
                  <a:pt x="2646719" y="2951018"/>
                </a:moveTo>
                <a:lnTo>
                  <a:pt x="2646719" y="2951018"/>
                </a:lnTo>
                <a:cubicBezTo>
                  <a:pt x="2632864" y="2849418"/>
                  <a:pt x="2630024" y="2745697"/>
                  <a:pt x="2605155" y="2646218"/>
                </a:cubicBezTo>
                <a:cubicBezTo>
                  <a:pt x="2600537" y="2627745"/>
                  <a:pt x="2598802" y="2608302"/>
                  <a:pt x="2591301" y="2590800"/>
                </a:cubicBezTo>
                <a:cubicBezTo>
                  <a:pt x="2584742" y="2575495"/>
                  <a:pt x="2571038" y="2564129"/>
                  <a:pt x="2563591" y="2549236"/>
                </a:cubicBezTo>
                <a:cubicBezTo>
                  <a:pt x="2547862" y="2517778"/>
                  <a:pt x="2535882" y="2484581"/>
                  <a:pt x="2522028" y="2452254"/>
                </a:cubicBezTo>
                <a:cubicBezTo>
                  <a:pt x="2517410" y="2419927"/>
                  <a:pt x="2519333" y="2385961"/>
                  <a:pt x="2508173" y="2355272"/>
                </a:cubicBezTo>
                <a:cubicBezTo>
                  <a:pt x="2500282" y="2333571"/>
                  <a:pt x="2475988" y="2320955"/>
                  <a:pt x="2466610" y="2299854"/>
                </a:cubicBezTo>
                <a:cubicBezTo>
                  <a:pt x="2457046" y="2278335"/>
                  <a:pt x="2457373" y="2253672"/>
                  <a:pt x="2452755" y="2230581"/>
                </a:cubicBezTo>
                <a:cubicBezTo>
                  <a:pt x="2457373" y="2198254"/>
                  <a:pt x="2475994" y="2164878"/>
                  <a:pt x="2466610" y="2133600"/>
                </a:cubicBezTo>
                <a:cubicBezTo>
                  <a:pt x="2459975" y="2111483"/>
                  <a:pt x="2426219" y="2109568"/>
                  <a:pt x="2411191" y="2092036"/>
                </a:cubicBezTo>
                <a:cubicBezTo>
                  <a:pt x="2397750" y="2076355"/>
                  <a:pt x="2392718" y="2055091"/>
                  <a:pt x="2383482" y="2036618"/>
                </a:cubicBezTo>
                <a:cubicBezTo>
                  <a:pt x="2388100" y="2013527"/>
                  <a:pt x="2388591" y="1989209"/>
                  <a:pt x="2397337" y="1967345"/>
                </a:cubicBezTo>
                <a:cubicBezTo>
                  <a:pt x="2421784" y="1906229"/>
                  <a:pt x="2449505" y="1887468"/>
                  <a:pt x="2494319" y="1842654"/>
                </a:cubicBezTo>
                <a:cubicBezTo>
                  <a:pt x="2508173" y="1810327"/>
                  <a:pt x="2523256" y="1778499"/>
                  <a:pt x="2535882" y="1745672"/>
                </a:cubicBezTo>
                <a:cubicBezTo>
                  <a:pt x="2546367" y="1718411"/>
                  <a:pt x="2552743" y="1689664"/>
                  <a:pt x="2563591" y="1662545"/>
                </a:cubicBezTo>
                <a:cubicBezTo>
                  <a:pt x="2580483" y="1620314"/>
                  <a:pt x="2601516" y="1579839"/>
                  <a:pt x="2619010" y="1537854"/>
                </a:cubicBezTo>
                <a:cubicBezTo>
                  <a:pt x="2624627" y="1524374"/>
                  <a:pt x="2627247" y="1509771"/>
                  <a:pt x="2632864" y="1496291"/>
                </a:cubicBezTo>
                <a:cubicBezTo>
                  <a:pt x="2650358" y="1454306"/>
                  <a:pt x="2667941" y="1412282"/>
                  <a:pt x="2688282" y="1371600"/>
                </a:cubicBezTo>
                <a:cubicBezTo>
                  <a:pt x="2700325" y="1347514"/>
                  <a:pt x="2719845" y="1327330"/>
                  <a:pt x="2729846" y="1302327"/>
                </a:cubicBezTo>
                <a:cubicBezTo>
                  <a:pt x="2747753" y="1257560"/>
                  <a:pt x="2748551" y="1206233"/>
                  <a:pt x="2771410" y="1163781"/>
                </a:cubicBezTo>
                <a:cubicBezTo>
                  <a:pt x="2787705" y="1133518"/>
                  <a:pt x="2935273" y="1067995"/>
                  <a:pt x="2937664" y="1066800"/>
                </a:cubicBezTo>
                <a:cubicBezTo>
                  <a:pt x="2942282" y="1002145"/>
                  <a:pt x="2938807" y="936397"/>
                  <a:pt x="2951519" y="872836"/>
                </a:cubicBezTo>
                <a:cubicBezTo>
                  <a:pt x="2968860" y="786132"/>
                  <a:pt x="3031531" y="800727"/>
                  <a:pt x="2979228" y="706581"/>
                </a:cubicBezTo>
                <a:cubicBezTo>
                  <a:pt x="2968014" y="686396"/>
                  <a:pt x="2941188" y="680223"/>
                  <a:pt x="2923810" y="665018"/>
                </a:cubicBezTo>
                <a:cubicBezTo>
                  <a:pt x="2904149" y="647815"/>
                  <a:pt x="2885393" y="629435"/>
                  <a:pt x="2868391" y="609600"/>
                </a:cubicBezTo>
                <a:cubicBezTo>
                  <a:pt x="2857555" y="596958"/>
                  <a:pt x="2852456" y="579810"/>
                  <a:pt x="2840682" y="568036"/>
                </a:cubicBezTo>
                <a:cubicBezTo>
                  <a:pt x="2828908" y="556262"/>
                  <a:pt x="2811911" y="550987"/>
                  <a:pt x="2799119" y="540327"/>
                </a:cubicBezTo>
                <a:cubicBezTo>
                  <a:pt x="2753157" y="502025"/>
                  <a:pt x="2767589" y="496853"/>
                  <a:pt x="2715991" y="471054"/>
                </a:cubicBezTo>
                <a:cubicBezTo>
                  <a:pt x="2659876" y="442997"/>
                  <a:pt x="2575471" y="423158"/>
                  <a:pt x="2522028" y="401781"/>
                </a:cubicBezTo>
                <a:cubicBezTo>
                  <a:pt x="2475846" y="383308"/>
                  <a:pt x="2427970" y="368607"/>
                  <a:pt x="2383482" y="346363"/>
                </a:cubicBezTo>
                <a:cubicBezTo>
                  <a:pt x="2365009" y="337127"/>
                  <a:pt x="2345996" y="328901"/>
                  <a:pt x="2328064" y="318654"/>
                </a:cubicBezTo>
                <a:cubicBezTo>
                  <a:pt x="2313607" y="310393"/>
                  <a:pt x="2302297" y="296210"/>
                  <a:pt x="2286501" y="290945"/>
                </a:cubicBezTo>
                <a:cubicBezTo>
                  <a:pt x="2246108" y="277481"/>
                  <a:pt x="2203374" y="272472"/>
                  <a:pt x="2161810" y="263236"/>
                </a:cubicBezTo>
                <a:cubicBezTo>
                  <a:pt x="2082979" y="184405"/>
                  <a:pt x="2164235" y="250291"/>
                  <a:pt x="2050973" y="207818"/>
                </a:cubicBezTo>
                <a:cubicBezTo>
                  <a:pt x="2035382" y="201972"/>
                  <a:pt x="2024715" y="186668"/>
                  <a:pt x="2009410" y="180109"/>
                </a:cubicBezTo>
                <a:cubicBezTo>
                  <a:pt x="1991908" y="172608"/>
                  <a:pt x="1972055" y="172276"/>
                  <a:pt x="1953991" y="166254"/>
                </a:cubicBezTo>
                <a:cubicBezTo>
                  <a:pt x="1930398" y="158390"/>
                  <a:pt x="1907810" y="147781"/>
                  <a:pt x="1884719" y="138545"/>
                </a:cubicBezTo>
                <a:cubicBezTo>
                  <a:pt x="1829301" y="143163"/>
                  <a:pt x="1773587" y="145050"/>
                  <a:pt x="1718464" y="152400"/>
                </a:cubicBezTo>
                <a:cubicBezTo>
                  <a:pt x="1703988" y="154330"/>
                  <a:pt x="1691221" y="163390"/>
                  <a:pt x="1676901" y="166254"/>
                </a:cubicBezTo>
                <a:cubicBezTo>
                  <a:pt x="1644880" y="172658"/>
                  <a:pt x="1612246" y="175491"/>
                  <a:pt x="1579919" y="180109"/>
                </a:cubicBezTo>
                <a:cubicBezTo>
                  <a:pt x="1492173" y="170873"/>
                  <a:pt x="1403886" y="165816"/>
                  <a:pt x="1316682" y="152400"/>
                </a:cubicBezTo>
                <a:cubicBezTo>
                  <a:pt x="1283452" y="147288"/>
                  <a:pt x="1252428" y="132392"/>
                  <a:pt x="1219701" y="124691"/>
                </a:cubicBezTo>
                <a:cubicBezTo>
                  <a:pt x="1173856" y="113904"/>
                  <a:pt x="1126661" y="109116"/>
                  <a:pt x="1081155" y="96981"/>
                </a:cubicBezTo>
                <a:cubicBezTo>
                  <a:pt x="874320" y="41824"/>
                  <a:pt x="1177317" y="92905"/>
                  <a:pt x="914901" y="55418"/>
                </a:cubicBezTo>
                <a:cubicBezTo>
                  <a:pt x="896428" y="46182"/>
                  <a:pt x="879606" y="32353"/>
                  <a:pt x="859482" y="27709"/>
                </a:cubicBezTo>
                <a:cubicBezTo>
                  <a:pt x="818733" y="18305"/>
                  <a:pt x="776124" y="20213"/>
                  <a:pt x="734791" y="13854"/>
                </a:cubicBezTo>
                <a:cubicBezTo>
                  <a:pt x="715971" y="10959"/>
                  <a:pt x="697846" y="4618"/>
                  <a:pt x="679373" y="0"/>
                </a:cubicBezTo>
                <a:cubicBezTo>
                  <a:pt x="637809" y="9236"/>
                  <a:pt x="592765" y="8668"/>
                  <a:pt x="554682" y="27709"/>
                </a:cubicBezTo>
                <a:cubicBezTo>
                  <a:pt x="525474" y="42313"/>
                  <a:pt x="509573" y="75015"/>
                  <a:pt x="485410" y="96981"/>
                </a:cubicBezTo>
                <a:cubicBezTo>
                  <a:pt x="458721" y="121244"/>
                  <a:pt x="427787" y="140749"/>
                  <a:pt x="402282" y="166254"/>
                </a:cubicBezTo>
                <a:cubicBezTo>
                  <a:pt x="287095" y="281441"/>
                  <a:pt x="399267" y="200592"/>
                  <a:pt x="305301" y="263236"/>
                </a:cubicBezTo>
                <a:cubicBezTo>
                  <a:pt x="235196" y="438493"/>
                  <a:pt x="344889" y="213751"/>
                  <a:pt x="166755" y="374072"/>
                </a:cubicBezTo>
                <a:cubicBezTo>
                  <a:pt x="145045" y="393611"/>
                  <a:pt x="150280" y="430239"/>
                  <a:pt x="139046" y="457200"/>
                </a:cubicBezTo>
                <a:cubicBezTo>
                  <a:pt x="127131" y="485797"/>
                  <a:pt x="110302" y="512124"/>
                  <a:pt x="97482" y="540327"/>
                </a:cubicBezTo>
                <a:cubicBezTo>
                  <a:pt x="87191" y="562968"/>
                  <a:pt x="79009" y="586509"/>
                  <a:pt x="69773" y="609600"/>
                </a:cubicBezTo>
                <a:cubicBezTo>
                  <a:pt x="65155" y="646545"/>
                  <a:pt x="62579" y="683804"/>
                  <a:pt x="55919" y="720436"/>
                </a:cubicBezTo>
                <a:cubicBezTo>
                  <a:pt x="53307" y="734805"/>
                  <a:pt x="44465" y="747595"/>
                  <a:pt x="42064" y="762000"/>
                </a:cubicBezTo>
                <a:cubicBezTo>
                  <a:pt x="35189" y="803250"/>
                  <a:pt x="33397" y="845195"/>
                  <a:pt x="28210" y="886691"/>
                </a:cubicBezTo>
                <a:cubicBezTo>
                  <a:pt x="24160" y="919094"/>
                  <a:pt x="18973" y="951345"/>
                  <a:pt x="14355" y="983672"/>
                </a:cubicBezTo>
                <a:cubicBezTo>
                  <a:pt x="1449" y="1435383"/>
                  <a:pt x="-20129" y="1447444"/>
                  <a:pt x="42064" y="1870363"/>
                </a:cubicBezTo>
                <a:cubicBezTo>
                  <a:pt x="48233" y="1912312"/>
                  <a:pt x="110384" y="2010706"/>
                  <a:pt x="125191" y="2036618"/>
                </a:cubicBezTo>
                <a:cubicBezTo>
                  <a:pt x="120573" y="2078182"/>
                  <a:pt x="116864" y="2119856"/>
                  <a:pt x="111337" y="2161309"/>
                </a:cubicBezTo>
                <a:cubicBezTo>
                  <a:pt x="107624" y="2189154"/>
                  <a:pt x="101195" y="2216591"/>
                  <a:pt x="97482" y="2244436"/>
                </a:cubicBezTo>
                <a:cubicBezTo>
                  <a:pt x="91955" y="2285889"/>
                  <a:pt x="88246" y="2327563"/>
                  <a:pt x="83628" y="2369127"/>
                </a:cubicBezTo>
                <a:cubicBezTo>
                  <a:pt x="92864" y="2447636"/>
                  <a:pt x="91219" y="2528206"/>
                  <a:pt x="111337" y="2604654"/>
                </a:cubicBezTo>
                <a:cubicBezTo>
                  <a:pt x="115575" y="2620757"/>
                  <a:pt x="141127" y="2620589"/>
                  <a:pt x="152901" y="2632363"/>
                </a:cubicBezTo>
                <a:cubicBezTo>
                  <a:pt x="205026" y="2684488"/>
                  <a:pt x="153265" y="2679687"/>
                  <a:pt x="236028" y="2729345"/>
                </a:cubicBezTo>
                <a:cubicBezTo>
                  <a:pt x="261074" y="2744372"/>
                  <a:pt x="291894" y="2746569"/>
                  <a:pt x="319155" y="2757054"/>
                </a:cubicBezTo>
                <a:cubicBezTo>
                  <a:pt x="469242" y="2814780"/>
                  <a:pt x="359881" y="2790582"/>
                  <a:pt x="513119" y="2812472"/>
                </a:cubicBezTo>
                <a:cubicBezTo>
                  <a:pt x="526973" y="2821708"/>
                  <a:pt x="539789" y="2832734"/>
                  <a:pt x="554682" y="2840181"/>
                </a:cubicBezTo>
                <a:cubicBezTo>
                  <a:pt x="581450" y="2853565"/>
                  <a:pt x="641805" y="2863939"/>
                  <a:pt x="665519" y="2867891"/>
                </a:cubicBezTo>
                <a:cubicBezTo>
                  <a:pt x="722853" y="2877447"/>
                  <a:pt x="817328" y="2888599"/>
                  <a:pt x="873337" y="2895600"/>
                </a:cubicBezTo>
                <a:cubicBezTo>
                  <a:pt x="977514" y="2885182"/>
                  <a:pt x="1028877" y="2899042"/>
                  <a:pt x="1108864" y="2826327"/>
                </a:cubicBezTo>
                <a:cubicBezTo>
                  <a:pt x="1133506" y="2803926"/>
                  <a:pt x="1142352" y="2768262"/>
                  <a:pt x="1164282" y="2743200"/>
                </a:cubicBezTo>
                <a:cubicBezTo>
                  <a:pt x="1175247" y="2730669"/>
                  <a:pt x="1192844" y="2725893"/>
                  <a:pt x="1205846" y="2715491"/>
                </a:cubicBezTo>
                <a:cubicBezTo>
                  <a:pt x="1216046" y="2707331"/>
                  <a:pt x="1221872" y="2693623"/>
                  <a:pt x="1233555" y="2687781"/>
                </a:cubicBezTo>
                <a:cubicBezTo>
                  <a:pt x="1278043" y="2665537"/>
                  <a:pt x="1325919" y="2650836"/>
                  <a:pt x="1372101" y="2632363"/>
                </a:cubicBezTo>
                <a:cubicBezTo>
                  <a:pt x="1395192" y="2623127"/>
                  <a:pt x="1416606" y="2606905"/>
                  <a:pt x="1441373" y="2604654"/>
                </a:cubicBezTo>
                <a:cubicBezTo>
                  <a:pt x="1658326" y="2584932"/>
                  <a:pt x="1542893" y="2594434"/>
                  <a:pt x="1787737" y="2576945"/>
                </a:cubicBezTo>
                <a:cubicBezTo>
                  <a:pt x="1824361" y="2467067"/>
                  <a:pt x="1769027" y="2612421"/>
                  <a:pt x="1843155" y="2493818"/>
                </a:cubicBezTo>
                <a:cubicBezTo>
                  <a:pt x="1856497" y="2472471"/>
                  <a:pt x="1870829" y="2402798"/>
                  <a:pt x="1898573" y="2382981"/>
                </a:cubicBezTo>
                <a:cubicBezTo>
                  <a:pt x="1918810" y="2368526"/>
                  <a:pt x="1945602" y="2366394"/>
                  <a:pt x="1967846" y="2355272"/>
                </a:cubicBezTo>
                <a:cubicBezTo>
                  <a:pt x="1982739" y="2347825"/>
                  <a:pt x="1995944" y="2337357"/>
                  <a:pt x="2009410" y="2327563"/>
                </a:cubicBezTo>
                <a:cubicBezTo>
                  <a:pt x="2078043" y="2277648"/>
                  <a:pt x="2093475" y="2245767"/>
                  <a:pt x="2161810" y="2230581"/>
                </a:cubicBezTo>
                <a:cubicBezTo>
                  <a:pt x="2189232" y="2224487"/>
                  <a:pt x="2217228" y="2221345"/>
                  <a:pt x="2244937" y="2216727"/>
                </a:cubicBezTo>
                <a:cubicBezTo>
                  <a:pt x="2277264" y="2202872"/>
                  <a:pt x="2309263" y="2188225"/>
                  <a:pt x="2341919" y="2175163"/>
                </a:cubicBezTo>
                <a:cubicBezTo>
                  <a:pt x="2355478" y="2169739"/>
                  <a:pt x="2369808" y="2166437"/>
                  <a:pt x="2383482" y="2161309"/>
                </a:cubicBezTo>
                <a:cubicBezTo>
                  <a:pt x="2406768" y="2152577"/>
                  <a:pt x="2452755" y="2133600"/>
                  <a:pt x="2452755" y="2133600"/>
                </a:cubicBezTo>
                <a:lnTo>
                  <a:pt x="2438901" y="2133600"/>
                </a:lnTo>
                <a:lnTo>
                  <a:pt x="245275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73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915400" cy="2819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Read </a:t>
            </a:r>
            <a:r>
              <a:rPr lang="en-US" altLang="en-US" dirty="0"/>
              <a:t>in English as: 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altLang="en-US" dirty="0" smtClean="0"/>
              <a:t>As long as expression </a:t>
            </a:r>
            <a:r>
              <a:rPr lang="en-US" altLang="en-US" dirty="0"/>
              <a:t>is TRUE </a:t>
            </a:r>
            <a:r>
              <a:rPr lang="en-US" altLang="en-US" dirty="0" smtClean="0"/>
              <a:t>execute statement1</a:t>
            </a:r>
            <a:r>
              <a:rPr lang="en-US" altLang="en-US" dirty="0"/>
              <a:t>. 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en-US" altLang="en-US" dirty="0" smtClean="0"/>
              <a:t>when expression becomes FALSE </a:t>
            </a:r>
            <a:r>
              <a:rPr lang="en-US" altLang="en-US" dirty="0"/>
              <a:t>execute statement 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DC13E-840F-40A7-BE5F-7D4702EA86C1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statement1;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statement2;</a:t>
            </a:r>
          </a:p>
        </p:txBody>
      </p:sp>
      <p:sp>
        <p:nvSpPr>
          <p:cNvPr id="18" name="Flowchart: Decision 17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21" name="Bent-Up Arrow 20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2" name="Bent-Up Arrow 21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statement1</a:t>
            </a:r>
          </a:p>
        </p:txBody>
      </p:sp>
      <p:sp>
        <p:nvSpPr>
          <p:cNvPr id="26" name="Bent-Up Arrow 25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/>
                </a:solidFill>
              </a:rPr>
              <a:t>expression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:p14="http://schemas.microsoft.com/office/powerpoint/2010/main" xmlns="" val="47766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 smtClean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smtClean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 smtClean="0"/>
              <a:t>goto</a:t>
            </a:r>
            <a:r>
              <a:rPr lang="en-US" altLang="en-US" dirty="0" smtClean="0"/>
              <a:t> step </a:t>
            </a:r>
            <a:r>
              <a:rPr lang="en-US" altLang="en-US" dirty="0" smtClean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 smtClean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487AF-DF6C-45CC-B3DB-AA21557FDA30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while (expression)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	statement1;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4"/>
                </a:solidFill>
                <a:ea typeface="ＭＳ Ｐゴシック" pitchFamily="34" charset="-128"/>
              </a:rPr>
              <a:t>statement2;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statement2</a:t>
            </a:r>
          </a:p>
        </p:txBody>
      </p:sp>
    </p:spTree>
    <p:extLst>
      <p:ext uri="{BB962C8B-B14F-4D97-AF65-F5344CB8AC3E}">
        <p14:creationId xmlns:p14="http://schemas.microsoft.com/office/powerpoint/2010/main" xmlns="" val="270684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6" grpId="0" animBg="1"/>
      <p:bldP spid="7" grpId="0" animBg="1"/>
      <p:bldP spid="5127" grpId="0"/>
      <p:bldP spid="9" grpId="0" animBg="1"/>
      <p:bldP spid="10" grpId="0" animBg="1"/>
      <p:bldP spid="5130" grpId="0"/>
      <p:bldP spid="12" grpId="0" animBg="1"/>
      <p:bldP spid="13" grpId="0" animBg="1"/>
      <p:bldP spid="5133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1521</Words>
  <Application>Microsoft Office PowerPoint</Application>
  <PresentationFormat>On-screen Show (4:3)</PresentationFormat>
  <Paragraphs>426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Looping</vt:lpstr>
      <vt:lpstr>This class</vt:lpstr>
      <vt:lpstr>The computer’s BIG advantage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While Statement</vt:lpstr>
      <vt:lpstr>Example 1</vt:lpstr>
      <vt:lpstr>Tracing the loop</vt:lpstr>
      <vt:lpstr>Add numbers until -1</vt:lpstr>
      <vt:lpstr>Terminology         </vt:lpstr>
      <vt:lpstr>Common Mistakes</vt:lpstr>
      <vt:lpstr>Practice Problem</vt:lpstr>
      <vt:lpstr>Slide 16</vt:lpstr>
      <vt:lpstr>do-while loops</vt:lpstr>
      <vt:lpstr>Comparing while and do-while</vt:lpstr>
      <vt:lpstr>Comparative Example</vt:lpstr>
      <vt:lpstr>For Loop</vt:lpstr>
      <vt:lpstr>For loop in C</vt:lpstr>
      <vt:lpstr>For loop in C</vt:lpstr>
      <vt:lpstr>Slide 23</vt:lpstr>
      <vt:lpstr>For loop in terms of while loop</vt:lpstr>
      <vt:lpstr>Example: Geometric Progression</vt:lpstr>
      <vt:lpstr>Slide 26</vt:lpstr>
      <vt:lpstr>Slide 27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nisheeth</dc:creator>
  <cp:lastModifiedBy>nisheeth</cp:lastModifiedBy>
  <cp:revision>3</cp:revision>
  <dcterms:created xsi:type="dcterms:W3CDTF">2017-08-23T03:39:20Z</dcterms:created>
  <dcterms:modified xsi:type="dcterms:W3CDTF">2017-08-23T04:06:28Z</dcterms:modified>
</cp:coreProperties>
</file>