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76" r:id="rId6"/>
    <p:sldId id="278" r:id="rId7"/>
    <p:sldId id="291" r:id="rId8"/>
    <p:sldId id="292" r:id="rId9"/>
    <p:sldId id="293" r:id="rId10"/>
    <p:sldId id="284" r:id="rId11"/>
    <p:sldId id="285" r:id="rId12"/>
    <p:sldId id="286" r:id="rId13"/>
    <p:sldId id="287" r:id="rId14"/>
    <p:sldId id="288" r:id="rId15"/>
    <p:sldId id="283" r:id="rId16"/>
    <p:sldId id="282" r:id="rId17"/>
    <p:sldId id="289" r:id="rId18"/>
    <p:sldId id="294" r:id="rId19"/>
    <p:sldId id="295" r:id="rId20"/>
    <p:sldId id="296" r:id="rId21"/>
    <p:sldId id="297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90" r:id="rId32"/>
    <p:sldId id="280" r:id="rId33"/>
    <p:sldId id="275" r:id="rId34"/>
    <p:sldId id="28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82CB-7C54-4A45-B288-3D315791ECF5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B840-05D8-4677-BBBF-E3A9CA5648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82CB-7C54-4A45-B288-3D315791ECF5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B840-05D8-4677-BBBF-E3A9CA5648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82CB-7C54-4A45-B288-3D315791ECF5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B840-05D8-4677-BBBF-E3A9CA5648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82CB-7C54-4A45-B288-3D315791ECF5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B840-05D8-4677-BBBF-E3A9CA5648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82CB-7C54-4A45-B288-3D315791ECF5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B840-05D8-4677-BBBF-E3A9CA5648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82CB-7C54-4A45-B288-3D315791ECF5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B840-05D8-4677-BBBF-E3A9CA5648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82CB-7C54-4A45-B288-3D315791ECF5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B840-05D8-4677-BBBF-E3A9CA5648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82CB-7C54-4A45-B288-3D315791ECF5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B840-05D8-4677-BBBF-E3A9CA5648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82CB-7C54-4A45-B288-3D315791ECF5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B840-05D8-4677-BBBF-E3A9CA5648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82CB-7C54-4A45-B288-3D315791ECF5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B840-05D8-4677-BBBF-E3A9CA5648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82CB-7C54-4A45-B288-3D315791ECF5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B840-05D8-4677-BBBF-E3A9CA5648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A82CB-7C54-4A45-B288-3D315791ECF5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EB840-05D8-4677-BBBF-E3A9CA56485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More looping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ESC101</a:t>
            </a:r>
          </a:p>
          <a:p>
            <a:r>
              <a:rPr lang="en-GB" dirty="0" smtClean="0"/>
              <a:t>August 25</a:t>
            </a:r>
            <a:r>
              <a:rPr lang="en-GB" baseline="30000" dirty="0" smtClean="0"/>
              <a:t>th</a:t>
            </a:r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xplosion 1 8"/>
          <p:cNvSpPr/>
          <p:nvPr/>
        </p:nvSpPr>
        <p:spPr bwMode="auto">
          <a:xfrm>
            <a:off x="6215074" y="2943184"/>
            <a:ext cx="2428892" cy="2286016"/>
          </a:xfrm>
          <a:prstGeom prst="irregularSeal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I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772400" cy="838200"/>
          </a:xfrm>
        </p:spPr>
        <p:txBody>
          <a:bodyPr/>
          <a:lstStyle/>
          <a:p>
            <a:r>
              <a:rPr lang="en-US" dirty="0" smtClean="0"/>
              <a:t>Important consideration: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599" y="1562100"/>
            <a:ext cx="3164457" cy="4114800"/>
          </a:xfrm>
        </p:spPr>
        <p:txBody>
          <a:bodyPr/>
          <a:lstStyle/>
          <a:p>
            <a:r>
              <a:rPr lang="en-US" dirty="0" smtClean="0"/>
              <a:t>Output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1</a:t>
            </a:r>
          </a:p>
          <a:p>
            <a:pPr>
              <a:buNone/>
            </a:pPr>
            <a:r>
              <a:rPr lang="en-US" dirty="0"/>
              <a:t>2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52400" y="1295400"/>
            <a:ext cx="5638800" cy="464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sz="24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=1;i&lt;=2;i++)</a:t>
            </a: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printf("%d\</a:t>
            </a:r>
            <a:r>
              <a:rPr lang="en-US" sz="24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n",i</a:t>
            </a:r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b="1" dirty="0" smtClean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 rot="20287052">
            <a:off x="6973242" y="3769387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AVOID 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882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build="p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xplosion 1 8"/>
          <p:cNvSpPr/>
          <p:nvPr/>
        </p:nvSpPr>
        <p:spPr bwMode="auto">
          <a:xfrm>
            <a:off x="6215074" y="2071678"/>
            <a:ext cx="2428892" cy="2286016"/>
          </a:xfrm>
          <a:prstGeom prst="irregularSeal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I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772400" cy="838200"/>
          </a:xfrm>
        </p:spPr>
        <p:txBody>
          <a:bodyPr/>
          <a:lstStyle/>
          <a:p>
            <a:r>
              <a:rPr lang="en-US" dirty="0" smtClean="0"/>
              <a:t>Important consideration: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599" y="1562100"/>
            <a:ext cx="3164457" cy="4114800"/>
          </a:xfrm>
        </p:spPr>
        <p:txBody>
          <a:bodyPr/>
          <a:lstStyle/>
          <a:p>
            <a:r>
              <a:rPr lang="en-US" dirty="0" smtClean="0"/>
              <a:t>Output?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52400" y="1295400"/>
            <a:ext cx="5638800" cy="464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sz="24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=1;i&lt;=2;i++)</a:t>
            </a: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printf("%d\</a:t>
            </a:r>
            <a:r>
              <a:rPr lang="en-US" sz="24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n",i</a:t>
            </a:r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printf(“%d\</a:t>
            </a:r>
            <a:r>
              <a:rPr lang="en-US" sz="24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n”,i</a:t>
            </a:r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b="1" dirty="0" smtClean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86578" y="321468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AVOID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 rot="20287052">
            <a:off x="6973242" y="2868151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AVOID 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882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build="p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772400" cy="838200"/>
          </a:xfrm>
        </p:spPr>
        <p:txBody>
          <a:bodyPr/>
          <a:lstStyle/>
          <a:p>
            <a:r>
              <a:rPr lang="en-US" b="1" dirty="0" smtClean="0"/>
              <a:t>Block</a:t>
            </a:r>
            <a:r>
              <a:rPr lang="en-US" dirty="0" smtClean="0"/>
              <a:t> scope of a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599" y="1562100"/>
            <a:ext cx="3164457" cy="4114800"/>
          </a:xfrm>
        </p:spPr>
        <p:txBody>
          <a:bodyPr/>
          <a:lstStyle/>
          <a:p>
            <a:r>
              <a:rPr lang="en-US" dirty="0" smtClean="0"/>
              <a:t>Output?</a:t>
            </a:r>
          </a:p>
          <a:p>
            <a:pPr marL="0" indent="0">
              <a:buNone/>
            </a:pPr>
            <a:r>
              <a:rPr lang="en-US" dirty="0" smtClean="0"/>
              <a:t>	1</a:t>
            </a:r>
          </a:p>
          <a:p>
            <a:pPr marL="0" indent="0">
              <a:buNone/>
            </a:pPr>
            <a:r>
              <a:rPr lang="en-US" dirty="0" smtClean="0"/>
              <a:t>	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52400" y="1295400"/>
            <a:ext cx="5638800" cy="464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//start block</a:t>
            </a: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sz="24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=1;i&lt;=2;i++)</a:t>
            </a: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</a:t>
            </a:r>
            <a:r>
              <a:rPr lang="en-US" sz="24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n",i</a:t>
            </a:r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//end block</a:t>
            </a: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86578" y="321468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AVOID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357158" y="2500306"/>
            <a:ext cx="4572032" cy="1785950"/>
          </a:xfrm>
          <a:prstGeom prst="roundRect">
            <a:avLst/>
          </a:prstGeom>
          <a:solidFill>
            <a:srgbClr val="92D050">
              <a:alpha val="3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I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882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772400" cy="838200"/>
          </a:xfrm>
        </p:spPr>
        <p:txBody>
          <a:bodyPr/>
          <a:lstStyle/>
          <a:p>
            <a:r>
              <a:rPr lang="en-US" dirty="0" smtClean="0"/>
              <a:t>Block scope of a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599" y="1562100"/>
            <a:ext cx="3164457" cy="4114800"/>
          </a:xfrm>
        </p:spPr>
        <p:txBody>
          <a:bodyPr/>
          <a:lstStyle/>
          <a:p>
            <a:r>
              <a:rPr lang="en-US" dirty="0" smtClean="0"/>
              <a:t>Output?</a:t>
            </a:r>
          </a:p>
          <a:p>
            <a:pPr marL="0" indent="0">
              <a:buNone/>
            </a:pPr>
            <a:r>
              <a:rPr lang="en-IN" dirty="0" smtClean="0"/>
              <a:t>Compiler error: '</a:t>
            </a:r>
            <a:r>
              <a:rPr lang="en-IN" dirty="0" err="1" smtClean="0"/>
              <a:t>i</a:t>
            </a:r>
            <a:r>
              <a:rPr lang="en-IN" dirty="0" smtClean="0"/>
              <a:t>' undeclared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52400" y="1295400"/>
            <a:ext cx="5638800" cy="464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sz="24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=1;i&lt;=2;i++)</a:t>
            </a: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</a:t>
            </a:r>
            <a:r>
              <a:rPr lang="en-US" sz="24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n",i</a:t>
            </a:r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	</a:t>
            </a: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("outside %d\</a:t>
            </a:r>
            <a:r>
              <a:rPr lang="en-US" sz="24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n",i</a:t>
            </a:r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</a:p>
          <a:p>
            <a:endParaRPr lang="en-US" sz="2400" b="1" dirty="0" smtClean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73882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772400" cy="838200"/>
          </a:xfrm>
        </p:spPr>
        <p:txBody>
          <a:bodyPr/>
          <a:lstStyle/>
          <a:p>
            <a:r>
              <a:rPr lang="en-US" dirty="0" smtClean="0"/>
              <a:t>Block scope of a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599" y="1562100"/>
            <a:ext cx="3164457" cy="4114800"/>
          </a:xfrm>
        </p:spPr>
        <p:txBody>
          <a:bodyPr/>
          <a:lstStyle/>
          <a:p>
            <a:r>
              <a:rPr lang="en-US" dirty="0" smtClean="0"/>
              <a:t>Output?</a:t>
            </a:r>
          </a:p>
          <a:p>
            <a:pPr>
              <a:buNone/>
            </a:pPr>
            <a:r>
              <a:rPr lang="en-US" dirty="0" smtClean="0"/>
              <a:t> 1</a:t>
            </a:r>
          </a:p>
          <a:p>
            <a:pPr>
              <a:buNone/>
            </a:pPr>
            <a:r>
              <a:rPr lang="en-US" dirty="0" smtClean="0"/>
              <a:t> j=1</a:t>
            </a:r>
          </a:p>
          <a:p>
            <a:pPr>
              <a:buNone/>
            </a:pPr>
            <a:r>
              <a:rPr lang="en-US" dirty="0" smtClean="0"/>
              <a:t> 2</a:t>
            </a:r>
          </a:p>
          <a:p>
            <a:pPr>
              <a:buNone/>
            </a:pPr>
            <a:r>
              <a:rPr lang="en-US" dirty="0" smtClean="0"/>
              <a:t> j=1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52400" y="1295400"/>
            <a:ext cx="5638800" cy="51579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sz="24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=1;i&lt;=2;i++){</a:t>
            </a: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</a:t>
            </a:r>
            <a:r>
              <a:rPr lang="en-US" sz="24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n",i</a:t>
            </a:r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	  </a:t>
            </a: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j=0;</a:t>
            </a: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(“j=%d\n",j+1);	 </a:t>
            </a: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endParaRPr lang="en-US" sz="2400" b="1" dirty="0" smtClean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73882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Flexibility in expression checking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449358"/>
            <a:ext cx="7010400" cy="2123658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#include &lt;stdio.h&gt;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int main(){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 int </a:t>
            </a:r>
            <a:r>
              <a:rPr lang="en-GB" sz="1200" dirty="0" err="1" smtClean="0">
                <a:solidFill>
                  <a:schemeClr val="bg1"/>
                </a:solidFill>
              </a:rPr>
              <a:t>i</a:t>
            </a:r>
            <a:r>
              <a:rPr lang="en-GB" sz="1200" dirty="0" smtClean="0">
                <a:solidFill>
                  <a:schemeClr val="bg1"/>
                </a:solidFill>
              </a:rPr>
              <a:t>, j = -1;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 for (</a:t>
            </a:r>
            <a:r>
              <a:rPr lang="en-GB" sz="1200" dirty="0" err="1" smtClean="0">
                <a:solidFill>
                  <a:schemeClr val="bg1"/>
                </a:solidFill>
              </a:rPr>
              <a:t>i</a:t>
            </a:r>
            <a:r>
              <a:rPr lang="en-GB" sz="1200" dirty="0" smtClean="0">
                <a:solidFill>
                  <a:schemeClr val="bg1"/>
                </a:solidFill>
              </a:rPr>
              <a:t>=1;j&lt;=2; </a:t>
            </a:r>
            <a:r>
              <a:rPr lang="en-GB" sz="1200" dirty="0" err="1" smtClean="0">
                <a:solidFill>
                  <a:schemeClr val="bg1"/>
                </a:solidFill>
              </a:rPr>
              <a:t>i</a:t>
            </a:r>
            <a:r>
              <a:rPr lang="en-GB" sz="1200" dirty="0" smtClean="0">
                <a:solidFill>
                  <a:schemeClr val="bg1"/>
                </a:solidFill>
              </a:rPr>
              <a:t>++){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    	printf("%d\</a:t>
            </a:r>
            <a:r>
              <a:rPr lang="en-GB" sz="1200" dirty="0" err="1" smtClean="0">
                <a:solidFill>
                  <a:schemeClr val="bg1"/>
                </a:solidFill>
              </a:rPr>
              <a:t>t",i</a:t>
            </a:r>
            <a:r>
              <a:rPr lang="en-GB" sz="1200" dirty="0" smtClean="0">
                <a:solidFill>
                  <a:schemeClr val="bg1"/>
                </a:solidFill>
              </a:rPr>
              <a:t>);	 </a:t>
            </a:r>
          </a:p>
          <a:p>
            <a:r>
              <a:rPr lang="en-GB" sz="1200" dirty="0">
                <a:solidFill>
                  <a:schemeClr val="bg1"/>
                </a:solidFill>
              </a:rPr>
              <a:t>	</a:t>
            </a:r>
            <a:r>
              <a:rPr lang="en-GB" sz="1200" dirty="0" smtClean="0">
                <a:solidFill>
                  <a:schemeClr val="bg1"/>
                </a:solidFill>
              </a:rPr>
              <a:t>j = </a:t>
            </a:r>
            <a:r>
              <a:rPr lang="en-GB" sz="1200" dirty="0" err="1" smtClean="0">
                <a:solidFill>
                  <a:schemeClr val="bg1"/>
                </a:solidFill>
              </a:rPr>
              <a:t>i</a:t>
            </a:r>
            <a:r>
              <a:rPr lang="en-GB" sz="1200" dirty="0" smtClean="0">
                <a:solidFill>
                  <a:schemeClr val="bg1"/>
                </a:solidFill>
              </a:rPr>
              <a:t>;</a:t>
            </a:r>
            <a:endParaRPr lang="en-GB" sz="1200" dirty="0" smtClean="0">
              <a:solidFill>
                <a:schemeClr val="bg1"/>
              </a:solidFill>
            </a:endParaRPr>
          </a:p>
          <a:p>
            <a:r>
              <a:rPr lang="en-GB" sz="1200" dirty="0" smtClean="0">
                <a:solidFill>
                  <a:schemeClr val="bg1"/>
                </a:solidFill>
              </a:rPr>
              <a:t> }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 printf("\</a:t>
            </a:r>
            <a:r>
              <a:rPr lang="en-GB" sz="1200" dirty="0" err="1" smtClean="0">
                <a:solidFill>
                  <a:schemeClr val="bg1"/>
                </a:solidFill>
              </a:rPr>
              <a:t>n%d</a:t>
            </a:r>
            <a:r>
              <a:rPr lang="en-GB" sz="1200" dirty="0" smtClean="0">
                <a:solidFill>
                  <a:schemeClr val="bg1"/>
                </a:solidFill>
              </a:rPr>
              <a:t>\</a:t>
            </a:r>
            <a:r>
              <a:rPr lang="en-GB" sz="1200" dirty="0" err="1" smtClean="0">
                <a:solidFill>
                  <a:schemeClr val="bg1"/>
                </a:solidFill>
              </a:rPr>
              <a:t>t",i</a:t>
            </a:r>
            <a:r>
              <a:rPr lang="en-GB" sz="12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 printf("\</a:t>
            </a:r>
            <a:r>
              <a:rPr lang="en-GB" sz="1200" dirty="0" err="1" smtClean="0">
                <a:solidFill>
                  <a:schemeClr val="bg1"/>
                </a:solidFill>
              </a:rPr>
              <a:t>n%d</a:t>
            </a:r>
            <a:r>
              <a:rPr lang="en-GB" sz="1200" dirty="0" smtClean="0">
                <a:solidFill>
                  <a:schemeClr val="bg1"/>
                </a:solidFill>
              </a:rPr>
              <a:t>\</a:t>
            </a:r>
            <a:r>
              <a:rPr lang="en-GB" sz="1200" dirty="0" err="1" smtClean="0">
                <a:solidFill>
                  <a:schemeClr val="bg1"/>
                </a:solidFill>
              </a:rPr>
              <a:t>t",j</a:t>
            </a:r>
            <a:r>
              <a:rPr lang="en-GB" sz="12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 return 0;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}</a:t>
            </a:r>
            <a:endParaRPr lang="en-GB" sz="12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28384" y="2564904"/>
            <a:ext cx="720080" cy="6463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1 2 3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4 3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4077072"/>
            <a:ext cx="7010400" cy="2123658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#include &lt;stdio.h&gt;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int main(){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 int </a:t>
            </a:r>
            <a:r>
              <a:rPr lang="en-GB" sz="1200" dirty="0" err="1" smtClean="0">
                <a:solidFill>
                  <a:schemeClr val="bg1"/>
                </a:solidFill>
              </a:rPr>
              <a:t>i,j</a:t>
            </a:r>
            <a:r>
              <a:rPr lang="en-GB" sz="12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 for (</a:t>
            </a:r>
            <a:r>
              <a:rPr lang="en-GB" sz="1200" dirty="0" err="1" smtClean="0">
                <a:solidFill>
                  <a:schemeClr val="bg1"/>
                </a:solidFill>
              </a:rPr>
              <a:t>i</a:t>
            </a:r>
            <a:r>
              <a:rPr lang="en-GB" sz="1200" dirty="0" smtClean="0">
                <a:solidFill>
                  <a:schemeClr val="bg1"/>
                </a:solidFill>
              </a:rPr>
              <a:t>=1;j&lt;=2;++</a:t>
            </a:r>
            <a:r>
              <a:rPr lang="en-GB" sz="1200" dirty="0" err="1" smtClean="0">
                <a:solidFill>
                  <a:schemeClr val="bg1"/>
                </a:solidFill>
              </a:rPr>
              <a:t>i</a:t>
            </a:r>
            <a:r>
              <a:rPr lang="en-GB" sz="1200" dirty="0" smtClean="0">
                <a:solidFill>
                  <a:schemeClr val="bg1"/>
                </a:solidFill>
              </a:rPr>
              <a:t>){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    	printf("%d\</a:t>
            </a:r>
            <a:r>
              <a:rPr lang="en-GB" sz="1200" dirty="0" err="1" smtClean="0">
                <a:solidFill>
                  <a:schemeClr val="bg1"/>
                </a:solidFill>
              </a:rPr>
              <a:t>t",i</a:t>
            </a:r>
            <a:r>
              <a:rPr lang="en-GB" sz="1200" dirty="0" smtClean="0">
                <a:solidFill>
                  <a:schemeClr val="bg1"/>
                </a:solidFill>
              </a:rPr>
              <a:t>);	 </a:t>
            </a:r>
          </a:p>
          <a:p>
            <a:r>
              <a:rPr lang="en-GB" sz="1200" dirty="0">
                <a:solidFill>
                  <a:schemeClr val="bg1"/>
                </a:solidFill>
              </a:rPr>
              <a:t>	</a:t>
            </a:r>
            <a:r>
              <a:rPr lang="en-GB" sz="1200" dirty="0" smtClean="0">
                <a:solidFill>
                  <a:schemeClr val="bg1"/>
                </a:solidFill>
              </a:rPr>
              <a:t>j = </a:t>
            </a:r>
            <a:r>
              <a:rPr lang="en-GB" sz="1200" dirty="0" err="1" smtClean="0">
                <a:solidFill>
                  <a:schemeClr val="bg1"/>
                </a:solidFill>
              </a:rPr>
              <a:t>i</a:t>
            </a:r>
            <a:r>
              <a:rPr lang="en-GB" sz="1200" dirty="0" smtClean="0">
                <a:solidFill>
                  <a:schemeClr val="bg1"/>
                </a:solidFill>
              </a:rPr>
              <a:t>;</a:t>
            </a:r>
            <a:endParaRPr lang="en-GB" sz="1200" dirty="0" smtClean="0">
              <a:solidFill>
                <a:schemeClr val="bg1"/>
              </a:solidFill>
            </a:endParaRPr>
          </a:p>
          <a:p>
            <a:r>
              <a:rPr lang="en-GB" sz="1200" dirty="0" smtClean="0">
                <a:solidFill>
                  <a:schemeClr val="bg1"/>
                </a:solidFill>
              </a:rPr>
              <a:t> }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 printf("\</a:t>
            </a:r>
            <a:r>
              <a:rPr lang="en-GB" sz="1200" dirty="0" err="1" smtClean="0">
                <a:solidFill>
                  <a:schemeClr val="bg1"/>
                </a:solidFill>
              </a:rPr>
              <a:t>n%d</a:t>
            </a:r>
            <a:r>
              <a:rPr lang="en-GB" sz="1200" dirty="0" smtClean="0">
                <a:solidFill>
                  <a:schemeClr val="bg1"/>
                </a:solidFill>
              </a:rPr>
              <a:t>\</a:t>
            </a:r>
            <a:r>
              <a:rPr lang="en-GB" sz="1200" dirty="0" err="1" smtClean="0">
                <a:solidFill>
                  <a:schemeClr val="bg1"/>
                </a:solidFill>
              </a:rPr>
              <a:t>t",i</a:t>
            </a:r>
            <a:r>
              <a:rPr lang="en-GB" sz="12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 printf("\</a:t>
            </a:r>
            <a:r>
              <a:rPr lang="en-GB" sz="1200" dirty="0" err="1" smtClean="0">
                <a:solidFill>
                  <a:schemeClr val="bg1"/>
                </a:solidFill>
              </a:rPr>
              <a:t>n%d</a:t>
            </a:r>
            <a:r>
              <a:rPr lang="en-GB" sz="1200" dirty="0" smtClean="0">
                <a:solidFill>
                  <a:schemeClr val="bg1"/>
                </a:solidFill>
              </a:rPr>
              <a:t>\</a:t>
            </a:r>
            <a:r>
              <a:rPr lang="en-GB" sz="1200" dirty="0" err="1" smtClean="0">
                <a:solidFill>
                  <a:schemeClr val="bg1"/>
                </a:solidFill>
              </a:rPr>
              <a:t>t",j</a:t>
            </a:r>
            <a:r>
              <a:rPr lang="en-GB" sz="12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 return 0;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}</a:t>
            </a:r>
            <a:endParaRPr lang="en-GB" sz="12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28384" y="5013176"/>
            <a:ext cx="720080" cy="6463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1 gbg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Undesirable flexibility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340768"/>
            <a:ext cx="7010400" cy="2123658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#include &lt;stdio.h&gt;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int main(){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 int </a:t>
            </a:r>
            <a:r>
              <a:rPr lang="en-GB" sz="1200" dirty="0" err="1" smtClean="0">
                <a:solidFill>
                  <a:schemeClr val="bg1"/>
                </a:solidFill>
              </a:rPr>
              <a:t>j,i</a:t>
            </a:r>
            <a:r>
              <a:rPr lang="en-GB" sz="1200" dirty="0" smtClean="0">
                <a:solidFill>
                  <a:schemeClr val="bg1"/>
                </a:solidFill>
              </a:rPr>
              <a:t>=1;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 for (;j&lt;=2;i++){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    	printf("%d\</a:t>
            </a:r>
            <a:r>
              <a:rPr lang="en-GB" sz="1200" dirty="0" err="1" smtClean="0">
                <a:solidFill>
                  <a:schemeClr val="bg1"/>
                </a:solidFill>
              </a:rPr>
              <a:t>t",i</a:t>
            </a:r>
            <a:r>
              <a:rPr lang="en-GB" sz="1200" dirty="0" smtClean="0">
                <a:solidFill>
                  <a:schemeClr val="bg1"/>
                </a:solidFill>
              </a:rPr>
              <a:t>);	 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    	j = </a:t>
            </a:r>
            <a:r>
              <a:rPr lang="en-GB" sz="1200" dirty="0" err="1" smtClean="0">
                <a:solidFill>
                  <a:schemeClr val="bg1"/>
                </a:solidFill>
              </a:rPr>
              <a:t>i</a:t>
            </a:r>
            <a:r>
              <a:rPr lang="en-GB" sz="12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 }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 printf("\</a:t>
            </a:r>
            <a:r>
              <a:rPr lang="en-GB" sz="1200" dirty="0" err="1" smtClean="0">
                <a:solidFill>
                  <a:schemeClr val="bg1"/>
                </a:solidFill>
              </a:rPr>
              <a:t>n%d</a:t>
            </a:r>
            <a:r>
              <a:rPr lang="en-GB" sz="1200" dirty="0" smtClean="0">
                <a:solidFill>
                  <a:schemeClr val="bg1"/>
                </a:solidFill>
              </a:rPr>
              <a:t>\</a:t>
            </a:r>
            <a:r>
              <a:rPr lang="en-GB" sz="1200" dirty="0" err="1" smtClean="0">
                <a:solidFill>
                  <a:schemeClr val="bg1"/>
                </a:solidFill>
              </a:rPr>
              <a:t>t",i</a:t>
            </a:r>
            <a:r>
              <a:rPr lang="en-GB" sz="12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 printf("%d\</a:t>
            </a:r>
            <a:r>
              <a:rPr lang="en-GB" sz="1200" dirty="0" err="1" smtClean="0">
                <a:solidFill>
                  <a:schemeClr val="bg1"/>
                </a:solidFill>
              </a:rPr>
              <a:t>n",j</a:t>
            </a:r>
            <a:r>
              <a:rPr lang="en-GB" sz="1200" dirty="0" smtClean="0">
                <a:solidFill>
                  <a:schemeClr val="bg1"/>
                </a:solidFill>
              </a:rPr>
              <a:t>);	 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 return 0;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8872" y="2132856"/>
            <a:ext cx="1259632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1  4200288</a:t>
            </a:r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4077072"/>
            <a:ext cx="7010400" cy="2123658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#include &lt;stdio.h&gt;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int main(){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 int </a:t>
            </a:r>
            <a:r>
              <a:rPr lang="en-GB" sz="1200" dirty="0" err="1" smtClean="0">
                <a:solidFill>
                  <a:schemeClr val="bg1"/>
                </a:solidFill>
              </a:rPr>
              <a:t>i</a:t>
            </a:r>
            <a:r>
              <a:rPr lang="en-GB" sz="1200" dirty="0" smtClean="0">
                <a:solidFill>
                  <a:schemeClr val="bg1"/>
                </a:solidFill>
              </a:rPr>
              <a:t>=1,j;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 for (;j&lt;=2;i++){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    	printf("%d\</a:t>
            </a:r>
            <a:r>
              <a:rPr lang="en-GB" sz="1200" dirty="0" err="1" smtClean="0">
                <a:solidFill>
                  <a:schemeClr val="bg1"/>
                </a:solidFill>
              </a:rPr>
              <a:t>t",i</a:t>
            </a:r>
            <a:r>
              <a:rPr lang="en-GB" sz="1200" dirty="0" smtClean="0">
                <a:solidFill>
                  <a:schemeClr val="bg1"/>
                </a:solidFill>
              </a:rPr>
              <a:t>);	 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    	j = </a:t>
            </a:r>
            <a:r>
              <a:rPr lang="en-GB" sz="1200" dirty="0" err="1" smtClean="0">
                <a:solidFill>
                  <a:schemeClr val="bg1"/>
                </a:solidFill>
              </a:rPr>
              <a:t>i</a:t>
            </a:r>
            <a:r>
              <a:rPr lang="en-GB" sz="12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 }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 printf("\</a:t>
            </a:r>
            <a:r>
              <a:rPr lang="en-GB" sz="1200" dirty="0" err="1" smtClean="0">
                <a:solidFill>
                  <a:schemeClr val="bg1"/>
                </a:solidFill>
              </a:rPr>
              <a:t>n%d</a:t>
            </a:r>
            <a:r>
              <a:rPr lang="en-GB" sz="1200" dirty="0" smtClean="0">
                <a:solidFill>
                  <a:schemeClr val="bg1"/>
                </a:solidFill>
              </a:rPr>
              <a:t>\</a:t>
            </a:r>
            <a:r>
              <a:rPr lang="en-GB" sz="1200" dirty="0" err="1" smtClean="0">
                <a:solidFill>
                  <a:schemeClr val="bg1"/>
                </a:solidFill>
              </a:rPr>
              <a:t>t",i</a:t>
            </a:r>
            <a:r>
              <a:rPr lang="en-GB" sz="12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 printf("%d\</a:t>
            </a:r>
            <a:r>
              <a:rPr lang="en-GB" sz="1200" dirty="0" err="1" smtClean="0">
                <a:solidFill>
                  <a:schemeClr val="bg1"/>
                </a:solidFill>
              </a:rPr>
              <a:t>n",j</a:t>
            </a:r>
            <a:r>
              <a:rPr lang="en-GB" sz="1200" dirty="0" smtClean="0">
                <a:solidFill>
                  <a:schemeClr val="bg1"/>
                </a:solidFill>
              </a:rPr>
              <a:t>);	 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 return 0;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}</a:t>
            </a:r>
            <a:endParaRPr lang="en-GB" sz="12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84368" y="4797152"/>
            <a:ext cx="1152128" cy="58477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GB" sz="1600" dirty="0" smtClean="0">
                <a:solidFill>
                  <a:schemeClr val="bg1"/>
                </a:solidFill>
              </a:rPr>
              <a:t>2     3</a:t>
            </a:r>
          </a:p>
          <a:p>
            <a:pPr marL="342900" indent="-342900"/>
            <a:r>
              <a:rPr lang="en-GB" sz="1600" dirty="0" smtClean="0">
                <a:solidFill>
                  <a:schemeClr val="bg1"/>
                </a:solidFill>
              </a:rPr>
              <a:t>4     3</a:t>
            </a:r>
            <a:endParaRPr lang="en-GB" sz="1600" dirty="0" smtClean="0">
              <a:solidFill>
                <a:schemeClr val="bg1"/>
              </a:solidFill>
            </a:endParaRPr>
          </a:p>
        </p:txBody>
      </p:sp>
      <p:sp>
        <p:nvSpPr>
          <p:cNvPr id="9" name="5-Point Star 8"/>
          <p:cNvSpPr/>
          <p:nvPr/>
        </p:nvSpPr>
        <p:spPr>
          <a:xfrm>
            <a:off x="7596336" y="620688"/>
            <a:ext cx="432048" cy="4320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 loop best practices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 want to do something a times</a:t>
            </a:r>
          </a:p>
          <a:p>
            <a:pPr lvl="1"/>
            <a:r>
              <a:rPr lang="nn-NO" dirty="0" smtClean="0"/>
              <a:t>for(i = 0; i &lt; a; i++)</a:t>
            </a:r>
          </a:p>
          <a:p>
            <a:r>
              <a:rPr lang="nn-NO" dirty="0" smtClean="0"/>
              <a:t>I want to do something an indeterminate number of times until a condition is true</a:t>
            </a:r>
          </a:p>
          <a:p>
            <a:pPr lvl="1"/>
            <a:r>
              <a:rPr lang="nn-NO" dirty="0" smtClean="0"/>
              <a:t>while (condition)</a:t>
            </a:r>
          </a:p>
          <a:p>
            <a:r>
              <a:rPr lang="nn-NO" dirty="0" smtClean="0"/>
              <a:t>Always remember to initialize values in </a:t>
            </a:r>
            <a:r>
              <a:rPr lang="nn-NO" i="1" dirty="0" smtClean="0"/>
              <a:t>for </a:t>
            </a:r>
            <a:r>
              <a:rPr lang="nn-NO" dirty="0" smtClean="0"/>
              <a:t>expressions to some value	</a:t>
            </a:r>
          </a:p>
          <a:p>
            <a:pPr lvl="1"/>
            <a:r>
              <a:rPr lang="nn-NO" dirty="0" smtClean="0"/>
              <a:t>Then don’t need to worry about scope</a:t>
            </a:r>
          </a:p>
          <a:p>
            <a:pPr lvl="1"/>
            <a:r>
              <a:rPr lang="nn-NO" dirty="0" smtClean="0"/>
              <a:t>But have to, for larger programs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Users\karkare\AppData\Local\Microsoft\Windows\INetCache\IE\EC01WMOS\MC900382608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7315200" y="1524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838200"/>
                <a:ext cx="7772400" cy="4114800"/>
              </a:xfrm>
            </p:spPr>
            <p:txBody>
              <a:bodyPr/>
              <a:lstStyle/>
              <a:p>
                <a:r>
                  <a:rPr lang="en-US" dirty="0" smtClean="0"/>
                  <a:t>Loop with in a loop</a:t>
                </a:r>
              </a:p>
              <a:p>
                <a:r>
                  <a:rPr lang="en-US" dirty="0" smtClean="0"/>
                  <a:t>Many iterations of inner loop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One iteration of outer loop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38200"/>
                <a:ext cx="7772400" cy="4114800"/>
              </a:xfrm>
              <a:blipFill rotWithShape="1">
                <a:blip r:embed="rId3" cstate="print"/>
                <a:stretch>
                  <a:fillRect t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pic>
        <p:nvPicPr>
          <p:cNvPr id="4098" name="Picture 2" descr="C:\Users\karkare\AppData\Local\Microsoft\Windows\INetCache\IE\EC01WMOS\MP90040067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karkare\AppData\Local\Microsoft\Windows\INetCache\IE\DUA6OVIV\MP900442242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514600"/>
            <a:ext cx="30861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2613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772400" cy="4572000"/>
          </a:xfrm>
        </p:spPr>
        <p:txBody>
          <a:bodyPr/>
          <a:lstStyle/>
          <a:p>
            <a:r>
              <a:rPr lang="en-US" dirty="0" smtClean="0"/>
              <a:t>Write a program that displays the following pattern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2429994"/>
              </p:ext>
            </p:extLst>
          </p:nvPr>
        </p:nvGraphicFramePr>
        <p:xfrm>
          <a:off x="2514600" y="2438400"/>
          <a:ext cx="6096000" cy="414528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8904391">
            <a:off x="-428009" y="4334287"/>
            <a:ext cx="40959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integers are printed in 5 columns each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287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Loops</a:t>
            </a:r>
          </a:p>
          <a:p>
            <a:pPr lvl="1"/>
            <a:r>
              <a:rPr lang="en-GB" dirty="0" smtClean="0"/>
              <a:t>For statement syntax, use and precautions</a:t>
            </a:r>
          </a:p>
          <a:p>
            <a:pPr lvl="1"/>
            <a:r>
              <a:rPr lang="en-GB" dirty="0" smtClean="0"/>
              <a:t>Continue statement</a:t>
            </a:r>
          </a:p>
          <a:p>
            <a:pPr lvl="1"/>
            <a:r>
              <a:rPr lang="en-GB" dirty="0" smtClean="0"/>
              <a:t>Using loops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76200" y="152400"/>
            <a:ext cx="8991600" cy="6324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#include&lt;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stdio.h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&gt;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dirty="0" err="1" smtClean="0">
                <a:solidFill>
                  <a:schemeClr val="tx1"/>
                </a:solidFill>
                <a:latin typeface="Verdana" pitchFamily="34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main(){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    </a:t>
            </a:r>
            <a:r>
              <a:rPr lang="en-US" sz="2800" dirty="0" err="1" smtClean="0">
                <a:solidFill>
                  <a:schemeClr val="tx1"/>
                </a:solidFill>
                <a:latin typeface="Verdana" pitchFamily="34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, j;</a:t>
            </a:r>
            <a:endParaRPr lang="en-US" sz="2800" dirty="0" smtClean="0">
              <a:solidFill>
                <a:schemeClr val="accent5">
                  <a:lumMod val="10000"/>
                </a:schemeClr>
              </a:solidFill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endParaRPr lang="en-US" sz="2800" dirty="0">
              <a:solidFill>
                <a:schemeClr val="tx1"/>
              </a:solidFill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b="1" dirty="0" smtClean="0">
                <a:solidFill>
                  <a:schemeClr val="tx1"/>
                </a:solidFill>
                <a:latin typeface="Verdana" pitchFamily="34" charset="0"/>
              </a:rPr>
              <a:t>    for </a:t>
            </a:r>
            <a:r>
              <a:rPr lang="en-US" sz="2800" b="1" dirty="0">
                <a:solidFill>
                  <a:schemeClr val="tx1"/>
                </a:solidFill>
                <a:latin typeface="Verdana" pitchFamily="34" charset="0"/>
              </a:rPr>
              <a:t>(</a:t>
            </a:r>
            <a:r>
              <a:rPr lang="en-US" sz="2800" b="1" dirty="0" err="1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b="1" dirty="0">
                <a:solidFill>
                  <a:schemeClr val="tx1"/>
                </a:solidFill>
                <a:latin typeface="Verdana" pitchFamily="34" charset="0"/>
              </a:rPr>
              <a:t>=1</a:t>
            </a:r>
            <a:r>
              <a:rPr lang="en-US" sz="2800" b="1" dirty="0" smtClean="0">
                <a:solidFill>
                  <a:schemeClr val="tx1"/>
                </a:solidFill>
                <a:latin typeface="Verdana" pitchFamily="34" charset="0"/>
              </a:rPr>
              <a:t>; </a:t>
            </a:r>
            <a:r>
              <a:rPr lang="en-US" sz="2800" b="1" dirty="0" err="1" smtClean="0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b="1" dirty="0" smtClean="0">
                <a:solidFill>
                  <a:schemeClr val="tx1"/>
                </a:solidFill>
                <a:latin typeface="Verdana" pitchFamily="34" charset="0"/>
              </a:rPr>
              <a:t>&lt;=8; </a:t>
            </a:r>
            <a:r>
              <a:rPr lang="en-US" sz="2800" b="1" dirty="0" err="1" smtClean="0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b="1" dirty="0" smtClean="0">
                <a:solidFill>
                  <a:schemeClr val="tx1"/>
                </a:solidFill>
                <a:latin typeface="Verdana" pitchFamily="34" charset="0"/>
              </a:rPr>
              <a:t>=i+1) {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b="1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Verdana" pitchFamily="34" charset="0"/>
              </a:rPr>
              <a:t>       for (j=1; j&lt;=5; j=j+1) {</a:t>
            </a:r>
            <a:endParaRPr lang="en-US" sz="2800" b="1" dirty="0">
              <a:solidFill>
                <a:schemeClr val="tx1"/>
              </a:solidFill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b="1" dirty="0" smtClean="0">
                <a:solidFill>
                  <a:schemeClr val="tx1"/>
                </a:solidFill>
                <a:latin typeface="Verdana" pitchFamily="34" charset="0"/>
              </a:rPr>
              <a:t>            printf("%4d", </a:t>
            </a:r>
            <a:r>
              <a:rPr lang="en-US" sz="2800" b="1" dirty="0" err="1" smtClean="0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b="1" dirty="0" smtClean="0">
                <a:solidFill>
                  <a:schemeClr val="tx1"/>
                </a:solidFill>
                <a:latin typeface="Verdana" pitchFamily="34" charset="0"/>
              </a:rPr>
              <a:t>*j); 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Verdana" pitchFamily="34" charset="0"/>
              </a:rPr>
              <a:t>// Displaying i, 2i, …, 5i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dirty="0">
                <a:solidFill>
                  <a:schemeClr val="accent5">
                    <a:lumMod val="10000"/>
                  </a:schemeClr>
                </a:solidFill>
                <a:latin typeface="Verdana" pitchFamily="34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10000"/>
                  </a:schemeClr>
                </a:solidFill>
                <a:latin typeface="Verdana" pitchFamily="34" charset="0"/>
              </a:rPr>
              <a:t>       </a:t>
            </a:r>
            <a:r>
              <a:rPr lang="en-US" sz="2800" b="1" dirty="0" smtClean="0">
                <a:solidFill>
                  <a:schemeClr val="tx1"/>
                </a:solidFill>
                <a:latin typeface="Verdana" pitchFamily="34" charset="0"/>
              </a:rPr>
              <a:t>}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b="1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Verdana" pitchFamily="34" charset="0"/>
              </a:rPr>
              <a:t>        printf(“\n”); 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Verdana" pitchFamily="34" charset="0"/>
              </a:rPr>
              <a:t>// 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Verdana" pitchFamily="34" charset="0"/>
              </a:rPr>
              <a:t>Move to the next line</a:t>
            </a:r>
            <a:endParaRPr lang="en-US" sz="2000" b="1" dirty="0" smtClean="0">
              <a:solidFill>
                <a:schemeClr val="tx1"/>
              </a:solidFill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b="1" dirty="0" smtClean="0">
                <a:solidFill>
                  <a:schemeClr val="tx1"/>
                </a:solidFill>
                <a:latin typeface="Verdana" pitchFamily="34" charset="0"/>
              </a:rPr>
              <a:t>    }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endParaRPr lang="en-US" sz="2800" b="1" dirty="0">
              <a:solidFill>
                <a:schemeClr val="tx1"/>
              </a:solidFill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    return 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0;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}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332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772400" cy="838200"/>
          </a:xfrm>
        </p:spPr>
        <p:txBody>
          <a:bodyPr/>
          <a:lstStyle/>
          <a:p>
            <a:r>
              <a:rPr lang="en-US" dirty="0" smtClean="0"/>
              <a:t>Displaying a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599" y="1562100"/>
            <a:ext cx="3164457" cy="4114800"/>
          </a:xfrm>
        </p:spPr>
        <p:txBody>
          <a:bodyPr/>
          <a:lstStyle/>
          <a:p>
            <a:r>
              <a:rPr lang="en-US" dirty="0" smtClean="0"/>
              <a:t>Output?</a:t>
            </a:r>
          </a:p>
          <a:p>
            <a:pPr marL="0" indent="0">
              <a:buNone/>
            </a:pP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 smtClean="0"/>
              <a:t>2 3</a:t>
            </a:r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 4 5</a:t>
            </a:r>
          </a:p>
          <a:p>
            <a:pPr marL="0" indent="0">
              <a:buNone/>
            </a:pPr>
            <a:r>
              <a:rPr lang="en-US" dirty="0" smtClean="0"/>
              <a:t>4 5 6 7</a:t>
            </a:r>
          </a:p>
          <a:p>
            <a:pPr marL="0" indent="0">
              <a:buNone/>
            </a:pPr>
            <a:r>
              <a:rPr lang="en-US" dirty="0" smtClean="0"/>
              <a:t>5 6 7 8 9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52400" y="1295400"/>
            <a:ext cx="5638800" cy="464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nn-NO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nn-NO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(i=1; i&lt;=5; </a:t>
            </a:r>
            <a:r>
              <a:rPr lang="nn-NO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i=i+1){</a:t>
            </a:r>
            <a:endParaRPr lang="nn-NO" sz="24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(j=</a:t>
            </a:r>
            <a:r>
              <a:rPr lang="en-US" sz="24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j&lt;2*</a:t>
            </a:r>
            <a:r>
              <a:rPr lang="en-US" sz="24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j=j+1){</a:t>
            </a:r>
            <a:endParaRPr lang="en-US" sz="24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printf</a:t>
            </a:r>
            <a:r>
              <a:rPr lang="en-US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",j);</a:t>
            </a: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24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printf</a:t>
            </a:r>
            <a:r>
              <a:rPr lang="en-US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73882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by_chick_hatching_from_an_eg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816" y="304800"/>
            <a:ext cx="15811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exiting a loop forcefully</a:t>
            </a:r>
          </a:p>
          <a:p>
            <a:r>
              <a:rPr lang="en-US" dirty="0" smtClean="0"/>
              <a:t>Example Program:</a:t>
            </a:r>
          </a:p>
          <a:p>
            <a:pPr marL="0" indent="0">
              <a:buNone/>
            </a:pPr>
            <a:r>
              <a:rPr lang="en-US" dirty="0" smtClean="0"/>
              <a:t>Read 100 integer inputs from a user. Print the sum of inputs until a negative input is found (Excluding the negative number) or all 100 inputs are exhausted.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111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Vertical Scroll 6"/>
          <p:cNvSpPr/>
          <p:nvPr/>
        </p:nvSpPr>
        <p:spPr bwMode="auto">
          <a:xfrm>
            <a:off x="0" y="0"/>
            <a:ext cx="9144000" cy="6477000"/>
          </a:xfrm>
          <a:prstGeom prst="verticalScroll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b="1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100;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(“%d”, &amp;value);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(value &lt; 0) {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//-</a:t>
            </a:r>
            <a:r>
              <a:rPr lang="en-US" sz="2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</a:t>
            </a:r>
            <a:r>
              <a:rPr lang="en-US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number: no need to go 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 around the loop any more!!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sum = sum + value;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printf(“%d”, sum); </a:t>
            </a:r>
          </a:p>
        </p:txBody>
      </p:sp>
      <p:cxnSp>
        <p:nvCxnSpPr>
          <p:cNvPr id="13" name="Curved Connector 12"/>
          <p:cNvCxnSpPr/>
          <p:nvPr/>
        </p:nvCxnSpPr>
        <p:spPr bwMode="auto">
          <a:xfrm rot="10800000" flipV="1">
            <a:off x="1295400" y="4343400"/>
            <a:ext cx="2286000" cy="1447800"/>
          </a:xfrm>
          <a:prstGeom prst="curvedConnector3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0976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838200"/>
          </a:xfrm>
        </p:spPr>
        <p:txBody>
          <a:bodyPr/>
          <a:lstStyle/>
          <a:p>
            <a:r>
              <a:rPr lang="en-US" altLang="en-US" dirty="0" smtClean="0"/>
              <a:t>When to break?</a:t>
            </a:r>
            <a:endParaRPr lang="en-US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077200" cy="4876800"/>
          </a:xfrm>
        </p:spPr>
        <p:txBody>
          <a:bodyPr>
            <a:normAutofit/>
          </a:bodyPr>
          <a:lstStyle/>
          <a:p>
            <a:pPr eaLnBrk="0" hangingPunct="0"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r>
              <a:rPr lang="en-US" dirty="0">
                <a:cs typeface="Arial" pitchFamily="34" charset="0"/>
              </a:rPr>
              <a:t>Use of break sometimes can simplify exit condition from loop.</a:t>
            </a:r>
          </a:p>
          <a:p>
            <a:pPr eaLnBrk="0" hangingPunct="0"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r>
              <a:rPr lang="en-US" dirty="0">
                <a:cs typeface="Arial" pitchFamily="34" charset="0"/>
              </a:rPr>
              <a:t>However, it can make the code a bit harder to read and understand.</a:t>
            </a:r>
          </a:p>
          <a:p>
            <a:pPr eaLnBrk="0" hangingPunct="0"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r>
              <a:rPr lang="en-US" dirty="0" smtClean="0">
                <a:cs typeface="Arial" pitchFamily="34" charset="0"/>
              </a:rPr>
              <a:t>Tip</a:t>
            </a:r>
            <a:r>
              <a:rPr lang="en-US" dirty="0">
                <a:cs typeface="Arial" pitchFamily="34" charset="0"/>
              </a:rPr>
              <a:t>: if the loop terminates in 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at least two ways</a:t>
            </a:r>
            <a:r>
              <a:rPr lang="en-US" dirty="0">
                <a:cs typeface="Arial" pitchFamily="34" charset="0"/>
              </a:rPr>
              <a:t> which are sufficiently different and requires substantially different processing then consider the use of termination via </a:t>
            </a:r>
            <a:r>
              <a:rPr lang="en-US" dirty="0" smtClean="0">
                <a:solidFill>
                  <a:srgbClr val="FF0000"/>
                </a:solidFill>
                <a:cs typeface="Arial" pitchFamily="34" charset="0"/>
              </a:rPr>
              <a:t>break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>
                <a:cs typeface="Arial" pitchFamily="34" charset="0"/>
              </a:rPr>
              <a:t>for one of them.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574900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skipping an iteration of a loop </a:t>
            </a:r>
          </a:p>
          <a:p>
            <a:r>
              <a:rPr lang="en-US" dirty="0" smtClean="0"/>
              <a:t>The loop is NOT exited.</a:t>
            </a:r>
          </a:p>
          <a:p>
            <a:r>
              <a:rPr lang="en-US" dirty="0" smtClean="0"/>
              <a:t>Example Program: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Read 100 integer inputs from a user. Print the sum of only positive inputs.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pic>
        <p:nvPicPr>
          <p:cNvPr id="1026" name="Picture 2" descr="C:\Users\karkare\AppData\Local\Microsoft\Windows\INetCache\IE\EC01WMOS\MC900432685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419600"/>
            <a:ext cx="2285714" cy="22857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5671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Vertical Scroll 6"/>
          <p:cNvSpPr/>
          <p:nvPr/>
        </p:nvSpPr>
        <p:spPr bwMode="auto">
          <a:xfrm>
            <a:off x="0" y="0"/>
            <a:ext cx="9144000" cy="6477000"/>
          </a:xfrm>
          <a:prstGeom prst="verticalScroll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value;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b="1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100;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(“%d”, &amp;value);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(value &lt; 0) {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//-</a:t>
            </a:r>
            <a:r>
              <a:rPr lang="en-US" sz="2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</a:t>
            </a:r>
            <a:r>
              <a:rPr lang="en-US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number: no need to add it 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 to the sum. Go ahead and 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 the next </a:t>
            </a:r>
            <a:r>
              <a:rPr lang="en-US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continue;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sum = sum + value;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printf(“%d”, sum); </a:t>
            </a:r>
          </a:p>
        </p:txBody>
      </p:sp>
      <p:cxnSp>
        <p:nvCxnSpPr>
          <p:cNvPr id="13" name="Curved Connector 12"/>
          <p:cNvCxnSpPr/>
          <p:nvPr/>
        </p:nvCxnSpPr>
        <p:spPr bwMode="auto">
          <a:xfrm rot="5400000" flipH="1" flipV="1">
            <a:off x="3390901" y="2781299"/>
            <a:ext cx="2362197" cy="914399"/>
          </a:xfrm>
          <a:prstGeom prst="curvedConnector3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3633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457200" y="2438400"/>
            <a:ext cx="7924800" cy="3733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Break and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772400" cy="5292436"/>
          </a:xfrm>
        </p:spPr>
        <p:txBody>
          <a:bodyPr/>
          <a:lstStyle/>
          <a:p>
            <a:r>
              <a:rPr lang="en-US" dirty="0" smtClean="0"/>
              <a:t>if there are nested loop: break and continue apply to the nearest enclosing loop only.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100;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(j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100;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j++)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/>
              <a:t>        if (…) break;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 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Esc101, Programming</a:t>
            </a:r>
            <a:endParaRPr lang="en-US" dirty="0"/>
          </a:p>
        </p:txBody>
      </p:sp>
      <p:cxnSp>
        <p:nvCxnSpPr>
          <p:cNvPr id="8" name="Curved Connector 7"/>
          <p:cNvCxnSpPr/>
          <p:nvPr/>
        </p:nvCxnSpPr>
        <p:spPr bwMode="auto">
          <a:xfrm rot="10800000" flipV="1">
            <a:off x="1447800" y="4114800"/>
            <a:ext cx="2209802" cy="990600"/>
          </a:xfrm>
          <a:prstGeom prst="curvedConnector3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0817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457200" y="2438400"/>
            <a:ext cx="7924800" cy="411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 and Update Expr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0010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Make sure continue does not </a:t>
            </a:r>
            <a:r>
              <a:rPr lang="en-US" smtClean="0"/>
              <a:t>bypass update-expression </a:t>
            </a:r>
            <a:r>
              <a:rPr lang="en-US" dirty="0" smtClean="0"/>
              <a:t>for loops</a:t>
            </a:r>
          </a:p>
          <a:p>
            <a:pPr lvl="1"/>
            <a:r>
              <a:rPr lang="en-US" dirty="0" smtClean="0"/>
              <a:t>Specially for while and do-while loops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&amp;value);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(value &lt; 0) continue;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 = sum + value;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Esc101, Programming</a:t>
            </a:r>
            <a:endParaRPr lang="en-US" dirty="0"/>
          </a:p>
        </p:txBody>
      </p:sp>
      <p:cxnSp>
        <p:nvCxnSpPr>
          <p:cNvPr id="9" name="Curved Connector 8"/>
          <p:cNvCxnSpPr/>
          <p:nvPr/>
        </p:nvCxnSpPr>
        <p:spPr bwMode="auto">
          <a:xfrm rot="10800000">
            <a:off x="4038600" y="3124200"/>
            <a:ext cx="3048000" cy="1371600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81600" y="2474893"/>
            <a:ext cx="392447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 is never incremented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potentially infinite loop!!</a:t>
            </a:r>
            <a:endParaRPr lang="en-US" sz="2800" dirty="0">
              <a:solidFill>
                <a:srgbClr val="C00000"/>
              </a:solidFill>
            </a:endParaRPr>
          </a:p>
        </p:txBody>
      </p:sp>
      <p:pic>
        <p:nvPicPr>
          <p:cNvPr id="2050" name="Picture 2" descr="C:\Users\karkare\AppData\Local\Microsoft\Windows\INetCache\IE\45LGD9AS\MC90023895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429000"/>
            <a:ext cx="1396756" cy="11378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="" xmlns:p14="http://schemas.microsoft.com/office/powerpoint/2010/main" val="67736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457200" y="1524000"/>
            <a:ext cx="7924800" cy="502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 and Update Expr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772400" cy="5638800"/>
          </a:xfrm>
        </p:spPr>
        <p:txBody>
          <a:bodyPr/>
          <a:lstStyle/>
          <a:p>
            <a:r>
              <a:rPr lang="en-US" dirty="0" smtClean="0"/>
              <a:t> Correct Code: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&amp;value);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(value &lt; 0) continue;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 = sum + value;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840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96875" y="214313"/>
            <a:ext cx="8747125" cy="471487"/>
          </a:xfrm>
        </p:spPr>
        <p:txBody>
          <a:bodyPr>
            <a:normAutofit fontScale="90000"/>
          </a:bodyPr>
          <a:lstStyle/>
          <a:p>
            <a:r>
              <a:rPr lang="en-US" altLang="en-US" sz="4000" dirty="0" smtClean="0"/>
              <a:t>For loop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534400" cy="6096000"/>
          </a:xfrm>
        </p:spPr>
        <p:txBody>
          <a:bodyPr/>
          <a:lstStyle/>
          <a:p>
            <a:r>
              <a:rPr lang="en-US" altLang="en-US" dirty="0" smtClean="0"/>
              <a:t>General form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buFont typeface="Wingdings 2" pitchFamily="18" charset="2"/>
              <a:buNone/>
            </a:pPr>
            <a:endParaRPr lang="en-US" altLang="en-US" dirty="0" smtClean="0"/>
          </a:p>
          <a:p>
            <a:r>
              <a:rPr lang="en-US" altLang="en-US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init_expr</a:t>
            </a:r>
            <a:r>
              <a:rPr lang="en-US" altLang="en-US" dirty="0" smtClean="0"/>
              <a:t> is the initialization expression.</a:t>
            </a:r>
          </a:p>
          <a:p>
            <a:r>
              <a:rPr lang="en-US" altLang="en-US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update_expr</a:t>
            </a:r>
            <a:r>
              <a:rPr lang="en-US" alt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cs typeface="Arial" charset="0"/>
              </a:rPr>
              <a:t>is the update expression. </a:t>
            </a:r>
          </a:p>
          <a:p>
            <a:r>
              <a:rPr lang="en-US" altLang="en-US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test_expr</a:t>
            </a:r>
            <a:r>
              <a:rPr lang="en-US" altLang="en-US" dirty="0" smtClean="0">
                <a:cs typeface="Arial" charset="0"/>
              </a:rPr>
              <a:t> is the expression that evaluates to either TRUE (non-zero) or FALSE (zero).</a:t>
            </a:r>
          </a:p>
          <a:p>
            <a:r>
              <a:rPr lang="en-US" alt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statement</a:t>
            </a:r>
            <a:r>
              <a:rPr lang="en-US" altLang="en-US" dirty="0" smtClean="0">
                <a:cs typeface="Arial" charset="0"/>
              </a:rPr>
              <a:t> is the work to repeat (can be multiple statements in {…} )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1143000"/>
            <a:ext cx="8610600" cy="1752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3600" b="1" dirty="0">
                <a:solidFill>
                  <a:schemeClr val="accent4"/>
                </a:solidFill>
                <a:ea typeface="ＭＳ Ｐゴシック" pitchFamily="34" charset="-128"/>
              </a:rPr>
              <a:t>for (</a:t>
            </a:r>
            <a:r>
              <a:rPr lang="en-US" sz="3600" b="1" dirty="0" err="1">
                <a:solidFill>
                  <a:srgbClr val="C00000"/>
                </a:solidFill>
                <a:ea typeface="ＭＳ Ｐゴシック" pitchFamily="34" charset="-128"/>
              </a:rPr>
              <a:t>init_expr</a:t>
            </a:r>
            <a:r>
              <a:rPr lang="en-US" sz="3600" b="1" dirty="0">
                <a:solidFill>
                  <a:schemeClr val="accent4"/>
                </a:solidFill>
                <a:ea typeface="ＭＳ Ｐゴシック" pitchFamily="34" charset="-128"/>
              </a:rPr>
              <a:t>;</a:t>
            </a:r>
            <a:r>
              <a:rPr lang="en-US" sz="3600" b="1" dirty="0">
                <a:ea typeface="ＭＳ Ｐゴシック" pitchFamily="34" charset="-128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ea typeface="ＭＳ Ｐゴシック" pitchFamily="34" charset="-128"/>
              </a:rPr>
              <a:t>test_expr</a:t>
            </a:r>
            <a:r>
              <a:rPr lang="en-US" sz="3600" b="1" dirty="0">
                <a:solidFill>
                  <a:schemeClr val="accent4"/>
                </a:solidFill>
                <a:ea typeface="ＭＳ Ｐゴシック" pitchFamily="34" charset="-128"/>
              </a:rPr>
              <a:t>;</a:t>
            </a:r>
            <a:r>
              <a:rPr lang="en-US" sz="3600" b="1" dirty="0">
                <a:ea typeface="ＭＳ Ｐゴシック" pitchFamily="34" charset="-128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ea typeface="ＭＳ Ｐゴシック" pitchFamily="34" charset="-128"/>
              </a:rPr>
              <a:t>update_expr</a:t>
            </a:r>
            <a:r>
              <a:rPr lang="en-US" sz="3600" b="1" dirty="0">
                <a:solidFill>
                  <a:schemeClr val="accent4"/>
                </a:solidFill>
                <a:ea typeface="ＭＳ Ｐゴシック" pitchFamily="34" charset="-128"/>
              </a:rPr>
              <a:t>)</a:t>
            </a:r>
            <a:r>
              <a:rPr lang="en-US" sz="3600" b="1" dirty="0">
                <a:ea typeface="ＭＳ Ｐゴシック" pitchFamily="34" charset="-128"/>
              </a:rPr>
              <a:t> </a:t>
            </a:r>
          </a:p>
          <a:p>
            <a:pPr eaLnBrk="0" hangingPunct="0">
              <a:defRPr/>
            </a:pPr>
            <a:r>
              <a:rPr lang="en-US" sz="3600" b="1" dirty="0">
                <a:ea typeface="ＭＳ Ｐゴシック" pitchFamily="34" charset="-128"/>
              </a:rPr>
              <a:t>	</a:t>
            </a:r>
            <a:r>
              <a:rPr lang="en-US" sz="3600" b="1" dirty="0">
                <a:solidFill>
                  <a:srgbClr val="C00000"/>
                </a:solidFill>
                <a:ea typeface="ＭＳ Ｐゴシック" pitchFamily="34" charset="-128"/>
              </a:rPr>
              <a:t>statement</a:t>
            </a:r>
            <a:r>
              <a:rPr lang="en-US" sz="3600" b="1" dirty="0">
                <a:solidFill>
                  <a:schemeClr val="accent4"/>
                </a:solidFill>
                <a:ea typeface="ＭＳ Ｐゴシック" pitchFamily="34" charset="-128"/>
              </a:rPr>
              <a:t>;</a:t>
            </a:r>
          </a:p>
        </p:txBody>
      </p:sp>
    </p:spTree>
    <p:extLst>
      <p:ext uri="{BB962C8B-B14F-4D97-AF65-F5344CB8AC3E}">
        <p14:creationId xmlns="" xmlns:p14="http://schemas.microsoft.com/office/powerpoint/2010/main" val="20872269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457200" y="1524000"/>
            <a:ext cx="7924800" cy="502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 and Update Expr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772400" cy="5638800"/>
          </a:xfrm>
        </p:spPr>
        <p:txBody>
          <a:bodyPr/>
          <a:lstStyle/>
          <a:p>
            <a:r>
              <a:rPr lang="en-US" sz="2800" dirty="0" smtClean="0"/>
              <a:t> Correct Code:</a:t>
            </a:r>
          </a:p>
          <a:p>
            <a:pPr marL="0" indent="0">
              <a:buNone/>
            </a:pP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100) {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&amp;value);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(value &lt; 0) { 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continue;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 = sum + value;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8146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Big difference between </a:t>
            </a:r>
            <a:r>
              <a:rPr lang="en-GB" i="1" dirty="0" smtClean="0"/>
              <a:t>for </a:t>
            </a:r>
            <a:r>
              <a:rPr lang="en-GB" dirty="0" smtClean="0"/>
              <a:t>and </a:t>
            </a:r>
            <a:r>
              <a:rPr lang="en-GB" i="1" dirty="0" smtClean="0"/>
              <a:t>while</a:t>
            </a:r>
            <a:endParaRPr lang="en-GB" dirty="0"/>
          </a:p>
        </p:txBody>
      </p:sp>
      <p:sp>
        <p:nvSpPr>
          <p:cNvPr id="7" name="Content Placeholder 6"/>
          <p:cNvSpPr txBox="1">
            <a:spLocks noGrp="1"/>
          </p:cNvSpPr>
          <p:nvPr>
            <p:ph sz="half" idx="1"/>
          </p:nvPr>
        </p:nvSpPr>
        <p:spPr>
          <a:xfrm>
            <a:off x="4788024" y="1844824"/>
            <a:ext cx="4038600" cy="329320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600" dirty="0" smtClean="0">
                <a:solidFill>
                  <a:schemeClr val="bg1"/>
                </a:solidFill>
              </a:rPr>
              <a:t>#include &lt;stdio.h&gt;</a:t>
            </a:r>
          </a:p>
          <a:p>
            <a:pPr>
              <a:buNone/>
            </a:pPr>
            <a:r>
              <a:rPr lang="en-GB" sz="1600" dirty="0" smtClean="0">
                <a:solidFill>
                  <a:schemeClr val="bg1"/>
                </a:solidFill>
              </a:rPr>
              <a:t>int main(){</a:t>
            </a:r>
          </a:p>
          <a:p>
            <a:pPr>
              <a:buNone/>
            </a:pPr>
            <a:r>
              <a:rPr lang="en-GB" sz="1600" dirty="0" smtClean="0">
                <a:solidFill>
                  <a:schemeClr val="bg1"/>
                </a:solidFill>
              </a:rPr>
              <a:t>int </a:t>
            </a:r>
            <a:r>
              <a:rPr lang="en-GB" sz="1600" dirty="0" err="1" smtClean="0">
                <a:solidFill>
                  <a:schemeClr val="bg1"/>
                </a:solidFill>
              </a:rPr>
              <a:t>i</a:t>
            </a:r>
            <a:r>
              <a:rPr lang="en-GB" sz="1600" dirty="0" smtClean="0">
                <a:solidFill>
                  <a:schemeClr val="bg1"/>
                </a:solidFill>
              </a:rPr>
              <a:t> = 0;</a:t>
            </a:r>
          </a:p>
          <a:p>
            <a:pPr>
              <a:buNone/>
            </a:pPr>
            <a:r>
              <a:rPr lang="en-GB" sz="1600" dirty="0" smtClean="0">
                <a:solidFill>
                  <a:schemeClr val="bg1"/>
                </a:solidFill>
              </a:rPr>
              <a:t>while(</a:t>
            </a:r>
            <a:r>
              <a:rPr lang="en-GB" sz="1600" dirty="0" err="1" smtClean="0">
                <a:solidFill>
                  <a:schemeClr val="bg1"/>
                </a:solidFill>
              </a:rPr>
              <a:t>i</a:t>
            </a:r>
            <a:r>
              <a:rPr lang="en-GB" sz="1600" dirty="0" smtClean="0">
                <a:solidFill>
                  <a:schemeClr val="bg1"/>
                </a:solidFill>
              </a:rPr>
              <a:t> &lt; 10) {</a:t>
            </a:r>
          </a:p>
          <a:p>
            <a:pPr>
              <a:buNone/>
            </a:pPr>
            <a:r>
              <a:rPr lang="en-GB" sz="1600" dirty="0" smtClean="0">
                <a:solidFill>
                  <a:schemeClr val="bg1"/>
                </a:solidFill>
              </a:rPr>
              <a:t>    if(</a:t>
            </a:r>
            <a:r>
              <a:rPr lang="en-GB" sz="1600" dirty="0" err="1" smtClean="0">
                <a:solidFill>
                  <a:schemeClr val="bg1"/>
                </a:solidFill>
              </a:rPr>
              <a:t>i</a:t>
            </a:r>
            <a:r>
              <a:rPr lang="en-GB" sz="1600" dirty="0" smtClean="0">
                <a:solidFill>
                  <a:schemeClr val="bg1"/>
                </a:solidFill>
              </a:rPr>
              <a:t> == 5) continue;</a:t>
            </a:r>
          </a:p>
          <a:p>
            <a:pPr>
              <a:buNone/>
            </a:pPr>
            <a:r>
              <a:rPr lang="en-GB" sz="1600" dirty="0" smtClean="0">
                <a:solidFill>
                  <a:schemeClr val="bg1"/>
                </a:solidFill>
              </a:rPr>
              <a:t>    printf("%d\t", </a:t>
            </a:r>
            <a:r>
              <a:rPr lang="en-GB" sz="1600" dirty="0" err="1" smtClean="0">
                <a:solidFill>
                  <a:schemeClr val="bg1"/>
                </a:solidFill>
              </a:rPr>
              <a:t>i</a:t>
            </a:r>
            <a:r>
              <a:rPr lang="en-GB" sz="1600" dirty="0" smtClean="0">
                <a:solidFill>
                  <a:schemeClr val="bg1"/>
                </a:solidFill>
              </a:rPr>
              <a:t>);</a:t>
            </a:r>
          </a:p>
          <a:p>
            <a:pPr>
              <a:buNone/>
            </a:pPr>
            <a:r>
              <a:rPr lang="en-GB" sz="1600" dirty="0" smtClean="0">
                <a:solidFill>
                  <a:schemeClr val="bg1"/>
                </a:solidFill>
              </a:rPr>
              <a:t>    </a:t>
            </a:r>
            <a:r>
              <a:rPr lang="en-GB" sz="1600" dirty="0" err="1" smtClean="0">
                <a:solidFill>
                  <a:schemeClr val="bg1"/>
                </a:solidFill>
              </a:rPr>
              <a:t>i</a:t>
            </a:r>
            <a:r>
              <a:rPr lang="en-GB" sz="1600" dirty="0" smtClean="0">
                <a:solidFill>
                  <a:schemeClr val="bg1"/>
                </a:solidFill>
              </a:rPr>
              <a:t>++;</a:t>
            </a:r>
          </a:p>
          <a:p>
            <a:pPr>
              <a:buNone/>
            </a:pPr>
            <a:r>
              <a:rPr lang="en-GB" sz="1600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r>
              <a:rPr lang="en-GB" sz="1600" dirty="0" smtClean="0">
                <a:solidFill>
                  <a:schemeClr val="bg1"/>
                </a:solidFill>
              </a:rPr>
              <a:t> return 0;</a:t>
            </a:r>
          </a:p>
          <a:p>
            <a:pPr>
              <a:buNone/>
            </a:pPr>
            <a:r>
              <a:rPr lang="en-GB" sz="1600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endParaRPr lang="en-GB" sz="1600" dirty="0" smtClean="0">
              <a:solidFill>
                <a:schemeClr val="bg1"/>
              </a:solidFill>
            </a:endParaRPr>
          </a:p>
        </p:txBody>
      </p:sp>
      <p:sp>
        <p:nvSpPr>
          <p:cNvPr id="8" name="Content Placeholder 6"/>
          <p:cNvSpPr txBox="1">
            <a:spLocks noGrp="1"/>
          </p:cNvSpPr>
          <p:nvPr>
            <p:ph sz="half" idx="2"/>
          </p:nvPr>
        </p:nvSpPr>
        <p:spPr>
          <a:xfrm>
            <a:off x="323528" y="1988840"/>
            <a:ext cx="4038600" cy="299774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600" dirty="0" smtClean="0">
                <a:solidFill>
                  <a:schemeClr val="bg1"/>
                </a:solidFill>
              </a:rPr>
              <a:t>#include &lt;stdio.h&gt;</a:t>
            </a:r>
          </a:p>
          <a:p>
            <a:pPr>
              <a:buNone/>
            </a:pPr>
            <a:r>
              <a:rPr lang="en-GB" sz="1600" dirty="0" smtClean="0">
                <a:solidFill>
                  <a:schemeClr val="bg1"/>
                </a:solidFill>
              </a:rPr>
              <a:t>int main(){</a:t>
            </a:r>
          </a:p>
          <a:p>
            <a:pPr>
              <a:buNone/>
            </a:pPr>
            <a:r>
              <a:rPr lang="en-GB" sz="1600" dirty="0" smtClean="0">
                <a:solidFill>
                  <a:schemeClr val="bg1"/>
                </a:solidFill>
              </a:rPr>
              <a:t>int </a:t>
            </a:r>
            <a:r>
              <a:rPr lang="en-GB" sz="1600" dirty="0" err="1" smtClean="0">
                <a:solidFill>
                  <a:schemeClr val="bg1"/>
                </a:solidFill>
              </a:rPr>
              <a:t>i</a:t>
            </a:r>
            <a:r>
              <a:rPr lang="en-GB" sz="1600" dirty="0" smtClean="0">
                <a:solidFill>
                  <a:schemeClr val="bg1"/>
                </a:solidFill>
              </a:rPr>
              <a:t> = 0;</a:t>
            </a:r>
          </a:p>
          <a:p>
            <a:pPr>
              <a:buNone/>
            </a:pPr>
            <a:r>
              <a:rPr lang="nn-NO" sz="1600" dirty="0" smtClean="0">
                <a:solidFill>
                  <a:schemeClr val="bg1"/>
                </a:solidFill>
              </a:rPr>
              <a:t>for(i = 0; i &lt; 10; i++) {</a:t>
            </a:r>
          </a:p>
          <a:p>
            <a:pPr>
              <a:buNone/>
            </a:pPr>
            <a:r>
              <a:rPr lang="nn-NO" sz="1600" dirty="0">
                <a:solidFill>
                  <a:schemeClr val="bg1"/>
                </a:solidFill>
              </a:rPr>
              <a:t>	</a:t>
            </a:r>
            <a:r>
              <a:rPr lang="nn-NO" sz="1600" dirty="0" smtClean="0">
                <a:solidFill>
                  <a:schemeClr val="bg1"/>
                </a:solidFill>
              </a:rPr>
              <a:t> if(i == 5) continue; </a:t>
            </a:r>
          </a:p>
          <a:p>
            <a:pPr>
              <a:buNone/>
            </a:pPr>
            <a:r>
              <a:rPr lang="nn-NO" sz="1600" dirty="0">
                <a:solidFill>
                  <a:schemeClr val="bg1"/>
                </a:solidFill>
              </a:rPr>
              <a:t>	</a:t>
            </a:r>
            <a:r>
              <a:rPr lang="nn-NO" sz="1600" dirty="0" smtClean="0">
                <a:solidFill>
                  <a:schemeClr val="bg1"/>
                </a:solidFill>
              </a:rPr>
              <a:t>printf("%d\n", i);</a:t>
            </a:r>
          </a:p>
          <a:p>
            <a:pPr>
              <a:buNone/>
            </a:pPr>
            <a:r>
              <a:rPr lang="nn-NO" sz="1600" dirty="0" smtClean="0">
                <a:solidFill>
                  <a:schemeClr val="bg1"/>
                </a:solidFill>
              </a:rPr>
              <a:t> }</a:t>
            </a:r>
          </a:p>
          <a:p>
            <a:pPr>
              <a:buNone/>
            </a:pPr>
            <a:r>
              <a:rPr lang="en-GB" sz="1600" dirty="0" smtClean="0">
                <a:solidFill>
                  <a:schemeClr val="bg1"/>
                </a:solidFill>
              </a:rPr>
              <a:t> return 0;</a:t>
            </a:r>
          </a:p>
          <a:p>
            <a:pPr>
              <a:buNone/>
            </a:pPr>
            <a:r>
              <a:rPr lang="en-GB" sz="1600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endParaRPr lang="en-GB" sz="1600" dirty="0" smtClean="0">
              <a:solidFill>
                <a:schemeClr val="bg1"/>
              </a:solidFill>
            </a:endParaRP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323528" y="5682734"/>
            <a:ext cx="4038600" cy="338554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0    1    2    3    4    6    7    8    9</a:t>
            </a:r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4788024" y="5682734"/>
            <a:ext cx="4038600" cy="338554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0    1    2    3    4    .....................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Important elements of major quiz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Types</a:t>
            </a:r>
          </a:p>
          <a:p>
            <a:pPr lvl="1"/>
            <a:r>
              <a:rPr lang="en-GB" dirty="0" smtClean="0"/>
              <a:t>Basics, type-casting</a:t>
            </a:r>
          </a:p>
          <a:p>
            <a:r>
              <a:rPr lang="en-GB" dirty="0" smtClean="0"/>
              <a:t>Operators</a:t>
            </a:r>
          </a:p>
          <a:p>
            <a:pPr lvl="1"/>
            <a:r>
              <a:rPr lang="en-GB" dirty="0" smtClean="0"/>
              <a:t>Precedence, associativity</a:t>
            </a:r>
          </a:p>
          <a:p>
            <a:pPr lvl="1"/>
            <a:r>
              <a:rPr lang="en-GB" u="sng" dirty="0" smtClean="0"/>
              <a:t>Pay particular attention to the assignment operator</a:t>
            </a:r>
          </a:p>
          <a:p>
            <a:r>
              <a:rPr lang="en-GB" dirty="0" smtClean="0"/>
              <a:t>Conditionals</a:t>
            </a:r>
          </a:p>
          <a:p>
            <a:pPr lvl="1"/>
            <a:r>
              <a:rPr lang="en-GB" dirty="0" smtClean="0"/>
              <a:t>If-else</a:t>
            </a:r>
          </a:p>
          <a:p>
            <a:pPr lvl="1"/>
            <a:r>
              <a:rPr lang="en-GB" dirty="0" smtClean="0"/>
              <a:t>Switch-case</a:t>
            </a:r>
          </a:p>
          <a:p>
            <a:r>
              <a:rPr lang="en-GB" dirty="0" smtClean="0"/>
              <a:t>Loops</a:t>
            </a:r>
          </a:p>
          <a:p>
            <a:pPr lvl="1"/>
            <a:r>
              <a:rPr lang="en-GB" dirty="0" smtClean="0"/>
              <a:t>While</a:t>
            </a:r>
          </a:p>
          <a:p>
            <a:pPr lvl="1"/>
            <a:r>
              <a:rPr lang="en-GB" dirty="0" smtClean="0"/>
              <a:t>For </a:t>
            </a:r>
          </a:p>
          <a:p>
            <a:r>
              <a:rPr lang="en-GB" dirty="0" smtClean="0"/>
              <a:t>Lots of combinations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81000" y="138544"/>
            <a:ext cx="8382000" cy="1309255"/>
          </a:xfrm>
        </p:spPr>
        <p:txBody>
          <a:bodyPr/>
          <a:lstStyle/>
          <a:p>
            <a:r>
              <a:rPr lang="en-US" altLang="en-US" sz="3200" dirty="0" smtClean="0"/>
              <a:t>How </a:t>
            </a:r>
            <a:r>
              <a:rPr lang="en-US" altLang="en-US" sz="3200" dirty="0" smtClean="0"/>
              <a:t>many times </a:t>
            </a:r>
            <a:r>
              <a:rPr lang="en-US" altLang="en-US" sz="3200" dirty="0" smtClean="0"/>
              <a:t>is the </a:t>
            </a:r>
            <a:r>
              <a:rPr lang="en-US" altLang="en-US" sz="3200" dirty="0" smtClean="0"/>
              <a:t>loop </a:t>
            </a:r>
            <a:r>
              <a:rPr lang="en-US" altLang="en-US" sz="3200" dirty="0" smtClean="0"/>
              <a:t>executed</a:t>
            </a:r>
            <a:r>
              <a:rPr lang="en-US" altLang="en-US" sz="3200" dirty="0" smtClean="0"/>
              <a:t>?</a:t>
            </a:r>
            <a:r>
              <a:rPr lang="en-US" altLang="en-US" dirty="0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1416" y="6172200"/>
            <a:ext cx="3657600" cy="533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 smtClean="0"/>
              <a:t>A common bug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buFont typeface="Wingdings 2" pitchFamily="18" charset="2"/>
              <a:buNone/>
            </a:pPr>
            <a:endParaRPr lang="en-US" altLang="en-US" dirty="0" smtClean="0"/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0" y="1447800"/>
            <a:ext cx="4572000" cy="3048000"/>
          </a:xfrm>
          <a:prstGeom prst="roundRect">
            <a:avLst>
              <a:gd name="adj" fmla="val 16667"/>
            </a:avLst>
          </a:prstGeom>
          <a:solidFill>
            <a:srgbClr val="FFA7A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dirty="0">
                <a:ea typeface="ＭＳ Ｐゴシック" pitchFamily="34" charset="-128"/>
              </a:rPr>
              <a:t>int a </a:t>
            </a:r>
            <a:r>
              <a:rPr lang="en-US" altLang="en-US" sz="2400" dirty="0" smtClean="0">
                <a:ea typeface="ＭＳ Ｐゴシック" pitchFamily="34" charset="-128"/>
              </a:rPr>
              <a:t>= 10 - 6;</a:t>
            </a:r>
            <a:endParaRPr lang="en-US" altLang="en-US" sz="2400" dirty="0">
              <a:ea typeface="ＭＳ Ｐゴシック" pitchFamily="34" charset="-128"/>
            </a:endParaRPr>
          </a:p>
          <a:p>
            <a:r>
              <a:rPr lang="en-US" altLang="en-US" sz="2400" dirty="0"/>
              <a:t>while (a &lt; 10) { </a:t>
            </a:r>
          </a:p>
          <a:p>
            <a:r>
              <a:rPr lang="en-US" altLang="en-US" sz="2400" dirty="0"/>
              <a:t>	if (a = 5)  {</a:t>
            </a:r>
          </a:p>
          <a:p>
            <a:r>
              <a:rPr lang="en-US" altLang="en-US" sz="2400" dirty="0"/>
              <a:t>	         </a:t>
            </a:r>
            <a:r>
              <a:rPr lang="en-US" altLang="en-US" sz="2400" dirty="0" err="1"/>
              <a:t>printf</a:t>
            </a:r>
            <a:r>
              <a:rPr lang="en-US" altLang="en-US" sz="2400" dirty="0"/>
              <a:t>(“%d\n“, a);</a:t>
            </a:r>
          </a:p>
          <a:p>
            <a:r>
              <a:rPr lang="en-US" altLang="en-US" sz="2400" dirty="0"/>
              <a:t>	} 	</a:t>
            </a:r>
          </a:p>
          <a:p>
            <a:r>
              <a:rPr lang="en-US" altLang="en-US" sz="2400" dirty="0"/>
              <a:t>	a=a+1;</a:t>
            </a:r>
          </a:p>
          <a:p>
            <a:r>
              <a:rPr lang="en-US" altLang="en-US" sz="2400" dirty="0"/>
              <a:t> }</a:t>
            </a:r>
            <a:endParaRPr lang="en-US" altLang="en-US" sz="2400" dirty="0">
              <a:ea typeface="ＭＳ Ｐゴシック" pitchFamily="34" charset="-128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4648199" y="1596947"/>
            <a:ext cx="4495800" cy="3048000"/>
          </a:xfrm>
          <a:prstGeom prst="roundRect">
            <a:avLst>
              <a:gd name="adj" fmla="val 16667"/>
            </a:avLst>
          </a:prstGeom>
          <a:solidFill>
            <a:srgbClr val="AEFFA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dirty="0">
                <a:ea typeface="ＭＳ Ｐゴシック" pitchFamily="34" charset="-128"/>
              </a:rPr>
              <a:t>int a </a:t>
            </a:r>
            <a:r>
              <a:rPr lang="en-US" altLang="en-US" sz="2400" dirty="0" smtClean="0">
                <a:ea typeface="ＭＳ Ｐゴシック" pitchFamily="34" charset="-128"/>
              </a:rPr>
              <a:t>=10 - 6;</a:t>
            </a:r>
            <a:endParaRPr lang="en-US" altLang="en-US" sz="2400" dirty="0">
              <a:ea typeface="ＭＳ Ｐゴシック" pitchFamily="34" charset="-128"/>
            </a:endParaRPr>
          </a:p>
          <a:p>
            <a:r>
              <a:rPr lang="en-US" altLang="en-US" sz="2400" dirty="0"/>
              <a:t>while (a &lt; 10) { </a:t>
            </a:r>
          </a:p>
          <a:p>
            <a:r>
              <a:rPr lang="en-US" altLang="en-US" sz="2400" dirty="0"/>
              <a:t>	if (a == 5)  {</a:t>
            </a:r>
          </a:p>
          <a:p>
            <a:r>
              <a:rPr lang="en-US" altLang="en-US" sz="2400" dirty="0"/>
              <a:t>		printf(“%d“, a); </a:t>
            </a:r>
          </a:p>
          <a:p>
            <a:r>
              <a:rPr lang="en-US" altLang="en-US" sz="2400" dirty="0"/>
              <a:t>	}  	</a:t>
            </a:r>
          </a:p>
          <a:p>
            <a:r>
              <a:rPr lang="en-US" altLang="en-US" sz="2400" dirty="0"/>
              <a:t>	a=a+1;</a:t>
            </a:r>
          </a:p>
          <a:p>
            <a:r>
              <a:rPr lang="en-US" altLang="en-US" sz="2400" dirty="0"/>
              <a:t> }</a:t>
            </a:r>
            <a:endParaRPr lang="en-US" altLang="en-US" sz="2400" dirty="0">
              <a:ea typeface="ＭＳ Ｐゴシック" pitchFamily="34" charset="-128"/>
            </a:endParaRPr>
          </a:p>
        </p:txBody>
      </p:sp>
      <p:sp>
        <p:nvSpPr>
          <p:cNvPr id="6" name="Folded Corner 5"/>
          <p:cNvSpPr/>
          <p:nvPr/>
        </p:nvSpPr>
        <p:spPr bwMode="auto">
          <a:xfrm>
            <a:off x="762000" y="4495800"/>
            <a:ext cx="1371600" cy="2286000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800" dirty="0" smtClean="0">
                <a:solidFill>
                  <a:sysClr val="windowText" lastClr="000000"/>
                </a:solidFill>
                <a:ea typeface="ＭＳ Ｐゴシック" pitchFamily="34" charset="-128"/>
              </a:rPr>
              <a:t>Output5</a:t>
            </a:r>
            <a:endParaRPr lang="en-US" sz="2800" dirty="0">
              <a:solidFill>
                <a:sysClr val="windowText" lastClr="000000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800" dirty="0">
                <a:solidFill>
                  <a:sysClr val="windowText" lastClr="000000"/>
                </a:solidFill>
                <a:ea typeface="ＭＳ Ｐゴシック" pitchFamily="34" charset="-128"/>
              </a:rPr>
              <a:t>5</a:t>
            </a:r>
          </a:p>
          <a:p>
            <a:pPr eaLnBrk="0" hangingPunct="0">
              <a:defRPr/>
            </a:pPr>
            <a:r>
              <a:rPr lang="en-US" sz="2800" dirty="0">
                <a:solidFill>
                  <a:sysClr val="windowText" lastClr="000000"/>
                </a:solidFill>
                <a:ea typeface="ＭＳ Ｐゴシック" pitchFamily="34" charset="-128"/>
              </a:rPr>
              <a:t>5</a:t>
            </a:r>
          </a:p>
          <a:p>
            <a:pPr eaLnBrk="0" hangingPunct="0">
              <a:defRPr/>
            </a:pPr>
            <a:r>
              <a:rPr lang="en-US" sz="3600" b="1" dirty="0" smtClean="0">
                <a:solidFill>
                  <a:sysClr val="windowText" lastClr="000000"/>
                </a:solidFill>
                <a:ea typeface="ＭＳ Ｐゴシック" pitchFamily="34" charset="-128"/>
              </a:rPr>
              <a:t>…</a:t>
            </a:r>
            <a:endParaRPr lang="en-US" sz="3600" b="1" dirty="0">
              <a:solidFill>
                <a:sysClr val="windowText" lastClr="000000"/>
              </a:solidFill>
              <a:ea typeface="ＭＳ Ｐゴシック" pitchFamily="34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163093" y="1066800"/>
            <a:ext cx="34660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Comic Sans MS" pitchFamily="66" charset="0"/>
              </a:rPr>
              <a:t>Probable intention:</a:t>
            </a:r>
          </a:p>
        </p:txBody>
      </p:sp>
      <p:sp>
        <p:nvSpPr>
          <p:cNvPr id="9" name="Folded Corner 8"/>
          <p:cNvSpPr/>
          <p:nvPr/>
        </p:nvSpPr>
        <p:spPr bwMode="auto">
          <a:xfrm>
            <a:off x="7257506" y="4655126"/>
            <a:ext cx="1371600" cy="934113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800" dirty="0" smtClean="0">
                <a:solidFill>
                  <a:sysClr val="windowText" lastClr="000000"/>
                </a:solidFill>
                <a:ea typeface="ＭＳ Ｐゴシック" pitchFamily="34" charset="-128"/>
              </a:rPr>
              <a:t>Output</a:t>
            </a:r>
          </a:p>
          <a:p>
            <a:pPr eaLnBrk="0" hangingPunct="0">
              <a:defRPr/>
            </a:pPr>
            <a:r>
              <a:rPr lang="en-US" sz="2800" dirty="0" smtClean="0">
                <a:solidFill>
                  <a:sysClr val="windowText" lastClr="000000"/>
                </a:solidFill>
                <a:ea typeface="ＭＳ Ｐゴシック" pitchFamily="34" charset="-128"/>
              </a:rPr>
              <a:t>5</a:t>
            </a:r>
            <a:endParaRPr lang="en-US" sz="3600" b="1" dirty="0">
              <a:solidFill>
                <a:sysClr val="windowText" lastClr="000000"/>
              </a:solidFill>
              <a:ea typeface="ＭＳ Ｐゴシック" pitchFamily="34" charset="-128"/>
            </a:endParaRPr>
          </a:p>
        </p:txBody>
      </p:sp>
      <p:pic>
        <p:nvPicPr>
          <p:cNvPr id="1026" name="Picture 2" descr="C:\Users\karkare\AppData\Local\Microsoft\Windows\INetCache\IE\V9IY8K29\MP90017554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967" y="4626689"/>
            <a:ext cx="2389233" cy="158087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="" xmlns:p14="http://schemas.microsoft.com/office/powerpoint/2010/main" val="10753714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Announcements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Major quiz 1 on Monday, August 28</a:t>
            </a:r>
            <a:r>
              <a:rPr lang="en-GB" baseline="30000" dirty="0" smtClean="0"/>
              <a:t>th</a:t>
            </a:r>
            <a:r>
              <a:rPr lang="en-GB" dirty="0" smtClean="0"/>
              <a:t> 12pm in L20</a:t>
            </a:r>
          </a:p>
          <a:p>
            <a:pPr lvl="1"/>
            <a:r>
              <a:rPr lang="en-GB" dirty="0" smtClean="0"/>
              <a:t>Please don’t be late</a:t>
            </a:r>
          </a:p>
          <a:p>
            <a:pPr lvl="1"/>
            <a:r>
              <a:rPr lang="en-GB" dirty="0" smtClean="0"/>
              <a:t>Please don’t be absent</a:t>
            </a:r>
          </a:p>
          <a:p>
            <a:pPr lvl="1"/>
            <a:r>
              <a:rPr lang="en-GB" dirty="0" smtClean="0"/>
              <a:t>One A4 sized sheet in your own handwriting permitted</a:t>
            </a:r>
          </a:p>
          <a:p>
            <a:pPr lvl="2"/>
            <a:r>
              <a:rPr lang="en-GB" dirty="0" smtClean="0"/>
              <a:t>Cheat sheet </a:t>
            </a:r>
            <a:endParaRPr lang="en-GB" dirty="0" smtClean="0"/>
          </a:p>
          <a:p>
            <a:pPr lvl="2"/>
            <a:r>
              <a:rPr lang="en-GB" dirty="0" smtClean="0"/>
              <a:t>Can write whatever you want on it</a:t>
            </a:r>
            <a:endParaRPr lang="en-GB" dirty="0" smtClean="0"/>
          </a:p>
          <a:p>
            <a:pPr lvl="1"/>
            <a:r>
              <a:rPr lang="en-GB" dirty="0" smtClean="0"/>
              <a:t>Other reference material not allowed</a:t>
            </a:r>
          </a:p>
          <a:p>
            <a:pPr lvl="1"/>
            <a:r>
              <a:rPr lang="en-GB" dirty="0" smtClean="0"/>
              <a:t>Mobile phones not allowed. </a:t>
            </a:r>
          </a:p>
          <a:p>
            <a:pPr lvl="2"/>
            <a:r>
              <a:rPr lang="en-GB" dirty="0" smtClean="0"/>
              <a:t>Instant zero in the exam if we find a mobile phone on you</a:t>
            </a:r>
          </a:p>
          <a:p>
            <a:pPr lvl="1"/>
            <a:r>
              <a:rPr lang="en-GB" dirty="0" smtClean="0"/>
              <a:t>Bring ID</a:t>
            </a:r>
            <a:endParaRPr lang="en-GB" dirty="0" smtClean="0"/>
          </a:p>
          <a:p>
            <a:r>
              <a:rPr lang="en-GB" dirty="0" smtClean="0"/>
              <a:t>Remedial lab session today 2pm-5pm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96875" y="214313"/>
            <a:ext cx="8747125" cy="471487"/>
          </a:xfrm>
        </p:spPr>
        <p:txBody>
          <a:bodyPr>
            <a:normAutofit fontScale="90000"/>
          </a:bodyPr>
          <a:lstStyle/>
          <a:p>
            <a:r>
              <a:rPr lang="en-US" altLang="en-US" sz="4000" dirty="0" smtClean="0"/>
              <a:t>For loop in C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828800"/>
            <a:ext cx="4953000" cy="4114800"/>
          </a:xfrm>
        </p:spPr>
        <p:txBody>
          <a:bodyPr/>
          <a:lstStyle/>
          <a:p>
            <a:pPr>
              <a:buFont typeface="+mj-lt"/>
              <a:buAutoNum type="arabicPeriod"/>
              <a:defRPr/>
            </a:pPr>
            <a:r>
              <a:rPr lang="en-US" sz="2400" b="1" dirty="0">
                <a:latin typeface="Comic Sans MS" pitchFamily="66" charset="0"/>
              </a:rPr>
              <a:t> First evaluate </a:t>
            </a:r>
            <a:r>
              <a:rPr lang="en-US" sz="2400" b="1" dirty="0" err="1">
                <a:solidFill>
                  <a:srgbClr val="C00000"/>
                </a:solidFill>
                <a:latin typeface="Comic Sans MS" pitchFamily="66" charset="0"/>
              </a:rPr>
              <a:t>init_expr</a:t>
            </a:r>
            <a:r>
              <a:rPr lang="en-US" sz="2400" b="1" dirty="0">
                <a:latin typeface="Comic Sans MS" pitchFamily="66" charset="0"/>
              </a:rPr>
              <a:t>;</a:t>
            </a:r>
          </a:p>
          <a:p>
            <a:pPr>
              <a:buFont typeface="+mj-lt"/>
              <a:buAutoNum type="arabicPeriod"/>
              <a:defRPr/>
            </a:pPr>
            <a:r>
              <a:rPr lang="en-US" sz="2400" b="1" dirty="0">
                <a:latin typeface="Comic Sans MS" pitchFamily="66" charset="0"/>
              </a:rPr>
              <a:t> Evaluate </a:t>
            </a:r>
            <a:r>
              <a:rPr lang="en-US" sz="2400" b="1" dirty="0" err="1">
                <a:solidFill>
                  <a:srgbClr val="C00000"/>
                </a:solidFill>
                <a:latin typeface="Comic Sans MS" pitchFamily="66" charset="0"/>
              </a:rPr>
              <a:t>test_expr</a:t>
            </a:r>
            <a:r>
              <a:rPr lang="en-US" sz="2400" b="1" dirty="0">
                <a:solidFill>
                  <a:srgbClr val="C00000"/>
                </a:solidFill>
                <a:latin typeface="Comic Sans MS" pitchFamily="66" charset="0"/>
              </a:rPr>
              <a:t>;</a:t>
            </a:r>
          </a:p>
          <a:p>
            <a:pPr>
              <a:buFont typeface="+mj-lt"/>
              <a:buAutoNum type="arabicPeriod"/>
              <a:defRPr/>
            </a:pPr>
            <a:r>
              <a:rPr lang="en-US" sz="2400" b="1" dirty="0">
                <a:latin typeface="Comic Sans MS" pitchFamily="66" charset="0"/>
              </a:rPr>
              <a:t> If </a:t>
            </a:r>
            <a:r>
              <a:rPr lang="en-US" sz="2400" b="1" dirty="0" err="1">
                <a:solidFill>
                  <a:srgbClr val="C00000"/>
                </a:solidFill>
                <a:latin typeface="Comic Sans MS" pitchFamily="66" charset="0"/>
              </a:rPr>
              <a:t>test_expr</a:t>
            </a:r>
            <a:r>
              <a:rPr lang="en-US" sz="2400" b="1" dirty="0">
                <a:latin typeface="Comic Sans MS" pitchFamily="66" charset="0"/>
              </a:rPr>
              <a:t> is TRUE </a:t>
            </a:r>
            <a:r>
              <a:rPr lang="en-US" sz="2400" b="1" dirty="0" smtClean="0">
                <a:latin typeface="Comic Sans MS" pitchFamily="66" charset="0"/>
              </a:rPr>
              <a:t>then</a:t>
            </a:r>
          </a:p>
          <a:p>
            <a:pPr marL="971550" lvl="1" indent="-514350">
              <a:buFont typeface="+mj-lt"/>
              <a:buAutoNum type="alphaLcParenR"/>
              <a:defRPr/>
            </a:pPr>
            <a:r>
              <a:rPr lang="en-US" sz="2400" b="1" dirty="0" smtClean="0">
                <a:latin typeface="Comic Sans MS" pitchFamily="66" charset="0"/>
              </a:rPr>
              <a:t> </a:t>
            </a:r>
            <a:r>
              <a:rPr lang="en-US" sz="2400" b="1" dirty="0">
                <a:latin typeface="Comic Sans MS" pitchFamily="66" charset="0"/>
              </a:rPr>
              <a:t>execute  </a:t>
            </a:r>
            <a:r>
              <a:rPr lang="en-US" sz="2400" b="1" dirty="0">
                <a:solidFill>
                  <a:srgbClr val="C00000"/>
                </a:solidFill>
                <a:latin typeface="Comic Sans MS" pitchFamily="66" charset="0"/>
              </a:rPr>
              <a:t>statement</a:t>
            </a:r>
            <a:r>
              <a:rPr lang="en-US" sz="2400" b="1" dirty="0">
                <a:latin typeface="Comic Sans MS" pitchFamily="66" charset="0"/>
              </a:rPr>
              <a:t>;</a:t>
            </a:r>
          </a:p>
          <a:p>
            <a:pPr marL="800100" lvl="1" indent="-342900">
              <a:buFont typeface="+mj-lt"/>
              <a:buAutoNum type="alphaLcParenR"/>
              <a:defRPr/>
            </a:pPr>
            <a:r>
              <a:rPr lang="en-US" sz="2400" b="1" dirty="0">
                <a:latin typeface="Comic Sans MS" pitchFamily="66" charset="0"/>
              </a:rPr>
              <a:t>  execute </a:t>
            </a:r>
            <a:r>
              <a:rPr lang="en-US" sz="2400" b="1" dirty="0" err="1">
                <a:solidFill>
                  <a:srgbClr val="C00000"/>
                </a:solidFill>
                <a:latin typeface="Comic Sans MS" pitchFamily="66" charset="0"/>
              </a:rPr>
              <a:t>update_expr</a:t>
            </a:r>
            <a:r>
              <a:rPr lang="en-US" sz="2400" b="1" dirty="0">
                <a:latin typeface="Comic Sans MS" pitchFamily="66" charset="0"/>
              </a:rPr>
              <a:t>;</a:t>
            </a:r>
          </a:p>
          <a:p>
            <a:pPr marL="800100" lvl="1" indent="-342900">
              <a:buFont typeface="+mj-lt"/>
              <a:buAutoNum type="alphaLcParenR"/>
              <a:defRPr/>
            </a:pPr>
            <a:r>
              <a:rPr lang="en-US" sz="2400" b="1" dirty="0">
                <a:latin typeface="Comic Sans MS" pitchFamily="66" charset="0"/>
              </a:rPr>
              <a:t>  go to Step 2</a:t>
            </a:r>
            <a:r>
              <a:rPr lang="en-US" sz="2400" b="1" dirty="0" smtClean="0">
                <a:latin typeface="Comic Sans MS" pitchFamily="66" charset="0"/>
              </a:rPr>
              <a:t>.</a:t>
            </a:r>
            <a:endParaRPr lang="en-US" sz="2400" dirty="0" smtClean="0"/>
          </a:p>
          <a:p>
            <a:pPr marL="400050">
              <a:buFont typeface="+mj-lt"/>
              <a:buAutoNum type="arabicPeriod"/>
              <a:defRPr/>
            </a:pPr>
            <a:r>
              <a:rPr lang="en-US" sz="2400" b="1" dirty="0" smtClean="0">
                <a:latin typeface="Comic Sans MS" pitchFamily="66" charset="0"/>
              </a:rPr>
              <a:t>if </a:t>
            </a:r>
            <a:r>
              <a:rPr lang="en-US" sz="2400" b="1" dirty="0" err="1">
                <a:solidFill>
                  <a:srgbClr val="C00000"/>
                </a:solidFill>
                <a:latin typeface="Comic Sans MS" pitchFamily="66" charset="0"/>
              </a:rPr>
              <a:t>test_expr</a:t>
            </a:r>
            <a:r>
              <a:rPr lang="en-US" sz="2400" b="1" dirty="0">
                <a:latin typeface="Comic Sans MS" pitchFamily="66" charset="0"/>
              </a:rPr>
              <a:t> is </a:t>
            </a:r>
            <a:r>
              <a:rPr lang="en-US" sz="2400" b="1" dirty="0" smtClean="0">
                <a:latin typeface="Comic Sans MS" pitchFamily="66" charset="0"/>
              </a:rPr>
              <a:t>FALSE then break from the loop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81000" y="838200"/>
            <a:ext cx="4114800" cy="762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dirty="0">
                <a:solidFill>
                  <a:schemeClr val="accent4"/>
                </a:solidFill>
                <a:ea typeface="ＭＳ Ｐゴシック" pitchFamily="34" charset="-128"/>
              </a:rPr>
              <a:t>for (</a:t>
            </a:r>
            <a:r>
              <a:rPr lang="en-US" dirty="0" err="1">
                <a:solidFill>
                  <a:srgbClr val="C00000"/>
                </a:solidFill>
                <a:ea typeface="ＭＳ Ｐゴシック" pitchFamily="34" charset="-128"/>
              </a:rPr>
              <a:t>init_expr</a:t>
            </a:r>
            <a:r>
              <a:rPr lang="en-US" dirty="0">
                <a:solidFill>
                  <a:schemeClr val="accent4"/>
                </a:solidFill>
                <a:ea typeface="ＭＳ Ｐゴシック" pitchFamily="34" charset="-128"/>
              </a:rPr>
              <a:t>;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solidFill>
                  <a:srgbClr val="C00000"/>
                </a:solidFill>
                <a:ea typeface="ＭＳ Ｐゴシック" pitchFamily="34" charset="-128"/>
              </a:rPr>
              <a:t>test_expr</a:t>
            </a:r>
            <a:r>
              <a:rPr lang="en-US" dirty="0">
                <a:solidFill>
                  <a:schemeClr val="accent4"/>
                </a:solidFill>
                <a:ea typeface="ＭＳ Ｐゴシック" pitchFamily="34" charset="-128"/>
              </a:rPr>
              <a:t>;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solidFill>
                  <a:srgbClr val="C00000"/>
                </a:solidFill>
                <a:ea typeface="ＭＳ Ｐゴシック" pitchFamily="34" charset="-128"/>
              </a:rPr>
              <a:t>update_expr</a:t>
            </a:r>
            <a:r>
              <a:rPr lang="en-US" dirty="0">
                <a:solidFill>
                  <a:schemeClr val="accent4"/>
                </a:solidFill>
                <a:ea typeface="ＭＳ Ｐゴシック" pitchFamily="34" charset="-128"/>
              </a:rPr>
              <a:t>)</a:t>
            </a:r>
            <a:r>
              <a:rPr lang="en-US" dirty="0">
                <a:ea typeface="ＭＳ Ｐゴシック" pitchFamily="34" charset="-128"/>
              </a:rPr>
              <a:t> </a:t>
            </a:r>
          </a:p>
          <a:p>
            <a:pPr eaLnBrk="0" hangingPunct="0">
              <a:defRPr/>
            </a:pPr>
            <a:r>
              <a:rPr lang="en-US" dirty="0">
                <a:ea typeface="ＭＳ Ｐゴシック" pitchFamily="34" charset="-128"/>
              </a:rPr>
              <a:t>	</a:t>
            </a:r>
            <a:r>
              <a:rPr lang="en-US" dirty="0">
                <a:solidFill>
                  <a:srgbClr val="C00000"/>
                </a:solidFill>
                <a:ea typeface="ＭＳ Ｐゴシック" pitchFamily="34" charset="-128"/>
              </a:rPr>
              <a:t>statement</a:t>
            </a:r>
            <a:r>
              <a:rPr lang="en-US" dirty="0">
                <a:solidFill>
                  <a:schemeClr val="accent4"/>
                </a:solidFill>
                <a:ea typeface="ＭＳ Ｐゴシック" pitchFamily="34" charset="-128"/>
              </a:rPr>
              <a:t>;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019800" y="3784121"/>
            <a:ext cx="19812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dirty="0">
                <a:solidFill>
                  <a:schemeClr val="bg1"/>
                </a:solidFill>
                <a:ea typeface="ＭＳ Ｐゴシック" pitchFamily="34" charset="-128"/>
              </a:rPr>
              <a:t>statement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6851530" y="4698521"/>
            <a:ext cx="381000" cy="457200"/>
          </a:xfrm>
          <a:prstGeom prst="down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6843712" y="3299934"/>
            <a:ext cx="381000" cy="457200"/>
          </a:xfrm>
          <a:prstGeom prst="down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0" name="Bent-Up Arrow 9"/>
          <p:cNvSpPr/>
          <p:nvPr/>
        </p:nvSpPr>
        <p:spPr bwMode="auto">
          <a:xfrm>
            <a:off x="5257800" y="1524000"/>
            <a:ext cx="762000" cy="4114800"/>
          </a:xfrm>
          <a:prstGeom prst="bentUpArrow">
            <a:avLst>
              <a:gd name="adj1" fmla="val 25000"/>
              <a:gd name="adj2" fmla="val 28962"/>
              <a:gd name="adj3" fmla="val 25000"/>
            </a:avLst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7620000" y="3151187"/>
            <a:ext cx="10620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dirty="0"/>
              <a:t>FALSE</a:t>
            </a:r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6060596" y="3184225"/>
            <a:ext cx="885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/>
              <a:t>TRUE</a:t>
            </a:r>
          </a:p>
        </p:txBody>
      </p:sp>
      <p:sp>
        <p:nvSpPr>
          <p:cNvPr id="14" name="Flowchart: Decision 13"/>
          <p:cNvSpPr/>
          <p:nvPr/>
        </p:nvSpPr>
        <p:spPr bwMode="auto">
          <a:xfrm>
            <a:off x="5776912" y="1928334"/>
            <a:ext cx="2514600" cy="1371600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dirty="0" err="1" smtClean="0">
                <a:solidFill>
                  <a:schemeClr val="bg1"/>
                </a:solidFill>
                <a:ea typeface="ＭＳ Ｐゴシック" pitchFamily="34" charset="-128"/>
              </a:rPr>
              <a:t>test_expr</a:t>
            </a:r>
            <a:endParaRPr lang="en-US" sz="2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6019800" y="5181600"/>
            <a:ext cx="19812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dirty="0" err="1" smtClean="0">
                <a:solidFill>
                  <a:schemeClr val="bg1"/>
                </a:solidFill>
                <a:ea typeface="ＭＳ Ｐゴシック" pitchFamily="34" charset="-128"/>
              </a:rPr>
              <a:t>update_expr</a:t>
            </a:r>
            <a:endParaRPr lang="en-US" sz="24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210300" y="304800"/>
            <a:ext cx="19812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dirty="0" err="1" smtClean="0">
                <a:solidFill>
                  <a:schemeClr val="bg1"/>
                </a:solidFill>
                <a:ea typeface="ＭＳ Ｐゴシック" pitchFamily="34" charset="-128"/>
              </a:rPr>
              <a:t>init_expr</a:t>
            </a:r>
            <a:endParaRPr lang="en-US" sz="24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7010400" y="1219200"/>
            <a:ext cx="381000" cy="838200"/>
          </a:xfrm>
          <a:prstGeom prst="down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1" name="Bent-Up Arrow 10"/>
          <p:cNvSpPr/>
          <p:nvPr/>
        </p:nvSpPr>
        <p:spPr bwMode="auto">
          <a:xfrm>
            <a:off x="5486400" y="1371600"/>
            <a:ext cx="1505309" cy="685800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8" name="Bent-Up Arrow 17"/>
          <p:cNvSpPr/>
          <p:nvPr/>
        </p:nvSpPr>
        <p:spPr bwMode="auto">
          <a:xfrm rot="10800000">
            <a:off x="8153400" y="2514599"/>
            <a:ext cx="762000" cy="4114800"/>
          </a:xfrm>
          <a:prstGeom prst="bentUpArrow">
            <a:avLst>
              <a:gd name="adj1" fmla="val 25000"/>
              <a:gd name="adj2" fmla="val 28962"/>
              <a:gd name="adj3" fmla="val 25000"/>
            </a:avLst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97515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  <p:bldP spid="8" grpId="0" animBg="1"/>
      <p:bldP spid="9" grpId="0" animBg="1"/>
      <p:bldP spid="10" grpId="0" animBg="1"/>
      <p:bldP spid="12" grpId="0"/>
      <p:bldP spid="13" grpId="0"/>
      <p:bldP spid="14" grpId="0" animBg="1"/>
      <p:bldP spid="15" grpId="0" animBg="1"/>
      <p:bldP spid="17" grpId="0" animBg="1"/>
      <p:bldP spid="7" grpId="0" animBg="1"/>
      <p:bldP spid="11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 loop in action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340768"/>
            <a:ext cx="7010400" cy="255454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#include &lt;stdio.h&gt;</a:t>
            </a:r>
          </a:p>
          <a:p>
            <a:r>
              <a:rPr lang="en-GB" sz="1600" dirty="0" smtClean="0">
                <a:solidFill>
                  <a:schemeClr val="bg1"/>
                </a:solidFill>
              </a:rPr>
              <a:t>int main(){</a:t>
            </a:r>
          </a:p>
          <a:p>
            <a:r>
              <a:rPr lang="en-GB" sz="1600" dirty="0" smtClean="0">
                <a:solidFill>
                  <a:schemeClr val="bg1"/>
                </a:solidFill>
              </a:rPr>
              <a:t> int </a:t>
            </a:r>
            <a:r>
              <a:rPr lang="en-GB" sz="1600" dirty="0" err="1" smtClean="0">
                <a:solidFill>
                  <a:schemeClr val="bg1"/>
                </a:solidFill>
              </a:rPr>
              <a:t>i</a:t>
            </a:r>
            <a:r>
              <a:rPr lang="en-GB" sz="16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GB" sz="1600" dirty="0" smtClean="0">
                <a:solidFill>
                  <a:schemeClr val="bg1"/>
                </a:solidFill>
              </a:rPr>
              <a:t> for (</a:t>
            </a:r>
            <a:r>
              <a:rPr lang="en-GB" sz="1600" dirty="0" err="1" smtClean="0">
                <a:solidFill>
                  <a:schemeClr val="bg1"/>
                </a:solidFill>
              </a:rPr>
              <a:t>i</a:t>
            </a:r>
            <a:r>
              <a:rPr lang="en-GB" sz="1600" dirty="0" smtClean="0">
                <a:solidFill>
                  <a:schemeClr val="bg1"/>
                </a:solidFill>
              </a:rPr>
              <a:t>=1;i&lt;=3; </a:t>
            </a:r>
            <a:r>
              <a:rPr lang="en-GB" sz="1600" dirty="0" err="1" smtClean="0">
                <a:solidFill>
                  <a:schemeClr val="bg1"/>
                </a:solidFill>
              </a:rPr>
              <a:t>i</a:t>
            </a:r>
            <a:r>
              <a:rPr lang="en-GB" sz="1600" dirty="0" smtClean="0">
                <a:solidFill>
                  <a:schemeClr val="bg1"/>
                </a:solidFill>
              </a:rPr>
              <a:t>++){</a:t>
            </a:r>
          </a:p>
          <a:p>
            <a:r>
              <a:rPr lang="en-GB" sz="1600" dirty="0" smtClean="0">
                <a:solidFill>
                  <a:schemeClr val="bg1"/>
                </a:solidFill>
              </a:rPr>
              <a:t>    	printf("%d\</a:t>
            </a:r>
            <a:r>
              <a:rPr lang="en-GB" sz="1600" dirty="0" err="1" smtClean="0">
                <a:solidFill>
                  <a:schemeClr val="bg1"/>
                </a:solidFill>
              </a:rPr>
              <a:t>t",i</a:t>
            </a:r>
            <a:r>
              <a:rPr lang="en-GB" sz="1600" dirty="0" smtClean="0">
                <a:solidFill>
                  <a:schemeClr val="bg1"/>
                </a:solidFill>
              </a:rPr>
              <a:t>);	 </a:t>
            </a:r>
          </a:p>
          <a:p>
            <a:r>
              <a:rPr lang="en-GB" sz="1600" dirty="0" smtClean="0">
                <a:solidFill>
                  <a:schemeClr val="bg1"/>
                </a:solidFill>
              </a:rPr>
              <a:t> }</a:t>
            </a:r>
          </a:p>
          <a:p>
            <a:r>
              <a:rPr lang="en-GB" sz="1600" dirty="0" smtClean="0">
                <a:solidFill>
                  <a:schemeClr val="bg1"/>
                </a:solidFill>
              </a:rPr>
              <a:t> printf("\</a:t>
            </a:r>
            <a:r>
              <a:rPr lang="en-GB" sz="1600" dirty="0" err="1" smtClean="0">
                <a:solidFill>
                  <a:schemeClr val="bg1"/>
                </a:solidFill>
              </a:rPr>
              <a:t>n%d</a:t>
            </a:r>
            <a:r>
              <a:rPr lang="en-GB" sz="1600" dirty="0" smtClean="0">
                <a:solidFill>
                  <a:schemeClr val="bg1"/>
                </a:solidFill>
              </a:rPr>
              <a:t>\</a:t>
            </a:r>
            <a:r>
              <a:rPr lang="en-GB" sz="1600" dirty="0" err="1" smtClean="0">
                <a:solidFill>
                  <a:schemeClr val="bg1"/>
                </a:solidFill>
              </a:rPr>
              <a:t>t",i</a:t>
            </a:r>
            <a:r>
              <a:rPr lang="en-GB" sz="16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GB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GB" sz="1600" dirty="0" smtClean="0">
                <a:solidFill>
                  <a:schemeClr val="bg1"/>
                </a:solidFill>
              </a:rPr>
              <a:t> return 0;</a:t>
            </a:r>
          </a:p>
          <a:p>
            <a:r>
              <a:rPr lang="en-GB" sz="1600" dirty="0" smtClean="0">
                <a:solidFill>
                  <a:schemeClr val="bg1"/>
                </a:solidFill>
              </a:rPr>
              <a:t>}</a:t>
            </a:r>
            <a:endParaRPr lang="en-GB" sz="16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28384" y="2564904"/>
            <a:ext cx="720080" cy="6463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1 2 3</a:t>
            </a:r>
          </a:p>
          <a:p>
            <a:r>
              <a:rPr lang="en-GB" dirty="0">
                <a:solidFill>
                  <a:schemeClr val="bg1"/>
                </a:solidFill>
              </a:rPr>
              <a:t>4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4077072"/>
            <a:ext cx="7010400" cy="255454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#include &lt;stdio.h&gt;</a:t>
            </a:r>
          </a:p>
          <a:p>
            <a:r>
              <a:rPr lang="en-GB" sz="1600" dirty="0" smtClean="0">
                <a:solidFill>
                  <a:schemeClr val="bg1"/>
                </a:solidFill>
              </a:rPr>
              <a:t>int main(){</a:t>
            </a:r>
          </a:p>
          <a:p>
            <a:r>
              <a:rPr lang="en-GB" sz="1600" dirty="0" smtClean="0">
                <a:solidFill>
                  <a:schemeClr val="bg1"/>
                </a:solidFill>
              </a:rPr>
              <a:t> int </a:t>
            </a:r>
            <a:r>
              <a:rPr lang="en-GB" sz="1600" dirty="0" err="1" smtClean="0">
                <a:solidFill>
                  <a:schemeClr val="bg1"/>
                </a:solidFill>
              </a:rPr>
              <a:t>i</a:t>
            </a:r>
            <a:r>
              <a:rPr lang="en-GB" sz="16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GB" sz="1600" dirty="0" smtClean="0">
                <a:solidFill>
                  <a:schemeClr val="bg1"/>
                </a:solidFill>
              </a:rPr>
              <a:t> for (</a:t>
            </a:r>
            <a:r>
              <a:rPr lang="en-GB" sz="1600" dirty="0" err="1" smtClean="0">
                <a:solidFill>
                  <a:schemeClr val="bg1"/>
                </a:solidFill>
              </a:rPr>
              <a:t>i</a:t>
            </a:r>
            <a:r>
              <a:rPr lang="en-GB" sz="1600" dirty="0" smtClean="0">
                <a:solidFill>
                  <a:schemeClr val="bg1"/>
                </a:solidFill>
              </a:rPr>
              <a:t>=1;i&lt;=3;++</a:t>
            </a:r>
            <a:r>
              <a:rPr lang="en-GB" sz="1600" dirty="0" err="1" smtClean="0">
                <a:solidFill>
                  <a:schemeClr val="bg1"/>
                </a:solidFill>
              </a:rPr>
              <a:t>i</a:t>
            </a:r>
            <a:r>
              <a:rPr lang="en-GB" sz="1600" dirty="0" smtClean="0">
                <a:solidFill>
                  <a:schemeClr val="bg1"/>
                </a:solidFill>
              </a:rPr>
              <a:t>){</a:t>
            </a:r>
          </a:p>
          <a:p>
            <a:r>
              <a:rPr lang="en-GB" sz="1600" dirty="0" smtClean="0">
                <a:solidFill>
                  <a:schemeClr val="bg1"/>
                </a:solidFill>
              </a:rPr>
              <a:t>    	printf("%d\</a:t>
            </a:r>
            <a:r>
              <a:rPr lang="en-GB" sz="1600" dirty="0" err="1" smtClean="0">
                <a:solidFill>
                  <a:schemeClr val="bg1"/>
                </a:solidFill>
              </a:rPr>
              <a:t>t",i</a:t>
            </a:r>
            <a:r>
              <a:rPr lang="en-GB" sz="1600" dirty="0" smtClean="0">
                <a:solidFill>
                  <a:schemeClr val="bg1"/>
                </a:solidFill>
              </a:rPr>
              <a:t>);	 </a:t>
            </a:r>
          </a:p>
          <a:p>
            <a:r>
              <a:rPr lang="en-GB" sz="1600" dirty="0" smtClean="0">
                <a:solidFill>
                  <a:schemeClr val="bg1"/>
                </a:solidFill>
              </a:rPr>
              <a:t> }</a:t>
            </a:r>
          </a:p>
          <a:p>
            <a:r>
              <a:rPr lang="en-GB" sz="1600" dirty="0" smtClean="0">
                <a:solidFill>
                  <a:schemeClr val="bg1"/>
                </a:solidFill>
              </a:rPr>
              <a:t> printf("\</a:t>
            </a:r>
            <a:r>
              <a:rPr lang="en-GB" sz="1600" dirty="0" err="1" smtClean="0">
                <a:solidFill>
                  <a:schemeClr val="bg1"/>
                </a:solidFill>
              </a:rPr>
              <a:t>n%d</a:t>
            </a:r>
            <a:r>
              <a:rPr lang="en-GB" sz="1600" dirty="0" smtClean="0">
                <a:solidFill>
                  <a:schemeClr val="bg1"/>
                </a:solidFill>
              </a:rPr>
              <a:t>\</a:t>
            </a:r>
            <a:r>
              <a:rPr lang="en-GB" sz="1600" dirty="0" err="1" smtClean="0">
                <a:solidFill>
                  <a:schemeClr val="bg1"/>
                </a:solidFill>
              </a:rPr>
              <a:t>t",i</a:t>
            </a:r>
            <a:r>
              <a:rPr lang="en-GB" sz="16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GB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GB" sz="1600" dirty="0" smtClean="0">
                <a:solidFill>
                  <a:schemeClr val="bg1"/>
                </a:solidFill>
              </a:rPr>
              <a:t> return 0;</a:t>
            </a:r>
          </a:p>
          <a:p>
            <a:r>
              <a:rPr lang="en-GB" sz="1600" dirty="0" smtClean="0">
                <a:solidFill>
                  <a:schemeClr val="bg1"/>
                </a:solidFill>
              </a:rPr>
              <a:t>}</a:t>
            </a:r>
            <a:endParaRPr lang="en-GB" sz="16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28384" y="5013176"/>
            <a:ext cx="720080" cy="6463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1 2 3</a:t>
            </a:r>
          </a:p>
          <a:p>
            <a:r>
              <a:rPr lang="en-GB" dirty="0">
                <a:solidFill>
                  <a:schemeClr val="bg1"/>
                </a:solidFill>
              </a:rPr>
              <a:t>4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717956" y="-285776"/>
            <a:ext cx="8568952" cy="936104"/>
          </a:xfrm>
        </p:spPr>
        <p:txBody>
          <a:bodyPr/>
          <a:lstStyle/>
          <a:p>
            <a:r>
              <a:rPr lang="en-US" altLang="en-US" sz="3600" dirty="0" smtClean="0"/>
              <a:t>For loop in terms of while loop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38175" y="1828800"/>
            <a:ext cx="7820025" cy="4100513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dirty="0" smtClean="0"/>
              <a:t>Execution is (almost) equivalent to </a:t>
            </a:r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/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Almost</a:t>
            </a:r>
            <a:r>
              <a:rPr lang="en-US" altLang="en-US" sz="2400" dirty="0" smtClean="0"/>
              <a:t>? Exception if there is a </a:t>
            </a:r>
            <a:r>
              <a:rPr lang="en-US" altLang="en-US" sz="2400" dirty="0" smtClean="0">
                <a:solidFill>
                  <a:srgbClr val="C00000"/>
                </a:solidFill>
              </a:rPr>
              <a:t>continue</a:t>
            </a:r>
            <a:r>
              <a:rPr lang="en-US" altLang="en-US" sz="2400" dirty="0" smtClean="0"/>
              <a:t>; inside </a:t>
            </a:r>
            <a:r>
              <a:rPr lang="en-US" altLang="en-US" sz="24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statement</a:t>
            </a:r>
            <a:endParaRPr lang="en-US" altLang="en-US" sz="2400" dirty="0" smtClean="0"/>
          </a:p>
          <a:p>
            <a:r>
              <a:rPr lang="en-US" sz="2400" dirty="0"/>
              <a:t>Both are equivalent in power.</a:t>
            </a:r>
          </a:p>
          <a:p>
            <a:r>
              <a:rPr lang="en-US" sz="2400" dirty="0"/>
              <a:t>Which loop structure to </a:t>
            </a:r>
            <a:r>
              <a:rPr lang="en-US" sz="2400" dirty="0" smtClean="0"/>
              <a:t>use? </a:t>
            </a:r>
            <a:endParaRPr lang="en-US" altLang="en-US" sz="2400" dirty="0" smtClean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295400" y="2286000"/>
            <a:ext cx="3429000" cy="2057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b="1" dirty="0" err="1">
                <a:solidFill>
                  <a:srgbClr val="C00000"/>
                </a:solidFill>
                <a:ea typeface="ＭＳ Ｐゴシック" pitchFamily="34" charset="-128"/>
              </a:rPr>
              <a:t>init_expr</a:t>
            </a:r>
            <a:r>
              <a:rPr lang="en-US" sz="2400" b="1" dirty="0">
                <a:solidFill>
                  <a:schemeClr val="accent4"/>
                </a:solidFill>
                <a:ea typeface="ＭＳ Ｐゴシック" pitchFamily="34" charset="-128"/>
              </a:rPr>
              <a:t>; </a:t>
            </a:r>
          </a:p>
          <a:p>
            <a:pPr eaLnBrk="0" hangingPunct="0">
              <a:defRPr/>
            </a:pPr>
            <a:r>
              <a:rPr lang="en-US" sz="2400" b="1" dirty="0">
                <a:solidFill>
                  <a:schemeClr val="accent4"/>
                </a:solidFill>
                <a:ea typeface="ＭＳ Ｐゴシック" pitchFamily="34" charset="-128"/>
              </a:rPr>
              <a:t>while</a:t>
            </a:r>
            <a:r>
              <a:rPr lang="en-US" sz="2400" b="1" dirty="0">
                <a:ea typeface="ＭＳ Ｐゴシック" pitchFamily="34" charset="-128"/>
              </a:rPr>
              <a:t> </a:t>
            </a:r>
            <a:r>
              <a:rPr lang="en-US" sz="2400" b="1" dirty="0">
                <a:solidFill>
                  <a:srgbClr val="C00000"/>
                </a:solidFill>
                <a:ea typeface="ＭＳ Ｐゴシック" pitchFamily="34" charset="-128"/>
              </a:rPr>
              <a:t>(</a:t>
            </a:r>
            <a:r>
              <a:rPr lang="en-US" sz="2400" b="1" dirty="0" err="1">
                <a:solidFill>
                  <a:srgbClr val="C00000"/>
                </a:solidFill>
                <a:ea typeface="ＭＳ Ｐゴシック" pitchFamily="34" charset="-128"/>
              </a:rPr>
              <a:t>test_expr</a:t>
            </a:r>
            <a:r>
              <a:rPr lang="en-US" sz="2400" b="1" dirty="0">
                <a:solidFill>
                  <a:srgbClr val="C00000"/>
                </a:solidFill>
                <a:ea typeface="ＭＳ Ｐゴシック" pitchFamily="34" charset="-128"/>
              </a:rPr>
              <a:t>) </a:t>
            </a:r>
            <a:r>
              <a:rPr lang="en-US" sz="2400" b="1" dirty="0">
                <a:solidFill>
                  <a:schemeClr val="accent4"/>
                </a:solidFill>
                <a:ea typeface="ＭＳ Ｐゴシック" pitchFamily="34" charset="-128"/>
              </a:rPr>
              <a:t>{</a:t>
            </a:r>
          </a:p>
          <a:p>
            <a:pPr eaLnBrk="0" hangingPunct="0">
              <a:defRPr/>
            </a:pPr>
            <a:r>
              <a:rPr lang="en-US" sz="2400" b="1" dirty="0">
                <a:ea typeface="ＭＳ Ｐゴシック" pitchFamily="34" charset="-128"/>
              </a:rPr>
              <a:t>	</a:t>
            </a:r>
            <a:r>
              <a:rPr lang="en-US" sz="2400" b="1" dirty="0">
                <a:solidFill>
                  <a:srgbClr val="C00000"/>
                </a:solidFill>
                <a:ea typeface="ＭＳ Ｐゴシック" pitchFamily="34" charset="-128"/>
              </a:rPr>
              <a:t>statement</a:t>
            </a:r>
            <a:r>
              <a:rPr lang="en-US" sz="2400" b="1" dirty="0">
                <a:solidFill>
                  <a:schemeClr val="accent4"/>
                </a:solidFill>
                <a:ea typeface="ＭＳ Ｐゴシック" pitchFamily="34" charset="-128"/>
              </a:rPr>
              <a:t>;</a:t>
            </a:r>
          </a:p>
          <a:p>
            <a:pPr eaLnBrk="0" hangingPunct="0">
              <a:defRPr/>
            </a:pPr>
            <a:r>
              <a:rPr lang="en-US" sz="2400" b="1" dirty="0">
                <a:ea typeface="ＭＳ Ｐゴシック" pitchFamily="34" charset="-128"/>
              </a:rPr>
              <a:t>	</a:t>
            </a:r>
            <a:r>
              <a:rPr lang="en-US" sz="2400" b="1" dirty="0" err="1">
                <a:solidFill>
                  <a:srgbClr val="C00000"/>
                </a:solidFill>
                <a:ea typeface="ＭＳ Ｐゴシック" pitchFamily="34" charset="-128"/>
              </a:rPr>
              <a:t>update_expr</a:t>
            </a:r>
            <a:r>
              <a:rPr lang="en-US" sz="2400" b="1" dirty="0">
                <a:solidFill>
                  <a:schemeClr val="accent4"/>
                </a:solidFill>
                <a:ea typeface="ＭＳ Ｐゴシック" pitchFamily="34" charset="-128"/>
              </a:rPr>
              <a:t>;</a:t>
            </a:r>
          </a:p>
          <a:p>
            <a:pPr eaLnBrk="0" hangingPunct="0">
              <a:defRPr/>
            </a:pPr>
            <a:r>
              <a:rPr lang="en-US" sz="2400" b="1" dirty="0">
                <a:solidFill>
                  <a:schemeClr val="accent4"/>
                </a:solidFill>
                <a:ea typeface="ＭＳ Ｐゴシック" pitchFamily="34" charset="-128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85800" y="762000"/>
            <a:ext cx="716280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accent4"/>
                </a:solidFill>
                <a:ea typeface="ＭＳ Ｐゴシック" pitchFamily="34" charset="-128"/>
              </a:rPr>
              <a:t>for (</a:t>
            </a:r>
            <a:r>
              <a:rPr lang="en-US" sz="2400" b="1" dirty="0" err="1">
                <a:solidFill>
                  <a:srgbClr val="C00000"/>
                </a:solidFill>
                <a:ea typeface="ＭＳ Ｐゴシック" pitchFamily="34" charset="-128"/>
              </a:rPr>
              <a:t>init_expr</a:t>
            </a:r>
            <a:r>
              <a:rPr lang="en-US" sz="2400" b="1" dirty="0">
                <a:solidFill>
                  <a:schemeClr val="accent4"/>
                </a:solidFill>
                <a:ea typeface="ＭＳ Ｐゴシック" pitchFamily="34" charset="-128"/>
              </a:rPr>
              <a:t>;</a:t>
            </a:r>
            <a:r>
              <a:rPr lang="en-US" sz="2400" b="1" dirty="0">
                <a:ea typeface="ＭＳ Ｐゴシック" pitchFamily="34" charset="-128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ea typeface="ＭＳ Ｐゴシック" pitchFamily="34" charset="-128"/>
              </a:rPr>
              <a:t>test_expr</a:t>
            </a:r>
            <a:r>
              <a:rPr lang="en-US" sz="2400" b="1" dirty="0">
                <a:solidFill>
                  <a:schemeClr val="accent4"/>
                </a:solidFill>
                <a:ea typeface="ＭＳ Ｐゴシック" pitchFamily="34" charset="-128"/>
              </a:rPr>
              <a:t>;</a:t>
            </a:r>
            <a:r>
              <a:rPr lang="en-US" sz="2400" b="1" dirty="0">
                <a:ea typeface="ＭＳ Ｐゴシック" pitchFamily="34" charset="-128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ea typeface="ＭＳ Ｐゴシック" pitchFamily="34" charset="-128"/>
              </a:rPr>
              <a:t>update_expr</a:t>
            </a:r>
            <a:r>
              <a:rPr lang="en-US" sz="2400" b="1" dirty="0">
                <a:solidFill>
                  <a:schemeClr val="accent4"/>
                </a:solidFill>
                <a:ea typeface="ＭＳ Ｐゴシック" pitchFamily="34" charset="-128"/>
              </a:rPr>
              <a:t>) </a:t>
            </a:r>
          </a:p>
          <a:p>
            <a:pPr eaLnBrk="0" hangingPunct="0">
              <a:defRPr/>
            </a:pPr>
            <a:r>
              <a:rPr lang="en-US" sz="2400" b="1" dirty="0">
                <a:ea typeface="ＭＳ Ｐゴシック" pitchFamily="34" charset="-128"/>
              </a:rPr>
              <a:t>	</a:t>
            </a:r>
            <a:r>
              <a:rPr lang="en-US" sz="2400" b="1" dirty="0">
                <a:solidFill>
                  <a:srgbClr val="C00000"/>
                </a:solidFill>
                <a:ea typeface="ＭＳ Ｐゴシック" pitchFamily="34" charset="-128"/>
              </a:rPr>
              <a:t>statement</a:t>
            </a:r>
            <a:r>
              <a:rPr lang="en-US" sz="2400" b="1" dirty="0">
                <a:solidFill>
                  <a:schemeClr val="accent4"/>
                </a:solidFill>
                <a:ea typeface="ＭＳ Ｐゴシック" pitchFamily="34" charset="-128"/>
              </a:rPr>
              <a:t>;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362200" y="1219200"/>
            <a:ext cx="0" cy="1219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3352800" y="1219200"/>
            <a:ext cx="0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3657600" y="1219200"/>
            <a:ext cx="914400" cy="2362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30513151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533400" y="1524000"/>
            <a:ext cx="8305800" cy="4648200"/>
          </a:xfrm>
          <a:blipFill rotWithShape="1">
            <a:blip r:embed="rId2" cstate="print"/>
            <a:stretch>
              <a:fillRect t="-1835" r="-3377"/>
            </a:stretch>
          </a:blipFill>
        </p:spPr>
        <p:txBody>
          <a:bodyPr/>
          <a:lstStyle/>
          <a:p>
            <a:r>
              <a:rPr lang="en-US" dirty="0">
                <a:noFill/>
              </a:rPr>
              <a:t>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067800" cy="838200"/>
          </a:xfrm>
        </p:spPr>
        <p:txBody>
          <a:bodyPr/>
          <a:lstStyle/>
          <a:p>
            <a:r>
              <a:rPr lang="en-US" sz="4200" dirty="0" smtClean="0"/>
              <a:t>Example: Geometric Progression</a:t>
            </a:r>
            <a:endParaRPr lang="en-US" sz="4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997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ctangle 6"/>
              <p:cNvSpPr/>
              <p:nvPr/>
            </p:nvSpPr>
            <p:spPr bwMode="auto">
              <a:xfrm>
                <a:off x="76200" y="152400"/>
                <a:ext cx="8991600" cy="6324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#include&lt;</a:t>
                </a:r>
                <a:r>
                  <a:rPr lang="en-US" sz="2400" dirty="0" err="1">
                    <a:solidFill>
                      <a:schemeClr val="tx1"/>
                    </a:solidFill>
                    <a:latin typeface="Verdana" pitchFamily="34" charset="0"/>
                  </a:rPr>
                  <a:t>stdio.h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&gt;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int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main(){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int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n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,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i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;     float r, a, term;</a:t>
                </a:r>
                <a:endParaRPr lang="en-US" sz="2400" dirty="0">
                  <a:solidFill>
                    <a:schemeClr val="tx1"/>
                  </a:solidFill>
                  <a:latin typeface="Verdana" pitchFamily="34" charset="0"/>
                </a:endParaRP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/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    // </a:t>
                </a:r>
                <a:r>
                  <a:rPr lang="en-US" sz="2400" dirty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Reading inputs from the </a:t>
                </a: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user </a:t>
                </a:r>
                <a:endParaRPr lang="en-US" sz="2400" dirty="0">
                  <a:solidFill>
                    <a:schemeClr val="accent5">
                      <a:lumMod val="10000"/>
                    </a:schemeClr>
                  </a:solidFill>
                  <a:latin typeface="Verdana" pitchFamily="34" charset="0"/>
                </a:endParaRP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scanf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("%f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", &amp;r); 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scanf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("%f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", &amp;a);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scanf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("%d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", &amp;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n);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    term = a;</a:t>
                </a:r>
                <a:endParaRPr lang="en-US" sz="2400" b="1" dirty="0">
                  <a:solidFill>
                    <a:schemeClr val="tx1"/>
                  </a:solidFill>
                  <a:latin typeface="Verdana" pitchFamily="34" charset="0"/>
                </a:endParaRP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    for 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(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Verdana" pitchFamily="34" charset="0"/>
                  </a:rPr>
                  <a:t>i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=1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; </a:t>
                </a:r>
                <a:r>
                  <a:rPr lang="en-US" sz="2400" b="1" dirty="0" err="1" smtClean="0">
                    <a:solidFill>
                      <a:schemeClr val="tx1"/>
                    </a:solidFill>
                    <a:latin typeface="Verdana" pitchFamily="34" charset="0"/>
                  </a:rPr>
                  <a:t>i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&lt;=n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; </a:t>
                </a:r>
                <a:r>
                  <a:rPr lang="en-US" sz="2400" b="1" dirty="0" err="1" smtClean="0">
                    <a:solidFill>
                      <a:schemeClr val="tx1"/>
                    </a:solidFill>
                    <a:latin typeface="Verdana" pitchFamily="34" charset="0"/>
                  </a:rPr>
                  <a:t>i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=i+1) {</a:t>
                </a:r>
                <a:endParaRPr lang="en-US" sz="2400" b="1" dirty="0">
                  <a:solidFill>
                    <a:schemeClr val="tx1"/>
                  </a:solidFill>
                  <a:latin typeface="Verdana" pitchFamily="34" charset="0"/>
                </a:endParaRP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        printf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("%f\n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", term); </a:t>
                </a: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// Displaying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/>
                </a:r>
                <a:r>
                  <a:rPr lang="en-US" sz="2400" dirty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term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term 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= 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term 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* 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r;         </a:t>
                </a: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//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dirty="0" smtClean="0">
                                <a:solidFill>
                                  <a:schemeClr val="accent5">
                                    <a:lumMod val="1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schemeClr val="accent5">
                                    <a:lumMod val="10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solidFill>
                                  <a:schemeClr val="accent5">
                                    <a:lumMod val="10000"/>
                                  </a:schemeClr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  <m:t>𝑡h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term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}</a:t>
                </a:r>
                <a:endParaRPr lang="en-US" sz="2400" b="1" dirty="0">
                  <a:solidFill>
                    <a:schemeClr val="tx1"/>
                  </a:solidFill>
                  <a:latin typeface="Verdana" pitchFamily="34" charset="0"/>
                </a:endParaRP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    return 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0;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}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152400"/>
                <a:ext cx="8991600" cy="6324600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016" t="-1250" b="-2019"/>
                </a:stretch>
              </a:blip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4540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ctangle 6"/>
              <p:cNvSpPr/>
              <p:nvPr/>
            </p:nvSpPr>
            <p:spPr bwMode="auto">
              <a:xfrm>
                <a:off x="76200" y="152400"/>
                <a:ext cx="8991600" cy="6324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#include&lt;</a:t>
                </a:r>
                <a:r>
                  <a:rPr lang="en-US" sz="2400" dirty="0" err="1">
                    <a:solidFill>
                      <a:schemeClr val="tx1"/>
                    </a:solidFill>
                    <a:latin typeface="Verdana" pitchFamily="34" charset="0"/>
                  </a:rPr>
                  <a:t>stdio.h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&gt;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int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main(){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int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n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,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i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;     float r, a, term;</a:t>
                </a:r>
                <a:endParaRPr lang="en-US" sz="2400" dirty="0">
                  <a:solidFill>
                    <a:schemeClr val="tx1"/>
                  </a:solidFill>
                  <a:latin typeface="Verdana" pitchFamily="34" charset="0"/>
                </a:endParaRP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/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    // </a:t>
                </a:r>
                <a:r>
                  <a:rPr lang="en-US" sz="2400" dirty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Reading inputs from the </a:t>
                </a: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user </a:t>
                </a:r>
                <a:endParaRPr lang="en-US" sz="2400" dirty="0">
                  <a:solidFill>
                    <a:schemeClr val="accent5">
                      <a:lumMod val="10000"/>
                    </a:schemeClr>
                  </a:solidFill>
                  <a:latin typeface="Verdana" pitchFamily="34" charset="0"/>
                </a:endParaRP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scanf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("%f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", &amp;r); 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scanf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("%f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", &amp;a);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scanf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("%d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", &amp;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n);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    term = a;</a:t>
                </a:r>
                <a:endParaRPr lang="en-US" sz="2400" b="1" dirty="0">
                  <a:solidFill>
                    <a:schemeClr val="tx1"/>
                  </a:solidFill>
                  <a:latin typeface="Verdana" pitchFamily="34" charset="0"/>
                </a:endParaRP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    for 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(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Verdana" pitchFamily="34" charset="0"/>
                  </a:rPr>
                  <a:t>i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=1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; </a:t>
                </a:r>
                <a:r>
                  <a:rPr lang="en-US" sz="2400" b="1" dirty="0" err="1" smtClean="0">
                    <a:solidFill>
                      <a:schemeClr val="tx1"/>
                    </a:solidFill>
                    <a:latin typeface="Verdana" pitchFamily="34" charset="0"/>
                  </a:rPr>
                  <a:t>i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&lt;=n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; </a:t>
                </a:r>
                <a:r>
                  <a:rPr lang="en-US" sz="2400" b="1" dirty="0" err="1" smtClean="0">
                    <a:solidFill>
                      <a:schemeClr val="tx1"/>
                    </a:solidFill>
                    <a:latin typeface="Verdana" pitchFamily="34" charset="0"/>
                  </a:rPr>
                  <a:t>i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=i+1) {</a:t>
                </a:r>
                <a:endParaRPr lang="en-US" sz="2400" b="1" dirty="0">
                  <a:solidFill>
                    <a:schemeClr val="tx1"/>
                  </a:solidFill>
                  <a:latin typeface="Verdana" pitchFamily="34" charset="0"/>
                </a:endParaRP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        printf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("%f\n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", term); </a:t>
                </a: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// Displaying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/>
                </a:r>
                <a:r>
                  <a:rPr lang="en-US" sz="2400" dirty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term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term 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= 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term 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* 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r;         </a:t>
                </a: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//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dirty="0" smtClean="0">
                                <a:solidFill>
                                  <a:schemeClr val="accent5">
                                    <a:lumMod val="1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schemeClr val="accent5">
                                    <a:lumMod val="10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solidFill>
                                  <a:schemeClr val="accent5">
                                    <a:lumMod val="10000"/>
                                  </a:schemeClr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  <m:t>𝑡h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term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}</a:t>
                </a:r>
                <a:endParaRPr lang="en-US" sz="2400" b="1" dirty="0">
                  <a:solidFill>
                    <a:schemeClr val="tx1"/>
                  </a:solidFill>
                  <a:latin typeface="Verdana" pitchFamily="34" charset="0"/>
                </a:endParaRP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    return 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0;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}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152400"/>
                <a:ext cx="8991600" cy="6324600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016" t="-1250" b="-2019"/>
                </a:stretch>
              </a:blip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Rectangle 1"/>
              <p:cNvSpPr/>
              <p:nvPr/>
            </p:nvSpPr>
            <p:spPr bwMode="auto">
              <a:xfrm>
                <a:off x="4953000" y="173182"/>
                <a:ext cx="4114800" cy="2646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tabLst/>
                </a:pPr>
                <a:r>
                  <a:rPr kumimoji="0" lang="en-US" sz="2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rPr>
                  <a:t>Careful</a:t>
                </a: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rPr>
                  <a:t>: Changing the order of statements changes the meanin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g of the program. Computation of 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tabLst/>
                </a:pPr>
                <a14:m>
                  <m:oMath xmlns:m="http://schemas.openxmlformats.org/officeDocument/2006/math">
                    <m:r>
                      <a: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𝑎</m:t>
                    </m:r>
                    <m:r>
                      <a: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, </m:t>
                    </m:r>
                    <m:r>
                      <a: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𝑎𝑟</m:t>
                    </m:r>
                    <m:r>
                      <a: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, …,</m:t>
                    </m:r>
                    <m:r>
                      <a: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</m:ctrlPr>
                      </m:sSupPr>
                      <m:e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𝑛</m:t>
                        </m:r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rPr>
                  <a:t>         vs.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𝑎𝑟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…,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</a:p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0" y="173182"/>
                <a:ext cx="4114800" cy="2646218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2216" t="-2975"/>
                </a:stretch>
              </a:blip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2"/>
              <p:cNvSpPr/>
              <p:nvPr/>
            </p:nvSpPr>
            <p:spPr bwMode="auto">
              <a:xfrm>
                <a:off x="76200" y="4343400"/>
                <a:ext cx="8991600" cy="76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        term 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= term * r;         </a:t>
                </a:r>
                <a:r>
                  <a:rPr lang="en-US" sz="2400" dirty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//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dirty="0">
                                <a:solidFill>
                                  <a:schemeClr val="accent5">
                                    <a:lumMod val="1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chemeClr val="accent5">
                                    <a:lumMod val="10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 dirty="0">
                                <a:solidFill>
                                  <a:schemeClr val="accent5">
                                    <a:lumMod val="10000"/>
                                  </a:schemeClr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sz="2400" i="1" dirty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  <m:t>𝑡h</m:t>
                        </m:r>
                      </m:sup>
                    </m:sSup>
                    <m:r>
                      <a:rPr lang="en-US" sz="2400" i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term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        printf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("%f\n", term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); </a:t>
                </a: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// </a:t>
                </a:r>
                <a:r>
                  <a:rPr lang="en-US" sz="2400" dirty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Displaying </a:t>
                </a: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  <m:t>+1)</m:t>
                        </m:r>
                      </m:e>
                      <m:sup>
                        <m:r>
                          <a:rPr lang="en-US" sz="2400" i="1" dirty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 term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endParaRPr lang="en-US" sz="2400" dirty="0">
                  <a:solidFill>
                    <a:schemeClr val="accent5">
                      <a:lumMod val="10000"/>
                    </a:schemeClr>
                  </a:solidFill>
                  <a:latin typeface="Verdana" pitchFamily="34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4343400"/>
                <a:ext cx="8991600" cy="762000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t="-10236" r="-271" b="-27559"/>
                </a:stretch>
              </a:blip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18905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1614</Words>
  <Application>Microsoft Office PowerPoint</Application>
  <PresentationFormat>On-screen Show (4:3)</PresentationFormat>
  <Paragraphs>510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More looping</vt:lpstr>
      <vt:lpstr>This class</vt:lpstr>
      <vt:lpstr>For loop in C</vt:lpstr>
      <vt:lpstr>For loop in C</vt:lpstr>
      <vt:lpstr>For loop in action</vt:lpstr>
      <vt:lpstr>For loop in terms of while loop</vt:lpstr>
      <vt:lpstr>Example: Geometric Progression</vt:lpstr>
      <vt:lpstr>Slide 8</vt:lpstr>
      <vt:lpstr>Slide 9</vt:lpstr>
      <vt:lpstr>Important consideration: scope</vt:lpstr>
      <vt:lpstr>Important consideration: scope</vt:lpstr>
      <vt:lpstr>Block scope of a variable</vt:lpstr>
      <vt:lpstr>Block scope of a variable</vt:lpstr>
      <vt:lpstr>Block scope of a variable</vt:lpstr>
      <vt:lpstr>Flexibility in expression checking</vt:lpstr>
      <vt:lpstr>Undesirable flexibility</vt:lpstr>
      <vt:lpstr>For loop best practices</vt:lpstr>
      <vt:lpstr>Nested Loops</vt:lpstr>
      <vt:lpstr>Example</vt:lpstr>
      <vt:lpstr>Slide 20</vt:lpstr>
      <vt:lpstr>Displaying a pattern</vt:lpstr>
      <vt:lpstr>Back to Break</vt:lpstr>
      <vt:lpstr>Slide 23</vt:lpstr>
      <vt:lpstr>When to break?</vt:lpstr>
      <vt:lpstr>Continue</vt:lpstr>
      <vt:lpstr>Slide 26</vt:lpstr>
      <vt:lpstr>Break and Continue</vt:lpstr>
      <vt:lpstr>Continue and Update Expr</vt:lpstr>
      <vt:lpstr>Continue and Update Expr</vt:lpstr>
      <vt:lpstr>Continue and Update Expr</vt:lpstr>
      <vt:lpstr>Big difference between for and while</vt:lpstr>
      <vt:lpstr>Important elements of major quiz</vt:lpstr>
      <vt:lpstr>How many times is the loop executed? </vt:lpstr>
      <vt:lpstr>Announcements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looping</dc:title>
  <dc:creator>nisheeth</dc:creator>
  <cp:lastModifiedBy>nisheeth</cp:lastModifiedBy>
  <cp:revision>13</cp:revision>
  <dcterms:created xsi:type="dcterms:W3CDTF">2017-08-25T03:57:39Z</dcterms:created>
  <dcterms:modified xsi:type="dcterms:W3CDTF">2017-08-25T06:15:44Z</dcterms:modified>
</cp:coreProperties>
</file>