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88" r:id="rId4"/>
    <p:sldId id="275" r:id="rId5"/>
    <p:sldId id="258" r:id="rId6"/>
    <p:sldId id="259" r:id="rId7"/>
    <p:sldId id="260" r:id="rId8"/>
    <p:sldId id="272" r:id="rId9"/>
    <p:sldId id="273" r:id="rId10"/>
    <p:sldId id="289" r:id="rId11"/>
    <p:sldId id="261" r:id="rId12"/>
    <p:sldId id="262" r:id="rId13"/>
    <p:sldId id="263" r:id="rId14"/>
    <p:sldId id="264" r:id="rId15"/>
    <p:sldId id="267" r:id="rId16"/>
    <p:sldId id="268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D82F0-91FF-4FB9-8B03-29FDBA2A57A6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9CEE-99EC-45E4-94FD-7BF0F7DD76D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There is no compiler error</a:t>
            </a:r>
            <a:r>
              <a:rPr lang="en-IN" baseline="0" dirty="0" smtClean="0"/>
              <a:t> if a function of return-type </a:t>
            </a:r>
            <a:r>
              <a:rPr lang="en-IN" baseline="0" dirty="0" err="1" smtClean="0"/>
              <a:t>int</a:t>
            </a:r>
            <a:r>
              <a:rPr lang="en-IN" baseline="0" dirty="0" smtClean="0"/>
              <a:t> returns nothing.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1742-2F83-490D-80AA-D2182D86ECD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C289-63D7-4828-B4DE-CEAFA586161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August 30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to the function</a:t>
            </a:r>
          </a:p>
          <a:p>
            <a:pPr lvl="1"/>
            <a:r>
              <a:rPr lang="en-US" dirty="0" smtClean="0"/>
              <a:t>Should have matching type</a:t>
            </a:r>
          </a:p>
          <a:p>
            <a:pPr lvl="1"/>
            <a:r>
              <a:rPr lang="en-US" dirty="0" smtClean="0"/>
              <a:t>Type should be declared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new copy of these arguments is made </a:t>
            </a:r>
          </a:p>
          <a:p>
            <a:pPr lvl="1"/>
            <a:r>
              <a:rPr lang="en-US" dirty="0" smtClean="0"/>
              <a:t>Function works on these new copies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7772400" cy="603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use functions?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 a, b, c */ 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(a&gt;c)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(b&gt;c)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	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c,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 a, b, 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 = max(a, b);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= max(m, c);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72405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: Maximum of 3 numbers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1700808"/>
            <a:ext cx="1422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code</a:t>
            </a:r>
          </a:p>
          <a:p>
            <a:r>
              <a:rPr lang="en-US" dirty="0" smtClean="0"/>
              <a:t>can scale</a:t>
            </a:r>
          </a:p>
          <a:p>
            <a:r>
              <a:rPr lang="en-US" dirty="0" smtClean="0"/>
              <a:t>easily to</a:t>
            </a:r>
          </a:p>
          <a:p>
            <a:r>
              <a:rPr lang="en-US" dirty="0" smtClean="0"/>
              <a:t>handle</a:t>
            </a:r>
          </a:p>
          <a:p>
            <a:r>
              <a:rPr lang="en-US" dirty="0" smtClean="0"/>
              <a:t>large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of inputs</a:t>
            </a:r>
          </a:p>
          <a:p>
            <a:r>
              <a:rPr lang="en-US" dirty="0" smtClean="0"/>
              <a:t>(e.g.: max</a:t>
            </a:r>
          </a:p>
          <a:p>
            <a:r>
              <a:rPr lang="en-US" dirty="0" smtClean="0"/>
              <a:t> of 100 </a:t>
            </a:r>
          </a:p>
          <a:p>
            <a:r>
              <a:rPr lang="en-US" dirty="0" smtClean="0"/>
              <a:t>numbers!)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55576" y="3212976"/>
            <a:ext cx="2952328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4293096"/>
            <a:ext cx="2808312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552" y="2564904"/>
            <a:ext cx="3427414" cy="2880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21FD-50AD-4438-AE40-5D94311D11F1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5165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Break up complex problem into small </a:t>
            </a:r>
            <a:r>
              <a:rPr lang="en-US" altLang="en-US" dirty="0" smtClean="0"/>
              <a:t>sub-problems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Solve </a:t>
            </a:r>
            <a:r>
              <a:rPr lang="en-US" altLang="en-US" dirty="0"/>
              <a:t>each of the sub-problems separately as a function, and combine them together in another function.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main tool in C for modular programming.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540E-7513-40D7-8747-C4E78639B85B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5557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891952"/>
          </a:xfrm>
        </p:spPr>
        <p:txBody>
          <a:bodyPr/>
          <a:lstStyle/>
          <a:p>
            <a:r>
              <a:rPr lang="en-US" dirty="0" smtClean="0"/>
              <a:t>Advantages of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00600"/>
          </a:xfrm>
        </p:spPr>
        <p:txBody>
          <a:bodyPr>
            <a:noAutofit/>
          </a:bodyPr>
          <a:lstStyle/>
          <a:p>
            <a:r>
              <a:rPr lang="en-US" sz="2400" b="1" dirty="0"/>
              <a:t>Code Reuse</a:t>
            </a:r>
            <a:r>
              <a:rPr lang="en-US" sz="2400" dirty="0"/>
              <a:t>: Allows us to reuse a piece of code as </a:t>
            </a:r>
            <a:r>
              <a:rPr lang="en-US" sz="2400" dirty="0" smtClean="0"/>
              <a:t>many times </a:t>
            </a:r>
            <a:r>
              <a:rPr lang="en-US" sz="2400" dirty="0"/>
              <a:t>as we want, without having to write it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Think </a:t>
            </a:r>
            <a:r>
              <a:rPr lang="en-US" sz="2400" dirty="0"/>
              <a:t>of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</a:t>
            </a:r>
            <a:r>
              <a:rPr lang="en-US" sz="2400" dirty="0" smtClean="0"/>
              <a:t>!</a:t>
            </a:r>
            <a:endParaRPr lang="en-US" sz="2400" dirty="0"/>
          </a:p>
          <a:p>
            <a:r>
              <a:rPr lang="en-US" sz="2400" b="1" dirty="0"/>
              <a:t>Procedural Abstraction</a:t>
            </a:r>
            <a:r>
              <a:rPr lang="en-US" sz="2400" dirty="0"/>
              <a:t>: </a:t>
            </a:r>
            <a:r>
              <a:rPr lang="en-US" sz="2400" dirty="0" smtClean="0"/>
              <a:t>Different </a:t>
            </a:r>
            <a:r>
              <a:rPr lang="en-US" sz="2400" dirty="0"/>
              <a:t>pieces of your </a:t>
            </a:r>
            <a:r>
              <a:rPr lang="en-US" sz="2400" dirty="0" smtClean="0"/>
              <a:t>algorithm can </a:t>
            </a:r>
            <a:r>
              <a:rPr lang="en-US" sz="2400" dirty="0"/>
              <a:t>be implemented using </a:t>
            </a:r>
            <a:r>
              <a:rPr lang="en-US" sz="2400" dirty="0" smtClean="0"/>
              <a:t>different </a:t>
            </a:r>
            <a:r>
              <a:rPr lang="en-US" sz="2400" dirty="0"/>
              <a:t>functions.</a:t>
            </a:r>
          </a:p>
          <a:p>
            <a:r>
              <a:rPr lang="en-US" sz="2400" b="1" dirty="0"/>
              <a:t>Distribution of Tasks</a:t>
            </a:r>
            <a:r>
              <a:rPr lang="en-US" sz="2400" dirty="0"/>
              <a:t>: A large project can be broken </a:t>
            </a:r>
            <a:r>
              <a:rPr lang="en-US" sz="2400" dirty="0" smtClean="0"/>
              <a:t>into components </a:t>
            </a:r>
            <a:r>
              <a:rPr lang="en-US" sz="2400" dirty="0"/>
              <a:t>and distributed to multiple people.</a:t>
            </a:r>
          </a:p>
          <a:p>
            <a:r>
              <a:rPr lang="en-US" sz="2400" b="1" dirty="0"/>
              <a:t>Easier to debug</a:t>
            </a:r>
            <a:r>
              <a:rPr lang="en-US" sz="2400" dirty="0"/>
              <a:t>: If your task is divided into smaller </a:t>
            </a:r>
            <a:r>
              <a:rPr lang="en-US" sz="2400" dirty="0" smtClean="0"/>
              <a:t>subtasks, it </a:t>
            </a:r>
            <a:r>
              <a:rPr lang="en-US" sz="2400" dirty="0"/>
              <a:t>is easier to </a:t>
            </a:r>
            <a:r>
              <a:rPr lang="en-US" sz="2400" dirty="0" smtClean="0"/>
              <a:t>find </a:t>
            </a:r>
            <a:r>
              <a:rPr lang="en-US" sz="2400" dirty="0"/>
              <a:t>errors.</a:t>
            </a:r>
          </a:p>
          <a:p>
            <a:r>
              <a:rPr lang="en-US" sz="2400" b="1" dirty="0"/>
              <a:t>Easier to understand</a:t>
            </a:r>
            <a:r>
              <a:rPr lang="en-US" sz="2400" dirty="0"/>
              <a:t>: Code is better organized and </a:t>
            </a:r>
            <a:r>
              <a:rPr lang="en-US" sz="2400" dirty="0" smtClean="0"/>
              <a:t>hence easier </a:t>
            </a:r>
            <a:r>
              <a:rPr lang="en-US" sz="2400" dirty="0"/>
              <a:t>for an outsider to understand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1365-0EC0-48D3-A07A-883FD6BFE1CF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930552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91952"/>
          </a:xfrm>
        </p:spPr>
        <p:txBody>
          <a:bodyPr/>
          <a:lstStyle/>
          <a:p>
            <a:r>
              <a:rPr lang="en-US" altLang="en-US" dirty="0"/>
              <a:t>We have seen functions </a:t>
            </a:r>
            <a:r>
              <a:rPr lang="en-US" alt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4463008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main</a:t>
            </a:r>
            <a:r>
              <a:rPr lang="en-US" altLang="en-US" sz="3600" dirty="0">
                <a:solidFill>
                  <a:srgbClr val="C00000"/>
                </a:solidFill>
              </a:rPr>
              <a:t>() </a:t>
            </a:r>
            <a:r>
              <a:rPr lang="en-US" altLang="en-US" sz="3600" dirty="0" smtClean="0"/>
              <a:t>is </a:t>
            </a:r>
            <a:r>
              <a:rPr lang="en-US" altLang="en-US" sz="3600" dirty="0"/>
              <a:t>a special function. Execution of program starts from the beginning of </a:t>
            </a:r>
            <a:r>
              <a:rPr lang="en-US" altLang="en-US" sz="3600" dirty="0">
                <a:solidFill>
                  <a:srgbClr val="C00000"/>
                </a:solidFill>
              </a:rPr>
              <a:t>main()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 err="1">
                <a:solidFill>
                  <a:srgbClr val="C00000"/>
                </a:solidFill>
              </a:rPr>
              <a:t>scanf</a:t>
            </a:r>
            <a:r>
              <a:rPr lang="en-US" altLang="en-US" sz="3600" dirty="0">
                <a:solidFill>
                  <a:srgbClr val="C00000"/>
                </a:solidFill>
              </a:rPr>
              <a:t>(…), printf(…) </a:t>
            </a:r>
            <a:r>
              <a:rPr lang="en-US" altLang="en-US" sz="3600" dirty="0"/>
              <a:t>are standard input-output library functions</a:t>
            </a:r>
            <a:r>
              <a:rPr lang="en-US" altLang="en-US" sz="3600" dirty="0" smtClean="0"/>
              <a:t>.</a:t>
            </a:r>
          </a:p>
          <a:p>
            <a:r>
              <a:rPr lang="en-US" altLang="en-US" sz="3600" dirty="0" err="1" smtClean="0">
                <a:solidFill>
                  <a:srgbClr val="C00000"/>
                </a:solidFill>
              </a:rPr>
              <a:t>sqrt</a:t>
            </a:r>
            <a:r>
              <a:rPr lang="en-US" altLang="en-US" sz="3600" dirty="0" smtClean="0">
                <a:solidFill>
                  <a:srgbClr val="C00000"/>
                </a:solidFill>
              </a:rPr>
              <a:t>(…), pow(…) </a:t>
            </a:r>
            <a:r>
              <a:rPr lang="en-US" altLang="en-US" sz="3600" dirty="0" smtClean="0"/>
              <a:t>are math functions in </a:t>
            </a:r>
            <a:r>
              <a:rPr lang="en-US" altLang="en-US" dirty="0" err="1" smtClean="0"/>
              <a:t>math.h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70D5-09AE-4859-9F37-4EB604185A1A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4312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891952"/>
          </a:xfrm>
        </p:spPr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3456384"/>
          </a:xfrm>
        </p:spPr>
        <p:txBody>
          <a:bodyPr/>
          <a:lstStyle/>
          <a:p>
            <a:r>
              <a:rPr lang="en-US" dirty="0"/>
              <a:t>A function call is an </a:t>
            </a:r>
            <a:r>
              <a:rPr lang="en-US" i="1" dirty="0" smtClean="0">
                <a:solidFill>
                  <a:srgbClr val="C00000"/>
                </a:solidFill>
              </a:rPr>
              <a:t>expression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feeds </a:t>
            </a:r>
            <a:r>
              <a:rPr lang="en-US" dirty="0"/>
              <a:t>the necessary values to the function arguments,</a:t>
            </a:r>
          </a:p>
          <a:p>
            <a:pPr lvl="1"/>
            <a:r>
              <a:rPr lang="en-US" dirty="0" smtClean="0"/>
              <a:t>directs </a:t>
            </a:r>
            <a:r>
              <a:rPr lang="en-US" dirty="0"/>
              <a:t>a function to perform its task, and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/>
              <a:t>the return value of the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 to operator application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4630755"/>
            <a:ext cx="424847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5 + 3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an expression of type integer that evaluates to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8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51920" y="5373216"/>
            <a:ext cx="5023152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max(5, 3)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an expression of type integer that evaluates to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624-A396-43B0-BD7D-0A378E8FB0DB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7711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891952"/>
          </a:xfrm>
        </p:spPr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3456384"/>
          </a:xfrm>
        </p:spPr>
        <p:txBody>
          <a:bodyPr/>
          <a:lstStyle/>
          <a:p>
            <a:r>
              <a:rPr lang="en-US" dirty="0" smtClean="0"/>
              <a:t>Since a </a:t>
            </a:r>
            <a:r>
              <a:rPr lang="en-US" dirty="0"/>
              <a:t>function call is an </a:t>
            </a:r>
            <a:r>
              <a:rPr lang="en-US" i="1" dirty="0" smtClean="0"/>
              <a:t>expression</a:t>
            </a:r>
            <a:endParaRPr lang="en-US" dirty="0"/>
          </a:p>
          <a:p>
            <a:pPr lvl="1"/>
            <a:r>
              <a:rPr lang="en-US" dirty="0" smtClean="0"/>
              <a:t>it can be used anywhere an expression can be used</a:t>
            </a:r>
            <a:endParaRPr lang="en-US" dirty="0"/>
          </a:p>
          <a:p>
            <a:pPr lvl="1"/>
            <a:r>
              <a:rPr lang="en-US" dirty="0" smtClean="0"/>
              <a:t>subject to type restrictions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07504" y="3068960"/>
            <a:ext cx="5328592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printf(“%d”,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 max(5,3));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aseline="0" dirty="0" smtClean="0">
                <a:latin typeface="Verdana" pitchFamily="34" charset="0"/>
              </a:rPr>
              <a:t>max(5,3) – min(5,3)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max(x, max(y, z)) ==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(max(a, b)) printf(“Y”); 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8104" y="3068960"/>
            <a:ext cx="3528392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rgbClr val="C00000"/>
                </a:solidFill>
                <a:latin typeface="Verdana" pitchFamily="34" charset="0"/>
              </a:rPr>
              <a:t>prints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evaluates to 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rgbClr val="C00000"/>
                </a:solidFill>
                <a:latin typeface="Verdana" pitchFamily="34" charset="0"/>
              </a:rPr>
              <a:t>checks if z is max of x, y,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prints Y if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max of a and b is not 0.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7DF9-E4BA-4DED-B3EA-6DAEAE0839CF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40476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296144"/>
          </a:xfrm>
        </p:spPr>
        <p:txBody>
          <a:bodyPr/>
          <a:lstStyle/>
          <a:p>
            <a:r>
              <a:rPr lang="en-US" dirty="0" smtClean="0"/>
              <a:t>Returning from a function: Type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8280"/>
            <a:ext cx="7999040" cy="4535016"/>
          </a:xfrm>
        </p:spPr>
        <p:txBody>
          <a:bodyPr/>
          <a:lstStyle/>
          <a:p>
            <a:r>
              <a:rPr lang="en-US" dirty="0" smtClean="0"/>
              <a:t>Return type of a function tells the type of the result of function call</a:t>
            </a:r>
          </a:p>
          <a:p>
            <a:r>
              <a:rPr lang="en-US" dirty="0" smtClean="0"/>
              <a:t>Any valid C type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char, float, double, …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void</a:t>
            </a:r>
          </a:p>
          <a:p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the function is not supposed to </a:t>
            </a:r>
            <a:r>
              <a:rPr lang="en-US" dirty="0" smtClean="0"/>
              <a:t>return any value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1720" y="5363549"/>
            <a:ext cx="532859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void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print_one_int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n)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   printf(“%d”,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BAEA-CBF8-4C04-8B58-181ADC597B13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2124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296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from a function: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6272"/>
            <a:ext cx="7999040" cy="5111080"/>
          </a:xfrm>
        </p:spPr>
        <p:txBody>
          <a:bodyPr/>
          <a:lstStyle/>
          <a:p>
            <a:r>
              <a:rPr lang="en-US" dirty="0"/>
              <a:t>If return type is not void, then the function </a:t>
            </a:r>
            <a:r>
              <a:rPr lang="en-US" dirty="0" smtClean="0"/>
              <a:t>should </a:t>
            </a:r>
            <a:r>
              <a:rPr lang="en-US" dirty="0"/>
              <a:t>return </a:t>
            </a:r>
            <a:r>
              <a:rPr lang="en-US" dirty="0" smtClean="0"/>
              <a:t>a value: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 err="1" smtClean="0">
                <a:solidFill>
                  <a:srgbClr val="C00000"/>
                </a:solidFill>
              </a:rPr>
              <a:t>return_expr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If return type is void, the function may </a:t>
            </a:r>
            <a:r>
              <a:rPr lang="en-US" i="1" dirty="0" smtClean="0"/>
              <a:t>fall through </a:t>
            </a:r>
            <a:r>
              <a:rPr lang="en-US" dirty="0" smtClean="0"/>
              <a:t>at the end of the body or use a return without </a:t>
            </a:r>
            <a:r>
              <a:rPr lang="en-US" dirty="0" err="1" smtClean="0"/>
              <a:t>return_expr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return;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23928" y="4643468"/>
            <a:ext cx="5112568" cy="2097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void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print_positive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n) {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4"/>
                </a:solidFill>
                <a:latin typeface="Verdana" pitchFamily="34" charset="0"/>
              </a:rPr>
              <a:t>   if (n &lt;= 0) </a:t>
            </a:r>
            <a:r>
              <a:rPr lang="en-US" sz="2800" dirty="0" smtClean="0">
                <a:solidFill>
                  <a:srgbClr val="FF0000"/>
                </a:solidFill>
                <a:latin typeface="Verdana" pitchFamily="34" charset="0"/>
              </a:rPr>
              <a:t>return</a:t>
            </a:r>
            <a:r>
              <a:rPr lang="en-US" sz="2800" dirty="0" smtClean="0">
                <a:solidFill>
                  <a:schemeClr val="accent4"/>
                </a:solidFill>
                <a:latin typeface="Verdana" pitchFamily="34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   printf(“%d”,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);</a:t>
            </a:r>
            <a:r>
              <a:rPr lang="en-US" sz="2800" dirty="0" smtClean="0">
                <a:solidFill>
                  <a:schemeClr val="accent4"/>
                </a:solidFill>
                <a:latin typeface="Verdana" pitchFamily="34" charset="0"/>
              </a:rPr>
              <a:t> 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accent4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DD4C-ABA9-41F1-9181-9CB7CD1DEF78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18</a:t>
            </a:fld>
            <a:endParaRPr lang="hi-IN"/>
          </a:p>
        </p:txBody>
      </p:sp>
      <p:cxnSp>
        <p:nvCxnSpPr>
          <p:cNvPr id="9" name="Elbow Connector 8"/>
          <p:cNvCxnSpPr>
            <a:stCxn id="10" idx="3"/>
          </p:cNvCxnSpPr>
          <p:nvPr/>
        </p:nvCxnSpPr>
        <p:spPr bwMode="auto">
          <a:xfrm flipV="1">
            <a:off x="3121789" y="5445224"/>
            <a:ext cx="3466435" cy="509436"/>
          </a:xfrm>
          <a:prstGeom prst="bent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888" y="5769994"/>
            <a:ext cx="3102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Returning through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6237312"/>
            <a:ext cx="15760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Fall through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12" idx="3"/>
          </p:cNvCxnSpPr>
          <p:nvPr/>
        </p:nvCxnSpPr>
        <p:spPr bwMode="auto">
          <a:xfrm flipV="1">
            <a:off x="2763696" y="6139326"/>
            <a:ext cx="1664288" cy="282652"/>
          </a:xfrm>
          <a:prstGeom prst="bent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2426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440160"/>
          </a:xfrm>
        </p:spPr>
        <p:txBody>
          <a:bodyPr/>
          <a:lstStyle/>
          <a:p>
            <a:r>
              <a:rPr lang="en-US" dirty="0" smtClean="0"/>
              <a:t>Returning from a function: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6272"/>
            <a:ext cx="7999040" cy="511108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return statement is encountered in a </a:t>
            </a:r>
            <a:r>
              <a:rPr lang="en-US" dirty="0" smtClean="0"/>
              <a:t>function definition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control is immediately transferred back to </a:t>
            </a:r>
            <a:r>
              <a:rPr lang="en-US" dirty="0" smtClean="0"/>
              <a:t>the statement </a:t>
            </a:r>
            <a:r>
              <a:rPr lang="en-US" dirty="0"/>
              <a:t>making the function call in the parent function.</a:t>
            </a:r>
          </a:p>
          <a:p>
            <a:r>
              <a:rPr lang="en-US" dirty="0"/>
              <a:t>A function in C can return only ONE </a:t>
            </a:r>
            <a:r>
              <a:rPr lang="en-US" dirty="0" smtClean="0"/>
              <a:t>value or NONE.</a:t>
            </a:r>
          </a:p>
          <a:p>
            <a:pPr lvl="1"/>
            <a:r>
              <a:rPr lang="en-US" dirty="0" smtClean="0"/>
              <a:t>Only one return type (including void)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C825-C1D0-4AAA-A549-2C8D90619DD2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19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619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quiz marks by Tuesday</a:t>
            </a:r>
          </a:p>
          <a:p>
            <a:r>
              <a:rPr lang="en-GB" dirty="0" smtClean="0"/>
              <a:t>Next exams</a:t>
            </a:r>
          </a:p>
          <a:p>
            <a:pPr lvl="1"/>
            <a:r>
              <a:rPr lang="en-GB" dirty="0" smtClean="0"/>
              <a:t>Lab mid-sem exam on 16</a:t>
            </a:r>
            <a:r>
              <a:rPr lang="en-GB" baseline="30000" dirty="0" smtClean="0"/>
              <a:t>th</a:t>
            </a:r>
            <a:r>
              <a:rPr lang="en-GB" dirty="0" smtClean="0"/>
              <a:t> September at 0900</a:t>
            </a:r>
          </a:p>
          <a:p>
            <a:pPr lvl="2"/>
            <a:r>
              <a:rPr lang="en-GB" dirty="0" smtClean="0"/>
              <a:t>More details closer to the date</a:t>
            </a:r>
          </a:p>
          <a:p>
            <a:pPr lvl="1"/>
            <a:r>
              <a:rPr lang="en-GB" dirty="0" smtClean="0"/>
              <a:t>Theory mid-sem exam on 22</a:t>
            </a:r>
            <a:r>
              <a:rPr lang="en-GB" baseline="30000" dirty="0" smtClean="0"/>
              <a:t>nd</a:t>
            </a:r>
            <a:r>
              <a:rPr lang="en-GB" dirty="0" smtClean="0"/>
              <a:t> September 1300-1500</a:t>
            </a:r>
          </a:p>
          <a:p>
            <a:pPr lvl="2"/>
            <a:r>
              <a:rPr lang="en-GB" dirty="0" smtClean="0"/>
              <a:t>Venue information closer to the date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768"/>
            <a:ext cx="7772400" cy="675928"/>
          </a:xfrm>
        </p:spPr>
        <p:txBody>
          <a:bodyPr/>
          <a:lstStyle/>
          <a:p>
            <a:r>
              <a:rPr lang="en-US" sz="3600" dirty="0" smtClean="0"/>
              <a:t>Function Declaration- </a:t>
            </a:r>
            <a:r>
              <a:rPr lang="en-US" sz="3400" b="1" dirty="0" smtClean="0"/>
              <a:t>Prototype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640960" cy="5544616"/>
          </a:xfrm>
        </p:spPr>
        <p:txBody>
          <a:bodyPr/>
          <a:lstStyle/>
          <a:p>
            <a:r>
              <a:rPr lang="en-US" dirty="0"/>
              <a:t>A function declaration is a statement that tells the compiler </a:t>
            </a:r>
            <a:r>
              <a:rPr lang="en-US" dirty="0" smtClean="0"/>
              <a:t>about the different </a:t>
            </a:r>
            <a:r>
              <a:rPr lang="en-US" dirty="0"/>
              <a:t>properties of that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name</a:t>
            </a:r>
            <a:r>
              <a:rPr lang="en-US" dirty="0"/>
              <a:t>, </a:t>
            </a:r>
            <a:r>
              <a:rPr lang="en-US" dirty="0" smtClean="0"/>
              <a:t>argument types </a:t>
            </a:r>
            <a:r>
              <a:rPr lang="en-US" dirty="0"/>
              <a:t>and return type of the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Structure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Looks very similar to the first line of a function definition, but NOT the same</a:t>
            </a:r>
          </a:p>
          <a:p>
            <a:pPr lvl="1"/>
            <a:r>
              <a:rPr lang="en-US" dirty="0"/>
              <a:t>has semicolon at the end instead of BODY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3020" y="3933056"/>
            <a:ext cx="903649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/>
              <a:t>return_type</a:t>
            </a:r>
            <a:r>
              <a:rPr lang="en-US" sz="3200" dirty="0" smtClean="0"/>
              <a:t> </a:t>
            </a:r>
            <a:r>
              <a:rPr lang="en-US" sz="3200" dirty="0" err="1" smtClean="0"/>
              <a:t>function_name</a:t>
            </a:r>
            <a:r>
              <a:rPr lang="en-US" sz="3200" dirty="0" smtClean="0"/>
              <a:t> (</a:t>
            </a:r>
            <a:r>
              <a:rPr lang="en-US" sz="3200" dirty="0" err="1" smtClean="0"/>
              <a:t>list_of_args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119D-D2DE-4B71-9D2E-A0A7F02D1676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20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2980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544616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max(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y);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Position </a:t>
            </a:r>
            <a:r>
              <a:rPr lang="en-US" dirty="0"/>
              <a:t>in program: Before the </a:t>
            </a:r>
            <a:r>
              <a:rPr lang="en-US" dirty="0" smtClean="0"/>
              <a:t>call to the function</a:t>
            </a:r>
          </a:p>
          <a:p>
            <a:pPr lvl="1"/>
            <a:r>
              <a:rPr lang="en-US" dirty="0" smtClean="0"/>
              <a:t>allows compiler to detect inconsistencies</a:t>
            </a:r>
          </a:p>
          <a:p>
            <a:pPr lvl="1"/>
            <a:r>
              <a:rPr lang="en-US" dirty="0" smtClean="0"/>
              <a:t>Header files (</a:t>
            </a:r>
            <a:r>
              <a:rPr lang="en-US" dirty="0" err="1" smtClean="0"/>
              <a:t>stdio.h</a:t>
            </a:r>
            <a:r>
              <a:rPr lang="en-US" dirty="0" smtClean="0"/>
              <a:t>, </a:t>
            </a:r>
            <a:r>
              <a:rPr lang="en-US" dirty="0" err="1" smtClean="0"/>
              <a:t>math.h</a:t>
            </a:r>
            <a:r>
              <a:rPr lang="en-US" dirty="0" smtClean="0"/>
              <a:t>,…) contain declarations of frequently used functions</a:t>
            </a:r>
            <a:endParaRPr lang="en-US" dirty="0"/>
          </a:p>
          <a:p>
            <a:pPr lvl="1"/>
            <a:r>
              <a:rPr lang="en-US" dirty="0" smtClean="0"/>
              <a:t>#include &lt;…&gt; just copies the declarations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5496" y="620688"/>
            <a:ext cx="903649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/>
              <a:t>return_type</a:t>
            </a:r>
            <a:r>
              <a:rPr lang="en-US" sz="3200" dirty="0" smtClean="0"/>
              <a:t> </a:t>
            </a:r>
            <a:r>
              <a:rPr lang="en-US" sz="3200" dirty="0" err="1" smtClean="0"/>
              <a:t>function_name</a:t>
            </a:r>
            <a:r>
              <a:rPr lang="en-US" sz="3200" dirty="0" smtClean="0"/>
              <a:t> (</a:t>
            </a:r>
            <a:r>
              <a:rPr lang="en-US" sz="3200" dirty="0" err="1" smtClean="0"/>
              <a:t>list_of_args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0032" y="1412776"/>
            <a:ext cx="4032448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All 3 declarations are equivalent! Since there is no BODY here, argument names do not matter,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and are optional.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14D2-63F2-40DF-88E2-6D782D46970C}" type="datetime7">
              <a:rPr lang="en-US" smtClean="0"/>
              <a:pPr/>
              <a:t>Aug-17</a:t>
            </a:fld>
            <a:endParaRPr lang="hi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Functions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21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1820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Problem description: write a program to accept two positive integers and return all the prime numbers lying between them</a:t>
            </a:r>
          </a:p>
          <a:p>
            <a:r>
              <a:rPr lang="en-GB" dirty="0" smtClean="0"/>
              <a:t>Solution approach</a:t>
            </a:r>
          </a:p>
          <a:p>
            <a:pPr lvl="1"/>
            <a:r>
              <a:rPr lang="en-GB" dirty="0" smtClean="0"/>
              <a:t>Use main function for I/O</a:t>
            </a:r>
          </a:p>
          <a:p>
            <a:pPr lvl="1"/>
            <a:r>
              <a:rPr lang="en-GB" dirty="0" smtClean="0"/>
              <a:t>Use a loop to run through all numbers in the range</a:t>
            </a:r>
          </a:p>
          <a:p>
            <a:pPr lvl="1"/>
            <a:r>
              <a:rPr lang="en-GB" dirty="0" smtClean="0"/>
              <a:t>Use a custom function to check for primality of each number</a:t>
            </a:r>
          </a:p>
          <a:p>
            <a:pPr lvl="1"/>
            <a:r>
              <a:rPr lang="en-GB" dirty="0" smtClean="0"/>
              <a:t>Primality test:</a:t>
            </a:r>
          </a:p>
          <a:p>
            <a:pPr lvl="2"/>
            <a:r>
              <a:rPr lang="en-GB" dirty="0" smtClean="0"/>
              <a:t>Run a loop over possible divisors</a:t>
            </a:r>
          </a:p>
          <a:p>
            <a:pPr lvl="2"/>
            <a:r>
              <a:rPr lang="en-GB" dirty="0" smtClean="0"/>
              <a:t>Assign a flag value to 1 if the number is divisible by a smaller number</a:t>
            </a:r>
          </a:p>
          <a:p>
            <a:pPr lvl="2"/>
            <a:r>
              <a:rPr lang="en-GB" dirty="0" smtClean="0"/>
              <a:t>Return ‘prime’ if flag stays zero at the end of the loop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2168" y="42292"/>
            <a:ext cx="6156176" cy="677108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#include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&lt;stdio.h&gt;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checkPrimeNumber(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main()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n1, n2,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 flag;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printf(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"Enter two positive integers: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scanf(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"%d %d"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 &amp;n1, &amp;n2);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printf(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"Prime numbers between %d and %d are: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 n1, n2);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=n1+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&lt;n2; ++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//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 is a prime number, flag will be equal to 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flag = checkPrimeNumber(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(flag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printf(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"%d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// user-defined function to check prime number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checkPrimeNumber(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n)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j, flag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(j=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j &lt;= n/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++j)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n%j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flag 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flag;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9512" y="476672"/>
            <a:ext cx="3960440" cy="504056"/>
            <a:chOff x="179512" y="476672"/>
            <a:chExt cx="3960440" cy="504056"/>
          </a:xfrm>
        </p:grpSpPr>
        <p:sp>
          <p:nvSpPr>
            <p:cNvPr id="5" name="Oval 4"/>
            <p:cNvSpPr/>
            <p:nvPr/>
          </p:nvSpPr>
          <p:spPr>
            <a:xfrm>
              <a:off x="1547664" y="476672"/>
              <a:ext cx="259228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5393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Prototype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96" y="2492896"/>
            <a:ext cx="5904656" cy="720080"/>
            <a:chOff x="35496" y="2492896"/>
            <a:chExt cx="5904656" cy="720080"/>
          </a:xfrm>
        </p:grpSpPr>
        <p:sp>
          <p:nvSpPr>
            <p:cNvPr id="7" name="Oval 6"/>
            <p:cNvSpPr/>
            <p:nvPr/>
          </p:nvSpPr>
          <p:spPr>
            <a:xfrm>
              <a:off x="3347864" y="2492896"/>
              <a:ext cx="2592288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263691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Function call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512" y="4077072"/>
            <a:ext cx="5184576" cy="2636912"/>
            <a:chOff x="179512" y="4077072"/>
            <a:chExt cx="5184576" cy="2636912"/>
          </a:xfrm>
        </p:grpSpPr>
        <p:sp>
          <p:nvSpPr>
            <p:cNvPr id="9" name="TextBox 8"/>
            <p:cNvSpPr txBox="1"/>
            <p:nvPr/>
          </p:nvSpPr>
          <p:spPr>
            <a:xfrm>
              <a:off x="179512" y="43651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Definition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15616" y="4077072"/>
              <a:ext cx="4248472" cy="2636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/>
          <a:lstStyle/>
          <a:p>
            <a:r>
              <a:rPr lang="en-US" dirty="0" smtClean="0"/>
              <a:t>Declare functions before use.</a:t>
            </a:r>
            <a:endParaRPr lang="en-US" dirty="0"/>
          </a:p>
          <a:p>
            <a:r>
              <a:rPr lang="en-US" dirty="0"/>
              <a:t>Argument list of a function: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required number of arguments,</a:t>
            </a:r>
          </a:p>
          <a:p>
            <a:pPr lvl="1"/>
            <a:r>
              <a:rPr lang="en-US" dirty="0" smtClean="0"/>
              <a:t>Check that each </a:t>
            </a:r>
            <a:r>
              <a:rPr lang="en-US" dirty="0"/>
              <a:t>function argument has the correct type </a:t>
            </a:r>
            <a:r>
              <a:rPr lang="en-US" dirty="0" smtClean="0"/>
              <a:t>(or that conversion to the </a:t>
            </a:r>
            <a:r>
              <a:rPr lang="en-US" dirty="0"/>
              <a:t>correct type will lose no information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EA2-F0BB-470B-BF74-5321BCF774C1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24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1973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</p:spPr>
            <p:txBody>
              <a:bodyPr/>
              <a:lstStyle/>
              <a:p>
                <a:r>
                  <a:rPr lang="en-US" dirty="0" smtClean="0"/>
                  <a:t>Return </a:t>
                </a:r>
                <a:r>
                  <a:rPr lang="en-US" dirty="0"/>
                  <a:t>statement</a:t>
                </a:r>
              </a:p>
              <a:p>
                <a:pPr lvl="1"/>
                <a:r>
                  <a:rPr lang="en-US" dirty="0" smtClean="0"/>
                  <a:t>value </a:t>
                </a:r>
                <a:r>
                  <a:rPr lang="en-US" dirty="0"/>
                  <a:t>must match the return type</a:t>
                </a:r>
              </a:p>
              <a:p>
                <a:pPr lvl="1"/>
                <a:r>
                  <a:rPr lang="en-US" dirty="0" smtClean="0"/>
                  <a:t>return </a:t>
                </a:r>
                <a:r>
                  <a:rPr lang="en-US" dirty="0"/>
                  <a:t>statement must be encountered </a:t>
                </a:r>
                <a:r>
                  <a:rPr lang="en-US" dirty="0" smtClean="0"/>
                  <a:t>during execution for a function </a:t>
                </a:r>
                <a:r>
                  <a:rPr lang="en-US" dirty="0"/>
                  <a:t>having non void return type</a:t>
                </a:r>
              </a:p>
              <a:p>
                <a:r>
                  <a:rPr lang="en-US" dirty="0" smtClean="0"/>
                  <a:t>Also </a:t>
                </a:r>
                <a:r>
                  <a:rPr lang="en-US" dirty="0"/>
                  <a:t>be careful in using functions that are </a:t>
                </a:r>
                <a:r>
                  <a:rPr lang="en-US" dirty="0" smtClean="0"/>
                  <a:t>undefined </a:t>
                </a:r>
                <a:r>
                  <a:rPr lang="en-US" dirty="0"/>
                  <a:t>on </a:t>
                </a:r>
                <a:r>
                  <a:rPr lang="en-US" dirty="0" smtClean="0"/>
                  <a:t>some values.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defined only </a:t>
                </a:r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−1≤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function in C 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double </a:t>
                </a:r>
                <a:r>
                  <a:rPr lang="en-US" dirty="0" err="1">
                    <a:solidFill>
                      <a:srgbClr val="FF0000"/>
                    </a:solidFill>
                  </a:rPr>
                  <a:t>asin</a:t>
                </a:r>
                <a:r>
                  <a:rPr lang="en-US" dirty="0">
                    <a:solidFill>
                      <a:srgbClr val="FF0000"/>
                    </a:solidFill>
                  </a:rPr>
                  <a:t>(double 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dirty="0" smtClean="0">
                    <a:solidFill>
                      <a:schemeClr val="accent4"/>
                    </a:solidFill>
                  </a:rPr>
                  <a:t>pronounced a-sine or arc-sine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  <a:blipFill rotWithShape="1">
                <a:blip r:embed="rId2" cstate="print"/>
                <a:stretch>
                  <a:fillRect t="-1528" r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39FA-33AC-46A4-A206-55E1EDD5149D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25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9326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 smtClean="0"/>
              <a:t>Functions allow us to divide a program into smaller parts</a:t>
            </a:r>
          </a:p>
          <a:p>
            <a:pPr lvl="1"/>
            <a:r>
              <a:rPr lang="en-US" dirty="0" smtClean="0"/>
              <a:t> each part does a well defined task</a:t>
            </a:r>
          </a:p>
          <a:p>
            <a:r>
              <a:rPr lang="en-US" dirty="0" smtClean="0"/>
              <a:t>There are other ways to </a:t>
            </a:r>
            <a:r>
              <a:rPr lang="en-US" i="1" dirty="0" smtClean="0"/>
              <a:t>partition a program</a:t>
            </a:r>
          </a:p>
          <a:p>
            <a:pPr lvl="1"/>
            <a:r>
              <a:rPr lang="en-US" i="1" dirty="0" smtClean="0"/>
              <a:t>Statement blocks, Files</a:t>
            </a:r>
          </a:p>
          <a:p>
            <a:r>
              <a:rPr lang="en-US" dirty="0" smtClean="0"/>
              <a:t>Scope of 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is the part of the program in which 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ADDF-F449-42BC-8695-5E20E85F6C9B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26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0883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/>
              <a:t>Two variables can have the same name only if they </a:t>
            </a:r>
            <a:r>
              <a:rPr lang="en-US" dirty="0" smtClean="0"/>
              <a:t>are declared </a:t>
            </a:r>
            <a:r>
              <a:rPr lang="en-US" dirty="0"/>
              <a:t>in separate </a:t>
            </a:r>
            <a:r>
              <a:rPr lang="en-US" dirty="0" smtClean="0"/>
              <a:t>scopes.</a:t>
            </a:r>
          </a:p>
          <a:p>
            <a:r>
              <a:rPr lang="en-US" dirty="0" smtClean="0"/>
              <a:t>A variable can not be used outside its scope.</a:t>
            </a:r>
          </a:p>
          <a:p>
            <a:r>
              <a:rPr lang="en-US" dirty="0" smtClean="0"/>
              <a:t>C program has </a:t>
            </a:r>
          </a:p>
          <a:p>
            <a:pPr lvl="1"/>
            <a:r>
              <a:rPr lang="en-US" dirty="0" smtClean="0"/>
              <a:t>function/</a:t>
            </a:r>
            <a:r>
              <a:rPr lang="en-US" b="1" dirty="0" smtClean="0"/>
              <a:t>block</a:t>
            </a:r>
            <a:r>
              <a:rPr lang="en-US" dirty="0" smtClean="0"/>
              <a:t> scope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scope</a:t>
            </a:r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/external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EB3-69BE-4B44-A1A5-DC64B83A5915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27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2863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Rules: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4464496" cy="5112568"/>
          </a:xfrm>
        </p:spPr>
        <p:txBody>
          <a:bodyPr/>
          <a:lstStyle/>
          <a:p>
            <a:r>
              <a:rPr lang="en-US" sz="2800" dirty="0"/>
              <a:t>The scope of the variables present in the argument list of </a:t>
            </a:r>
            <a:r>
              <a:rPr lang="en-US" sz="2800" dirty="0" smtClean="0"/>
              <a:t>a function's definition </a:t>
            </a:r>
            <a:r>
              <a:rPr lang="en-US" sz="2800" dirty="0"/>
              <a:t>is the body of that function.</a:t>
            </a:r>
          </a:p>
          <a:p>
            <a:r>
              <a:rPr lang="en-US" sz="2800" dirty="0"/>
              <a:t>The scope of any variable declared within a function is </a:t>
            </a:r>
            <a:r>
              <a:rPr lang="en-US" sz="2800" dirty="0" smtClean="0"/>
              <a:t>the body </a:t>
            </a:r>
            <a:r>
              <a:rPr lang="en-US" sz="2800" dirty="0"/>
              <a:t>of the function.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484784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a1,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b1)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m1 = 0;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if (a1 &gt; b1) m1 = a1;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m1 = b1;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return m1;	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a2,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b2)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if (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a2 &lt; b2) 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a2;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b2;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return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m2;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main() { … }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484783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b)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0;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if (a &gt; b) m = a;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return m;	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if (a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&lt;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main() { … }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04048" y="1556792"/>
            <a:ext cx="1080120" cy="1872208"/>
            <a:chOff x="4788024" y="1556792"/>
            <a:chExt cx="1080120" cy="1872208"/>
          </a:xfrm>
        </p:grpSpPr>
        <p:sp>
          <p:nvSpPr>
            <p:cNvPr id="6" name="Rectangle 5"/>
            <p:cNvSpPr/>
            <p:nvPr/>
          </p:nvSpPr>
          <p:spPr bwMode="auto">
            <a:xfrm rot="16200000">
              <a:off x="4205844" y="2138972"/>
              <a:ext cx="1872208" cy="707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scope of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m1, a1, b1</a:t>
              </a:r>
            </a:p>
          </p:txBody>
        </p:sp>
        <p:sp>
          <p:nvSpPr>
            <p:cNvPr id="7" name="Left Brace 6"/>
            <p:cNvSpPr/>
            <p:nvPr/>
          </p:nvSpPr>
          <p:spPr bwMode="auto">
            <a:xfrm>
              <a:off x="5508104" y="1844824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04048" y="3717033"/>
            <a:ext cx="1080120" cy="1872208"/>
            <a:chOff x="5004048" y="3717033"/>
            <a:chExt cx="1080120" cy="1872208"/>
          </a:xfrm>
        </p:grpSpPr>
        <p:sp>
          <p:nvSpPr>
            <p:cNvPr id="8" name="Rectangle 7"/>
            <p:cNvSpPr/>
            <p:nvPr/>
          </p:nvSpPr>
          <p:spPr bwMode="auto">
            <a:xfrm rot="16200000">
              <a:off x="4421868" y="4299213"/>
              <a:ext cx="1872208" cy="707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scope of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m2, a2, b2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>
              <a:off x="5724128" y="4005065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17F-EE1E-4ADC-9CAC-13B0240F0B47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28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2639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 :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4114800"/>
          </a:xfrm>
        </p:spPr>
        <p:txBody>
          <a:bodyPr/>
          <a:lstStyle/>
          <a:p>
            <a:r>
              <a:rPr lang="en-US" dirty="0" smtClean="0"/>
              <a:t>For an identifier declared at the head of a block</a:t>
            </a:r>
          </a:p>
          <a:p>
            <a:pPr lvl="1"/>
            <a:r>
              <a:rPr lang="en-US" dirty="0" smtClean="0"/>
              <a:t>Scope begins at the end of declaration</a:t>
            </a:r>
          </a:p>
          <a:p>
            <a:pPr lvl="1"/>
            <a:r>
              <a:rPr lang="en-US" dirty="0" smtClean="0"/>
              <a:t>Scope ends at the end of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05064"/>
            <a:ext cx="5760640" cy="2554545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= 5;</a:t>
            </a:r>
            <a:endParaRPr lang="en-US" sz="2000" dirty="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 float m = 6.5; // shadows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printf(“%f”, m);  // prints 6.5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}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printf(“%d” , m); // prints 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6C81-1E2E-4F8B-B6B5-F5DA68C72B87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29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1839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already learned</a:t>
            </a:r>
          </a:p>
          <a:p>
            <a:pPr lvl="1"/>
            <a:r>
              <a:rPr lang="en-GB" dirty="0" smtClean="0"/>
              <a:t>C data types</a:t>
            </a:r>
          </a:p>
          <a:p>
            <a:pPr lvl="1"/>
            <a:r>
              <a:rPr lang="en-GB" dirty="0" smtClean="0"/>
              <a:t>Operations and expressions</a:t>
            </a:r>
          </a:p>
          <a:p>
            <a:pPr lvl="1"/>
            <a:r>
              <a:rPr lang="en-GB" dirty="0" smtClean="0"/>
              <a:t>Conditional statements</a:t>
            </a:r>
          </a:p>
          <a:p>
            <a:pPr lvl="1"/>
            <a:r>
              <a:rPr lang="en-GB" dirty="0" smtClean="0"/>
              <a:t>Loops</a:t>
            </a:r>
          </a:p>
          <a:p>
            <a:r>
              <a:rPr lang="en-GB" dirty="0" smtClean="0"/>
              <a:t>Mid-sem additional material</a:t>
            </a:r>
          </a:p>
          <a:p>
            <a:pPr lvl="1"/>
            <a:r>
              <a:rPr lang="en-GB" dirty="0" smtClean="0"/>
              <a:t>Functions </a:t>
            </a:r>
          </a:p>
          <a:p>
            <a:pPr lvl="1"/>
            <a:r>
              <a:rPr lang="en-GB" dirty="0" smtClean="0"/>
              <a:t>Arrays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 smtClean="0"/>
              <a:t>Scopes can be nested</a:t>
            </a:r>
          </a:p>
          <a:p>
            <a:pPr lvl="1"/>
            <a:r>
              <a:rPr lang="en-US" dirty="0" smtClean="0"/>
              <a:t>A name in inner scope 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shadows</a:t>
            </a:r>
            <a:r>
              <a:rPr lang="en-US" dirty="0" smtClean="0">
                <a:solidFill>
                  <a:srgbClr val="C00000"/>
                </a:solidFill>
              </a:rPr>
              <a:t>” </a:t>
            </a:r>
            <a:r>
              <a:rPr lang="en-US" dirty="0" smtClean="0"/>
              <a:t>the same name, if present in outer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068960"/>
            <a:ext cx="6048672" cy="2554545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5;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 float m = 6.5; // shadows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printf(“%f”, m);  // prints 6.5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}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printf(“%d” , m); // prints 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3347864" y="3573016"/>
            <a:ext cx="2376264" cy="576064"/>
          </a:xfrm>
          <a:prstGeom prst="curvedConnector3">
            <a:avLst>
              <a:gd name="adj1" fmla="val -154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055-102A-4960-9D5A-758BAC86AABC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30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2221637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Execution trace</a:t>
            </a:r>
          </a:p>
          <a:p>
            <a:pPr lvl="1"/>
            <a:r>
              <a:rPr lang="en-GB" dirty="0" smtClean="0"/>
              <a:t>Parameter passing</a:t>
            </a:r>
          </a:p>
          <a:p>
            <a:pPr lvl="1"/>
            <a:r>
              <a:rPr lang="en-GB" dirty="0" smtClean="0"/>
              <a:t>More examples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functions (Ch 7)</a:t>
            </a:r>
          </a:p>
          <a:p>
            <a:pPr lvl="1"/>
            <a:r>
              <a:rPr lang="en-GB" dirty="0" smtClean="0"/>
              <a:t>Basic syntax</a:t>
            </a:r>
          </a:p>
          <a:p>
            <a:pPr lvl="1"/>
            <a:r>
              <a:rPr lang="en-GB" dirty="0" smtClean="0"/>
              <a:t>Basic use cases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3384376" cy="5700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44624"/>
            <a:ext cx="49685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 Modern Smartphone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Surf the </a:t>
            </a:r>
            <a:r>
              <a:rPr lang="en-US" sz="2400" dirty="0" smtClean="0"/>
              <a:t>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Web </a:t>
            </a:r>
            <a:r>
              <a:rPr lang="en-US" sz="2000" dirty="0" smtClean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Desired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Book </a:t>
            </a:r>
            <a:r>
              <a:rPr lang="en-US" sz="2400" dirty="0" smtClean="0"/>
              <a:t>tickets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</a:t>
            </a:r>
            <a:r>
              <a:rPr lang="en-US" sz="2000" dirty="0" err="1"/>
              <a:t>userid</a:t>
            </a:r>
            <a:r>
              <a:rPr lang="en-US" sz="2000" dirty="0"/>
              <a:t>, password, booking info, bank </a:t>
            </a:r>
            <a:r>
              <a:rPr lang="en-US" sz="2000" dirty="0" smtClean="0"/>
              <a:t>info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Ticket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Send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email address of receiver, mail </a:t>
            </a:r>
            <a:r>
              <a:rPr lang="en-US" sz="2000" dirty="0" smtClean="0"/>
              <a:t>text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utput</a:t>
            </a:r>
            <a:r>
              <a:rPr lang="en-US" sz="2000" dirty="0"/>
              <a:t>: </a:t>
            </a:r>
            <a:r>
              <a:rPr lang="en-US" sz="2000" dirty="0" smtClean="0"/>
              <a:t>--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Take photos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</a:t>
            </a:r>
            <a:r>
              <a:rPr lang="en-US" sz="2000" dirty="0" smtClean="0"/>
              <a:t>--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Picture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Talk (we can do that too!!)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Phone </a:t>
            </a:r>
            <a:r>
              <a:rPr lang="en-US" sz="2000" dirty="0" smtClean="0"/>
              <a:t>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</a:t>
            </a:r>
            <a:r>
              <a:rPr lang="en-US" sz="2000" dirty="0"/>
              <a:t>: Conversation (if lucky</a:t>
            </a:r>
            <a:r>
              <a:rPr lang="en-US" sz="20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…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5CB4-F8B1-4CEE-9728-CA040091900F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2673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Lots of related/unrelated task to perform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772400" cy="4896544"/>
          </a:xfrm>
        </p:spPr>
        <p:txBody>
          <a:bodyPr/>
          <a:lstStyle/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Create well defined sub tasks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each task independently</a:t>
            </a:r>
          </a:p>
          <a:p>
            <a:pPr lvl="2"/>
            <a:r>
              <a:rPr lang="en-US" dirty="0" smtClean="0"/>
              <a:t>Development, Enhancements, Debugging</a:t>
            </a:r>
          </a:p>
          <a:p>
            <a:r>
              <a:rPr lang="en-US" dirty="0" smtClean="0"/>
              <a:t>Reuse of tasks. </a:t>
            </a:r>
          </a:p>
          <a:p>
            <a:pPr lvl="1"/>
            <a:r>
              <a:rPr lang="en-US" dirty="0" smtClean="0"/>
              <a:t>Email and Chat apps can share spell checker.</a:t>
            </a:r>
          </a:p>
          <a:p>
            <a:pPr lvl="1"/>
            <a:r>
              <a:rPr lang="en-US" dirty="0" smtClean="0"/>
              <a:t>Phone and SMS apps can share dialer</a:t>
            </a:r>
          </a:p>
          <a:p>
            <a:r>
              <a:rPr lang="en-US" dirty="0" smtClean="0"/>
              <a:t>C facilitates this using Functions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9A0-2DC7-447E-AB15-579F4A3BB83C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7041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90872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70384"/>
            <a:ext cx="8280920" cy="5410944"/>
          </a:xfrm>
        </p:spPr>
        <p:txBody>
          <a:bodyPr>
            <a:noAutofit/>
          </a:bodyPr>
          <a:lstStyle/>
          <a:p>
            <a:r>
              <a:rPr lang="en-US" sz="2800" dirty="0" smtClean="0"/>
              <a:t>An independent, self-contained entity </a:t>
            </a:r>
            <a:r>
              <a:rPr lang="en-US" sz="2800" dirty="0"/>
              <a:t>of a C program that </a:t>
            </a:r>
            <a:r>
              <a:rPr lang="en-US" sz="2800" dirty="0" smtClean="0"/>
              <a:t>performs a well-defined </a:t>
            </a:r>
            <a:r>
              <a:rPr lang="en-US" sz="2800" dirty="0"/>
              <a:t>task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It has</a:t>
            </a:r>
          </a:p>
          <a:p>
            <a:pPr lvl="1"/>
            <a:r>
              <a:rPr lang="en-US" sz="2400" dirty="0" smtClean="0"/>
              <a:t>Name: for identification</a:t>
            </a:r>
          </a:p>
          <a:p>
            <a:pPr lvl="1"/>
            <a:r>
              <a:rPr lang="en-US" sz="2400" dirty="0" smtClean="0"/>
              <a:t>Arguments: to pass information from outside world (rest of the program)</a:t>
            </a:r>
          </a:p>
          <a:p>
            <a:pPr lvl="1"/>
            <a:r>
              <a:rPr lang="en-US" sz="2400" dirty="0" smtClean="0"/>
              <a:t>Body: processes the arguments  do something useful</a:t>
            </a:r>
          </a:p>
          <a:p>
            <a:pPr lvl="1"/>
            <a:r>
              <a:rPr lang="en-US" sz="2400" dirty="0" smtClean="0"/>
              <a:t>Return value: To communicate back to outside world</a:t>
            </a:r>
          </a:p>
          <a:p>
            <a:pPr lvl="2"/>
            <a:r>
              <a:rPr lang="en-US" sz="2000" dirty="0" smtClean="0"/>
              <a:t>Sometimes not required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E464-F202-450C-BCDF-A3B97D937FD4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7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5061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Parts of a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Input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Output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820177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9" y="3429000"/>
            <a:ext cx="4752527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main </a:t>
            </a:r>
            <a:r>
              <a:rPr lang="en-US" sz="3200" dirty="0"/>
              <a:t>() {  </a:t>
            </a:r>
          </a:p>
          <a:p>
            <a:pPr>
              <a:defRPr/>
            </a:pPr>
            <a:r>
              <a:rPr lang="en-US" sz="3200" dirty="0"/>
              <a:t>      </a:t>
            </a:r>
            <a:r>
              <a:rPr lang="en-US" sz="3200" dirty="0" err="1"/>
              <a:t>int</a:t>
            </a:r>
            <a:r>
              <a:rPr lang="en-US" sz="3200" dirty="0"/>
              <a:t> x; </a:t>
            </a:r>
          </a:p>
          <a:p>
            <a:pPr>
              <a:defRPr/>
            </a:pPr>
            <a:r>
              <a:rPr lang="en-US" sz="3200" dirty="0"/>
              <a:t>      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 smtClean="0">
                <a:solidFill>
                  <a:srgbClr val="C00000"/>
                </a:solidFill>
              </a:rPr>
              <a:t>max(6, 4);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</a:rPr>
              <a:t>      </a:t>
            </a:r>
            <a:r>
              <a:rPr lang="en-US" sz="3200" dirty="0" err="1"/>
              <a:t>printf</a:t>
            </a:r>
            <a:r>
              <a:rPr lang="en-US" sz="3200" dirty="0"/>
              <a:t>(“%</a:t>
            </a:r>
            <a:r>
              <a:rPr lang="en-US" sz="3200" dirty="0" err="1"/>
              <a:t>d”,x</a:t>
            </a:r>
            <a:r>
              <a:rPr lang="en-US" sz="3200" dirty="0" smtClean="0"/>
              <a:t>);</a:t>
            </a:r>
          </a:p>
          <a:p>
            <a:pPr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return 0;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260648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max (</a:t>
            </a:r>
            <a:r>
              <a:rPr lang="en-US" sz="32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32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      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return a;</a:t>
            </a:r>
            <a:endParaRPr lang="en-US" sz="3200" dirty="0" smtClean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    return b;</a:t>
            </a:r>
            <a:r>
              <a:rPr lang="en-US" sz="3200" dirty="0" smtClean="0">
                <a:ea typeface="ＭＳ Ｐゴシック" pitchFamily="34" charset="-128"/>
              </a:rPr>
              <a:t>	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55156" y="317258"/>
            <a:ext cx="3294940" cy="1444716"/>
            <a:chOff x="242705" y="324029"/>
            <a:chExt cx="3294940" cy="144471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Return Type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-5818" y="332656"/>
            <a:ext cx="4505810" cy="2899484"/>
            <a:chOff x="-5818" y="332656"/>
            <a:chExt cx="4505810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Function Name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26"/>
          <p:cNvGrpSpPr/>
          <p:nvPr/>
        </p:nvGrpSpPr>
        <p:grpSpPr>
          <a:xfrm>
            <a:off x="4718396" y="331991"/>
            <a:ext cx="4498795" cy="2506178"/>
            <a:chOff x="3491879" y="332656"/>
            <a:chExt cx="4498795" cy="250617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2 arguments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 and b,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both of type int.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(formal </a:t>
              </a:r>
              <a:r>
                <a:rPr lang="en-US" sz="2800" dirty="0" err="1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args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)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0" name="Curved Connector 29"/>
            <p:cNvCxnSpPr>
              <a:stCxn id="29" idx="0"/>
              <a:endCxn id="28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49"/>
          <p:cNvGrpSpPr/>
          <p:nvPr/>
        </p:nvGrpSpPr>
        <p:grpSpPr>
          <a:xfrm>
            <a:off x="3024856" y="846318"/>
            <a:ext cx="6047262" cy="4822387"/>
            <a:chOff x="3024856" y="846318"/>
            <a:chExt cx="6047262" cy="4822387"/>
          </a:xfrm>
        </p:grpSpPr>
        <p:sp>
          <p:nvSpPr>
            <p:cNvPr id="37" name="TextBox 36"/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Body of the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function, enclosed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inside </a:t>
              </a:r>
              <a:r>
                <a:rPr lang="en-US" sz="28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{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and </a:t>
              </a:r>
              <a:r>
                <a:rPr lang="en-US" sz="28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} 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(mandatory)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returns an int.</a:t>
              </a:r>
              <a:endParaRPr lang="en-US" sz="2800" dirty="0" smtClean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4" name="Group 57"/>
          <p:cNvGrpSpPr/>
          <p:nvPr/>
        </p:nvGrpSpPr>
        <p:grpSpPr>
          <a:xfrm>
            <a:off x="2613629" y="4437112"/>
            <a:ext cx="5903839" cy="2322259"/>
            <a:chOff x="2856334" y="324029"/>
            <a:chExt cx="5903839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Call to the function.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Actual </a:t>
              </a:r>
              <a:r>
                <a:rPr lang="en-US" sz="2800" dirty="0" err="1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args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are 6 and 4.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pPr/>
              <a:t>Aug-17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8089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1898</Words>
  <Application>Microsoft Office PowerPoint</Application>
  <PresentationFormat>On-screen Show (4:3)</PresentationFormat>
  <Paragraphs>422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Functions</vt:lpstr>
      <vt:lpstr>Announcements</vt:lpstr>
      <vt:lpstr>Quick overview</vt:lpstr>
      <vt:lpstr>This class</vt:lpstr>
      <vt:lpstr>Slide 5</vt:lpstr>
      <vt:lpstr>Lots of related/unrelated task to perform</vt:lpstr>
      <vt:lpstr>Function</vt:lpstr>
      <vt:lpstr>Parts of a function</vt:lpstr>
      <vt:lpstr>Slide 9</vt:lpstr>
      <vt:lpstr>Arguments</vt:lpstr>
      <vt:lpstr>Why use functions?</vt:lpstr>
      <vt:lpstr>Why use functions?</vt:lpstr>
      <vt:lpstr>Advantages of using functions</vt:lpstr>
      <vt:lpstr>We have seen functions before</vt:lpstr>
      <vt:lpstr>Function Call</vt:lpstr>
      <vt:lpstr>Function Call</vt:lpstr>
      <vt:lpstr>Returning from a function: Type</vt:lpstr>
      <vt:lpstr>Returning from a function: return statement</vt:lpstr>
      <vt:lpstr>Returning from a function: return statement</vt:lpstr>
      <vt:lpstr>Function Declaration- Prototype</vt:lpstr>
      <vt:lpstr>Function Declaration</vt:lpstr>
      <vt:lpstr>Example program</vt:lpstr>
      <vt:lpstr>Slide 23</vt:lpstr>
      <vt:lpstr>Avoiding Common Errors</vt:lpstr>
      <vt:lpstr>Avoiding Common Errors</vt:lpstr>
      <vt:lpstr>Scope of a Name</vt:lpstr>
      <vt:lpstr>Scope of a Name</vt:lpstr>
      <vt:lpstr>Scope Rules: Functions</vt:lpstr>
      <vt:lpstr>Scope Rules : Blocks</vt:lpstr>
      <vt:lpstr>Scope of a Name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nisheeth</dc:creator>
  <cp:lastModifiedBy>nisheeth</cp:lastModifiedBy>
  <cp:revision>18</cp:revision>
  <dcterms:created xsi:type="dcterms:W3CDTF">2017-08-30T02:47:24Z</dcterms:created>
  <dcterms:modified xsi:type="dcterms:W3CDTF">2017-08-30T05:32:13Z</dcterms:modified>
</cp:coreProperties>
</file>