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91" r:id="rId4"/>
    <p:sldId id="29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ADEBD-BC3F-45DD-9A42-3C9A899EB4A3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0F087-A571-4586-9B16-09E3CF56147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84D63-87F7-4BDF-AAC5-499A1FB9658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E35117-FCC5-4EF3-8B2E-DAF57FAD1DD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184C81-CD61-40EC-90EC-2EDEF679A0F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20B0-E2C1-4483-A4BB-0E6865692A3C}" type="datetimeFigureOut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F1F7-D869-4D48-9C7E-6A56FE9498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about 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September 1</a:t>
            </a:r>
            <a:r>
              <a:rPr lang="en-GB" baseline="30000" dirty="0" smtClean="0"/>
              <a:t>st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/>
              <a:t>Two variables can have the same name only if they </a:t>
            </a:r>
            <a:r>
              <a:rPr lang="en-US" dirty="0" smtClean="0"/>
              <a:t>are declared </a:t>
            </a:r>
            <a:r>
              <a:rPr lang="en-US" dirty="0"/>
              <a:t>in separate </a:t>
            </a:r>
            <a:r>
              <a:rPr lang="en-US" dirty="0" smtClean="0"/>
              <a:t>scopes.</a:t>
            </a:r>
          </a:p>
          <a:p>
            <a:r>
              <a:rPr lang="en-US" dirty="0" smtClean="0"/>
              <a:t>A variable can not be used outside its scope.</a:t>
            </a:r>
          </a:p>
          <a:p>
            <a:r>
              <a:rPr lang="en-US" dirty="0" smtClean="0"/>
              <a:t>C program has </a:t>
            </a:r>
          </a:p>
          <a:p>
            <a:pPr lvl="1"/>
            <a:r>
              <a:rPr lang="en-US" dirty="0" smtClean="0"/>
              <a:t>function/</a:t>
            </a:r>
            <a:r>
              <a:rPr lang="en-US" b="1" dirty="0" smtClean="0"/>
              <a:t>block</a:t>
            </a:r>
            <a:r>
              <a:rPr lang="en-US" dirty="0" smtClean="0"/>
              <a:t> scope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scope</a:t>
            </a:r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/external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EB3-69BE-4B44-A1A5-DC64B83A5915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10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32863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Rules: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4464496" cy="5112568"/>
          </a:xfrm>
        </p:spPr>
        <p:txBody>
          <a:bodyPr/>
          <a:lstStyle/>
          <a:p>
            <a:r>
              <a:rPr lang="en-US" sz="2800" dirty="0"/>
              <a:t>The scope of the variables present in the argument list of </a:t>
            </a:r>
            <a:r>
              <a:rPr lang="en-US" sz="2800" dirty="0" smtClean="0"/>
              <a:t>a function's definition </a:t>
            </a:r>
            <a:r>
              <a:rPr lang="en-US" sz="2800" dirty="0"/>
              <a:t>is the body of that function.</a:t>
            </a:r>
          </a:p>
          <a:p>
            <a:r>
              <a:rPr lang="en-US" sz="2800" dirty="0"/>
              <a:t>The scope of any variable declared within a function is </a:t>
            </a:r>
            <a:r>
              <a:rPr lang="en-US" sz="2800" dirty="0" smtClean="0"/>
              <a:t>the body </a:t>
            </a:r>
            <a:r>
              <a:rPr lang="en-US" sz="2800" dirty="0"/>
              <a:t>of the function.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484784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a1,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b1)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m1 = 0;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if (a1 &gt; b1) m1 = a1;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m1 = b1;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return m1;	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a2,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b2)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if (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a2 &lt; b2) 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a2;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b2;</a:t>
            </a:r>
            <a:endParaRPr lang="en-US" sz="2000" dirty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return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m2;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main() { … }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1484783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max(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b)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0;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if (a &gt; b) m = a;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return m;	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min(</a:t>
            </a:r>
            <a:r>
              <a:rPr lang="en-US" sz="20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m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if (a </a:t>
            </a:r>
            <a:r>
              <a:rPr lang="en-US" sz="2000" dirty="0" smtClean="0">
                <a:solidFill>
                  <a:srgbClr val="C00000"/>
                </a:solidFill>
                <a:ea typeface="ＭＳ Ｐゴシック" pitchFamily="34" charset="-128"/>
              </a:rPr>
              <a:t>&lt;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b) m = a;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 return m;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main() { … }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ＭＳ Ｐゴシック" pitchFamily="34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04048" y="1556792"/>
            <a:ext cx="1080120" cy="1872208"/>
            <a:chOff x="4788024" y="1556792"/>
            <a:chExt cx="1080120" cy="1872208"/>
          </a:xfrm>
        </p:grpSpPr>
        <p:sp>
          <p:nvSpPr>
            <p:cNvPr id="6" name="Rectangle 5"/>
            <p:cNvSpPr/>
            <p:nvPr/>
          </p:nvSpPr>
          <p:spPr bwMode="auto">
            <a:xfrm rot="16200000">
              <a:off x="4205844" y="2138972"/>
              <a:ext cx="1872208" cy="707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scope of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m1, a1, b1</a:t>
              </a:r>
            </a:p>
          </p:txBody>
        </p:sp>
        <p:sp>
          <p:nvSpPr>
            <p:cNvPr id="7" name="Left Brace 6"/>
            <p:cNvSpPr/>
            <p:nvPr/>
          </p:nvSpPr>
          <p:spPr bwMode="auto">
            <a:xfrm>
              <a:off x="5508104" y="1844824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04048" y="3717033"/>
            <a:ext cx="1080120" cy="1872208"/>
            <a:chOff x="5004048" y="3717033"/>
            <a:chExt cx="1080120" cy="1872208"/>
          </a:xfrm>
        </p:grpSpPr>
        <p:sp>
          <p:nvSpPr>
            <p:cNvPr id="8" name="Rectangle 7"/>
            <p:cNvSpPr/>
            <p:nvPr/>
          </p:nvSpPr>
          <p:spPr bwMode="auto">
            <a:xfrm rot="16200000">
              <a:off x="4421868" y="4299213"/>
              <a:ext cx="1872208" cy="7078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scope of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m2, a2, b2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>
              <a:off x="5724128" y="4005065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17F-EE1E-4ADC-9CAC-13B0240F0B47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2639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 :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772400" cy="4114800"/>
          </a:xfrm>
        </p:spPr>
        <p:txBody>
          <a:bodyPr/>
          <a:lstStyle/>
          <a:p>
            <a:r>
              <a:rPr lang="en-US" dirty="0" smtClean="0"/>
              <a:t>For an identifier declared at the head of a block</a:t>
            </a:r>
          </a:p>
          <a:p>
            <a:pPr lvl="1"/>
            <a:r>
              <a:rPr lang="en-US" dirty="0" smtClean="0"/>
              <a:t>Scope begins at the end of declaration</a:t>
            </a:r>
          </a:p>
          <a:p>
            <a:pPr lvl="1"/>
            <a:r>
              <a:rPr lang="en-US" dirty="0" smtClean="0"/>
              <a:t>Scope ends at the end of the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005064"/>
            <a:ext cx="5760640" cy="2554545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</a:t>
            </a:r>
            <a:r>
              <a:rPr lang="en-US" sz="2000" smtClean="0">
                <a:solidFill>
                  <a:schemeClr val="accent4"/>
                </a:solidFill>
                <a:ea typeface="ＭＳ Ｐゴシック" pitchFamily="34" charset="-128"/>
              </a:rPr>
              <a:t>= 5;</a:t>
            </a:r>
            <a:endParaRPr lang="en-US" sz="2000" dirty="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 float m = 6.5; // shadows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printf(“%f”, m);  // prints 6.5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}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printf(“%d” , m); // prints 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6C81-1E2E-4F8B-B6B5-F5DA68C72B87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1839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 smtClean="0"/>
              <a:t>Scopes can be nested</a:t>
            </a:r>
          </a:p>
          <a:p>
            <a:pPr lvl="1"/>
            <a:r>
              <a:rPr lang="en-US" dirty="0" smtClean="0"/>
              <a:t>A name in inner scope 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shadows</a:t>
            </a:r>
            <a:r>
              <a:rPr lang="en-US" dirty="0" smtClean="0">
                <a:solidFill>
                  <a:srgbClr val="C00000"/>
                </a:solidFill>
              </a:rPr>
              <a:t>” </a:t>
            </a:r>
            <a:r>
              <a:rPr lang="en-US" dirty="0" smtClean="0"/>
              <a:t>the same name, if present in outer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068960"/>
            <a:ext cx="6048672" cy="2554545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main()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m = 5;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{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 float m = 6.5; // shadows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    printf(“%f”, m);  // prints 6.5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 }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  printf(“%d” , m); // prints 5</a:t>
            </a:r>
            <a:endParaRPr lang="en-US" sz="20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accent4"/>
                </a:solidFill>
                <a:ea typeface="ＭＳ Ｐゴシック" pitchFamily="34" charset="-128"/>
              </a:rPr>
              <a:t>}</a:t>
            </a:r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3347864" y="3573016"/>
            <a:ext cx="2376264" cy="576064"/>
          </a:xfrm>
          <a:prstGeom prst="curvedConnector3">
            <a:avLst>
              <a:gd name="adj1" fmla="val -154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055-102A-4960-9D5A-758BAC86AABC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2221637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368152"/>
          </a:xfrm>
        </p:spPr>
        <p:txBody>
          <a:bodyPr/>
          <a:lstStyle/>
          <a:p>
            <a:r>
              <a:rPr lang="en-US" dirty="0" smtClean="0"/>
              <a:t>Execution of a Function: Steps</a:t>
            </a:r>
            <a:endParaRPr lang="en-US" dirty="0"/>
          </a:p>
        </p:txBody>
      </p:sp>
      <p:pic>
        <p:nvPicPr>
          <p:cNvPr id="1026" name="Picture 2" descr="C:\Users\karkare\AppData\Local\Microsoft\Windows\INetCache\IE\DUA6OVIV\MC9000448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4104456" cy="43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71C1-2024-40EC-B845-A1255721B390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/>
          </a:p>
        </p:txBody>
      </p:sp>
      <p:pic>
        <p:nvPicPr>
          <p:cNvPr id="7" name="Content Placeholder 3" descr="calling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292351" y="3356992"/>
            <a:ext cx="3143250" cy="3128963"/>
          </a:xfrm>
        </p:spPr>
      </p:pic>
      <p:sp>
        <p:nvSpPr>
          <p:cNvPr id="8" name="Cloud 7"/>
          <p:cNvSpPr/>
          <p:nvPr/>
        </p:nvSpPr>
        <p:spPr bwMode="auto">
          <a:xfrm>
            <a:off x="5929064" y="1340768"/>
            <a:ext cx="2819400" cy="16002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33864" y="1645568"/>
            <a:ext cx="225414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  <a:latin typeface="Comic Sans MS" pitchFamily="66" charset="0"/>
              </a:rPr>
              <a:t>All functions in </a:t>
            </a:r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  <a:latin typeface="Comic Sans MS" pitchFamily="66" charset="0"/>
              </a:rPr>
              <a:t>this route are </a:t>
            </a:r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  <a:latin typeface="Comic Sans MS" pitchFamily="66" charset="0"/>
              </a:rPr>
              <a:t>       busy</a:t>
            </a:r>
            <a:endParaRPr lang="en-US" altLang="en-US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575648" y="3577208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678823" y="3424808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6851392" y="3212976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7083896" y="3064768"/>
            <a:ext cx="1524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4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452015"/>
            <a:ext cx="5029200" cy="5929313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0" dirty="0" smtClean="0"/>
              <a:t>Steps when a function is called: </a:t>
            </a:r>
            <a:r>
              <a:rPr lang="en-US" b="0" dirty="0" smtClean="0">
                <a:solidFill>
                  <a:srgbClr val="0000FF"/>
                </a:solidFill>
              </a:rPr>
              <a:t>max(6,4) </a:t>
            </a:r>
            <a:r>
              <a:rPr lang="en-US" b="0" dirty="0" smtClean="0"/>
              <a:t>in step </a:t>
            </a:r>
            <a:r>
              <a:rPr lang="en-US" dirty="0" smtClean="0"/>
              <a:t>10</a:t>
            </a:r>
            <a:r>
              <a:rPr lang="en-US" b="0" dirty="0" smtClean="0"/>
              <a:t>a.</a:t>
            </a:r>
          </a:p>
          <a:p>
            <a:pPr>
              <a:defRPr/>
            </a:pPr>
            <a:r>
              <a:rPr lang="en-US" b="0" dirty="0" smtClean="0"/>
              <a:t>Allocate space for (</a:t>
            </a:r>
            <a:r>
              <a:rPr lang="en-US" b="0" dirty="0" err="1" smtClean="0"/>
              <a:t>i</a:t>
            </a:r>
            <a:r>
              <a:rPr lang="en-US" b="0" dirty="0" smtClean="0"/>
              <a:t>) </a:t>
            </a:r>
            <a:r>
              <a:rPr lang="en-US" b="0" dirty="0" smtClean="0">
                <a:solidFill>
                  <a:srgbClr val="C00000"/>
                </a:solidFill>
              </a:rPr>
              <a:t>return value</a:t>
            </a:r>
            <a:r>
              <a:rPr lang="en-US" b="0" dirty="0" smtClean="0"/>
              <a:t>, (ii) </a:t>
            </a:r>
            <a:r>
              <a:rPr lang="en-US" b="0" dirty="0" smtClean="0">
                <a:solidFill>
                  <a:srgbClr val="C00000"/>
                </a:solidFill>
              </a:rPr>
              <a:t>store return address </a:t>
            </a:r>
            <a:r>
              <a:rPr lang="en-US" b="0" dirty="0" smtClean="0"/>
              <a:t>and (iii) </a:t>
            </a:r>
            <a:r>
              <a:rPr lang="en-US" b="0" dirty="0" smtClean="0">
                <a:solidFill>
                  <a:srgbClr val="C00000"/>
                </a:solidFill>
              </a:rPr>
              <a:t>pass parameters.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b="0" dirty="0" smtClean="0"/>
              <a:t>Create a box informally called ``</a:t>
            </a:r>
            <a:r>
              <a:rPr lang="en-US" b="0" dirty="0" smtClean="0">
                <a:solidFill>
                  <a:srgbClr val="0000FF"/>
                </a:solidFill>
              </a:rPr>
              <a:t>Return value</a:t>
            </a:r>
            <a:r>
              <a:rPr lang="en-US" b="0" dirty="0" smtClean="0"/>
              <a:t>’’ of same type as the return type of function. 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b="0" dirty="0" smtClean="0"/>
              <a:t>Create a box  and store the location of the next instruction in the calling function (main)—</a:t>
            </a:r>
            <a:r>
              <a:rPr lang="en-US" b="0" dirty="0" smtClean="0">
                <a:solidFill>
                  <a:srgbClr val="0000FF"/>
                </a:solidFill>
              </a:rPr>
              <a:t>return address</a:t>
            </a:r>
            <a:r>
              <a:rPr lang="en-US" b="0" dirty="0" smtClean="0"/>
              <a:t>. Here it is 10 (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b="0" dirty="0" smtClean="0">
                <a:solidFill>
                  <a:srgbClr val="FF0000"/>
                </a:solidFill>
              </a:rPr>
              <a:t>hy not 11?</a:t>
            </a:r>
            <a:r>
              <a:rPr lang="en-US" b="0" dirty="0" smtClean="0"/>
              <a:t>). Execution resumes from here once function terminates.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b="0" dirty="0" smtClean="0">
                <a:solidFill>
                  <a:srgbClr val="0000FF"/>
                </a:solidFill>
              </a:rPr>
              <a:t>Parameter Passing- </a:t>
            </a:r>
            <a:r>
              <a:rPr lang="en-US" b="0" dirty="0" smtClean="0"/>
              <a:t>Create boxes for each </a:t>
            </a:r>
            <a:r>
              <a:rPr lang="en-US" b="0" smtClean="0"/>
              <a:t>formal parameter: </a:t>
            </a:r>
            <a:r>
              <a:rPr lang="en-US" b="0" dirty="0" smtClean="0"/>
              <a:t>a, b here. Initialize them using actual parameters, 6 and 4. </a:t>
            </a:r>
          </a:p>
          <a:p>
            <a:pPr lvl="1"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8411" y="1196752"/>
            <a:ext cx="3501500" cy="4401205"/>
            <a:chOff x="278411" y="1196752"/>
            <a:chExt cx="3501500" cy="4401205"/>
          </a:xfrm>
        </p:grpSpPr>
        <p:sp>
          <p:nvSpPr>
            <p:cNvPr id="14" name="TextBox 13"/>
            <p:cNvSpPr txBox="1"/>
            <p:nvPr/>
          </p:nvSpPr>
          <p:spPr>
            <a:xfrm>
              <a:off x="710951" y="3604047"/>
              <a:ext cx="3068959" cy="1938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main </a:t>
              </a:r>
              <a:r>
                <a:rPr lang="en-US" sz="2000" dirty="0"/>
                <a:t>() {  </a:t>
              </a:r>
            </a:p>
            <a:p>
              <a:pPr>
                <a:defRPr/>
              </a:pPr>
              <a:r>
                <a:rPr lang="en-US" sz="2000" dirty="0"/>
                <a:t>      </a:t>
              </a:r>
              <a:r>
                <a:rPr lang="en-US" sz="2000" dirty="0" err="1"/>
                <a:t>int</a:t>
              </a:r>
              <a:r>
                <a:rPr lang="en-US" sz="2000" dirty="0"/>
                <a:t> x; </a:t>
              </a:r>
            </a:p>
            <a:p>
              <a:pPr>
                <a:defRPr/>
              </a:pPr>
              <a:r>
                <a:rPr lang="en-US" sz="2000" dirty="0"/>
                <a:t>      x </a:t>
              </a:r>
              <a:r>
                <a:rPr lang="en-US" sz="2000" dirty="0">
                  <a:solidFill>
                    <a:srgbClr val="000000"/>
                  </a:solidFill>
                </a:rPr>
                <a:t>=  </a:t>
              </a:r>
              <a:r>
                <a:rPr lang="en-US" sz="2000" dirty="0" smtClean="0">
                  <a:solidFill>
                    <a:srgbClr val="000000"/>
                  </a:solidFill>
                </a:rPr>
                <a:t>   </a:t>
              </a:r>
              <a:r>
                <a:rPr lang="en-US" sz="2000" dirty="0" smtClean="0">
                  <a:solidFill>
                    <a:srgbClr val="0000FF"/>
                  </a:solidFill>
                </a:rPr>
                <a:t>max(6, 4);</a:t>
              </a:r>
              <a:endParaRPr lang="en-US" sz="2000" dirty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dirty="0">
                  <a:solidFill>
                    <a:srgbClr val="0000FF"/>
                  </a:solidFill>
                </a:rPr>
                <a:t>      </a:t>
              </a:r>
              <a:r>
                <a:rPr lang="en-US" sz="2000" dirty="0" err="1"/>
                <a:t>printf</a:t>
              </a:r>
              <a:r>
                <a:rPr lang="en-US" sz="2000" dirty="0"/>
                <a:t>(“%</a:t>
              </a:r>
              <a:r>
                <a:rPr lang="en-US" sz="2000" dirty="0" err="1"/>
                <a:t>d”,x</a:t>
              </a:r>
              <a:r>
                <a:rPr lang="en-US" sz="2000" dirty="0" smtClean="0"/>
                <a:t>);</a:t>
              </a:r>
            </a:p>
            <a:p>
              <a:pPr>
                <a:defRPr/>
              </a:pPr>
              <a:r>
                <a:rPr lang="en-US" sz="2000" dirty="0"/>
                <a:t> </a:t>
              </a:r>
              <a:r>
                <a:rPr lang="en-US" sz="2000" dirty="0" smtClean="0"/>
                <a:t>     return 0;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411" y="1196752"/>
              <a:ext cx="444352" cy="44012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1</a:t>
              </a:r>
            </a:p>
            <a:p>
              <a:pPr>
                <a:defRPr/>
              </a:pPr>
              <a:r>
                <a:rPr lang="en-US" sz="2000" dirty="0"/>
                <a:t>2</a:t>
              </a:r>
            </a:p>
            <a:p>
              <a:pPr>
                <a:defRPr/>
              </a:pPr>
              <a:r>
                <a:rPr lang="en-US" sz="2000" dirty="0"/>
                <a:t>3</a:t>
              </a:r>
            </a:p>
            <a:p>
              <a:pPr>
                <a:defRPr/>
              </a:pPr>
              <a:r>
                <a:rPr lang="en-US" sz="2000" dirty="0"/>
                <a:t>4</a:t>
              </a:r>
            </a:p>
            <a:p>
              <a:pPr>
                <a:defRPr/>
              </a:pPr>
              <a:r>
                <a:rPr lang="en-US" sz="2000" dirty="0"/>
                <a:t>5</a:t>
              </a:r>
            </a:p>
            <a:p>
              <a:pPr>
                <a:defRPr/>
              </a:pPr>
              <a:r>
                <a:rPr lang="en-US" sz="2000" dirty="0"/>
                <a:t>6</a:t>
              </a:r>
            </a:p>
            <a:p>
              <a:pPr>
                <a:defRPr/>
              </a:pPr>
              <a:r>
                <a:rPr lang="en-US" sz="2000" dirty="0"/>
                <a:t>7</a:t>
              </a:r>
            </a:p>
            <a:p>
              <a:pPr>
                <a:defRPr/>
              </a:pPr>
              <a:endParaRPr lang="en-US" sz="2000" dirty="0" smtClean="0"/>
            </a:p>
            <a:p>
              <a:pPr>
                <a:defRPr/>
              </a:pPr>
              <a:r>
                <a:rPr lang="en-US" sz="2000" dirty="0" smtClean="0"/>
                <a:t>8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9</a:t>
              </a:r>
            </a:p>
            <a:p>
              <a:pPr>
                <a:defRPr/>
              </a:pPr>
              <a:r>
                <a:rPr lang="en-US" sz="2000" dirty="0" smtClean="0"/>
                <a:t>10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11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12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762" y="1199927"/>
              <a:ext cx="3057149" cy="2246769"/>
            </a:xfrm>
            <a:prstGeom prst="rect">
              <a:avLst/>
            </a:prstGeom>
            <a:solidFill>
              <a:srgbClr val="A6EDA3"/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ea typeface="ＭＳ Ｐゴシック" pitchFamily="34" charset="-128"/>
                </a:rPr>
                <a:t>#include &lt;</a:t>
              </a:r>
              <a:r>
                <a:rPr lang="en-US" sz="2000" dirty="0" err="1">
                  <a:ea typeface="ＭＳ Ｐゴシック" pitchFamily="34" charset="-128"/>
                </a:rPr>
                <a:t>stdio.h</a:t>
              </a:r>
              <a:r>
                <a:rPr lang="en-US" sz="2000" dirty="0">
                  <a:ea typeface="ＭＳ Ｐゴシック" pitchFamily="34" charset="-128"/>
                </a:rPr>
                <a:t>&gt;</a:t>
              </a:r>
            </a:p>
            <a:p>
              <a:pPr eaLnBrk="0" hangingPunct="0">
                <a:defRPr/>
              </a:pP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max(</a:t>
              </a:r>
              <a:r>
                <a:rPr lang="en-US" sz="2000" dirty="0" err="1" smtClean="0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a, </a:t>
              </a: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b) {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if (a &gt; b) 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   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return a;</a:t>
              </a:r>
              <a:endParaRPr lang="en-US" sz="2000" dirty="0" smtClean="0"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  <a:cs typeface="Arial" pitchFamily="34" charset="0"/>
                </a:rPr>
                <a:t>  else</a:t>
              </a:r>
              <a:r>
                <a:rPr lang="en-US" sz="2000" dirty="0" smtClean="0">
                  <a:ea typeface="ＭＳ Ｐゴシック" pitchFamily="34" charset="-128"/>
                </a:rPr>
                <a:t> 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     return b;</a:t>
              </a:r>
              <a:r>
                <a:rPr lang="en-US" sz="2000" dirty="0" smtClean="0">
                  <a:ea typeface="ＭＳ Ｐゴシック" pitchFamily="34" charset="-128"/>
                </a:rPr>
                <a:t>	</a:t>
              </a:r>
              <a:endParaRPr lang="en-US" sz="2000" dirty="0" smtClean="0">
                <a:solidFill>
                  <a:schemeClr val="bg2">
                    <a:lumMod val="50000"/>
                  </a:schemeClr>
                </a:solidFill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}</a:t>
              </a:r>
              <a:endParaRPr lang="en-US" sz="2000" dirty="0">
                <a:solidFill>
                  <a:srgbClr val="C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1460" y="4265766"/>
            <a:ext cx="45397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/>
              <a:t>10a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8B69-F845-4CA0-87B4-C59A48C30A90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46729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/>
          <p:nvPr/>
        </p:nvGrpSpPr>
        <p:grpSpPr>
          <a:xfrm>
            <a:off x="278411" y="1196752"/>
            <a:ext cx="3501501" cy="4401205"/>
            <a:chOff x="278411" y="1196752"/>
            <a:chExt cx="3501501" cy="4401205"/>
          </a:xfrm>
        </p:grpSpPr>
        <p:sp>
          <p:nvSpPr>
            <p:cNvPr id="62" name="TextBox 61"/>
            <p:cNvSpPr txBox="1"/>
            <p:nvPr/>
          </p:nvSpPr>
          <p:spPr>
            <a:xfrm>
              <a:off x="710952" y="3604047"/>
              <a:ext cx="3068960" cy="1938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main </a:t>
              </a:r>
              <a:r>
                <a:rPr lang="en-US" sz="2000" dirty="0"/>
                <a:t>() {  </a:t>
              </a:r>
            </a:p>
            <a:p>
              <a:pPr>
                <a:defRPr/>
              </a:pPr>
              <a:r>
                <a:rPr lang="en-US" sz="2000" dirty="0"/>
                <a:t>      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smtClean="0"/>
                <a:t>x = -1; 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      x </a:t>
              </a:r>
              <a:r>
                <a:rPr lang="en-US" sz="2000" dirty="0">
                  <a:solidFill>
                    <a:srgbClr val="000000"/>
                  </a:solidFill>
                </a:rPr>
                <a:t>=  </a:t>
              </a:r>
              <a:r>
                <a:rPr lang="en-US" sz="2000" dirty="0" smtClean="0">
                  <a:solidFill>
                    <a:srgbClr val="000000"/>
                  </a:solidFill>
                </a:rPr>
                <a:t>  </a:t>
              </a:r>
              <a:r>
                <a:rPr lang="en-US" sz="2000" dirty="0" smtClean="0">
                  <a:solidFill>
                    <a:srgbClr val="0000FF"/>
                  </a:solidFill>
                </a:rPr>
                <a:t>max(6, 4);</a:t>
              </a:r>
              <a:endParaRPr lang="en-US" sz="2000" dirty="0">
                <a:solidFill>
                  <a:srgbClr val="0000FF"/>
                </a:solidFill>
              </a:endParaRPr>
            </a:p>
            <a:p>
              <a:pPr>
                <a:defRPr/>
              </a:pPr>
              <a:r>
                <a:rPr lang="en-US" sz="2000" dirty="0">
                  <a:solidFill>
                    <a:srgbClr val="0000FF"/>
                  </a:solidFill>
                </a:rPr>
                <a:t>      </a:t>
              </a:r>
              <a:r>
                <a:rPr lang="en-US" sz="2000" dirty="0" err="1"/>
                <a:t>printf</a:t>
              </a:r>
              <a:r>
                <a:rPr lang="en-US" sz="2000" dirty="0"/>
                <a:t>(“%</a:t>
              </a:r>
              <a:r>
                <a:rPr lang="en-US" sz="2000" dirty="0" err="1"/>
                <a:t>d”,x</a:t>
              </a:r>
              <a:r>
                <a:rPr lang="en-US" sz="2000" dirty="0" smtClean="0"/>
                <a:t>);</a:t>
              </a:r>
            </a:p>
            <a:p>
              <a:pPr>
                <a:defRPr/>
              </a:pPr>
              <a:r>
                <a:rPr lang="en-US" sz="2000" dirty="0"/>
                <a:t> </a:t>
              </a:r>
              <a:r>
                <a:rPr lang="en-US" sz="2000" dirty="0" smtClean="0"/>
                <a:t>     return 0;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}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8411" y="1196752"/>
              <a:ext cx="444352" cy="44012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1</a:t>
              </a:r>
            </a:p>
            <a:p>
              <a:pPr>
                <a:defRPr/>
              </a:pPr>
              <a:r>
                <a:rPr lang="en-US" sz="2000" dirty="0"/>
                <a:t>2</a:t>
              </a:r>
            </a:p>
            <a:p>
              <a:pPr>
                <a:defRPr/>
              </a:pPr>
              <a:r>
                <a:rPr lang="en-US" sz="2000" dirty="0"/>
                <a:t>3</a:t>
              </a:r>
            </a:p>
            <a:p>
              <a:pPr>
                <a:defRPr/>
              </a:pPr>
              <a:r>
                <a:rPr lang="en-US" sz="2000" dirty="0"/>
                <a:t>4</a:t>
              </a:r>
            </a:p>
            <a:p>
              <a:pPr>
                <a:defRPr/>
              </a:pPr>
              <a:r>
                <a:rPr lang="en-US" sz="2000" dirty="0"/>
                <a:t>5</a:t>
              </a:r>
            </a:p>
            <a:p>
              <a:pPr>
                <a:defRPr/>
              </a:pPr>
              <a:r>
                <a:rPr lang="en-US" sz="2000" dirty="0"/>
                <a:t>6</a:t>
              </a:r>
            </a:p>
            <a:p>
              <a:pPr>
                <a:defRPr/>
              </a:pPr>
              <a:r>
                <a:rPr lang="en-US" sz="2000" dirty="0"/>
                <a:t>7</a:t>
              </a:r>
            </a:p>
            <a:p>
              <a:pPr>
                <a:defRPr/>
              </a:pPr>
              <a:endParaRPr lang="en-US" sz="2000" dirty="0" smtClean="0"/>
            </a:p>
            <a:p>
              <a:pPr>
                <a:defRPr/>
              </a:pPr>
              <a:r>
                <a:rPr lang="en-US" sz="2000" dirty="0" smtClean="0"/>
                <a:t>8</a:t>
              </a:r>
              <a:endParaRPr lang="en-US" sz="2000" dirty="0"/>
            </a:p>
            <a:p>
              <a:pPr>
                <a:defRPr/>
              </a:pPr>
              <a:r>
                <a:rPr lang="en-US" sz="2000" dirty="0"/>
                <a:t>9</a:t>
              </a:r>
            </a:p>
            <a:p>
              <a:pPr>
                <a:defRPr/>
              </a:pPr>
              <a:r>
                <a:rPr lang="en-US" sz="2000" dirty="0" smtClean="0"/>
                <a:t>10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11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12</a:t>
              </a:r>
              <a:endParaRPr lang="en-US" sz="2000" dirty="0"/>
            </a:p>
            <a:p>
              <a:pPr>
                <a:defRPr/>
              </a:pPr>
              <a:r>
                <a:rPr lang="en-US" sz="2000" dirty="0" smtClean="0"/>
                <a:t>13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2762" y="1199927"/>
              <a:ext cx="2985141" cy="2246769"/>
            </a:xfrm>
            <a:prstGeom prst="rect">
              <a:avLst/>
            </a:prstGeom>
            <a:solidFill>
              <a:srgbClr val="A6EDA3"/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ea typeface="ＭＳ Ｐゴシック" pitchFamily="34" charset="-128"/>
                </a:rPr>
                <a:t>#include &lt;</a:t>
              </a:r>
              <a:r>
                <a:rPr lang="en-US" sz="2000" dirty="0" err="1">
                  <a:ea typeface="ＭＳ Ｐゴシック" pitchFamily="34" charset="-128"/>
                </a:rPr>
                <a:t>stdio.h</a:t>
              </a:r>
              <a:r>
                <a:rPr lang="en-US" sz="2000" dirty="0">
                  <a:ea typeface="ＭＳ Ｐゴシック" pitchFamily="34" charset="-128"/>
                </a:rPr>
                <a:t>&gt;</a:t>
              </a:r>
            </a:p>
            <a:p>
              <a:pPr eaLnBrk="0" hangingPunct="0">
                <a:defRPr/>
              </a:pP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max(</a:t>
              </a:r>
              <a:r>
                <a:rPr lang="en-US" sz="2000" dirty="0" err="1" smtClean="0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a, </a:t>
              </a:r>
              <a:r>
                <a:rPr lang="en-US" sz="2000" dirty="0" err="1">
                  <a:solidFill>
                    <a:srgbClr val="C00000"/>
                  </a:solidFill>
                  <a:ea typeface="ＭＳ Ｐゴシック" pitchFamily="34" charset="-128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b) {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if (a &gt; b) </a:t>
              </a: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</a:rPr>
                <a:t>      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return a;</a:t>
              </a:r>
              <a:endParaRPr lang="en-US" sz="2000" dirty="0" smtClean="0"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ea typeface="ＭＳ Ｐゴシック" pitchFamily="34" charset="-128"/>
                  <a:cs typeface="Arial" pitchFamily="34" charset="0"/>
                </a:rPr>
                <a:t>  else</a:t>
              </a:r>
              <a:r>
                <a:rPr lang="en-US" sz="2000" dirty="0" smtClean="0">
                  <a:ea typeface="ＭＳ Ｐゴシック" pitchFamily="34" charset="-128"/>
                </a:rPr>
                <a:t> 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C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      return b;</a:t>
              </a:r>
              <a:r>
                <a:rPr lang="en-US" sz="2000" dirty="0" smtClean="0">
                  <a:ea typeface="ＭＳ Ｐゴシック" pitchFamily="34" charset="-128"/>
                </a:rPr>
                <a:t>	</a:t>
              </a:r>
              <a:endParaRPr lang="en-US" sz="2000" dirty="0" smtClean="0">
                <a:solidFill>
                  <a:schemeClr val="bg2">
                    <a:lumMod val="50000"/>
                  </a:schemeClr>
                </a:solidFill>
                <a:ea typeface="ＭＳ Ｐゴシック" pitchFamily="34" charset="-128"/>
              </a:endParaRPr>
            </a:p>
            <a:p>
              <a:pPr eaLnBrk="0" hangingPunct="0">
                <a:defRPr/>
              </a:pPr>
              <a:r>
                <a:rPr lang="en-US" sz="2000" dirty="0" smtClean="0">
                  <a:solidFill>
                    <a:srgbClr val="C00000"/>
                  </a:solidFill>
                  <a:ea typeface="ＭＳ Ｐゴシック" pitchFamily="34" charset="-128"/>
                </a:rPr>
                <a:t>}</a:t>
              </a:r>
              <a:endParaRPr lang="en-US" sz="2000" dirty="0">
                <a:solidFill>
                  <a:srgbClr val="C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281468" y="2133600"/>
            <a:ext cx="685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495800" y="2438400"/>
            <a:ext cx="533400" cy="3657600"/>
            <a:chOff x="4495800" y="2438400"/>
            <a:chExt cx="457200" cy="3124200"/>
          </a:xfrm>
        </p:grpSpPr>
        <p:cxnSp>
          <p:nvCxnSpPr>
            <p:cNvPr id="16441" name="Straight Arrow Connector 15"/>
            <p:cNvCxnSpPr>
              <a:cxnSpLocks noChangeShapeType="1"/>
            </p:cNvCxnSpPr>
            <p:nvPr/>
          </p:nvCxnSpPr>
          <p:spPr bwMode="auto">
            <a:xfrm>
              <a:off x="4953000" y="2438400"/>
              <a:ext cx="0" cy="3124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TextBox 16"/>
            <p:cNvSpPr txBox="1"/>
            <p:nvPr/>
          </p:nvSpPr>
          <p:spPr>
            <a:xfrm>
              <a:off x="4495800" y="3284538"/>
              <a:ext cx="351064" cy="14766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S</a:t>
              </a:r>
            </a:p>
            <a:p>
              <a:pPr>
                <a:defRPr/>
              </a:pPr>
              <a:r>
                <a:rPr lang="en-US" dirty="0"/>
                <a:t>T</a:t>
              </a:r>
            </a:p>
            <a:p>
              <a:pPr>
                <a:defRPr/>
              </a:pPr>
              <a:r>
                <a:rPr lang="en-US" dirty="0"/>
                <a:t>A</a:t>
              </a:r>
              <a:br>
                <a:rPr lang="en-US" dirty="0"/>
              </a:br>
              <a:r>
                <a:rPr lang="en-US" dirty="0"/>
                <a:t>C</a:t>
              </a:r>
              <a:br>
                <a:rPr lang="en-US" dirty="0"/>
              </a:br>
              <a:r>
                <a:rPr lang="en-US" dirty="0"/>
                <a:t>K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1200" y="21336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38061" y="2236862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-1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248400" y="4267200"/>
            <a:ext cx="685800" cy="6096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6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248400" y="4876800"/>
            <a:ext cx="685800" cy="6096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  <a:r>
              <a:rPr lang="en-US" sz="2400" dirty="0" smtClean="0">
                <a:ea typeface="ＭＳ Ｐゴシック" pitchFamily="34" charset="-128"/>
              </a:rPr>
              <a:t>4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91200" y="4114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a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1200" y="4724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b</a:t>
            </a:r>
          </a:p>
        </p:txBody>
      </p:sp>
      <p:sp>
        <p:nvSpPr>
          <p:cNvPr id="36" name="Right Arrow 35"/>
          <p:cNvSpPr/>
          <p:nvPr/>
        </p:nvSpPr>
        <p:spPr bwMode="auto">
          <a:xfrm>
            <a:off x="729187" y="2143125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8347075" y="2286000"/>
            <a:ext cx="796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</a:t>
            </a:r>
          </a:p>
        </p:txBody>
      </p: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4495800" y="2895600"/>
            <a:ext cx="4648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5004048" y="2895600"/>
            <a:ext cx="2006352" cy="1393825"/>
            <a:chOff x="5156448" y="4724400"/>
            <a:chExt cx="2006352" cy="139368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400800" y="5410132"/>
              <a:ext cx="762000" cy="609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</a:t>
              </a:r>
              <a:endParaRPr lang="en-US" sz="2200" dirty="0">
                <a:ea typeface="ＭＳ Ｐゴシック" pitchFamily="34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56448" y="5410200"/>
              <a:ext cx="1244351" cy="7078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 Return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Address</a:t>
              </a:r>
            </a:p>
          </p:txBody>
        </p:sp>
        <p:sp>
          <p:nvSpPr>
            <p:cNvPr id="16437" name="Rectangle 61"/>
            <p:cNvSpPr>
              <a:spLocks noChangeArrowheads="1"/>
            </p:cNvSpPr>
            <p:nvPr/>
          </p:nvSpPr>
          <p:spPr bwMode="auto">
            <a:xfrm>
              <a:off x="6400800" y="4724400"/>
              <a:ext cx="762000" cy="609600"/>
            </a:xfrm>
            <a:prstGeom prst="rect">
              <a:avLst/>
            </a:prstGeom>
            <a:solidFill>
              <a:srgbClr val="FF9A0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  <a:endParaRPr lang="en-US" altLang="en-US" sz="2200">
                <a:ea typeface="ＭＳ Ｐゴシック" pitchFamily="34" charset="-12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57800" y="4724400"/>
              <a:ext cx="1142999" cy="7078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Return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value</a:t>
              </a:r>
            </a:p>
          </p:txBody>
        </p:sp>
      </p:grp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386304" y="3648974"/>
            <a:ext cx="7184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/>
              <a:t>max</a:t>
            </a:r>
            <a:endParaRPr lang="en-US" altLang="en-US" sz="2200" dirty="0"/>
          </a:p>
        </p:txBody>
      </p:sp>
      <p:grpSp>
        <p:nvGrpSpPr>
          <p:cNvPr id="8" name="Group 1"/>
          <p:cNvGrpSpPr/>
          <p:nvPr/>
        </p:nvGrpSpPr>
        <p:grpSpPr>
          <a:xfrm>
            <a:off x="6286500" y="2132856"/>
            <a:ext cx="685800" cy="609600"/>
            <a:chOff x="6948264" y="2132856"/>
            <a:chExt cx="685800" cy="609600"/>
          </a:xfrm>
        </p:grpSpPr>
        <p:sp>
          <p:nvSpPr>
            <p:cNvPr id="78" name="Rounded Rectangle 77"/>
            <p:cNvSpPr>
              <a:spLocks noChangeArrowheads="1"/>
            </p:cNvSpPr>
            <p:nvPr/>
          </p:nvSpPr>
          <p:spPr bwMode="auto">
            <a:xfrm>
              <a:off x="6948264" y="2132856"/>
              <a:ext cx="685800" cy="6096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092280" y="2206699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6</a:t>
              </a:r>
              <a:endParaRPr lang="en-US" altLang="en-US" sz="2200" dirty="0"/>
            </a:p>
          </p:txBody>
        </p:sp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324600" y="36576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1</a:t>
            </a:r>
            <a:r>
              <a:rPr lang="en-US" altLang="en-US" sz="2000" dirty="0" smtClean="0"/>
              <a:t>0</a:t>
            </a:r>
            <a:endParaRPr lang="en-US" altLang="en-US" sz="2000" dirty="0"/>
          </a:p>
        </p:txBody>
      </p:sp>
      <p:sp>
        <p:nvSpPr>
          <p:cNvPr id="59" name="Right Arrow 58"/>
          <p:cNvSpPr/>
          <p:nvPr/>
        </p:nvSpPr>
        <p:spPr bwMode="auto">
          <a:xfrm>
            <a:off x="654170" y="4267200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67200" y="457200"/>
            <a:ext cx="4090351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/>
              <a:t>Calling </a:t>
            </a:r>
            <a:r>
              <a:rPr lang="en-US" sz="2200" dirty="0" smtClean="0"/>
              <a:t>max(6,4):</a:t>
            </a:r>
            <a:endParaRPr lang="en-US" sz="2200" dirty="0"/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/>
              <a:t>Allocate space for return value.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/>
              <a:t>Store return address </a:t>
            </a:r>
            <a:r>
              <a:rPr lang="en-US" sz="2200" dirty="0" smtClean="0"/>
              <a:t>(10</a:t>
            </a:r>
            <a:r>
              <a:rPr lang="en-US" sz="2200" dirty="0"/>
              <a:t>).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200" dirty="0"/>
              <a:t>Pass parameters.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191000" y="5334000"/>
            <a:ext cx="1171575" cy="369888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(Memory)</a:t>
            </a:r>
          </a:p>
        </p:txBody>
      </p:sp>
      <p:sp>
        <p:nvSpPr>
          <p:cNvPr id="35" name="Right Arrow 34"/>
          <p:cNvSpPr/>
          <p:nvPr/>
        </p:nvSpPr>
        <p:spPr bwMode="auto">
          <a:xfrm>
            <a:off x="1571445" y="4267200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654170" y="3912395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4" name="Right Arrow 63"/>
          <p:cNvSpPr/>
          <p:nvPr/>
        </p:nvSpPr>
        <p:spPr bwMode="auto">
          <a:xfrm>
            <a:off x="1417545" y="3733800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66" name="Right Arrow 65"/>
          <p:cNvSpPr/>
          <p:nvPr/>
        </p:nvSpPr>
        <p:spPr bwMode="auto">
          <a:xfrm>
            <a:off x="500587" y="1838429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73" name="Right Arrow 72"/>
          <p:cNvSpPr/>
          <p:nvPr/>
        </p:nvSpPr>
        <p:spPr bwMode="auto">
          <a:xfrm>
            <a:off x="654170" y="4575594"/>
            <a:ext cx="457200" cy="381000"/>
          </a:xfrm>
          <a:prstGeom prst="rightArrow">
            <a:avLst/>
          </a:prstGeom>
          <a:solidFill>
            <a:srgbClr val="5F5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243368" y="2895600"/>
            <a:ext cx="762000" cy="609600"/>
            <a:chOff x="4648200" y="4419600"/>
            <a:chExt cx="914400" cy="609600"/>
          </a:xfrm>
        </p:grpSpPr>
        <p:sp>
          <p:nvSpPr>
            <p:cNvPr id="16439" name="Rectangle 49"/>
            <p:cNvSpPr>
              <a:spLocks noChangeArrowheads="1"/>
            </p:cNvSpPr>
            <p:nvPr/>
          </p:nvSpPr>
          <p:spPr bwMode="auto">
            <a:xfrm>
              <a:off x="4648200" y="4419600"/>
              <a:ext cx="914400" cy="609600"/>
            </a:xfrm>
            <a:prstGeom prst="rect">
              <a:avLst/>
            </a:prstGeom>
            <a:solidFill>
              <a:srgbClr val="FF9A0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  <a:endParaRPr lang="en-US" altLang="en-US" sz="2200">
                <a:ea typeface="ＭＳ Ｐゴシック" pitchFamily="34" charset="-128"/>
              </a:endParaRPr>
            </a:p>
          </p:txBody>
        </p:sp>
        <p:sp>
          <p:nvSpPr>
            <p:cNvPr id="16440" name="TextBox 59"/>
            <p:cNvSpPr txBox="1">
              <a:spLocks noChangeArrowheads="1"/>
            </p:cNvSpPr>
            <p:nvPr/>
          </p:nvSpPr>
          <p:spPr bwMode="auto">
            <a:xfrm>
              <a:off x="4876800" y="4495800"/>
              <a:ext cx="5043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6</a:t>
              </a:r>
              <a:endParaRPr lang="en-US" altLang="en-US" sz="22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C242-5C75-43F5-84A0-31BF45D7539F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16</a:t>
            </a:fld>
            <a:endParaRPr lang="hi-IN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67200" y="6149975"/>
            <a:ext cx="4876800" cy="708025"/>
          </a:xfrm>
          <a:prstGeom prst="rect">
            <a:avLst/>
          </a:prstGeom>
          <a:solidFill>
            <a:srgbClr val="FFD17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After completing </a:t>
            </a:r>
            <a:r>
              <a:rPr lang="en-US" altLang="en-US" sz="2000" dirty="0" smtClean="0"/>
              <a:t>max(), </a:t>
            </a:r>
            <a:r>
              <a:rPr lang="en-US" altLang="en-US" sz="2000" dirty="0"/>
              <a:t>execution in main() will re-start from address </a:t>
            </a:r>
            <a:r>
              <a:rPr lang="en-US" altLang="en-US" sz="2000" dirty="0" smtClean="0"/>
              <a:t>10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109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5" grpId="0" animBg="1"/>
      <p:bldP spid="25" grpId="1" animBg="1"/>
      <p:bldP spid="26" grpId="0" animBg="1"/>
      <p:bldP spid="27" grpId="0"/>
      <p:bldP spid="28" grpId="0"/>
      <p:bldP spid="63" grpId="0"/>
      <p:bldP spid="72" grpId="0"/>
      <p:bldP spid="81" grpId="0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88776"/>
            <a:ext cx="7772400" cy="747936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4824536" cy="5112568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referred to stack.</a:t>
            </a:r>
          </a:p>
          <a:p>
            <a:r>
              <a:rPr lang="en-US" altLang="en-US" sz="2400" dirty="0" smtClean="0"/>
              <a:t>A stack is just a part of the memory of the program that grows in one direction only. </a:t>
            </a:r>
          </a:p>
          <a:p>
            <a:r>
              <a:rPr lang="en-US" altLang="en-US" sz="2400" dirty="0" smtClean="0"/>
              <a:t>The memory (boxes) of all variables defined as actual parameters or local variables reside on the stack.</a:t>
            </a:r>
          </a:p>
          <a:p>
            <a:r>
              <a:rPr lang="en-US" altLang="en-US" sz="2400" dirty="0" smtClean="0"/>
              <a:t>The stack grows as functions call functions and shrinks as functions terminate.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1120568"/>
            <a:ext cx="2971800" cy="4572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5992-785E-496A-B171-329A2ECAB815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9474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7592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Evaluating expressions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2" cy="4608512"/>
          </a:xfrm>
        </p:spPr>
        <p:txBody>
          <a:bodyPr/>
          <a:lstStyle/>
          <a:p>
            <a:r>
              <a:rPr lang="en-US" altLang="en-US" dirty="0" smtClean="0"/>
              <a:t>Associativity and Precedence precisely define what an expression means, e.g., 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               a * b – c / d </a:t>
            </a:r>
          </a:p>
          <a:p>
            <a:pPr marL="0" indent="0">
              <a:buNone/>
            </a:pPr>
            <a:r>
              <a:rPr lang="en-US" altLang="en-US" dirty="0" smtClean="0"/>
              <a:t>  is same as: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 </a:t>
            </a:r>
            <a:r>
              <a:rPr lang="en-US" altLang="en-US" dirty="0" smtClean="0">
                <a:solidFill>
                  <a:srgbClr val="C00000"/>
                </a:solidFill>
              </a:rPr>
              <a:t>(a * b) – (c / d)</a:t>
            </a:r>
          </a:p>
          <a:p>
            <a:r>
              <a:rPr lang="en-US" altLang="en-US" dirty="0" smtClean="0"/>
              <a:t>But how exactly are expressions evaluated?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62BE-B43F-451C-8DFE-74B65C7525C6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046096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496944" cy="675928"/>
          </a:xfrm>
        </p:spPr>
        <p:txBody>
          <a:bodyPr/>
          <a:lstStyle/>
          <a:p>
            <a:r>
              <a:rPr lang="en-US" altLang="en-US" sz="3600" dirty="0" smtClean="0"/>
              <a:t>Evaluating expression</a:t>
            </a:r>
            <a:r>
              <a:rPr lang="en-US" altLang="en-US" sz="3600" dirty="0" smtClean="0">
                <a:solidFill>
                  <a:srgbClr val="C00000"/>
                </a:solidFill>
              </a:rPr>
              <a:t> (a*b</a:t>
            </a:r>
            <a:r>
              <a:rPr lang="en-US" altLang="en-US" sz="3600" dirty="0">
                <a:solidFill>
                  <a:srgbClr val="C00000"/>
                </a:solidFill>
              </a:rPr>
              <a:t>) – (</a:t>
            </a:r>
            <a:r>
              <a:rPr lang="en-US" altLang="en-US" sz="3600" dirty="0" smtClean="0">
                <a:solidFill>
                  <a:srgbClr val="C00000"/>
                </a:solidFill>
              </a:rPr>
              <a:t>c/d)</a:t>
            </a:r>
            <a:endParaRPr lang="en-US" alt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256584"/>
          </a:xfrm>
        </p:spPr>
        <p:txBody>
          <a:bodyPr/>
          <a:lstStyle/>
          <a:p>
            <a:r>
              <a:rPr lang="en-US" altLang="en-US" dirty="0" smtClean="0"/>
              <a:t>Computers </a:t>
            </a:r>
            <a:r>
              <a:rPr lang="en-US" altLang="en-US" dirty="0"/>
              <a:t>evaluate one operator at a time. </a:t>
            </a:r>
            <a:endParaRPr lang="en-US" altLang="en-US" dirty="0" smtClean="0"/>
          </a:p>
          <a:p>
            <a:r>
              <a:rPr lang="en-US" altLang="en-US" dirty="0" smtClean="0"/>
              <a:t>Above expr may be evaluated as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t1 = c/d; 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t2 = a*b;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t3 = t2 – t1;</a:t>
            </a:r>
          </a:p>
          <a:p>
            <a:pPr lvl="1"/>
            <a:r>
              <a:rPr lang="en-US" altLang="en-US" dirty="0" smtClean="0"/>
              <a:t>t1</a:t>
            </a:r>
            <a:r>
              <a:rPr lang="en-US" altLang="en-US" dirty="0"/>
              <a:t>, t2, t3 are temporary variables, created by the compiler (not by programmer). They are temporary, meaning, their lifetime is only until use.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6039-DECC-408E-9A38-8C75891CC6D9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4254150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Execution trace</a:t>
            </a:r>
          </a:p>
          <a:p>
            <a:pPr lvl="1"/>
            <a:r>
              <a:rPr lang="en-GB" dirty="0" smtClean="0"/>
              <a:t>Parameter passing</a:t>
            </a:r>
          </a:p>
          <a:p>
            <a:pPr lvl="1"/>
            <a:r>
              <a:rPr lang="en-GB" dirty="0" smtClean="0"/>
              <a:t>More examples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496944" cy="675928"/>
          </a:xfrm>
        </p:spPr>
        <p:txBody>
          <a:bodyPr/>
          <a:lstStyle/>
          <a:p>
            <a:r>
              <a:rPr lang="en-US" altLang="en-US" sz="3600" dirty="0" smtClean="0"/>
              <a:t>Evaluating expression</a:t>
            </a:r>
            <a:r>
              <a:rPr lang="en-US" altLang="en-US" sz="3600" dirty="0" smtClean="0">
                <a:solidFill>
                  <a:srgbClr val="C00000"/>
                </a:solidFill>
              </a:rPr>
              <a:t> (a*b</a:t>
            </a:r>
            <a:r>
              <a:rPr lang="en-US" altLang="en-US" sz="3600" dirty="0">
                <a:solidFill>
                  <a:srgbClr val="C00000"/>
                </a:solidFill>
              </a:rPr>
              <a:t>) – (</a:t>
            </a:r>
            <a:r>
              <a:rPr lang="en-US" altLang="en-US" sz="3600" dirty="0" smtClean="0">
                <a:solidFill>
                  <a:srgbClr val="C00000"/>
                </a:solidFill>
              </a:rPr>
              <a:t>c/d)</a:t>
            </a:r>
            <a:endParaRPr lang="en-US" alt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256584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The order of evaluation of arguments for most C operators is not defined</a:t>
            </a:r>
          </a:p>
          <a:p>
            <a:pPr lvl="1"/>
            <a:r>
              <a:rPr lang="en-US" altLang="en-US" dirty="0" smtClean="0"/>
              <a:t>Exceptions are &amp;&amp; and || </a:t>
            </a:r>
          </a:p>
          <a:p>
            <a:pPr lvl="1"/>
            <a:r>
              <a:rPr lang="en-US" altLang="en-US" dirty="0" smtClean="0"/>
              <a:t>Remember: short circuit evaluation</a:t>
            </a:r>
          </a:p>
          <a:p>
            <a:r>
              <a:rPr lang="en-US" altLang="en-US" dirty="0" smtClean="0"/>
              <a:t>Above expr may also be evaluated as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t1 = a*b; 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t2 = c/d;</a:t>
            </a:r>
          </a:p>
          <a:p>
            <a:pPr marL="3143250" lvl="7" indent="0">
              <a:buNone/>
            </a:pPr>
            <a:r>
              <a:rPr lang="en-US" altLang="en-US" sz="2800" dirty="0" smtClean="0">
                <a:solidFill>
                  <a:srgbClr val="C00000"/>
                </a:solidFill>
              </a:rPr>
              <a:t>t3 = t1 – t2;</a:t>
            </a:r>
          </a:p>
          <a:p>
            <a:pPr lvl="1"/>
            <a:r>
              <a:rPr lang="en-US" altLang="en-US" dirty="0" smtClean="0"/>
              <a:t>Do not depend on order of evaluation of </a:t>
            </a:r>
            <a:r>
              <a:rPr lang="en-US" altLang="en-US" dirty="0" err="1" smtClean="0"/>
              <a:t>args</a:t>
            </a:r>
            <a:r>
              <a:rPr lang="en-US" altLang="en-US" dirty="0" smtClean="0"/>
              <a:t>, except for &amp;&amp; and ||</a:t>
            </a:r>
          </a:p>
          <a:p>
            <a:pPr lvl="1"/>
            <a:r>
              <a:rPr lang="en-US" altLang="en-US" dirty="0" smtClean="0"/>
              <a:t>Same holds true for function arguments 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A47F-903B-4BA4-8212-F827870E7CF6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566083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304800"/>
            <a:ext cx="4106863" cy="2124075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int main </a:t>
            </a:r>
            <a:r>
              <a:rPr lang="en-US" altLang="en-US" sz="2200" dirty="0">
                <a:latin typeface="Comic Sans MS" pitchFamily="66" charset="0"/>
              </a:rPr>
              <a:t>() {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int a =4, b = 2, c = 5, d = 6;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a = a + b *c-d/a;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b = b-(c-d)*a;</a:t>
            </a:r>
          </a:p>
          <a:p>
            <a:pPr eaLnBrk="1" hangingPunct="1"/>
            <a:r>
              <a:rPr lang="en-US" altLang="en-US" sz="2200" dirty="0">
                <a:latin typeface="Comic Sans MS" pitchFamily="66" charset="0"/>
              </a:rPr>
              <a:t>     printf(“%d %d”,</a:t>
            </a:r>
            <a:r>
              <a:rPr lang="en-US" altLang="en-US" sz="2200" dirty="0" err="1">
                <a:latin typeface="Comic Sans MS" pitchFamily="66" charset="0"/>
              </a:rPr>
              <a:t>a,b</a:t>
            </a:r>
            <a:r>
              <a:rPr lang="en-US" altLang="en-US" sz="2200" dirty="0">
                <a:latin typeface="Comic Sans MS" pitchFamily="66" charset="0"/>
              </a:rPr>
              <a:t>);</a:t>
            </a:r>
          </a:p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     return 0; }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257800" y="304800"/>
            <a:ext cx="1295400" cy="2124075"/>
          </a:xfrm>
          <a:prstGeom prst="rect">
            <a:avLst/>
          </a:prstGeom>
          <a:solidFill>
            <a:srgbClr val="89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Comic Sans MS" pitchFamily="66" charset="0"/>
              </a:rPr>
              <a:t>State of the program </a:t>
            </a:r>
          </a:p>
          <a:p>
            <a:pPr algn="ctr" eaLnBrk="1" hangingPunct="1"/>
            <a:r>
              <a:rPr lang="en-US" altLang="en-US" sz="2200" dirty="0">
                <a:latin typeface="Comic Sans MS" pitchFamily="66" charset="0"/>
              </a:rPr>
              <a:t>just prior to printf</a:t>
            </a:r>
          </a:p>
        </p:txBody>
      </p:sp>
      <p:sp>
        <p:nvSpPr>
          <p:cNvPr id="89" name="Right Arrow 88"/>
          <p:cNvSpPr>
            <a:spLocks noChangeArrowheads="1"/>
          </p:cNvSpPr>
          <p:nvPr/>
        </p:nvSpPr>
        <p:spPr bwMode="auto">
          <a:xfrm>
            <a:off x="914400" y="1676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553200" y="457200"/>
            <a:ext cx="1143000" cy="2971800"/>
            <a:chOff x="6553200" y="457200"/>
            <a:chExt cx="1143000" cy="2971800"/>
          </a:xfrm>
        </p:grpSpPr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6553200" y="457200"/>
              <a:ext cx="1143000" cy="2971800"/>
              <a:chOff x="6858000" y="457200"/>
              <a:chExt cx="1143000" cy="2971800"/>
            </a:xfrm>
          </p:grpSpPr>
          <p:grpSp>
            <p:nvGrpSpPr>
              <p:cNvPr id="8" name="Group 55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341760" cy="2640687"/>
                <a:chOff x="6477000" y="609600"/>
                <a:chExt cx="341760" cy="2640687"/>
              </a:xfrm>
            </p:grpSpPr>
            <p:sp>
              <p:nvSpPr>
                <p:cNvPr id="21525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6477000" y="6096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a</a:t>
                  </a:r>
                </a:p>
              </p:txBody>
            </p:sp>
            <p:sp>
              <p:nvSpPr>
                <p:cNvPr id="21526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6477000" y="12954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b</a:t>
                  </a:r>
                </a:p>
              </p:txBody>
            </p:sp>
            <p:sp>
              <p:nvSpPr>
                <p:cNvPr id="21527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477000" y="2057400"/>
                  <a:ext cx="3257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c</a:t>
                  </a:r>
                </a:p>
              </p:txBody>
            </p:sp>
            <p:sp>
              <p:nvSpPr>
                <p:cNvPr id="21528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6477000" y="28194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d</a:t>
                  </a: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7239000" y="457200"/>
                <a:ext cx="762000" cy="2971800"/>
                <a:chOff x="6858000" y="1066800"/>
                <a:chExt cx="762000" cy="2971800"/>
              </a:xfrm>
            </p:grpSpPr>
            <p:sp>
              <p:nvSpPr>
                <p:cNvPr id="21519" name="Rounded Rectangle 16"/>
                <p:cNvSpPr>
                  <a:spLocks noChangeArrowheads="1"/>
                </p:cNvSpPr>
                <p:nvPr/>
              </p:nvSpPr>
              <p:spPr bwMode="auto">
                <a:xfrm>
                  <a:off x="6858000" y="1066800"/>
                  <a:ext cx="762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7A3CB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</a:t>
                  </a:r>
                </a:p>
              </p:txBody>
            </p:sp>
            <p:sp>
              <p:nvSpPr>
                <p:cNvPr id="21520" name="Rounded Rectangle 18"/>
                <p:cNvSpPr>
                  <a:spLocks noChangeArrowheads="1"/>
                </p:cNvSpPr>
                <p:nvPr/>
              </p:nvSpPr>
              <p:spPr bwMode="auto">
                <a:xfrm>
                  <a:off x="6858000" y="2590800"/>
                  <a:ext cx="762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1521" name="Rounded Rectangle 19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762000" cy="685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1B6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152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7086600" y="1219200"/>
                  <a:ext cx="498855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13</a:t>
                  </a:r>
                </a:p>
              </p:txBody>
            </p:sp>
            <p:sp>
              <p:nvSpPr>
                <p:cNvPr id="2152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7086600" y="35052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6</a:t>
                  </a:r>
                </a:p>
              </p:txBody>
            </p:sp>
            <p:sp>
              <p:nvSpPr>
                <p:cNvPr id="21524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7086600" y="2743200"/>
                  <a:ext cx="34176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5</a:t>
                  </a:r>
                </a:p>
              </p:txBody>
            </p:sp>
          </p:grp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6934200" y="1219200"/>
              <a:ext cx="762000" cy="685800"/>
              <a:chOff x="7772400" y="1219200"/>
              <a:chExt cx="762000" cy="685800"/>
            </a:xfrm>
          </p:grpSpPr>
          <p:sp>
            <p:nvSpPr>
              <p:cNvPr id="21515" name="Rounded Rectangle 104"/>
              <p:cNvSpPr>
                <a:spLocks noChangeArrowheads="1"/>
              </p:cNvSpPr>
              <p:nvPr/>
            </p:nvSpPr>
            <p:spPr bwMode="auto">
              <a:xfrm>
                <a:off x="7772400" y="1219200"/>
                <a:ext cx="7620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DFFF8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21516" name="TextBox 105"/>
              <p:cNvSpPr txBox="1">
                <a:spLocks noChangeArrowheads="1"/>
              </p:cNvSpPr>
              <p:nvPr/>
            </p:nvSpPr>
            <p:spPr bwMode="auto">
              <a:xfrm>
                <a:off x="7924800" y="1371600"/>
                <a:ext cx="49885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15</a:t>
                </a:r>
              </a:p>
            </p:txBody>
          </p:sp>
        </p:grp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3124200" y="3276600"/>
            <a:ext cx="1122363" cy="887413"/>
            <a:chOff x="6324600" y="3962400"/>
            <a:chExt cx="1122537" cy="888087"/>
          </a:xfrm>
        </p:grpSpPr>
        <p:sp>
          <p:nvSpPr>
            <p:cNvPr id="40" name="TextBox 39"/>
            <p:cNvSpPr txBox="1"/>
            <p:nvPr/>
          </p:nvSpPr>
          <p:spPr>
            <a:xfrm>
              <a:off x="6477024" y="4419947"/>
              <a:ext cx="970113" cy="4305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13  15</a:t>
              </a:r>
            </a:p>
          </p:txBody>
        </p:sp>
        <p:sp>
          <p:nvSpPr>
            <p:cNvPr id="21512" name="TextBox 40"/>
            <p:cNvSpPr txBox="1">
              <a:spLocks noChangeArrowheads="1"/>
            </p:cNvSpPr>
            <p:nvPr/>
          </p:nvSpPr>
          <p:spPr bwMode="auto">
            <a:xfrm>
              <a:off x="6324600" y="3962400"/>
              <a:ext cx="111120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Output </a:t>
              </a:r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3400" y="4581128"/>
            <a:ext cx="8143056" cy="1107996"/>
          </a:xfrm>
          <a:prstGeom prst="rect">
            <a:avLst/>
          </a:prstGeom>
          <a:solidFill>
            <a:srgbClr val="89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mic Sans MS" pitchFamily="66" charset="0"/>
              </a:rPr>
              <a:t>Since each function call is also an expression, statements having mix of function calls and operators are also evaluated in a similar fashion.</a:t>
            </a:r>
            <a:endParaRPr lang="en-US" altLang="en-US" sz="2200" dirty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610-AF8A-470F-9714-B3B996B80D7A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553152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89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533400" y="304800"/>
            <a:ext cx="3505200" cy="3140075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# include &lt;</a:t>
            </a:r>
            <a:r>
              <a:rPr lang="en-US" altLang="en-US" sz="2200" dirty="0" err="1"/>
              <a:t>stdio.h</a:t>
            </a:r>
            <a:r>
              <a:rPr lang="en-US" altLang="en-US" sz="2200" dirty="0"/>
              <a:t>&gt;</a:t>
            </a:r>
          </a:p>
          <a:p>
            <a:pPr eaLnBrk="1" hangingPunct="1"/>
            <a:r>
              <a:rPr lang="en-US" altLang="en-US" sz="2200" dirty="0" err="1"/>
              <a:t>int</a:t>
            </a:r>
            <a:r>
              <a:rPr lang="en-US" altLang="en-US" sz="2200" dirty="0"/>
              <a:t> fact(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r) {   /* calc. r! */</a:t>
            </a:r>
          </a:p>
          <a:p>
            <a:pPr eaLnBrk="1" hangingPunct="1"/>
            <a:r>
              <a:rPr lang="en-US" altLang="en-US" sz="2200" dirty="0"/>
              <a:t>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;</a:t>
            </a:r>
          </a:p>
          <a:p>
            <a:pPr eaLnBrk="1" hangingPunct="1"/>
            <a:r>
              <a:rPr lang="en-US" altLang="en-US" sz="2200" dirty="0"/>
              <a:t>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=1;</a:t>
            </a:r>
          </a:p>
          <a:p>
            <a:pPr eaLnBrk="1" hangingPunct="1"/>
            <a:r>
              <a:rPr lang="en-US" altLang="en-US" sz="2200" dirty="0"/>
              <a:t>     for (</a:t>
            </a:r>
            <a:r>
              <a:rPr lang="en-US" altLang="en-US" sz="2200" dirty="0" err="1"/>
              <a:t>i</a:t>
            </a:r>
            <a:r>
              <a:rPr lang="en-US" altLang="en-US" sz="2200" dirty="0"/>
              <a:t>=0;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&lt; r;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=i+1) {</a:t>
            </a:r>
          </a:p>
          <a:p>
            <a:pPr eaLnBrk="1" hangingPunct="1"/>
            <a:r>
              <a:rPr lang="en-US" altLang="en-US" sz="2200" dirty="0"/>
              <a:t>	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 *(i+1);</a:t>
            </a:r>
          </a:p>
          <a:p>
            <a:pPr eaLnBrk="1" hangingPunct="1"/>
            <a:r>
              <a:rPr lang="en-US" altLang="en-US" sz="2200" dirty="0"/>
              <a:t>     }</a:t>
            </a:r>
          </a:p>
          <a:p>
            <a:pPr eaLnBrk="1" hangingPunct="1"/>
            <a:r>
              <a:rPr lang="en-US" altLang="en-US" sz="2200" dirty="0"/>
              <a:t>     return </a:t>
            </a:r>
            <a:r>
              <a:rPr lang="en-US" altLang="en-US" sz="2200" dirty="0" err="1"/>
              <a:t>ans</a:t>
            </a:r>
            <a:r>
              <a:rPr lang="en-US" altLang="en-US" sz="2200" dirty="0"/>
              <a:t>;</a:t>
            </a:r>
          </a:p>
          <a:p>
            <a:pPr eaLnBrk="1" hangingPunct="1"/>
            <a:r>
              <a:rPr lang="en-US" altLang="en-US" sz="2200" dirty="0"/>
              <a:t>}	</a:t>
            </a:r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457200" y="3581400"/>
            <a:ext cx="4495800" cy="3139321"/>
          </a:xfrm>
          <a:prstGeom prst="rect">
            <a:avLst/>
          </a:prstGeom>
          <a:solidFill>
            <a:srgbClr val="FFAF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/>
              <a:t>int main </a:t>
            </a:r>
            <a:r>
              <a:rPr lang="en-US" altLang="en-US" sz="2200" dirty="0"/>
              <a:t>() {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n, k;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res;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scanf</a:t>
            </a:r>
            <a:r>
              <a:rPr lang="en-US" altLang="en-US" sz="2200" dirty="0"/>
              <a:t>(“%</a:t>
            </a:r>
            <a:r>
              <a:rPr lang="en-US" altLang="en-US" sz="2200" dirty="0" err="1"/>
              <a:t>d%d</a:t>
            </a:r>
            <a:r>
              <a:rPr lang="en-US" altLang="en-US" sz="2200" dirty="0"/>
              <a:t>”,&amp;</a:t>
            </a:r>
            <a:r>
              <a:rPr lang="en-US" altLang="en-US" sz="2200" dirty="0" err="1"/>
              <a:t>n,&amp;k</a:t>
            </a:r>
            <a:r>
              <a:rPr lang="en-US" altLang="en-US" sz="2200" dirty="0"/>
              <a:t>);</a:t>
            </a:r>
          </a:p>
          <a:p>
            <a:pPr eaLnBrk="1" hangingPunct="1"/>
            <a:r>
              <a:rPr lang="en-US" altLang="en-US" sz="2200" dirty="0"/>
              <a:t>      res = (fact(n)/ fact(k))/fact(n-k);</a:t>
            </a:r>
          </a:p>
          <a:p>
            <a:pPr eaLnBrk="1" hangingPunct="1"/>
            <a:r>
              <a:rPr lang="en-US" altLang="en-US" sz="2200" dirty="0"/>
              <a:t>      printf(“%d choose %d is”,</a:t>
            </a:r>
            <a:r>
              <a:rPr lang="en-US" altLang="en-US" sz="2200" dirty="0" err="1"/>
              <a:t>n,k</a:t>
            </a:r>
            <a:r>
              <a:rPr lang="en-US" altLang="en-US" sz="2200" dirty="0"/>
              <a:t>);</a:t>
            </a:r>
          </a:p>
          <a:p>
            <a:pPr eaLnBrk="1" hangingPunct="1"/>
            <a:r>
              <a:rPr lang="en-US" altLang="en-US" sz="2200" dirty="0"/>
              <a:t>      printf(“%d\</a:t>
            </a:r>
            <a:r>
              <a:rPr lang="en-US" altLang="en-US" sz="2200" dirty="0" err="1"/>
              <a:t>n”,res</a:t>
            </a:r>
            <a:r>
              <a:rPr lang="en-US" altLang="en-US" sz="2200" dirty="0" smtClean="0"/>
              <a:t>);</a:t>
            </a:r>
          </a:p>
          <a:p>
            <a:pPr eaLnBrk="1" hangingPunct="1"/>
            <a:r>
              <a:rPr lang="en-US" altLang="en-US" sz="2200" dirty="0"/>
              <a:t> </a:t>
            </a:r>
            <a:r>
              <a:rPr lang="en-US" altLang="en-US" sz="2200" dirty="0" smtClean="0"/>
              <a:t>     return 0;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16632"/>
            <a:ext cx="4499992" cy="6265118"/>
          </a:xfrm>
        </p:spPr>
        <p:txBody>
          <a:bodyPr/>
          <a:lstStyle/>
          <a:p>
            <a:r>
              <a:rPr lang="en-US" altLang="en-US" dirty="0" smtClean="0"/>
              <a:t>Define a factorial function.</a:t>
            </a:r>
          </a:p>
          <a:p>
            <a:r>
              <a:rPr lang="en-US" altLang="en-US" dirty="0" smtClean="0"/>
              <a:t>Use to calculate </a:t>
            </a:r>
            <a:r>
              <a:rPr lang="en-US" altLang="en-US" sz="2800" baseline="30000" dirty="0" err="1" smtClean="0"/>
              <a:t>n</a:t>
            </a:r>
            <a:r>
              <a:rPr lang="en-US" altLang="en-US" dirty="0" err="1" smtClean="0"/>
              <a:t>C</a:t>
            </a:r>
            <a:r>
              <a:rPr lang="en-US" altLang="en-US" sz="2900" baseline="-25000" dirty="0" err="1" smtClean="0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Let us trace the execution of main(). </a:t>
            </a:r>
          </a:p>
          <a:p>
            <a:r>
              <a:rPr lang="en-US" altLang="en-US" dirty="0" smtClean="0"/>
              <a:t>Add temporary variables for expressions and intermediate expressions in main for clarity.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AA7A-DE82-4A59-8407-B8998517EE81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0114721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6800" y="914400"/>
            <a:ext cx="350838" cy="1477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953000" y="1143000"/>
            <a:ext cx="1219200" cy="1752600"/>
            <a:chOff x="5181600" y="1600200"/>
            <a:chExt cx="1219200" cy="1752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715000" y="16002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715000" y="22098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715000" y="28194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23608" name="TextBox 10"/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n</a:t>
              </a:r>
            </a:p>
          </p:txBody>
        </p:sp>
        <p:sp>
          <p:nvSpPr>
            <p:cNvPr id="23609" name="TextBox 11"/>
            <p:cNvSpPr txBox="1">
              <a:spLocks noChangeArrowheads="1"/>
            </p:cNvSpPr>
            <p:nvPr/>
          </p:nvSpPr>
          <p:spPr bwMode="auto">
            <a:xfrm>
              <a:off x="5410200" y="220980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k</a:t>
              </a:r>
            </a:p>
          </p:txBody>
        </p:sp>
        <p:sp>
          <p:nvSpPr>
            <p:cNvPr id="23610" name="TextBox 12"/>
            <p:cNvSpPr txBox="1">
              <a:spLocks noChangeArrowheads="1"/>
            </p:cNvSpPr>
            <p:nvPr/>
          </p:nvSpPr>
          <p:spPr bwMode="auto">
            <a:xfrm>
              <a:off x="5181600" y="2819400"/>
              <a:ext cx="57740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res</a:t>
              </a: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5486400" y="1143000"/>
            <a:ext cx="685800" cy="1143000"/>
            <a:chOff x="6477000" y="1600200"/>
            <a:chExt cx="685800" cy="1143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6477000" y="16002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4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477000" y="2209800"/>
              <a:ext cx="685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2</a:t>
              </a:r>
            </a:p>
          </p:txBody>
        </p:sp>
      </p:grpSp>
      <p:sp>
        <p:nvSpPr>
          <p:cNvPr id="23557" name="TextBox 15"/>
          <p:cNvSpPr txBox="1">
            <a:spLocks noChangeArrowheads="1"/>
          </p:cNvSpPr>
          <p:nvPr/>
        </p:nvSpPr>
        <p:spPr bwMode="auto">
          <a:xfrm>
            <a:off x="340296" y="1556792"/>
            <a:ext cx="4495800" cy="5170646"/>
          </a:xfrm>
          <a:prstGeom prst="rect">
            <a:avLst/>
          </a:prstGeom>
          <a:solidFill>
            <a:srgbClr val="FFAF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smtClean="0"/>
              <a:t>int main </a:t>
            </a:r>
            <a:r>
              <a:rPr lang="en-US" altLang="en-US" sz="2200" dirty="0"/>
              <a:t>() {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n, k;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res;</a:t>
            </a:r>
          </a:p>
          <a:p>
            <a:pPr eaLnBrk="1" hangingPunct="1"/>
            <a:r>
              <a:rPr lang="en-US" altLang="en-US" sz="2200" dirty="0"/>
              <a:t>      </a:t>
            </a:r>
            <a:r>
              <a:rPr lang="en-US" altLang="en-US" sz="2200" dirty="0" err="1"/>
              <a:t>scanf</a:t>
            </a:r>
            <a:r>
              <a:rPr lang="en-US" altLang="en-US" sz="2200" dirty="0"/>
              <a:t>(“%</a:t>
            </a:r>
            <a:r>
              <a:rPr lang="en-US" altLang="en-US" sz="2200" dirty="0" err="1"/>
              <a:t>d%d</a:t>
            </a:r>
            <a:r>
              <a:rPr lang="en-US" altLang="en-US" sz="2200" dirty="0"/>
              <a:t>”,&amp;</a:t>
            </a:r>
            <a:r>
              <a:rPr lang="en-US" altLang="en-US" sz="2200" dirty="0" err="1"/>
              <a:t>n,&amp;k</a:t>
            </a:r>
            <a:r>
              <a:rPr lang="en-US" altLang="en-US" sz="2200" dirty="0"/>
              <a:t>);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      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 smtClean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 smtClean="0"/>
              <a:t>      printf</a:t>
            </a:r>
            <a:r>
              <a:rPr lang="en-US" altLang="en-US" sz="2200" dirty="0"/>
              <a:t>(“%d choose %d is”);</a:t>
            </a:r>
          </a:p>
          <a:p>
            <a:pPr eaLnBrk="1" hangingPunct="1"/>
            <a:r>
              <a:rPr lang="en-US" altLang="en-US" sz="2200" dirty="0"/>
              <a:t>      printf(“%d\n</a:t>
            </a:r>
            <a:r>
              <a:rPr lang="en-US" altLang="en-US" sz="2200" dirty="0" smtClean="0"/>
              <a:t>”, res);</a:t>
            </a:r>
          </a:p>
          <a:p>
            <a:pPr eaLnBrk="1" hangingPunct="1"/>
            <a:r>
              <a:rPr lang="en-US" altLang="en-US" sz="2200" dirty="0"/>
              <a:t> </a:t>
            </a:r>
            <a:r>
              <a:rPr lang="en-US" altLang="en-US" sz="2200" dirty="0" smtClean="0"/>
              <a:t>     return 0;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396" y="2893193"/>
            <a:ext cx="4419600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/>
              <a:t>/* Adding temporary </a:t>
            </a:r>
            <a:r>
              <a:rPr lang="en-US" sz="2200" dirty="0" err="1" smtClean="0"/>
              <a:t>vars</a:t>
            </a:r>
            <a:r>
              <a:rPr lang="en-US" sz="2200" dirty="0" smtClean="0"/>
              <a:t> and Intermediate </a:t>
            </a:r>
            <a:r>
              <a:rPr lang="en-US" sz="2200" dirty="0" err="1" smtClean="0"/>
              <a:t>exprs</a:t>
            </a:r>
            <a:r>
              <a:rPr lang="en-US" sz="2200" dirty="0" smtClean="0"/>
              <a:t>. </a:t>
            </a:r>
            <a:r>
              <a:rPr lang="en-US" sz="2200" dirty="0"/>
              <a:t>*/</a:t>
            </a:r>
          </a:p>
          <a:p>
            <a:pPr>
              <a:defRPr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       t1, t2, t3;  </a:t>
            </a:r>
          </a:p>
          <a:p>
            <a:pPr>
              <a:defRPr/>
            </a:pPr>
            <a:r>
              <a:rPr lang="en-US" sz="2200" dirty="0"/>
              <a:t>	t1 =      fact(n);</a:t>
            </a:r>
          </a:p>
          <a:p>
            <a:pPr>
              <a:defRPr/>
            </a:pPr>
            <a:r>
              <a:rPr lang="en-US" sz="2200" dirty="0"/>
              <a:t>	t2 =      fact(k):</a:t>
            </a:r>
          </a:p>
          <a:p>
            <a:pPr>
              <a:defRPr/>
            </a:pPr>
            <a:r>
              <a:rPr lang="en-US" sz="2200" dirty="0"/>
              <a:t>	t3 =      fact(n-k</a:t>
            </a:r>
            <a:r>
              <a:rPr lang="en-US" sz="2200" dirty="0" smtClean="0"/>
              <a:t>);</a:t>
            </a:r>
          </a:p>
          <a:p>
            <a:pPr>
              <a:defRPr/>
            </a:pPr>
            <a:r>
              <a:rPr lang="en-US" sz="2200" dirty="0"/>
              <a:t>	res =   (t1/t2)/t3;</a:t>
            </a:r>
          </a:p>
        </p:txBody>
      </p:sp>
      <p:sp>
        <p:nvSpPr>
          <p:cNvPr id="23559" name="TextBox 18"/>
          <p:cNvSpPr txBox="1">
            <a:spLocks noChangeArrowheads="1"/>
          </p:cNvSpPr>
          <p:nvPr/>
        </p:nvSpPr>
        <p:spPr bwMode="auto">
          <a:xfrm>
            <a:off x="35496" y="1556792"/>
            <a:ext cx="341760" cy="5170646"/>
          </a:xfrm>
          <a:prstGeom prst="rect">
            <a:avLst/>
          </a:prstGeom>
          <a:solidFill>
            <a:srgbClr val="3DA3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1</a:t>
            </a:r>
          </a:p>
          <a:p>
            <a:pPr eaLnBrk="1" hangingPunct="1"/>
            <a:r>
              <a:rPr lang="en-US" altLang="en-US" sz="2200" dirty="0"/>
              <a:t>2</a:t>
            </a:r>
          </a:p>
          <a:p>
            <a:pPr eaLnBrk="1" hangingPunct="1"/>
            <a:r>
              <a:rPr lang="en-US" altLang="en-US" sz="2200" dirty="0"/>
              <a:t>3</a:t>
            </a:r>
          </a:p>
          <a:p>
            <a:pPr eaLnBrk="1" hangingPunct="1"/>
            <a:r>
              <a:rPr lang="en-US" altLang="en-US" sz="2200" dirty="0"/>
              <a:t>4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 smtClean="0"/>
              <a:t>5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6</a:t>
            </a:r>
          </a:p>
          <a:p>
            <a:pPr eaLnBrk="1" hangingPunct="1"/>
            <a:r>
              <a:rPr lang="en-US" altLang="en-US" sz="2200" dirty="0"/>
              <a:t>7</a:t>
            </a:r>
          </a:p>
          <a:p>
            <a:pPr eaLnBrk="1" hangingPunct="1"/>
            <a:r>
              <a:rPr lang="en-US" altLang="en-US" sz="2200" dirty="0"/>
              <a:t>8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9</a:t>
            </a:r>
            <a:endParaRPr lang="en-US" altLang="en-US" sz="2200" dirty="0"/>
          </a:p>
          <a:p>
            <a:pPr eaLnBrk="1" hangingPunct="1"/>
            <a:endParaRPr lang="en-US" altLang="en-US" sz="2200" dirty="0" smtClean="0"/>
          </a:p>
          <a:p>
            <a:pPr eaLnBrk="1" hangingPunct="1"/>
            <a:endParaRPr lang="en-US" altLang="en-US" sz="2200" dirty="0"/>
          </a:p>
        </p:txBody>
      </p: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6553201" y="457200"/>
            <a:ext cx="1486877" cy="431425"/>
            <a:chOff x="5181600" y="609600"/>
            <a:chExt cx="1486399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6098269" y="640330"/>
              <a:ext cx="569730" cy="3694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4  2</a:t>
              </a:r>
            </a:p>
          </p:txBody>
        </p:sp>
        <p:sp>
          <p:nvSpPr>
            <p:cNvPr id="23602" name="TextBox 19"/>
            <p:cNvSpPr txBox="1">
              <a:spLocks noChangeArrowheads="1"/>
            </p:cNvSpPr>
            <p:nvPr/>
          </p:nvSpPr>
          <p:spPr bwMode="auto">
            <a:xfrm>
              <a:off x="5181600" y="609600"/>
              <a:ext cx="9172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Input</a:t>
              </a:r>
            </a:p>
          </p:txBody>
        </p:sp>
      </p:grp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416496" y="2655341"/>
            <a:ext cx="457200" cy="3270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23562" name="Straight Arrow Connector 23"/>
          <p:cNvCxnSpPr>
            <a:cxnSpLocks noChangeShapeType="1"/>
            <a:stCxn id="7" idx="2"/>
          </p:cNvCxnSpPr>
          <p:nvPr/>
        </p:nvCxnSpPr>
        <p:spPr bwMode="auto">
          <a:xfrm flipH="1">
            <a:off x="5029200" y="2392363"/>
            <a:ext cx="23813" cy="400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8077200" y="1143000"/>
            <a:ext cx="1066800" cy="1752600"/>
            <a:chOff x="8077200" y="914400"/>
            <a:chExt cx="1066800" cy="1752600"/>
          </a:xfrm>
        </p:grpSpPr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8077200" y="914400"/>
              <a:ext cx="685800" cy="1752600"/>
              <a:chOff x="8305800" y="1447800"/>
              <a:chExt cx="685800" cy="1752600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8305800" y="14478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8305800" y="20574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8305800" y="26670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</p:grpSp>
        <p:sp>
          <p:nvSpPr>
            <p:cNvPr id="23595" name="TextBox 38"/>
            <p:cNvSpPr txBox="1">
              <a:spLocks noChangeArrowheads="1"/>
            </p:cNvSpPr>
            <p:nvPr/>
          </p:nvSpPr>
          <p:spPr bwMode="auto">
            <a:xfrm>
              <a:off x="8723692" y="9906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t1</a:t>
              </a:r>
            </a:p>
          </p:txBody>
        </p:sp>
        <p:sp>
          <p:nvSpPr>
            <p:cNvPr id="23596" name="TextBox 39"/>
            <p:cNvSpPr txBox="1">
              <a:spLocks noChangeArrowheads="1"/>
            </p:cNvSpPr>
            <p:nvPr/>
          </p:nvSpPr>
          <p:spPr bwMode="auto">
            <a:xfrm>
              <a:off x="8723692" y="16002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t2</a:t>
              </a:r>
            </a:p>
          </p:txBody>
        </p:sp>
        <p:sp>
          <p:nvSpPr>
            <p:cNvPr id="23597" name="TextBox 40"/>
            <p:cNvSpPr txBox="1">
              <a:spLocks noChangeArrowheads="1"/>
            </p:cNvSpPr>
            <p:nvPr/>
          </p:nvSpPr>
          <p:spPr bwMode="auto">
            <a:xfrm>
              <a:off x="8723692" y="2209800"/>
              <a:ext cx="42030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t3</a:t>
              </a:r>
            </a:p>
          </p:txBody>
        </p:sp>
      </p:grpSp>
      <p:sp>
        <p:nvSpPr>
          <p:cNvPr id="23564" name="TextBox 43"/>
          <p:cNvSpPr txBox="1">
            <a:spLocks noChangeArrowheads="1"/>
          </p:cNvSpPr>
          <p:nvPr/>
        </p:nvSpPr>
        <p:spPr bwMode="auto">
          <a:xfrm>
            <a:off x="457200" y="38571"/>
            <a:ext cx="3505200" cy="1446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 int ans =1 ;</a:t>
            </a:r>
          </a:p>
          <a:p>
            <a:pPr eaLnBrk="1" hangingPunct="1"/>
            <a:r>
              <a:rPr lang="en-US" altLang="en-US" sz="2200"/>
              <a:t>       /*  code here */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86600" y="388620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Return</a:t>
            </a:r>
          </a:p>
          <a:p>
            <a:pPr eaLnBrk="1" hangingPunct="1"/>
            <a:r>
              <a:rPr lang="en-US" altLang="en-US" sz="2000"/>
              <a:t>address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372200" y="1066800"/>
            <a:ext cx="144840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Actual</a:t>
            </a:r>
          </a:p>
          <a:p>
            <a:pPr eaLnBrk="1" hangingPunct="1"/>
            <a:r>
              <a:rPr lang="en-US" altLang="en-US" dirty="0" smtClean="0"/>
              <a:t>Parameter </a:t>
            </a:r>
            <a:r>
              <a:rPr lang="en-US" altLang="en-US" dirty="0"/>
              <a:t>n</a:t>
            </a:r>
          </a:p>
        </p:txBody>
      </p:sp>
      <p:sp>
        <p:nvSpPr>
          <p:cNvPr id="63" name="Right Arrow 62"/>
          <p:cNvSpPr/>
          <p:nvPr/>
        </p:nvSpPr>
        <p:spPr bwMode="auto">
          <a:xfrm>
            <a:off x="2098576" y="3861048"/>
            <a:ext cx="457200" cy="327017"/>
          </a:xfrm>
          <a:prstGeom prst="rightArrow">
            <a:avLst/>
          </a:prstGeom>
          <a:solidFill>
            <a:srgbClr val="7FF7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81600" y="4495800"/>
            <a:ext cx="2581604" cy="1015663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Formal parameter </a:t>
            </a:r>
          </a:p>
          <a:p>
            <a:pPr>
              <a:defRPr/>
            </a:pPr>
            <a:r>
              <a:rPr lang="en-US" sz="2000" dirty="0"/>
              <a:t>gets value of 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actual parameter</a:t>
            </a:r>
            <a:endParaRPr lang="en-US" sz="2000" dirty="0"/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8077200" y="3352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D8FA7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86600" y="32766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Return</a:t>
            </a:r>
          </a:p>
          <a:p>
            <a:pPr eaLnBrk="1" hangingPunct="1"/>
            <a:r>
              <a:rPr lang="en-US" altLang="en-US" sz="2000"/>
              <a:t> value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8077200" y="39624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FB08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8077200" y="45720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229600" y="4038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5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72400" y="4648200"/>
            <a:ext cx="279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r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8229600" y="46482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4</a:t>
            </a:r>
          </a:p>
        </p:txBody>
      </p: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flipH="1">
            <a:off x="7391400" y="4876800"/>
            <a:ext cx="444500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5105400" y="5181600"/>
            <a:ext cx="3617913" cy="1676400"/>
            <a:chOff x="5410200" y="5181600"/>
            <a:chExt cx="3249079" cy="1676400"/>
          </a:xfrm>
        </p:grpSpPr>
        <p:sp>
          <p:nvSpPr>
            <p:cNvPr id="23587" name="Rounded Rectangle 53"/>
            <p:cNvSpPr>
              <a:spLocks noChangeArrowheads="1"/>
            </p:cNvSpPr>
            <p:nvPr/>
          </p:nvSpPr>
          <p:spPr bwMode="auto">
            <a:xfrm>
              <a:off x="8077200" y="5181600"/>
              <a:ext cx="582079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3588" name="TextBox 5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23589" name="Rounded Rectangle 58"/>
            <p:cNvSpPr>
              <a:spLocks noChangeArrowheads="1"/>
            </p:cNvSpPr>
            <p:nvPr/>
          </p:nvSpPr>
          <p:spPr bwMode="auto">
            <a:xfrm>
              <a:off x="8077200" y="5791200"/>
              <a:ext cx="582079" cy="6096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3590" name="TextBox 59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  <p:sp>
          <p:nvSpPr>
            <p:cNvPr id="23591" name="TextBox 74"/>
            <p:cNvSpPr txBox="1">
              <a:spLocks noChangeArrowheads="1"/>
            </p:cNvSpPr>
            <p:nvPr/>
          </p:nvSpPr>
          <p:spPr bwMode="auto">
            <a:xfrm>
              <a:off x="5410200" y="6088559"/>
              <a:ext cx="2463282" cy="769441"/>
            </a:xfrm>
            <a:prstGeom prst="rect">
              <a:avLst/>
            </a:prstGeom>
            <a:solidFill>
              <a:srgbClr val="89C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Create local variables &amp; initialize</a:t>
              </a:r>
            </a:p>
          </p:txBody>
        </p:sp>
        <p:cxnSp>
          <p:nvCxnSpPr>
            <p:cNvPr id="23592" name="Straight Arrow Connector 75"/>
            <p:cNvCxnSpPr>
              <a:cxnSpLocks noChangeShapeType="1"/>
              <a:stCxn id="23588" idx="1"/>
            </p:cNvCxnSpPr>
            <p:nvPr/>
          </p:nvCxnSpPr>
          <p:spPr bwMode="auto">
            <a:xfrm flipH="1">
              <a:off x="7326086" y="5397044"/>
              <a:ext cx="522514" cy="775156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93" name="Straight Arrow Connector 81"/>
            <p:cNvCxnSpPr>
              <a:cxnSpLocks noChangeShapeType="1"/>
            </p:cNvCxnSpPr>
            <p:nvPr/>
          </p:nvCxnSpPr>
          <p:spPr bwMode="auto">
            <a:xfrm flipH="1">
              <a:off x="7391400" y="6172200"/>
              <a:ext cx="685800" cy="114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92" name="TextBox 91"/>
          <p:cNvSpPr txBox="1"/>
          <p:nvPr/>
        </p:nvSpPr>
        <p:spPr>
          <a:xfrm>
            <a:off x="5181600" y="3048000"/>
            <a:ext cx="1905000" cy="1323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Set up return </a:t>
            </a:r>
          </a:p>
          <a:p>
            <a:pPr>
              <a:defRPr/>
            </a:pPr>
            <a:r>
              <a:rPr lang="en-US" sz="2000" dirty="0"/>
              <a:t>value and return</a:t>
            </a:r>
          </a:p>
          <a:p>
            <a:pPr>
              <a:defRPr/>
            </a:pPr>
            <a:r>
              <a:rPr lang="en-US" sz="2000" dirty="0"/>
              <a:t>address</a:t>
            </a:r>
          </a:p>
        </p:txBody>
      </p:sp>
      <p:cxnSp>
        <p:nvCxnSpPr>
          <p:cNvPr id="96" name="Straight Arrow Connector 95"/>
          <p:cNvCxnSpPr>
            <a:cxnSpLocks noChangeShapeType="1"/>
            <a:stCxn id="14" idx="3"/>
          </p:cNvCxnSpPr>
          <p:nvPr/>
        </p:nvCxnSpPr>
        <p:spPr bwMode="auto">
          <a:xfrm flipV="1">
            <a:off x="6172200" y="1295400"/>
            <a:ext cx="228600" cy="1143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181600" y="5562600"/>
            <a:ext cx="188595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JUMP to fact ()</a:t>
            </a:r>
          </a:p>
        </p:txBody>
      </p:sp>
      <p:sp>
        <p:nvSpPr>
          <p:cNvPr id="23581" name="TextBox 100"/>
          <p:cNvSpPr txBox="1">
            <a:spLocks noChangeArrowheads="1"/>
          </p:cNvSpPr>
          <p:nvPr/>
        </p:nvSpPr>
        <p:spPr bwMode="auto">
          <a:xfrm>
            <a:off x="8229600" y="58674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61" name="Right Arrow 60"/>
          <p:cNvSpPr/>
          <p:nvPr/>
        </p:nvSpPr>
        <p:spPr bwMode="auto">
          <a:xfrm>
            <a:off x="437072" y="457200"/>
            <a:ext cx="4572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>
            <a:off x="4953000" y="2971800"/>
            <a:ext cx="4191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248400" y="25146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8189913" y="2971800"/>
            <a:ext cx="954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sp>
        <p:nvSpPr>
          <p:cNvPr id="71" name="Right Arrow 70"/>
          <p:cNvSpPr/>
          <p:nvPr/>
        </p:nvSpPr>
        <p:spPr bwMode="auto">
          <a:xfrm>
            <a:off x="2101794" y="3861048"/>
            <a:ext cx="457200" cy="327017"/>
          </a:xfrm>
          <a:prstGeom prst="rightArrow">
            <a:avLst/>
          </a:prstGeom>
          <a:solidFill>
            <a:srgbClr val="7FF7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098576" y="3861048"/>
            <a:ext cx="457200" cy="327017"/>
          </a:xfrm>
          <a:prstGeom prst="rightArrow">
            <a:avLst/>
          </a:prstGeom>
          <a:solidFill>
            <a:srgbClr val="7FF7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75B0-34FC-49F7-A399-E3FC05B79050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40599755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5" grpId="0"/>
      <p:bldP spid="62" grpId="0" animBg="1"/>
      <p:bldP spid="66" grpId="0" animBg="1"/>
      <p:bldP spid="49" grpId="0" animBg="1"/>
      <p:bldP spid="51" grpId="0"/>
      <p:bldP spid="52" grpId="0" animBg="1"/>
      <p:bldP spid="53" grpId="0" animBg="1"/>
      <p:bldP spid="56" grpId="0"/>
      <p:bldP spid="57" grpId="0"/>
      <p:bldP spid="67" grpId="0"/>
      <p:bldP spid="92" grpId="0" animBg="1"/>
      <p:bldP spid="100" grpId="0" animBg="1"/>
      <p:bldP spid="61" grpId="0" animBg="1"/>
      <p:bldP spid="69" grpId="0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2339752" y="3733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D8FA7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219200" y="304800"/>
            <a:ext cx="4191000" cy="3140075"/>
          </a:xfrm>
          <a:prstGeom prst="rect">
            <a:avLst/>
          </a:prstGeom>
          <a:solidFill>
            <a:srgbClr val="A6ED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# include &lt;stdio.h&gt;</a:t>
            </a:r>
          </a:p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</a:t>
            </a:r>
          </a:p>
          <a:p>
            <a:pPr eaLnBrk="1" hangingPunct="1"/>
            <a:r>
              <a:rPr lang="en-US" altLang="en-US" sz="2200"/>
              <a:t>     int  ans =1  ;</a:t>
            </a:r>
          </a:p>
          <a:p>
            <a:pPr eaLnBrk="1" hangingPunct="1"/>
            <a:r>
              <a:rPr lang="en-US" altLang="en-US" sz="2200"/>
              <a:t>     for ( i=0;   i &lt; r;    i=i+1) {</a:t>
            </a:r>
          </a:p>
          <a:p>
            <a:pPr eaLnBrk="1" hangingPunct="1"/>
            <a:r>
              <a:rPr lang="en-US" altLang="en-US" sz="2200"/>
              <a:t>	ans = ans *(i+1);</a:t>
            </a:r>
          </a:p>
          <a:p>
            <a:pPr eaLnBrk="1" hangingPunct="1"/>
            <a:r>
              <a:rPr lang="en-US" altLang="en-US" sz="2200"/>
              <a:t>     }</a:t>
            </a:r>
          </a:p>
          <a:p>
            <a:pPr eaLnBrk="1" hangingPunct="1"/>
            <a:r>
              <a:rPr lang="en-US" altLang="en-US" sz="2200"/>
              <a:t>     return ans;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65" name="Right Arrow 64"/>
          <p:cNvSpPr/>
          <p:nvPr/>
        </p:nvSpPr>
        <p:spPr bwMode="auto">
          <a:xfrm>
            <a:off x="1905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1371600" y="3657600"/>
            <a:ext cx="1676400" cy="3048000"/>
            <a:chOff x="5105400" y="2590800"/>
            <a:chExt cx="1676400" cy="3048000"/>
          </a:xfrm>
        </p:grpSpPr>
        <p:sp>
          <p:nvSpPr>
            <p:cNvPr id="25657" name="TextBox 5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5658" name="Rounded Rectangle 48"/>
            <p:cNvSpPr>
              <a:spLocks noChangeArrowheads="1"/>
            </p:cNvSpPr>
            <p:nvPr/>
          </p:nvSpPr>
          <p:spPr bwMode="auto">
            <a:xfrm>
              <a:off x="6073552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59" name="TextBox 50"/>
            <p:cNvSpPr txBox="1">
              <a:spLocks noChangeArrowheads="1"/>
            </p:cNvSpPr>
            <p:nvPr/>
          </p:nvSpPr>
          <p:spPr bwMode="auto">
            <a:xfrm>
              <a:off x="5105400" y="25908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5660" name="Rounded Rectangle 51"/>
            <p:cNvSpPr>
              <a:spLocks noChangeArrowheads="1"/>
            </p:cNvSpPr>
            <p:nvPr/>
          </p:nvSpPr>
          <p:spPr bwMode="auto">
            <a:xfrm>
              <a:off x="6096000" y="3276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61" name="Rounded Rectangle 52"/>
            <p:cNvSpPr>
              <a:spLocks noChangeArrowheads="1"/>
            </p:cNvSpPr>
            <p:nvPr/>
          </p:nvSpPr>
          <p:spPr bwMode="auto">
            <a:xfrm>
              <a:off x="6096000" y="3886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9B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62" name="TextBox 55"/>
            <p:cNvSpPr txBox="1">
              <a:spLocks noChangeArrowheads="1"/>
            </p:cNvSpPr>
            <p:nvPr/>
          </p:nvSpPr>
          <p:spPr bwMode="auto">
            <a:xfrm>
              <a:off x="6248400" y="3352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25663" name="TextBox 56"/>
            <p:cNvSpPr txBox="1">
              <a:spLocks noChangeArrowheads="1"/>
            </p:cNvSpPr>
            <p:nvPr/>
          </p:nvSpPr>
          <p:spPr bwMode="auto">
            <a:xfrm>
              <a:off x="5791200" y="39624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5664" name="TextBox 66"/>
            <p:cNvSpPr txBox="1">
              <a:spLocks noChangeArrowheads="1"/>
            </p:cNvSpPr>
            <p:nvPr/>
          </p:nvSpPr>
          <p:spPr bwMode="auto">
            <a:xfrm>
              <a:off x="6248400" y="39624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4</a:t>
              </a:r>
            </a:p>
          </p:txBody>
        </p:sp>
        <p:grpSp>
          <p:nvGrpSpPr>
            <p:cNvPr id="6" name="Group 78"/>
            <p:cNvGrpSpPr>
              <a:grpSpLocks/>
            </p:cNvGrpSpPr>
            <p:nvPr/>
          </p:nvGrpSpPr>
          <p:grpSpPr bwMode="auto">
            <a:xfrm>
              <a:off x="5562600" y="4495800"/>
              <a:ext cx="1219200" cy="1143000"/>
              <a:chOff x="2819400" y="4648200"/>
              <a:chExt cx="1219200" cy="1143000"/>
            </a:xfrm>
          </p:grpSpPr>
          <p:sp>
            <p:nvSpPr>
              <p:cNvPr id="25666" name="Rounded Rectangle 68"/>
              <p:cNvSpPr>
                <a:spLocks noChangeArrowheads="1"/>
              </p:cNvSpPr>
              <p:nvPr/>
            </p:nvSpPr>
            <p:spPr bwMode="auto">
              <a:xfrm>
                <a:off x="3352800" y="4648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FFB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5667" name="TextBox 69"/>
              <p:cNvSpPr txBox="1">
                <a:spLocks noChangeArrowheads="1"/>
              </p:cNvSpPr>
              <p:nvPr/>
            </p:nvSpPr>
            <p:spPr bwMode="auto">
              <a:xfrm>
                <a:off x="3048000" y="4648200"/>
                <a:ext cx="24718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i</a:t>
                </a:r>
              </a:p>
            </p:txBody>
          </p:sp>
          <p:sp>
            <p:nvSpPr>
              <p:cNvPr id="25668" name="Rounded Rectangle 70"/>
              <p:cNvSpPr>
                <a:spLocks noChangeArrowheads="1"/>
              </p:cNvSpPr>
              <p:nvPr/>
            </p:nvSpPr>
            <p:spPr bwMode="auto">
              <a:xfrm>
                <a:off x="3352800" y="52578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1AD4B5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Batang" pitchFamily="18" charset="-127"/>
                  </a:rPr>
                  <a:t>  </a:t>
                </a:r>
              </a:p>
            </p:txBody>
          </p:sp>
          <p:sp>
            <p:nvSpPr>
              <p:cNvPr id="25669" name="TextBox 71"/>
              <p:cNvSpPr txBox="1">
                <a:spLocks noChangeArrowheads="1"/>
              </p:cNvSpPr>
              <p:nvPr/>
            </p:nvSpPr>
            <p:spPr bwMode="auto">
              <a:xfrm>
                <a:off x="2819400" y="5257800"/>
                <a:ext cx="63991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ans</a:t>
                </a:r>
              </a:p>
            </p:txBody>
          </p:sp>
        </p:grpSp>
      </p:grpSp>
      <p:sp>
        <p:nvSpPr>
          <p:cNvPr id="81" name="Right Arrow 80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2369720" y="5569789"/>
            <a:ext cx="685800" cy="533400"/>
            <a:chOff x="3124200" y="5562600"/>
            <a:chExt cx="685800" cy="533400"/>
          </a:xfrm>
        </p:grpSpPr>
        <p:sp>
          <p:nvSpPr>
            <p:cNvPr id="25655" name="Rounded Rectangle 82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56" name="TextBox 83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0</a:t>
              </a:r>
            </a:p>
          </p:txBody>
        </p:sp>
      </p:grpSp>
      <p:sp>
        <p:nvSpPr>
          <p:cNvPr id="86" name="Right Arrow 85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514600" y="61722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89" name="Right Arrow 88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2362200" y="6185140"/>
            <a:ext cx="685800" cy="533400"/>
            <a:chOff x="3124200" y="6172200"/>
            <a:chExt cx="685800" cy="533400"/>
          </a:xfrm>
        </p:grpSpPr>
        <p:sp>
          <p:nvSpPr>
            <p:cNvPr id="25653" name="Rounded Rectangle 87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54" name="TextBox 89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</p:txBody>
        </p:sp>
      </p:grpSp>
      <p:sp>
        <p:nvSpPr>
          <p:cNvPr id="93" name="Right Arrow 92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2369720" y="5569789"/>
            <a:ext cx="685800" cy="533400"/>
            <a:chOff x="3124200" y="5562600"/>
            <a:chExt cx="685800" cy="533400"/>
          </a:xfrm>
        </p:grpSpPr>
        <p:sp>
          <p:nvSpPr>
            <p:cNvPr id="25651" name="Rounded Rectangle 94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52" name="TextBox 96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</p:txBody>
        </p:sp>
      </p:grpSp>
      <p:sp>
        <p:nvSpPr>
          <p:cNvPr id="98" name="Right Arrow 97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99" name="Right Arrow 98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2362200" y="6185140"/>
            <a:ext cx="685800" cy="533400"/>
            <a:chOff x="3124200" y="6172200"/>
            <a:chExt cx="685800" cy="533400"/>
          </a:xfrm>
        </p:grpSpPr>
        <p:sp>
          <p:nvSpPr>
            <p:cNvPr id="25649" name="Rounded Rectangle 101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50" name="TextBox 102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104" name="Right Arrow 103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2374422" y="5569789"/>
            <a:ext cx="685800" cy="533400"/>
            <a:chOff x="3124200" y="5562600"/>
            <a:chExt cx="685800" cy="533400"/>
          </a:xfrm>
        </p:grpSpPr>
        <p:sp>
          <p:nvSpPr>
            <p:cNvPr id="25647" name="Rounded Rectangle 105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48" name="TextBox 106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2</a:t>
              </a:r>
            </a:p>
          </p:txBody>
        </p:sp>
      </p:grpSp>
      <p:sp>
        <p:nvSpPr>
          <p:cNvPr id="108" name="Right Arrow 107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9" name="Right Arrow 108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2" name="Group 109"/>
          <p:cNvGrpSpPr>
            <a:grpSpLocks/>
          </p:cNvGrpSpPr>
          <p:nvPr/>
        </p:nvGrpSpPr>
        <p:grpSpPr bwMode="auto">
          <a:xfrm>
            <a:off x="2362200" y="6185140"/>
            <a:ext cx="685800" cy="533400"/>
            <a:chOff x="3124200" y="6172200"/>
            <a:chExt cx="685800" cy="533400"/>
          </a:xfrm>
        </p:grpSpPr>
        <p:sp>
          <p:nvSpPr>
            <p:cNvPr id="25645" name="Rounded Rectangle 110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46" name="TextBox 111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6</a:t>
              </a:r>
            </a:p>
          </p:txBody>
        </p:sp>
      </p:grpSp>
      <p:sp>
        <p:nvSpPr>
          <p:cNvPr id="113" name="Right Arrow 112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4" name="Right Arrow 113"/>
          <p:cNvSpPr/>
          <p:nvPr/>
        </p:nvSpPr>
        <p:spPr bwMode="auto">
          <a:xfrm>
            <a:off x="1828800" y="19812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5" name="Right Arrow 114"/>
          <p:cNvSpPr/>
          <p:nvPr/>
        </p:nvSpPr>
        <p:spPr bwMode="auto">
          <a:xfrm>
            <a:off x="3429000" y="1524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0" name="Right Arrow 119"/>
          <p:cNvSpPr/>
          <p:nvPr/>
        </p:nvSpPr>
        <p:spPr bwMode="auto">
          <a:xfrm>
            <a:off x="2590800" y="14478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2368429" y="6185140"/>
            <a:ext cx="685800" cy="533400"/>
            <a:chOff x="3124200" y="6172200"/>
            <a:chExt cx="685800" cy="533400"/>
          </a:xfrm>
        </p:grpSpPr>
        <p:sp>
          <p:nvSpPr>
            <p:cNvPr id="25641" name="Rounded Rectangle 121"/>
            <p:cNvSpPr>
              <a:spLocks noChangeArrowheads="1"/>
            </p:cNvSpPr>
            <p:nvPr/>
          </p:nvSpPr>
          <p:spPr bwMode="auto">
            <a:xfrm>
              <a:off x="3124200" y="6172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1AD4B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Batang" pitchFamily="18" charset="-127"/>
                </a:rPr>
                <a:t>  </a:t>
              </a:r>
            </a:p>
          </p:txBody>
        </p:sp>
        <p:sp>
          <p:nvSpPr>
            <p:cNvPr id="25642" name="TextBox 122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4988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24</a:t>
              </a:r>
            </a:p>
          </p:txBody>
        </p:sp>
      </p:grpSp>
      <p:sp>
        <p:nvSpPr>
          <p:cNvPr id="125" name="Right Arrow 124"/>
          <p:cNvSpPr/>
          <p:nvPr/>
        </p:nvSpPr>
        <p:spPr bwMode="auto">
          <a:xfrm>
            <a:off x="1295400" y="2667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44008" y="3886200"/>
            <a:ext cx="3363416" cy="43021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Assign to return value</a:t>
            </a: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2408312" y="38100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644008" y="4343400"/>
            <a:ext cx="4191000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Now jump to return address</a:t>
            </a:r>
          </a:p>
        </p:txBody>
      </p:sp>
      <p:sp>
        <p:nvSpPr>
          <p:cNvPr id="129" name="Right Arrow 128"/>
          <p:cNvSpPr/>
          <p:nvPr/>
        </p:nvSpPr>
        <p:spPr bwMode="auto">
          <a:xfrm>
            <a:off x="990600" y="3048000"/>
            <a:ext cx="3810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486400" y="609600"/>
            <a:ext cx="3429000" cy="2800350"/>
          </a:xfrm>
          <a:prstGeom prst="rect">
            <a:avLst/>
          </a:prstGeom>
          <a:solidFill>
            <a:srgbClr val="F7C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We have jumped to fact() and prepared the stack for the call. Parameters are passed, return addr is stored and local variables are initialized. Now we are ready to execute.</a:t>
            </a: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304800" y="3657600"/>
            <a:ext cx="828675" cy="2895600"/>
            <a:chOff x="304800" y="3657600"/>
            <a:chExt cx="829073" cy="2895600"/>
          </a:xfrm>
        </p:grpSpPr>
        <p:cxnSp>
          <p:nvCxnSpPr>
            <p:cNvPr id="25638" name="Straight Arrow Connector 72"/>
            <p:cNvCxnSpPr>
              <a:cxnSpLocks noChangeShapeType="1"/>
            </p:cNvCxnSpPr>
            <p:nvPr/>
          </p:nvCxnSpPr>
          <p:spPr bwMode="auto">
            <a:xfrm>
              <a:off x="1066800" y="3657600"/>
              <a:ext cx="0" cy="2895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5" name="TextBox 74"/>
            <p:cNvSpPr txBox="1"/>
            <p:nvPr/>
          </p:nvSpPr>
          <p:spPr>
            <a:xfrm>
              <a:off x="685983" y="3962400"/>
              <a:ext cx="351007" cy="14779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S</a:t>
              </a:r>
            </a:p>
            <a:p>
              <a:pPr>
                <a:defRPr/>
              </a:pPr>
              <a:r>
                <a:rPr lang="en-US" dirty="0"/>
                <a:t>T</a:t>
              </a:r>
            </a:p>
            <a:p>
              <a:pPr>
                <a:defRPr/>
              </a:pPr>
              <a:r>
                <a:rPr lang="en-US" dirty="0"/>
                <a:t>A</a:t>
              </a:r>
            </a:p>
            <a:p>
              <a:pPr>
                <a:defRPr/>
              </a:pPr>
              <a:r>
                <a:rPr lang="en-US" dirty="0"/>
                <a:t>C</a:t>
              </a:r>
            </a:p>
            <a:p>
              <a:pPr>
                <a:defRPr/>
              </a:pPr>
              <a:r>
                <a:rPr lang="en-US" dirty="0"/>
                <a:t>K</a:t>
              </a:r>
            </a:p>
          </p:txBody>
        </p:sp>
        <p:sp>
          <p:nvSpPr>
            <p:cNvPr id="25640" name="TextBox 75"/>
            <p:cNvSpPr txBox="1">
              <a:spLocks noChangeArrowheads="1"/>
            </p:cNvSpPr>
            <p:nvPr/>
          </p:nvSpPr>
          <p:spPr bwMode="auto">
            <a:xfrm>
              <a:off x="304800" y="5791200"/>
              <a:ext cx="82907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fact()</a:t>
              </a:r>
            </a:p>
          </p:txBody>
        </p:sp>
      </p:grpSp>
      <p:grpSp>
        <p:nvGrpSpPr>
          <p:cNvPr id="15" name="Group 77"/>
          <p:cNvGrpSpPr>
            <a:grpSpLocks/>
          </p:cNvGrpSpPr>
          <p:nvPr/>
        </p:nvGrpSpPr>
        <p:grpSpPr bwMode="auto">
          <a:xfrm>
            <a:off x="2368429" y="5569789"/>
            <a:ext cx="685800" cy="533400"/>
            <a:chOff x="3124200" y="5562600"/>
            <a:chExt cx="685800" cy="533400"/>
          </a:xfrm>
        </p:grpSpPr>
        <p:sp>
          <p:nvSpPr>
            <p:cNvPr id="25636" name="Rounded Rectangle 81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37" name="TextBox 91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3</a:t>
              </a:r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2368429" y="5565259"/>
            <a:ext cx="685800" cy="533400"/>
            <a:chOff x="3124200" y="5562600"/>
            <a:chExt cx="685800" cy="533400"/>
          </a:xfrm>
        </p:grpSpPr>
        <p:sp>
          <p:nvSpPr>
            <p:cNvPr id="25643" name="Rounded Rectangle 116"/>
            <p:cNvSpPr>
              <a:spLocks noChangeArrowheads="1"/>
            </p:cNvSpPr>
            <p:nvPr/>
          </p:nvSpPr>
          <p:spPr bwMode="auto">
            <a:xfrm>
              <a:off x="3124200" y="5562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FFB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5644" name="TextBox 117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4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D703-6FE8-41FD-818F-8E13B342402C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672660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1" grpId="0" animBg="1"/>
      <p:bldP spid="87" grpId="0"/>
      <p:bldP spid="126" grpId="0" animBg="1"/>
      <p:bldP spid="127" grpId="0"/>
      <p:bldP spid="128" grpId="0" animBg="1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8069622" y="620688"/>
            <a:ext cx="6858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-12576" y="304800"/>
            <a:ext cx="4800600" cy="5170646"/>
            <a:chOff x="152400" y="2025908"/>
            <a:chExt cx="4800600" cy="5170370"/>
          </a:xfrm>
        </p:grpSpPr>
        <p:sp>
          <p:nvSpPr>
            <p:cNvPr id="26677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3384277"/>
              <a:ext cx="44958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r>
                <a:rPr lang="en-US" sz="2200" dirty="0" smtClean="0"/>
                <a:t> </a:t>
              </a:r>
            </a:p>
            <a:p>
              <a:pPr>
                <a:defRPr/>
              </a:pPr>
              <a:r>
                <a:rPr lang="en-US" sz="2200" dirty="0"/>
                <a:t> </a:t>
              </a:r>
              <a:r>
                <a:rPr lang="en-US" sz="2200" dirty="0" smtClean="0"/>
                <a:t>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26679" name="TextBox 6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901824" y="269875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53000" y="620688"/>
            <a:ext cx="4191000" cy="1752600"/>
            <a:chOff x="4953000" y="1143000"/>
            <a:chExt cx="4191000" cy="1752600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5470376" y="1143000"/>
              <a:ext cx="685800" cy="1143000"/>
              <a:chOff x="5698976" y="1600200"/>
              <a:chExt cx="685800" cy="1143000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>
                <a:off x="5698976" y="2209800"/>
                <a:ext cx="6858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5698976" y="1600200"/>
                <a:ext cx="6858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8077200" y="1143000"/>
              <a:ext cx="1066800" cy="1752600"/>
              <a:chOff x="8077200" y="914400"/>
              <a:chExt cx="1066800" cy="1752600"/>
            </a:xfrm>
          </p:grpSpPr>
          <p:grpSp>
            <p:nvGrpSpPr>
              <p:cNvPr id="13" name="Group 37"/>
              <p:cNvGrpSpPr>
                <a:grpSpLocks/>
              </p:cNvGrpSpPr>
              <p:nvPr/>
            </p:nvGrpSpPr>
            <p:grpSpPr bwMode="auto">
              <a:xfrm>
                <a:off x="8077200" y="914400"/>
                <a:ext cx="685800" cy="1752600"/>
                <a:chOff x="8305800" y="1447800"/>
                <a:chExt cx="685800" cy="1752600"/>
              </a:xfrm>
            </p:grpSpPr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8305800" y="1447800"/>
                  <a:ext cx="685800" cy="5334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6669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6670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6671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6665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6666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6667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0" y="5638800"/>
            <a:ext cx="4735513" cy="769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Control jumps to statement 5, </a:t>
            </a:r>
          </a:p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since that was the return address.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145822" y="620688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24</a:t>
            </a: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1899320" y="306896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5105400" y="2514600"/>
            <a:ext cx="1676400" cy="3048000"/>
            <a:chOff x="5943600" y="3657600"/>
            <a:chExt cx="1676400" cy="3048000"/>
          </a:xfrm>
        </p:grpSpPr>
        <p:grpSp>
          <p:nvGrpSpPr>
            <p:cNvPr id="16" name="Group 79"/>
            <p:cNvGrpSpPr>
              <a:grpSpLocks/>
            </p:cNvGrpSpPr>
            <p:nvPr/>
          </p:nvGrpSpPr>
          <p:grpSpPr bwMode="auto">
            <a:xfrm>
              <a:off x="5943600" y="3657600"/>
              <a:ext cx="1676400" cy="3048000"/>
              <a:chOff x="5105400" y="2590800"/>
              <a:chExt cx="1676400" cy="3048000"/>
            </a:xfrm>
          </p:grpSpPr>
          <p:sp>
            <p:nvSpPr>
              <p:cNvPr id="26646" name="TextBox 41"/>
              <p:cNvSpPr txBox="1">
                <a:spLocks noChangeArrowheads="1"/>
              </p:cNvSpPr>
              <p:nvPr/>
            </p:nvSpPr>
            <p:spPr bwMode="auto">
              <a:xfrm>
                <a:off x="5105400" y="3200400"/>
                <a:ext cx="109677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address</a:t>
                </a:r>
              </a:p>
            </p:txBody>
          </p:sp>
          <p:sp>
            <p:nvSpPr>
              <p:cNvPr id="26647" name="Rounded Rectangle 42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D8FA7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6648" name="TextBox 43"/>
              <p:cNvSpPr txBox="1">
                <a:spLocks noChangeArrowheads="1"/>
              </p:cNvSpPr>
              <p:nvPr/>
            </p:nvSpPr>
            <p:spPr bwMode="auto">
              <a:xfrm>
                <a:off x="5105400" y="2590800"/>
                <a:ext cx="95336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 value</a:t>
                </a:r>
              </a:p>
            </p:txBody>
          </p:sp>
          <p:sp>
            <p:nvSpPr>
              <p:cNvPr id="26649" name="Rounded Rectangle 44"/>
              <p:cNvSpPr>
                <a:spLocks noChangeArrowheads="1"/>
              </p:cNvSpPr>
              <p:nvPr/>
            </p:nvSpPr>
            <p:spPr bwMode="auto">
              <a:xfrm>
                <a:off x="6096000" y="32766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B08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6650" name="Rounded Rectangle 45"/>
              <p:cNvSpPr>
                <a:spLocks noChangeArrowheads="1"/>
              </p:cNvSpPr>
              <p:nvPr/>
            </p:nvSpPr>
            <p:spPr bwMode="auto">
              <a:xfrm>
                <a:off x="6096000" y="3886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26651" name="TextBox 46"/>
              <p:cNvSpPr txBox="1">
                <a:spLocks noChangeArrowheads="1"/>
              </p:cNvSpPr>
              <p:nvPr/>
            </p:nvSpPr>
            <p:spPr bwMode="auto">
              <a:xfrm>
                <a:off x="6248400" y="33528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652" name="TextBox 47"/>
              <p:cNvSpPr txBox="1">
                <a:spLocks noChangeArrowheads="1"/>
              </p:cNvSpPr>
              <p:nvPr/>
            </p:nvSpPr>
            <p:spPr bwMode="auto">
              <a:xfrm>
                <a:off x="5791200" y="3962400"/>
                <a:ext cx="27924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</a:t>
                </a:r>
              </a:p>
            </p:txBody>
          </p:sp>
          <p:sp>
            <p:nvSpPr>
              <p:cNvPr id="26653" name="TextBox 48"/>
              <p:cNvSpPr txBox="1">
                <a:spLocks noChangeArrowheads="1"/>
              </p:cNvSpPr>
              <p:nvPr/>
            </p:nvSpPr>
            <p:spPr bwMode="auto">
              <a:xfrm>
                <a:off x="6248400" y="39624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4</a:t>
                </a:r>
              </a:p>
            </p:txBody>
          </p:sp>
          <p:grpSp>
            <p:nvGrpSpPr>
              <p:cNvPr id="17" name="Group 78"/>
              <p:cNvGrpSpPr>
                <a:grpSpLocks/>
              </p:cNvGrpSpPr>
              <p:nvPr/>
            </p:nvGrpSpPr>
            <p:grpSpPr bwMode="auto">
              <a:xfrm>
                <a:off x="5562600" y="4495800"/>
                <a:ext cx="1219200" cy="1143000"/>
                <a:chOff x="2819400" y="4648200"/>
                <a:chExt cx="1219200" cy="1143000"/>
              </a:xfrm>
            </p:grpSpPr>
            <p:sp>
              <p:nvSpPr>
                <p:cNvPr id="26655" name="Rounded Rectangle 50"/>
                <p:cNvSpPr>
                  <a:spLocks noChangeArrowheads="1"/>
                </p:cNvSpPr>
                <p:nvPr/>
              </p:nvSpPr>
              <p:spPr bwMode="auto">
                <a:xfrm>
                  <a:off x="3352800" y="46482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6656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648200"/>
                  <a:ext cx="247184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i</a:t>
                  </a:r>
                </a:p>
              </p:txBody>
            </p:sp>
            <p:sp>
              <p:nvSpPr>
                <p:cNvPr id="26657" name="Rounded Rectangle 52"/>
                <p:cNvSpPr>
                  <a:spLocks noChangeArrowheads="1"/>
                </p:cNvSpPr>
                <p:nvPr/>
              </p:nvSpPr>
              <p:spPr bwMode="auto">
                <a:xfrm>
                  <a:off x="3352800" y="52578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Batang" pitchFamily="18" charset="-127"/>
                    </a:rPr>
                    <a:t>  </a:t>
                  </a:r>
                </a:p>
              </p:txBody>
            </p:sp>
            <p:sp>
              <p:nvSpPr>
                <p:cNvPr id="26658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2819400" y="52578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/>
                    <a:t>ans</a:t>
                  </a:r>
                </a:p>
              </p:txBody>
            </p:sp>
          </p:grpSp>
        </p:grpSp>
        <p:sp>
          <p:nvSpPr>
            <p:cNvPr id="26643" name="TextBox 54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4988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24</a:t>
              </a:r>
            </a:p>
          </p:txBody>
        </p:sp>
        <p:sp>
          <p:nvSpPr>
            <p:cNvPr id="26644" name="TextBox 55"/>
            <p:cNvSpPr txBox="1">
              <a:spLocks noChangeArrowheads="1"/>
            </p:cNvSpPr>
            <p:nvPr/>
          </p:nvSpPr>
          <p:spPr bwMode="auto">
            <a:xfrm>
              <a:off x="7162800" y="5638800"/>
              <a:ext cx="2655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4</a:t>
              </a:r>
            </a:p>
          </p:txBody>
        </p:sp>
        <p:sp>
          <p:nvSpPr>
            <p:cNvPr id="26645" name="TextBox 56"/>
            <p:cNvSpPr txBox="1">
              <a:spLocks noChangeArrowheads="1"/>
            </p:cNvSpPr>
            <p:nvPr/>
          </p:nvSpPr>
          <p:spPr bwMode="auto">
            <a:xfrm>
              <a:off x="7010400" y="6248400"/>
              <a:ext cx="4988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24</a:t>
              </a:r>
            </a:p>
          </p:txBody>
        </p:sp>
      </p:grpSp>
      <p:cxnSp>
        <p:nvCxnSpPr>
          <p:cNvPr id="26634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5" name="TextBox 60"/>
          <p:cNvSpPr txBox="1">
            <a:spLocks noChangeArrowheads="1"/>
          </p:cNvSpPr>
          <p:nvPr/>
        </p:nvSpPr>
        <p:spPr bwMode="auto">
          <a:xfrm>
            <a:off x="6934200" y="19812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26636" name="TextBox 61"/>
          <p:cNvSpPr txBox="1">
            <a:spLocks noChangeArrowheads="1"/>
          </p:cNvSpPr>
          <p:nvPr/>
        </p:nvSpPr>
        <p:spPr bwMode="auto">
          <a:xfrm>
            <a:off x="5004048" y="4572000"/>
            <a:ext cx="828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fact()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28956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48475" y="2667000"/>
            <a:ext cx="2295525" cy="2246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We are back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in main. Local variables/formal parameters of fact() are not accessible here.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Stack is shown.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848475" y="5029200"/>
            <a:ext cx="2295525" cy="708025"/>
          </a:xfrm>
          <a:prstGeom prst="rect">
            <a:avLst/>
          </a:prstGeom>
          <a:solidFill>
            <a:srgbClr val="FFC48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itchFamily="66" charset="0"/>
              </a:rPr>
              <a:t>Only return value</a:t>
            </a:r>
          </a:p>
          <a:p>
            <a:pPr eaLnBrk="1" hangingPunct="1"/>
            <a:r>
              <a:rPr lang="en-US" altLang="en-US" sz="2000">
                <a:latin typeface="Comic Sans MS" pitchFamily="66" charset="0"/>
              </a:rPr>
              <a:t> is copied into t1. 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81600" y="5805264"/>
            <a:ext cx="3522663" cy="1016000"/>
          </a:xfrm>
          <a:prstGeom prst="rect">
            <a:avLst/>
          </a:prstGeom>
          <a:solidFill>
            <a:srgbClr val="E7B7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After copying return value, </a:t>
            </a:r>
          </a:p>
          <a:p>
            <a:pPr algn="ctr" eaLnBrk="1" hangingPunct="1"/>
            <a:r>
              <a:rPr lang="en-US" altLang="en-US" sz="2000">
                <a:solidFill>
                  <a:srgbClr val="C00000"/>
                </a:solidFill>
                <a:latin typeface="Comic Sans MS" pitchFamily="66" charset="0"/>
              </a:rPr>
              <a:t>assume</a:t>
            </a:r>
            <a:r>
              <a:rPr lang="en-US" altLang="en-US" sz="2000">
                <a:latin typeface="Comic Sans MS" pitchFamily="66" charset="0"/>
              </a:rPr>
              <a:t> that the stack for </a:t>
            </a:r>
          </a:p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fact() is wiped clean.</a:t>
            </a:r>
          </a:p>
        </p:txBody>
      </p:sp>
      <p:sp>
        <p:nvSpPr>
          <p:cNvPr id="69" name="Right Arrow 68"/>
          <p:cNvSpPr>
            <a:spLocks noChangeArrowheads="1"/>
          </p:cNvSpPr>
          <p:nvPr/>
        </p:nvSpPr>
        <p:spPr bwMode="auto">
          <a:xfrm>
            <a:off x="1899320" y="306896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4281-B844-4C95-8632-B40EB534F949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795964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9" grpId="0" animBg="1"/>
      <p:bldP spid="37" grpId="0"/>
      <p:bldP spid="39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410200" y="304800"/>
            <a:ext cx="3733800" cy="1752600"/>
            <a:chOff x="5410200" y="1143000"/>
            <a:chExt cx="3733800" cy="175260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5943600" y="1143000"/>
              <a:ext cx="685800" cy="1143000"/>
              <a:chOff x="61722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61722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6172200" y="2209800"/>
                <a:ext cx="685800" cy="5334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8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7672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7673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09D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7669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7670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7671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5410200" y="1143000"/>
              <a:ext cx="1219200" cy="1752600"/>
              <a:chOff x="5638800" y="1600200"/>
              <a:chExt cx="1219200" cy="1752600"/>
            </a:xfrm>
          </p:grpSpPr>
          <p:sp>
            <p:nvSpPr>
              <p:cNvPr id="27664" name="Rounded Rectangle 25"/>
              <p:cNvSpPr>
                <a:spLocks noChangeArrowheads="1"/>
              </p:cNvSpPr>
              <p:nvPr/>
            </p:nvSpPr>
            <p:spPr bwMode="auto">
              <a:xfrm>
                <a:off x="61722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9DC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27665" name="TextBox 26"/>
              <p:cNvSpPr txBox="1">
                <a:spLocks noChangeArrowheads="1"/>
              </p:cNvSpPr>
              <p:nvPr/>
            </p:nvSpPr>
            <p:spPr bwMode="auto">
              <a:xfrm>
                <a:off x="58674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7666" name="TextBox 27"/>
              <p:cNvSpPr txBox="1">
                <a:spLocks noChangeArrowheads="1"/>
              </p:cNvSpPr>
              <p:nvPr/>
            </p:nvSpPr>
            <p:spPr bwMode="auto">
              <a:xfrm>
                <a:off x="58674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7667" name="TextBox 28"/>
              <p:cNvSpPr txBox="1">
                <a:spLocks noChangeArrowheads="1"/>
              </p:cNvSpPr>
              <p:nvPr/>
            </p:nvSpPr>
            <p:spPr bwMode="auto">
              <a:xfrm>
                <a:off x="56388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8077200" y="304800"/>
            <a:ext cx="685800" cy="533400"/>
            <a:chOff x="8077200" y="685800"/>
            <a:chExt cx="685800" cy="533400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7660" name="TextBox 36"/>
            <p:cNvSpPr txBox="1">
              <a:spLocks noChangeArrowheads="1"/>
            </p:cNvSpPr>
            <p:nvPr/>
          </p:nvSpPr>
          <p:spPr bwMode="auto">
            <a:xfrm>
              <a:off x="8153400" y="685800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24</a:t>
              </a:r>
            </a:p>
          </p:txBody>
        </p:sp>
      </p:grpSp>
      <p:sp>
        <p:nvSpPr>
          <p:cNvPr id="27654" name="TextBox 60"/>
          <p:cNvSpPr txBox="1">
            <a:spLocks noChangeArrowheads="1"/>
          </p:cNvSpPr>
          <p:nvPr/>
        </p:nvSpPr>
        <p:spPr bwMode="auto">
          <a:xfrm>
            <a:off x="6858000" y="15240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29200" y="6096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27656" name="TextBox 67"/>
          <p:cNvSpPr txBox="1">
            <a:spLocks noChangeArrowheads="1"/>
          </p:cNvSpPr>
          <p:nvPr/>
        </p:nvSpPr>
        <p:spPr bwMode="auto">
          <a:xfrm>
            <a:off x="304800" y="5486400"/>
            <a:ext cx="3522663" cy="1016000"/>
          </a:xfrm>
          <a:prstGeom prst="rect">
            <a:avLst/>
          </a:prstGeom>
          <a:solidFill>
            <a:srgbClr val="E7B7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After copying return value, </a:t>
            </a:r>
          </a:p>
          <a:p>
            <a:pPr algn="ctr" eaLnBrk="1" hangingPunct="1"/>
            <a:r>
              <a:rPr lang="en-US" altLang="en-US" sz="2000">
                <a:solidFill>
                  <a:srgbClr val="C00000"/>
                </a:solidFill>
                <a:latin typeface="Comic Sans MS" pitchFamily="66" charset="0"/>
              </a:rPr>
              <a:t>assume</a:t>
            </a:r>
            <a:r>
              <a:rPr lang="en-US" altLang="en-US" sz="2000">
                <a:latin typeface="Comic Sans MS" pitchFamily="66" charset="0"/>
              </a:rPr>
              <a:t> that the stack for </a:t>
            </a:r>
          </a:p>
          <a:p>
            <a:pPr algn="ctr" eaLnBrk="1" hangingPunct="1"/>
            <a:r>
              <a:rPr lang="en-US" altLang="en-US" sz="2000">
                <a:latin typeface="Comic Sans MS" pitchFamily="66" charset="0"/>
              </a:rPr>
              <a:t>fact() is wiped clean.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29200" y="2241550"/>
            <a:ext cx="4114800" cy="461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latin typeface="Comic Sans MS" pitchFamily="66" charset="0"/>
              </a:rPr>
              <a:t>The next statement is another function call: fact(k).  Prepare  stack for new call.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Save return address.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 box for return value.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Pass Parameters: Create boxes corresponding to formal parameters. Copy values from actual parameters.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Jump to called function.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Create/initialize local variables.</a:t>
            </a: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9432" y="304800"/>
            <a:ext cx="4800600" cy="5170646"/>
            <a:chOff x="152400" y="2025908"/>
            <a:chExt cx="4800600" cy="5170370"/>
          </a:xfrm>
        </p:grpSpPr>
        <p:sp>
          <p:nvSpPr>
            <p:cNvPr id="32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" y="3384277"/>
              <a:ext cx="44958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endParaRPr lang="en-US" sz="2200" dirty="0" smtClean="0"/>
            </a:p>
            <a:p>
              <a:pPr>
                <a:defRPr/>
              </a:pP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36" name="Right Arrow 35"/>
          <p:cNvSpPr>
            <a:spLocks noChangeArrowheads="1"/>
          </p:cNvSpPr>
          <p:nvPr/>
        </p:nvSpPr>
        <p:spPr bwMode="auto">
          <a:xfrm>
            <a:off x="2098576" y="306896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E112-B5B2-4EC5-8AF9-A32B2E5281F1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197675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-18232" y="1556792"/>
            <a:ext cx="4854328" cy="5170646"/>
            <a:chOff x="98672" y="2025908"/>
            <a:chExt cx="4854328" cy="5170370"/>
          </a:xfrm>
        </p:grpSpPr>
        <p:sp>
          <p:nvSpPr>
            <p:cNvPr id="28713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2440" y="3393987"/>
              <a:ext cx="4405064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/>
                <a:t>. 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28715" name="TextBox 6"/>
            <p:cNvSpPr txBox="1">
              <a:spLocks noChangeArrowheads="1"/>
            </p:cNvSpPr>
            <p:nvPr/>
          </p:nvSpPr>
          <p:spPr bwMode="auto">
            <a:xfrm>
              <a:off x="98672" y="2025908"/>
              <a:ext cx="341760" cy="5170370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1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2</a:t>
              </a:r>
            </a:p>
            <a:p>
              <a:pPr eaLnBrk="1" hangingPunct="1"/>
              <a:r>
                <a:rPr lang="en-US" altLang="en-US" sz="2200" dirty="0"/>
                <a:t>3</a:t>
              </a:r>
            </a:p>
            <a:p>
              <a:pPr eaLnBrk="1" hangingPunct="1"/>
              <a:r>
                <a:rPr lang="en-US" altLang="en-US" sz="2200" dirty="0"/>
                <a:t>4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 smtClean="0"/>
            </a:p>
            <a:p>
              <a:pPr eaLnBrk="1" hangingPunct="1"/>
              <a:r>
                <a:rPr lang="en-US" altLang="en-US" sz="2200" dirty="0" smtClean="0"/>
                <a:t>5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6</a:t>
              </a:r>
            </a:p>
            <a:p>
              <a:pPr eaLnBrk="1" hangingPunct="1"/>
              <a:r>
                <a:rPr lang="en-US" altLang="en-US" sz="2200" dirty="0"/>
                <a:t>7</a:t>
              </a:r>
            </a:p>
            <a:p>
              <a:pPr eaLnBrk="1" hangingPunct="1"/>
              <a:r>
                <a:rPr lang="en-US" altLang="en-US" sz="2200" dirty="0"/>
                <a:t>8</a:t>
              </a:r>
            </a:p>
            <a:p>
              <a:pPr eaLnBrk="1" hangingPunct="1"/>
              <a:endParaRPr lang="en-US" altLang="en-US" sz="2200" dirty="0" smtClean="0"/>
            </a:p>
            <a:p>
              <a:pPr eaLnBrk="1" hangingPunct="1"/>
              <a:r>
                <a:rPr lang="en-US" altLang="en-US" sz="2200" dirty="0" smtClean="0"/>
                <a:t>9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8709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8710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09D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8706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8707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8708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8701" name="Rounded Rectangle 25"/>
              <p:cNvSpPr>
                <a:spLocks noChangeArrowheads="1"/>
              </p:cNvSpPr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9DC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702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8703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8704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8077200" y="685800"/>
            <a:ext cx="685800" cy="533400"/>
            <a:chOff x="8077200" y="685800"/>
            <a:chExt cx="685800" cy="533400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7" name="TextBox 36"/>
            <p:cNvSpPr txBox="1">
              <a:spLocks noChangeArrowheads="1"/>
            </p:cNvSpPr>
            <p:nvPr/>
          </p:nvSpPr>
          <p:spPr bwMode="auto">
            <a:xfrm>
              <a:off x="8153400" y="685800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24</a:t>
              </a:r>
            </a:p>
          </p:txBody>
        </p:sp>
      </p:grp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2092896" y="4365104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28679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0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28682" name="TextBox 31"/>
          <p:cNvSpPr txBox="1">
            <a:spLocks noChangeArrowheads="1"/>
          </p:cNvSpPr>
          <p:nvPr/>
        </p:nvSpPr>
        <p:spPr bwMode="auto">
          <a:xfrm>
            <a:off x="457200" y="44624"/>
            <a:ext cx="3505200" cy="1446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 int ans =1 ;</a:t>
            </a:r>
          </a:p>
          <a:p>
            <a:pPr eaLnBrk="1" hangingPunct="1"/>
            <a:r>
              <a:rPr lang="en-US" altLang="en-US" sz="2200"/>
              <a:t>       /*  code here */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5029200" y="2895600"/>
            <a:ext cx="1676400" cy="1828800"/>
            <a:chOff x="7086600" y="3276600"/>
            <a:chExt cx="1676400" cy="1828800"/>
          </a:xfrm>
        </p:grpSpPr>
        <p:sp>
          <p:nvSpPr>
            <p:cNvPr id="28688" name="TextBox 33"/>
            <p:cNvSpPr txBox="1">
              <a:spLocks noChangeArrowheads="1"/>
            </p:cNvSpPr>
            <p:nvPr/>
          </p:nvSpPr>
          <p:spPr bwMode="auto">
            <a:xfrm>
              <a:off x="70866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8689" name="Rounded Rectangle 34"/>
            <p:cNvSpPr>
              <a:spLocks noChangeArrowheads="1"/>
            </p:cNvSpPr>
            <p:nvPr/>
          </p:nvSpPr>
          <p:spPr bwMode="auto">
            <a:xfrm>
              <a:off x="80772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0" name="TextBox 35"/>
            <p:cNvSpPr txBox="1">
              <a:spLocks noChangeArrowheads="1"/>
            </p:cNvSpPr>
            <p:nvPr/>
          </p:nvSpPr>
          <p:spPr bwMode="auto">
            <a:xfrm>
              <a:off x="70866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8691" name="Rounded Rectangle 39"/>
            <p:cNvSpPr>
              <a:spLocks noChangeArrowheads="1"/>
            </p:cNvSpPr>
            <p:nvPr/>
          </p:nvSpPr>
          <p:spPr bwMode="auto">
            <a:xfrm>
              <a:off x="8077200" y="3962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2" name="Rounded Rectangle 40"/>
            <p:cNvSpPr>
              <a:spLocks noChangeArrowheads="1"/>
            </p:cNvSpPr>
            <p:nvPr/>
          </p:nvSpPr>
          <p:spPr bwMode="auto">
            <a:xfrm>
              <a:off x="8077200" y="4572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9B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8693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28694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8695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28684" name="TextBox 46"/>
          <p:cNvSpPr txBox="1">
            <a:spLocks noChangeArrowheads="1"/>
          </p:cNvSpPr>
          <p:nvPr/>
        </p:nvSpPr>
        <p:spPr bwMode="auto">
          <a:xfrm>
            <a:off x="8315325" y="2514600"/>
            <a:ext cx="828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fact()</a:t>
            </a:r>
          </a:p>
        </p:txBody>
      </p:sp>
      <p:cxnSp>
        <p:nvCxnSpPr>
          <p:cNvPr id="28685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Right Arrow 50"/>
          <p:cNvSpPr/>
          <p:nvPr/>
        </p:nvSpPr>
        <p:spPr bwMode="auto">
          <a:xfrm>
            <a:off x="381000" y="425624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8000" y="2971800"/>
            <a:ext cx="2286000" cy="2678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Save return address.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 box for return value.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Pass Parameters.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Jump to fact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FA7-07FF-4076-A0D5-8E183B5D2666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26682697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1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8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9753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9754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9755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9749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9750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9751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0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3508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cxnSp>
        <p:nvCxnSpPr>
          <p:cNvPr id="29700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1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4953000" y="2895600"/>
            <a:ext cx="1752600" cy="1828800"/>
            <a:chOff x="7010400" y="3276600"/>
            <a:chExt cx="1752600" cy="1828800"/>
          </a:xfrm>
        </p:grpSpPr>
        <p:sp>
          <p:nvSpPr>
            <p:cNvPr id="29737" name="TextBox 33"/>
            <p:cNvSpPr txBox="1">
              <a:spLocks noChangeArrowheads="1"/>
            </p:cNvSpPr>
            <p:nvPr/>
          </p:nvSpPr>
          <p:spPr bwMode="auto">
            <a:xfrm>
              <a:off x="70104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9738" name="Rounded Rectangle 34"/>
            <p:cNvSpPr>
              <a:spLocks noChangeArrowheads="1"/>
            </p:cNvSpPr>
            <p:nvPr/>
          </p:nvSpPr>
          <p:spPr bwMode="auto">
            <a:xfrm>
              <a:off x="8001000" y="3352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9" name="TextBox 35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9740" name="Rounded Rectangle 39"/>
            <p:cNvSpPr>
              <a:spLocks noChangeArrowheads="1"/>
            </p:cNvSpPr>
            <p:nvPr/>
          </p:nvSpPr>
          <p:spPr bwMode="auto">
            <a:xfrm>
              <a:off x="8001000" y="3962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8001000" y="4572000"/>
              <a:ext cx="76200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42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29743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9744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29704" name="TextBox 46"/>
          <p:cNvSpPr txBox="1">
            <a:spLocks noChangeArrowheads="1"/>
          </p:cNvSpPr>
          <p:nvPr/>
        </p:nvSpPr>
        <p:spPr bwMode="auto">
          <a:xfrm>
            <a:off x="7010400" y="2514600"/>
            <a:ext cx="954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cxnSp>
        <p:nvCxnSpPr>
          <p:cNvPr id="29705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410200" y="4800600"/>
            <a:ext cx="1295400" cy="1143000"/>
            <a:chOff x="7599784" y="5181600"/>
            <a:chExt cx="1163216" cy="11430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077330" y="51816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4" name="TextBox 4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8077330" y="57912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29736" name="TextBox 52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72200" y="54864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29708" name="TextBox 57"/>
          <p:cNvSpPr txBox="1">
            <a:spLocks noChangeArrowheads="1"/>
          </p:cNvSpPr>
          <p:nvPr/>
        </p:nvSpPr>
        <p:spPr bwMode="auto">
          <a:xfrm>
            <a:off x="533400" y="990600"/>
            <a:ext cx="3505200" cy="3478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# include &lt;stdio.h&gt;</a:t>
            </a:r>
          </a:p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</a:t>
            </a:r>
          </a:p>
          <a:p>
            <a:pPr eaLnBrk="1" hangingPunct="1"/>
            <a:r>
              <a:rPr lang="en-US" altLang="en-US" sz="2200"/>
              <a:t>     int  ans=1;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     for (i=0;  i &lt; r; i=i+1) {</a:t>
            </a:r>
          </a:p>
          <a:p>
            <a:pPr eaLnBrk="1" hangingPunct="1"/>
            <a:r>
              <a:rPr lang="en-US" altLang="en-US" sz="2200"/>
              <a:t>	ans = ans *(i+1);</a:t>
            </a:r>
          </a:p>
          <a:p>
            <a:pPr eaLnBrk="1" hangingPunct="1"/>
            <a:r>
              <a:rPr lang="en-US" altLang="en-US" sz="2200"/>
              <a:t>     }</a:t>
            </a:r>
          </a:p>
          <a:p>
            <a:pPr eaLnBrk="1" hangingPunct="1"/>
            <a:r>
              <a:rPr lang="en-US" altLang="en-US" sz="2200"/>
              <a:t>     return ans;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59" name="Right Arrow 58"/>
          <p:cNvSpPr/>
          <p:nvPr/>
        </p:nvSpPr>
        <p:spPr bwMode="auto">
          <a:xfrm>
            <a:off x="10668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153149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0</a:t>
            </a:r>
          </a:p>
        </p:txBody>
      </p:sp>
      <p:sp>
        <p:nvSpPr>
          <p:cNvPr id="66" name="Right Arrow 65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8" name="Right Arrow 67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5" name="Group 70"/>
          <p:cNvGrpSpPr/>
          <p:nvPr/>
        </p:nvGrpSpPr>
        <p:grpSpPr>
          <a:xfrm>
            <a:off x="5943601" y="5410200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69" name="Rounded Rectangle 68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1</a:t>
              </a:r>
            </a:p>
          </p:txBody>
        </p:sp>
      </p:grpSp>
      <p:sp>
        <p:nvSpPr>
          <p:cNvPr id="72" name="Right Arrow 71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172200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grpSp>
        <p:nvGrpSpPr>
          <p:cNvPr id="16" name="Group 74"/>
          <p:cNvGrpSpPr/>
          <p:nvPr/>
        </p:nvGrpSpPr>
        <p:grpSpPr>
          <a:xfrm>
            <a:off x="5941868" y="5418138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76" name="Rounded Rectangle 75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2</a:t>
              </a:r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943601" y="4810994"/>
            <a:ext cx="76358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73788" y="4887194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83" name="Right Arrow 82"/>
          <p:cNvSpPr/>
          <p:nvPr/>
        </p:nvSpPr>
        <p:spPr bwMode="auto">
          <a:xfrm>
            <a:off x="533400" y="3733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200" y="5181600"/>
            <a:ext cx="4125913" cy="76993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Assign value of </a:t>
            </a:r>
            <a:r>
              <a:rPr lang="en-US" sz="2200" dirty="0" err="1">
                <a:latin typeface="Comic Sans MS" pitchFamily="66" charset="0"/>
              </a:rPr>
              <a:t>ans</a:t>
            </a:r>
            <a:r>
              <a:rPr lang="en-US" sz="2200" dirty="0">
                <a:latin typeface="Comic Sans MS" pitchFamily="66" charset="0"/>
              </a:rPr>
              <a:t> to box for</a:t>
            </a:r>
          </a:p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return value.</a:t>
            </a:r>
          </a:p>
        </p:txBody>
      </p:sp>
      <p:sp>
        <p:nvSpPr>
          <p:cNvPr id="85" name="Right Arrow 84"/>
          <p:cNvSpPr/>
          <p:nvPr/>
        </p:nvSpPr>
        <p:spPr bwMode="auto">
          <a:xfrm>
            <a:off x="228600" y="4114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5939640" y="2971800"/>
            <a:ext cx="762000" cy="533400"/>
            <a:chOff x="6781800" y="2971800"/>
            <a:chExt cx="762000" cy="533400"/>
          </a:xfrm>
        </p:grpSpPr>
        <p:sp>
          <p:nvSpPr>
            <p:cNvPr id="29731" name="Rounded Rectangle 86"/>
            <p:cNvSpPr>
              <a:spLocks noChangeArrowheads="1"/>
            </p:cNvSpPr>
            <p:nvPr/>
          </p:nvSpPr>
          <p:spPr bwMode="auto">
            <a:xfrm>
              <a:off x="6781800" y="2971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2" name="TextBox 85"/>
            <p:cNvSpPr txBox="1">
              <a:spLocks noChangeArrowheads="1"/>
            </p:cNvSpPr>
            <p:nvPr/>
          </p:nvSpPr>
          <p:spPr bwMode="auto">
            <a:xfrm>
              <a:off x="7010400" y="3048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324600"/>
            <a:ext cx="3082925" cy="369888"/>
          </a:xfrm>
          <a:prstGeom prst="rect">
            <a:avLst/>
          </a:prstGeom>
          <a:solidFill>
            <a:srgbClr val="FD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Now jump to return address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10400" y="5181600"/>
            <a:ext cx="2133600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>
                <a:latin typeface="Comic Sans MS" pitchFamily="66" charset="0"/>
              </a:rPr>
              <a:t>Create local </a:t>
            </a:r>
            <a:r>
              <a:rPr lang="en-US" sz="2100" dirty="0" smtClean="0">
                <a:latin typeface="Comic Sans MS" pitchFamily="66" charset="0"/>
              </a:rPr>
              <a:t>variables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 smtClean="0">
                <a:latin typeface="Comic Sans MS" pitchFamily="66" charset="0"/>
              </a:rPr>
              <a:t>and</a:t>
            </a:r>
          </a:p>
          <a:p>
            <a:pPr>
              <a:defRPr/>
            </a:pPr>
            <a:r>
              <a:rPr lang="en-US" sz="2100" dirty="0" smtClean="0">
                <a:latin typeface="Comic Sans MS" pitchFamily="66" charset="0"/>
              </a:rPr>
              <a:t>initialize </a:t>
            </a:r>
            <a:r>
              <a:rPr lang="en-US" sz="2100" dirty="0">
                <a:latin typeface="Comic Sans MS" pitchFamily="66" charset="0"/>
              </a:rPr>
              <a:t>them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727C-7D6D-457D-B6CF-591DF342B906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34969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 animBg="1"/>
      <p:bldP spid="64" grpId="0"/>
      <p:bldP spid="73" grpId="0" animBg="1"/>
      <p:bldP spid="74" grpId="0"/>
      <p:bldP spid="81" grpId="0" animBg="1"/>
      <p:bldP spid="82" grpId="0"/>
      <p:bldP spid="84" grpId="0" animBg="1"/>
      <p:bldP spid="89" grpId="0" animBg="1"/>
      <p:bldP spid="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5454578" y="1143000"/>
              <a:ext cx="700081" cy="1143000"/>
              <a:chOff x="5683178" y="1600200"/>
              <a:chExt cx="700081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683250" y="1600200"/>
                <a:ext cx="700088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683250" y="2209800"/>
                <a:ext cx="700088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8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30772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30773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30774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01659" cy="1752600"/>
              <a:chOff x="5181600" y="1600200"/>
              <a:chExt cx="1201659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683250" y="2819400"/>
                <a:ext cx="700088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30768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30769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30770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0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2166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cxnSp>
        <p:nvCxnSpPr>
          <p:cNvPr id="30724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5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4953000" y="2895600"/>
            <a:ext cx="1752600" cy="1828800"/>
            <a:chOff x="7010400" y="3276600"/>
            <a:chExt cx="1752600" cy="1828800"/>
          </a:xfrm>
        </p:grpSpPr>
        <p:sp>
          <p:nvSpPr>
            <p:cNvPr id="30756" name="TextBox 33"/>
            <p:cNvSpPr txBox="1">
              <a:spLocks noChangeArrowheads="1"/>
            </p:cNvSpPr>
            <p:nvPr/>
          </p:nvSpPr>
          <p:spPr bwMode="auto">
            <a:xfrm>
              <a:off x="70104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30757" name="Rounded Rectangle 34"/>
            <p:cNvSpPr>
              <a:spLocks noChangeArrowheads="1"/>
            </p:cNvSpPr>
            <p:nvPr/>
          </p:nvSpPr>
          <p:spPr bwMode="auto">
            <a:xfrm>
              <a:off x="8001000" y="3352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58" name="TextBox 35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30759" name="Rounded Rectangle 39"/>
            <p:cNvSpPr>
              <a:spLocks noChangeArrowheads="1"/>
            </p:cNvSpPr>
            <p:nvPr/>
          </p:nvSpPr>
          <p:spPr bwMode="auto">
            <a:xfrm>
              <a:off x="8001000" y="3962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8001000" y="4572000"/>
              <a:ext cx="76200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61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0762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30763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30728" name="TextBox 46"/>
          <p:cNvSpPr txBox="1">
            <a:spLocks noChangeArrowheads="1"/>
          </p:cNvSpPr>
          <p:nvPr/>
        </p:nvSpPr>
        <p:spPr bwMode="auto">
          <a:xfrm>
            <a:off x="7010400" y="2514600"/>
            <a:ext cx="954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cxnSp>
        <p:nvCxnSpPr>
          <p:cNvPr id="30729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410200" y="4800600"/>
            <a:ext cx="1295400" cy="1143000"/>
            <a:chOff x="7599784" y="5181600"/>
            <a:chExt cx="1163216" cy="11430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077330" y="51816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53" name="TextBox 4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8077330" y="57912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30755" name="TextBox 52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</p:grpSp>
      <p:sp>
        <p:nvSpPr>
          <p:cNvPr id="30731" name="TextBox 56"/>
          <p:cNvSpPr txBox="1">
            <a:spLocks noChangeArrowheads="1"/>
          </p:cNvSpPr>
          <p:nvPr/>
        </p:nvSpPr>
        <p:spPr bwMode="auto">
          <a:xfrm>
            <a:off x="6172200" y="5486400"/>
            <a:ext cx="3417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2</a:t>
            </a:r>
          </a:p>
        </p:txBody>
      </p:sp>
      <p:grpSp>
        <p:nvGrpSpPr>
          <p:cNvPr id="15" name="Group 87"/>
          <p:cNvGrpSpPr>
            <a:grpSpLocks/>
          </p:cNvGrpSpPr>
          <p:nvPr/>
        </p:nvGrpSpPr>
        <p:grpSpPr bwMode="auto">
          <a:xfrm>
            <a:off x="5943600" y="2971800"/>
            <a:ext cx="762000" cy="533400"/>
            <a:chOff x="6781800" y="2971800"/>
            <a:chExt cx="762000" cy="533400"/>
          </a:xfrm>
        </p:grpSpPr>
        <p:sp>
          <p:nvSpPr>
            <p:cNvPr id="30750" name="Rounded Rectangle 86"/>
            <p:cNvSpPr>
              <a:spLocks noChangeArrowheads="1"/>
            </p:cNvSpPr>
            <p:nvPr/>
          </p:nvSpPr>
          <p:spPr bwMode="auto">
            <a:xfrm>
              <a:off x="6781800" y="2971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0751" name="TextBox 85"/>
            <p:cNvSpPr txBox="1">
              <a:spLocks noChangeArrowheads="1"/>
            </p:cNvSpPr>
            <p:nvPr/>
          </p:nvSpPr>
          <p:spPr bwMode="auto">
            <a:xfrm>
              <a:off x="7010400" y="3048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0" y="1066800"/>
            <a:ext cx="4800600" cy="5170646"/>
            <a:chOff x="152400" y="2025908"/>
            <a:chExt cx="4800600" cy="5170370"/>
          </a:xfrm>
        </p:grpSpPr>
        <p:sp>
          <p:nvSpPr>
            <p:cNvPr id="30747" name="TextBox 7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5170370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 smtClean="0"/>
                <a:t>);</a:t>
              </a:r>
            </a:p>
            <a:p>
              <a:pPr eaLnBrk="1" hangingPunct="1"/>
              <a:r>
                <a:rPr lang="en-US" altLang="en-US" sz="2200" dirty="0"/>
                <a:t> </a:t>
              </a:r>
              <a:r>
                <a:rPr lang="en-US" altLang="en-US" sz="2200" dirty="0" smtClean="0"/>
                <a:t>     return 0;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}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3400" y="3352987"/>
              <a:ext cx="44196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r>
                <a:rPr lang="en-US" sz="2200" dirty="0" smtClean="0"/>
                <a:t> </a:t>
              </a:r>
            </a:p>
            <a:p>
              <a:pPr>
                <a:defRPr/>
              </a:pPr>
              <a:r>
                <a:rPr lang="en-US" sz="2200" dirty="0" smtClean="0"/>
                <a:t>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0749" name="TextBox 89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91" name="Right Arrow 90"/>
          <p:cNvSpPr>
            <a:spLocks noChangeArrowheads="1"/>
          </p:cNvSpPr>
          <p:nvPr/>
        </p:nvSpPr>
        <p:spPr bwMode="auto">
          <a:xfrm>
            <a:off x="914400" y="38100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2" name="Right Arrow 91"/>
          <p:cNvSpPr>
            <a:spLocks noChangeArrowheads="1"/>
          </p:cNvSpPr>
          <p:nvPr/>
        </p:nvSpPr>
        <p:spPr bwMode="auto">
          <a:xfrm>
            <a:off x="182880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grpSp>
        <p:nvGrpSpPr>
          <p:cNvPr id="17" name="Group 95"/>
          <p:cNvGrpSpPr/>
          <p:nvPr/>
        </p:nvGrpSpPr>
        <p:grpSpPr>
          <a:xfrm>
            <a:off x="8077200" y="1295400"/>
            <a:ext cx="685800" cy="533400"/>
            <a:chOff x="7315200" y="12954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3" name="Rounded Rectangle 92"/>
            <p:cNvSpPr/>
            <p:nvPr/>
          </p:nvSpPr>
          <p:spPr bwMode="auto">
            <a:xfrm>
              <a:off x="7315200" y="12954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13716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2</a:t>
              </a:r>
            </a:p>
          </p:txBody>
        </p:sp>
      </p:grpSp>
      <p:sp>
        <p:nvSpPr>
          <p:cNvPr id="95" name="Right Arrow 94"/>
          <p:cNvSpPr>
            <a:spLocks noChangeArrowheads="1"/>
          </p:cNvSpPr>
          <p:nvPr/>
        </p:nvSpPr>
        <p:spPr bwMode="auto">
          <a:xfrm>
            <a:off x="182880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0746" name="TextBox 96"/>
          <p:cNvSpPr txBox="1">
            <a:spLocks noChangeArrowheads="1"/>
          </p:cNvSpPr>
          <p:nvPr/>
        </p:nvSpPr>
        <p:spPr bwMode="auto">
          <a:xfrm>
            <a:off x="0" y="6088063"/>
            <a:ext cx="8534400" cy="7699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This is another function call. So we</a:t>
            </a:r>
          </a:p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prepare stack. Earlier entries for fact() is erased.</a:t>
            </a:r>
          </a:p>
        </p:txBody>
      </p:sp>
      <p:sp>
        <p:nvSpPr>
          <p:cNvPr id="67" name="TextBox 81"/>
          <p:cNvSpPr txBox="1">
            <a:spLocks noChangeArrowheads="1"/>
          </p:cNvSpPr>
          <p:nvPr/>
        </p:nvSpPr>
        <p:spPr bwMode="auto">
          <a:xfrm>
            <a:off x="6153149" y="4861868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B45-3021-44F1-9213-79432A1C8E01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24899667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5" grpId="0" animBg="1"/>
      <p:bldP spid="307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MQ1 has been graded</a:t>
            </a:r>
          </a:p>
          <a:p>
            <a:pPr lvl="1"/>
            <a:r>
              <a:rPr lang="en-GB" dirty="0" smtClean="0"/>
              <a:t>Many have not done well</a:t>
            </a:r>
          </a:p>
          <a:p>
            <a:r>
              <a:rPr lang="en-GB" dirty="0" smtClean="0"/>
              <a:t>Extra class to solve MQ1 questions?</a:t>
            </a:r>
          </a:p>
          <a:p>
            <a:r>
              <a:rPr lang="en-GB" dirty="0" smtClean="0"/>
              <a:t>Remedial labs from 2pm-5pm today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4205987"/>
            <a:ext cx="4464496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; </a:t>
            </a:r>
            <a:r>
              <a:rPr lang="en-GB" dirty="0" smtClean="0">
                <a:solidFill>
                  <a:schemeClr val="bg1"/>
                </a:solidFill>
              </a:rPr>
              <a:t>int </a:t>
            </a:r>
            <a:r>
              <a:rPr lang="en-GB" dirty="0" smtClean="0">
                <a:solidFill>
                  <a:schemeClr val="bg1"/>
                </a:solidFill>
              </a:rPr>
              <a:t>j = 2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for(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=2</a:t>
            </a:r>
            <a:r>
              <a:rPr lang="en-GB" dirty="0" smtClean="0">
                <a:solidFill>
                  <a:schemeClr val="bg1"/>
                </a:solidFill>
              </a:rPr>
              <a:t>;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&lt;=20;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= i+7){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for</a:t>
            </a:r>
            <a:r>
              <a:rPr lang="en-GB" dirty="0" smtClean="0">
                <a:solidFill>
                  <a:schemeClr val="bg1"/>
                </a:solidFill>
              </a:rPr>
              <a:t>(; j&lt; 7; j= j*2</a:t>
            </a:r>
            <a:r>
              <a:rPr lang="en-GB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printf</a:t>
            </a:r>
            <a:r>
              <a:rPr lang="en-GB" dirty="0" smtClean="0">
                <a:solidFill>
                  <a:schemeClr val="bg1"/>
                </a:solidFill>
              </a:rPr>
              <a:t>("%d\</a:t>
            </a:r>
            <a:r>
              <a:rPr lang="en-GB" dirty="0" err="1" smtClean="0">
                <a:solidFill>
                  <a:schemeClr val="bg1"/>
                </a:solidFill>
              </a:rPr>
              <a:t>t%d</a:t>
            </a:r>
            <a:r>
              <a:rPr lang="en-GB" dirty="0" smtClean="0">
                <a:solidFill>
                  <a:schemeClr val="bg1"/>
                </a:solidFill>
              </a:rPr>
              <a:t>\n",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, j+1</a:t>
            </a:r>
            <a:r>
              <a:rPr lang="en-GB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 </a:t>
            </a:r>
            <a:r>
              <a:rPr lang="en-GB" dirty="0" smtClean="0">
                <a:solidFill>
                  <a:schemeClr val="bg1"/>
                </a:solidFill>
              </a:rPr>
              <a:t>j++;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}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2025650"/>
            <a:ext cx="4800600" cy="4832350"/>
            <a:chOff x="152400" y="2025908"/>
            <a:chExt cx="4800600" cy="4832092"/>
          </a:xfrm>
        </p:grpSpPr>
        <p:sp>
          <p:nvSpPr>
            <p:cNvPr id="31784" name="TextBox 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4832092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is”);</a:t>
              </a:r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/>
                <a:t>);</a:t>
              </a:r>
            </a:p>
            <a:p>
              <a:pPr eaLnBrk="1" hangingPunct="1"/>
              <a:r>
                <a:rPr lang="en-US" altLang="en-US" sz="2200" dirty="0" smtClean="0"/>
                <a:t>      return 0; }</a:t>
              </a:r>
              <a:endParaRPr lang="en-US" altLang="en-US" sz="2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3352987"/>
              <a:ext cx="44196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endParaRPr lang="en-US" sz="2200" dirty="0" smtClean="0"/>
            </a:p>
            <a:p>
              <a:pPr>
                <a:defRPr/>
              </a:pP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/>
                <a:t>. 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1786" name="TextBox 6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31782" name="Rounded Rectangle 10"/>
              <p:cNvSpPr>
                <a:spLocks noChangeArrowheads="1"/>
              </p:cNvSpPr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31783" name="Rounded Rectangle 11"/>
              <p:cNvSpPr>
                <a:spLocks noChangeArrowheads="1"/>
              </p:cNvSpPr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31780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31781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31777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31778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31779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31772" name="Rounded Rectangle 25"/>
              <p:cNvSpPr>
                <a:spLocks noChangeArrowheads="1"/>
              </p:cNvSpPr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31773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31774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31775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3508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1828800" y="51054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31750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1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31753" name="TextBox 31"/>
          <p:cNvSpPr txBox="1">
            <a:spLocks noChangeArrowheads="1"/>
          </p:cNvSpPr>
          <p:nvPr/>
        </p:nvSpPr>
        <p:spPr bwMode="auto">
          <a:xfrm>
            <a:off x="457200" y="533400"/>
            <a:ext cx="3505200" cy="1446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 int ans =1 ;</a:t>
            </a:r>
          </a:p>
          <a:p>
            <a:pPr eaLnBrk="1" hangingPunct="1"/>
            <a:r>
              <a:rPr lang="en-US" altLang="en-US" sz="2200"/>
              <a:t>       /*  code here */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5029200" y="2667000"/>
            <a:ext cx="1676400" cy="1828800"/>
            <a:chOff x="7086600" y="3276600"/>
            <a:chExt cx="1676400" cy="1828800"/>
          </a:xfrm>
        </p:grpSpPr>
        <p:sp>
          <p:nvSpPr>
            <p:cNvPr id="31761" name="TextBox 33"/>
            <p:cNvSpPr txBox="1">
              <a:spLocks noChangeArrowheads="1"/>
            </p:cNvSpPr>
            <p:nvPr/>
          </p:nvSpPr>
          <p:spPr bwMode="auto">
            <a:xfrm>
              <a:off x="70866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31762" name="Rounded Rectangle 34"/>
            <p:cNvSpPr>
              <a:spLocks noChangeArrowheads="1"/>
            </p:cNvSpPr>
            <p:nvPr/>
          </p:nvSpPr>
          <p:spPr bwMode="auto">
            <a:xfrm>
              <a:off x="80772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1763" name="TextBox 35"/>
            <p:cNvSpPr txBox="1">
              <a:spLocks noChangeArrowheads="1"/>
            </p:cNvSpPr>
            <p:nvPr/>
          </p:nvSpPr>
          <p:spPr bwMode="auto">
            <a:xfrm>
              <a:off x="70866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31764" name="Rounded Rectangle 39"/>
            <p:cNvSpPr>
              <a:spLocks noChangeArrowheads="1"/>
            </p:cNvSpPr>
            <p:nvPr/>
          </p:nvSpPr>
          <p:spPr bwMode="auto">
            <a:xfrm>
              <a:off x="8077200" y="3962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1765" name="Rounded Rectangle 40"/>
            <p:cNvSpPr>
              <a:spLocks noChangeArrowheads="1"/>
            </p:cNvSpPr>
            <p:nvPr/>
          </p:nvSpPr>
          <p:spPr bwMode="auto">
            <a:xfrm>
              <a:off x="8077200" y="4572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D9B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1766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767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31768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31755" name="TextBox 46"/>
          <p:cNvSpPr txBox="1">
            <a:spLocks noChangeArrowheads="1"/>
          </p:cNvSpPr>
          <p:nvPr/>
        </p:nvSpPr>
        <p:spPr bwMode="auto">
          <a:xfrm>
            <a:off x="8315325" y="2514600"/>
            <a:ext cx="828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fact()</a:t>
            </a:r>
          </a:p>
        </p:txBody>
      </p:sp>
      <p:cxnSp>
        <p:nvCxnSpPr>
          <p:cNvPr id="49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Right Arrow 50"/>
          <p:cNvSpPr/>
          <p:nvPr/>
        </p:nvSpPr>
        <p:spPr bwMode="auto">
          <a:xfrm>
            <a:off x="381000" y="9144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8000" y="2971800"/>
            <a:ext cx="2286000" cy="2678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Save return address.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Create box for return value.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Pass Parameters.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100" dirty="0">
                <a:latin typeface="Comic Sans MS" pitchFamily="66" charset="0"/>
              </a:rPr>
              <a:t>Jump to fact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305800" y="13716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31760" name="TextBox 45"/>
          <p:cNvSpPr txBox="1">
            <a:spLocks noChangeArrowheads="1"/>
          </p:cNvSpPr>
          <p:nvPr/>
        </p:nvSpPr>
        <p:spPr bwMode="auto">
          <a:xfrm>
            <a:off x="4800600" y="6088063"/>
            <a:ext cx="4052888" cy="769937"/>
          </a:xfrm>
          <a:prstGeom prst="rect">
            <a:avLst/>
          </a:prstGeom>
          <a:solidFill>
            <a:srgbClr val="FD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>
                <a:latin typeface="Comic Sans MS" pitchFamily="66" charset="0"/>
              </a:rPr>
              <a:t>Previous stack for fact() has </a:t>
            </a:r>
          </a:p>
          <a:p>
            <a:pPr algn="ctr" eaLnBrk="1" hangingPunct="1"/>
            <a:r>
              <a:rPr lang="en-US" altLang="en-US" sz="2200">
                <a:latin typeface="Comic Sans MS" pitchFamily="66" charset="0"/>
              </a:rPr>
              <a:t>been erased.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5D2A-FBB8-4730-BAAB-62CCFAC036AF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14413474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5" grpId="0" animBg="1"/>
      <p:bldP spid="51" grpId="0" animBg="1"/>
      <p:bldP spid="52" grpId="0" animBg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8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r>
                    <a:rPr lang="en-US" sz="2400" dirty="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29753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29754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29755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9749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29750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29751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0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735087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cxnSp>
        <p:nvCxnSpPr>
          <p:cNvPr id="29700" name="Straight Connector 59"/>
          <p:cNvCxnSpPr>
            <a:cxnSpLocks noChangeShapeType="1"/>
          </p:cNvCxnSpPr>
          <p:nvPr/>
        </p:nvCxnSpPr>
        <p:spPr bwMode="auto">
          <a:xfrm>
            <a:off x="5105400" y="2514600"/>
            <a:ext cx="388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1" name="TextBox 60"/>
          <p:cNvSpPr txBox="1">
            <a:spLocks noChangeArrowheads="1"/>
          </p:cNvSpPr>
          <p:nvPr/>
        </p:nvSpPr>
        <p:spPr bwMode="auto">
          <a:xfrm>
            <a:off x="6934200" y="20574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4953000" y="2895600"/>
            <a:ext cx="1752600" cy="1828800"/>
            <a:chOff x="7010400" y="3276600"/>
            <a:chExt cx="1752600" cy="1828800"/>
          </a:xfrm>
        </p:grpSpPr>
        <p:sp>
          <p:nvSpPr>
            <p:cNvPr id="29737" name="TextBox 33"/>
            <p:cNvSpPr txBox="1">
              <a:spLocks noChangeArrowheads="1"/>
            </p:cNvSpPr>
            <p:nvPr/>
          </p:nvSpPr>
          <p:spPr bwMode="auto">
            <a:xfrm>
              <a:off x="7010400" y="3886200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address</a:t>
              </a:r>
            </a:p>
          </p:txBody>
        </p:sp>
        <p:sp>
          <p:nvSpPr>
            <p:cNvPr id="29738" name="Rounded Rectangle 34"/>
            <p:cNvSpPr>
              <a:spLocks noChangeArrowheads="1"/>
            </p:cNvSpPr>
            <p:nvPr/>
          </p:nvSpPr>
          <p:spPr bwMode="auto">
            <a:xfrm>
              <a:off x="8001000" y="3352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9" name="TextBox 35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9533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Return</a:t>
              </a:r>
            </a:p>
            <a:p>
              <a:pPr eaLnBrk="1" hangingPunct="1"/>
              <a:r>
                <a:rPr lang="en-US" altLang="en-US" sz="2000"/>
                <a:t> value</a:t>
              </a:r>
            </a:p>
          </p:txBody>
        </p:sp>
        <p:sp>
          <p:nvSpPr>
            <p:cNvPr id="29740" name="Rounded Rectangle 39"/>
            <p:cNvSpPr>
              <a:spLocks noChangeArrowheads="1"/>
            </p:cNvSpPr>
            <p:nvPr/>
          </p:nvSpPr>
          <p:spPr bwMode="auto">
            <a:xfrm>
              <a:off x="8001000" y="3962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B08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8001000" y="4572000"/>
              <a:ext cx="76200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42" name="TextBox 41"/>
            <p:cNvSpPr txBox="1">
              <a:spLocks noChangeArrowheads="1"/>
            </p:cNvSpPr>
            <p:nvPr/>
          </p:nvSpPr>
          <p:spPr bwMode="auto">
            <a:xfrm>
              <a:off x="8229600" y="40386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>
                  <a:latin typeface="Comic Sans MS" pitchFamily="66" charset="0"/>
                </a:rPr>
                <a:t>7</a:t>
              </a:r>
              <a:endParaRPr lang="en-US" altLang="en-US" sz="2200" dirty="0">
                <a:latin typeface="Comic Sans MS" pitchFamily="66" charset="0"/>
              </a:endParaRPr>
            </a:p>
          </p:txBody>
        </p:sp>
        <p:sp>
          <p:nvSpPr>
            <p:cNvPr id="29743" name="TextBox 42"/>
            <p:cNvSpPr txBox="1">
              <a:spLocks noChangeArrowheads="1"/>
            </p:cNvSpPr>
            <p:nvPr/>
          </p:nvSpPr>
          <p:spPr bwMode="auto">
            <a:xfrm>
              <a:off x="7772400" y="4648200"/>
              <a:ext cx="279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r</a:t>
              </a:r>
            </a:p>
          </p:txBody>
        </p:sp>
        <p:sp>
          <p:nvSpPr>
            <p:cNvPr id="29744" name="TextBox 43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29704" name="TextBox 46"/>
          <p:cNvSpPr txBox="1">
            <a:spLocks noChangeArrowheads="1"/>
          </p:cNvSpPr>
          <p:nvPr/>
        </p:nvSpPr>
        <p:spPr bwMode="auto">
          <a:xfrm>
            <a:off x="7010400" y="2514600"/>
            <a:ext cx="954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fact()</a:t>
            </a:r>
          </a:p>
        </p:txBody>
      </p:sp>
      <p:cxnSp>
        <p:nvCxnSpPr>
          <p:cNvPr id="29705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410200" y="4800600"/>
            <a:ext cx="1295400" cy="1143000"/>
            <a:chOff x="7599784" y="5181600"/>
            <a:chExt cx="1163216" cy="11430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077330" y="51816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4" name="TextBox 47"/>
            <p:cNvSpPr txBox="1">
              <a:spLocks noChangeArrowheads="1"/>
            </p:cNvSpPr>
            <p:nvPr/>
          </p:nvSpPr>
          <p:spPr bwMode="auto">
            <a:xfrm>
              <a:off x="7848600" y="5181600"/>
              <a:ext cx="2471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i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8077330" y="5791200"/>
              <a:ext cx="685670" cy="533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29736" name="TextBox 52"/>
            <p:cNvSpPr txBox="1">
              <a:spLocks noChangeArrowheads="1"/>
            </p:cNvSpPr>
            <p:nvPr/>
          </p:nvSpPr>
          <p:spPr bwMode="auto">
            <a:xfrm>
              <a:off x="7599784" y="57150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ans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172200" y="54864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sp>
        <p:nvSpPr>
          <p:cNvPr id="29708" name="TextBox 57"/>
          <p:cNvSpPr txBox="1">
            <a:spLocks noChangeArrowheads="1"/>
          </p:cNvSpPr>
          <p:nvPr/>
        </p:nvSpPr>
        <p:spPr bwMode="auto">
          <a:xfrm>
            <a:off x="533400" y="990600"/>
            <a:ext cx="3505200" cy="3478213"/>
          </a:xfrm>
          <a:prstGeom prst="rect">
            <a:avLst/>
          </a:prstGeom>
          <a:solidFill>
            <a:srgbClr val="A6ED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# include &lt;stdio.h&gt;</a:t>
            </a:r>
          </a:p>
          <a:p>
            <a:pPr eaLnBrk="1" hangingPunct="1"/>
            <a:r>
              <a:rPr lang="en-US" altLang="en-US" sz="2200"/>
              <a:t>int fact(int r) {   /* calc. r! */</a:t>
            </a:r>
          </a:p>
          <a:p>
            <a:pPr eaLnBrk="1" hangingPunct="1"/>
            <a:r>
              <a:rPr lang="en-US" altLang="en-US" sz="2200"/>
              <a:t>     int i;</a:t>
            </a:r>
          </a:p>
          <a:p>
            <a:pPr eaLnBrk="1" hangingPunct="1"/>
            <a:r>
              <a:rPr lang="en-US" altLang="en-US" sz="2200"/>
              <a:t>     int  ans=1;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/>
              <a:t>     for (i=0;  i &lt; r; i=i+1) {</a:t>
            </a:r>
          </a:p>
          <a:p>
            <a:pPr eaLnBrk="1" hangingPunct="1"/>
            <a:r>
              <a:rPr lang="en-US" altLang="en-US" sz="2200"/>
              <a:t>	ans = ans *(i+1);</a:t>
            </a:r>
          </a:p>
          <a:p>
            <a:pPr eaLnBrk="1" hangingPunct="1"/>
            <a:r>
              <a:rPr lang="en-US" altLang="en-US" sz="2200"/>
              <a:t>     }</a:t>
            </a:r>
          </a:p>
          <a:p>
            <a:pPr eaLnBrk="1" hangingPunct="1"/>
            <a:r>
              <a:rPr lang="en-US" altLang="en-US" sz="2200"/>
              <a:t>     return ans;</a:t>
            </a:r>
          </a:p>
          <a:p>
            <a:pPr eaLnBrk="1" hangingPunct="1"/>
            <a:r>
              <a:rPr lang="en-US" altLang="en-US" sz="2200"/>
              <a:t>}	</a:t>
            </a:r>
          </a:p>
        </p:txBody>
      </p:sp>
      <p:sp>
        <p:nvSpPr>
          <p:cNvPr id="59" name="Right Arrow 58"/>
          <p:cNvSpPr/>
          <p:nvPr/>
        </p:nvSpPr>
        <p:spPr bwMode="auto">
          <a:xfrm>
            <a:off x="10668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153149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0</a:t>
            </a:r>
          </a:p>
        </p:txBody>
      </p:sp>
      <p:sp>
        <p:nvSpPr>
          <p:cNvPr id="66" name="Right Arrow 65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8" name="Right Arrow 67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5" name="Group 70"/>
          <p:cNvGrpSpPr/>
          <p:nvPr/>
        </p:nvGrpSpPr>
        <p:grpSpPr>
          <a:xfrm>
            <a:off x="5943601" y="5410200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69" name="Rounded Rectangle 68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1</a:t>
              </a:r>
            </a:p>
          </p:txBody>
        </p:sp>
      </p:grpSp>
      <p:sp>
        <p:nvSpPr>
          <p:cNvPr id="72" name="Right Arrow 71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943600" y="4800600"/>
            <a:ext cx="763588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172200" y="48768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1</a:t>
            </a:r>
          </a:p>
        </p:txBody>
      </p:sp>
      <p:grpSp>
        <p:nvGrpSpPr>
          <p:cNvPr id="16" name="Group 74"/>
          <p:cNvGrpSpPr/>
          <p:nvPr/>
        </p:nvGrpSpPr>
        <p:grpSpPr>
          <a:xfrm>
            <a:off x="5941868" y="5418138"/>
            <a:ext cx="763732" cy="533400"/>
            <a:chOff x="6781800" y="5410200"/>
            <a:chExt cx="763732" cy="533400"/>
          </a:xfrm>
          <a:solidFill>
            <a:schemeClr val="bg2">
              <a:lumMod val="90000"/>
            </a:schemeClr>
          </a:solidFill>
        </p:grpSpPr>
        <p:sp>
          <p:nvSpPr>
            <p:cNvPr id="76" name="Rounded Rectangle 75"/>
            <p:cNvSpPr/>
            <p:nvPr/>
          </p:nvSpPr>
          <p:spPr bwMode="auto">
            <a:xfrm>
              <a:off x="6781800" y="5410200"/>
              <a:ext cx="763732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latin typeface="Arial" pitchFamily="34" charset="0"/>
                  <a:ea typeface="Batang" pitchFamily="18" charset="-127"/>
                  <a:cs typeface="Arial" pitchFamily="34" charset="0"/>
                </a:rPr>
                <a:t> 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10400" y="5486400"/>
              <a:ext cx="341760" cy="430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2</a:t>
              </a:r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1066800" y="30480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22860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1676400" y="25146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943601" y="4810994"/>
            <a:ext cx="763587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73788" y="4887194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83" name="Right Arrow 82"/>
          <p:cNvSpPr/>
          <p:nvPr/>
        </p:nvSpPr>
        <p:spPr bwMode="auto">
          <a:xfrm>
            <a:off x="533400" y="3733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200" y="5181600"/>
            <a:ext cx="4125913" cy="76993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Assign value of </a:t>
            </a:r>
            <a:r>
              <a:rPr lang="en-US" sz="2200" dirty="0" err="1">
                <a:latin typeface="Comic Sans MS" pitchFamily="66" charset="0"/>
              </a:rPr>
              <a:t>ans</a:t>
            </a:r>
            <a:r>
              <a:rPr lang="en-US" sz="2200" dirty="0">
                <a:latin typeface="Comic Sans MS" pitchFamily="66" charset="0"/>
              </a:rPr>
              <a:t> to box for</a:t>
            </a:r>
          </a:p>
          <a:p>
            <a:pPr algn="ctr">
              <a:defRPr/>
            </a:pPr>
            <a:r>
              <a:rPr lang="en-US" sz="2200" dirty="0">
                <a:latin typeface="Comic Sans MS" pitchFamily="66" charset="0"/>
              </a:rPr>
              <a:t>return value.</a:t>
            </a:r>
          </a:p>
        </p:txBody>
      </p:sp>
      <p:sp>
        <p:nvSpPr>
          <p:cNvPr id="85" name="Right Arrow 84"/>
          <p:cNvSpPr/>
          <p:nvPr/>
        </p:nvSpPr>
        <p:spPr bwMode="auto">
          <a:xfrm>
            <a:off x="228600" y="4114800"/>
            <a:ext cx="457200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5939640" y="2971800"/>
            <a:ext cx="762000" cy="533400"/>
            <a:chOff x="6781800" y="2971800"/>
            <a:chExt cx="762000" cy="533400"/>
          </a:xfrm>
        </p:grpSpPr>
        <p:sp>
          <p:nvSpPr>
            <p:cNvPr id="29731" name="Rounded Rectangle 86"/>
            <p:cNvSpPr>
              <a:spLocks noChangeArrowheads="1"/>
            </p:cNvSpPr>
            <p:nvPr/>
          </p:nvSpPr>
          <p:spPr bwMode="auto">
            <a:xfrm>
              <a:off x="6781800" y="29718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D8FA7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29732" name="TextBox 85"/>
            <p:cNvSpPr txBox="1">
              <a:spLocks noChangeArrowheads="1"/>
            </p:cNvSpPr>
            <p:nvPr/>
          </p:nvSpPr>
          <p:spPr bwMode="auto">
            <a:xfrm>
              <a:off x="7010400" y="30480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2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324600"/>
            <a:ext cx="3082925" cy="369888"/>
          </a:xfrm>
          <a:prstGeom prst="rect">
            <a:avLst/>
          </a:prstGeom>
          <a:solidFill>
            <a:srgbClr val="FD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Now jump to return address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10400" y="5181600"/>
            <a:ext cx="2133600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>
                <a:latin typeface="Comic Sans MS" pitchFamily="66" charset="0"/>
              </a:rPr>
              <a:t>Create local </a:t>
            </a:r>
            <a:r>
              <a:rPr lang="en-US" sz="2100" dirty="0" smtClean="0">
                <a:latin typeface="Comic Sans MS" pitchFamily="66" charset="0"/>
              </a:rPr>
              <a:t>variables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 smtClean="0">
                <a:latin typeface="Comic Sans MS" pitchFamily="66" charset="0"/>
              </a:rPr>
              <a:t>and</a:t>
            </a:r>
          </a:p>
          <a:p>
            <a:pPr>
              <a:defRPr/>
            </a:pPr>
            <a:r>
              <a:rPr lang="en-US" sz="2100" dirty="0" smtClean="0">
                <a:latin typeface="Comic Sans MS" pitchFamily="66" charset="0"/>
              </a:rPr>
              <a:t>initialize </a:t>
            </a:r>
            <a:r>
              <a:rPr lang="en-US" sz="2100" dirty="0">
                <a:latin typeface="Comic Sans MS" pitchFamily="66" charset="0"/>
              </a:rPr>
              <a:t>them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520D-1520-440D-94CF-E866DD3AF061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7218334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 animBg="1"/>
      <p:bldP spid="64" grpId="0"/>
      <p:bldP spid="73" grpId="0" animBg="1"/>
      <p:bldP spid="74" grpId="0"/>
      <p:bldP spid="81" grpId="0" animBg="1"/>
      <p:bldP spid="82" grpId="0"/>
      <p:bldP spid="84" grpId="0" animBg="1"/>
      <p:bldP spid="89" grpId="0" animBg="1"/>
      <p:bldP spid="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8077200" y="1895267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</a:rPr>
              <a:t>  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53000" y="685800"/>
            <a:ext cx="4191000" cy="1752600"/>
            <a:chOff x="4953000" y="1143000"/>
            <a:chExt cx="4191000" cy="175260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5486400" y="1143000"/>
              <a:ext cx="685800" cy="1143000"/>
              <a:chOff x="5715000" y="1600200"/>
              <a:chExt cx="685800" cy="1143000"/>
            </a:xfrm>
          </p:grpSpPr>
          <p:sp>
            <p:nvSpPr>
              <p:cNvPr id="34884" name="Rounded Rectangle 10"/>
              <p:cNvSpPr>
                <a:spLocks noChangeArrowheads="1"/>
              </p:cNvSpPr>
              <p:nvPr/>
            </p:nvSpPr>
            <p:spPr bwMode="auto">
              <a:xfrm>
                <a:off x="5715000" y="16002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4</a:t>
                </a:r>
              </a:p>
            </p:txBody>
          </p:sp>
          <p:sp>
            <p:nvSpPr>
              <p:cNvPr id="34885" name="Rounded Rectangle 11"/>
              <p:cNvSpPr>
                <a:spLocks noChangeArrowheads="1"/>
              </p:cNvSpPr>
              <p:nvPr/>
            </p:nvSpPr>
            <p:spPr bwMode="auto">
              <a:xfrm>
                <a:off x="5715000" y="22098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2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8077200" y="1219200"/>
              <a:ext cx="1066800" cy="1676400"/>
              <a:chOff x="8077200" y="990600"/>
              <a:chExt cx="1066800" cy="1676400"/>
            </a:xfrm>
          </p:grpSpPr>
          <p:grpSp>
            <p:nvGrpSpPr>
              <p:cNvPr id="8" name="Group 37"/>
              <p:cNvGrpSpPr>
                <a:grpSpLocks/>
              </p:cNvGrpSpPr>
              <p:nvPr/>
            </p:nvGrpSpPr>
            <p:grpSpPr bwMode="auto">
              <a:xfrm>
                <a:off x="8077200" y="1524000"/>
                <a:ext cx="685800" cy="1143000"/>
                <a:chOff x="8305800" y="2057400"/>
                <a:chExt cx="685800" cy="1143000"/>
              </a:xfrm>
            </p:grpSpPr>
            <p:sp>
              <p:nvSpPr>
                <p:cNvPr id="34882" name="Rounded Rectangle 20"/>
                <p:cNvSpPr>
                  <a:spLocks noChangeArrowheads="1"/>
                </p:cNvSpPr>
                <p:nvPr/>
              </p:nvSpPr>
              <p:spPr bwMode="auto">
                <a:xfrm>
                  <a:off x="8305800" y="20574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  <p:sp>
              <p:nvSpPr>
                <p:cNvPr id="34883" name="Rounded Rectangle 21"/>
                <p:cNvSpPr>
                  <a:spLocks noChangeArrowheads="1"/>
                </p:cNvSpPr>
                <p:nvPr/>
              </p:nvSpPr>
              <p:spPr bwMode="auto">
                <a:xfrm>
                  <a:off x="8305800" y="2667000"/>
                  <a:ext cx="685800" cy="533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>
                      <a:ea typeface="ＭＳ Ｐゴシック" pitchFamily="34" charset="-128"/>
                    </a:rPr>
                    <a:t>  </a:t>
                  </a:r>
                </a:p>
              </p:txBody>
            </p:sp>
          </p:grpSp>
          <p:sp>
            <p:nvSpPr>
              <p:cNvPr id="34879" name="TextBox 16"/>
              <p:cNvSpPr txBox="1">
                <a:spLocks noChangeArrowheads="1"/>
              </p:cNvSpPr>
              <p:nvPr/>
            </p:nvSpPr>
            <p:spPr bwMode="auto">
              <a:xfrm>
                <a:off x="8723692" y="9906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t1</a:t>
                </a:r>
              </a:p>
            </p:txBody>
          </p:sp>
          <p:sp>
            <p:nvSpPr>
              <p:cNvPr id="34880" name="TextBox 17"/>
              <p:cNvSpPr txBox="1">
                <a:spLocks noChangeArrowheads="1"/>
              </p:cNvSpPr>
              <p:nvPr/>
            </p:nvSpPr>
            <p:spPr bwMode="auto">
              <a:xfrm>
                <a:off x="8723692" y="16002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t2</a:t>
                </a:r>
              </a:p>
            </p:txBody>
          </p:sp>
          <p:sp>
            <p:nvSpPr>
              <p:cNvPr id="34881" name="TextBox 18"/>
              <p:cNvSpPr txBox="1">
                <a:spLocks noChangeArrowheads="1"/>
              </p:cNvSpPr>
              <p:nvPr/>
            </p:nvSpPr>
            <p:spPr bwMode="auto">
              <a:xfrm>
                <a:off x="8723692" y="2209800"/>
                <a:ext cx="42030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t3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953000" y="1143000"/>
              <a:ext cx="1219200" cy="1752600"/>
              <a:chOff x="5181600" y="1600200"/>
              <a:chExt cx="1219200" cy="1752600"/>
            </a:xfrm>
          </p:grpSpPr>
          <p:sp>
            <p:nvSpPr>
              <p:cNvPr id="34874" name="Rounded Rectangle 25"/>
              <p:cNvSpPr>
                <a:spLocks noChangeArrowheads="1"/>
              </p:cNvSpPr>
              <p:nvPr/>
            </p:nvSpPr>
            <p:spPr bwMode="auto">
              <a:xfrm>
                <a:off x="5715000" y="2819400"/>
                <a:ext cx="6858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34875" name="TextBox 26"/>
              <p:cNvSpPr txBox="1">
                <a:spLocks noChangeArrowheads="1"/>
              </p:cNvSpPr>
              <p:nvPr/>
            </p:nvSpPr>
            <p:spPr bwMode="auto">
              <a:xfrm>
                <a:off x="5410200" y="1600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n</a:t>
                </a:r>
              </a:p>
            </p:txBody>
          </p:sp>
          <p:sp>
            <p:nvSpPr>
              <p:cNvPr id="34876" name="TextBox 27"/>
              <p:cNvSpPr txBox="1">
                <a:spLocks noChangeArrowheads="1"/>
              </p:cNvSpPr>
              <p:nvPr/>
            </p:nvSpPr>
            <p:spPr bwMode="auto">
              <a:xfrm>
                <a:off x="5410200" y="2209800"/>
                <a:ext cx="3257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k</a:t>
                </a:r>
              </a:p>
            </p:txBody>
          </p:sp>
          <p:sp>
            <p:nvSpPr>
              <p:cNvPr id="34877" name="TextBox 28"/>
              <p:cNvSpPr txBox="1">
                <a:spLocks noChangeArrowheads="1"/>
              </p:cNvSpPr>
              <p:nvPr/>
            </p:nvSpPr>
            <p:spPr bwMode="auto">
              <a:xfrm>
                <a:off x="5181600" y="2819400"/>
                <a:ext cx="5774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res</a:t>
                </a:r>
              </a:p>
            </p:txBody>
          </p:sp>
        </p:grpSp>
      </p:grpSp>
      <p:grpSp>
        <p:nvGrpSpPr>
          <p:cNvPr id="10" name="Group 58"/>
          <p:cNvGrpSpPr/>
          <p:nvPr/>
        </p:nvGrpSpPr>
        <p:grpSpPr>
          <a:xfrm>
            <a:off x="8077200" y="685800"/>
            <a:ext cx="685800" cy="533400"/>
            <a:chOff x="8077200" y="685800"/>
            <a:chExt cx="685800" cy="533400"/>
          </a:xfrm>
          <a:solidFill>
            <a:schemeClr val="accent1"/>
          </a:solidFill>
        </p:grpSpPr>
        <p:sp>
          <p:nvSpPr>
            <p:cNvPr id="38" name="Rounded Rectangle 37"/>
            <p:cNvSpPr/>
            <p:nvPr/>
          </p:nvSpPr>
          <p:spPr bwMode="auto">
            <a:xfrm>
              <a:off x="8077200" y="685800"/>
              <a:ext cx="685800" cy="5334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400" dirty="0">
                  <a:ea typeface="ＭＳ Ｐゴシック" pitchFamily="34" charset="-128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53400" y="685800"/>
              <a:ext cx="527709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24</a:t>
              </a:r>
            </a:p>
          </p:txBody>
        </p:sp>
      </p:grpSp>
      <p:sp>
        <p:nvSpPr>
          <p:cNvPr id="34821" name="TextBox 60"/>
          <p:cNvSpPr txBox="1">
            <a:spLocks noChangeArrowheads="1"/>
          </p:cNvSpPr>
          <p:nvPr/>
        </p:nvSpPr>
        <p:spPr bwMode="auto">
          <a:xfrm>
            <a:off x="6858000" y="381000"/>
            <a:ext cx="985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main()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00600" y="304800"/>
            <a:ext cx="350838" cy="147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</a:t>
            </a:r>
          </a:p>
          <a:p>
            <a:pPr>
              <a:defRPr/>
            </a:pPr>
            <a:r>
              <a:rPr lang="en-US" dirty="0"/>
              <a:t>T</a:t>
            </a:r>
          </a:p>
          <a:p>
            <a:pPr>
              <a:defRPr/>
            </a:pPr>
            <a:r>
              <a:rPr lang="en-US" dirty="0"/>
              <a:t>A</a:t>
            </a:r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/>
              <a:t>K</a:t>
            </a:r>
          </a:p>
        </p:txBody>
      </p:sp>
      <p:cxnSp>
        <p:nvCxnSpPr>
          <p:cNvPr id="34823" name="Straight Arrow Connector 48"/>
          <p:cNvCxnSpPr>
            <a:cxnSpLocks noChangeShapeType="1"/>
            <a:stCxn id="65" idx="2"/>
          </p:cNvCxnSpPr>
          <p:nvPr/>
        </p:nvCxnSpPr>
        <p:spPr bwMode="auto">
          <a:xfrm flipH="1">
            <a:off x="4953000" y="1782763"/>
            <a:ext cx="23813" cy="397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4953000" y="2514600"/>
            <a:ext cx="4038600" cy="3429000"/>
            <a:chOff x="4953000" y="2514600"/>
            <a:chExt cx="4038600" cy="3429000"/>
          </a:xfrm>
        </p:grpSpPr>
        <p:cxnSp>
          <p:nvCxnSpPr>
            <p:cNvPr id="34839" name="Straight Connector 59"/>
            <p:cNvCxnSpPr>
              <a:cxnSpLocks noChangeShapeType="1"/>
            </p:cNvCxnSpPr>
            <p:nvPr/>
          </p:nvCxnSpPr>
          <p:spPr bwMode="auto">
            <a:xfrm>
              <a:off x="5105400" y="2514600"/>
              <a:ext cx="3886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4953000" y="2895600"/>
              <a:ext cx="1752600" cy="1828800"/>
              <a:chOff x="7010400" y="3276600"/>
              <a:chExt cx="1752600" cy="1828800"/>
            </a:xfrm>
          </p:grpSpPr>
          <p:sp>
            <p:nvSpPr>
              <p:cNvPr id="34863" name="TextBox 33"/>
              <p:cNvSpPr txBox="1">
                <a:spLocks noChangeArrowheads="1"/>
              </p:cNvSpPr>
              <p:nvPr/>
            </p:nvSpPr>
            <p:spPr bwMode="auto">
              <a:xfrm>
                <a:off x="7010400" y="3886200"/>
                <a:ext cx="109677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address</a:t>
                </a:r>
              </a:p>
            </p:txBody>
          </p:sp>
          <p:sp>
            <p:nvSpPr>
              <p:cNvPr id="34865" name="TextBox 35"/>
              <p:cNvSpPr txBox="1">
                <a:spLocks noChangeArrowheads="1"/>
              </p:cNvSpPr>
              <p:nvPr/>
            </p:nvSpPr>
            <p:spPr bwMode="auto">
              <a:xfrm>
                <a:off x="7010400" y="3276600"/>
                <a:ext cx="95336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Return</a:t>
                </a:r>
              </a:p>
              <a:p>
                <a:pPr eaLnBrk="1" hangingPunct="1"/>
                <a:r>
                  <a:rPr lang="en-US" altLang="en-US" sz="2000"/>
                  <a:t> value</a:t>
                </a:r>
              </a:p>
            </p:txBody>
          </p:sp>
          <p:sp>
            <p:nvSpPr>
              <p:cNvPr id="34866" name="Rounded Rectangle 39"/>
              <p:cNvSpPr>
                <a:spLocks noChangeArrowheads="1"/>
              </p:cNvSpPr>
              <p:nvPr/>
            </p:nvSpPr>
            <p:spPr bwMode="auto">
              <a:xfrm>
                <a:off x="8001000" y="3962400"/>
                <a:ext cx="7620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B08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8001000" y="4572000"/>
                <a:ext cx="76200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4868" name="TextBox 41"/>
              <p:cNvSpPr txBox="1">
                <a:spLocks noChangeArrowheads="1"/>
              </p:cNvSpPr>
              <p:nvPr/>
            </p:nvSpPr>
            <p:spPr bwMode="auto">
              <a:xfrm>
                <a:off x="8229600" y="4038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34869" name="TextBox 42"/>
              <p:cNvSpPr txBox="1">
                <a:spLocks noChangeArrowheads="1"/>
              </p:cNvSpPr>
              <p:nvPr/>
            </p:nvSpPr>
            <p:spPr bwMode="auto">
              <a:xfrm>
                <a:off x="7772400" y="4648200"/>
                <a:ext cx="27924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r</a:t>
                </a:r>
              </a:p>
            </p:txBody>
          </p:sp>
          <p:sp>
            <p:nvSpPr>
              <p:cNvPr id="34870" name="TextBox 43"/>
              <p:cNvSpPr txBox="1">
                <a:spLocks noChangeArrowheads="1"/>
              </p:cNvSpPr>
              <p:nvPr/>
            </p:nvSpPr>
            <p:spPr bwMode="auto">
              <a:xfrm>
                <a:off x="8229600" y="4648200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2</a:t>
                </a:r>
              </a:p>
            </p:txBody>
          </p:sp>
        </p:grpSp>
        <p:sp>
          <p:nvSpPr>
            <p:cNvPr id="34841" name="TextBox 46"/>
            <p:cNvSpPr txBox="1">
              <a:spLocks noChangeArrowheads="1"/>
            </p:cNvSpPr>
            <p:nvPr/>
          </p:nvSpPr>
          <p:spPr bwMode="auto">
            <a:xfrm>
              <a:off x="7010400" y="2514600"/>
              <a:ext cx="95410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>
                  <a:latin typeface="Comic Sans MS" pitchFamily="66" charset="0"/>
                </a:rPr>
                <a:t>fact()</a:t>
              </a:r>
            </a:p>
          </p:txBody>
        </p:sp>
        <p:grpSp>
          <p:nvGrpSpPr>
            <p:cNvPr id="13" name="Group 96"/>
            <p:cNvGrpSpPr>
              <a:grpSpLocks/>
            </p:cNvGrpSpPr>
            <p:nvPr/>
          </p:nvGrpSpPr>
          <p:grpSpPr bwMode="auto">
            <a:xfrm>
              <a:off x="5410200" y="4800600"/>
              <a:ext cx="1295400" cy="1143000"/>
              <a:chOff x="7599784" y="5181600"/>
              <a:chExt cx="1163216" cy="1143000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8077330" y="5181600"/>
                <a:ext cx="68567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4860" name="TextBox 47"/>
              <p:cNvSpPr txBox="1">
                <a:spLocks noChangeArrowheads="1"/>
              </p:cNvSpPr>
              <p:nvPr/>
            </p:nvSpPr>
            <p:spPr bwMode="auto">
              <a:xfrm>
                <a:off x="7848600" y="5181600"/>
                <a:ext cx="24718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i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8077330" y="5791200"/>
                <a:ext cx="685670" cy="5334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 dirty="0"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  </a:t>
                </a:r>
              </a:p>
            </p:txBody>
          </p:sp>
          <p:sp>
            <p:nvSpPr>
              <p:cNvPr id="34862" name="TextBox 52"/>
              <p:cNvSpPr txBox="1">
                <a:spLocks noChangeArrowheads="1"/>
              </p:cNvSpPr>
              <p:nvPr/>
            </p:nvSpPr>
            <p:spPr bwMode="auto">
              <a:xfrm>
                <a:off x="7599784" y="5715000"/>
                <a:ext cx="63991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/>
                  <a:t>ans</a:t>
                </a:r>
              </a:p>
            </p:txBody>
          </p:sp>
        </p:grpSp>
        <p:sp>
          <p:nvSpPr>
            <p:cNvPr id="34856" name="TextBox 76"/>
            <p:cNvSpPr txBox="1">
              <a:spLocks noChangeArrowheads="1"/>
            </p:cNvSpPr>
            <p:nvPr/>
          </p:nvSpPr>
          <p:spPr bwMode="auto">
            <a:xfrm>
              <a:off x="6167379" y="54864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2</a:t>
              </a:r>
            </a:p>
          </p:txBody>
        </p:sp>
        <p:sp>
          <p:nvSpPr>
            <p:cNvPr id="34851" name="TextBox 81"/>
            <p:cNvSpPr txBox="1">
              <a:spLocks noChangeArrowheads="1"/>
            </p:cNvSpPr>
            <p:nvPr/>
          </p:nvSpPr>
          <p:spPr bwMode="auto">
            <a:xfrm>
              <a:off x="6167379" y="4876800"/>
              <a:ext cx="341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2</a:t>
              </a:r>
            </a:p>
          </p:txBody>
        </p: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>
              <a:off x="5944319" y="2936635"/>
              <a:ext cx="762000" cy="533400"/>
              <a:chOff x="5944319" y="2936635"/>
              <a:chExt cx="762000" cy="533400"/>
            </a:xfrm>
          </p:grpSpPr>
          <p:sp>
            <p:nvSpPr>
              <p:cNvPr id="34853" name="Rounded Rectangle 86"/>
              <p:cNvSpPr>
                <a:spLocks noChangeArrowheads="1"/>
              </p:cNvSpPr>
              <p:nvPr/>
            </p:nvSpPr>
            <p:spPr bwMode="auto">
              <a:xfrm>
                <a:off x="5944319" y="2936635"/>
                <a:ext cx="7620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D8FA78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>
                    <a:ea typeface="ＭＳ Ｐゴシック" pitchFamily="34" charset="-128"/>
                  </a:rPr>
                  <a:t>  </a:t>
                </a:r>
              </a:p>
            </p:txBody>
          </p:sp>
          <p:sp>
            <p:nvSpPr>
              <p:cNvPr id="34854" name="TextBox 85"/>
              <p:cNvSpPr txBox="1">
                <a:spLocks noChangeArrowheads="1"/>
              </p:cNvSpPr>
              <p:nvPr/>
            </p:nvSpPr>
            <p:spPr bwMode="auto">
              <a:xfrm>
                <a:off x="6133592" y="2987891"/>
                <a:ext cx="3417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dirty="0"/>
                  <a:t>2</a:t>
                </a:r>
              </a:p>
            </p:txBody>
          </p:sp>
        </p:grp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0" y="1066800"/>
            <a:ext cx="4800600" cy="4832350"/>
            <a:chOff x="152400" y="2025908"/>
            <a:chExt cx="4800600" cy="4832092"/>
          </a:xfrm>
        </p:grpSpPr>
        <p:sp>
          <p:nvSpPr>
            <p:cNvPr id="34836" name="TextBox 74"/>
            <p:cNvSpPr txBox="1">
              <a:spLocks noChangeArrowheads="1"/>
            </p:cNvSpPr>
            <p:nvPr/>
          </p:nvSpPr>
          <p:spPr bwMode="auto">
            <a:xfrm>
              <a:off x="457200" y="2025908"/>
              <a:ext cx="4495800" cy="4832092"/>
            </a:xfrm>
            <a:prstGeom prst="rect">
              <a:avLst/>
            </a:prstGeom>
            <a:solidFill>
              <a:srgbClr val="F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 smtClean="0"/>
                <a:t>int main </a:t>
              </a:r>
              <a:r>
                <a:rPr lang="en-US" altLang="en-US" sz="2200" dirty="0"/>
                <a:t>() {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n, k;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int</a:t>
              </a:r>
              <a:r>
                <a:rPr lang="en-US" altLang="en-US" sz="2200" dirty="0"/>
                <a:t> res;</a:t>
              </a:r>
            </a:p>
            <a:p>
              <a:pPr eaLnBrk="1" hangingPunct="1"/>
              <a:r>
                <a:rPr lang="en-US" altLang="en-US" sz="2200" dirty="0"/>
                <a:t>      </a:t>
              </a:r>
              <a:r>
                <a:rPr lang="en-US" altLang="en-US" sz="2200" dirty="0" err="1"/>
                <a:t>scanf</a:t>
              </a:r>
              <a:r>
                <a:rPr lang="en-US" altLang="en-US" sz="2200" dirty="0"/>
                <a:t>(“%</a:t>
              </a:r>
              <a:r>
                <a:rPr lang="en-US" altLang="en-US" sz="2200" dirty="0" err="1"/>
                <a:t>d%d</a:t>
              </a:r>
              <a:r>
                <a:rPr lang="en-US" altLang="en-US" sz="2200" dirty="0"/>
                <a:t>”,&amp;</a:t>
              </a:r>
              <a:r>
                <a:rPr lang="en-US" altLang="en-US" sz="2200" dirty="0" err="1"/>
                <a:t>n,&amp;k</a:t>
              </a:r>
              <a:r>
                <a:rPr lang="en-US" altLang="en-US" sz="2200" dirty="0"/>
                <a:t>);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</a:t>
              </a:r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endParaRPr lang="en-US" altLang="en-US" sz="2200" dirty="0"/>
            </a:p>
            <a:p>
              <a:pPr eaLnBrk="1" hangingPunct="1"/>
              <a:r>
                <a:rPr lang="en-US" altLang="en-US" sz="2200" dirty="0" smtClean="0"/>
                <a:t>      printf</a:t>
              </a:r>
              <a:r>
                <a:rPr lang="en-US" altLang="en-US" sz="2200" dirty="0"/>
                <a:t>(“%d choose %d </a:t>
              </a:r>
              <a:r>
                <a:rPr lang="en-US" altLang="en-US" sz="2200" dirty="0" smtClean="0"/>
                <a:t>is ”);</a:t>
              </a:r>
              <a:endParaRPr lang="en-US" altLang="en-US" sz="2200" dirty="0"/>
            </a:p>
            <a:p>
              <a:pPr eaLnBrk="1" hangingPunct="1"/>
              <a:r>
                <a:rPr lang="en-US" altLang="en-US" sz="2200" dirty="0"/>
                <a:t>      printf(“%d\</a:t>
              </a:r>
              <a:r>
                <a:rPr lang="en-US" altLang="en-US" sz="2200" dirty="0" err="1"/>
                <a:t>n”,res</a:t>
              </a:r>
              <a:r>
                <a:rPr lang="en-US" altLang="en-US" sz="2200" dirty="0"/>
                <a:t>);</a:t>
              </a:r>
            </a:p>
            <a:p>
              <a:pPr eaLnBrk="1" hangingPunct="1"/>
              <a:r>
                <a:rPr lang="en-US" altLang="en-US" sz="2200" dirty="0" smtClean="0"/>
                <a:t>      return 0; }</a:t>
              </a:r>
              <a:endParaRPr lang="en-US" altLang="en-US" sz="2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3400" y="3352987"/>
              <a:ext cx="4419600" cy="246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/>
                <a:t>/* Adding temporary </a:t>
              </a:r>
              <a:r>
                <a:rPr lang="en-US" sz="2200" dirty="0" err="1" smtClean="0"/>
                <a:t>vars</a:t>
              </a:r>
              <a:endParaRPr lang="en-US" sz="2200" dirty="0" smtClean="0"/>
            </a:p>
            <a:p>
              <a:pPr>
                <a:defRPr/>
              </a:pPr>
              <a:r>
                <a:rPr lang="en-US" sz="2200" dirty="0" smtClean="0"/>
                <a:t> and Intermediate </a:t>
              </a:r>
              <a:r>
                <a:rPr lang="en-US" sz="2200" dirty="0" err="1" smtClean="0"/>
                <a:t>exprs</a:t>
              </a:r>
              <a:r>
                <a:rPr lang="en-US" sz="2200" dirty="0" smtClean="0"/>
                <a:t>. </a:t>
              </a:r>
              <a:r>
                <a:rPr lang="en-US" sz="2200" dirty="0"/>
                <a:t>*/</a:t>
              </a:r>
            </a:p>
            <a:p>
              <a:pPr>
                <a:defRPr/>
              </a:pPr>
              <a:r>
                <a:rPr lang="en-US" sz="2200" dirty="0"/>
                <a:t>	</a:t>
              </a:r>
              <a:r>
                <a:rPr lang="en-US" sz="2200" dirty="0" err="1"/>
                <a:t>int</a:t>
              </a:r>
              <a:r>
                <a:rPr lang="en-US" sz="2200" dirty="0"/>
                <a:t>        t1, t2, t3;  </a:t>
              </a:r>
            </a:p>
            <a:p>
              <a:pPr>
                <a:defRPr/>
              </a:pPr>
              <a:r>
                <a:rPr lang="en-US" sz="2200" dirty="0"/>
                <a:t>	t1 =      fact(n);</a:t>
              </a:r>
            </a:p>
            <a:p>
              <a:pPr>
                <a:defRPr/>
              </a:pPr>
              <a:r>
                <a:rPr lang="en-US" sz="2200" dirty="0"/>
                <a:t>	t2 =      fact(k):</a:t>
              </a:r>
            </a:p>
            <a:p>
              <a:pPr>
                <a:defRPr/>
              </a:pPr>
              <a:r>
                <a:rPr lang="en-US" sz="2200" dirty="0"/>
                <a:t>	t3 =      fact(n-k);</a:t>
              </a:r>
            </a:p>
            <a:p>
              <a:pPr>
                <a:defRPr/>
              </a:pPr>
              <a:r>
                <a:rPr lang="en-US" sz="2200" dirty="0"/>
                <a:t>	res =   (t1/t2)/t3;</a:t>
              </a:r>
            </a:p>
          </p:txBody>
        </p:sp>
        <p:sp>
          <p:nvSpPr>
            <p:cNvPr id="34838" name="TextBox 89"/>
            <p:cNvSpPr txBox="1">
              <a:spLocks noChangeArrowheads="1"/>
            </p:cNvSpPr>
            <p:nvPr/>
          </p:nvSpPr>
          <p:spPr bwMode="auto">
            <a:xfrm>
              <a:off x="152400" y="2025908"/>
              <a:ext cx="341760" cy="4832092"/>
            </a:xfrm>
            <a:prstGeom prst="rect">
              <a:avLst/>
            </a:prstGeom>
            <a:solidFill>
              <a:srgbClr val="3DA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/>
                <a:t>1</a:t>
              </a:r>
            </a:p>
            <a:p>
              <a:pPr eaLnBrk="1" hangingPunct="1"/>
              <a:r>
                <a:rPr lang="en-US" altLang="en-US" sz="2200"/>
                <a:t>2</a:t>
              </a:r>
            </a:p>
            <a:p>
              <a:pPr eaLnBrk="1" hangingPunct="1"/>
              <a:r>
                <a:rPr lang="en-US" altLang="en-US" sz="2200"/>
                <a:t>3</a:t>
              </a:r>
            </a:p>
            <a:p>
              <a:pPr eaLnBrk="1" hangingPunct="1"/>
              <a:r>
                <a:rPr lang="en-US" altLang="en-US" sz="2200"/>
                <a:t>4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5</a:t>
              </a:r>
            </a:p>
            <a:p>
              <a:pPr eaLnBrk="1" hangingPunct="1"/>
              <a:r>
                <a:rPr lang="en-US" altLang="en-US" sz="2200"/>
                <a:t>6</a:t>
              </a:r>
            </a:p>
            <a:p>
              <a:pPr eaLnBrk="1" hangingPunct="1"/>
              <a:r>
                <a:rPr lang="en-US" altLang="en-US" sz="2200"/>
                <a:t>7</a:t>
              </a:r>
            </a:p>
            <a:p>
              <a:pPr eaLnBrk="1" hangingPunct="1"/>
              <a:r>
                <a:rPr lang="en-US" altLang="en-US" sz="2200"/>
                <a:t>8</a:t>
              </a:r>
            </a:p>
            <a:p>
              <a:pPr eaLnBrk="1" hangingPunct="1"/>
              <a:endParaRPr lang="en-US" altLang="en-US" sz="2200"/>
            </a:p>
            <a:p>
              <a:pPr eaLnBrk="1" hangingPunct="1"/>
              <a:r>
                <a:rPr lang="en-US" altLang="en-US" sz="2200"/>
                <a:t>9</a:t>
              </a:r>
            </a:p>
            <a:p>
              <a:pPr eaLnBrk="1" hangingPunct="1"/>
              <a:endParaRPr lang="en-US" altLang="en-US" sz="2200"/>
            </a:p>
          </p:txBody>
        </p:sp>
      </p:grpSp>
      <p:sp>
        <p:nvSpPr>
          <p:cNvPr id="91" name="Right Arrow 90"/>
          <p:cNvSpPr>
            <a:spLocks noChangeArrowheads="1"/>
          </p:cNvSpPr>
          <p:nvPr/>
        </p:nvSpPr>
        <p:spPr bwMode="auto">
          <a:xfrm>
            <a:off x="91440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5" name="Right Arrow 94"/>
          <p:cNvSpPr>
            <a:spLocks noChangeArrowheads="1"/>
          </p:cNvSpPr>
          <p:nvPr/>
        </p:nvSpPr>
        <p:spPr bwMode="auto">
          <a:xfrm>
            <a:off x="914400" y="4495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4828" name="TextBox 67"/>
          <p:cNvSpPr txBox="1">
            <a:spLocks noChangeArrowheads="1"/>
          </p:cNvSpPr>
          <p:nvPr/>
        </p:nvSpPr>
        <p:spPr bwMode="auto">
          <a:xfrm>
            <a:off x="8229600" y="1371600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305800" y="1971467"/>
            <a:ext cx="341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/>
              <a:t>2</a:t>
            </a:r>
          </a:p>
        </p:txBody>
      </p:sp>
      <p:sp>
        <p:nvSpPr>
          <p:cNvPr id="78" name="Right Arrow 77"/>
          <p:cNvSpPr>
            <a:spLocks noChangeArrowheads="1"/>
          </p:cNvSpPr>
          <p:nvPr/>
        </p:nvSpPr>
        <p:spPr bwMode="auto">
          <a:xfrm>
            <a:off x="0" y="48006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5487270" y="1902125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5943600"/>
            <a:ext cx="7377113" cy="430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Stack for fact() is erased after return value is copied.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639670" y="1978325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omic Sans MS" pitchFamily="66" charset="0"/>
              </a:rPr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97474" y="6415628"/>
            <a:ext cx="2152650" cy="430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4 choose 2 is 6</a:t>
            </a:r>
          </a:p>
        </p:txBody>
      </p:sp>
      <p:sp>
        <p:nvSpPr>
          <p:cNvPr id="89" name="Right Arrow 88"/>
          <p:cNvSpPr>
            <a:spLocks noChangeArrowheads="1"/>
          </p:cNvSpPr>
          <p:nvPr/>
        </p:nvSpPr>
        <p:spPr bwMode="auto">
          <a:xfrm>
            <a:off x="0" y="54864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F7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6CA9-BE71-487C-A427-31A6FCD753EA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xmlns="" val="293943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1" grpId="0" animBg="1"/>
      <p:bldP spid="95" grpId="0" animBg="1"/>
      <p:bldP spid="71" grpId="0"/>
      <p:bldP spid="78" grpId="0" animBg="1"/>
      <p:bldP spid="79" grpId="0" animBg="1"/>
      <p:bldP spid="83" grpId="0" animBg="1"/>
      <p:bldP spid="84" grpId="0"/>
      <p:bldP spid="85" grpId="0" animBg="1"/>
      <p:bldP spid="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More examples</a:t>
            </a:r>
          </a:p>
          <a:p>
            <a:pPr lvl="1"/>
            <a:r>
              <a:rPr lang="en-GB" dirty="0" smtClean="0"/>
              <a:t>Macros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9" y="3429000"/>
            <a:ext cx="4752527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 smtClean="0"/>
              <a:t>int</a:t>
            </a:r>
            <a:r>
              <a:rPr lang="en-US" sz="3200" dirty="0" smtClean="0"/>
              <a:t> main </a:t>
            </a:r>
            <a:r>
              <a:rPr lang="en-US" sz="3200" dirty="0"/>
              <a:t>() {  </a:t>
            </a:r>
          </a:p>
          <a:p>
            <a:pPr>
              <a:defRPr/>
            </a:pPr>
            <a:r>
              <a:rPr lang="en-US" sz="3200" dirty="0"/>
              <a:t>      </a:t>
            </a:r>
            <a:r>
              <a:rPr lang="en-US" sz="3200" dirty="0" err="1"/>
              <a:t>int</a:t>
            </a:r>
            <a:r>
              <a:rPr lang="en-US" sz="3200" dirty="0"/>
              <a:t> x; </a:t>
            </a:r>
          </a:p>
          <a:p>
            <a:pPr>
              <a:defRPr/>
            </a:pPr>
            <a:r>
              <a:rPr lang="en-US" sz="3200" dirty="0"/>
              <a:t>      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 smtClean="0">
                <a:solidFill>
                  <a:srgbClr val="C00000"/>
                </a:solidFill>
              </a:rPr>
              <a:t>max(6, 4);</a:t>
            </a:r>
            <a:endParaRPr lang="en-US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</a:rPr>
              <a:t>      </a:t>
            </a:r>
            <a:r>
              <a:rPr lang="en-US" sz="3200" dirty="0" err="1"/>
              <a:t>printf</a:t>
            </a:r>
            <a:r>
              <a:rPr lang="en-US" sz="3200" dirty="0"/>
              <a:t>(“%</a:t>
            </a:r>
            <a:r>
              <a:rPr lang="en-US" sz="3200" dirty="0" err="1"/>
              <a:t>d”,x</a:t>
            </a:r>
            <a:r>
              <a:rPr lang="en-US" sz="3200" dirty="0" smtClean="0"/>
              <a:t>);</a:t>
            </a:r>
          </a:p>
          <a:p>
            <a:pPr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return 0;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260648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max (</a:t>
            </a:r>
            <a:r>
              <a:rPr lang="en-US" sz="3200" dirty="0" err="1" smtClean="0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a, </a:t>
            </a:r>
            <a:r>
              <a:rPr lang="en-US" sz="3200" dirty="0" err="1">
                <a:solidFill>
                  <a:srgbClr val="C00000"/>
                </a:solidFill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</a:rPr>
              <a:t>      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return a;</a:t>
            </a:r>
            <a:endParaRPr lang="en-US" sz="3200" dirty="0" smtClean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 smtClean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      return b;</a:t>
            </a:r>
            <a:r>
              <a:rPr lang="en-US" sz="3200" dirty="0" smtClean="0">
                <a:ea typeface="ＭＳ Ｐゴシック" pitchFamily="34" charset="-128"/>
              </a:rPr>
              <a:t>	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 smtClean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55156" y="317258"/>
            <a:ext cx="3294940" cy="1444716"/>
            <a:chOff x="242705" y="324029"/>
            <a:chExt cx="3294940" cy="144471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Return Type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-5818" y="332656"/>
            <a:ext cx="4505810" cy="2899484"/>
            <a:chOff x="-5818" y="332656"/>
            <a:chExt cx="4505810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Function Name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26"/>
          <p:cNvGrpSpPr/>
          <p:nvPr/>
        </p:nvGrpSpPr>
        <p:grpSpPr>
          <a:xfrm>
            <a:off x="4718396" y="331991"/>
            <a:ext cx="4498795" cy="2506178"/>
            <a:chOff x="3491879" y="332656"/>
            <a:chExt cx="4498795" cy="250617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2 arguments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 and b,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both of type int.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(formal </a:t>
              </a:r>
              <a:r>
                <a:rPr lang="en-US" sz="2800" dirty="0" err="1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args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)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30" name="Curved Connector 29"/>
            <p:cNvCxnSpPr>
              <a:stCxn id="29" idx="0"/>
              <a:endCxn id="28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49"/>
          <p:cNvGrpSpPr/>
          <p:nvPr/>
        </p:nvGrpSpPr>
        <p:grpSpPr>
          <a:xfrm>
            <a:off x="3024856" y="846318"/>
            <a:ext cx="6047262" cy="4822387"/>
            <a:chOff x="3024856" y="846318"/>
            <a:chExt cx="6047262" cy="4822387"/>
          </a:xfrm>
        </p:grpSpPr>
        <p:sp>
          <p:nvSpPr>
            <p:cNvPr id="37" name="TextBox 36"/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Body of the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function, enclosed 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inside </a:t>
              </a:r>
              <a:r>
                <a:rPr lang="en-US" sz="28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{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 and </a:t>
              </a:r>
              <a:r>
                <a:rPr lang="en-US" sz="28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} 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(mandatory)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returns an int.</a:t>
              </a:r>
              <a:endParaRPr lang="en-US" sz="2800" dirty="0" smtClean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4" name="Group 57"/>
          <p:cNvGrpSpPr/>
          <p:nvPr/>
        </p:nvGrpSpPr>
        <p:grpSpPr>
          <a:xfrm>
            <a:off x="2613629" y="4437112"/>
            <a:ext cx="5903839" cy="2322259"/>
            <a:chOff x="2856334" y="324029"/>
            <a:chExt cx="5903839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Call to the function.</a:t>
              </a:r>
            </a:p>
            <a:p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Actual </a:t>
              </a:r>
              <a:r>
                <a:rPr lang="en-US" sz="2800" dirty="0" err="1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args</a:t>
              </a:r>
              <a:r>
                <a:rPr lang="en-US" sz="28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 are 6 and 4.</a:t>
              </a:r>
              <a:endParaRPr lang="en-US" sz="2800" dirty="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8089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Problem description: write a program to accept two positive integers and return all the prime numbers lying between them</a:t>
            </a:r>
          </a:p>
          <a:p>
            <a:r>
              <a:rPr lang="en-GB" dirty="0" smtClean="0"/>
              <a:t>Solution approach</a:t>
            </a:r>
          </a:p>
          <a:p>
            <a:pPr lvl="1"/>
            <a:r>
              <a:rPr lang="en-GB" dirty="0" smtClean="0"/>
              <a:t>Use main function for I/O</a:t>
            </a:r>
          </a:p>
          <a:p>
            <a:pPr lvl="1"/>
            <a:r>
              <a:rPr lang="en-GB" dirty="0" smtClean="0"/>
              <a:t>Use a loop to run through all numbers in the range</a:t>
            </a:r>
          </a:p>
          <a:p>
            <a:pPr lvl="1"/>
            <a:r>
              <a:rPr lang="en-GB" dirty="0" smtClean="0"/>
              <a:t>Use a custom function to check for primality of each number</a:t>
            </a:r>
          </a:p>
          <a:p>
            <a:pPr lvl="1"/>
            <a:r>
              <a:rPr lang="en-GB" dirty="0" smtClean="0"/>
              <a:t>Primality test:</a:t>
            </a:r>
          </a:p>
          <a:p>
            <a:pPr lvl="2"/>
            <a:r>
              <a:rPr lang="en-GB" dirty="0" smtClean="0"/>
              <a:t>Run a loop over possible divisors</a:t>
            </a:r>
          </a:p>
          <a:p>
            <a:pPr lvl="2"/>
            <a:r>
              <a:rPr lang="en-GB" dirty="0" smtClean="0"/>
              <a:t>Assign a flag value to 1 if the number is divisible by a smaller number</a:t>
            </a:r>
          </a:p>
          <a:p>
            <a:pPr lvl="2"/>
            <a:r>
              <a:rPr lang="en-GB" dirty="0" smtClean="0"/>
              <a:t>Return ‘prime’ if flag stays zero at the end of the loop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2168" y="42292"/>
            <a:ext cx="6156176" cy="6771084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#include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&lt;stdio.h&gt;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checkPrimeNumber(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main()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n1, n2,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 flag;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printf(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"Enter two positive integers: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scanf(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"%d %d"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 &amp;n1, &amp;n2);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printf(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"Prime numbers between %d and %d are: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 n1, n2);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=n1+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&lt;n2; ++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//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 is a prime number, flag will be equal to 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flag = checkPrimeNumber(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(flag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printf(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"%d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Arial Unicode MS" pitchFamily="34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Consolas" pitchFamily="49" charset="0"/>
              </a:rPr>
              <a:t>// user-defined function to check prime number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checkPrimeNumber(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n)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j, flag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(j=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j &lt;= n/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 ++j)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n%j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flag 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Consolas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Arial Unicode MS" pitchFamily="34" charset="-128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 flag;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79512" y="476672"/>
            <a:ext cx="3960440" cy="504056"/>
            <a:chOff x="179512" y="476672"/>
            <a:chExt cx="3960440" cy="504056"/>
          </a:xfrm>
        </p:grpSpPr>
        <p:sp>
          <p:nvSpPr>
            <p:cNvPr id="5" name="Oval 4"/>
            <p:cNvSpPr/>
            <p:nvPr/>
          </p:nvSpPr>
          <p:spPr>
            <a:xfrm>
              <a:off x="1547664" y="476672"/>
              <a:ext cx="259228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5393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Prototype</a:t>
              </a:r>
              <a:endParaRPr lang="en-GB" dirty="0"/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5496" y="2492896"/>
            <a:ext cx="5904656" cy="720080"/>
            <a:chOff x="35496" y="2492896"/>
            <a:chExt cx="5904656" cy="720080"/>
          </a:xfrm>
        </p:grpSpPr>
        <p:sp>
          <p:nvSpPr>
            <p:cNvPr id="7" name="Oval 6"/>
            <p:cNvSpPr/>
            <p:nvPr/>
          </p:nvSpPr>
          <p:spPr>
            <a:xfrm>
              <a:off x="3347864" y="2492896"/>
              <a:ext cx="2592288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263691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Function call</a:t>
              </a:r>
              <a:endParaRPr lang="en-GB" dirty="0"/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179512" y="4077072"/>
            <a:ext cx="5184576" cy="2636912"/>
            <a:chOff x="179512" y="4077072"/>
            <a:chExt cx="5184576" cy="2636912"/>
          </a:xfrm>
        </p:grpSpPr>
        <p:sp>
          <p:nvSpPr>
            <p:cNvPr id="9" name="TextBox 8"/>
            <p:cNvSpPr txBox="1"/>
            <p:nvPr/>
          </p:nvSpPr>
          <p:spPr>
            <a:xfrm>
              <a:off x="179512" y="43651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Definition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15616" y="4077072"/>
              <a:ext cx="4248472" cy="2636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84576"/>
          </a:xfrm>
        </p:spPr>
        <p:txBody>
          <a:bodyPr/>
          <a:lstStyle/>
          <a:p>
            <a:r>
              <a:rPr lang="en-US" dirty="0" smtClean="0"/>
              <a:t>Declare functions before use.</a:t>
            </a:r>
            <a:endParaRPr lang="en-US" dirty="0"/>
          </a:p>
          <a:p>
            <a:r>
              <a:rPr lang="en-US" dirty="0"/>
              <a:t>Argument list of a function: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the required number of arguments,</a:t>
            </a:r>
          </a:p>
          <a:p>
            <a:pPr lvl="1"/>
            <a:r>
              <a:rPr lang="en-US" dirty="0" smtClean="0"/>
              <a:t>Check that each </a:t>
            </a:r>
            <a:r>
              <a:rPr lang="en-US" dirty="0"/>
              <a:t>function argument has the correct type </a:t>
            </a:r>
            <a:r>
              <a:rPr lang="en-US" dirty="0" smtClean="0"/>
              <a:t>(or that conversion to the </a:t>
            </a:r>
            <a:r>
              <a:rPr lang="en-US" dirty="0"/>
              <a:t>correct type will lose no information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EA2-F0BB-470B-BF74-5321BCF774C1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7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1973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Common Errors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</p:spPr>
            <p:txBody>
              <a:bodyPr/>
              <a:lstStyle/>
              <a:p>
                <a:r>
                  <a:rPr lang="en-US" dirty="0" smtClean="0"/>
                  <a:t>Return </a:t>
                </a:r>
                <a:r>
                  <a:rPr lang="en-US" dirty="0"/>
                  <a:t>statement</a:t>
                </a:r>
              </a:p>
              <a:p>
                <a:pPr lvl="1"/>
                <a:r>
                  <a:rPr lang="en-US" dirty="0" smtClean="0"/>
                  <a:t>value </a:t>
                </a:r>
                <a:r>
                  <a:rPr lang="en-US" dirty="0"/>
                  <a:t>must match the return type</a:t>
                </a:r>
              </a:p>
              <a:p>
                <a:pPr lvl="1"/>
                <a:r>
                  <a:rPr lang="en-US" dirty="0" smtClean="0"/>
                  <a:t>return </a:t>
                </a:r>
                <a:r>
                  <a:rPr lang="en-US" dirty="0"/>
                  <a:t>statement must be encountered </a:t>
                </a:r>
                <a:r>
                  <a:rPr lang="en-US" dirty="0" smtClean="0"/>
                  <a:t>during execution for a function </a:t>
                </a:r>
                <a:r>
                  <a:rPr lang="en-US" dirty="0"/>
                  <a:t>having non void return type</a:t>
                </a:r>
              </a:p>
              <a:p>
                <a:r>
                  <a:rPr lang="en-US" dirty="0" smtClean="0"/>
                  <a:t>Also </a:t>
                </a:r>
                <a:r>
                  <a:rPr lang="en-US" dirty="0"/>
                  <a:t>be careful in using functions that are </a:t>
                </a:r>
                <a:r>
                  <a:rPr lang="en-US" dirty="0" smtClean="0"/>
                  <a:t>undefined </a:t>
                </a:r>
                <a:r>
                  <a:rPr lang="en-US" dirty="0"/>
                  <a:t>on </a:t>
                </a:r>
                <a:r>
                  <a:rPr lang="en-US" dirty="0" smtClean="0"/>
                  <a:t>some values.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defined only </a:t>
                </a:r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−1≤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function in C 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double </a:t>
                </a:r>
                <a:r>
                  <a:rPr lang="en-US" dirty="0" err="1">
                    <a:solidFill>
                      <a:srgbClr val="FF0000"/>
                    </a:solidFill>
                  </a:rPr>
                  <a:t>asin</a:t>
                </a:r>
                <a:r>
                  <a:rPr lang="en-US" dirty="0">
                    <a:solidFill>
                      <a:srgbClr val="FF0000"/>
                    </a:solidFill>
                  </a:rPr>
                  <a:t>(double 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:r>
                  <a:rPr lang="en-US" dirty="0" smtClean="0">
                    <a:solidFill>
                      <a:schemeClr val="accent4"/>
                    </a:solidFill>
                  </a:rPr>
                  <a:t>pronounced a-sine or arc-sine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568952" cy="5184576"/>
              </a:xfrm>
              <a:blipFill rotWithShape="1">
                <a:blip r:embed="rId2" cstate="print"/>
                <a:stretch>
                  <a:fillRect t="-1528" r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39FA-33AC-46A4-A206-55E1EDD5149D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9326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96944" cy="819944"/>
          </a:xfrm>
        </p:spPr>
        <p:txBody>
          <a:bodyPr/>
          <a:lstStyle/>
          <a:p>
            <a:r>
              <a:rPr lang="en-US" dirty="0" smtClean="0"/>
              <a:t>Scope of a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71048" cy="4535016"/>
          </a:xfrm>
        </p:spPr>
        <p:txBody>
          <a:bodyPr/>
          <a:lstStyle/>
          <a:p>
            <a:r>
              <a:rPr lang="en-US" dirty="0" smtClean="0"/>
              <a:t>Functions allow us to divide a program into smaller parts</a:t>
            </a:r>
          </a:p>
          <a:p>
            <a:pPr lvl="1"/>
            <a:r>
              <a:rPr lang="en-US" dirty="0" smtClean="0"/>
              <a:t> each part does a well defined task</a:t>
            </a:r>
          </a:p>
          <a:p>
            <a:r>
              <a:rPr lang="en-US" dirty="0" smtClean="0"/>
              <a:t>There are other ways to </a:t>
            </a:r>
            <a:r>
              <a:rPr lang="en-US" i="1" dirty="0" smtClean="0"/>
              <a:t>partition a program</a:t>
            </a:r>
          </a:p>
          <a:p>
            <a:pPr lvl="1"/>
            <a:r>
              <a:rPr lang="en-US" i="1" dirty="0" smtClean="0"/>
              <a:t>Statement blocks, Files</a:t>
            </a:r>
          </a:p>
          <a:p>
            <a:r>
              <a:rPr lang="en-US" dirty="0" smtClean="0"/>
              <a:t>Scope of 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is the part of the program in which the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ADDF-F449-42BC-8695-5E20E85F6C9B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9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0883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2953</Words>
  <Application>Microsoft Office PowerPoint</Application>
  <PresentationFormat>On-screen Show (4:3)</PresentationFormat>
  <Paragraphs>1116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More about functions</vt:lpstr>
      <vt:lpstr>This class</vt:lpstr>
      <vt:lpstr>Announcements</vt:lpstr>
      <vt:lpstr>Slide 4</vt:lpstr>
      <vt:lpstr>Example program</vt:lpstr>
      <vt:lpstr>Slide 6</vt:lpstr>
      <vt:lpstr>Avoiding Common Errors</vt:lpstr>
      <vt:lpstr>Avoiding Common Errors</vt:lpstr>
      <vt:lpstr>Scope of a Name</vt:lpstr>
      <vt:lpstr>Scope of a Name</vt:lpstr>
      <vt:lpstr>Scope Rules: Functions</vt:lpstr>
      <vt:lpstr>Scope Rules : Blocks</vt:lpstr>
      <vt:lpstr>Scope of a Name</vt:lpstr>
      <vt:lpstr>Execution of a Function: Steps</vt:lpstr>
      <vt:lpstr>Slide 15</vt:lpstr>
      <vt:lpstr>Slide 16</vt:lpstr>
      <vt:lpstr>Stack</vt:lpstr>
      <vt:lpstr>Evaluating expressions</vt:lpstr>
      <vt:lpstr>Evaluating expression (a*b) – (c/d)</vt:lpstr>
      <vt:lpstr>Evaluating expression (a*b) – (c/d)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functions</dc:title>
  <dc:creator>cse</dc:creator>
  <cp:lastModifiedBy>nisheeth</cp:lastModifiedBy>
  <cp:revision>3</cp:revision>
  <dcterms:created xsi:type="dcterms:W3CDTF">2017-09-01T04:20:48Z</dcterms:created>
  <dcterms:modified xsi:type="dcterms:W3CDTF">2017-09-01T06:19:25Z</dcterms:modified>
</cp:coreProperties>
</file>