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8" r:id="rId3"/>
    <p:sldId id="268" r:id="rId4"/>
    <p:sldId id="269" r:id="rId5"/>
    <p:sldId id="270" r:id="rId6"/>
    <p:sldId id="271" r:id="rId7"/>
    <p:sldId id="272" r:id="rId8"/>
    <p:sldId id="274" r:id="rId9"/>
    <p:sldId id="260" r:id="rId10"/>
    <p:sldId id="261" r:id="rId11"/>
    <p:sldId id="262" r:id="rId12"/>
    <p:sldId id="263" r:id="rId13"/>
    <p:sldId id="264" r:id="rId14"/>
    <p:sldId id="290" r:id="rId15"/>
    <p:sldId id="275" r:id="rId16"/>
    <p:sldId id="276" r:id="rId17"/>
    <p:sldId id="289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66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91CEE-9DF4-41DB-B163-9DBDFC49D185}" type="datetimeFigureOut">
              <a:rPr lang="en-GB" smtClean="0"/>
              <a:pPr/>
              <a:t>04/09/2017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79473-CCCA-44EA-9EC9-E9CEAFDAB64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2928F-F69C-4E73-A327-9B29E4D2A0B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D7AE-C3FC-4075-871F-B5B3DE0C9CD5}" type="datetimeFigureOut">
              <a:rPr lang="en-GB" smtClean="0"/>
              <a:pPr/>
              <a:t>04/09/2017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922B-EFA1-43CC-971F-82BB4EEBA5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D7AE-C3FC-4075-871F-B5B3DE0C9CD5}" type="datetimeFigureOut">
              <a:rPr lang="en-GB" smtClean="0"/>
              <a:pPr/>
              <a:t>04/09/2017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922B-EFA1-43CC-971F-82BB4EEBA5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D7AE-C3FC-4075-871F-B5B3DE0C9CD5}" type="datetimeFigureOut">
              <a:rPr lang="en-GB" smtClean="0"/>
              <a:pPr/>
              <a:t>04/09/2017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922B-EFA1-43CC-971F-82BB4EEBA5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D7AE-C3FC-4075-871F-B5B3DE0C9CD5}" type="datetimeFigureOut">
              <a:rPr lang="en-GB" smtClean="0"/>
              <a:pPr/>
              <a:t>04/09/2017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922B-EFA1-43CC-971F-82BB4EEBA5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D7AE-C3FC-4075-871F-B5B3DE0C9CD5}" type="datetimeFigureOut">
              <a:rPr lang="en-GB" smtClean="0"/>
              <a:pPr/>
              <a:t>04/09/2017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922B-EFA1-43CC-971F-82BB4EEBA5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D7AE-C3FC-4075-871F-B5B3DE0C9CD5}" type="datetimeFigureOut">
              <a:rPr lang="en-GB" smtClean="0"/>
              <a:pPr/>
              <a:t>04/09/2017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922B-EFA1-43CC-971F-82BB4EEBA5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D7AE-C3FC-4075-871F-B5B3DE0C9CD5}" type="datetimeFigureOut">
              <a:rPr lang="en-GB" smtClean="0"/>
              <a:pPr/>
              <a:t>04/09/2017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922B-EFA1-43CC-971F-82BB4EEBA5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D7AE-C3FC-4075-871F-B5B3DE0C9CD5}" type="datetimeFigureOut">
              <a:rPr lang="en-GB" smtClean="0"/>
              <a:pPr/>
              <a:t>04/09/2017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922B-EFA1-43CC-971F-82BB4EEBA5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D7AE-C3FC-4075-871F-B5B3DE0C9CD5}" type="datetimeFigureOut">
              <a:rPr lang="en-GB" smtClean="0"/>
              <a:pPr/>
              <a:t>04/09/2017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922B-EFA1-43CC-971F-82BB4EEBA5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D7AE-C3FC-4075-871F-B5B3DE0C9CD5}" type="datetimeFigureOut">
              <a:rPr lang="en-GB" smtClean="0"/>
              <a:pPr/>
              <a:t>04/09/2017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922B-EFA1-43CC-971F-82BB4EEBA5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D7AE-C3FC-4075-871F-B5B3DE0C9CD5}" type="datetimeFigureOut">
              <a:rPr lang="en-GB" smtClean="0"/>
              <a:pPr/>
              <a:t>04/09/2017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922B-EFA1-43CC-971F-82BB4EEBA5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CD7AE-C3FC-4075-871F-B5B3DE0C9CD5}" type="datetimeFigureOut">
              <a:rPr lang="en-GB" smtClean="0"/>
              <a:pPr/>
              <a:t>04/09/2017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922B-EFA1-43CC-971F-82BB4EEBA50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Finishing up with functions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ESC101</a:t>
            </a:r>
          </a:p>
          <a:p>
            <a:r>
              <a:rPr lang="en-GB" dirty="0" smtClean="0"/>
              <a:t>September 4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533400"/>
            <a:ext cx="4427985" cy="5940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g=10, h=20;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add(){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g+h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fun1(){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g=200;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fun1();</a:t>
            </a:r>
          </a:p>
          <a:p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printf("%d %d %d\n",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g, h, add());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38463" y="507829"/>
            <a:ext cx="4744596" cy="62335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D0000"/>
              </a:buClr>
              <a:buSzTx/>
              <a:buFont typeface="+mj-lt"/>
              <a:buAutoNum type="arabicPeriod"/>
              <a:tabLst/>
              <a:defRPr/>
            </a:pPr>
            <a:r>
              <a:rPr lang="en-US" sz="2800" dirty="0" smtClean="0">
                <a:cs typeface="+mn-cs"/>
              </a:rPr>
              <a:t>The variable g and h have  been defined as </a:t>
            </a:r>
            <a:r>
              <a:rPr lang="en-US" sz="2800" dirty="0" smtClean="0">
                <a:solidFill>
                  <a:srgbClr val="9D0000"/>
                </a:solidFill>
                <a:cs typeface="+mn-cs"/>
              </a:rPr>
              <a:t>global variables</a:t>
            </a:r>
            <a:r>
              <a:rPr lang="en-US" sz="2800" dirty="0" smtClean="0">
                <a:cs typeface="+mn-cs"/>
              </a:rPr>
              <a:t>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D0000"/>
              </a:buClr>
              <a:buSzTx/>
              <a:buFont typeface="+mj-lt"/>
              <a:buAutoNum type="arabicPeriod"/>
              <a:tabLst/>
              <a:defRPr/>
            </a:pPr>
            <a:r>
              <a:rPr lang="en-US" sz="2800" dirty="0" smtClean="0">
                <a:cs typeface="+mn-cs"/>
              </a:rPr>
              <a:t>The use of global variables is normally discouraged. Use local variables of functions as much as possible.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D0000"/>
              </a:buClr>
              <a:buSzTx/>
              <a:buFont typeface="+mj-lt"/>
              <a:buAutoNum type="arabicPeriod"/>
              <a:tabLst/>
              <a:defRPr/>
            </a:pPr>
            <a:r>
              <a:rPr lang="en-US" sz="2800" dirty="0" smtClean="0">
                <a:cs typeface="+mn-cs"/>
              </a:rPr>
              <a:t>Global variables are useful for defining </a:t>
            </a:r>
            <a:r>
              <a:rPr lang="en-US" sz="2800" dirty="0" smtClean="0">
                <a:solidFill>
                  <a:srgbClr val="9D0000"/>
                </a:solidFill>
                <a:cs typeface="+mn-cs"/>
              </a:rPr>
              <a:t>constants</a:t>
            </a:r>
            <a:r>
              <a:rPr lang="en-US" sz="2800" dirty="0" smtClean="0">
                <a:cs typeface="+mn-cs"/>
              </a:rPr>
              <a:t> that are used by different functions in the program.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0"/>
            <a:ext cx="28857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 smtClean="0">
                <a:solidFill>
                  <a:srgbClr val="9D0000"/>
                </a:solidFill>
                <a:latin typeface="Comic Sans MS" pitchFamily="66" charset="0"/>
              </a:rPr>
              <a:t>Global Variables</a:t>
            </a:r>
            <a:endParaRPr lang="en-US" sz="2700" b="1" dirty="0">
              <a:solidFill>
                <a:srgbClr val="9D0000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699792" y="5786880"/>
            <a:ext cx="1607598" cy="8192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200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10 20 30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139C-06C7-45C7-9258-460CEE37E585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10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43282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08720"/>
          </a:xfrm>
        </p:spPr>
        <p:txBody>
          <a:bodyPr/>
          <a:lstStyle/>
          <a:p>
            <a:r>
              <a:rPr lang="en-US" dirty="0" smtClean="0"/>
              <a:t>Global Variables: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3962400"/>
          </a:xfrm>
          <a:solidFill>
            <a:srgbClr val="B0F6BC"/>
          </a:solidFill>
          <a:ln>
            <a:solidFill>
              <a:srgbClr val="9D0000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const double PI = 3.14159; </a:t>
            </a:r>
          </a:p>
          <a:p>
            <a:pPr>
              <a:buNone/>
            </a:pPr>
            <a:r>
              <a:rPr lang="en-US" dirty="0" smtClean="0"/>
              <a:t>double </a:t>
            </a:r>
            <a:r>
              <a:rPr lang="en-US" dirty="0" err="1" smtClean="0"/>
              <a:t>circum_of_circle</a:t>
            </a:r>
            <a:r>
              <a:rPr lang="en-US" dirty="0" smtClean="0"/>
              <a:t>(double r) {</a:t>
            </a:r>
          </a:p>
          <a:p>
            <a:pPr>
              <a:buNone/>
            </a:pPr>
            <a:r>
              <a:rPr lang="en-US" dirty="0" smtClean="0"/>
              <a:t>   return 2 * PI * r; }</a:t>
            </a:r>
          </a:p>
          <a:p>
            <a:pPr>
              <a:buNone/>
            </a:pPr>
            <a:r>
              <a:rPr lang="en-US" dirty="0" smtClean="0"/>
              <a:t>double </a:t>
            </a:r>
            <a:r>
              <a:rPr lang="en-US" dirty="0" err="1" smtClean="0"/>
              <a:t>area_of_circle</a:t>
            </a:r>
            <a:r>
              <a:rPr lang="en-US" dirty="0" smtClean="0"/>
              <a:t> (double r) {</a:t>
            </a:r>
          </a:p>
          <a:p>
            <a:pPr>
              <a:buNone/>
            </a:pPr>
            <a:r>
              <a:rPr lang="en-US" dirty="0" smtClean="0"/>
              <a:t>   return PI * r * r;</a:t>
            </a:r>
          </a:p>
          <a:p>
            <a:pPr>
              <a:buNone/>
            </a:pPr>
            <a:r>
              <a:rPr lang="en-US" dirty="0" smtClean="0"/>
              <a:t>}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123728" y="4149080"/>
            <a:ext cx="7020272" cy="2520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800" dirty="0"/>
              <a:t>defines PI to be of type </a:t>
            </a:r>
            <a:r>
              <a:rPr lang="en-US" sz="2800" dirty="0" smtClean="0"/>
              <a:t>double with value 3.14159. </a:t>
            </a:r>
            <a:r>
              <a:rPr lang="en-US" sz="2800" dirty="0"/>
              <a:t>Qualified by </a:t>
            </a:r>
            <a:r>
              <a:rPr lang="en-US" sz="2800" dirty="0" err="1">
                <a:solidFill>
                  <a:srgbClr val="C00000"/>
                </a:solidFill>
              </a:rPr>
              <a:t>const</a:t>
            </a:r>
            <a:r>
              <a:rPr lang="en-US" sz="2800" dirty="0"/>
              <a:t>, which means that PI is a constant. The value inside the box associated with PI cannot be changed anywhere.</a:t>
            </a:r>
          </a:p>
        </p:txBody>
      </p:sp>
      <p:sp>
        <p:nvSpPr>
          <p:cNvPr id="7" name="Left Brace 6"/>
          <p:cNvSpPr/>
          <p:nvPr/>
        </p:nvSpPr>
        <p:spPr bwMode="auto">
          <a:xfrm rot="16200000">
            <a:off x="3059832" y="-1467543"/>
            <a:ext cx="432048" cy="5760640"/>
          </a:xfrm>
          <a:prstGeom prst="leftBrace">
            <a:avLst>
              <a:gd name="adj1" fmla="val 8333"/>
              <a:gd name="adj2" fmla="val 49551"/>
            </a:avLst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9" name="Straight Arrow Connector 8"/>
          <p:cNvCxnSpPr>
            <a:stCxn id="7" idx="1"/>
            <a:endCxn id="6" idx="0"/>
          </p:cNvCxnSpPr>
          <p:nvPr/>
        </p:nvCxnSpPr>
        <p:spPr bwMode="auto">
          <a:xfrm>
            <a:off x="3249991" y="1628801"/>
            <a:ext cx="2383873" cy="2520279"/>
          </a:xfrm>
          <a:prstGeom prst="straightConnector1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6E0E-9F74-4571-B1F8-DC0BC572EF7D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11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97481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08720"/>
          </a:xfrm>
        </p:spPr>
        <p:txBody>
          <a:bodyPr/>
          <a:lstStyle/>
          <a:p>
            <a:r>
              <a:rPr lang="en-US" dirty="0" smtClean="0"/>
              <a:t>Constants via #define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3962400"/>
          </a:xfrm>
          <a:solidFill>
            <a:srgbClr val="B0F6BC"/>
          </a:solidFill>
          <a:ln>
            <a:solidFill>
              <a:srgbClr val="9D0000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#define PI  3.14159 </a:t>
            </a:r>
          </a:p>
          <a:p>
            <a:pPr>
              <a:buNone/>
            </a:pPr>
            <a:r>
              <a:rPr lang="en-US" dirty="0" smtClean="0"/>
              <a:t>double </a:t>
            </a:r>
            <a:r>
              <a:rPr lang="en-US" dirty="0" err="1" smtClean="0"/>
              <a:t>circum_of_circle</a:t>
            </a:r>
            <a:r>
              <a:rPr lang="en-US" dirty="0" smtClean="0"/>
              <a:t>(double r) {</a:t>
            </a:r>
          </a:p>
          <a:p>
            <a:pPr>
              <a:buNone/>
            </a:pPr>
            <a:r>
              <a:rPr lang="en-US" dirty="0" smtClean="0"/>
              <a:t>   return 2 * PI * r; }</a:t>
            </a:r>
          </a:p>
          <a:p>
            <a:pPr>
              <a:buNone/>
            </a:pPr>
            <a:r>
              <a:rPr lang="en-US" dirty="0" smtClean="0"/>
              <a:t>double </a:t>
            </a:r>
            <a:r>
              <a:rPr lang="en-US" dirty="0" err="1" smtClean="0"/>
              <a:t>area_of_circle</a:t>
            </a:r>
            <a:r>
              <a:rPr lang="en-US" dirty="0" smtClean="0"/>
              <a:t> (double r) {</a:t>
            </a:r>
          </a:p>
          <a:p>
            <a:pPr>
              <a:buNone/>
            </a:pPr>
            <a:r>
              <a:rPr lang="en-US" dirty="0" smtClean="0"/>
              <a:t>   return PI * r * r;</a:t>
            </a:r>
          </a:p>
          <a:p>
            <a:pPr>
              <a:buNone/>
            </a:pPr>
            <a:r>
              <a:rPr lang="en-US" dirty="0" smtClean="0"/>
              <a:t>}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123728" y="4149080"/>
            <a:ext cx="7020272" cy="2520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800" dirty="0" smtClean="0"/>
              <a:t>replaces </a:t>
            </a:r>
            <a:r>
              <a:rPr lang="en-US" sz="2800" dirty="0"/>
              <a:t>PI </a:t>
            </a:r>
            <a:r>
              <a:rPr lang="en-US" sz="2800" dirty="0" smtClean="0"/>
              <a:t>by the constant 3.14159 everywhere.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#define </a:t>
            </a:r>
            <a:r>
              <a:rPr lang="en-US" sz="2800" i="1" dirty="0" smtClean="0"/>
              <a:t>name</a:t>
            </a:r>
            <a:r>
              <a:rPr lang="en-US" sz="2800" dirty="0" smtClean="0"/>
              <a:t> </a:t>
            </a:r>
            <a:r>
              <a:rPr lang="en-US" sz="2800" i="1" dirty="0" smtClean="0"/>
              <a:t>replacement-text</a:t>
            </a:r>
            <a:endParaRPr lang="en-US" sz="2800" i="1" dirty="0"/>
          </a:p>
        </p:txBody>
      </p:sp>
      <p:sp>
        <p:nvSpPr>
          <p:cNvPr id="7" name="Left Brace 6"/>
          <p:cNvSpPr/>
          <p:nvPr/>
        </p:nvSpPr>
        <p:spPr bwMode="auto">
          <a:xfrm rot="16200000">
            <a:off x="3059832" y="-1467543"/>
            <a:ext cx="432048" cy="5760640"/>
          </a:xfrm>
          <a:prstGeom prst="leftBrace">
            <a:avLst>
              <a:gd name="adj1" fmla="val 8333"/>
              <a:gd name="adj2" fmla="val 49551"/>
            </a:avLst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9" name="Straight Arrow Connector 8"/>
          <p:cNvCxnSpPr>
            <a:stCxn id="7" idx="1"/>
            <a:endCxn id="6" idx="0"/>
          </p:cNvCxnSpPr>
          <p:nvPr/>
        </p:nvCxnSpPr>
        <p:spPr bwMode="auto">
          <a:xfrm>
            <a:off x="3249991" y="1628801"/>
            <a:ext cx="2383873" cy="2520279"/>
          </a:xfrm>
          <a:prstGeom prst="straightConnector1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6E0E-9F74-4571-B1F8-DC0BC572EF7D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12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97481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4648200" cy="838200"/>
          </a:xfrm>
        </p:spPr>
        <p:txBody>
          <a:bodyPr/>
          <a:lstStyle/>
          <a:p>
            <a:r>
              <a:rPr lang="en-US" dirty="0" smtClean="0"/>
              <a:t>Static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610600" cy="12192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have seen two kinds of variables: </a:t>
            </a:r>
            <a:r>
              <a:rPr lang="en-US" dirty="0" smtClean="0">
                <a:solidFill>
                  <a:srgbClr val="FF0000"/>
                </a:solidFill>
              </a:rPr>
              <a:t>local</a:t>
            </a:r>
            <a:r>
              <a:rPr lang="en-US" dirty="0" smtClean="0"/>
              <a:t> variables and </a:t>
            </a:r>
            <a:r>
              <a:rPr lang="en-US" dirty="0" smtClean="0">
                <a:solidFill>
                  <a:srgbClr val="FF0000"/>
                </a:solidFill>
              </a:rPr>
              <a:t>global</a:t>
            </a:r>
            <a:r>
              <a:rPr lang="en-US" dirty="0" smtClean="0"/>
              <a:t> variables.</a:t>
            </a:r>
          </a:p>
          <a:p>
            <a:r>
              <a:rPr lang="en-US" dirty="0" smtClean="0"/>
              <a:t>There are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variables too.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334359"/>
            <a:ext cx="4007296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() {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track the number of 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 f() is called  */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 body of f() …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4800" y="2334358"/>
            <a:ext cx="5011859" cy="44424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b="1" dirty="0" smtClean="0">
                <a:latin typeface="Comic Sans MS" pitchFamily="66" charset="0"/>
                <a:cs typeface="+mn-cs"/>
              </a:rPr>
              <a:t>GOAL: count number of calls to f()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b="1" dirty="0" smtClean="0">
                <a:latin typeface="Comic Sans MS" pitchFamily="66" charset="0"/>
                <a:cs typeface="+mn-cs"/>
              </a:rPr>
              <a:t>SOLUTION: define </a:t>
            </a:r>
            <a:r>
              <a:rPr lang="en-US" sz="2200" b="1" dirty="0" err="1" smtClean="0">
                <a:solidFill>
                  <a:srgbClr val="FF0000"/>
                </a:solidFill>
                <a:latin typeface="Comic Sans MS" pitchFamily="66" charset="0"/>
                <a:cs typeface="+mn-cs"/>
              </a:rPr>
              <a:t>ncalls</a:t>
            </a:r>
            <a:r>
              <a:rPr lang="en-US" sz="2200" b="1" dirty="0" smtClean="0">
                <a:solidFill>
                  <a:srgbClr val="FF0000"/>
                </a:solidFill>
                <a:latin typeface="Comic Sans MS" pitchFamily="66" charset="0"/>
                <a:cs typeface="+mn-cs"/>
              </a:rPr>
              <a:t> </a:t>
            </a:r>
            <a:r>
              <a:rPr lang="en-US" sz="2200" b="1" dirty="0" smtClean="0">
                <a:latin typeface="Comic Sans MS" pitchFamily="66" charset="0"/>
                <a:cs typeface="+mn-cs"/>
              </a:rPr>
              <a:t>as a </a:t>
            </a:r>
            <a:r>
              <a:rPr lang="en-US" sz="2200" b="1" dirty="0" smtClean="0">
                <a:solidFill>
                  <a:srgbClr val="FF0000"/>
                </a:solidFill>
                <a:latin typeface="Comic Sans MS" pitchFamily="66" charset="0"/>
                <a:cs typeface="+mn-cs"/>
              </a:rPr>
              <a:t>static </a:t>
            </a:r>
            <a:r>
              <a:rPr lang="en-US" sz="2200" b="1" dirty="0" smtClean="0">
                <a:latin typeface="Comic Sans MS" pitchFamily="66" charset="0"/>
                <a:cs typeface="+mn-cs"/>
              </a:rPr>
              <a:t>variable inside f().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It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is created as an integer box the first time f() is called.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b="1" baseline="0" dirty="0" smtClean="0">
                <a:latin typeface="Comic Sans MS" pitchFamily="66" charset="0"/>
                <a:cs typeface="+mn-cs"/>
              </a:rPr>
              <a:t>Once</a:t>
            </a:r>
            <a:r>
              <a:rPr lang="en-US" sz="2200" b="1" dirty="0" smtClean="0">
                <a:latin typeface="Comic Sans MS" pitchFamily="66" charset="0"/>
                <a:cs typeface="+mn-cs"/>
              </a:rPr>
              <a:t> created, it </a:t>
            </a:r>
            <a:r>
              <a:rPr lang="en-US" sz="2200" b="1" dirty="0" smtClean="0">
                <a:solidFill>
                  <a:srgbClr val="FF0000"/>
                </a:solidFill>
                <a:latin typeface="Comic Sans MS" pitchFamily="66" charset="0"/>
                <a:cs typeface="+mn-cs"/>
              </a:rPr>
              <a:t>never</a:t>
            </a:r>
            <a:r>
              <a:rPr lang="en-US" sz="2200" b="1" dirty="0" smtClean="0">
                <a:latin typeface="Comic Sans MS" pitchFamily="66" charset="0"/>
                <a:cs typeface="+mn-cs"/>
              </a:rPr>
              <a:t> gets destroyed, and </a:t>
            </a:r>
            <a:r>
              <a:rPr lang="en-US" sz="2200" b="1" dirty="0" smtClean="0">
                <a:solidFill>
                  <a:srgbClr val="FF0000"/>
                </a:solidFill>
                <a:latin typeface="Comic Sans MS" pitchFamily="66" charset="0"/>
                <a:cs typeface="+mn-cs"/>
              </a:rPr>
              <a:t>retains its value across invocations of f().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It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is like a global variable, but visible only within f().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200" b="1" dirty="0" smtClean="0">
                <a:latin typeface="Comic Sans MS" pitchFamily="66" charset="0"/>
              </a:rPr>
              <a:t>Static variables are not allocated on stack. So they are not destroyed when f() returns.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4653136"/>
            <a:ext cx="4007296" cy="2123658"/>
          </a:xfrm>
          <a:prstGeom prst="rect">
            <a:avLst/>
          </a:prstGeom>
          <a:solidFill>
            <a:srgbClr val="FFD1B7"/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Comic Sans MS" pitchFamily="66" charset="0"/>
              </a:rPr>
              <a:t>Use a local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Comic Sans MS" pitchFamily="66" charset="0"/>
              </a:rPr>
              <a:t>gets destroyed every time f returns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Comic Sans MS" pitchFamily="66" charset="0"/>
              </a:rPr>
              <a:t>Use a global variable?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Comic Sans MS" pitchFamily="66" charset="0"/>
              </a:rPr>
              <a:t>other functions can change it! (dangerous)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2348880"/>
            <a:ext cx="4007296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() {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track the number of 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 f() is called  */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 body of f() …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2344812"/>
            <a:ext cx="4007296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track the number of 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 f() is called  */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 body of f() …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8585-891A-46C1-BCA4-B8422908B2D7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13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200412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1845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Global Variable</a:t>
            </a:r>
          </a:p>
          <a:p>
            <a:pPr lvl="1"/>
            <a:r>
              <a:rPr lang="en-US" dirty="0" smtClean="0"/>
              <a:t>Visible everywhere</a:t>
            </a:r>
          </a:p>
          <a:p>
            <a:pPr lvl="1"/>
            <a:r>
              <a:rPr lang="en-US" dirty="0" smtClean="0"/>
              <a:t>Lives everywhere (never destroyed)</a:t>
            </a:r>
          </a:p>
          <a:p>
            <a:r>
              <a:rPr lang="en-US" dirty="0" smtClean="0"/>
              <a:t>Local Variable</a:t>
            </a:r>
          </a:p>
          <a:p>
            <a:pPr lvl="1"/>
            <a:r>
              <a:rPr lang="en-US" dirty="0" smtClean="0"/>
              <a:t>Visible in scope</a:t>
            </a:r>
          </a:p>
          <a:p>
            <a:pPr lvl="1"/>
            <a:r>
              <a:rPr lang="en-US" dirty="0" smtClean="0"/>
              <a:t>Lives in scope (destroyed at the point where we leave the scope)</a:t>
            </a:r>
          </a:p>
          <a:p>
            <a:r>
              <a:rPr lang="en-US" dirty="0" smtClean="0"/>
              <a:t>Static Variable</a:t>
            </a:r>
          </a:p>
          <a:p>
            <a:pPr lvl="1"/>
            <a:r>
              <a:rPr lang="en-US" dirty="0" smtClean="0"/>
              <a:t>Visible in Scope</a:t>
            </a:r>
          </a:p>
          <a:p>
            <a:pPr lvl="1"/>
            <a:r>
              <a:rPr lang="en-US" dirty="0" smtClean="0"/>
              <a:t>Lives everywhere! (but can not be accessed outside scope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4816-2583-48EF-A382-C756FD153F2E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14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123569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Macros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Everything you write outside functions is a command to the C pre-processor</a:t>
            </a:r>
          </a:p>
          <a:p>
            <a:r>
              <a:rPr lang="en-GB" dirty="0" smtClean="0"/>
              <a:t>All directives to pre-processor begin with #</a:t>
            </a:r>
          </a:p>
          <a:p>
            <a:r>
              <a:rPr lang="en-GB" dirty="0" smtClean="0"/>
              <a:t>All other pre-processor statements involve using #define </a:t>
            </a:r>
          </a:p>
          <a:p>
            <a:pPr lvl="1"/>
            <a:r>
              <a:rPr lang="en-GB" dirty="0" smtClean="0"/>
              <a:t>To define macros and constants</a:t>
            </a:r>
          </a:p>
          <a:p>
            <a:r>
              <a:rPr lang="en-GB" dirty="0" smtClean="0"/>
              <a:t>A C macro is a rule that maps an input sequence to an output sequence </a:t>
            </a:r>
          </a:p>
          <a:p>
            <a:pPr lvl="1"/>
            <a:r>
              <a:rPr lang="en-GB" dirty="0" smtClean="0"/>
              <a:t>Before the program has compiled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Macros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Object-like macros</a:t>
            </a:r>
          </a:p>
          <a:p>
            <a:pPr lvl="1"/>
            <a:r>
              <a:rPr lang="en-GB" dirty="0" smtClean="0"/>
              <a:t>#define BUFFER_SIZE 1024 </a:t>
            </a:r>
            <a:endParaRPr lang="en-GB" dirty="0" smtClean="0"/>
          </a:p>
          <a:p>
            <a:pPr lvl="1"/>
            <a:r>
              <a:rPr lang="en-GB" dirty="0" smtClean="0"/>
              <a:t>Pre-defined macros in C</a:t>
            </a:r>
            <a:r>
              <a:rPr lang="en-GB" dirty="0" smtClean="0"/>
              <a:t>, e.g. _DATE_ , _TIME_ etc.</a:t>
            </a:r>
          </a:p>
          <a:p>
            <a:r>
              <a:rPr lang="en-GB" dirty="0" smtClean="0"/>
              <a:t>Function-like macros</a:t>
            </a:r>
          </a:p>
          <a:p>
            <a:pPr lvl="1"/>
            <a:r>
              <a:rPr lang="en-GB" dirty="0" smtClean="0"/>
              <a:t>#define min(X, Y) ((X) &lt; (Y) ? (X) : (Y)) </a:t>
            </a:r>
            <a:endParaRPr lang="en-GB" dirty="0" smtClean="0"/>
          </a:p>
          <a:p>
            <a:pPr lvl="2"/>
            <a:r>
              <a:rPr lang="en-GB" dirty="0" smtClean="0"/>
              <a:t>x = min(</a:t>
            </a:r>
            <a:r>
              <a:rPr lang="en-GB" dirty="0" err="1" smtClean="0"/>
              <a:t>a,b</a:t>
            </a:r>
            <a:r>
              <a:rPr lang="en-GB" dirty="0" smtClean="0"/>
              <a:t>) will be expanded to</a:t>
            </a:r>
          </a:p>
          <a:p>
            <a:pPr lvl="2"/>
            <a:r>
              <a:rPr lang="en-GB" dirty="0" smtClean="0"/>
              <a:t>x = ((a) &lt; (b) ? (a) : (b</a:t>
            </a:r>
            <a:r>
              <a:rPr lang="en-GB" dirty="0" smtClean="0"/>
              <a:t>))</a:t>
            </a:r>
          </a:p>
          <a:p>
            <a:pPr lvl="2"/>
            <a:r>
              <a:rPr lang="en-GB" dirty="0" smtClean="0"/>
              <a:t>Before compilation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Macro pitfalls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Macro is a simple copy-paste</a:t>
            </a:r>
          </a:p>
          <a:p>
            <a:r>
              <a:rPr lang="en-GB" dirty="0" smtClean="0"/>
              <a:t>Without parentheses, can make operator precedence betray your code’s logic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3928988"/>
            <a:ext cx="5256584" cy="230832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#define SQR(x) (x*x) </a:t>
            </a:r>
            <a:endParaRPr lang="en-GB" dirty="0" smtClean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int </a:t>
            </a:r>
            <a:r>
              <a:rPr lang="en-GB" dirty="0" smtClean="0">
                <a:solidFill>
                  <a:schemeClr val="bg1"/>
                </a:solidFill>
              </a:rPr>
              <a:t>main() </a:t>
            </a:r>
            <a:r>
              <a:rPr lang="en-GB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int </a:t>
            </a:r>
            <a:r>
              <a:rPr lang="en-GB" dirty="0" smtClean="0">
                <a:solidFill>
                  <a:schemeClr val="bg1"/>
                </a:solidFill>
              </a:rPr>
              <a:t>a, b=3;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a </a:t>
            </a:r>
            <a:r>
              <a:rPr lang="en-GB" dirty="0" smtClean="0">
                <a:solidFill>
                  <a:schemeClr val="bg1"/>
                </a:solidFill>
              </a:rPr>
              <a:t>= SQR(b+5);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  printf</a:t>
            </a:r>
            <a:r>
              <a:rPr lang="en-GB" dirty="0" smtClean="0">
                <a:solidFill>
                  <a:schemeClr val="bg1"/>
                </a:solidFill>
              </a:rPr>
              <a:t>("%d\</a:t>
            </a:r>
            <a:r>
              <a:rPr lang="en-GB" dirty="0" err="1" smtClean="0">
                <a:solidFill>
                  <a:schemeClr val="bg1"/>
                </a:solidFill>
              </a:rPr>
              <a:t>n",a</a:t>
            </a:r>
            <a:r>
              <a:rPr lang="en-GB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return 0</a:t>
            </a:r>
            <a:r>
              <a:rPr lang="en-GB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}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6256" y="4581128"/>
            <a:ext cx="576064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23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Argument passing: some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GB" dirty="0" smtClean="0"/>
              <a:t>Formal argument</a:t>
            </a:r>
          </a:p>
          <a:p>
            <a:pPr lvl="1"/>
            <a:r>
              <a:rPr lang="en-GB" dirty="0" smtClean="0"/>
              <a:t>What you put in the function definition</a:t>
            </a:r>
          </a:p>
          <a:p>
            <a:r>
              <a:rPr lang="en-GB" dirty="0" smtClean="0"/>
              <a:t>Actual argument</a:t>
            </a:r>
          </a:p>
          <a:p>
            <a:pPr lvl="1"/>
            <a:r>
              <a:rPr lang="en-GB" dirty="0" smtClean="0"/>
              <a:t>What you put in the function call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264696" cy="313932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int sum(int a, int b) </a:t>
            </a:r>
            <a:r>
              <a:rPr lang="en-GB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int </a:t>
            </a:r>
            <a:r>
              <a:rPr lang="en-GB" dirty="0" smtClean="0">
                <a:solidFill>
                  <a:schemeClr val="bg1"/>
                </a:solidFill>
              </a:rPr>
              <a:t>c=a + b;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return c</a:t>
            </a:r>
            <a:r>
              <a:rPr lang="en-GB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} </a:t>
            </a:r>
            <a:endParaRPr lang="en-GB" dirty="0" smtClean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int </a:t>
            </a:r>
            <a:r>
              <a:rPr lang="en-GB" dirty="0" smtClean="0">
                <a:solidFill>
                  <a:schemeClr val="bg1"/>
                </a:solidFill>
              </a:rPr>
              <a:t>main</a:t>
            </a:r>
            <a:r>
              <a:rPr lang="en-GB" dirty="0" smtClean="0">
                <a:solidFill>
                  <a:schemeClr val="bg1"/>
                </a:solidFill>
              </a:rPr>
              <a:t>() {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int </a:t>
            </a:r>
            <a:r>
              <a:rPr lang="en-GB" dirty="0" smtClean="0">
                <a:solidFill>
                  <a:schemeClr val="bg1"/>
                </a:solidFill>
              </a:rPr>
              <a:t>var1 =10; int var2 = 20;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int </a:t>
            </a:r>
            <a:r>
              <a:rPr lang="en-GB" dirty="0" smtClean="0">
                <a:solidFill>
                  <a:schemeClr val="bg1"/>
                </a:solidFill>
              </a:rPr>
              <a:t>var3 = sum(var1, var2</a:t>
            </a:r>
            <a:r>
              <a:rPr lang="en-GB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printf("%d", var3</a:t>
            </a:r>
            <a:r>
              <a:rPr lang="en-GB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return 0</a:t>
            </a:r>
            <a:r>
              <a:rPr lang="en-GB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}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979712" y="3573016"/>
            <a:ext cx="5040560" cy="2304256"/>
            <a:chOff x="1979712" y="3573016"/>
            <a:chExt cx="5040560" cy="2304256"/>
          </a:xfrm>
        </p:grpSpPr>
        <p:grpSp>
          <p:nvGrpSpPr>
            <p:cNvPr id="16" name="Group 15"/>
            <p:cNvGrpSpPr/>
            <p:nvPr/>
          </p:nvGrpSpPr>
          <p:grpSpPr>
            <a:xfrm>
              <a:off x="1979712" y="3573016"/>
              <a:ext cx="2880320" cy="360040"/>
              <a:chOff x="1979712" y="3573016"/>
              <a:chExt cx="2880320" cy="36004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979712" y="3573016"/>
                <a:ext cx="1080120" cy="36004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" name="Straight Arrow Connector 9"/>
              <p:cNvCxnSpPr>
                <a:stCxn id="5" idx="6"/>
              </p:cNvCxnSpPr>
              <p:nvPr/>
            </p:nvCxnSpPr>
            <p:spPr>
              <a:xfrm>
                <a:off x="3059832" y="3753036"/>
                <a:ext cx="1800200" cy="10801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699792" y="5301208"/>
              <a:ext cx="2232248" cy="576064"/>
              <a:chOff x="2699792" y="5301208"/>
              <a:chExt cx="2232248" cy="57606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699792" y="5517232"/>
                <a:ext cx="1080120" cy="36004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Arrow Connector 13"/>
              <p:cNvCxnSpPr>
                <a:stCxn id="6" idx="6"/>
              </p:cNvCxnSpPr>
              <p:nvPr/>
            </p:nvCxnSpPr>
            <p:spPr>
              <a:xfrm flipV="1">
                <a:off x="3779912" y="5301208"/>
                <a:ext cx="1152128" cy="396044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4860032" y="3717032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Formal arguments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60032" y="486916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Actual arguments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parameters by value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GB" dirty="0" smtClean="0"/>
              <a:t>Copy of variable is created in the function’s local scope</a:t>
            </a:r>
          </a:p>
          <a:p>
            <a:pPr lvl="1"/>
            <a:r>
              <a:rPr lang="en-GB" dirty="0" smtClean="0"/>
              <a:t>All changes are made to this local variable</a:t>
            </a:r>
          </a:p>
          <a:p>
            <a:pPr lvl="1"/>
            <a:r>
              <a:rPr lang="en-GB" dirty="0" smtClean="0"/>
              <a:t>Global variable retains its original value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674055"/>
            <a:ext cx="4896544" cy="313932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int increment(int </a:t>
            </a:r>
            <a:r>
              <a:rPr lang="en-GB" dirty="0" err="1" smtClean="0">
                <a:solidFill>
                  <a:schemeClr val="bg1"/>
                </a:solidFill>
              </a:rPr>
              <a:t>var</a:t>
            </a:r>
            <a:r>
              <a:rPr lang="en-GB" dirty="0" smtClean="0">
                <a:solidFill>
                  <a:schemeClr val="bg1"/>
                </a:solidFill>
              </a:rPr>
              <a:t>) </a:t>
            </a:r>
            <a:r>
              <a:rPr lang="en-GB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 </a:t>
            </a:r>
            <a:r>
              <a:rPr lang="en-GB" dirty="0" err="1" smtClean="0">
                <a:solidFill>
                  <a:schemeClr val="bg1"/>
                </a:solidFill>
              </a:rPr>
              <a:t>var</a:t>
            </a:r>
            <a:r>
              <a:rPr lang="en-GB" dirty="0" smtClean="0">
                <a:solidFill>
                  <a:schemeClr val="bg1"/>
                </a:solidFill>
              </a:rPr>
              <a:t> = var+1</a:t>
            </a:r>
            <a:r>
              <a:rPr lang="en-GB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return </a:t>
            </a:r>
            <a:r>
              <a:rPr lang="en-GB" dirty="0" err="1" smtClean="0">
                <a:solidFill>
                  <a:schemeClr val="bg1"/>
                </a:solidFill>
              </a:rPr>
              <a:t>var</a:t>
            </a:r>
            <a:r>
              <a:rPr lang="en-GB" dirty="0" smtClean="0">
                <a:solidFill>
                  <a:schemeClr val="bg1"/>
                </a:solidFill>
              </a:rPr>
              <a:t>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} 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int </a:t>
            </a:r>
            <a:r>
              <a:rPr lang="en-GB" dirty="0" smtClean="0">
                <a:solidFill>
                  <a:schemeClr val="bg1"/>
                </a:solidFill>
              </a:rPr>
              <a:t>main() {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  int </a:t>
            </a:r>
            <a:r>
              <a:rPr lang="en-GB" dirty="0" smtClean="0">
                <a:solidFill>
                  <a:schemeClr val="bg1"/>
                </a:solidFill>
              </a:rPr>
              <a:t>num1=20; int num2 = increment(num1</a:t>
            </a:r>
            <a:r>
              <a:rPr lang="en-GB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printf</a:t>
            </a:r>
            <a:r>
              <a:rPr lang="en-GB" dirty="0" smtClean="0">
                <a:solidFill>
                  <a:schemeClr val="bg1"/>
                </a:solidFill>
              </a:rPr>
              <a:t>("num1 value is: %d", num1</a:t>
            </a:r>
            <a:r>
              <a:rPr lang="en-GB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printf("num2 value is: %d", num2);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return </a:t>
            </a:r>
            <a:r>
              <a:rPr lang="en-GB" dirty="0" smtClean="0">
                <a:solidFill>
                  <a:schemeClr val="bg1"/>
                </a:solidFill>
              </a:rPr>
              <a:t>0</a:t>
            </a:r>
            <a:r>
              <a:rPr lang="en-GB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}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4870901"/>
            <a:ext cx="504056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20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21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Nested function calls</a:t>
            </a:r>
          </a:p>
          <a:p>
            <a:r>
              <a:rPr lang="en-GB" dirty="0" smtClean="0"/>
              <a:t>Predefined functions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Another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GB" dirty="0" smtClean="0"/>
              <a:t>What will this program output?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848872" cy="397031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int main( ) </a:t>
            </a:r>
            <a:r>
              <a:rPr lang="en-GB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int num1 = 35, num2 = 45 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printf</a:t>
            </a:r>
            <a:r>
              <a:rPr lang="en-GB" dirty="0" smtClean="0">
                <a:solidFill>
                  <a:schemeClr val="bg1"/>
                </a:solidFill>
              </a:rPr>
              <a:t>("Before swapping: num1 value is %d and num2 value is %d", num1, num2); </a:t>
            </a:r>
            <a:r>
              <a:rPr lang="en-GB" dirty="0" smtClean="0">
                <a:solidFill>
                  <a:schemeClr val="bg1"/>
                </a:solidFill>
              </a:rPr>
              <a:t>    /*</a:t>
            </a:r>
            <a:r>
              <a:rPr lang="en-GB" dirty="0" smtClean="0">
                <a:solidFill>
                  <a:schemeClr val="bg1"/>
                </a:solidFill>
              </a:rPr>
              <a:t>calling swap function*/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swapnum </a:t>
            </a:r>
            <a:r>
              <a:rPr lang="en-GB" dirty="0" smtClean="0">
                <a:solidFill>
                  <a:schemeClr val="bg1"/>
                </a:solidFill>
              </a:rPr>
              <a:t>( num1, num2 );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printf</a:t>
            </a:r>
            <a:r>
              <a:rPr lang="en-GB" dirty="0" smtClean="0">
                <a:solidFill>
                  <a:schemeClr val="bg1"/>
                </a:solidFill>
              </a:rPr>
              <a:t>("After swapping: num1 value is %d and num2 value is %d", num1, num2);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} 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swapnum </a:t>
            </a:r>
            <a:r>
              <a:rPr lang="en-GB" dirty="0" smtClean="0">
                <a:solidFill>
                  <a:schemeClr val="bg1"/>
                </a:solidFill>
              </a:rPr>
              <a:t>( int var1, int var2 ) {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int </a:t>
            </a:r>
            <a:r>
              <a:rPr lang="en-GB" dirty="0" smtClean="0">
                <a:solidFill>
                  <a:schemeClr val="bg1"/>
                </a:solidFill>
              </a:rPr>
              <a:t>tempnum 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tempnum </a:t>
            </a:r>
            <a:r>
              <a:rPr lang="en-GB" dirty="0" smtClean="0">
                <a:solidFill>
                  <a:schemeClr val="bg1"/>
                </a:solidFill>
              </a:rPr>
              <a:t>= var1 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var1 </a:t>
            </a:r>
            <a:r>
              <a:rPr lang="en-GB" dirty="0" smtClean="0">
                <a:solidFill>
                  <a:schemeClr val="bg1"/>
                </a:solidFill>
              </a:rPr>
              <a:t>= var2 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var2 </a:t>
            </a:r>
            <a:r>
              <a:rPr lang="en-GB" dirty="0" smtClean="0">
                <a:solidFill>
                  <a:schemeClr val="bg1"/>
                </a:solidFill>
              </a:rPr>
              <a:t>= tempnum </a:t>
            </a:r>
            <a:r>
              <a:rPr lang="en-GB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}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6093296"/>
            <a:ext cx="7776864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Before swapping: num1 value is </a:t>
            </a:r>
            <a:r>
              <a:rPr lang="en-GB" dirty="0" smtClean="0">
                <a:solidFill>
                  <a:schemeClr val="bg1"/>
                </a:solidFill>
              </a:rPr>
              <a:t>35 </a:t>
            </a:r>
            <a:r>
              <a:rPr lang="en-GB" dirty="0" smtClean="0">
                <a:solidFill>
                  <a:schemeClr val="bg1"/>
                </a:solidFill>
              </a:rPr>
              <a:t>and num2 value is </a:t>
            </a:r>
            <a:r>
              <a:rPr lang="en-GB" dirty="0" smtClean="0">
                <a:solidFill>
                  <a:schemeClr val="bg1"/>
                </a:solidFill>
              </a:rPr>
              <a:t>45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Before swapping: num1 value is </a:t>
            </a:r>
            <a:r>
              <a:rPr lang="en-GB" dirty="0" smtClean="0">
                <a:solidFill>
                  <a:schemeClr val="bg1"/>
                </a:solidFill>
              </a:rPr>
              <a:t>35 </a:t>
            </a:r>
            <a:r>
              <a:rPr lang="en-GB" dirty="0" smtClean="0">
                <a:solidFill>
                  <a:schemeClr val="bg1"/>
                </a:solidFill>
              </a:rPr>
              <a:t>and num2 value is </a:t>
            </a:r>
            <a:r>
              <a:rPr lang="en-GB" dirty="0" smtClean="0">
                <a:solidFill>
                  <a:schemeClr val="bg1"/>
                </a:solidFill>
              </a:rPr>
              <a:t>45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parameters by reference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Value</a:t>
            </a:r>
            <a:r>
              <a:rPr lang="en-GB" dirty="0" smtClean="0"/>
              <a:t> of actual argument not passed to formal argument</a:t>
            </a:r>
          </a:p>
          <a:p>
            <a:r>
              <a:rPr lang="en-GB" i="1" dirty="0" smtClean="0"/>
              <a:t>Address</a:t>
            </a:r>
            <a:r>
              <a:rPr lang="en-GB" dirty="0" smtClean="0"/>
              <a:t> of actual argument passed to formal argument</a:t>
            </a:r>
          </a:p>
          <a:p>
            <a:r>
              <a:rPr lang="en-GB" dirty="0" smtClean="0"/>
              <a:t>Updates value of global variable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Remember: &amp; means ‘address of’</a:t>
            </a:r>
          </a:p>
          <a:p>
            <a:r>
              <a:rPr lang="en-GB" dirty="0" smtClean="0"/>
              <a:t>New concept: * means ‘value from’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25983"/>
            <a:ext cx="4896544" cy="313932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int increment(int </a:t>
            </a:r>
            <a:r>
              <a:rPr lang="en-GB" dirty="0" smtClean="0">
                <a:solidFill>
                  <a:schemeClr val="bg1"/>
                </a:solidFill>
              </a:rPr>
              <a:t>*</a:t>
            </a:r>
            <a:r>
              <a:rPr lang="en-GB" dirty="0" err="1" smtClean="0">
                <a:solidFill>
                  <a:schemeClr val="bg1"/>
                </a:solidFill>
              </a:rPr>
              <a:t>var</a:t>
            </a:r>
            <a:r>
              <a:rPr lang="en-GB" dirty="0" smtClean="0">
                <a:solidFill>
                  <a:schemeClr val="bg1"/>
                </a:solidFill>
              </a:rPr>
              <a:t>) </a:t>
            </a:r>
            <a:r>
              <a:rPr lang="en-GB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*</a:t>
            </a:r>
            <a:r>
              <a:rPr lang="en-GB" dirty="0" err="1" smtClean="0">
                <a:solidFill>
                  <a:schemeClr val="bg1"/>
                </a:solidFill>
              </a:rPr>
              <a:t>var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= </a:t>
            </a:r>
            <a:r>
              <a:rPr lang="en-GB" dirty="0" smtClean="0">
                <a:solidFill>
                  <a:schemeClr val="bg1"/>
                </a:solidFill>
              </a:rPr>
              <a:t>*var+1;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return *</a:t>
            </a:r>
            <a:r>
              <a:rPr lang="en-GB" dirty="0" err="1" smtClean="0">
                <a:solidFill>
                  <a:schemeClr val="bg1"/>
                </a:solidFill>
              </a:rPr>
              <a:t>var</a:t>
            </a:r>
            <a:r>
              <a:rPr lang="en-GB" dirty="0" smtClean="0">
                <a:solidFill>
                  <a:schemeClr val="bg1"/>
                </a:solidFill>
              </a:rPr>
              <a:t>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} 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int </a:t>
            </a:r>
            <a:r>
              <a:rPr lang="en-GB" dirty="0" smtClean="0">
                <a:solidFill>
                  <a:schemeClr val="bg1"/>
                </a:solidFill>
              </a:rPr>
              <a:t>main() {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  int </a:t>
            </a:r>
            <a:r>
              <a:rPr lang="en-GB" dirty="0" smtClean="0">
                <a:solidFill>
                  <a:schemeClr val="bg1"/>
                </a:solidFill>
              </a:rPr>
              <a:t>num1=20; int num2 = increment</a:t>
            </a:r>
            <a:r>
              <a:rPr lang="en-GB" dirty="0" smtClean="0">
                <a:solidFill>
                  <a:schemeClr val="bg1"/>
                </a:solidFill>
              </a:rPr>
              <a:t>(&amp;num1);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printf</a:t>
            </a:r>
            <a:r>
              <a:rPr lang="en-GB" dirty="0" smtClean="0">
                <a:solidFill>
                  <a:schemeClr val="bg1"/>
                </a:solidFill>
              </a:rPr>
              <a:t>("num1 value is: %d", num1</a:t>
            </a:r>
            <a:r>
              <a:rPr lang="en-GB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printf("num2 value is: %d", num2);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return </a:t>
            </a:r>
            <a:r>
              <a:rPr lang="en-GB" dirty="0" smtClean="0">
                <a:solidFill>
                  <a:schemeClr val="bg1"/>
                </a:solidFill>
              </a:rPr>
              <a:t>0</a:t>
            </a:r>
            <a:r>
              <a:rPr lang="en-GB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}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6256" y="3977774"/>
            <a:ext cx="504056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21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21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63093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Value from what?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Gentle brush with pointers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Pointers are special variables that store memory addresses</a:t>
            </a:r>
          </a:p>
          <a:p>
            <a:r>
              <a:rPr lang="en-GB" dirty="0" smtClean="0"/>
              <a:t>We will cover pointers in much greater depth soon</a:t>
            </a:r>
            <a:endParaRPr lang="en-GB" dirty="0"/>
          </a:p>
        </p:txBody>
      </p:sp>
      <p:pic>
        <p:nvPicPr>
          <p:cNvPr id="1026" name="Picture 2" descr="http://assets.iosappsdev.org/objective-c/tutorials/objective-c/media/c-basics/point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665562"/>
            <a:ext cx="4572000" cy="2571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program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519039"/>
            <a:ext cx="4824536" cy="507831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#include&lt;stdio.h</a:t>
            </a:r>
            <a:r>
              <a:rPr lang="en-GB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int </a:t>
            </a:r>
            <a:r>
              <a:rPr lang="en-GB" dirty="0" smtClean="0">
                <a:solidFill>
                  <a:schemeClr val="bg1"/>
                </a:solidFill>
              </a:rPr>
              <a:t>main</a:t>
            </a:r>
            <a:r>
              <a:rPr lang="en-GB" dirty="0" smtClean="0">
                <a:solidFill>
                  <a:schemeClr val="bg1"/>
                </a:solidFill>
              </a:rPr>
              <a:t>(){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</a:t>
            </a:r>
            <a:r>
              <a:rPr lang="en-GB" dirty="0" smtClean="0">
                <a:solidFill>
                  <a:schemeClr val="bg1"/>
                </a:solidFill>
              </a:rPr>
              <a:t>int* pc</a:t>
            </a:r>
            <a:r>
              <a:rPr lang="en-GB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</a:t>
            </a:r>
            <a:r>
              <a:rPr lang="en-GB" dirty="0" smtClean="0">
                <a:solidFill>
                  <a:schemeClr val="bg1"/>
                </a:solidFill>
              </a:rPr>
              <a:t>int c</a:t>
            </a:r>
            <a:r>
              <a:rPr lang="en-GB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</a:t>
            </a:r>
            <a:r>
              <a:rPr lang="en-GB" dirty="0" smtClean="0">
                <a:solidFill>
                  <a:schemeClr val="bg1"/>
                </a:solidFill>
              </a:rPr>
              <a:t>c=22</a:t>
            </a:r>
            <a:r>
              <a:rPr lang="en-GB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</a:t>
            </a:r>
            <a:r>
              <a:rPr lang="en-GB" dirty="0" smtClean="0">
                <a:solidFill>
                  <a:schemeClr val="bg1"/>
                </a:solidFill>
              </a:rPr>
              <a:t>printf("Address of c:%p\</a:t>
            </a:r>
            <a:r>
              <a:rPr lang="en-GB" dirty="0" err="1" smtClean="0">
                <a:solidFill>
                  <a:schemeClr val="bg1"/>
                </a:solidFill>
              </a:rPr>
              <a:t>n",&amp;c</a:t>
            </a:r>
            <a:r>
              <a:rPr lang="en-GB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</a:t>
            </a:r>
            <a:r>
              <a:rPr lang="en-GB" dirty="0" smtClean="0">
                <a:solidFill>
                  <a:schemeClr val="bg1"/>
                </a:solidFill>
              </a:rPr>
              <a:t>printf("Value of c:%d\n\</a:t>
            </a:r>
            <a:r>
              <a:rPr lang="en-GB" dirty="0" err="1" smtClean="0">
                <a:solidFill>
                  <a:schemeClr val="bg1"/>
                </a:solidFill>
              </a:rPr>
              <a:t>n",c</a:t>
            </a:r>
            <a:r>
              <a:rPr lang="en-GB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</a:t>
            </a:r>
            <a:r>
              <a:rPr lang="en-GB" dirty="0" smtClean="0">
                <a:solidFill>
                  <a:schemeClr val="bg1"/>
                </a:solidFill>
              </a:rPr>
              <a:t>pc=&amp;c</a:t>
            </a:r>
            <a:r>
              <a:rPr lang="en-GB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</a:t>
            </a:r>
            <a:r>
              <a:rPr lang="en-GB" dirty="0" smtClean="0">
                <a:solidFill>
                  <a:schemeClr val="bg1"/>
                </a:solidFill>
              </a:rPr>
              <a:t>printf("Address of pointer pc:%p\</a:t>
            </a:r>
            <a:r>
              <a:rPr lang="en-GB" dirty="0" err="1" smtClean="0">
                <a:solidFill>
                  <a:schemeClr val="bg1"/>
                </a:solidFill>
              </a:rPr>
              <a:t>n",pc</a:t>
            </a:r>
            <a:r>
              <a:rPr lang="en-GB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</a:t>
            </a:r>
            <a:r>
              <a:rPr lang="en-GB" dirty="0" smtClean="0">
                <a:solidFill>
                  <a:schemeClr val="bg1"/>
                </a:solidFill>
              </a:rPr>
              <a:t>printf("Content of pointer pc:%d\n\n",*pc</a:t>
            </a:r>
            <a:r>
              <a:rPr lang="en-GB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</a:t>
            </a:r>
            <a:r>
              <a:rPr lang="en-GB" dirty="0" smtClean="0">
                <a:solidFill>
                  <a:schemeClr val="bg1"/>
                </a:solidFill>
              </a:rPr>
              <a:t>c=11</a:t>
            </a:r>
            <a:r>
              <a:rPr lang="en-GB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</a:t>
            </a:r>
            <a:r>
              <a:rPr lang="en-GB" dirty="0" smtClean="0">
                <a:solidFill>
                  <a:schemeClr val="bg1"/>
                </a:solidFill>
              </a:rPr>
              <a:t>printf("Address of pointer pc:%p\</a:t>
            </a:r>
            <a:r>
              <a:rPr lang="en-GB" dirty="0" err="1" smtClean="0">
                <a:solidFill>
                  <a:schemeClr val="bg1"/>
                </a:solidFill>
              </a:rPr>
              <a:t>n",pc</a:t>
            </a:r>
            <a:r>
              <a:rPr lang="en-GB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</a:t>
            </a:r>
            <a:r>
              <a:rPr lang="en-GB" dirty="0" smtClean="0">
                <a:solidFill>
                  <a:schemeClr val="bg1"/>
                </a:solidFill>
              </a:rPr>
              <a:t>printf("Content of pointer pc:%d\n\n",*pc</a:t>
            </a:r>
            <a:r>
              <a:rPr lang="en-GB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</a:t>
            </a:r>
            <a:r>
              <a:rPr lang="en-GB" dirty="0" smtClean="0">
                <a:solidFill>
                  <a:schemeClr val="bg1"/>
                </a:solidFill>
              </a:rPr>
              <a:t>*pc=2;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   printf</a:t>
            </a:r>
            <a:r>
              <a:rPr lang="en-GB" dirty="0" smtClean="0">
                <a:solidFill>
                  <a:schemeClr val="bg1"/>
                </a:solidFill>
              </a:rPr>
              <a:t>("Address of c:%p\</a:t>
            </a:r>
            <a:r>
              <a:rPr lang="en-GB" dirty="0" err="1" smtClean="0">
                <a:solidFill>
                  <a:schemeClr val="bg1"/>
                </a:solidFill>
              </a:rPr>
              <a:t>n",&amp;c</a:t>
            </a:r>
            <a:r>
              <a:rPr lang="en-GB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</a:t>
            </a:r>
            <a:r>
              <a:rPr lang="en-GB" dirty="0" smtClean="0">
                <a:solidFill>
                  <a:schemeClr val="bg1"/>
                </a:solidFill>
              </a:rPr>
              <a:t>printf("Value of c:%d\n\</a:t>
            </a:r>
            <a:r>
              <a:rPr lang="en-GB" dirty="0" err="1" smtClean="0">
                <a:solidFill>
                  <a:schemeClr val="bg1"/>
                </a:solidFill>
              </a:rPr>
              <a:t>n",c</a:t>
            </a:r>
            <a:r>
              <a:rPr lang="en-GB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</a:t>
            </a:r>
            <a:r>
              <a:rPr lang="en-GB" dirty="0" smtClean="0">
                <a:solidFill>
                  <a:schemeClr val="bg1"/>
                </a:solidFill>
              </a:rPr>
              <a:t>return 0</a:t>
            </a:r>
            <a:r>
              <a:rPr lang="en-GB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}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327969"/>
            <a:ext cx="4320480" cy="369331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Address of c:0x7ffcd40c7d8c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Value of c:22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Address of pointer pc:0x7ffcd40c7d8c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Content of pointer pc:22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Address of pointer pc:0x7ffcd40c7d8c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Content of pointer pc:11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Address of c:0x7ffcd40c7d8c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Value of c:2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arguments by reference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pointers as formal arguments</a:t>
            </a:r>
          </a:p>
          <a:p>
            <a:pPr lvl="1"/>
            <a:r>
              <a:rPr lang="en-GB" dirty="0" smtClean="0"/>
              <a:t>Telling compiler you will be passing a memory address, not a value</a:t>
            </a:r>
          </a:p>
          <a:p>
            <a:pPr lvl="1"/>
            <a:r>
              <a:rPr lang="en-GB" dirty="0" smtClean="0"/>
              <a:t>Pass address using reference operator (&amp;) during function call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Swap program corrected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772816"/>
            <a:ext cx="7848872" cy="397031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int main( ) </a:t>
            </a:r>
            <a:r>
              <a:rPr lang="en-GB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int num1 = 35, num2 = 45 </a:t>
            </a:r>
            <a:r>
              <a:rPr lang="en-GB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printf("Before swapping: num1 value is %d and num2 value is %d", num1, num2); /*calling swap function*/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swapnum </a:t>
            </a:r>
            <a:r>
              <a:rPr lang="en-GB" dirty="0" smtClean="0">
                <a:solidFill>
                  <a:schemeClr val="bg1"/>
                </a:solidFill>
              </a:rPr>
              <a:t>( &amp;num1, &amp;num2 </a:t>
            </a:r>
            <a:r>
              <a:rPr lang="en-GB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printf("After swapping: num1 value is %d and num2 value is %d", num1, num2</a:t>
            </a:r>
            <a:r>
              <a:rPr lang="en-GB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} </a:t>
            </a:r>
            <a:endParaRPr lang="en-GB" dirty="0" smtClean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swapnum </a:t>
            </a:r>
            <a:r>
              <a:rPr lang="en-GB" dirty="0" smtClean="0">
                <a:solidFill>
                  <a:schemeClr val="bg1"/>
                </a:solidFill>
              </a:rPr>
              <a:t>( int *var1, int *var2 ) </a:t>
            </a:r>
            <a:r>
              <a:rPr lang="en-GB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int tempnum 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 tempnum </a:t>
            </a:r>
            <a:r>
              <a:rPr lang="en-GB" dirty="0" smtClean="0">
                <a:solidFill>
                  <a:schemeClr val="bg1"/>
                </a:solidFill>
              </a:rPr>
              <a:t>= *var1 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*</a:t>
            </a:r>
            <a:r>
              <a:rPr lang="en-GB" dirty="0" smtClean="0">
                <a:solidFill>
                  <a:schemeClr val="bg1"/>
                </a:solidFill>
              </a:rPr>
              <a:t>var1 = *var2 </a:t>
            </a:r>
            <a:r>
              <a:rPr lang="en-GB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*</a:t>
            </a:r>
            <a:r>
              <a:rPr lang="en-GB" dirty="0" smtClean="0">
                <a:solidFill>
                  <a:schemeClr val="bg1"/>
                </a:solidFill>
              </a:rPr>
              <a:t>var2 = tempnum </a:t>
            </a:r>
            <a:r>
              <a:rPr lang="en-GB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}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5949280"/>
            <a:ext cx="7776864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Before swapping: num1 value is </a:t>
            </a:r>
            <a:r>
              <a:rPr lang="en-GB" dirty="0" smtClean="0">
                <a:solidFill>
                  <a:schemeClr val="bg1"/>
                </a:solidFill>
              </a:rPr>
              <a:t>35 </a:t>
            </a:r>
            <a:r>
              <a:rPr lang="en-GB" dirty="0" smtClean="0">
                <a:solidFill>
                  <a:schemeClr val="bg1"/>
                </a:solidFill>
              </a:rPr>
              <a:t>and num2 value is </a:t>
            </a:r>
            <a:r>
              <a:rPr lang="en-GB" dirty="0" smtClean="0">
                <a:solidFill>
                  <a:schemeClr val="bg1"/>
                </a:solidFill>
              </a:rPr>
              <a:t>45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Before swapping: num1 value is </a:t>
            </a:r>
            <a:r>
              <a:rPr lang="en-GB" dirty="0" smtClean="0">
                <a:solidFill>
                  <a:schemeClr val="bg1"/>
                </a:solidFill>
              </a:rPr>
              <a:t>45 </a:t>
            </a:r>
            <a:r>
              <a:rPr lang="en-GB" dirty="0" smtClean="0">
                <a:solidFill>
                  <a:schemeClr val="bg1"/>
                </a:solidFill>
              </a:rPr>
              <a:t>and num2 value is </a:t>
            </a:r>
            <a:r>
              <a:rPr lang="en-GB" dirty="0" smtClean="0">
                <a:solidFill>
                  <a:schemeClr val="bg1"/>
                </a:solidFill>
              </a:rPr>
              <a:t>35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Passing arguments by value</a:t>
            </a:r>
          </a:p>
          <a:p>
            <a:pPr lvl="1"/>
            <a:r>
              <a:rPr lang="en-GB" dirty="0" smtClean="0"/>
              <a:t>Global variables unaffected</a:t>
            </a:r>
          </a:p>
          <a:p>
            <a:r>
              <a:rPr lang="en-GB" dirty="0" smtClean="0"/>
              <a:t>Passing arguments by reference</a:t>
            </a:r>
          </a:p>
          <a:p>
            <a:pPr lvl="1"/>
            <a:r>
              <a:rPr lang="en-GB" dirty="0" smtClean="0"/>
              <a:t>Global variables potentially affected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ClassQuiz</a:t>
            </a:r>
            <a:r>
              <a:rPr lang="en-US" dirty="0" smtClean="0"/>
              <a:t>: Argument Passing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7504" y="1124744"/>
            <a:ext cx="5760640" cy="56166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swapping a and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a, int b){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temp;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 = a;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b;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temp;</a:t>
            </a:r>
          </a:p>
          <a:p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printf("a=%d b=%d\n", a, b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int  a=10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b=15;</a:t>
            </a:r>
          </a:p>
          <a:p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printf("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a=%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b=%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d\n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a, b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swap(a, 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printf("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a=%d b=%d\n", a, b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kumimoji="0" lang="pt-B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pt-BR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8087" y="1196752"/>
            <a:ext cx="321041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mic Sans MS" panose="030F0702030302020204" pitchFamily="66" charset="0"/>
              </a:rPr>
              <a:t>What is the output of the program?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(fill the blanks)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558" y="2408689"/>
            <a:ext cx="2537874" cy="31085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mic Sans MS" panose="030F0702030302020204" pitchFamily="66" charset="0"/>
              </a:rPr>
              <a:t>OUTPUT</a:t>
            </a:r>
          </a:p>
          <a:p>
            <a:endParaRPr lang="en-US" sz="2800" b="1" dirty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a=___ b=___</a:t>
            </a:r>
          </a:p>
          <a:p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a=___ b=___</a:t>
            </a:r>
          </a:p>
          <a:p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a=___ b=___</a:t>
            </a:r>
            <a:endParaRPr lang="en-US" sz="2800" b="1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00510" y="3212976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10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7162" y="4047455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15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98622" y="3212976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10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94765" y="3204374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15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94766" y="4047455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10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11061" y="3212976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15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1354" y="4842868"/>
            <a:ext cx="489204" cy="48463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1354" y="5517232"/>
            <a:ext cx="489204" cy="48463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-53448" y="3356992"/>
            <a:ext cx="489204" cy="48463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6045-A443-4C96-BC05-50963F2C36D4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28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17461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07407E-6 L -0.14201 0.1280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638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1349 0.1238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14184 0.1365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682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811 L 0.14288 0.1361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Begin with arrays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0"/>
            <a:ext cx="7772400" cy="764704"/>
          </a:xfrm>
        </p:spPr>
        <p:txBody>
          <a:bodyPr/>
          <a:lstStyle/>
          <a:p>
            <a:r>
              <a:rPr lang="en-US" dirty="0" smtClean="0"/>
              <a:t>Nested Function Calls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836712"/>
            <a:ext cx="4968552" cy="5634051"/>
          </a:xfrm>
        </p:spPr>
        <p:txBody>
          <a:bodyPr/>
          <a:lstStyle/>
          <a:p>
            <a:r>
              <a:rPr lang="en-US" dirty="0" smtClean="0"/>
              <a:t>Functions can call each other</a:t>
            </a:r>
          </a:p>
          <a:p>
            <a:r>
              <a:rPr lang="en-US" dirty="0" smtClean="0"/>
              <a:t>A declaration or definition (or both) must be visible before the call</a:t>
            </a:r>
          </a:p>
          <a:p>
            <a:pPr lvl="1"/>
            <a:r>
              <a:rPr lang="en-US" dirty="0" smtClean="0"/>
              <a:t>Help compiler detect any inconsistencies in function use</a:t>
            </a:r>
          </a:p>
          <a:p>
            <a:pPr lvl="1"/>
            <a:r>
              <a:rPr lang="en-US" dirty="0" smtClean="0"/>
              <a:t>Compiler warning, if both (</a:t>
            </a:r>
            <a:r>
              <a:rPr lang="en-US" dirty="0" err="1" smtClean="0"/>
              <a:t>decl</a:t>
            </a:r>
            <a:r>
              <a:rPr lang="en-US" dirty="0" smtClean="0"/>
              <a:t> &amp; </a:t>
            </a:r>
            <a:r>
              <a:rPr lang="en-US" dirty="0" err="1" smtClean="0"/>
              <a:t>def</a:t>
            </a:r>
            <a:r>
              <a:rPr lang="en-US" dirty="0" smtClean="0"/>
              <a:t>) are missing</a:t>
            </a:r>
          </a:p>
          <a:p>
            <a:pPr lvl="1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1484783"/>
            <a:ext cx="4176464" cy="4985980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#include&lt;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stdio.h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&gt;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int min(int, int); </a:t>
            </a:r>
            <a:r>
              <a:rPr lang="en-US" dirty="0" smtClean="0">
                <a:solidFill>
                  <a:schemeClr val="tx2"/>
                </a:solidFill>
                <a:ea typeface="ＭＳ Ｐゴシック" pitchFamily="34" charset="-128"/>
              </a:rPr>
              <a:t>//declaration </a:t>
            </a:r>
          </a:p>
          <a:p>
            <a:pPr eaLnBrk="0" hangingPunct="0">
              <a:defRPr/>
            </a:pP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max(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, 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); </a:t>
            </a:r>
            <a:r>
              <a:rPr lang="en-US" dirty="0" smtClean="0">
                <a:solidFill>
                  <a:schemeClr val="tx2"/>
                </a:solidFill>
                <a:ea typeface="ＭＳ Ｐゴシック" pitchFamily="34" charset="-128"/>
              </a:rPr>
              <a:t>//of max, min</a:t>
            </a:r>
          </a:p>
          <a:p>
            <a:pPr eaLnBrk="0" hangingPunct="0">
              <a:defRPr/>
            </a:pPr>
            <a:endParaRPr lang="en-US" dirty="0" smtClean="0">
              <a:solidFill>
                <a:schemeClr val="tx2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max(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a, </a:t>
            </a:r>
            <a:r>
              <a:rPr lang="en-US" sz="2000" dirty="0" err="1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b)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return (a &gt; b) ? a : b;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000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tx2"/>
                </a:solidFill>
                <a:ea typeface="ＭＳ Ｐゴシック" pitchFamily="34" charset="-128"/>
              </a:rPr>
              <a:t>// a “cryptic” min, uses max</a:t>
            </a:r>
          </a:p>
          <a:p>
            <a:pPr eaLnBrk="0" hangingPunct="0">
              <a:defRPr/>
            </a:pPr>
            <a:r>
              <a:rPr lang="en-US" sz="2000" dirty="0" err="1" smtClean="0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 min(</a:t>
            </a:r>
            <a:r>
              <a:rPr lang="en-US" sz="2000" dirty="0" err="1" smtClean="0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a, </a:t>
            </a:r>
            <a:r>
              <a:rPr lang="en-US" sz="2000" dirty="0" err="1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 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return a + b – max (a, b);</a:t>
            </a:r>
            <a:endParaRPr lang="en-US" sz="2000" dirty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}</a:t>
            </a:r>
            <a:endParaRPr lang="en-US" sz="2000" dirty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endParaRPr lang="en-US" sz="2000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main() { 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printf(“%d”, min(6, 4));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  <a:endParaRPr lang="en-US" sz="20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AF9E-7B46-447D-9AF4-90B843A3C784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3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3534392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56792"/>
            <a:ext cx="7992888" cy="4824536"/>
          </a:xfrm>
        </p:spPr>
        <p:txBody>
          <a:bodyPr/>
          <a:lstStyle/>
          <a:p>
            <a:r>
              <a:rPr lang="en-US" dirty="0"/>
              <a:t>C has many </a:t>
            </a:r>
            <a:r>
              <a:rPr lang="en-US" dirty="0" smtClean="0"/>
              <a:t>predefined </a:t>
            </a:r>
            <a:r>
              <a:rPr lang="en-US" dirty="0"/>
              <a:t>functions. We have seen </a:t>
            </a:r>
            <a:r>
              <a:rPr lang="en-US" dirty="0" err="1" smtClean="0">
                <a:solidFill>
                  <a:srgbClr val="C00000"/>
                </a:solidFill>
              </a:rPr>
              <a:t>scanf</a:t>
            </a:r>
            <a:r>
              <a:rPr lang="en-US" dirty="0" smtClean="0">
                <a:solidFill>
                  <a:srgbClr val="C00000"/>
                </a:solidFill>
              </a:rPr>
              <a:t>, printf</a:t>
            </a:r>
            <a:r>
              <a:rPr lang="en-US" dirty="0"/>
              <a:t>.</a:t>
            </a:r>
          </a:p>
          <a:p>
            <a:r>
              <a:rPr lang="en-US" dirty="0"/>
              <a:t>To use a </a:t>
            </a:r>
            <a:r>
              <a:rPr lang="en-US" dirty="0" smtClean="0"/>
              <a:t>predefined </a:t>
            </a:r>
            <a:r>
              <a:rPr lang="en-US" dirty="0"/>
              <a:t>function, the corresponding </a:t>
            </a:r>
            <a:r>
              <a:rPr lang="en-US" dirty="0" smtClean="0"/>
              <a:t>header file </a:t>
            </a:r>
            <a:r>
              <a:rPr lang="en-US" dirty="0"/>
              <a:t>must be included.</a:t>
            </a:r>
          </a:p>
          <a:p>
            <a:pPr lvl="1"/>
            <a:r>
              <a:rPr lang="en-US" dirty="0"/>
              <a:t>Mathematical functions </a:t>
            </a:r>
            <a:r>
              <a:rPr lang="en-US" dirty="0" smtClean="0"/>
              <a:t>defined </a:t>
            </a:r>
            <a:r>
              <a:rPr lang="en-US" dirty="0"/>
              <a:t>in the library </a:t>
            </a:r>
            <a:r>
              <a:rPr lang="en-US" dirty="0" err="1"/>
              <a:t>math.h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Input/Output</a:t>
            </a:r>
            <a:r>
              <a:rPr lang="en-US" dirty="0" smtClean="0"/>
              <a:t> functions in </a:t>
            </a:r>
            <a:r>
              <a:rPr lang="en-US" dirty="0" err="1" smtClean="0"/>
              <a:t>stdio.h</a:t>
            </a:r>
            <a:endParaRPr lang="en-US" dirty="0" smtClean="0"/>
          </a:p>
          <a:p>
            <a:pPr lvl="1"/>
            <a:r>
              <a:rPr lang="en-US" dirty="0" smtClean="0"/>
              <a:t>String functions in </a:t>
            </a:r>
            <a:r>
              <a:rPr lang="en-US" dirty="0" err="1" smtClean="0"/>
              <a:t>string.h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167-99E1-4679-BDFC-61BF54D046D7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4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37025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1296144"/>
          </a:xfrm>
        </p:spPr>
        <p:txBody>
          <a:bodyPr/>
          <a:lstStyle/>
          <a:p>
            <a:r>
              <a:rPr lang="en-US" dirty="0" smtClean="0"/>
              <a:t>Some predefined math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xmlns:a14="http://schemas.microsoft.com/office/drawing/2010/main" xmlns:mc="http://schemas.openxmlformats.org/markup-compatibility/2006" val="2694666512"/>
              </p:ext>
            </p:extLst>
          </p:nvPr>
        </p:nvGraphicFramePr>
        <p:xfrm>
          <a:off x="251520" y="1484784"/>
          <a:ext cx="8640960" cy="477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/>
                <a:gridCol w="4032448"/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2000" b="0" i="0" u="none" strike="noStrike" kern="1200" baseline="0" dirty="0" err="1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fabs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(double x)</a:t>
                      </a:r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absolute value</a:t>
                      </a:r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double cos(double x) </a:t>
                      </a:r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4"/>
                          </a:solidFill>
                        </a:rPr>
                        <a:t>cosine</a:t>
                      </a:r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2000" dirty="0" smtClean="0">
                          <a:solidFill>
                            <a:schemeClr val="accent4"/>
                          </a:solidFill>
                        </a:rPr>
                        <a:t>sin(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2000" dirty="0" smtClean="0">
                          <a:solidFill>
                            <a:schemeClr val="accent4"/>
                          </a:solidFill>
                        </a:rPr>
                        <a:t>x)</a:t>
                      </a:r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4"/>
                          </a:solidFill>
                        </a:rPr>
                        <a:t>sine</a:t>
                      </a:r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2000" dirty="0" smtClean="0">
                          <a:solidFill>
                            <a:schemeClr val="accent4"/>
                          </a:solidFill>
                        </a:rPr>
                        <a:t>tan(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2000" dirty="0" smtClean="0">
                          <a:solidFill>
                            <a:schemeClr val="accent4"/>
                          </a:solidFill>
                        </a:rPr>
                        <a:t>x)</a:t>
                      </a:r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4"/>
                          </a:solidFill>
                        </a:rPr>
                        <a:t>tan</a:t>
                      </a:r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2000" dirty="0" err="1" smtClean="0">
                          <a:solidFill>
                            <a:schemeClr val="accent4"/>
                          </a:solidFill>
                        </a:rPr>
                        <a:t>exp</a:t>
                      </a:r>
                      <a:r>
                        <a:rPr lang="en-US" sz="2000" dirty="0" smtClean="0">
                          <a:solidFill>
                            <a:schemeClr val="accent4"/>
                          </a:solidFill>
                        </a:rPr>
                        <a:t>(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2000" dirty="0" smtClean="0">
                          <a:solidFill>
                            <a:schemeClr val="accent4"/>
                          </a:solidFill>
                        </a:rPr>
                        <a:t>x)</a:t>
                      </a:r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114199" t="-507692" b="-632308"/>
                      </a:stretch>
                    </a:blip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2000" dirty="0" smtClean="0">
                          <a:solidFill>
                            <a:schemeClr val="accent4"/>
                          </a:solidFill>
                        </a:rPr>
                        <a:t>log(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2000" dirty="0" smtClean="0">
                          <a:solidFill>
                            <a:schemeClr val="accent4"/>
                          </a:solidFill>
                        </a:rPr>
                        <a:t>x)</a:t>
                      </a:r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4"/>
                          </a:solidFill>
                        </a:rPr>
                        <a:t>Natural</a:t>
                      </a:r>
                      <a:r>
                        <a:rPr lang="en-US" sz="2000" baseline="0" dirty="0" smtClean="0">
                          <a:solidFill>
                            <a:schemeClr val="accent4"/>
                          </a:solidFill>
                        </a:rPr>
                        <a:t> log, x &gt; 0</a:t>
                      </a:r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2000" dirty="0" smtClean="0">
                          <a:solidFill>
                            <a:schemeClr val="accent4"/>
                          </a:solidFill>
                        </a:rPr>
                        <a:t>log10(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2000" dirty="0" smtClean="0">
                          <a:solidFill>
                            <a:schemeClr val="accent4"/>
                          </a:solidFill>
                        </a:rPr>
                        <a:t>x)</a:t>
                      </a:r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4"/>
                          </a:solidFill>
                        </a:rPr>
                        <a:t>Log base 10, x &gt; 0</a:t>
                      </a:r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2000" dirty="0" smtClean="0">
                          <a:solidFill>
                            <a:schemeClr val="accent4"/>
                          </a:solidFill>
                        </a:rPr>
                        <a:t>pow(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2000" dirty="0" smtClean="0">
                          <a:solidFill>
                            <a:schemeClr val="accent4"/>
                          </a:solidFill>
                        </a:rPr>
                        <a:t>x,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2000" dirty="0" smtClean="0">
                          <a:solidFill>
                            <a:schemeClr val="accent4"/>
                          </a:solidFill>
                        </a:rPr>
                        <a:t>y)</a:t>
                      </a:r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114199" t="-820313" b="-339063"/>
                      </a:stretch>
                    </a:blipFill>
                  </a:tcPr>
                </a:tc>
              </a:tr>
              <a:tr h="419037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2000" dirty="0" err="1" smtClean="0">
                          <a:solidFill>
                            <a:schemeClr val="accent4"/>
                          </a:solidFill>
                        </a:rPr>
                        <a:t>sqrt</a:t>
                      </a:r>
                      <a:r>
                        <a:rPr lang="en-US" sz="2000" dirty="0" smtClean="0">
                          <a:solidFill>
                            <a:schemeClr val="accent4"/>
                          </a:solidFill>
                        </a:rPr>
                        <a:t>(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2000" dirty="0" smtClean="0">
                          <a:solidFill>
                            <a:schemeClr val="accent4"/>
                          </a:solidFill>
                        </a:rPr>
                        <a:t>x)</a:t>
                      </a:r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114199" t="-853623" b="-214493"/>
                      </a:stretch>
                    </a:blip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4"/>
                          </a:solidFill>
                        </a:rPr>
                        <a:t>double floor(double</a:t>
                      </a:r>
                      <a:r>
                        <a:rPr lang="en-US" sz="2000" baseline="0" dirty="0" smtClean="0">
                          <a:solidFill>
                            <a:schemeClr val="accent4"/>
                          </a:solidFill>
                        </a:rPr>
                        <a:t> x)</a:t>
                      </a:r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largest integral value &lt;= x</a:t>
                      </a:r>
                      <a:endParaRPr lang="en-US" sz="2000" dirty="0" smtClean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4"/>
                          </a:solidFill>
                        </a:rPr>
                        <a:t>double ceil(double</a:t>
                      </a:r>
                      <a:r>
                        <a:rPr lang="en-US" sz="2000" baseline="0" dirty="0" smtClean="0">
                          <a:solidFill>
                            <a:schemeClr val="accent4"/>
                          </a:solidFill>
                        </a:rPr>
                        <a:t>x)</a:t>
                      </a:r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smallest integral value &gt;= x</a:t>
                      </a:r>
                      <a:endParaRPr lang="en-US" sz="2000" dirty="0" smtClean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2B85-31E4-463C-935E-635833ED23F3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5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17324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Common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184576"/>
          </a:xfrm>
        </p:spPr>
        <p:txBody>
          <a:bodyPr/>
          <a:lstStyle/>
          <a:p>
            <a:r>
              <a:rPr lang="en-US" dirty="0" smtClean="0"/>
              <a:t>Declare functions before use.</a:t>
            </a:r>
            <a:endParaRPr lang="en-US" dirty="0"/>
          </a:p>
          <a:p>
            <a:r>
              <a:rPr lang="en-US" dirty="0"/>
              <a:t>Argument list of a function: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the required number of arguments,</a:t>
            </a:r>
          </a:p>
          <a:p>
            <a:pPr lvl="1"/>
            <a:r>
              <a:rPr lang="en-US" dirty="0" smtClean="0"/>
              <a:t>Check that each </a:t>
            </a:r>
            <a:r>
              <a:rPr lang="en-US" dirty="0"/>
              <a:t>function argument has the correct type </a:t>
            </a:r>
            <a:r>
              <a:rPr lang="en-US" dirty="0" smtClean="0"/>
              <a:t>(or that conversion to the </a:t>
            </a:r>
            <a:r>
              <a:rPr lang="en-US" dirty="0"/>
              <a:t>correct type will lose no information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EA2-F0BB-470B-BF74-5321BCF774C1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6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219738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Common Errors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196752"/>
                <a:ext cx="8568952" cy="5184576"/>
              </a:xfrm>
            </p:spPr>
            <p:txBody>
              <a:bodyPr/>
              <a:lstStyle/>
              <a:p>
                <a:r>
                  <a:rPr lang="en-US" dirty="0" smtClean="0"/>
                  <a:t>Return </a:t>
                </a:r>
                <a:r>
                  <a:rPr lang="en-US" dirty="0"/>
                  <a:t>statement</a:t>
                </a:r>
              </a:p>
              <a:p>
                <a:pPr lvl="1"/>
                <a:r>
                  <a:rPr lang="en-US" dirty="0" smtClean="0"/>
                  <a:t>value </a:t>
                </a:r>
                <a:r>
                  <a:rPr lang="en-US" dirty="0"/>
                  <a:t>must match the return type</a:t>
                </a:r>
              </a:p>
              <a:p>
                <a:pPr lvl="1"/>
                <a:r>
                  <a:rPr lang="en-US" dirty="0" smtClean="0"/>
                  <a:t>return </a:t>
                </a:r>
                <a:r>
                  <a:rPr lang="en-US" dirty="0"/>
                  <a:t>statement must be encountered </a:t>
                </a:r>
                <a:r>
                  <a:rPr lang="en-US" dirty="0" smtClean="0"/>
                  <a:t>during execution for a function </a:t>
                </a:r>
                <a:r>
                  <a:rPr lang="en-US" dirty="0"/>
                  <a:t>having non void return type</a:t>
                </a:r>
              </a:p>
              <a:p>
                <a:r>
                  <a:rPr lang="en-US" dirty="0" smtClean="0"/>
                  <a:t>Also </a:t>
                </a:r>
                <a:r>
                  <a:rPr lang="en-US" dirty="0"/>
                  <a:t>be careful in using functions that are </a:t>
                </a:r>
                <a:r>
                  <a:rPr lang="en-US" dirty="0" smtClean="0"/>
                  <a:t>undefined </a:t>
                </a:r>
                <a:r>
                  <a:rPr lang="en-US" dirty="0"/>
                  <a:t>on </a:t>
                </a:r>
                <a:r>
                  <a:rPr lang="en-US" dirty="0" smtClean="0"/>
                  <a:t>some values.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is defined only </a:t>
                </a:r>
                <a:r>
                  <a:rPr lang="en-US" dirty="0"/>
                  <a:t> for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−1≤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≤1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function in C 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double </a:t>
                </a:r>
                <a:r>
                  <a:rPr lang="en-US" dirty="0" err="1">
                    <a:solidFill>
                      <a:srgbClr val="FF0000"/>
                    </a:solidFill>
                  </a:rPr>
                  <a:t>asin</a:t>
                </a:r>
                <a:r>
                  <a:rPr lang="en-US" dirty="0">
                    <a:solidFill>
                      <a:srgbClr val="FF0000"/>
                    </a:solidFill>
                  </a:rPr>
                  <a:t>(double 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lvl="2"/>
                <a:r>
                  <a:rPr lang="en-US" dirty="0" smtClean="0">
                    <a:solidFill>
                      <a:schemeClr val="accent4"/>
                    </a:solidFill>
                  </a:rPr>
                  <a:t>pronounced a-sine or arc-sine</a:t>
                </a:r>
                <a:endParaRPr lang="en-US" dirty="0">
                  <a:solidFill>
                    <a:schemeClr val="accent4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196752"/>
                <a:ext cx="8568952" cy="5184576"/>
              </a:xfrm>
              <a:blipFill rotWithShape="1">
                <a:blip r:embed="rId2" cstate="print"/>
                <a:stretch>
                  <a:fillRect t="-1528" r="-2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39FA-33AC-46A4-A206-55E1EDD5149D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7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9326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96944" cy="819944"/>
          </a:xfrm>
        </p:spPr>
        <p:txBody>
          <a:bodyPr/>
          <a:lstStyle/>
          <a:p>
            <a:r>
              <a:rPr lang="en-US" dirty="0" smtClean="0"/>
              <a:t>Scope of a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071048" cy="4535016"/>
          </a:xfrm>
        </p:spPr>
        <p:txBody>
          <a:bodyPr/>
          <a:lstStyle/>
          <a:p>
            <a:r>
              <a:rPr lang="en-US" dirty="0"/>
              <a:t>Two variables can have the same name only if they </a:t>
            </a:r>
            <a:r>
              <a:rPr lang="en-US" dirty="0" smtClean="0"/>
              <a:t>are declared </a:t>
            </a:r>
            <a:r>
              <a:rPr lang="en-US" dirty="0"/>
              <a:t>in separate </a:t>
            </a:r>
            <a:r>
              <a:rPr lang="en-US" dirty="0" smtClean="0"/>
              <a:t>scopes.</a:t>
            </a:r>
          </a:p>
          <a:p>
            <a:r>
              <a:rPr lang="en-US" dirty="0" smtClean="0"/>
              <a:t>A variable can not be used outside its scope.</a:t>
            </a:r>
          </a:p>
          <a:p>
            <a:r>
              <a:rPr lang="en-US" dirty="0" smtClean="0"/>
              <a:t>C program has </a:t>
            </a:r>
          </a:p>
          <a:p>
            <a:pPr lvl="1"/>
            <a:r>
              <a:rPr lang="en-US" dirty="0" smtClean="0"/>
              <a:t>function/</a:t>
            </a:r>
            <a:r>
              <a:rPr lang="en-US" b="1" dirty="0" smtClean="0"/>
              <a:t>block</a:t>
            </a:r>
            <a:r>
              <a:rPr lang="en-US" dirty="0" smtClean="0"/>
              <a:t> scope</a:t>
            </a:r>
          </a:p>
          <a:p>
            <a:pPr lvl="1"/>
            <a:r>
              <a:rPr lang="en-US" b="1" dirty="0" smtClean="0"/>
              <a:t>file</a:t>
            </a:r>
            <a:r>
              <a:rPr lang="en-US" dirty="0" smtClean="0"/>
              <a:t> scope</a:t>
            </a:r>
          </a:p>
          <a:p>
            <a:pPr lvl="1"/>
            <a:r>
              <a:rPr lang="en-US" b="1" dirty="0" smtClean="0"/>
              <a:t>global</a:t>
            </a:r>
            <a:r>
              <a:rPr lang="en-US" dirty="0" smtClean="0"/>
              <a:t>/external scope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EB3-69BE-4B44-A1A5-DC64B83A5915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8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32863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Variable </a:t>
            </a:r>
            <a:r>
              <a:rPr lang="en-US" dirty="0"/>
              <a:t>declared outside </a:t>
            </a:r>
            <a:r>
              <a:rPr lang="en-US" dirty="0" smtClean="0"/>
              <a:t>every function definition</a:t>
            </a:r>
          </a:p>
          <a:p>
            <a:r>
              <a:rPr lang="en-US" dirty="0" smtClean="0"/>
              <a:t>Can </a:t>
            </a:r>
            <a:r>
              <a:rPr lang="en-US" dirty="0"/>
              <a:t>be accessed by all </a:t>
            </a:r>
            <a:r>
              <a:rPr lang="en-US" dirty="0" smtClean="0"/>
              <a:t>functions in </a:t>
            </a:r>
            <a:r>
              <a:rPr lang="en-US" dirty="0"/>
              <a:t>the </a:t>
            </a:r>
            <a:r>
              <a:rPr lang="en-US" dirty="0" smtClean="0"/>
              <a:t>program that follow the declaration</a:t>
            </a:r>
          </a:p>
          <a:p>
            <a:r>
              <a:rPr lang="en-US" dirty="0" smtClean="0"/>
              <a:t>Also called </a:t>
            </a:r>
            <a:r>
              <a:rPr lang="en-US" i="1" dirty="0" smtClean="0"/>
              <a:t>External </a:t>
            </a:r>
            <a:r>
              <a:rPr lang="en-US" dirty="0" smtClean="0"/>
              <a:t>variable</a:t>
            </a:r>
          </a:p>
          <a:p>
            <a:r>
              <a:rPr lang="en-US" dirty="0"/>
              <a:t>What if a variable is </a:t>
            </a:r>
            <a:r>
              <a:rPr lang="en-US" dirty="0" smtClean="0"/>
              <a:t>declared inside </a:t>
            </a:r>
            <a:r>
              <a:rPr lang="en-US" dirty="0"/>
              <a:t>a function that has </a:t>
            </a:r>
            <a:r>
              <a:rPr lang="en-US" dirty="0" smtClean="0"/>
              <a:t>the same </a:t>
            </a:r>
            <a:r>
              <a:rPr lang="en-US" dirty="0"/>
              <a:t>name as a global variable?</a:t>
            </a:r>
          </a:p>
          <a:p>
            <a:pPr lvl="1"/>
            <a:r>
              <a:rPr lang="en-US" dirty="0"/>
              <a:t>The global variable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C00000"/>
                </a:solidFill>
              </a:rPr>
              <a:t>“shadowed”</a:t>
            </a:r>
            <a:r>
              <a:rPr lang="en-US" dirty="0" smtClean="0"/>
              <a:t> </a:t>
            </a:r>
            <a:r>
              <a:rPr lang="en-US" dirty="0"/>
              <a:t>inside </a:t>
            </a:r>
            <a:r>
              <a:rPr lang="en-US" dirty="0" smtClean="0"/>
              <a:t>that particular </a:t>
            </a:r>
            <a:r>
              <a:rPr lang="en-US" dirty="0"/>
              <a:t>function only.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D2F1-32B1-49A8-A469-B7AED10E2007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9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171286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2083</Words>
  <Application>Microsoft Office PowerPoint</Application>
  <PresentationFormat>On-screen Show (4:3)</PresentationFormat>
  <Paragraphs>393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Finishing up with functions</vt:lpstr>
      <vt:lpstr>This class</vt:lpstr>
      <vt:lpstr>Nested Function Calls</vt:lpstr>
      <vt:lpstr>Predefined Functions</vt:lpstr>
      <vt:lpstr>Some predefined math functions</vt:lpstr>
      <vt:lpstr>Avoiding Common Errors</vt:lpstr>
      <vt:lpstr>Avoiding Common Errors</vt:lpstr>
      <vt:lpstr>Scope of a Name</vt:lpstr>
      <vt:lpstr>Global Variable</vt:lpstr>
      <vt:lpstr>Slide 10</vt:lpstr>
      <vt:lpstr>Global Variables: example</vt:lpstr>
      <vt:lpstr>Constants via #define</vt:lpstr>
      <vt:lpstr>Static Variables</vt:lpstr>
      <vt:lpstr>Summary</vt:lpstr>
      <vt:lpstr>Macros</vt:lpstr>
      <vt:lpstr>Macros</vt:lpstr>
      <vt:lpstr>Macro pitfalls</vt:lpstr>
      <vt:lpstr>Argument passing: some details</vt:lpstr>
      <vt:lpstr>Passing parameters by value</vt:lpstr>
      <vt:lpstr>Another example</vt:lpstr>
      <vt:lpstr>Passing parameters by reference</vt:lpstr>
      <vt:lpstr>An example</vt:lpstr>
      <vt:lpstr>Gentle brush with pointers</vt:lpstr>
      <vt:lpstr>Example program</vt:lpstr>
      <vt:lpstr>Passing arguments by reference</vt:lpstr>
      <vt:lpstr>Swap program corrected</vt:lpstr>
      <vt:lpstr>Summary</vt:lpstr>
      <vt:lpstr>ClassQuiz: Argument Passing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Pre-defined functions and macros</dc:title>
  <dc:creator>cse</dc:creator>
  <cp:lastModifiedBy>nisheeth</cp:lastModifiedBy>
  <cp:revision>19</cp:revision>
  <dcterms:created xsi:type="dcterms:W3CDTF">2017-09-03T11:35:30Z</dcterms:created>
  <dcterms:modified xsi:type="dcterms:W3CDTF">2017-09-04T06:20:26Z</dcterms:modified>
</cp:coreProperties>
</file>