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0" r:id="rId3"/>
    <p:sldId id="257" r:id="rId4"/>
    <p:sldId id="282" r:id="rId5"/>
    <p:sldId id="281" r:id="rId6"/>
    <p:sldId id="283" r:id="rId7"/>
    <p:sldId id="284" r:id="rId8"/>
    <p:sldId id="259" r:id="rId9"/>
    <p:sldId id="260" r:id="rId10"/>
    <p:sldId id="285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3176A-AFDE-4376-8877-2F61D53D1CE0}" type="datetimeFigureOut">
              <a:rPr lang="en-GB" smtClean="0"/>
              <a:pPr/>
              <a:t>06/09/2017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8CBDD-4700-4D8D-8F79-6402AB7D83D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] can be thought of as a</a:t>
            </a:r>
            <a:r>
              <a:rPr lang="en-US" baseline="0" dirty="0" smtClean="0"/>
              <a:t> variable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66627-FFBD-4598-BC99-B9A8A15F53B1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A3DC7C-919C-449D-8ACA-CB269276CA1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A3DC7C-919C-449D-8ACA-CB269276CA1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9CE8D4-3E24-4209-A969-7A51DFB997D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448E9B-7230-49D9-A7D6-146DF085633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some</a:t>
            </a:r>
            <a:r>
              <a:rPr lang="en-US" baseline="0" dirty="0" smtClean="0"/>
              <a:t> of you will definitely ask, let me answer </a:t>
            </a:r>
            <a:r>
              <a:rPr lang="en-US" baseline="0" dirty="0" smtClean="0">
                <a:sym typeface="Wingdings" pitchFamily="2" charset="2"/>
              </a:rPr>
              <a:t>.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66627-FFBD-4598-BC99-B9A8A15F53B1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Important:</a:t>
            </a:r>
            <a:r>
              <a:rPr lang="en-US" baseline="0" dirty="0" smtClean="0"/>
              <a:t> treat an array element like a variable.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66627-FFBD-4598-BC99-B9A8A15F53B1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indexing then address of operator.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66627-FFBD-4598-BC99-B9A8A15F53B1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IN" baseline="0" dirty="0" smtClean="0"/>
              <a:t> </a:t>
            </a:r>
            <a:r>
              <a:rPr lang="en-IN" baseline="0" dirty="0" err="1" smtClean="0"/>
              <a:t>getchar</a:t>
            </a:r>
            <a:r>
              <a:rPr lang="en-IN" baseline="0" dirty="0" smtClean="0"/>
              <a:t>() return type cannot be char (why, EOF). It is int.</a:t>
            </a:r>
          </a:p>
          <a:p>
            <a:pPr>
              <a:buFontTx/>
              <a:buChar char="-"/>
            </a:pPr>
            <a:r>
              <a:rPr lang="en-IN" baseline="0" dirty="0" smtClean="0"/>
              <a:t> </a:t>
            </a:r>
            <a:r>
              <a:rPr lang="en-IN" baseline="0" dirty="0" err="1" smtClean="0"/>
              <a:t>getchar</a:t>
            </a:r>
            <a:r>
              <a:rPr lang="en-IN" baseline="0" dirty="0" smtClean="0"/>
              <a:t>() declaration is there in </a:t>
            </a:r>
            <a:r>
              <a:rPr lang="en-IN" baseline="0" dirty="0" err="1" smtClean="0"/>
              <a:t>stdio.h</a:t>
            </a:r>
            <a:r>
              <a:rPr lang="en-IN" baseline="0" dirty="0" smtClean="0"/>
              <a:t>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66627-FFBD-4598-BC99-B9A8A15F53B1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- here we can also write (</a:t>
            </a:r>
            <a:r>
              <a:rPr lang="en-IN" dirty="0" err="1" smtClean="0"/>
              <a:t>ch</a:t>
            </a:r>
            <a:r>
              <a:rPr lang="en-IN" dirty="0" smtClean="0"/>
              <a:t>=</a:t>
            </a:r>
            <a:r>
              <a:rPr lang="en-IN" dirty="0" err="1" smtClean="0"/>
              <a:t>getchar</a:t>
            </a:r>
            <a:r>
              <a:rPr lang="en-IN" dirty="0" smtClean="0"/>
              <a:t>())!=EOF. </a:t>
            </a:r>
            <a:r>
              <a:rPr lang="en-IN" dirty="0" smtClean="0">
                <a:sym typeface="Wingdings" pitchFamily="2" charset="2"/>
              </a:rPr>
              <a:t></a:t>
            </a:r>
            <a:r>
              <a:rPr lang="en-IN" baseline="0" dirty="0" smtClean="0">
                <a:sym typeface="Wingdings" pitchFamily="2" charset="2"/>
              </a:rPr>
              <a:t> use of assignment expression!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66627-FFBD-4598-BC99-B9A8A15F53B1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- </a:t>
            </a:r>
            <a:r>
              <a:rPr lang="en-IN" dirty="0" err="1" smtClean="0"/>
              <a:t>putchar</a:t>
            </a:r>
            <a:r>
              <a:rPr lang="en-IN" dirty="0" smtClean="0"/>
              <a:t>(c) prints the character corresponding to </a:t>
            </a:r>
            <a:r>
              <a:rPr lang="en-IN" dirty="0" err="1" smtClean="0"/>
              <a:t>int</a:t>
            </a:r>
            <a:r>
              <a:rPr lang="en-IN" dirty="0" smtClean="0"/>
              <a:t> c:</a:t>
            </a:r>
            <a:r>
              <a:rPr lang="en-IN" baseline="0" dirty="0" smtClean="0"/>
              <a:t> faster than </a:t>
            </a:r>
            <a:r>
              <a:rPr lang="en-IN" baseline="0" dirty="0" err="1" smtClean="0"/>
              <a:t>printf</a:t>
            </a:r>
            <a:r>
              <a:rPr lang="en-IN" baseline="0" dirty="0" smtClean="0"/>
              <a:t>, but less versatile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66627-FFBD-4598-BC99-B9A8A15F53B1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4409-816A-4003-9186-E60E2CA602E8}" type="datetimeFigureOut">
              <a:rPr lang="en-GB" smtClean="0"/>
              <a:pPr/>
              <a:t>06/09/2017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D982-C26A-4FE2-B1B4-2B9A874247A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4409-816A-4003-9186-E60E2CA602E8}" type="datetimeFigureOut">
              <a:rPr lang="en-GB" smtClean="0"/>
              <a:pPr/>
              <a:t>06/09/2017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D982-C26A-4FE2-B1B4-2B9A874247A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4409-816A-4003-9186-E60E2CA602E8}" type="datetimeFigureOut">
              <a:rPr lang="en-GB" smtClean="0"/>
              <a:pPr/>
              <a:t>06/09/2017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D982-C26A-4FE2-B1B4-2B9A874247A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4409-816A-4003-9186-E60E2CA602E8}" type="datetimeFigureOut">
              <a:rPr lang="en-GB" smtClean="0"/>
              <a:pPr/>
              <a:t>06/09/2017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D982-C26A-4FE2-B1B4-2B9A874247A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4409-816A-4003-9186-E60E2CA602E8}" type="datetimeFigureOut">
              <a:rPr lang="en-GB" smtClean="0"/>
              <a:pPr/>
              <a:t>06/09/2017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D982-C26A-4FE2-B1B4-2B9A874247A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4409-816A-4003-9186-E60E2CA602E8}" type="datetimeFigureOut">
              <a:rPr lang="en-GB" smtClean="0"/>
              <a:pPr/>
              <a:t>06/09/2017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D982-C26A-4FE2-B1B4-2B9A874247A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4409-816A-4003-9186-E60E2CA602E8}" type="datetimeFigureOut">
              <a:rPr lang="en-GB" smtClean="0"/>
              <a:pPr/>
              <a:t>06/09/2017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D982-C26A-4FE2-B1B4-2B9A874247A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4409-816A-4003-9186-E60E2CA602E8}" type="datetimeFigureOut">
              <a:rPr lang="en-GB" smtClean="0"/>
              <a:pPr/>
              <a:t>06/09/2017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D982-C26A-4FE2-B1B4-2B9A874247A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4409-816A-4003-9186-E60E2CA602E8}" type="datetimeFigureOut">
              <a:rPr lang="en-GB" smtClean="0"/>
              <a:pPr/>
              <a:t>06/09/2017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D982-C26A-4FE2-B1B4-2B9A874247A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4409-816A-4003-9186-E60E2CA602E8}" type="datetimeFigureOut">
              <a:rPr lang="en-GB" smtClean="0"/>
              <a:pPr/>
              <a:t>06/09/2017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D982-C26A-4FE2-B1B4-2B9A874247A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4409-816A-4003-9186-E60E2CA602E8}" type="datetimeFigureOut">
              <a:rPr lang="en-GB" smtClean="0"/>
              <a:pPr/>
              <a:t>06/09/2017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D982-C26A-4FE2-B1B4-2B9A874247A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C4409-816A-4003-9186-E60E2CA602E8}" type="datetimeFigureOut">
              <a:rPr lang="en-GB" smtClean="0"/>
              <a:pPr/>
              <a:t>06/09/2017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6D982-C26A-4FE2-B1B4-2B9A874247A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arrays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ESC101</a:t>
            </a:r>
          </a:p>
          <a:p>
            <a:r>
              <a:rPr lang="en-GB" dirty="0" smtClean="0"/>
              <a:t>September 6</a:t>
            </a:r>
            <a:r>
              <a:rPr lang="en-GB" baseline="30000" dirty="0" smtClean="0"/>
              <a:t>th</a:t>
            </a:r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Max of N numbers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440730" y="1268760"/>
            <a:ext cx="3355406" cy="5355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b){</a:t>
            </a: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(a&gt;b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return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return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a[100];</a:t>
            </a: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code to read </a:t>
            </a:r>
          </a:p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 numbers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fr-FR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max(a[0],a[1]);</a:t>
            </a:r>
          </a:p>
          <a:p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(i = 1; i&lt;100;i++){</a:t>
            </a: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 =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max(a[i], m);</a:t>
            </a:r>
            <a:endParaRPr lang="fr-FR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or use m */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123728" y="4797152"/>
            <a:ext cx="4032448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084168" y="3009726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Arrays and loops are the bread and butter of basic programming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79753"/>
            <a:ext cx="4262705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include &lt;</a:t>
            </a:r>
            <a:r>
              <a:rPr lang="en-US" sz="2200" b="1" dirty="0" err="1">
                <a:latin typeface="Comic Sans MS" pitchFamily="66" charset="0"/>
              </a:rPr>
              <a:t>stdio.h</a:t>
            </a:r>
            <a:r>
              <a:rPr lang="en-US" sz="2200" b="1" dirty="0">
                <a:latin typeface="Comic Sans MS" pitchFamily="66" charset="0"/>
              </a:rPr>
              <a:t>&gt;</a:t>
            </a:r>
          </a:p>
          <a:p>
            <a:pPr>
              <a:defRPr/>
            </a:pPr>
            <a:r>
              <a:rPr lang="en-US" sz="2200" b="1" dirty="0" smtClean="0">
                <a:latin typeface="Comic Sans MS" pitchFamily="66" charset="0"/>
              </a:rPr>
              <a:t>int main </a:t>
            </a:r>
            <a:r>
              <a:rPr lang="en-US" sz="2200" b="1" dirty="0">
                <a:latin typeface="Comic Sans MS" pitchFamily="66" charset="0"/>
              </a:rPr>
              <a:t>() {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int a[5];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int i;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 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 for (</a:t>
            </a:r>
            <a:r>
              <a:rPr lang="en-US" sz="2200" b="1" dirty="0" err="1">
                <a:latin typeface="Comic Sans MS" pitchFamily="66" charset="0"/>
              </a:rPr>
              <a:t>i</a:t>
            </a:r>
            <a:r>
              <a:rPr lang="en-US" sz="2200" b="1" dirty="0">
                <a:latin typeface="Comic Sans MS" pitchFamily="66" charset="0"/>
              </a:rPr>
              <a:t>=0; </a:t>
            </a:r>
            <a:r>
              <a:rPr lang="en-US" sz="2200" b="1" dirty="0" err="1">
                <a:latin typeface="Comic Sans MS" pitchFamily="66" charset="0"/>
              </a:rPr>
              <a:t>i</a:t>
            </a:r>
            <a:r>
              <a:rPr lang="en-US" sz="2200" b="1" dirty="0">
                <a:latin typeface="Comic Sans MS" pitchFamily="66" charset="0"/>
              </a:rPr>
              <a:t> &lt; 5; </a:t>
            </a:r>
            <a:r>
              <a:rPr lang="en-US" sz="2200" b="1" dirty="0" err="1">
                <a:latin typeface="Comic Sans MS" pitchFamily="66" charset="0"/>
              </a:rPr>
              <a:t>i</a:t>
            </a:r>
            <a:r>
              <a:rPr lang="en-US" sz="2200" b="1" dirty="0">
                <a:latin typeface="Comic Sans MS" pitchFamily="66" charset="0"/>
              </a:rPr>
              <a:t>= i+1) {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		a[</a:t>
            </a:r>
            <a:r>
              <a:rPr lang="en-US" sz="2200" b="1" dirty="0" err="1">
                <a:latin typeface="Comic Sans MS" pitchFamily="66" charset="0"/>
              </a:rPr>
              <a:t>i</a:t>
            </a:r>
            <a:r>
              <a:rPr lang="en-US" sz="2200" b="1" dirty="0">
                <a:latin typeface="Comic Sans MS" pitchFamily="66" charset="0"/>
              </a:rPr>
              <a:t>] = i+1;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  </a:t>
            </a:r>
            <a:r>
              <a:rPr lang="en-US" sz="2200" b="1" dirty="0" smtClean="0">
                <a:latin typeface="Comic Sans MS" pitchFamily="66" charset="0"/>
              </a:rPr>
              <a:t>}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</a:t>
            </a:r>
            <a:r>
              <a:rPr lang="en-US" sz="2200" b="1" dirty="0" smtClean="0">
                <a:latin typeface="Comic Sans MS" pitchFamily="66" charset="0"/>
              </a:rPr>
              <a:t>      return 0; }</a:t>
            </a:r>
            <a:r>
              <a:rPr lang="en-US" dirty="0"/>
              <a:t>	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4800" y="3645024"/>
            <a:ext cx="5715000" cy="1295400"/>
            <a:chOff x="1143000" y="4114800"/>
            <a:chExt cx="5715000" cy="1295400"/>
          </a:xfrm>
        </p:grpSpPr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1143000" y="4648200"/>
              <a:ext cx="5715000" cy="762000"/>
              <a:chOff x="1143000" y="4724400"/>
              <a:chExt cx="5715000" cy="762000"/>
            </a:xfrm>
          </p:grpSpPr>
          <p:sp>
            <p:nvSpPr>
              <p:cNvPr id="7233" name="Rounded Rectangle 8"/>
              <p:cNvSpPr>
                <a:spLocks noChangeArrowheads="1"/>
              </p:cNvSpPr>
              <p:nvPr/>
            </p:nvSpPr>
            <p:spPr bwMode="auto">
              <a:xfrm>
                <a:off x="1143000" y="4724400"/>
                <a:ext cx="1143000" cy="76200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DE80"/>
                  </a:gs>
                  <a:gs pos="50000">
                    <a:srgbClr val="FFE8B3"/>
                  </a:gs>
                  <a:gs pos="100000">
                    <a:srgbClr val="FFF3DA"/>
                  </a:gs>
                </a:gsLst>
                <a:lin ang="27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7234" name="Rounded Rectangle 9"/>
              <p:cNvSpPr>
                <a:spLocks noChangeArrowheads="1"/>
              </p:cNvSpPr>
              <p:nvPr/>
            </p:nvSpPr>
            <p:spPr bwMode="auto">
              <a:xfrm>
                <a:off x="2286000" y="4724400"/>
                <a:ext cx="1143000" cy="762000"/>
              </a:xfrm>
              <a:prstGeom prst="roundRect">
                <a:avLst>
                  <a:gd name="adj" fmla="val 16667"/>
                </a:avLst>
              </a:prstGeom>
              <a:solidFill>
                <a:srgbClr val="FFC07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7235" name="Rounded Rectangle 10"/>
              <p:cNvSpPr>
                <a:spLocks noChangeArrowheads="1"/>
              </p:cNvSpPr>
              <p:nvPr/>
            </p:nvSpPr>
            <p:spPr bwMode="auto">
              <a:xfrm>
                <a:off x="3429000" y="4724400"/>
                <a:ext cx="1143000" cy="76200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DE80"/>
                  </a:gs>
                  <a:gs pos="50000">
                    <a:srgbClr val="FFE8B3"/>
                  </a:gs>
                  <a:gs pos="100000">
                    <a:srgbClr val="FFF3DA"/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7236" name="Rounded Rectangle 11"/>
              <p:cNvSpPr>
                <a:spLocks noChangeArrowheads="1"/>
              </p:cNvSpPr>
              <p:nvPr/>
            </p:nvSpPr>
            <p:spPr bwMode="auto">
              <a:xfrm>
                <a:off x="4572000" y="4724400"/>
                <a:ext cx="1143000" cy="762000"/>
              </a:xfrm>
              <a:prstGeom prst="roundRect">
                <a:avLst>
                  <a:gd name="adj" fmla="val 16667"/>
                </a:avLst>
              </a:prstGeom>
              <a:solidFill>
                <a:srgbClr val="FFC07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7237" name="Rounded Rectangle 12"/>
              <p:cNvSpPr>
                <a:spLocks noChangeArrowheads="1"/>
              </p:cNvSpPr>
              <p:nvPr/>
            </p:nvSpPr>
            <p:spPr bwMode="auto">
              <a:xfrm>
                <a:off x="5715000" y="4724400"/>
                <a:ext cx="1143000" cy="76200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DE80"/>
                  </a:gs>
                  <a:gs pos="50000">
                    <a:srgbClr val="FFE8B3"/>
                  </a:gs>
                  <a:gs pos="100000">
                    <a:srgbClr val="FFF3DA"/>
                  </a:gs>
                </a:gsLst>
                <a:lin ang="81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800">
                  <a:ea typeface="ＭＳ Ｐゴシック" pitchFamily="34" charset="-128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219200" y="4114800"/>
              <a:ext cx="5565775" cy="4302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a[0]       a[1]     a[2]     a[3]    a[4]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5943600" y="2514600"/>
            <a:ext cx="1600200" cy="762000"/>
            <a:chOff x="-152400" y="5257800"/>
            <a:chExt cx="1600200" cy="762000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304800" y="5257800"/>
              <a:ext cx="1143000" cy="762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7230" name="TextBox 15"/>
            <p:cNvSpPr txBox="1">
              <a:spLocks noChangeArrowheads="1"/>
            </p:cNvSpPr>
            <p:nvPr/>
          </p:nvSpPr>
          <p:spPr bwMode="auto">
            <a:xfrm>
              <a:off x="-152400" y="5257800"/>
              <a:ext cx="38504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i </a:t>
              </a:r>
            </a:p>
          </p:txBody>
        </p:sp>
      </p:grp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800600" y="457200"/>
            <a:ext cx="3795713" cy="769938"/>
          </a:xfrm>
          <a:prstGeom prst="rect">
            <a:avLst/>
          </a:prstGeom>
          <a:solidFill>
            <a:srgbClr val="E5D2B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Let us trace </a:t>
            </a:r>
            <a:r>
              <a:rPr lang="en-US" altLang="en-US" sz="2200" b="1" dirty="0" smtClean="0">
                <a:latin typeface="Comic Sans MS" pitchFamily="66" charset="0"/>
              </a:rPr>
              <a:t>the </a:t>
            </a:r>
            <a:endParaRPr lang="en-US" altLang="en-US" sz="2200" b="1" dirty="0">
              <a:latin typeface="Comic Sans MS" pitchFamily="66" charset="0"/>
            </a:endParaRP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execution of the program.</a:t>
            </a:r>
          </a:p>
        </p:txBody>
      </p:sp>
      <p:sp>
        <p:nvSpPr>
          <p:cNvPr id="19" name="Right Arrow 18"/>
          <p:cNvSpPr/>
          <p:nvPr/>
        </p:nvSpPr>
        <p:spPr bwMode="auto">
          <a:xfrm>
            <a:off x="1371600" y="1752600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6400800" y="2514600"/>
            <a:ext cx="1143000" cy="762000"/>
            <a:chOff x="6400800" y="3733800"/>
            <a:chExt cx="1143000" cy="762000"/>
          </a:xfrm>
        </p:grpSpPr>
        <p:sp>
          <p:nvSpPr>
            <p:cNvPr id="24" name="Rounded Rectangle 23"/>
            <p:cNvSpPr/>
            <p:nvPr/>
          </p:nvSpPr>
          <p:spPr bwMode="auto">
            <a:xfrm>
              <a:off x="6400800" y="3733800"/>
              <a:ext cx="1143000" cy="762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7228" name="TextBox 19"/>
            <p:cNvSpPr txBox="1">
              <a:spLocks noChangeArrowheads="1"/>
            </p:cNvSpPr>
            <p:nvPr/>
          </p:nvSpPr>
          <p:spPr bwMode="auto">
            <a:xfrm>
              <a:off x="6781800" y="3886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0</a:t>
              </a:r>
            </a:p>
          </p:txBody>
        </p:sp>
      </p:grpSp>
      <p:sp>
        <p:nvSpPr>
          <p:cNvPr id="22" name="Right Arrow 21"/>
          <p:cNvSpPr/>
          <p:nvPr/>
        </p:nvSpPr>
        <p:spPr bwMode="auto">
          <a:xfrm>
            <a:off x="1371600" y="1752600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1981200" y="1752600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1676400" y="2362200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5157192"/>
            <a:ext cx="4462463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>
              <a:defRPr/>
            </a:pPr>
            <a:r>
              <a:rPr lang="en-US" sz="2200" b="1" dirty="0">
                <a:solidFill>
                  <a:srgbClr val="FF0000"/>
                </a:solidFill>
                <a:latin typeface="Comic Sans MS" pitchFamily="66" charset="0"/>
              </a:rPr>
              <a:t>Statement becomes a[0] =0+1;</a:t>
            </a:r>
          </a:p>
          <a:p>
            <a:pPr marL="457200" indent="-457200">
              <a:defRPr/>
            </a:pPr>
            <a:r>
              <a:rPr lang="en-US" sz="2200" b="1" dirty="0">
                <a:solidFill>
                  <a:srgbClr val="FF0000"/>
                </a:solidFill>
                <a:latin typeface="Comic Sans MS" pitchFamily="66" charset="0"/>
              </a:rPr>
              <a:t>Statement becomes a[1] =1+1;</a:t>
            </a:r>
          </a:p>
          <a:p>
            <a:pPr marL="457200" indent="-457200">
              <a:defRPr/>
            </a:pPr>
            <a:r>
              <a:rPr lang="en-US" sz="2200" b="1" dirty="0">
                <a:solidFill>
                  <a:srgbClr val="FF0000"/>
                </a:solidFill>
                <a:latin typeface="Comic Sans MS" pitchFamily="66" charset="0"/>
              </a:rPr>
              <a:t>Statement becomes a[2] =2+1;</a:t>
            </a:r>
          </a:p>
        </p:txBody>
      </p: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292394" y="4168101"/>
            <a:ext cx="1143000" cy="762000"/>
            <a:chOff x="304800" y="5334000"/>
            <a:chExt cx="1143000" cy="762000"/>
          </a:xfrm>
        </p:grpSpPr>
        <p:sp>
          <p:nvSpPr>
            <p:cNvPr id="7225" name="Rounded Rectangle 27"/>
            <p:cNvSpPr>
              <a:spLocks noChangeArrowheads="1"/>
            </p:cNvSpPr>
            <p:nvPr/>
          </p:nvSpPr>
          <p:spPr bwMode="auto">
            <a:xfrm>
              <a:off x="304800" y="5334000"/>
              <a:ext cx="1143000" cy="7620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DE80"/>
                </a:gs>
                <a:gs pos="50000">
                  <a:srgbClr val="FFE8B3"/>
                </a:gs>
                <a:gs pos="100000">
                  <a:srgbClr val="FFF3DA"/>
                </a:gs>
              </a:gsLst>
              <a:lin ang="27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7226" name="TextBox 28"/>
            <p:cNvSpPr txBox="1">
              <a:spLocks noChangeArrowheads="1"/>
            </p:cNvSpPr>
            <p:nvPr/>
          </p:nvSpPr>
          <p:spPr bwMode="auto">
            <a:xfrm>
              <a:off x="685800" y="54864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1</a:t>
              </a:r>
            </a:p>
          </p:txBody>
        </p:sp>
      </p:grpSp>
      <p:sp>
        <p:nvSpPr>
          <p:cNvPr id="30" name="Right Arrow 29"/>
          <p:cNvSpPr/>
          <p:nvPr/>
        </p:nvSpPr>
        <p:spPr bwMode="auto">
          <a:xfrm>
            <a:off x="2971800" y="1752600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1981200" y="1752600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6400800" y="2514600"/>
            <a:ext cx="1143000" cy="762000"/>
            <a:chOff x="6400800" y="3733800"/>
            <a:chExt cx="1143000" cy="762000"/>
          </a:xfrm>
        </p:grpSpPr>
        <p:sp>
          <p:nvSpPr>
            <p:cNvPr id="34" name="Rounded Rectangle 33"/>
            <p:cNvSpPr/>
            <p:nvPr/>
          </p:nvSpPr>
          <p:spPr bwMode="auto">
            <a:xfrm>
              <a:off x="6400800" y="3733800"/>
              <a:ext cx="1143000" cy="762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7224" name="TextBox 34"/>
            <p:cNvSpPr txBox="1">
              <a:spLocks noChangeArrowheads="1"/>
            </p:cNvSpPr>
            <p:nvPr/>
          </p:nvSpPr>
          <p:spPr bwMode="auto">
            <a:xfrm>
              <a:off x="6781800" y="3886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1</a:t>
              </a:r>
            </a:p>
          </p:txBody>
        </p:sp>
      </p:grpSp>
      <p:sp>
        <p:nvSpPr>
          <p:cNvPr id="36" name="Right Arrow 35"/>
          <p:cNvSpPr/>
          <p:nvPr/>
        </p:nvSpPr>
        <p:spPr bwMode="auto">
          <a:xfrm>
            <a:off x="1676400" y="2362200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10" name="Group 39"/>
          <p:cNvGrpSpPr>
            <a:grpSpLocks/>
          </p:cNvGrpSpPr>
          <p:nvPr/>
        </p:nvGrpSpPr>
        <p:grpSpPr bwMode="auto">
          <a:xfrm>
            <a:off x="1435394" y="4168101"/>
            <a:ext cx="1143000" cy="762000"/>
            <a:chOff x="1447800" y="5334000"/>
            <a:chExt cx="1143000" cy="762000"/>
          </a:xfrm>
        </p:grpSpPr>
        <p:sp>
          <p:nvSpPr>
            <p:cNvPr id="7221" name="Rounded Rectangle 36"/>
            <p:cNvSpPr>
              <a:spLocks noChangeArrowheads="1"/>
            </p:cNvSpPr>
            <p:nvPr/>
          </p:nvSpPr>
          <p:spPr bwMode="auto">
            <a:xfrm>
              <a:off x="1447800" y="5334000"/>
              <a:ext cx="1143000" cy="762000"/>
            </a:xfrm>
            <a:prstGeom prst="roundRect">
              <a:avLst>
                <a:gd name="adj" fmla="val 16667"/>
              </a:avLst>
            </a:prstGeom>
            <a:solidFill>
              <a:srgbClr val="FFC07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7222" name="TextBox 37"/>
            <p:cNvSpPr txBox="1">
              <a:spLocks noChangeArrowheads="1"/>
            </p:cNvSpPr>
            <p:nvPr/>
          </p:nvSpPr>
          <p:spPr bwMode="auto">
            <a:xfrm>
              <a:off x="1828800" y="54864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2</a:t>
              </a:r>
            </a:p>
          </p:txBody>
        </p:sp>
      </p:grpSp>
      <p:sp>
        <p:nvSpPr>
          <p:cNvPr id="39" name="Right Arrow 38"/>
          <p:cNvSpPr/>
          <p:nvPr/>
        </p:nvSpPr>
        <p:spPr bwMode="auto">
          <a:xfrm>
            <a:off x="2971800" y="1752600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41" name="Right Arrow 40"/>
          <p:cNvSpPr/>
          <p:nvPr/>
        </p:nvSpPr>
        <p:spPr bwMode="auto">
          <a:xfrm>
            <a:off x="1981200" y="1752600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6388394" y="2514600"/>
            <a:ext cx="1143000" cy="762000"/>
            <a:chOff x="6400800" y="3733800"/>
            <a:chExt cx="1143000" cy="762000"/>
          </a:xfrm>
        </p:grpSpPr>
        <p:sp>
          <p:nvSpPr>
            <p:cNvPr id="43" name="Rounded Rectangle 42"/>
            <p:cNvSpPr/>
            <p:nvPr/>
          </p:nvSpPr>
          <p:spPr bwMode="auto">
            <a:xfrm>
              <a:off x="6400800" y="3733800"/>
              <a:ext cx="1143000" cy="762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7220" name="TextBox 43"/>
            <p:cNvSpPr txBox="1">
              <a:spLocks noChangeArrowheads="1"/>
            </p:cNvSpPr>
            <p:nvPr/>
          </p:nvSpPr>
          <p:spPr bwMode="auto">
            <a:xfrm>
              <a:off x="6781800" y="3886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2</a:t>
              </a:r>
            </a:p>
          </p:txBody>
        </p:sp>
      </p:grpSp>
      <p:sp>
        <p:nvSpPr>
          <p:cNvPr id="45" name="Right Arrow 44"/>
          <p:cNvSpPr/>
          <p:nvPr/>
        </p:nvSpPr>
        <p:spPr bwMode="auto">
          <a:xfrm>
            <a:off x="1676400" y="2362200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46" name="Right Arrow 45"/>
          <p:cNvSpPr/>
          <p:nvPr/>
        </p:nvSpPr>
        <p:spPr bwMode="auto">
          <a:xfrm>
            <a:off x="2971800" y="1752600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12" name="Group 46"/>
          <p:cNvGrpSpPr>
            <a:grpSpLocks/>
          </p:cNvGrpSpPr>
          <p:nvPr/>
        </p:nvGrpSpPr>
        <p:grpSpPr bwMode="auto">
          <a:xfrm>
            <a:off x="6400800" y="2514600"/>
            <a:ext cx="1143000" cy="762000"/>
            <a:chOff x="6400800" y="3733800"/>
            <a:chExt cx="1143000" cy="762000"/>
          </a:xfrm>
        </p:grpSpPr>
        <p:sp>
          <p:nvSpPr>
            <p:cNvPr id="48" name="Rounded Rectangle 47"/>
            <p:cNvSpPr/>
            <p:nvPr/>
          </p:nvSpPr>
          <p:spPr bwMode="auto">
            <a:xfrm>
              <a:off x="6400800" y="3733800"/>
              <a:ext cx="1143000" cy="762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7218" name="TextBox 48"/>
            <p:cNvSpPr txBox="1">
              <a:spLocks noChangeArrowheads="1"/>
            </p:cNvSpPr>
            <p:nvPr/>
          </p:nvSpPr>
          <p:spPr bwMode="auto">
            <a:xfrm>
              <a:off x="6781800" y="3886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13" name="Group 51"/>
          <p:cNvGrpSpPr>
            <a:grpSpLocks/>
          </p:cNvGrpSpPr>
          <p:nvPr/>
        </p:nvGrpSpPr>
        <p:grpSpPr bwMode="auto">
          <a:xfrm>
            <a:off x="2578394" y="4168101"/>
            <a:ext cx="1143000" cy="762000"/>
            <a:chOff x="2590800" y="4953000"/>
            <a:chExt cx="1143000" cy="762000"/>
          </a:xfrm>
        </p:grpSpPr>
        <p:sp>
          <p:nvSpPr>
            <p:cNvPr id="7215" name="Rounded Rectangle 49"/>
            <p:cNvSpPr>
              <a:spLocks noChangeArrowheads="1"/>
            </p:cNvSpPr>
            <p:nvPr/>
          </p:nvSpPr>
          <p:spPr bwMode="auto">
            <a:xfrm>
              <a:off x="2590800" y="4953000"/>
              <a:ext cx="1143000" cy="7620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DE80"/>
                </a:gs>
                <a:gs pos="50000">
                  <a:srgbClr val="FFE8B3"/>
                </a:gs>
                <a:gs pos="100000">
                  <a:srgbClr val="FFF3DA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7216" name="TextBox 50"/>
            <p:cNvSpPr txBox="1">
              <a:spLocks noChangeArrowheads="1"/>
            </p:cNvSpPr>
            <p:nvPr/>
          </p:nvSpPr>
          <p:spPr bwMode="auto">
            <a:xfrm>
              <a:off x="2971800" y="51054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</p:grpSp>
      <p:sp>
        <p:nvSpPr>
          <p:cNvPr id="53" name="Right Arrow 52"/>
          <p:cNvSpPr/>
          <p:nvPr/>
        </p:nvSpPr>
        <p:spPr bwMode="auto">
          <a:xfrm>
            <a:off x="1981200" y="1752600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54" name="Right Arrow 53"/>
          <p:cNvSpPr/>
          <p:nvPr/>
        </p:nvSpPr>
        <p:spPr bwMode="auto">
          <a:xfrm>
            <a:off x="1676400" y="2362200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4559300" y="5454055"/>
            <a:ext cx="45847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srgbClr val="FF0000"/>
                </a:solidFill>
                <a:latin typeface="Comic Sans MS" pitchFamily="66" charset="0"/>
              </a:rPr>
              <a:t>Statement becomes a[3] = 3+1;</a:t>
            </a:r>
          </a:p>
          <a:p>
            <a:pPr eaLnBrk="1" hangingPunct="1"/>
            <a:r>
              <a:rPr lang="en-US" altLang="en-US" sz="2200" b="1" dirty="0">
                <a:solidFill>
                  <a:srgbClr val="FF0000"/>
                </a:solidFill>
                <a:latin typeface="Comic Sans MS" pitchFamily="66" charset="0"/>
              </a:rPr>
              <a:t>Statement becomes a[4] = 4+1;</a:t>
            </a:r>
          </a:p>
        </p:txBody>
      </p:sp>
      <p:sp>
        <p:nvSpPr>
          <p:cNvPr id="56" name="Right Arrow 55"/>
          <p:cNvSpPr/>
          <p:nvPr/>
        </p:nvSpPr>
        <p:spPr bwMode="auto">
          <a:xfrm>
            <a:off x="2971800" y="1752600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14" name="Group 59"/>
          <p:cNvGrpSpPr>
            <a:grpSpLocks/>
          </p:cNvGrpSpPr>
          <p:nvPr/>
        </p:nvGrpSpPr>
        <p:grpSpPr bwMode="auto">
          <a:xfrm>
            <a:off x="3721394" y="4168101"/>
            <a:ext cx="1143000" cy="762000"/>
            <a:chOff x="3733800" y="4953000"/>
            <a:chExt cx="1143000" cy="762000"/>
          </a:xfrm>
        </p:grpSpPr>
        <p:sp>
          <p:nvSpPr>
            <p:cNvPr id="7213" name="Rounded Rectangle 56"/>
            <p:cNvSpPr>
              <a:spLocks noChangeArrowheads="1"/>
            </p:cNvSpPr>
            <p:nvPr/>
          </p:nvSpPr>
          <p:spPr bwMode="auto">
            <a:xfrm>
              <a:off x="3733800" y="4953000"/>
              <a:ext cx="1143000" cy="762000"/>
            </a:xfrm>
            <a:prstGeom prst="roundRect">
              <a:avLst>
                <a:gd name="adj" fmla="val 16667"/>
              </a:avLst>
            </a:prstGeom>
            <a:solidFill>
              <a:srgbClr val="FFC07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7214" name="TextBox 57"/>
            <p:cNvSpPr txBox="1">
              <a:spLocks noChangeArrowheads="1"/>
            </p:cNvSpPr>
            <p:nvPr/>
          </p:nvSpPr>
          <p:spPr bwMode="auto">
            <a:xfrm>
              <a:off x="4114800" y="51054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4</a:t>
              </a:r>
            </a:p>
          </p:txBody>
        </p:sp>
      </p:grpSp>
      <p:sp>
        <p:nvSpPr>
          <p:cNvPr id="59" name="Right Arrow 58"/>
          <p:cNvSpPr/>
          <p:nvPr/>
        </p:nvSpPr>
        <p:spPr bwMode="auto">
          <a:xfrm>
            <a:off x="1981200" y="1752600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61" name="Right Arrow 60"/>
          <p:cNvSpPr/>
          <p:nvPr/>
        </p:nvSpPr>
        <p:spPr bwMode="auto">
          <a:xfrm>
            <a:off x="1676400" y="2362200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16" name="Group 61"/>
          <p:cNvGrpSpPr>
            <a:grpSpLocks/>
          </p:cNvGrpSpPr>
          <p:nvPr/>
        </p:nvGrpSpPr>
        <p:grpSpPr bwMode="auto">
          <a:xfrm>
            <a:off x="6387220" y="2519881"/>
            <a:ext cx="1143000" cy="762000"/>
            <a:chOff x="6400800" y="3733800"/>
            <a:chExt cx="1143000" cy="762000"/>
          </a:xfrm>
        </p:grpSpPr>
        <p:sp>
          <p:nvSpPr>
            <p:cNvPr id="63" name="Rounded Rectangle 62"/>
            <p:cNvSpPr/>
            <p:nvPr/>
          </p:nvSpPr>
          <p:spPr bwMode="auto">
            <a:xfrm>
              <a:off x="6400800" y="3733800"/>
              <a:ext cx="1143000" cy="762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7212" name="TextBox 63"/>
            <p:cNvSpPr txBox="1">
              <a:spLocks noChangeArrowheads="1"/>
            </p:cNvSpPr>
            <p:nvPr/>
          </p:nvSpPr>
          <p:spPr bwMode="auto">
            <a:xfrm>
              <a:off x="6781800" y="3886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</p:grpSp>
      <p:sp>
        <p:nvSpPr>
          <p:cNvPr id="65" name="Right Arrow 64"/>
          <p:cNvSpPr/>
          <p:nvPr/>
        </p:nvSpPr>
        <p:spPr bwMode="auto">
          <a:xfrm>
            <a:off x="2971800" y="1752600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20" name="Group 67"/>
          <p:cNvGrpSpPr>
            <a:grpSpLocks/>
          </p:cNvGrpSpPr>
          <p:nvPr/>
        </p:nvGrpSpPr>
        <p:grpSpPr bwMode="auto">
          <a:xfrm>
            <a:off x="4864394" y="4167198"/>
            <a:ext cx="1143000" cy="762000"/>
            <a:chOff x="4876800" y="4953000"/>
            <a:chExt cx="1143000" cy="762000"/>
          </a:xfrm>
        </p:grpSpPr>
        <p:sp>
          <p:nvSpPr>
            <p:cNvPr id="7209" name="Rounded Rectangle 65"/>
            <p:cNvSpPr>
              <a:spLocks noChangeArrowheads="1"/>
            </p:cNvSpPr>
            <p:nvPr/>
          </p:nvSpPr>
          <p:spPr bwMode="auto">
            <a:xfrm>
              <a:off x="4876800" y="4953000"/>
              <a:ext cx="1143000" cy="7620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DE80"/>
                </a:gs>
                <a:gs pos="50000">
                  <a:srgbClr val="FFE8B3"/>
                </a:gs>
                <a:gs pos="100000">
                  <a:srgbClr val="FFF3DA"/>
                </a:gs>
              </a:gsLst>
              <a:lin ang="81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800">
                <a:ea typeface="ＭＳ Ｐゴシック" pitchFamily="34" charset="-128"/>
              </a:endParaRPr>
            </a:p>
          </p:txBody>
        </p:sp>
        <p:sp>
          <p:nvSpPr>
            <p:cNvPr id="7210" name="TextBox 66"/>
            <p:cNvSpPr txBox="1">
              <a:spLocks noChangeArrowheads="1"/>
            </p:cNvSpPr>
            <p:nvPr/>
          </p:nvSpPr>
          <p:spPr bwMode="auto">
            <a:xfrm>
              <a:off x="5334000" y="51054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5</a:t>
              </a:r>
            </a:p>
          </p:txBody>
        </p:sp>
      </p:grpSp>
      <p:sp>
        <p:nvSpPr>
          <p:cNvPr id="69" name="Right Arrow 68"/>
          <p:cNvSpPr/>
          <p:nvPr/>
        </p:nvSpPr>
        <p:spPr bwMode="auto">
          <a:xfrm>
            <a:off x="1981200" y="1752600"/>
            <a:ext cx="609600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201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21" name="Group 69"/>
          <p:cNvGrpSpPr>
            <a:grpSpLocks/>
          </p:cNvGrpSpPr>
          <p:nvPr/>
        </p:nvGrpSpPr>
        <p:grpSpPr bwMode="auto">
          <a:xfrm>
            <a:off x="6400800" y="2506724"/>
            <a:ext cx="1143000" cy="762000"/>
            <a:chOff x="6400800" y="3733800"/>
            <a:chExt cx="1143000" cy="762000"/>
          </a:xfrm>
        </p:grpSpPr>
        <p:sp>
          <p:nvSpPr>
            <p:cNvPr id="71" name="Rounded Rectangle 70"/>
            <p:cNvSpPr/>
            <p:nvPr/>
          </p:nvSpPr>
          <p:spPr bwMode="auto">
            <a:xfrm>
              <a:off x="6400800" y="3733800"/>
              <a:ext cx="1143000" cy="762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7208" name="TextBox 71"/>
            <p:cNvSpPr txBox="1">
              <a:spLocks noChangeArrowheads="1"/>
            </p:cNvSpPr>
            <p:nvPr/>
          </p:nvSpPr>
          <p:spPr bwMode="auto">
            <a:xfrm>
              <a:off x="6781800" y="3886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926251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6925" y="457200"/>
            <a:ext cx="8347075" cy="7699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One can define an array of float or  an array of char, or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array of any data type of C. For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371600"/>
            <a:ext cx="3273425" cy="2462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 smtClean="0">
                <a:latin typeface="Comic Sans MS" pitchFamily="66" charset="0"/>
              </a:rPr>
              <a:t>int main</a:t>
            </a:r>
            <a:r>
              <a:rPr lang="en-US" sz="2200" b="1" dirty="0">
                <a:latin typeface="Comic Sans MS" pitchFamily="66" charset="0"/>
              </a:rPr>
              <a:t>() {</a:t>
            </a:r>
          </a:p>
          <a:p>
            <a:pPr>
              <a:defRPr/>
            </a:pPr>
            <a:r>
              <a:rPr lang="en-US" sz="2200" b="1" dirty="0">
                <a:solidFill>
                  <a:srgbClr val="C00000"/>
                </a:solidFill>
                <a:latin typeface="Comic Sans MS" pitchFamily="66" charset="0"/>
              </a:rPr>
              <a:t>       float num[100];</a:t>
            </a:r>
          </a:p>
          <a:p>
            <a:pPr>
              <a:defRPr/>
            </a:pP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latin typeface="Comic Sans MS" pitchFamily="66" charset="0"/>
              </a:rPr>
              <a:t>       char s[256];</a:t>
            </a:r>
          </a:p>
          <a:p>
            <a:pPr>
              <a:defRPr/>
            </a:pP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/* some code here */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1338" y="1371600"/>
            <a:ext cx="4792662" cy="1446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This defines an array called num  of 100 floating point numbers indexed from 0 to 99 and named num[0]… num[99]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143000" y="4114800"/>
            <a:ext cx="7543800" cy="1143000"/>
            <a:chOff x="1600200" y="3886200"/>
            <a:chExt cx="7543800" cy="1143000"/>
          </a:xfrm>
        </p:grpSpPr>
        <p:sp>
          <p:nvSpPr>
            <p:cNvPr id="8214" name="Rounded Rectangle 6"/>
            <p:cNvSpPr>
              <a:spLocks noChangeArrowheads="1"/>
            </p:cNvSpPr>
            <p:nvPr/>
          </p:nvSpPr>
          <p:spPr bwMode="auto">
            <a:xfrm>
              <a:off x="1600200" y="4343400"/>
              <a:ext cx="1447800" cy="685800"/>
            </a:xfrm>
            <a:prstGeom prst="roundRect">
              <a:avLst>
                <a:gd name="adj" fmla="val 16667"/>
              </a:avLst>
            </a:prstGeom>
            <a:solidFill>
              <a:srgbClr val="FFC07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8215" name="Rounded Rectangle 8"/>
            <p:cNvSpPr>
              <a:spLocks noChangeArrowheads="1"/>
            </p:cNvSpPr>
            <p:nvPr/>
          </p:nvSpPr>
          <p:spPr bwMode="auto">
            <a:xfrm>
              <a:off x="3048000" y="4343400"/>
              <a:ext cx="1447800" cy="685800"/>
            </a:xfrm>
            <a:prstGeom prst="roundRect">
              <a:avLst>
                <a:gd name="adj" fmla="val 16667"/>
              </a:avLst>
            </a:prstGeom>
            <a:solidFill>
              <a:srgbClr val="FFC07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8216" name="Rounded Rectangle 9"/>
            <p:cNvSpPr>
              <a:spLocks noChangeArrowheads="1"/>
            </p:cNvSpPr>
            <p:nvPr/>
          </p:nvSpPr>
          <p:spPr bwMode="auto">
            <a:xfrm>
              <a:off x="4495800" y="4343400"/>
              <a:ext cx="1447800" cy="685800"/>
            </a:xfrm>
            <a:prstGeom prst="roundRect">
              <a:avLst>
                <a:gd name="adj" fmla="val 16667"/>
              </a:avLst>
            </a:prstGeom>
            <a:solidFill>
              <a:srgbClr val="FFC07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8217" name="Rounded Rectangle 10"/>
            <p:cNvSpPr>
              <a:spLocks noChangeArrowheads="1"/>
            </p:cNvSpPr>
            <p:nvPr/>
          </p:nvSpPr>
          <p:spPr bwMode="auto">
            <a:xfrm>
              <a:off x="7696200" y="4343400"/>
              <a:ext cx="1447800" cy="685800"/>
            </a:xfrm>
            <a:prstGeom prst="roundRect">
              <a:avLst>
                <a:gd name="adj" fmla="val 16667"/>
              </a:avLst>
            </a:prstGeom>
            <a:solidFill>
              <a:srgbClr val="FFC07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cxnSp>
          <p:nvCxnSpPr>
            <p:cNvPr id="8218" name="Straight Connector 12"/>
            <p:cNvCxnSpPr>
              <a:cxnSpLocks noChangeShapeType="1"/>
            </p:cNvCxnSpPr>
            <p:nvPr/>
          </p:nvCxnSpPr>
          <p:spPr bwMode="auto">
            <a:xfrm>
              <a:off x="5943600" y="4343400"/>
              <a:ext cx="1752600" cy="0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8219" name="Straight Connector 13"/>
            <p:cNvCxnSpPr>
              <a:cxnSpLocks noChangeShapeType="1"/>
            </p:cNvCxnSpPr>
            <p:nvPr/>
          </p:nvCxnSpPr>
          <p:spPr bwMode="auto">
            <a:xfrm>
              <a:off x="5943600" y="5029200"/>
              <a:ext cx="1752600" cy="0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8220" name="TextBox 14"/>
            <p:cNvSpPr txBox="1">
              <a:spLocks noChangeArrowheads="1"/>
            </p:cNvSpPr>
            <p:nvPr/>
          </p:nvSpPr>
          <p:spPr bwMode="auto">
            <a:xfrm>
              <a:off x="1838795" y="3886200"/>
              <a:ext cx="730520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num[0]    num[1]    num[2]    …             num[99]</a:t>
              </a:r>
            </a:p>
          </p:txBody>
        </p:sp>
      </p:grp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>
            <a:off x="3657600" y="1981200"/>
            <a:ext cx="685800" cy="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351338" y="2971800"/>
            <a:ext cx="4792662" cy="1108075"/>
          </a:xfrm>
          <a:prstGeom prst="rect">
            <a:avLst/>
          </a:prstGeom>
          <a:solidFill>
            <a:srgbClr val="F7ACC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This defines an array called s  of 256 characters indexed from 0 to 255 and named s[0]…s[255].</a:t>
            </a:r>
          </a:p>
        </p:txBody>
      </p:sp>
      <p:cxnSp>
        <p:nvCxnSpPr>
          <p:cNvPr id="21" name="Elbow Connector 20"/>
          <p:cNvCxnSpPr>
            <a:cxnSpLocks noChangeShapeType="1"/>
          </p:cNvCxnSpPr>
          <p:nvPr/>
        </p:nvCxnSpPr>
        <p:spPr bwMode="auto">
          <a:xfrm>
            <a:off x="3581400" y="2590800"/>
            <a:ext cx="762000" cy="685800"/>
          </a:xfrm>
          <a:prstGeom prst="bentConnector3">
            <a:avLst>
              <a:gd name="adj1" fmla="val 50000"/>
            </a:avLst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085975" y="5562600"/>
            <a:ext cx="7058025" cy="1066800"/>
            <a:chOff x="1143000" y="5638800"/>
            <a:chExt cx="7058343" cy="1066800"/>
          </a:xfrm>
        </p:grpSpPr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1219200" y="6096000"/>
              <a:ext cx="6477000" cy="609600"/>
              <a:chOff x="762000" y="6172200"/>
              <a:chExt cx="5791200" cy="457200"/>
            </a:xfrm>
          </p:grpSpPr>
          <p:sp>
            <p:nvSpPr>
              <p:cNvPr id="23" name="Rounded Rectangle 22"/>
              <p:cNvSpPr/>
              <p:nvPr/>
            </p:nvSpPr>
            <p:spPr bwMode="auto">
              <a:xfrm>
                <a:off x="762003" y="6172200"/>
                <a:ext cx="608956" cy="457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 bwMode="auto">
              <a:xfrm>
                <a:off x="1370958" y="6172200"/>
                <a:ext cx="610375" cy="457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25" name="Rounded Rectangle 24"/>
              <p:cNvSpPr/>
              <p:nvPr/>
            </p:nvSpPr>
            <p:spPr bwMode="auto">
              <a:xfrm>
                <a:off x="1981333" y="6172200"/>
                <a:ext cx="608955" cy="457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 bwMode="auto">
              <a:xfrm>
                <a:off x="2590287" y="6172200"/>
                <a:ext cx="610375" cy="457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 bwMode="auto">
              <a:xfrm>
                <a:off x="5944509" y="6172200"/>
                <a:ext cx="608955" cy="457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 bwMode="auto">
              <a:xfrm>
                <a:off x="5334135" y="6172200"/>
                <a:ext cx="610375" cy="457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cxnSp>
            <p:nvCxnSpPr>
              <p:cNvPr id="8212" name="Straight Connector 29"/>
              <p:cNvCxnSpPr>
                <a:cxnSpLocks noChangeShapeType="1"/>
              </p:cNvCxnSpPr>
              <p:nvPr/>
            </p:nvCxnSpPr>
            <p:spPr bwMode="auto">
              <a:xfrm>
                <a:off x="3124200" y="6172200"/>
                <a:ext cx="2286000" cy="0"/>
              </a:xfrm>
              <a:prstGeom prst="line">
                <a:avLst/>
              </a:prstGeom>
              <a:noFill/>
              <a:ln w="1587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8213" name="Straight Connector 30"/>
              <p:cNvCxnSpPr>
                <a:cxnSpLocks noChangeShapeType="1"/>
              </p:cNvCxnSpPr>
              <p:nvPr/>
            </p:nvCxnSpPr>
            <p:spPr bwMode="auto">
              <a:xfrm>
                <a:off x="3200400" y="6629400"/>
                <a:ext cx="2286000" cy="0"/>
              </a:xfrm>
              <a:prstGeom prst="line">
                <a:avLst/>
              </a:prstGeom>
              <a:noFill/>
              <a:ln w="1587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</p:grpSp>
        <p:sp>
          <p:nvSpPr>
            <p:cNvPr id="8205" name="TextBox 32"/>
            <p:cNvSpPr txBox="1">
              <a:spLocks noChangeArrowheads="1"/>
            </p:cNvSpPr>
            <p:nvPr/>
          </p:nvSpPr>
          <p:spPr bwMode="auto">
            <a:xfrm>
              <a:off x="1143000" y="5638800"/>
              <a:ext cx="705834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s[0]  s[1] s[2]  s[3] …          …    s[254] s[255]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0" y="3962400"/>
            <a:ext cx="1049338" cy="1446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200" b="1" dirty="0">
                <a:latin typeface="Comic Sans MS" pitchFamily="66" charset="0"/>
              </a:rPr>
              <a:t>array </a:t>
            </a:r>
          </a:p>
          <a:p>
            <a:pPr algn="ctr">
              <a:defRPr/>
            </a:pPr>
            <a:r>
              <a:rPr lang="en-US" sz="2200" b="1" dirty="0">
                <a:latin typeface="Comic Sans MS" pitchFamily="66" charset="0"/>
              </a:rPr>
              <a:t>of </a:t>
            </a:r>
          </a:p>
          <a:p>
            <a:pPr algn="ctr">
              <a:defRPr/>
            </a:pPr>
            <a:r>
              <a:rPr lang="en-US" sz="2200" b="1" dirty="0">
                <a:latin typeface="Comic Sans MS" pitchFamily="66" charset="0"/>
              </a:rPr>
              <a:t>100</a:t>
            </a:r>
          </a:p>
          <a:p>
            <a:pPr algn="ctr">
              <a:defRPr/>
            </a:pPr>
            <a:r>
              <a:rPr lang="en-US" sz="2200" b="1" dirty="0">
                <a:latin typeface="Comic Sans MS" pitchFamily="66" charset="0"/>
              </a:rPr>
              <a:t>float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838200" y="5715000"/>
            <a:ext cx="1112838" cy="1108075"/>
          </a:xfrm>
          <a:prstGeom prst="rect">
            <a:avLst/>
          </a:prstGeom>
          <a:solidFill>
            <a:srgbClr val="F794D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>
                <a:latin typeface="Comic Sans MS" pitchFamily="66" charset="0"/>
              </a:rPr>
              <a:t>array </a:t>
            </a:r>
          </a:p>
          <a:p>
            <a:pPr eaLnBrk="1" hangingPunct="1"/>
            <a:r>
              <a:rPr lang="en-US" altLang="en-US" sz="2200" b="1">
                <a:latin typeface="Comic Sans MS" pitchFamily="66" charset="0"/>
              </a:rPr>
              <a:t>of 256</a:t>
            </a:r>
          </a:p>
          <a:p>
            <a:pPr eaLnBrk="1" hangingPunct="1"/>
            <a:r>
              <a:rPr lang="en-US" altLang="en-US" sz="2200" b="1">
                <a:latin typeface="Comic Sans MS" pitchFamily="66" charset="0"/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xmlns="" val="119925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9" grpId="0" animBg="1"/>
      <p:bldP spid="35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pPr algn="l"/>
            <a:r>
              <a:rPr lang="en-US" altLang="en-US" sz="3400" smtClean="0">
                <a:solidFill>
                  <a:srgbClr val="C00000"/>
                </a:solidFill>
              </a:rPr>
              <a:t>Mind the size(of array)</a:t>
            </a:r>
            <a:endParaRPr lang="en-US" altLang="en-US" sz="3400" smtClean="0"/>
          </a:p>
        </p:txBody>
      </p:sp>
      <p:sp>
        <p:nvSpPr>
          <p:cNvPr id="7" name="TextBox 6"/>
          <p:cNvSpPr txBox="1"/>
          <p:nvPr/>
        </p:nvSpPr>
        <p:spPr>
          <a:xfrm>
            <a:off x="214282" y="1053756"/>
            <a:ext cx="1824038" cy="14465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int f() {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int x[5];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	…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71736" y="1357298"/>
            <a:ext cx="3733800" cy="7699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This defines an integer array named x of size 5.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714612" y="3786190"/>
            <a:ext cx="5492750" cy="1143000"/>
            <a:chOff x="3124201" y="3048000"/>
            <a:chExt cx="5492209" cy="1143000"/>
          </a:xfrm>
        </p:grpSpPr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3200400" y="3505200"/>
              <a:ext cx="5334000" cy="685800"/>
              <a:chOff x="3200400" y="3505200"/>
              <a:chExt cx="5334000" cy="685800"/>
            </a:xfrm>
          </p:grpSpPr>
          <p:sp>
            <p:nvSpPr>
              <p:cNvPr id="9234" name="Rounded Rectangle 9"/>
              <p:cNvSpPr>
                <a:spLocks noChangeArrowheads="1"/>
              </p:cNvSpPr>
              <p:nvPr/>
            </p:nvSpPr>
            <p:spPr bwMode="auto">
              <a:xfrm>
                <a:off x="3200400" y="3505200"/>
                <a:ext cx="1066800" cy="685800"/>
              </a:xfrm>
              <a:prstGeom prst="roundRect">
                <a:avLst>
                  <a:gd name="adj" fmla="val 16667"/>
                </a:avLst>
              </a:prstGeom>
              <a:solidFill>
                <a:srgbClr val="FF980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9235" name="Rounded Rectangle 10"/>
              <p:cNvSpPr>
                <a:spLocks noChangeArrowheads="1"/>
              </p:cNvSpPr>
              <p:nvPr/>
            </p:nvSpPr>
            <p:spPr bwMode="auto">
              <a:xfrm>
                <a:off x="4267200" y="3505200"/>
                <a:ext cx="1066800" cy="685800"/>
              </a:xfrm>
              <a:prstGeom prst="roundRect">
                <a:avLst>
                  <a:gd name="adj" fmla="val 16667"/>
                </a:avLst>
              </a:prstGeom>
              <a:solidFill>
                <a:srgbClr val="FF980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9236" name="Rounded Rectangle 11"/>
              <p:cNvSpPr>
                <a:spLocks noChangeArrowheads="1"/>
              </p:cNvSpPr>
              <p:nvPr/>
            </p:nvSpPr>
            <p:spPr bwMode="auto">
              <a:xfrm>
                <a:off x="5334000" y="3505200"/>
                <a:ext cx="1066800" cy="685800"/>
              </a:xfrm>
              <a:prstGeom prst="roundRect">
                <a:avLst>
                  <a:gd name="adj" fmla="val 16667"/>
                </a:avLst>
              </a:prstGeom>
              <a:solidFill>
                <a:srgbClr val="FF980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9237" name="Rounded Rectangle 12"/>
              <p:cNvSpPr>
                <a:spLocks noChangeArrowheads="1"/>
              </p:cNvSpPr>
              <p:nvPr/>
            </p:nvSpPr>
            <p:spPr bwMode="auto">
              <a:xfrm>
                <a:off x="6400800" y="3505200"/>
                <a:ext cx="1066800" cy="685800"/>
              </a:xfrm>
              <a:prstGeom prst="roundRect">
                <a:avLst>
                  <a:gd name="adj" fmla="val 16667"/>
                </a:avLst>
              </a:prstGeom>
              <a:solidFill>
                <a:srgbClr val="FF980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9238" name="Rounded Rectangle 13"/>
              <p:cNvSpPr>
                <a:spLocks noChangeArrowheads="1"/>
              </p:cNvSpPr>
              <p:nvPr/>
            </p:nvSpPr>
            <p:spPr bwMode="auto">
              <a:xfrm>
                <a:off x="7467600" y="3505200"/>
                <a:ext cx="1066800" cy="685800"/>
              </a:xfrm>
              <a:prstGeom prst="roundRect">
                <a:avLst>
                  <a:gd name="adj" fmla="val 16667"/>
                </a:avLst>
              </a:prstGeom>
              <a:solidFill>
                <a:srgbClr val="FF980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124201" y="3048000"/>
              <a:ext cx="5492209" cy="4302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x[0]    x[1]    x[2]     x[3]     x[4] 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857488" y="2500306"/>
            <a:ext cx="3962400" cy="1108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Five integer variables named x[0] x[1] … x[4] are allocated.</a:t>
            </a:r>
          </a:p>
        </p:txBody>
      </p:sp>
      <p:sp>
        <p:nvSpPr>
          <p:cNvPr id="9225" name="TextBox 18"/>
          <p:cNvSpPr txBox="1">
            <a:spLocks noChangeArrowheads="1"/>
          </p:cNvSpPr>
          <p:nvPr/>
        </p:nvSpPr>
        <p:spPr bwMode="auto">
          <a:xfrm>
            <a:off x="304800" y="41148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500166" y="5357826"/>
            <a:ext cx="6172200" cy="1107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The variables x[0],x[1] … x[4] are integers, and can be assigned and operated upon like integers! OK, so far so good!</a:t>
            </a:r>
          </a:p>
        </p:txBody>
      </p:sp>
      <p:pic>
        <p:nvPicPr>
          <p:cNvPr id="1026" name="Picture 2" descr="C:\Users\karkare\AppData\Local\Microsoft\Windows\Temporary Internet Files\Content.IE5\KNYROZHK\MC90025076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16819" y="84695"/>
            <a:ext cx="2076261" cy="242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97832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7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pPr algn="l"/>
            <a:r>
              <a:rPr lang="en-US" altLang="en-US" sz="3400" smtClean="0">
                <a:solidFill>
                  <a:srgbClr val="C00000"/>
                </a:solidFill>
              </a:rPr>
              <a:t>Mind the size(of array)</a:t>
            </a:r>
            <a:endParaRPr lang="en-US" altLang="en-US" sz="3400" smtClean="0"/>
          </a:p>
        </p:txBody>
      </p:sp>
      <p:sp>
        <p:nvSpPr>
          <p:cNvPr id="7" name="TextBox 6"/>
          <p:cNvSpPr txBox="1"/>
          <p:nvPr/>
        </p:nvSpPr>
        <p:spPr>
          <a:xfrm>
            <a:off x="214282" y="1053756"/>
            <a:ext cx="1824038" cy="14465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int f() {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int x[5];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	…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}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571736" y="1000108"/>
            <a:ext cx="5492750" cy="1143000"/>
            <a:chOff x="3124200" y="3048000"/>
            <a:chExt cx="5492209" cy="1143000"/>
          </a:xfrm>
        </p:grpSpPr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3200400" y="3505200"/>
              <a:ext cx="5334000" cy="685800"/>
              <a:chOff x="3200400" y="3505200"/>
              <a:chExt cx="5334000" cy="685800"/>
            </a:xfrm>
          </p:grpSpPr>
          <p:sp>
            <p:nvSpPr>
              <p:cNvPr id="9234" name="Rounded Rectangle 9"/>
              <p:cNvSpPr>
                <a:spLocks noChangeArrowheads="1"/>
              </p:cNvSpPr>
              <p:nvPr/>
            </p:nvSpPr>
            <p:spPr bwMode="auto">
              <a:xfrm>
                <a:off x="3200400" y="3505200"/>
                <a:ext cx="1066800" cy="685800"/>
              </a:xfrm>
              <a:prstGeom prst="roundRect">
                <a:avLst>
                  <a:gd name="adj" fmla="val 16667"/>
                </a:avLst>
              </a:prstGeom>
              <a:solidFill>
                <a:srgbClr val="FF980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9235" name="Rounded Rectangle 10"/>
              <p:cNvSpPr>
                <a:spLocks noChangeArrowheads="1"/>
              </p:cNvSpPr>
              <p:nvPr/>
            </p:nvSpPr>
            <p:spPr bwMode="auto">
              <a:xfrm>
                <a:off x="4267200" y="3505200"/>
                <a:ext cx="1066800" cy="685800"/>
              </a:xfrm>
              <a:prstGeom prst="roundRect">
                <a:avLst>
                  <a:gd name="adj" fmla="val 16667"/>
                </a:avLst>
              </a:prstGeom>
              <a:solidFill>
                <a:srgbClr val="FF980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9236" name="Rounded Rectangle 11"/>
              <p:cNvSpPr>
                <a:spLocks noChangeArrowheads="1"/>
              </p:cNvSpPr>
              <p:nvPr/>
            </p:nvSpPr>
            <p:spPr bwMode="auto">
              <a:xfrm>
                <a:off x="5334000" y="3505200"/>
                <a:ext cx="1066800" cy="685800"/>
              </a:xfrm>
              <a:prstGeom prst="roundRect">
                <a:avLst>
                  <a:gd name="adj" fmla="val 16667"/>
                </a:avLst>
              </a:prstGeom>
              <a:solidFill>
                <a:srgbClr val="FF980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9237" name="Rounded Rectangle 12"/>
              <p:cNvSpPr>
                <a:spLocks noChangeArrowheads="1"/>
              </p:cNvSpPr>
              <p:nvPr/>
            </p:nvSpPr>
            <p:spPr bwMode="auto">
              <a:xfrm>
                <a:off x="6400800" y="3505200"/>
                <a:ext cx="1066800" cy="685800"/>
              </a:xfrm>
              <a:prstGeom prst="roundRect">
                <a:avLst>
                  <a:gd name="adj" fmla="val 16667"/>
                </a:avLst>
              </a:prstGeom>
              <a:solidFill>
                <a:srgbClr val="FF980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9238" name="Rounded Rectangle 13"/>
              <p:cNvSpPr>
                <a:spLocks noChangeArrowheads="1"/>
              </p:cNvSpPr>
              <p:nvPr/>
            </p:nvSpPr>
            <p:spPr bwMode="auto">
              <a:xfrm>
                <a:off x="7467600" y="3505200"/>
                <a:ext cx="1066800" cy="685800"/>
              </a:xfrm>
              <a:prstGeom prst="roundRect">
                <a:avLst>
                  <a:gd name="adj" fmla="val 16667"/>
                </a:avLst>
              </a:prstGeom>
              <a:solidFill>
                <a:srgbClr val="FF980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124200" y="3048000"/>
              <a:ext cx="5492209" cy="4302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x[0]    x[1]    x[2]     x[3]     x[4] </a:t>
              </a:r>
            </a:p>
          </p:txBody>
        </p:sp>
      </p:grpSp>
      <p:sp>
        <p:nvSpPr>
          <p:cNvPr id="9225" name="TextBox 18"/>
          <p:cNvSpPr txBox="1">
            <a:spLocks noChangeArrowheads="1"/>
          </p:cNvSpPr>
          <p:nvPr/>
        </p:nvSpPr>
        <p:spPr bwMode="auto">
          <a:xfrm>
            <a:off x="304800" y="41148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428860" y="2500306"/>
            <a:ext cx="5924550" cy="7699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But what about x[5], x[6], … x[55]?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Can I assign to x[5], increment it, etc.? 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357554" y="3571876"/>
            <a:ext cx="2934007" cy="769441"/>
          </a:xfrm>
          <a:prstGeom prst="rect">
            <a:avLst/>
          </a:prstGeom>
          <a:solidFill>
            <a:srgbClr val="FFC8B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FF0000"/>
                </a:solidFill>
                <a:latin typeface="Comic Sans MS" pitchFamily="66" charset="0"/>
              </a:rPr>
              <a:t>NO! </a:t>
            </a:r>
            <a:r>
              <a:rPr lang="en-US" altLang="en-US" sz="2000" b="1" dirty="0" smtClean="0">
                <a:solidFill>
                  <a:srgbClr val="FF0000"/>
                </a:solidFill>
                <a:latin typeface="Comic Sans MS" pitchFamily="66" charset="0"/>
              </a:rPr>
              <a:t>Program</a:t>
            </a:r>
            <a:r>
              <a:rPr lang="en-US" altLang="en-US" sz="20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altLang="en-US" sz="2000" b="1" dirty="0" smtClean="0">
                <a:solidFill>
                  <a:srgbClr val="FF0000"/>
                </a:solidFill>
                <a:latin typeface="Comic Sans MS" pitchFamily="66" charset="0"/>
              </a:rPr>
              <a:t>may </a:t>
            </a:r>
            <a:r>
              <a:rPr lang="en-US" altLang="en-US" sz="2000" b="1" dirty="0">
                <a:solidFill>
                  <a:srgbClr val="FF0000"/>
                </a:solidFill>
                <a:latin typeface="Comic Sans MS" pitchFamily="66" charset="0"/>
              </a:rPr>
              <a:t>crash!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1745" y="5355567"/>
            <a:ext cx="954107" cy="430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>
              <a:rot lat="0" lon="0" rev="18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Why?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76332" y="5857892"/>
            <a:ext cx="8267700" cy="7699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x[5], x[6], and so on are undefined. These are names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but no storage has been allocated. Shouldn’t access them!</a:t>
            </a:r>
          </a:p>
        </p:txBody>
      </p:sp>
      <p:pic>
        <p:nvPicPr>
          <p:cNvPr id="1027" name="Picture 3" descr="C:\Users\karkare\AppData\Local\Microsoft\Windows\Temporary Internet Files\Content.IE5\6QTZ4LZZ\MC90036298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94474" y="4330944"/>
            <a:ext cx="2897088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97832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32" y="1857364"/>
            <a:ext cx="2133600" cy="3478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int f() {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int x[5];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x[0] =0;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x[1] =1;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  …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x[4] =4;</a:t>
            </a:r>
          </a:p>
          <a:p>
            <a:pPr>
              <a:defRPr/>
            </a:pP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x[5] = 5;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x[6] = 6;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}      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057804" y="2249487"/>
            <a:ext cx="3657600" cy="1108075"/>
          </a:xfrm>
          <a:prstGeom prst="rect">
            <a:avLst/>
          </a:prstGeom>
          <a:solidFill>
            <a:srgbClr val="FFFFA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srgbClr val="C58201"/>
                </a:solidFill>
                <a:latin typeface="Comic Sans MS" pitchFamily="66" charset="0"/>
              </a:rPr>
              <a:t>Will it compile? </a:t>
            </a:r>
            <a:r>
              <a:rPr lang="en-US" altLang="en-US" sz="2200" b="1" dirty="0">
                <a:solidFill>
                  <a:srgbClr val="0000FF"/>
                </a:solidFill>
                <a:latin typeface="Comic Sans MS" pitchFamily="66" charset="0"/>
              </a:rPr>
              <a:t>Yes, it will compile. C compiler may give a warning.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00430" y="3429000"/>
            <a:ext cx="5572164" cy="11079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b="1" dirty="0" smtClean="0">
                <a:solidFill>
                  <a:srgbClr val="B50000"/>
                </a:solidFill>
                <a:latin typeface="Comic Sans MS" pitchFamily="66" charset="0"/>
              </a:rPr>
              <a:t>Program  </a:t>
            </a:r>
            <a:r>
              <a:rPr lang="en-US" sz="2200" b="1" dirty="0">
                <a:solidFill>
                  <a:srgbClr val="B50000"/>
                </a:solidFill>
                <a:latin typeface="Comic Sans MS" pitchFamily="66" charset="0"/>
              </a:rPr>
              <a:t>may </a:t>
            </a:r>
            <a:r>
              <a:rPr lang="en-US" sz="2200" b="1" dirty="0" smtClean="0">
                <a:solidFill>
                  <a:srgbClr val="B50000"/>
                </a:solidFill>
                <a:latin typeface="Comic Sans MS" pitchFamily="66" charset="0"/>
              </a:rPr>
              <a:t>give: </a:t>
            </a:r>
          </a:p>
          <a:p>
            <a:pPr>
              <a:defRPr/>
            </a:pPr>
            <a:r>
              <a:rPr lang="en-US" sz="2200" b="1" dirty="0" smtClean="0">
                <a:solidFill>
                  <a:srgbClr val="B50000"/>
                </a:solidFill>
                <a:latin typeface="Comic Sans MS" pitchFamily="66" charset="0"/>
              </a:rPr>
              <a:t>1) “segmentation </a:t>
            </a:r>
            <a:r>
              <a:rPr lang="en-US" sz="2200" b="1" dirty="0">
                <a:solidFill>
                  <a:srgbClr val="B50000"/>
                </a:solidFill>
                <a:latin typeface="Comic Sans MS" pitchFamily="66" charset="0"/>
              </a:rPr>
              <a:t>fault: </a:t>
            </a:r>
            <a:r>
              <a:rPr lang="en-US" sz="2200" b="1" dirty="0" smtClean="0">
                <a:solidFill>
                  <a:srgbClr val="B50000"/>
                </a:solidFill>
                <a:latin typeface="Comic Sans MS" pitchFamily="66" charset="0"/>
              </a:rPr>
              <a:t>core dumped</a:t>
            </a:r>
            <a:r>
              <a:rPr lang="en-US" sz="2200" b="1" dirty="0">
                <a:solidFill>
                  <a:srgbClr val="B50000"/>
                </a:solidFill>
                <a:latin typeface="Comic Sans MS" pitchFamily="66" charset="0"/>
              </a:rPr>
              <a:t>” </a:t>
            </a:r>
            <a:endParaRPr lang="en-US" sz="2200" b="1" dirty="0" smtClean="0">
              <a:solidFill>
                <a:srgbClr val="B50000"/>
              </a:solidFill>
              <a:latin typeface="Comic Sans MS" pitchFamily="66" charset="0"/>
            </a:endParaRPr>
          </a:p>
          <a:p>
            <a:pPr>
              <a:defRPr/>
            </a:pPr>
            <a:r>
              <a:rPr lang="en-US" sz="2200" b="1" dirty="0" smtClean="0">
                <a:solidFill>
                  <a:srgbClr val="B50000"/>
                </a:solidFill>
                <a:latin typeface="Comic Sans MS" pitchFamily="66" charset="0"/>
              </a:rPr>
              <a:t>2) it </a:t>
            </a:r>
            <a:r>
              <a:rPr lang="en-US" sz="2200" b="1" dirty="0">
                <a:solidFill>
                  <a:srgbClr val="B50000"/>
                </a:solidFill>
                <a:latin typeface="Comic Sans MS" pitchFamily="66" charset="0"/>
              </a:rPr>
              <a:t>may </a:t>
            </a:r>
            <a:r>
              <a:rPr lang="en-US" sz="2200" b="1" dirty="0" smtClean="0">
                <a:solidFill>
                  <a:srgbClr val="B50000"/>
                </a:solidFill>
                <a:latin typeface="Comic Sans MS" pitchFamily="66" charset="0"/>
              </a:rPr>
              <a:t>run correctly</a:t>
            </a:r>
            <a:endParaRPr lang="en-US" sz="2200" b="1" dirty="0">
              <a:solidFill>
                <a:srgbClr val="B50000"/>
              </a:solidFill>
              <a:latin typeface="Comic Sans MS" pitchFamily="66" charset="0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857356" y="2557466"/>
            <a:ext cx="1376363" cy="1371600"/>
            <a:chOff x="4876800" y="1828800"/>
            <a:chExt cx="1376041" cy="1371600"/>
          </a:xfrm>
        </p:grpSpPr>
        <p:sp>
          <p:nvSpPr>
            <p:cNvPr id="10255" name="TextBox 7"/>
            <p:cNvSpPr txBox="1">
              <a:spLocks noChangeArrowheads="1"/>
            </p:cNvSpPr>
            <p:nvPr/>
          </p:nvSpPr>
          <p:spPr bwMode="auto">
            <a:xfrm>
              <a:off x="5334000" y="2057400"/>
              <a:ext cx="918841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solidFill>
                    <a:srgbClr val="0000FF"/>
                  </a:solidFill>
                  <a:latin typeface="Comic Sans MS" pitchFamily="66" charset="0"/>
                </a:rPr>
                <a:t>All </a:t>
              </a:r>
            </a:p>
            <a:p>
              <a:pPr eaLnBrk="1" hangingPunct="1"/>
              <a:r>
                <a:rPr lang="en-US" altLang="en-US" sz="2200" b="1" dirty="0">
                  <a:solidFill>
                    <a:srgbClr val="0000FF"/>
                  </a:solidFill>
                  <a:latin typeface="Comic Sans MS" pitchFamily="66" charset="0"/>
                </a:rPr>
                <a:t>good </a:t>
              </a:r>
            </a:p>
          </p:txBody>
        </p:sp>
        <p:sp>
          <p:nvSpPr>
            <p:cNvPr id="10256" name="Right Brace 5"/>
            <p:cNvSpPr>
              <a:spLocks/>
            </p:cNvSpPr>
            <p:nvPr/>
          </p:nvSpPr>
          <p:spPr bwMode="auto">
            <a:xfrm>
              <a:off x="4876800" y="1828800"/>
              <a:ext cx="762000" cy="13716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22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785918" y="4231195"/>
            <a:ext cx="2643190" cy="769441"/>
            <a:chOff x="4591048" y="3515306"/>
            <a:chExt cx="2643190" cy="769619"/>
          </a:xfrm>
        </p:grpSpPr>
        <p:sp>
          <p:nvSpPr>
            <p:cNvPr id="10253" name="Right Brace 10"/>
            <p:cNvSpPr>
              <a:spLocks/>
            </p:cNvSpPr>
            <p:nvPr/>
          </p:nvSpPr>
          <p:spPr bwMode="auto">
            <a:xfrm>
              <a:off x="4591048" y="3570385"/>
              <a:ext cx="609600" cy="6096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22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10254" name="TextBox 11"/>
            <p:cNvSpPr txBox="1">
              <a:spLocks noChangeArrowheads="1"/>
            </p:cNvSpPr>
            <p:nvPr/>
          </p:nvSpPr>
          <p:spPr bwMode="auto">
            <a:xfrm>
              <a:off x="4948238" y="3515306"/>
              <a:ext cx="2286000" cy="769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 smtClean="0">
                  <a:solidFill>
                    <a:srgbClr val="FF0000"/>
                  </a:solidFill>
                  <a:latin typeface="Comic Sans MS" pitchFamily="66" charset="0"/>
                </a:rPr>
                <a:t> </a:t>
              </a:r>
              <a:r>
                <a:rPr lang="en-US" altLang="en-US" sz="2200" b="1" dirty="0">
                  <a:solidFill>
                    <a:srgbClr val="FF0000"/>
                  </a:solidFill>
                  <a:latin typeface="Comic Sans MS" pitchFamily="66" charset="0"/>
                </a:rPr>
                <a:t>not recommended.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00034" y="5572140"/>
            <a:ext cx="821537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000" b="1" dirty="0" err="1">
                <a:solidFill>
                  <a:srgbClr val="0000FF"/>
                </a:solidFill>
                <a:latin typeface="Comic Sans MS" pitchFamily="66" charset="0"/>
              </a:rPr>
              <a:t>Ans</a:t>
            </a:r>
            <a:r>
              <a:rPr lang="en-US" sz="3000" b="1" dirty="0">
                <a:solidFill>
                  <a:srgbClr val="0000FF"/>
                </a:solidFill>
                <a:latin typeface="Comic Sans MS" pitchFamily="66" charset="0"/>
              </a:rPr>
              <a:t>: You </a:t>
            </a:r>
            <a:r>
              <a:rPr lang="en-US" sz="3000" b="1" dirty="0" smtClean="0">
                <a:solidFill>
                  <a:srgbClr val="0000FF"/>
                </a:solidFill>
                <a:latin typeface="Comic Sans MS" pitchFamily="66" charset="0"/>
              </a:rPr>
              <a:t>can </a:t>
            </a:r>
            <a:r>
              <a:rPr lang="en-US" sz="3000" b="1" dirty="0">
                <a:solidFill>
                  <a:srgbClr val="0000FF"/>
                </a:solidFill>
                <a:latin typeface="Comic Sans MS" pitchFamily="66" charset="0"/>
              </a:rPr>
              <a:t>but </a:t>
            </a:r>
            <a:r>
              <a:rPr lang="en-US" sz="3000" b="1" dirty="0" smtClean="0">
                <a:solidFill>
                  <a:srgbClr val="0000FF"/>
                </a:solidFill>
                <a:latin typeface="Comic Sans MS" pitchFamily="66" charset="0"/>
              </a:rPr>
              <a:t>shouldn’t</a:t>
            </a:r>
            <a:r>
              <a:rPr lang="en-US" sz="3000" b="1" dirty="0">
                <a:solidFill>
                  <a:srgbClr val="0000FF"/>
                </a:solidFill>
                <a:latin typeface="Comic Sans MS" pitchFamily="66" charset="0"/>
              </a:rPr>
              <a:t>.</a:t>
            </a:r>
          </a:p>
          <a:p>
            <a:pPr algn="ctr">
              <a:defRPr/>
            </a:pPr>
            <a:r>
              <a:rPr lang="en-US" sz="3000" b="1" dirty="0" smtClean="0">
                <a:solidFill>
                  <a:srgbClr val="0000FF"/>
                </a:solidFill>
                <a:latin typeface="Comic Sans MS" pitchFamily="66" charset="0"/>
              </a:rPr>
              <a:t>Program may </a:t>
            </a:r>
            <a:r>
              <a:rPr lang="en-US" sz="3000" b="1" dirty="0">
                <a:solidFill>
                  <a:srgbClr val="0000FF"/>
                </a:solidFill>
                <a:latin typeface="Comic Sans MS" pitchFamily="66" charset="0"/>
              </a:rPr>
              <a:t>crash.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42844" y="142852"/>
            <a:ext cx="6248400" cy="1570038"/>
          </a:xfrm>
          <a:prstGeom prst="rect">
            <a:avLst/>
          </a:prstGeom>
          <a:solidFill>
            <a:srgbClr val="FFC8B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200" b="1" dirty="0">
                <a:solidFill>
                  <a:srgbClr val="B50000"/>
                </a:solidFill>
                <a:latin typeface="Comic Sans MS" pitchFamily="66" charset="0"/>
              </a:rPr>
              <a:t>Q: Shouldn’t I or couldn’t I</a:t>
            </a:r>
          </a:p>
          <a:p>
            <a:pPr eaLnBrk="1" hangingPunct="1"/>
            <a:r>
              <a:rPr lang="en-US" altLang="en-US" sz="3200" b="1" dirty="0">
                <a:solidFill>
                  <a:srgbClr val="B50000"/>
                </a:solidFill>
                <a:latin typeface="Comic Sans MS" pitchFamily="66" charset="0"/>
              </a:rPr>
              <a:t>access array elements outside of the array range declared?</a:t>
            </a:r>
          </a:p>
        </p:txBody>
      </p:sp>
      <p:pic>
        <p:nvPicPr>
          <p:cNvPr id="2050" name="Picture 2" descr="C:\Users\karkare\AppData\Local\Microsoft\Windows\Temporary Internet Files\Content.IE5\385LVY7D\MP900385979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55273" y="0"/>
            <a:ext cx="2088727" cy="202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31507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Reading directly into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374602"/>
            <a:ext cx="5364038" cy="4222750"/>
          </a:xfr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/>
          <a:lstStyle/>
          <a:p>
            <a:pPr>
              <a:buFont typeface="Wingdings 2" pitchFamily="18" charset="2"/>
              <a:buNone/>
              <a:defRPr/>
            </a:pPr>
            <a:r>
              <a:rPr lang="en-US" sz="2800" dirty="0" smtClean="0"/>
              <a:t>#include &lt;</a:t>
            </a:r>
            <a:r>
              <a:rPr lang="en-US" sz="2800" dirty="0" err="1" smtClean="0"/>
              <a:t>stdio.h</a:t>
            </a:r>
            <a:r>
              <a:rPr lang="en-US" sz="2800" dirty="0" smtClean="0"/>
              <a:t>&gt;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800" dirty="0" smtClean="0"/>
              <a:t>int main() {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800" dirty="0" smtClean="0"/>
              <a:t>	int num[10];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800" dirty="0" smtClean="0"/>
              <a:t>	for (i=0; i&lt;10; i=i+1) {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800" dirty="0" smtClean="0">
                <a:solidFill>
                  <a:srgbClr val="C00000"/>
                </a:solidFill>
              </a:rPr>
              <a:t>	     </a:t>
            </a:r>
            <a:r>
              <a:rPr lang="en-US" sz="2800" dirty="0" err="1" smtClean="0">
                <a:solidFill>
                  <a:srgbClr val="C00000"/>
                </a:solidFill>
              </a:rPr>
              <a:t>scanf</a:t>
            </a:r>
            <a:r>
              <a:rPr lang="en-US" sz="2800" dirty="0" smtClean="0">
                <a:solidFill>
                  <a:srgbClr val="C00000"/>
                </a:solidFill>
              </a:rPr>
              <a:t>(“%d”, &amp;</a:t>
            </a:r>
            <a:r>
              <a:rPr lang="en-US" sz="2800" dirty="0" err="1" smtClean="0">
                <a:solidFill>
                  <a:srgbClr val="C00000"/>
                </a:solidFill>
              </a:rPr>
              <a:t>num</a:t>
            </a:r>
            <a:r>
              <a:rPr lang="en-US" sz="2800" dirty="0" smtClean="0">
                <a:solidFill>
                  <a:srgbClr val="C00000"/>
                </a:solidFill>
              </a:rPr>
              <a:t>[i]);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800" dirty="0" smtClean="0"/>
              <a:t>   }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800" dirty="0"/>
              <a:t> </a:t>
            </a:r>
            <a:r>
              <a:rPr lang="en-US" sz="2800" dirty="0" smtClean="0"/>
              <a:t>  return 0;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800" dirty="0"/>
              <a:t>}</a:t>
            </a:r>
            <a:r>
              <a:rPr lang="en-US" sz="2800" dirty="0" smtClean="0"/>
              <a:t>		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868734" y="1426477"/>
            <a:ext cx="6989414" cy="4308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 smtClean="0">
                <a:latin typeface="Comic Sans MS" pitchFamily="66" charset="0"/>
              </a:rPr>
              <a:t>Read N </a:t>
            </a:r>
            <a:r>
              <a:rPr lang="en-US" sz="2200" b="1" dirty="0">
                <a:latin typeface="Comic Sans MS" pitchFamily="66" charset="0"/>
              </a:rPr>
              <a:t>numbers </a:t>
            </a:r>
            <a:r>
              <a:rPr lang="en-US" sz="2200" b="1" dirty="0" smtClean="0">
                <a:latin typeface="Comic Sans MS" pitchFamily="66" charset="0"/>
              </a:rPr>
              <a:t>from user directly into an array</a:t>
            </a:r>
            <a:endParaRPr lang="en-US" sz="2200" b="1" dirty="0">
              <a:latin typeface="Comic Sans MS" pitchFamily="66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643174" y="4325491"/>
            <a:ext cx="1800620" cy="759693"/>
          </a:xfrm>
          <a:prstGeom prst="ellipse">
            <a:avLst/>
          </a:prstGeom>
          <a:noFill/>
          <a:ln w="254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81663" y="2362200"/>
            <a:ext cx="3462337" cy="1785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 err="1">
                <a:latin typeface="Comic Sans MS" pitchFamily="66" charset="0"/>
              </a:rPr>
              <a:t>scanf</a:t>
            </a:r>
            <a:r>
              <a:rPr lang="en-US" sz="2200" b="1" dirty="0">
                <a:latin typeface="Comic Sans MS" pitchFamily="66" charset="0"/>
              </a:rPr>
              <a:t> can be used </a:t>
            </a:r>
            <a:r>
              <a:rPr lang="en-US" sz="2200" b="1" dirty="0" smtClean="0">
                <a:latin typeface="Comic Sans MS" pitchFamily="66" charset="0"/>
              </a:rPr>
              <a:t>directly, treat </a:t>
            </a:r>
            <a:r>
              <a:rPr lang="en-US" sz="2200" b="1" dirty="0">
                <a:latin typeface="Comic Sans MS" pitchFamily="66" charset="0"/>
              </a:rPr>
              <a:t>an </a:t>
            </a:r>
            <a:endParaRPr lang="en-US" sz="2200" b="1" dirty="0" smtClean="0">
              <a:latin typeface="Comic Sans MS" pitchFamily="66" charset="0"/>
            </a:endParaRPr>
          </a:p>
          <a:p>
            <a:pPr>
              <a:defRPr/>
            </a:pPr>
            <a:r>
              <a:rPr lang="en-US" sz="2200" b="1" dirty="0" smtClean="0">
                <a:latin typeface="Comic Sans MS" pitchFamily="66" charset="0"/>
              </a:rPr>
              <a:t>array element </a:t>
            </a:r>
            <a:r>
              <a:rPr lang="en-US" sz="2200" b="1" dirty="0">
                <a:latin typeface="Comic Sans MS" pitchFamily="66" charset="0"/>
              </a:rPr>
              <a:t>like </a:t>
            </a:r>
            <a:r>
              <a:rPr lang="en-US" sz="2200" b="1" dirty="0" smtClean="0">
                <a:latin typeface="Comic Sans MS" pitchFamily="66" charset="0"/>
              </a:rPr>
              <a:t>variable of </a:t>
            </a:r>
            <a:r>
              <a:rPr lang="en-US" sz="2200" b="1" dirty="0">
                <a:latin typeface="Comic Sans MS" pitchFamily="66" charset="0"/>
              </a:rPr>
              <a:t>the </a:t>
            </a:r>
            <a:r>
              <a:rPr lang="en-US" sz="2200" b="1" dirty="0" smtClean="0">
                <a:latin typeface="Comic Sans MS" pitchFamily="66" charset="0"/>
              </a:rPr>
              <a:t>same data </a:t>
            </a:r>
            <a:r>
              <a:rPr lang="en-US" sz="2200" b="1" dirty="0">
                <a:latin typeface="Comic Sans MS" pitchFamily="66" charset="0"/>
              </a:rPr>
              <a:t>type.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43550" y="4648200"/>
            <a:ext cx="3600450" cy="17843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For integers, read as</a:t>
            </a:r>
          </a:p>
          <a:p>
            <a:pPr marL="457200" indent="-457200">
              <a:buClr>
                <a:srgbClr val="C00000"/>
              </a:buClr>
              <a:defRPr/>
            </a:pPr>
            <a:r>
              <a:rPr lang="en-US" sz="2200" b="1" dirty="0">
                <a:latin typeface="Comic Sans MS" pitchFamily="66" charset="0"/>
              </a:rPr>
              <a:t>  </a:t>
            </a:r>
            <a:r>
              <a:rPr lang="en-US" sz="2200" b="1" dirty="0" err="1">
                <a:latin typeface="Comic Sans MS" pitchFamily="66" charset="0"/>
              </a:rPr>
              <a:t>scanf</a:t>
            </a:r>
            <a:r>
              <a:rPr lang="en-US" sz="2200" b="1" dirty="0">
                <a:latin typeface="Comic Sans MS" pitchFamily="66" charset="0"/>
              </a:rPr>
              <a:t>(“%d”, &amp;num[</a:t>
            </a:r>
            <a:r>
              <a:rPr lang="en-US" sz="2200" b="1" dirty="0" err="1">
                <a:latin typeface="Comic Sans MS" pitchFamily="66" charset="0"/>
              </a:rPr>
              <a:t>i</a:t>
            </a:r>
            <a:r>
              <a:rPr lang="en-US" sz="2200" b="1" dirty="0">
                <a:latin typeface="Comic Sans MS" pitchFamily="66" charset="0"/>
              </a:rPr>
              <a:t>]);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 startAt="2"/>
              <a:defRPr/>
            </a:pPr>
            <a:r>
              <a:rPr lang="en-US" sz="2200" b="1" dirty="0">
                <a:latin typeface="Comic Sans MS" pitchFamily="66" charset="0"/>
              </a:rPr>
              <a:t>For reading elements</a:t>
            </a:r>
          </a:p>
          <a:p>
            <a:pPr marL="457200" indent="-457200">
              <a:buClr>
                <a:srgbClr val="C00000"/>
              </a:buClr>
              <a:defRPr/>
            </a:pPr>
            <a:r>
              <a:rPr lang="en-US" sz="2200" b="1" dirty="0">
                <a:latin typeface="Comic Sans MS" pitchFamily="66" charset="0"/>
              </a:rPr>
              <a:t>  of a char array s[],</a:t>
            </a:r>
          </a:p>
          <a:p>
            <a:pPr marL="457200" indent="-457200">
              <a:buClr>
                <a:srgbClr val="C00000"/>
              </a:buClr>
              <a:defRPr/>
            </a:pPr>
            <a:r>
              <a:rPr lang="en-US" sz="2200" b="1" dirty="0">
                <a:latin typeface="Comic Sans MS" pitchFamily="66" charset="0"/>
              </a:rPr>
              <a:t>  use </a:t>
            </a:r>
            <a:r>
              <a:rPr lang="en-US" sz="2200" b="1" dirty="0" err="1">
                <a:latin typeface="Comic Sans MS" pitchFamily="66" charset="0"/>
              </a:rPr>
              <a:t>scanf</a:t>
            </a:r>
            <a:r>
              <a:rPr lang="en-US" sz="2200" b="1" dirty="0">
                <a:latin typeface="Comic Sans MS" pitchFamily="66" charset="0"/>
              </a:rPr>
              <a:t>(“%c”, &amp;s[j]).</a:t>
            </a:r>
          </a:p>
        </p:txBody>
      </p:sp>
    </p:spTree>
    <p:extLst>
      <p:ext uri="{BB962C8B-B14F-4D97-AF65-F5344CB8AC3E}">
        <p14:creationId xmlns:p14="http://schemas.microsoft.com/office/powerpoint/2010/main" xmlns="" val="1546517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1457316"/>
            <a:ext cx="3328982" cy="685800"/>
          </a:xfrm>
          <a:solidFill>
            <a:srgbClr val="94F4B9"/>
          </a:solidFill>
          <a:ln>
            <a:solidFill>
              <a:srgbClr val="C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en-US" sz="2200" dirty="0" smtClean="0"/>
              <a:t>What does &amp;num[</a:t>
            </a:r>
            <a:r>
              <a:rPr lang="en-US" altLang="en-US" sz="2200" dirty="0" err="1" smtClean="0"/>
              <a:t>i</a:t>
            </a:r>
            <a:r>
              <a:rPr lang="en-US" altLang="en-US" sz="2200" dirty="0" smtClean="0"/>
              <a:t>] mean?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20" y="4929198"/>
            <a:ext cx="8015298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&amp;num[</a:t>
            </a:r>
            <a:r>
              <a:rPr lang="en-US" sz="2200" b="1" dirty="0" err="1">
                <a:latin typeface="Comic Sans MS" pitchFamily="66" charset="0"/>
              </a:rPr>
              <a:t>i</a:t>
            </a:r>
            <a:r>
              <a:rPr lang="en-US" sz="2200" b="1" dirty="0">
                <a:latin typeface="Comic Sans MS" pitchFamily="66" charset="0"/>
              </a:rPr>
              <a:t>]  is evaluated </a:t>
            </a:r>
            <a:r>
              <a:rPr lang="en-US" sz="2200" b="1" dirty="0" smtClean="0">
                <a:latin typeface="Comic Sans MS" pitchFamily="66" charset="0"/>
              </a:rPr>
              <a:t>as:</a:t>
            </a:r>
          </a:p>
          <a:p>
            <a:pPr>
              <a:defRPr/>
            </a:pPr>
            <a:r>
              <a:rPr lang="en-US" sz="2800" b="1" dirty="0" smtClean="0">
                <a:solidFill>
                  <a:srgbClr val="C00000"/>
                </a:solidFill>
                <a:latin typeface="Comic Sans MS" pitchFamily="66" charset="0"/>
              </a:rPr>
              <a:t>                         &amp;(</a:t>
            </a:r>
            <a:r>
              <a:rPr lang="en-US" sz="2800" b="1" dirty="0">
                <a:solidFill>
                  <a:srgbClr val="C00000"/>
                </a:solidFill>
                <a:latin typeface="Comic Sans MS" pitchFamily="66" charset="0"/>
              </a:rPr>
              <a:t>num[</a:t>
            </a:r>
            <a:r>
              <a:rPr lang="en-US" sz="2800" b="1" dirty="0" err="1">
                <a:solidFill>
                  <a:srgbClr val="C00000"/>
                </a:solidFill>
                <a:latin typeface="Comic Sans MS" pitchFamily="66" charset="0"/>
              </a:rPr>
              <a:t>i</a:t>
            </a:r>
            <a:r>
              <a:rPr lang="en-US" sz="2800" b="1" dirty="0" smtClean="0">
                <a:solidFill>
                  <a:srgbClr val="C00000"/>
                </a:solidFill>
                <a:latin typeface="Comic Sans MS" pitchFamily="66" charset="0"/>
              </a:rPr>
              <a:t>]) </a:t>
            </a:r>
            <a:endParaRPr lang="en-US" sz="2800" b="1" dirty="0" smtClean="0">
              <a:latin typeface="Comic Sans MS" pitchFamily="66" charset="0"/>
            </a:endParaRPr>
          </a:p>
          <a:p>
            <a:pPr>
              <a:defRPr/>
            </a:pPr>
            <a:endParaRPr lang="en-US" sz="2200" b="1" dirty="0" smtClean="0">
              <a:solidFill>
                <a:srgbClr val="C00000"/>
              </a:solidFill>
              <a:latin typeface="Comic Sans MS" pitchFamily="66" charset="0"/>
            </a:endParaRPr>
          </a:p>
          <a:p>
            <a:pPr>
              <a:defRPr/>
            </a:pPr>
            <a:r>
              <a:rPr lang="en-US" sz="2200" b="1" dirty="0" smtClean="0">
                <a:solidFill>
                  <a:srgbClr val="C00000"/>
                </a:solidFill>
                <a:latin typeface="Comic Sans MS" pitchFamily="66" charset="0"/>
              </a:rPr>
              <a:t>NOT as : </a:t>
            </a:r>
            <a:r>
              <a:rPr lang="en-US" sz="2200" b="1" dirty="0" smtClean="0">
                <a:latin typeface="Comic Sans MS" pitchFamily="66" charset="0"/>
              </a:rPr>
              <a:t>(&amp;</a:t>
            </a:r>
            <a:r>
              <a:rPr lang="en-US" sz="2200" b="1" dirty="0">
                <a:latin typeface="Comic Sans MS" pitchFamily="66" charset="0"/>
              </a:rPr>
              <a:t>num)[</a:t>
            </a:r>
            <a:r>
              <a:rPr lang="en-US" sz="2200" b="1" dirty="0" err="1">
                <a:latin typeface="Comic Sans MS" pitchFamily="66" charset="0"/>
              </a:rPr>
              <a:t>i</a:t>
            </a:r>
            <a:r>
              <a:rPr lang="en-US" sz="2200" b="1" dirty="0">
                <a:latin typeface="Comic Sans MS" pitchFamily="66" charset="0"/>
              </a:rPr>
              <a:t>] 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406" y="2571744"/>
            <a:ext cx="5143536" cy="21236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rgbClr val="C00000"/>
                </a:solidFill>
                <a:latin typeface="Comic Sans MS" pitchFamily="66" charset="0"/>
              </a:rPr>
              <a:t>&amp;</a:t>
            </a:r>
            <a:r>
              <a:rPr lang="en-US" sz="2200" b="1" dirty="0">
                <a:latin typeface="Comic Sans MS" pitchFamily="66" charset="0"/>
              </a:rPr>
              <a:t> is the “address-of</a:t>
            </a:r>
            <a:r>
              <a:rPr lang="en-US" sz="2200" b="1" dirty="0" smtClean="0">
                <a:latin typeface="Comic Sans MS" pitchFamily="66" charset="0"/>
              </a:rPr>
              <a:t>’’ operator</a:t>
            </a:r>
            <a:r>
              <a:rPr lang="en-US" sz="2200" b="1" dirty="0">
                <a:latin typeface="Comic Sans MS" pitchFamily="66" charset="0"/>
              </a:rPr>
              <a:t>. 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It can be applied to any defined variable.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It returns the location (i.e., address)  of this variable in the program’s memory.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714876" y="319070"/>
            <a:ext cx="3886200" cy="609600"/>
            <a:chOff x="457200" y="1219200"/>
            <a:chExt cx="3815542" cy="609600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 bwMode="auto">
            <a:xfrm>
              <a:off x="457200" y="1295400"/>
              <a:ext cx="3815542" cy="533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0" hangingPunct="0">
                <a:spcBef>
                  <a:spcPct val="20000"/>
                </a:spcBef>
                <a:buClr>
                  <a:srgbClr val="990000"/>
                </a:buClr>
                <a:buSzPct val="70000"/>
                <a:buFont typeface="Wingdings 2" pitchFamily="18" charset="2"/>
                <a:buNone/>
                <a:defRPr/>
              </a:pPr>
              <a:r>
                <a:rPr lang="en-US" sz="2200" b="1" kern="0" dirty="0" err="1">
                  <a:latin typeface="Comic Sans MS" pitchFamily="66" charset="0"/>
                  <a:cs typeface="+mn-cs"/>
                </a:rPr>
                <a:t>scanf</a:t>
              </a:r>
              <a:r>
                <a:rPr lang="en-US" sz="2200" b="1" kern="0" dirty="0">
                  <a:latin typeface="Comic Sans MS" pitchFamily="66" charset="0"/>
                  <a:cs typeface="+mn-cs"/>
                </a:rPr>
                <a:t>(“%d”, &amp;num[</a:t>
              </a:r>
              <a:r>
                <a:rPr lang="en-US" sz="2200" b="1" kern="0" dirty="0" err="1">
                  <a:latin typeface="Comic Sans MS" pitchFamily="66" charset="0"/>
                  <a:cs typeface="+mn-cs"/>
                </a:rPr>
                <a:t>i</a:t>
              </a:r>
              <a:r>
                <a:rPr lang="en-US" sz="2200" b="1" kern="0" dirty="0">
                  <a:latin typeface="Comic Sans MS" pitchFamily="66" charset="0"/>
                  <a:cs typeface="+mn-cs"/>
                </a:rPr>
                <a:t>]     );</a:t>
              </a:r>
            </a:p>
            <a:p>
              <a:pPr marL="342900" indent="-342900" eaLnBrk="0" hangingPunct="0">
                <a:spcBef>
                  <a:spcPct val="20000"/>
                </a:spcBef>
                <a:buClr>
                  <a:srgbClr val="990000"/>
                </a:buClr>
                <a:buSzPct val="70000"/>
                <a:buFont typeface="Wingdings 2" pitchFamily="18" charset="2"/>
                <a:buNone/>
                <a:defRPr/>
              </a:pPr>
              <a:endParaRPr lang="en-US" sz="2200" b="1" kern="0" dirty="0">
                <a:latin typeface="Comic Sans MS" pitchFamily="66" charset="0"/>
                <a:cs typeface="+mn-cs"/>
              </a:endParaRPr>
            </a:p>
          </p:txBody>
        </p:sp>
        <p:sp>
          <p:nvSpPr>
            <p:cNvPr id="6154" name="Oval 7"/>
            <p:cNvSpPr>
              <a:spLocks noChangeArrowheads="1"/>
            </p:cNvSpPr>
            <p:nvPr/>
          </p:nvSpPr>
          <p:spPr bwMode="auto">
            <a:xfrm>
              <a:off x="2133600" y="1219200"/>
              <a:ext cx="1600200" cy="609600"/>
            </a:xfrm>
            <a:prstGeom prst="ellipse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357850" y="2892508"/>
            <a:ext cx="3643306" cy="11079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200" b="1" dirty="0" smtClean="0">
                <a:latin typeface="Comic Sans MS" pitchFamily="66" charset="0"/>
              </a:rPr>
              <a:t>[ </a:t>
            </a:r>
            <a:r>
              <a:rPr lang="en-US" sz="2200" b="1" dirty="0">
                <a:latin typeface="Comic Sans MS" pitchFamily="66" charset="0"/>
              </a:rPr>
              <a:t>] </a:t>
            </a:r>
            <a:endParaRPr lang="en-US" sz="2200" b="1" dirty="0" smtClean="0">
              <a:latin typeface="Comic Sans MS" pitchFamily="66" charset="0"/>
            </a:endParaRPr>
          </a:p>
          <a:p>
            <a:pPr algn="ctr">
              <a:defRPr/>
            </a:pPr>
            <a:r>
              <a:rPr lang="en-US" sz="2200" b="1" dirty="0" smtClean="0">
                <a:latin typeface="Comic Sans MS" pitchFamily="66" charset="0"/>
              </a:rPr>
              <a:t>array </a:t>
            </a:r>
            <a:r>
              <a:rPr lang="en-US" sz="2200" b="1" dirty="0">
                <a:latin typeface="Comic Sans MS" pitchFamily="66" charset="0"/>
              </a:rPr>
              <a:t>indexing </a:t>
            </a:r>
            <a:r>
              <a:rPr lang="en-US" sz="2200" b="1" dirty="0" smtClean="0">
                <a:latin typeface="Comic Sans MS" pitchFamily="66" charset="0"/>
              </a:rPr>
              <a:t>operator </a:t>
            </a:r>
            <a:r>
              <a:rPr lang="en-US" sz="2200" b="1" dirty="0" err="1">
                <a:latin typeface="Comic Sans MS" pitchFamily="66" charset="0"/>
              </a:rPr>
              <a:t>e.g</a:t>
            </a:r>
            <a:r>
              <a:rPr lang="en-US" sz="2200" b="1" dirty="0">
                <a:latin typeface="Comic Sans MS" pitchFamily="66" charset="0"/>
              </a:rPr>
              <a:t>,  num[</a:t>
            </a:r>
            <a:r>
              <a:rPr lang="en-US" sz="2200" b="1" dirty="0" err="1">
                <a:latin typeface="Comic Sans MS" pitchFamily="66" charset="0"/>
              </a:rPr>
              <a:t>i</a:t>
            </a:r>
            <a:r>
              <a:rPr lang="en-US" sz="2200" b="1" dirty="0">
                <a:latin typeface="Comic Sans MS" pitchFamily="66" charset="0"/>
              </a:rPr>
              <a:t>]</a:t>
            </a:r>
            <a:r>
              <a:rPr lang="en-US" sz="2200" dirty="0"/>
              <a:t>.</a:t>
            </a:r>
            <a:endParaRPr lang="en-US" sz="2200" b="1" dirty="0"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2" y="304800"/>
            <a:ext cx="44196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200" b="1" dirty="0">
                <a:latin typeface="Comic Sans MS" pitchFamily="66" charset="0"/>
              </a:rPr>
              <a:t>In the previous slide, we had the statement: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28992" y="1373675"/>
            <a:ext cx="5715008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rgbClr val="FF0000"/>
                </a:solidFill>
                <a:latin typeface="Comic Sans MS" pitchFamily="66" charset="0"/>
              </a:rPr>
              <a:t>&amp;</a:t>
            </a:r>
            <a:r>
              <a:rPr lang="en-US" sz="2200" b="1" dirty="0" smtClean="0">
                <a:solidFill>
                  <a:srgbClr val="FF0000"/>
                </a:solidFill>
                <a:latin typeface="Comic Sans MS" pitchFamily="66" charset="0"/>
              </a:rPr>
              <a:t>num[</a:t>
            </a:r>
            <a:r>
              <a:rPr lang="en-US" sz="2200" b="1" dirty="0" err="1" smtClean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sz="2200" b="1" dirty="0" smtClean="0">
                <a:solidFill>
                  <a:srgbClr val="FF0000"/>
                </a:solidFill>
                <a:latin typeface="Comic Sans MS" pitchFamily="66" charset="0"/>
              </a:rPr>
              <a:t>]</a:t>
            </a:r>
            <a:r>
              <a:rPr lang="en-US" sz="2200" b="1" dirty="0" smtClean="0">
                <a:latin typeface="Comic Sans MS" pitchFamily="66" charset="0"/>
              </a:rPr>
              <a:t>: two </a:t>
            </a:r>
            <a:r>
              <a:rPr lang="en-US" sz="2200" b="1" dirty="0">
                <a:latin typeface="Comic Sans MS" pitchFamily="66" charset="0"/>
              </a:rPr>
              <a:t>operators &amp; </a:t>
            </a:r>
            <a:r>
              <a:rPr lang="en-US" sz="2200" b="1" dirty="0" smtClean="0">
                <a:latin typeface="Comic Sans MS" pitchFamily="66" charset="0"/>
              </a:rPr>
              <a:t>and []. </a:t>
            </a:r>
          </a:p>
          <a:p>
            <a:pPr>
              <a:defRPr/>
            </a:pPr>
            <a:r>
              <a:rPr lang="en-US" sz="2200" b="1" dirty="0" smtClean="0">
                <a:latin typeface="Comic Sans MS" pitchFamily="66" charset="0"/>
              </a:rPr>
              <a:t>gives address </a:t>
            </a:r>
            <a:r>
              <a:rPr lang="en-US" sz="2200" b="1" dirty="0">
                <a:latin typeface="Comic Sans MS" pitchFamily="66" charset="0"/>
              </a:rPr>
              <a:t>of </a:t>
            </a:r>
            <a:r>
              <a:rPr lang="en-US" sz="2200" b="1" dirty="0" smtClean="0">
                <a:latin typeface="Comic Sans MS" pitchFamily="66" charset="0"/>
              </a:rPr>
              <a:t>array </a:t>
            </a:r>
            <a:r>
              <a:rPr lang="en-US" sz="2200" b="1" dirty="0">
                <a:latin typeface="Comic Sans MS" pitchFamily="66" charset="0"/>
              </a:rPr>
              <a:t>element num[</a:t>
            </a:r>
            <a:r>
              <a:rPr lang="en-US" sz="2200" b="1" dirty="0" err="1">
                <a:latin typeface="Comic Sans MS" pitchFamily="66" charset="0"/>
              </a:rPr>
              <a:t>i</a:t>
            </a:r>
            <a:r>
              <a:rPr lang="en-US" sz="2200" b="1" dirty="0">
                <a:latin typeface="Comic Sans MS" pitchFamily="66" charset="0"/>
              </a:rPr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xmlns="" val="2059998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864096"/>
          </a:xfrm>
        </p:spPr>
        <p:txBody>
          <a:bodyPr/>
          <a:lstStyle/>
          <a:p>
            <a:r>
              <a:rPr lang="en-US" altLang="en-US" sz="4200" dirty="0" smtClean="0"/>
              <a:t>Array Example: Print backwards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428736"/>
            <a:ext cx="7848600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Define </a:t>
            </a:r>
            <a:r>
              <a:rPr lang="en-US" sz="2200" b="1" dirty="0" smtClean="0">
                <a:latin typeface="Comic Sans MS" pitchFamily="66" charset="0"/>
              </a:rPr>
              <a:t>a </a:t>
            </a:r>
            <a:r>
              <a:rPr lang="en-US" sz="2200" b="1" dirty="0">
                <a:latin typeface="Comic Sans MS" pitchFamily="66" charset="0"/>
              </a:rPr>
              <a:t>character array of size 100 (upper limit</a:t>
            </a:r>
            <a:r>
              <a:rPr lang="en-US" sz="2200" b="1" dirty="0" smtClean="0">
                <a:latin typeface="Comic Sans MS" pitchFamily="66" charset="0"/>
              </a:rPr>
              <a:t>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b="1" dirty="0" smtClean="0">
                <a:latin typeface="Comic Sans MS" pitchFamily="66" charset="0"/>
              </a:rPr>
              <a:t>read </a:t>
            </a:r>
            <a:r>
              <a:rPr lang="en-US" sz="2200" b="1" dirty="0">
                <a:latin typeface="Comic Sans MS" pitchFamily="66" charset="0"/>
              </a:rPr>
              <a:t>the input character by character  and store in the array until either </a:t>
            </a:r>
          </a:p>
          <a:p>
            <a:pPr marL="800100" lvl="1" indent="-342900">
              <a:buFont typeface="Arial" pitchFamily="34" charset="0"/>
              <a:buChar char="•"/>
              <a:defRPr/>
            </a:pPr>
            <a:r>
              <a:rPr lang="en-US" sz="2200" b="1" dirty="0">
                <a:latin typeface="Comic Sans MS" pitchFamily="66" charset="0"/>
              </a:rPr>
              <a:t>100 characters are read or </a:t>
            </a:r>
          </a:p>
          <a:p>
            <a:pPr marL="800100" lvl="1" indent="-342900">
              <a:buFont typeface="Arial" pitchFamily="34" charset="0"/>
              <a:buChar char="•"/>
              <a:defRPr/>
            </a:pPr>
            <a:r>
              <a:rPr lang="en-US" sz="2200" b="1" dirty="0" smtClean="0">
                <a:latin typeface="Comic Sans MS" pitchFamily="66" charset="0"/>
              </a:rPr>
              <a:t>EOF (End Of File) is encountered</a:t>
            </a:r>
            <a:endParaRPr lang="en-US" sz="2200" b="1" dirty="0">
              <a:latin typeface="Comic Sans MS" pitchFamily="66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Now print the characters </a:t>
            </a:r>
            <a:r>
              <a:rPr lang="en-US" sz="2200" b="1" dirty="0" smtClean="0">
                <a:latin typeface="Comic Sans MS" pitchFamily="66" charset="0"/>
              </a:rPr>
              <a:t>backwards </a:t>
            </a:r>
            <a:r>
              <a:rPr lang="en-US" sz="2200" b="1" dirty="0">
                <a:latin typeface="Comic Sans MS" pitchFamily="66" charset="0"/>
              </a:rPr>
              <a:t>from the array.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928670"/>
            <a:ext cx="1408113" cy="430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Problem: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914400" y="4038601"/>
            <a:ext cx="2436813" cy="1302841"/>
            <a:chOff x="990600" y="4267200"/>
            <a:chExt cx="2436886" cy="1302344"/>
          </a:xfrm>
        </p:grpSpPr>
        <p:sp>
          <p:nvSpPr>
            <p:cNvPr id="6" name="TextBox 5"/>
            <p:cNvSpPr txBox="1"/>
            <p:nvPr/>
          </p:nvSpPr>
          <p:spPr>
            <a:xfrm>
              <a:off x="990600" y="4267200"/>
              <a:ext cx="2436886" cy="43163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Example Input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90600" y="4800397"/>
              <a:ext cx="1119251" cy="76914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Me or </a:t>
              </a:r>
            </a:p>
            <a:p>
              <a:pPr>
                <a:defRPr/>
              </a:pPr>
              <a:r>
                <a:rPr lang="en-US" sz="2200" b="1" dirty="0" smtClean="0">
                  <a:latin typeface="Comic Sans MS" pitchFamily="66" charset="0"/>
                </a:rPr>
                <a:t>Moo</a:t>
              </a:r>
              <a:endParaRPr lang="en-US" sz="2200" b="1" dirty="0">
                <a:latin typeface="Comic Sans MS" pitchFamily="66" charset="0"/>
              </a:endParaRP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571998" y="4017476"/>
            <a:ext cx="1454150" cy="1248262"/>
            <a:chOff x="4572000" y="4169855"/>
            <a:chExt cx="1453865" cy="1247786"/>
          </a:xfrm>
        </p:grpSpPr>
        <p:sp>
          <p:nvSpPr>
            <p:cNvPr id="8" name="TextBox 7"/>
            <p:cNvSpPr txBox="1"/>
            <p:nvPr/>
          </p:nvSpPr>
          <p:spPr>
            <a:xfrm>
              <a:off x="4610093" y="4169855"/>
              <a:ext cx="1415772" cy="43163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Output 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72000" y="4647997"/>
              <a:ext cx="996754" cy="7696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 err="1">
                  <a:latin typeface="Comic Sans MS" pitchFamily="66" charset="0"/>
                </a:rPr>
                <a:t>ooM</a:t>
              </a:r>
              <a:endParaRPr lang="en-US" sz="2200" b="1" dirty="0">
                <a:latin typeface="Comic Sans MS" pitchFamily="66" charset="0"/>
              </a:endParaRPr>
            </a:p>
            <a:p>
              <a:pPr>
                <a:defRPr/>
              </a:pPr>
              <a:r>
                <a:rPr lang="en-US" sz="2200" b="1" dirty="0" err="1">
                  <a:latin typeface="Comic Sans MS" pitchFamily="66" charset="0"/>
                </a:rPr>
                <a:t>ro</a:t>
              </a:r>
              <a:r>
                <a:rPr lang="en-US" sz="2200" b="1" dirty="0">
                  <a:latin typeface="Comic Sans MS" pitchFamily="66" charset="0"/>
                </a:rPr>
                <a:t> </a:t>
              </a:r>
              <a:r>
                <a:rPr lang="en-US" sz="2200" b="1" dirty="0" err="1">
                  <a:latin typeface="Comic Sans MS" pitchFamily="66" charset="0"/>
                </a:rPr>
                <a:t>eM</a:t>
              </a:r>
              <a:endParaRPr lang="en-US" sz="2200" b="1" dirty="0">
                <a:latin typeface="Comic Sans MS" pitchFamily="66" charset="0"/>
              </a:endParaRPr>
            </a:p>
          </p:txBody>
        </p:sp>
      </p:grp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914399" y="5638803"/>
            <a:ext cx="2525051" cy="876946"/>
            <a:chOff x="914390" y="5638800"/>
            <a:chExt cx="2524987" cy="877559"/>
          </a:xfrm>
        </p:grpSpPr>
        <p:sp>
          <p:nvSpPr>
            <p:cNvPr id="10" name="TextBox 9"/>
            <p:cNvSpPr txBox="1"/>
            <p:nvPr/>
          </p:nvSpPr>
          <p:spPr>
            <a:xfrm>
              <a:off x="914391" y="6085171"/>
              <a:ext cx="2524986" cy="4311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 err="1">
                  <a:latin typeface="Comic Sans MS" pitchFamily="66" charset="0"/>
                </a:rPr>
                <a:t>Eena</a:t>
              </a:r>
              <a:r>
                <a:rPr lang="en-US" sz="2200" b="1" dirty="0">
                  <a:latin typeface="Comic Sans MS" pitchFamily="66" charset="0"/>
                </a:rPr>
                <a:t> </a:t>
              </a:r>
              <a:r>
                <a:rPr lang="en-US" sz="2200" b="1" dirty="0" err="1">
                  <a:latin typeface="Comic Sans MS" pitchFamily="66" charset="0"/>
                </a:rPr>
                <a:t>Meena</a:t>
              </a:r>
              <a:r>
                <a:rPr lang="en-US" sz="2200" b="1" dirty="0">
                  <a:latin typeface="Comic Sans MS" pitchFamily="66" charset="0"/>
                </a:rPr>
                <a:t> </a:t>
              </a:r>
              <a:r>
                <a:rPr lang="en-US" sz="2200" b="1" dirty="0" err="1" smtClean="0">
                  <a:latin typeface="Comic Sans MS" pitchFamily="66" charset="0"/>
                </a:rPr>
                <a:t>Dika</a:t>
              </a:r>
              <a:endParaRPr lang="en-US" sz="2200" b="1" dirty="0">
                <a:latin typeface="Comic Sans MS" pitchFamily="66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14390" y="5638800"/>
              <a:ext cx="2436751" cy="43051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Example Input 2</a:t>
              </a:r>
            </a:p>
          </p:txBody>
        </p:sp>
      </p:grpSp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4495801" y="5638806"/>
            <a:ext cx="2525050" cy="862030"/>
            <a:chOff x="4571983" y="5715000"/>
            <a:chExt cx="2524766" cy="862632"/>
          </a:xfrm>
        </p:grpSpPr>
        <p:sp>
          <p:nvSpPr>
            <p:cNvPr id="11" name="TextBox 10"/>
            <p:cNvSpPr txBox="1"/>
            <p:nvPr/>
          </p:nvSpPr>
          <p:spPr>
            <a:xfrm>
              <a:off x="4571983" y="6146444"/>
              <a:ext cx="2524766" cy="4311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 err="1" smtClean="0">
                  <a:latin typeface="Comic Sans MS" pitchFamily="66" charset="0"/>
                </a:rPr>
                <a:t>akiD</a:t>
              </a:r>
              <a:r>
                <a:rPr lang="en-US" sz="2200" b="1" dirty="0" smtClean="0">
                  <a:latin typeface="Comic Sans MS" pitchFamily="66" charset="0"/>
                </a:rPr>
                <a:t> </a:t>
              </a:r>
              <a:r>
                <a:rPr lang="en-US" sz="2200" b="1" dirty="0" err="1">
                  <a:latin typeface="Comic Sans MS" pitchFamily="66" charset="0"/>
                </a:rPr>
                <a:t>aneeM</a:t>
              </a:r>
              <a:r>
                <a:rPr lang="en-US" sz="2200" b="1" dirty="0">
                  <a:latin typeface="Comic Sans MS" pitchFamily="66" charset="0"/>
                </a:rPr>
                <a:t> </a:t>
              </a:r>
              <a:r>
                <a:rPr lang="en-US" sz="2200" b="1" dirty="0" err="1">
                  <a:latin typeface="Comic Sans MS" pitchFamily="66" charset="0"/>
                </a:rPr>
                <a:t>aneE</a:t>
              </a:r>
              <a:endParaRPr lang="en-US" sz="2200" b="1" dirty="0">
                <a:latin typeface="Comic Sans MS" pitchFamily="66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71983" y="5715000"/>
              <a:ext cx="1415891" cy="43051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Output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098602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EOF (end of file)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EOF is a distinctive value that is a non-character. This is to distinguish “an input” from “no more input”.</a:t>
            </a:r>
          </a:p>
          <a:p>
            <a:endParaRPr lang="en-IN" dirty="0" smtClean="0"/>
          </a:p>
          <a:p>
            <a:r>
              <a:rPr lang="en-IN" dirty="0" smtClean="0"/>
              <a:t>In integers, it’s -1. Not to be confused with “\n” or “ ” (space).</a:t>
            </a:r>
          </a:p>
          <a:p>
            <a:endParaRPr lang="en-IN" dirty="0" smtClean="0"/>
          </a:p>
          <a:p>
            <a:r>
              <a:rPr lang="en-IN" dirty="0" err="1" smtClean="0"/>
              <a:t>stdio.h</a:t>
            </a:r>
            <a:r>
              <a:rPr lang="en-IN" dirty="0" smtClean="0"/>
              <a:t> contains the integer value of EOF.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Announcements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Extra class on Friday, 8</a:t>
            </a:r>
            <a:r>
              <a:rPr lang="en-GB" baseline="30000" dirty="0" smtClean="0"/>
              <a:t>th</a:t>
            </a:r>
            <a:r>
              <a:rPr lang="en-GB" dirty="0" smtClean="0"/>
              <a:t> September</a:t>
            </a:r>
          </a:p>
          <a:p>
            <a:pPr lvl="1"/>
            <a:r>
              <a:rPr lang="en-GB" dirty="0" smtClean="0"/>
              <a:t>1700-1750 in L20</a:t>
            </a:r>
          </a:p>
          <a:p>
            <a:pPr lvl="1"/>
            <a:r>
              <a:rPr lang="en-GB" dirty="0" smtClean="0"/>
              <a:t>We will discuss major quiz 1</a:t>
            </a:r>
          </a:p>
          <a:p>
            <a:r>
              <a:rPr lang="en-GB" dirty="0" smtClean="0"/>
              <a:t>Lab mid sem on Saturday, 16</a:t>
            </a:r>
            <a:r>
              <a:rPr lang="en-GB" baseline="30000" dirty="0" smtClean="0"/>
              <a:t>th</a:t>
            </a:r>
            <a:r>
              <a:rPr lang="en-GB" dirty="0" smtClean="0"/>
              <a:t> September</a:t>
            </a:r>
          </a:p>
          <a:p>
            <a:pPr lvl="1"/>
            <a:r>
              <a:rPr lang="en-GB" dirty="0" smtClean="0"/>
              <a:t>At NCL, rooms to be allotted at the time</a:t>
            </a:r>
          </a:p>
          <a:p>
            <a:pPr lvl="1"/>
            <a:r>
              <a:rPr lang="en-GB" dirty="0" smtClean="0"/>
              <a:t>Sections B1-B6 10am-1pm</a:t>
            </a:r>
          </a:p>
          <a:p>
            <a:pPr lvl="1"/>
            <a:r>
              <a:rPr lang="en-GB" dirty="0" smtClean="0"/>
              <a:t>Sections B7-B12 1200pm-4pm</a:t>
            </a:r>
          </a:p>
          <a:p>
            <a:r>
              <a:rPr lang="en-GB" dirty="0" smtClean="0"/>
              <a:t>Remedial labs every week Fridays 2pm-5pm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Read and print in reverse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990600"/>
            <a:ext cx="8077200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marL="457200" indent="-457200"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We will </a:t>
            </a:r>
            <a:r>
              <a:rPr lang="en-US" sz="2200" b="1" dirty="0" smtClean="0">
                <a:latin typeface="Comic Sans MS" pitchFamily="66" charset="0"/>
              </a:rPr>
              <a:t>design the program in a top down fashion, using just main() function. </a:t>
            </a:r>
            <a:endParaRPr lang="en-US" sz="2200" b="1" dirty="0">
              <a:latin typeface="Comic Sans MS" pitchFamily="66" charset="0"/>
            </a:endParaRP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There will be two parts to main: read_into_array and print_reverse.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read_into_array will read the input character-by- character  </a:t>
            </a:r>
            <a:r>
              <a:rPr lang="en-US" sz="2200" b="1" dirty="0" smtClean="0">
                <a:latin typeface="Comic Sans MS" pitchFamily="66" charset="0"/>
              </a:rPr>
              <a:t>up to </a:t>
            </a:r>
            <a:r>
              <a:rPr lang="en-US" sz="2200" b="1" dirty="0">
                <a:latin typeface="Comic Sans MS" pitchFamily="66" charset="0"/>
              </a:rPr>
              <a:t>100 characters or until </a:t>
            </a:r>
            <a:r>
              <a:rPr lang="en-US" sz="2200" b="1" dirty="0" smtClean="0">
                <a:latin typeface="Comic Sans MS" pitchFamily="66" charset="0"/>
              </a:rPr>
              <a:t>the end of input. </a:t>
            </a:r>
            <a:endParaRPr lang="en-US" sz="2200" b="1" dirty="0">
              <a:latin typeface="Comic Sans MS" pitchFamily="66" charset="0"/>
            </a:endParaRP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2200" b="1" dirty="0">
                <a:latin typeface="Comic Sans MS" pitchFamily="66" charset="0"/>
              </a:rPr>
              <a:t>print_reverse will  print the characters in reverse.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71600" y="3991570"/>
            <a:ext cx="6133410" cy="2657059"/>
            <a:chOff x="1371600" y="3505200"/>
            <a:chExt cx="6133398" cy="2657923"/>
          </a:xfrm>
        </p:grpSpPr>
        <p:sp>
          <p:nvSpPr>
            <p:cNvPr id="5" name="TextBox 4"/>
            <p:cNvSpPr txBox="1"/>
            <p:nvPr/>
          </p:nvSpPr>
          <p:spPr>
            <a:xfrm>
              <a:off x="1371600" y="4038774"/>
              <a:ext cx="6133398" cy="212434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 smtClean="0">
                  <a:latin typeface="Comic Sans MS" pitchFamily="66" charset="0"/>
                </a:rPr>
                <a:t>int main</a:t>
              </a:r>
              <a:r>
                <a:rPr lang="en-US" sz="2200" b="1" dirty="0">
                  <a:latin typeface="Comic Sans MS" pitchFamily="66" charset="0"/>
                </a:rPr>
                <a:t>() {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      char s[100</a:t>
              </a:r>
              <a:r>
                <a:rPr lang="en-US" sz="2200" b="1" dirty="0" smtClean="0">
                  <a:latin typeface="Comic Sans MS" pitchFamily="66" charset="0"/>
                </a:rPr>
                <a:t>]; /* to hold the input */</a:t>
              </a:r>
              <a:endParaRPr lang="en-US" sz="2200" b="1" dirty="0">
                <a:latin typeface="Comic Sans MS" pitchFamily="66" charset="0"/>
              </a:endParaRP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      /* read_into_array */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      /* </a:t>
              </a:r>
              <a:r>
                <a:rPr lang="en-US" sz="2200" b="1" dirty="0" smtClean="0">
                  <a:latin typeface="Comic Sans MS" pitchFamily="66" charset="0"/>
                </a:rPr>
                <a:t>print_reverse */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</a:t>
              </a:r>
              <a:r>
                <a:rPr lang="en-US" sz="2200" b="1" dirty="0" smtClean="0">
                  <a:latin typeface="Comic Sans MS" pitchFamily="66" charset="0"/>
                </a:rPr>
                <a:t>       return 0;</a:t>
              </a:r>
              <a:endParaRPr lang="en-US" sz="2200" b="1" dirty="0">
                <a:latin typeface="Comic Sans MS" pitchFamily="66" charset="0"/>
              </a:endParaRP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71600" y="3505200"/>
              <a:ext cx="2132007" cy="43035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Overall 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867584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1687" y="381000"/>
            <a:ext cx="7616825" cy="430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Let us design the program fragment read_into_array.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914400"/>
            <a:ext cx="8686800" cy="11080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Keep the following variables: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2200" b="1" dirty="0" err="1">
                <a:latin typeface="Comic Sans MS" pitchFamily="66" charset="0"/>
              </a:rPr>
              <a:t>int</a:t>
            </a:r>
            <a:r>
              <a:rPr lang="en-US" sz="2200" b="1" dirty="0">
                <a:latin typeface="Comic Sans MS" pitchFamily="66" charset="0"/>
              </a:rPr>
              <a:t> </a:t>
            </a:r>
            <a:r>
              <a:rPr lang="en-US" sz="2200" b="1" dirty="0" smtClean="0">
                <a:latin typeface="Comic Sans MS" pitchFamily="66" charset="0"/>
              </a:rPr>
              <a:t>count: count </a:t>
            </a:r>
            <a:r>
              <a:rPr lang="en-US" sz="2200" b="1" dirty="0">
                <a:latin typeface="Comic Sans MS" pitchFamily="66" charset="0"/>
              </a:rPr>
              <a:t>the number of characters read so far.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2200" b="1" dirty="0" err="1">
                <a:latin typeface="Comic Sans MS" pitchFamily="66" charset="0"/>
              </a:rPr>
              <a:t>int</a:t>
            </a:r>
            <a:r>
              <a:rPr lang="en-US" sz="2200" b="1" dirty="0">
                <a:latin typeface="Comic Sans MS" pitchFamily="66" charset="0"/>
              </a:rPr>
              <a:t> </a:t>
            </a:r>
            <a:r>
              <a:rPr lang="en-US" sz="2200" b="1" dirty="0" err="1" smtClean="0">
                <a:latin typeface="Comic Sans MS" pitchFamily="66" charset="0"/>
              </a:rPr>
              <a:t>ch</a:t>
            </a:r>
            <a:r>
              <a:rPr lang="en-US" sz="2200" b="1" dirty="0" smtClean="0">
                <a:latin typeface="Comic Sans MS" pitchFamily="66" charset="0"/>
              </a:rPr>
              <a:t>: </a:t>
            </a:r>
            <a:r>
              <a:rPr lang="en-US" sz="2200" b="1" dirty="0">
                <a:latin typeface="Comic Sans MS" pitchFamily="66" charset="0"/>
              </a:rPr>
              <a:t>to read the next character using </a:t>
            </a:r>
            <a:r>
              <a:rPr lang="en-US" sz="2200" b="1" dirty="0">
                <a:solidFill>
                  <a:srgbClr val="FF0000"/>
                </a:solidFill>
                <a:latin typeface="Comic Sans MS" pitchFamily="66" charset="0"/>
              </a:rPr>
              <a:t>getchar()</a:t>
            </a:r>
            <a:r>
              <a:rPr lang="en-US" sz="2200" b="1" dirty="0">
                <a:latin typeface="Comic Sans MS" pitchFamily="66" charset="0"/>
              </a:rPr>
              <a:t>.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4038" y="3429000"/>
            <a:ext cx="8132762" cy="28003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int </a:t>
            </a:r>
            <a:r>
              <a:rPr lang="en-US" sz="2200" b="1" dirty="0" smtClean="0">
                <a:latin typeface="Comic Sans MS" pitchFamily="66" charset="0"/>
              </a:rPr>
              <a:t>ch;</a:t>
            </a: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int </a:t>
            </a:r>
            <a:r>
              <a:rPr lang="en-US" sz="2200" b="1" dirty="0" smtClean="0">
                <a:latin typeface="Comic Sans MS" pitchFamily="66" charset="0"/>
              </a:rPr>
              <a:t>count = </a:t>
            </a:r>
            <a:r>
              <a:rPr lang="en-US" sz="2200" b="1" dirty="0">
                <a:latin typeface="Comic Sans MS" pitchFamily="66" charset="0"/>
              </a:rPr>
              <a:t>0</a:t>
            </a:r>
            <a:r>
              <a:rPr lang="en-US" sz="2200" b="1" dirty="0" smtClean="0">
                <a:latin typeface="Comic Sans MS" pitchFamily="66" charset="0"/>
              </a:rPr>
              <a:t>; </a:t>
            </a: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read the next character into ch using getchar();           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while (ch is not EOF AND count &lt; 100) {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	s[count] = ch;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   count = count + 1;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   read the next character into ch using getchar(); 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}                 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2209800"/>
            <a:ext cx="81534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Note that getchar() has prototype </a:t>
            </a:r>
            <a:r>
              <a:rPr lang="en-US" sz="2200" b="1" dirty="0">
                <a:solidFill>
                  <a:srgbClr val="C00000"/>
                </a:solidFill>
                <a:latin typeface="Comic Sans MS" pitchFamily="66" charset="0"/>
              </a:rPr>
              <a:t>int getchar()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since getchar() returns all the 256 characters and the </a:t>
            </a:r>
            <a:r>
              <a:rPr lang="en-US" sz="2200" b="1" dirty="0">
                <a:solidFill>
                  <a:srgbClr val="FF0000"/>
                </a:solidFill>
                <a:latin typeface="Comic Sans MS" pitchFamily="66" charset="0"/>
              </a:rPr>
              <a:t>integer</a:t>
            </a:r>
            <a:r>
              <a:rPr lang="en-US" sz="2200" b="1" dirty="0">
                <a:latin typeface="Comic Sans MS" pitchFamily="66" charset="0"/>
              </a:rPr>
              <a:t> </a:t>
            </a:r>
            <a:r>
              <a:rPr lang="en-US" sz="2200" b="1" dirty="0" smtClean="0">
                <a:solidFill>
                  <a:srgbClr val="C00000"/>
                </a:solidFill>
                <a:latin typeface="Comic Sans MS" pitchFamily="66" charset="0"/>
              </a:rPr>
              <a:t>EOF </a:t>
            </a:r>
            <a:endParaRPr lang="en-US" sz="2200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6427788"/>
            <a:ext cx="4398963" cy="4302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An initial design (pseudo-code)</a:t>
            </a:r>
          </a:p>
        </p:txBody>
      </p:sp>
    </p:spTree>
    <p:extLst>
      <p:ext uri="{BB962C8B-B14F-4D97-AF65-F5344CB8AC3E}">
        <p14:creationId xmlns:p14="http://schemas.microsoft.com/office/powerpoint/2010/main" xmlns="" val="992130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4038" y="381000"/>
            <a:ext cx="8345554" cy="28007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 smtClean="0">
                <a:latin typeface="Comic Sans MS" pitchFamily="66" charset="0"/>
              </a:rPr>
              <a:t>int </a:t>
            </a:r>
            <a:r>
              <a:rPr lang="en-US" sz="2200" b="1" dirty="0">
                <a:latin typeface="Comic Sans MS" pitchFamily="66" charset="0"/>
              </a:rPr>
              <a:t>ch</a:t>
            </a:r>
            <a:r>
              <a:rPr lang="en-US" sz="2200" b="1" dirty="0" smtClean="0">
                <a:latin typeface="Comic Sans MS" pitchFamily="66" charset="0"/>
              </a:rPr>
              <a:t>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int count = 0</a:t>
            </a:r>
            <a:r>
              <a:rPr lang="en-US" sz="2200" b="1" dirty="0" smtClean="0">
                <a:latin typeface="Comic Sans MS" pitchFamily="66" charset="0"/>
              </a:rPr>
              <a:t>;</a:t>
            </a: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read the next character into ch using getchar();           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while (ch is not EOF AND count &lt; 100) {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	s[count] = ch;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   count = count + 1;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   read the next character into ch using getchar(); 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}                   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276600"/>
            <a:ext cx="5153975" cy="28007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 smtClean="0">
                <a:latin typeface="Comic Sans MS" pitchFamily="66" charset="0"/>
              </a:rPr>
              <a:t>int </a:t>
            </a:r>
            <a:r>
              <a:rPr lang="en-US" sz="2200" b="1" dirty="0">
                <a:latin typeface="Comic Sans MS" pitchFamily="66" charset="0"/>
              </a:rPr>
              <a:t>ch;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int count = 0;</a:t>
            </a:r>
          </a:p>
          <a:p>
            <a:pPr>
              <a:defRPr/>
            </a:pPr>
            <a:r>
              <a:rPr lang="en-US" sz="2200" b="1" dirty="0" smtClean="0">
                <a:solidFill>
                  <a:srgbClr val="C00000"/>
                </a:solidFill>
                <a:latin typeface="Comic Sans MS" pitchFamily="66" charset="0"/>
              </a:rPr>
              <a:t>ch </a:t>
            </a:r>
            <a:r>
              <a:rPr lang="en-US" sz="2200" b="1" dirty="0">
                <a:solidFill>
                  <a:srgbClr val="C00000"/>
                </a:solidFill>
                <a:latin typeface="Comic Sans MS" pitchFamily="66" charset="0"/>
              </a:rPr>
              <a:t>= getchar();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while ( </a:t>
            </a:r>
            <a:r>
              <a:rPr lang="en-US" sz="2200" b="1" dirty="0">
                <a:solidFill>
                  <a:srgbClr val="C00000"/>
                </a:solidFill>
                <a:latin typeface="Comic Sans MS" pitchFamily="66" charset="0"/>
              </a:rPr>
              <a:t>ch != EOF &amp;&amp; count &lt; 100</a:t>
            </a:r>
            <a:r>
              <a:rPr lang="en-US" sz="2200" b="1" dirty="0">
                <a:latin typeface="Comic Sans MS" pitchFamily="66" charset="0"/>
              </a:rPr>
              <a:t>) {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	s[count] = ch;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   count = count + 1;</a:t>
            </a:r>
          </a:p>
          <a:p>
            <a:pPr>
              <a:defRPr/>
            </a:pPr>
            <a:r>
              <a:rPr lang="en-US" sz="2200" b="1" dirty="0">
                <a:solidFill>
                  <a:srgbClr val="C00000"/>
                </a:solidFill>
                <a:latin typeface="Comic Sans MS" pitchFamily="66" charset="0"/>
              </a:rPr>
              <a:t>        ch = getchar();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}                 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6088063"/>
            <a:ext cx="5055096" cy="7694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Translating the read_into_array pseudo-code into code.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652120" y="3140968"/>
            <a:ext cx="3352800" cy="2657059"/>
            <a:chOff x="1371600" y="3505200"/>
            <a:chExt cx="3352801" cy="2657923"/>
          </a:xfrm>
        </p:grpSpPr>
        <p:sp>
          <p:nvSpPr>
            <p:cNvPr id="10" name="TextBox 9"/>
            <p:cNvSpPr txBox="1"/>
            <p:nvPr/>
          </p:nvSpPr>
          <p:spPr>
            <a:xfrm>
              <a:off x="1371600" y="4038774"/>
              <a:ext cx="3352801" cy="212434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00" b="1" dirty="0" smtClean="0">
                  <a:latin typeface="Comic Sans MS" pitchFamily="66" charset="0"/>
                </a:rPr>
                <a:t>int main</a:t>
              </a:r>
              <a:r>
                <a:rPr lang="en-US" sz="2200" b="1" dirty="0">
                  <a:latin typeface="Comic Sans MS" pitchFamily="66" charset="0"/>
                </a:rPr>
                <a:t>() {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  char s[100];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/* read_into_array */ 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/* </a:t>
              </a:r>
              <a:r>
                <a:rPr lang="en-US" sz="2200" b="1" dirty="0" smtClean="0">
                  <a:latin typeface="Comic Sans MS" pitchFamily="66" charset="0"/>
                </a:rPr>
                <a:t>print_reverse */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</a:t>
              </a:r>
              <a:r>
                <a:rPr lang="en-US" sz="2200" b="1" dirty="0" smtClean="0">
                  <a:latin typeface="Comic Sans MS" pitchFamily="66" charset="0"/>
                </a:rPr>
                <a:t>   return 0; </a:t>
              </a:r>
            </a:p>
            <a:p>
              <a:pPr>
                <a:defRPr/>
              </a:pPr>
              <a:r>
                <a:rPr lang="en-US" sz="2200" b="1" dirty="0" smtClean="0">
                  <a:latin typeface="Comic Sans MS" pitchFamily="66" charset="0"/>
                </a:rPr>
                <a:t>}</a:t>
              </a:r>
              <a:endParaRPr lang="en-US" sz="2200" b="1" dirty="0">
                <a:latin typeface="Comic Sans MS" pitchFamily="66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71600" y="3505200"/>
              <a:ext cx="2132014" cy="43035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Overall design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705600" y="1219200"/>
            <a:ext cx="2438400" cy="1219200"/>
            <a:chOff x="6705600" y="1219200"/>
            <a:chExt cx="2438400" cy="1219200"/>
          </a:xfrm>
        </p:grpSpPr>
        <p:sp>
          <p:nvSpPr>
            <p:cNvPr id="5" name="TextBox 4"/>
            <p:cNvSpPr txBox="1"/>
            <p:nvPr/>
          </p:nvSpPr>
          <p:spPr>
            <a:xfrm>
              <a:off x="6777647" y="1447800"/>
              <a:ext cx="2366353" cy="769441"/>
            </a:xfrm>
            <a:prstGeom prst="rect">
              <a:avLst/>
            </a:prstGeom>
            <a:noFill/>
            <a:scene3d>
              <a:camera prst="orthographicFront">
                <a:rot lat="0" lon="0" rev="540000"/>
              </a:camera>
              <a:lightRig rig="threePt" dir="t"/>
            </a:scene3d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solidFill>
                    <a:srgbClr val="B38201"/>
                  </a:solidFill>
                  <a:latin typeface="Comic Sans MS" pitchFamily="66" charset="0"/>
                </a:rPr>
                <a:t>initial design</a:t>
              </a:r>
            </a:p>
            <a:p>
              <a:pPr>
                <a:defRPr/>
              </a:pPr>
              <a:r>
                <a:rPr lang="en-US" sz="2200" b="1" dirty="0">
                  <a:solidFill>
                    <a:srgbClr val="B38201"/>
                  </a:solidFill>
                  <a:latin typeface="Comic Sans MS" pitchFamily="66" charset="0"/>
                </a:rPr>
                <a:t>    pseudo-code</a:t>
              </a: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705600" y="1219200"/>
              <a:ext cx="2438400" cy="1219200"/>
            </a:xfrm>
            <a:prstGeom prst="ellips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600000"/>
              </a:camera>
              <a:lightRig rig="threePt" dir="t"/>
            </a:scene3d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679504" y="5733256"/>
            <a:ext cx="3429000" cy="11079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 smtClean="0">
                <a:latin typeface="Comic Sans MS" pitchFamily="66" charset="0"/>
              </a:rPr>
              <a:t>What is the value of count at the end of</a:t>
            </a:r>
          </a:p>
          <a:p>
            <a:pPr>
              <a:defRPr/>
            </a:pPr>
            <a:r>
              <a:rPr lang="en-US" sz="2200" b="1" dirty="0" smtClean="0">
                <a:latin typeface="Comic Sans MS" pitchFamily="66" charset="0"/>
              </a:rPr>
              <a:t>read_into_array?</a:t>
            </a:r>
            <a:endParaRPr lang="en-US" sz="22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13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228600"/>
            <a:ext cx="4267200" cy="1107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Let us trace the execution. We will do this </a:t>
            </a:r>
            <a:r>
              <a:rPr lang="en-US" sz="2200" b="1" dirty="0" smtClean="0">
                <a:latin typeface="Comic Sans MS" pitchFamily="66" charset="0"/>
              </a:rPr>
              <a:t>for part </a:t>
            </a:r>
            <a:r>
              <a:rPr lang="en-US" sz="2200" b="1" dirty="0" smtClean="0">
                <a:solidFill>
                  <a:srgbClr val="C00000"/>
                </a:solidFill>
                <a:latin typeface="Comic Sans MS" pitchFamily="66" charset="0"/>
              </a:rPr>
              <a:t>read_into_array</a:t>
            </a:r>
            <a:endParaRPr lang="en-US" sz="2200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752600"/>
            <a:ext cx="4267200" cy="48323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#include &lt;</a:t>
            </a:r>
            <a:r>
              <a:rPr lang="en-US" sz="2200" b="1" dirty="0" err="1">
                <a:latin typeface="Comic Sans MS" pitchFamily="66" charset="0"/>
              </a:rPr>
              <a:t>stdio.h</a:t>
            </a:r>
            <a:r>
              <a:rPr lang="en-US" sz="2200" b="1" dirty="0">
                <a:latin typeface="Comic Sans MS" pitchFamily="66" charset="0"/>
              </a:rPr>
              <a:t>&gt;</a:t>
            </a:r>
          </a:p>
          <a:p>
            <a:pPr>
              <a:defRPr/>
            </a:pPr>
            <a:r>
              <a:rPr lang="en-US" sz="2200" b="1" dirty="0" smtClean="0">
                <a:latin typeface="Comic Sans MS" pitchFamily="66" charset="0"/>
              </a:rPr>
              <a:t>int main</a:t>
            </a:r>
            <a:r>
              <a:rPr lang="en-US" sz="2200" b="1" dirty="0">
                <a:latin typeface="Comic Sans MS" pitchFamily="66" charset="0"/>
              </a:rPr>
              <a:t>() {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char s[100];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int count = 0;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int ch, i;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    </a:t>
            </a:r>
          </a:p>
          <a:p>
            <a:pPr>
              <a:defRPr/>
            </a:pP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</a:t>
            </a:r>
            <a:r>
              <a:rPr lang="en-US" sz="2200" b="1" dirty="0" smtClean="0">
                <a:latin typeface="Comic Sans MS" pitchFamily="66" charset="0"/>
              </a:rPr>
              <a:t>…</a:t>
            </a:r>
            <a:endParaRPr lang="en-US" sz="2200" b="1" dirty="0">
              <a:latin typeface="Comic Sans MS" pitchFamily="66" charset="0"/>
            </a:endParaRPr>
          </a:p>
        </p:txBody>
      </p:sp>
      <p:sp>
        <p:nvSpPr>
          <p:cNvPr id="19460" name="TextBox 6"/>
          <p:cNvSpPr txBox="1">
            <a:spLocks noChangeArrowheads="1"/>
          </p:cNvSpPr>
          <p:nvPr/>
        </p:nvSpPr>
        <p:spPr bwMode="auto">
          <a:xfrm>
            <a:off x="609600" y="3505200"/>
            <a:ext cx="3725863" cy="2800350"/>
          </a:xfrm>
          <a:prstGeom prst="rect">
            <a:avLst/>
          </a:prstGeom>
          <a:solidFill>
            <a:srgbClr val="8BFFD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ch = getchar();</a:t>
            </a:r>
          </a:p>
          <a:p>
            <a:pPr eaLnBrk="1" hangingPunct="1"/>
            <a:endParaRPr lang="en-US" altLang="en-US" sz="2200" b="1" dirty="0">
              <a:latin typeface="Comic Sans MS" pitchFamily="66" charset="0"/>
            </a:endParaRP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while ( ch != EOF &amp;&amp;</a:t>
            </a: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           count &lt; 100) {</a:t>
            </a: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	s[count] = ch;</a:t>
            </a: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        count = count + 1;</a:t>
            </a: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        ch = getchar();</a:t>
            </a: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}                       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410198" y="381000"/>
            <a:ext cx="3049291" cy="430887"/>
            <a:chOff x="4876800" y="1219200"/>
            <a:chExt cx="3048652" cy="431562"/>
          </a:xfrm>
        </p:grpSpPr>
        <p:sp>
          <p:nvSpPr>
            <p:cNvPr id="8" name="TextBox 7"/>
            <p:cNvSpPr txBox="1"/>
            <p:nvPr/>
          </p:nvSpPr>
          <p:spPr>
            <a:xfrm>
              <a:off x="6019560" y="1219200"/>
              <a:ext cx="1905892" cy="43156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 smtClean="0">
                  <a:latin typeface="Comic Sans MS" pitchFamily="66" charset="0"/>
                </a:rPr>
                <a:t>HELLO&lt;</a:t>
              </a:r>
              <a:r>
                <a:rPr lang="en-US" sz="2200" b="1" dirty="0" err="1" smtClean="0">
                  <a:latin typeface="Comic Sans MS" pitchFamily="66" charset="0"/>
                </a:rPr>
                <a:t>eof</a:t>
              </a:r>
              <a:r>
                <a:rPr lang="en-US" sz="2200" b="1" dirty="0" smtClean="0">
                  <a:latin typeface="Comic Sans MS" pitchFamily="66" charset="0"/>
                </a:rPr>
                <a:t>&gt;</a:t>
              </a:r>
              <a:endParaRPr lang="en-US" sz="2200" b="1" dirty="0">
                <a:latin typeface="Comic Sans MS" pitchFamily="66" charset="0"/>
              </a:endParaRPr>
            </a:p>
          </p:txBody>
        </p:sp>
        <p:sp>
          <p:nvSpPr>
            <p:cNvPr id="19588" name="TextBox 8"/>
            <p:cNvSpPr txBox="1">
              <a:spLocks noChangeArrowheads="1"/>
            </p:cNvSpPr>
            <p:nvPr/>
          </p:nvSpPr>
          <p:spPr bwMode="auto">
            <a:xfrm>
              <a:off x="4876800" y="1219200"/>
              <a:ext cx="112242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INPUT</a:t>
              </a:r>
            </a:p>
          </p:txBody>
        </p:sp>
      </p:grpSp>
      <p:sp>
        <p:nvSpPr>
          <p:cNvPr id="66" name="Right Arrow 65"/>
          <p:cNvSpPr/>
          <p:nvPr/>
        </p:nvSpPr>
        <p:spPr bwMode="auto">
          <a:xfrm>
            <a:off x="0" y="3505200"/>
            <a:ext cx="609600" cy="457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67" name="Isosceles Triangle 66"/>
          <p:cNvSpPr/>
          <p:nvPr/>
        </p:nvSpPr>
        <p:spPr bwMode="auto">
          <a:xfrm>
            <a:off x="6629400" y="685800"/>
            <a:ext cx="228600" cy="4572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3" name="Group 177"/>
          <p:cNvGrpSpPr>
            <a:grpSpLocks/>
          </p:cNvGrpSpPr>
          <p:nvPr/>
        </p:nvGrpSpPr>
        <p:grpSpPr bwMode="auto">
          <a:xfrm>
            <a:off x="6886802" y="5113699"/>
            <a:ext cx="1909763" cy="757237"/>
            <a:chOff x="3352800" y="6100482"/>
            <a:chExt cx="1909763" cy="757518"/>
          </a:xfrm>
        </p:grpSpPr>
        <p:sp>
          <p:nvSpPr>
            <p:cNvPr id="19583" name="TextBox 25"/>
            <p:cNvSpPr txBox="1">
              <a:spLocks noChangeArrowheads="1"/>
            </p:cNvSpPr>
            <p:nvPr/>
          </p:nvSpPr>
          <p:spPr bwMode="auto">
            <a:xfrm>
              <a:off x="3352800" y="6297847"/>
              <a:ext cx="994981" cy="56015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count </a:t>
              </a:r>
            </a:p>
          </p:txBody>
        </p:sp>
        <p:grpSp>
          <p:nvGrpSpPr>
            <p:cNvPr id="4" name="Group 67"/>
            <p:cNvGrpSpPr>
              <a:grpSpLocks/>
            </p:cNvGrpSpPr>
            <p:nvPr/>
          </p:nvGrpSpPr>
          <p:grpSpPr bwMode="auto">
            <a:xfrm>
              <a:off x="4419600" y="6100482"/>
              <a:ext cx="842963" cy="757518"/>
              <a:chOff x="5410200" y="6096000"/>
              <a:chExt cx="914400" cy="762000"/>
            </a:xfrm>
          </p:grpSpPr>
          <p:sp>
            <p:nvSpPr>
              <p:cNvPr id="19585" name="Rounded Rectangle 24"/>
              <p:cNvSpPr>
                <a:spLocks noChangeArrowheads="1"/>
              </p:cNvSpPr>
              <p:nvPr/>
            </p:nvSpPr>
            <p:spPr bwMode="auto">
              <a:xfrm>
                <a:off x="5410200" y="6096000"/>
                <a:ext cx="914400" cy="762000"/>
              </a:xfrm>
              <a:prstGeom prst="roundRect">
                <a:avLst>
                  <a:gd name="adj" fmla="val 16667"/>
                </a:avLst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19586" name="TextBox 26"/>
              <p:cNvSpPr txBox="1">
                <a:spLocks noChangeArrowheads="1"/>
              </p:cNvSpPr>
              <p:nvPr/>
            </p:nvSpPr>
            <p:spPr bwMode="auto">
              <a:xfrm>
                <a:off x="5867400" y="6248400"/>
                <a:ext cx="184731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 sz="2200" b="1">
                  <a:latin typeface="Comic Sans MS" pitchFamily="66" charset="0"/>
                </a:endParaRPr>
              </a:p>
            </p:txBody>
          </p:sp>
        </p:grpSp>
      </p:grpSp>
      <p:grpSp>
        <p:nvGrpSpPr>
          <p:cNvPr id="7" name="Group 68"/>
          <p:cNvGrpSpPr>
            <a:grpSpLocks/>
          </p:cNvGrpSpPr>
          <p:nvPr/>
        </p:nvGrpSpPr>
        <p:grpSpPr bwMode="auto">
          <a:xfrm>
            <a:off x="7962760" y="5105400"/>
            <a:ext cx="842963" cy="757237"/>
            <a:chOff x="5410200" y="6096000"/>
            <a:chExt cx="914400" cy="762000"/>
          </a:xfrm>
        </p:grpSpPr>
        <p:sp>
          <p:nvSpPr>
            <p:cNvPr id="19581" name="Rounded Rectangle 69"/>
            <p:cNvSpPr>
              <a:spLocks noChangeArrowheads="1"/>
            </p:cNvSpPr>
            <p:nvPr/>
          </p:nvSpPr>
          <p:spPr bwMode="auto">
            <a:xfrm>
              <a:off x="5410200" y="6096000"/>
              <a:ext cx="914400" cy="762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19582" name="TextBox 70"/>
            <p:cNvSpPr txBox="1">
              <a:spLocks noChangeArrowheads="1"/>
            </p:cNvSpPr>
            <p:nvPr/>
          </p:nvSpPr>
          <p:spPr bwMode="auto">
            <a:xfrm>
              <a:off x="5659465" y="6244793"/>
              <a:ext cx="386373" cy="433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1</a:t>
              </a:r>
            </a:p>
          </p:txBody>
        </p:sp>
      </p:grpSp>
      <p:grpSp>
        <p:nvGrpSpPr>
          <p:cNvPr id="9" name="Group 71"/>
          <p:cNvGrpSpPr>
            <a:grpSpLocks/>
          </p:cNvGrpSpPr>
          <p:nvPr/>
        </p:nvGrpSpPr>
        <p:grpSpPr bwMode="auto">
          <a:xfrm>
            <a:off x="7969476" y="5118226"/>
            <a:ext cx="842963" cy="757237"/>
            <a:chOff x="5410200" y="6096000"/>
            <a:chExt cx="914400" cy="762000"/>
          </a:xfrm>
        </p:grpSpPr>
        <p:sp>
          <p:nvSpPr>
            <p:cNvPr id="19579" name="Rounded Rectangle 72"/>
            <p:cNvSpPr>
              <a:spLocks noChangeArrowheads="1"/>
            </p:cNvSpPr>
            <p:nvPr/>
          </p:nvSpPr>
          <p:spPr bwMode="auto">
            <a:xfrm>
              <a:off x="5410200" y="6096000"/>
              <a:ext cx="914400" cy="762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19580" name="TextBox 73"/>
            <p:cNvSpPr txBox="1">
              <a:spLocks noChangeArrowheads="1"/>
            </p:cNvSpPr>
            <p:nvPr/>
          </p:nvSpPr>
          <p:spPr bwMode="auto">
            <a:xfrm>
              <a:off x="5658173" y="6244793"/>
              <a:ext cx="386373" cy="433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2</a:t>
              </a:r>
            </a:p>
          </p:txBody>
        </p:sp>
      </p:grpSp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7959638" y="5118226"/>
            <a:ext cx="842963" cy="757237"/>
            <a:chOff x="5410200" y="6096000"/>
            <a:chExt cx="914400" cy="762000"/>
          </a:xfrm>
        </p:grpSpPr>
        <p:sp>
          <p:nvSpPr>
            <p:cNvPr id="19577" name="Rounded Rectangle 75"/>
            <p:cNvSpPr>
              <a:spLocks noChangeArrowheads="1"/>
            </p:cNvSpPr>
            <p:nvPr/>
          </p:nvSpPr>
          <p:spPr bwMode="auto">
            <a:xfrm>
              <a:off x="5410200" y="6096000"/>
              <a:ext cx="914400" cy="762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19578" name="TextBox 76"/>
            <p:cNvSpPr txBox="1">
              <a:spLocks noChangeArrowheads="1"/>
            </p:cNvSpPr>
            <p:nvPr/>
          </p:nvSpPr>
          <p:spPr bwMode="auto">
            <a:xfrm>
              <a:off x="5662047" y="6244793"/>
              <a:ext cx="386373" cy="433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3</a:t>
              </a:r>
            </a:p>
          </p:txBody>
        </p:sp>
      </p:grpSp>
      <p:grpSp>
        <p:nvGrpSpPr>
          <p:cNvPr id="11" name="Group 180"/>
          <p:cNvGrpSpPr>
            <a:grpSpLocks/>
          </p:cNvGrpSpPr>
          <p:nvPr/>
        </p:nvGrpSpPr>
        <p:grpSpPr bwMode="auto">
          <a:xfrm>
            <a:off x="7620000" y="1219200"/>
            <a:ext cx="1143000" cy="533400"/>
            <a:chOff x="7620000" y="1219200"/>
            <a:chExt cx="1143000" cy="533400"/>
          </a:xfrm>
        </p:grpSpPr>
        <p:sp>
          <p:nvSpPr>
            <p:cNvPr id="19575" name="TextBox 82"/>
            <p:cNvSpPr txBox="1">
              <a:spLocks noChangeArrowheads="1"/>
            </p:cNvSpPr>
            <p:nvPr/>
          </p:nvSpPr>
          <p:spPr bwMode="auto">
            <a:xfrm>
              <a:off x="7620000" y="1219200"/>
              <a:ext cx="492443" cy="430887"/>
            </a:xfrm>
            <a:prstGeom prst="rect">
              <a:avLst/>
            </a:prstGeom>
            <a:solidFill>
              <a:srgbClr val="FFC17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ch</a:t>
              </a: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8153400" y="1219200"/>
              <a:ext cx="609600" cy="533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</p:grpSp>
      <p:grpSp>
        <p:nvGrpSpPr>
          <p:cNvPr id="12" name="Group 91"/>
          <p:cNvGrpSpPr>
            <a:grpSpLocks/>
          </p:cNvGrpSpPr>
          <p:nvPr/>
        </p:nvGrpSpPr>
        <p:grpSpPr bwMode="auto">
          <a:xfrm>
            <a:off x="8147050" y="1219200"/>
            <a:ext cx="622300" cy="533400"/>
            <a:chOff x="8229600" y="2362200"/>
            <a:chExt cx="622286" cy="533400"/>
          </a:xfrm>
        </p:grpSpPr>
        <p:sp>
          <p:nvSpPr>
            <p:cNvPr id="90" name="Rectangle 89"/>
            <p:cNvSpPr/>
            <p:nvPr/>
          </p:nvSpPr>
          <p:spPr bwMode="auto">
            <a:xfrm>
              <a:off x="8229600" y="2362200"/>
              <a:ext cx="609586" cy="533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19574" name="TextBox 87"/>
            <p:cNvSpPr txBox="1">
              <a:spLocks noChangeArrowheads="1"/>
            </p:cNvSpPr>
            <p:nvPr/>
          </p:nvSpPr>
          <p:spPr bwMode="auto">
            <a:xfrm>
              <a:off x="8229600" y="2438400"/>
              <a:ext cx="62228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`H’</a:t>
              </a:r>
            </a:p>
          </p:txBody>
        </p:sp>
      </p:grpSp>
      <p:grpSp>
        <p:nvGrpSpPr>
          <p:cNvPr id="13" name="Group 92"/>
          <p:cNvGrpSpPr>
            <a:grpSpLocks/>
          </p:cNvGrpSpPr>
          <p:nvPr/>
        </p:nvGrpSpPr>
        <p:grpSpPr bwMode="auto">
          <a:xfrm>
            <a:off x="8159750" y="1212410"/>
            <a:ext cx="609600" cy="533400"/>
            <a:chOff x="8229600" y="2362200"/>
            <a:chExt cx="609600" cy="533400"/>
          </a:xfrm>
        </p:grpSpPr>
        <p:sp>
          <p:nvSpPr>
            <p:cNvPr id="94" name="Rectangle 93"/>
            <p:cNvSpPr/>
            <p:nvPr/>
          </p:nvSpPr>
          <p:spPr bwMode="auto">
            <a:xfrm>
              <a:off x="8229600" y="2362200"/>
              <a:ext cx="609600" cy="533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19572" name="TextBox 94"/>
            <p:cNvSpPr txBox="1">
              <a:spLocks noChangeArrowheads="1"/>
            </p:cNvSpPr>
            <p:nvPr/>
          </p:nvSpPr>
          <p:spPr bwMode="auto">
            <a:xfrm>
              <a:off x="8229600" y="2438400"/>
              <a:ext cx="58221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`E’</a:t>
              </a:r>
            </a:p>
          </p:txBody>
        </p:sp>
      </p:grpSp>
      <p:grpSp>
        <p:nvGrpSpPr>
          <p:cNvPr id="14" name="Group 95"/>
          <p:cNvGrpSpPr>
            <a:grpSpLocks/>
          </p:cNvGrpSpPr>
          <p:nvPr/>
        </p:nvGrpSpPr>
        <p:grpSpPr bwMode="auto">
          <a:xfrm>
            <a:off x="8153400" y="1212410"/>
            <a:ext cx="609600" cy="533400"/>
            <a:chOff x="8229600" y="2362200"/>
            <a:chExt cx="609600" cy="533400"/>
          </a:xfrm>
        </p:grpSpPr>
        <p:sp>
          <p:nvSpPr>
            <p:cNvPr id="97" name="Rectangle 96"/>
            <p:cNvSpPr/>
            <p:nvPr/>
          </p:nvSpPr>
          <p:spPr bwMode="auto">
            <a:xfrm>
              <a:off x="8229600" y="2362200"/>
              <a:ext cx="609600" cy="533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19570" name="TextBox 97"/>
            <p:cNvSpPr txBox="1">
              <a:spLocks noChangeArrowheads="1"/>
            </p:cNvSpPr>
            <p:nvPr/>
          </p:nvSpPr>
          <p:spPr bwMode="auto">
            <a:xfrm>
              <a:off x="8229600" y="2438400"/>
              <a:ext cx="56137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`L’</a:t>
              </a:r>
            </a:p>
          </p:txBody>
        </p:sp>
      </p:grpSp>
      <p:grpSp>
        <p:nvGrpSpPr>
          <p:cNvPr id="15" name="Group 100"/>
          <p:cNvGrpSpPr>
            <a:grpSpLocks/>
          </p:cNvGrpSpPr>
          <p:nvPr/>
        </p:nvGrpSpPr>
        <p:grpSpPr bwMode="auto">
          <a:xfrm>
            <a:off x="8168741" y="1201093"/>
            <a:ext cx="609600" cy="533400"/>
            <a:chOff x="8229600" y="2362200"/>
            <a:chExt cx="609600" cy="533400"/>
          </a:xfrm>
        </p:grpSpPr>
        <p:sp>
          <p:nvSpPr>
            <p:cNvPr id="102" name="Rectangle 101"/>
            <p:cNvSpPr/>
            <p:nvPr/>
          </p:nvSpPr>
          <p:spPr bwMode="auto">
            <a:xfrm>
              <a:off x="8229600" y="2362200"/>
              <a:ext cx="609600" cy="533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19568" name="TextBox 102"/>
            <p:cNvSpPr txBox="1">
              <a:spLocks noChangeArrowheads="1"/>
            </p:cNvSpPr>
            <p:nvPr/>
          </p:nvSpPr>
          <p:spPr bwMode="auto">
            <a:xfrm>
              <a:off x="8229600" y="2438400"/>
              <a:ext cx="56137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`L’</a:t>
              </a:r>
            </a:p>
          </p:txBody>
        </p:sp>
      </p:grpSp>
      <p:grpSp>
        <p:nvGrpSpPr>
          <p:cNvPr id="16" name="Group 103"/>
          <p:cNvGrpSpPr>
            <a:grpSpLocks/>
          </p:cNvGrpSpPr>
          <p:nvPr/>
        </p:nvGrpSpPr>
        <p:grpSpPr bwMode="auto">
          <a:xfrm>
            <a:off x="8172400" y="1196752"/>
            <a:ext cx="631825" cy="533400"/>
            <a:chOff x="8229600" y="2362200"/>
            <a:chExt cx="631904" cy="533400"/>
          </a:xfrm>
        </p:grpSpPr>
        <p:sp>
          <p:nvSpPr>
            <p:cNvPr id="105" name="Rectangle 104"/>
            <p:cNvSpPr/>
            <p:nvPr/>
          </p:nvSpPr>
          <p:spPr bwMode="auto">
            <a:xfrm>
              <a:off x="8229600" y="2362200"/>
              <a:ext cx="609676" cy="533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19566" name="TextBox 105"/>
            <p:cNvSpPr txBox="1">
              <a:spLocks noChangeArrowheads="1"/>
            </p:cNvSpPr>
            <p:nvPr/>
          </p:nvSpPr>
          <p:spPr bwMode="auto">
            <a:xfrm>
              <a:off x="8229600" y="2438400"/>
              <a:ext cx="63190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`O’</a:t>
              </a:r>
            </a:p>
          </p:txBody>
        </p:sp>
      </p:grpSp>
      <p:sp>
        <p:nvSpPr>
          <p:cNvPr id="112" name="Isosceles Triangle 111"/>
          <p:cNvSpPr/>
          <p:nvPr/>
        </p:nvSpPr>
        <p:spPr bwMode="auto">
          <a:xfrm>
            <a:off x="6858000" y="685800"/>
            <a:ext cx="228600" cy="4572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19" name="Isosceles Triangle 118"/>
          <p:cNvSpPr/>
          <p:nvPr/>
        </p:nvSpPr>
        <p:spPr bwMode="auto">
          <a:xfrm>
            <a:off x="7010400" y="685800"/>
            <a:ext cx="228600" cy="4572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20" name="Isosceles Triangle 119"/>
          <p:cNvSpPr/>
          <p:nvPr/>
        </p:nvSpPr>
        <p:spPr bwMode="auto">
          <a:xfrm>
            <a:off x="7162800" y="685800"/>
            <a:ext cx="228600" cy="4572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21" name="Isosceles Triangle 120"/>
          <p:cNvSpPr/>
          <p:nvPr/>
        </p:nvSpPr>
        <p:spPr bwMode="auto">
          <a:xfrm>
            <a:off x="7620000" y="685800"/>
            <a:ext cx="228600" cy="4572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22" name="Isosceles Triangle 121"/>
          <p:cNvSpPr/>
          <p:nvPr/>
        </p:nvSpPr>
        <p:spPr bwMode="auto">
          <a:xfrm>
            <a:off x="8244408" y="685800"/>
            <a:ext cx="228600" cy="4572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17" name="Group 157"/>
          <p:cNvGrpSpPr>
            <a:grpSpLocks/>
          </p:cNvGrpSpPr>
          <p:nvPr/>
        </p:nvGrpSpPr>
        <p:grpSpPr bwMode="auto">
          <a:xfrm>
            <a:off x="8186965" y="1196752"/>
            <a:ext cx="633507" cy="533400"/>
            <a:chOff x="8229600" y="2362200"/>
            <a:chExt cx="633270" cy="533400"/>
          </a:xfrm>
        </p:grpSpPr>
        <p:sp>
          <p:nvSpPr>
            <p:cNvPr id="159" name="Rectangle 158"/>
            <p:cNvSpPr/>
            <p:nvPr/>
          </p:nvSpPr>
          <p:spPr bwMode="auto">
            <a:xfrm>
              <a:off x="8229600" y="2362200"/>
              <a:ext cx="609372" cy="533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19564" name="TextBox 159"/>
            <p:cNvSpPr txBox="1">
              <a:spLocks noChangeArrowheads="1"/>
            </p:cNvSpPr>
            <p:nvPr/>
          </p:nvSpPr>
          <p:spPr bwMode="auto">
            <a:xfrm>
              <a:off x="8229600" y="2438400"/>
              <a:ext cx="63327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 err="1" smtClean="0">
                  <a:latin typeface="Comic Sans MS" pitchFamily="66" charset="0"/>
                </a:rPr>
                <a:t>eof</a:t>
              </a:r>
              <a:endParaRPr lang="en-US" altLang="en-US" sz="2200" b="1" dirty="0">
                <a:latin typeface="Comic Sans MS" pitchFamily="66" charset="0"/>
              </a:endParaRPr>
            </a:p>
          </p:txBody>
        </p:sp>
      </p:grpSp>
      <p:grpSp>
        <p:nvGrpSpPr>
          <p:cNvPr id="18" name="Group 178"/>
          <p:cNvGrpSpPr>
            <a:grpSpLocks/>
          </p:cNvGrpSpPr>
          <p:nvPr/>
        </p:nvGrpSpPr>
        <p:grpSpPr bwMode="auto">
          <a:xfrm>
            <a:off x="4648200" y="2362200"/>
            <a:ext cx="1752600" cy="3657600"/>
            <a:chOff x="4648200" y="2362200"/>
            <a:chExt cx="1752600" cy="3657600"/>
          </a:xfrm>
        </p:grpSpPr>
        <p:sp>
          <p:nvSpPr>
            <p:cNvPr id="54" name="Rectangle 53"/>
            <p:cNvSpPr/>
            <p:nvPr/>
          </p:nvSpPr>
          <p:spPr bwMode="auto">
            <a:xfrm>
              <a:off x="5562600" y="5486400"/>
              <a:ext cx="838200" cy="533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cxnSp>
          <p:nvCxnSpPr>
            <p:cNvPr id="19549" name="Straight Connector 55"/>
            <p:cNvCxnSpPr>
              <a:cxnSpLocks noChangeShapeType="1"/>
            </p:cNvCxnSpPr>
            <p:nvPr/>
          </p:nvCxnSpPr>
          <p:spPr bwMode="auto">
            <a:xfrm>
              <a:off x="6400800" y="4953000"/>
              <a:ext cx="0" cy="53340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19550" name="Straight Connector 56"/>
            <p:cNvCxnSpPr>
              <a:cxnSpLocks noChangeShapeType="1"/>
            </p:cNvCxnSpPr>
            <p:nvPr/>
          </p:nvCxnSpPr>
          <p:spPr bwMode="auto">
            <a:xfrm>
              <a:off x="5562600" y="5105400"/>
              <a:ext cx="0" cy="38100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19551" name="TextBox 64"/>
            <p:cNvSpPr txBox="1">
              <a:spLocks noChangeArrowheads="1"/>
            </p:cNvSpPr>
            <p:nvPr/>
          </p:nvSpPr>
          <p:spPr bwMode="auto">
            <a:xfrm>
              <a:off x="4648200" y="5562600"/>
              <a:ext cx="840554" cy="329502"/>
            </a:xfrm>
            <a:prstGeom prst="rect">
              <a:avLst/>
            </a:prstGeom>
            <a:solidFill>
              <a:srgbClr val="FBDDB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s[99]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5562600" y="5486400"/>
              <a:ext cx="838200" cy="533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b="1" dirty="0">
                <a:ea typeface="ＭＳ Ｐゴシック" pitchFamily="34" charset="-128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5562600" y="2362200"/>
              <a:ext cx="838200" cy="533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5562600" y="2895600"/>
              <a:ext cx="838200" cy="533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5562600" y="3429000"/>
              <a:ext cx="838200" cy="533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5562600" y="3962400"/>
              <a:ext cx="838200" cy="533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5562600" y="4495800"/>
              <a:ext cx="838200" cy="533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800600" y="2362200"/>
              <a:ext cx="704850" cy="4302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s[0]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800600" y="3505200"/>
              <a:ext cx="704850" cy="4302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s[2]</a:t>
              </a:r>
            </a:p>
          </p:txBody>
        </p:sp>
        <p:sp>
          <p:nvSpPr>
            <p:cNvPr id="19560" name="TextBox 60"/>
            <p:cNvSpPr txBox="1">
              <a:spLocks noChangeArrowheads="1"/>
            </p:cNvSpPr>
            <p:nvPr/>
          </p:nvSpPr>
          <p:spPr bwMode="auto">
            <a:xfrm>
              <a:off x="4800600" y="3962400"/>
              <a:ext cx="705642" cy="430887"/>
            </a:xfrm>
            <a:prstGeom prst="rect">
              <a:avLst/>
            </a:prstGeom>
            <a:solidFill>
              <a:srgbClr val="FBDDB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s[3]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00600" y="4572000"/>
              <a:ext cx="704850" cy="4302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s[4]</a:t>
              </a:r>
            </a:p>
          </p:txBody>
        </p:sp>
        <p:sp>
          <p:nvSpPr>
            <p:cNvPr id="19562" name="TextBox 62"/>
            <p:cNvSpPr txBox="1">
              <a:spLocks noChangeArrowheads="1"/>
            </p:cNvSpPr>
            <p:nvPr/>
          </p:nvSpPr>
          <p:spPr bwMode="auto">
            <a:xfrm>
              <a:off x="4800600" y="2971800"/>
              <a:ext cx="705642" cy="430887"/>
            </a:xfrm>
            <a:prstGeom prst="rect">
              <a:avLst/>
            </a:prstGeom>
            <a:solidFill>
              <a:srgbClr val="FBDDB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s[1]</a:t>
              </a:r>
            </a:p>
          </p:txBody>
        </p:sp>
      </p:grpSp>
      <p:grpSp>
        <p:nvGrpSpPr>
          <p:cNvPr id="19" name="Group 193"/>
          <p:cNvGrpSpPr>
            <a:grpSpLocks/>
          </p:cNvGrpSpPr>
          <p:nvPr/>
        </p:nvGrpSpPr>
        <p:grpSpPr bwMode="auto">
          <a:xfrm>
            <a:off x="5548355" y="2362200"/>
            <a:ext cx="838200" cy="533400"/>
            <a:chOff x="6477000" y="2362200"/>
            <a:chExt cx="838200" cy="533400"/>
          </a:xfrm>
        </p:grpSpPr>
        <p:sp>
          <p:nvSpPr>
            <p:cNvPr id="123" name="Rectangle 122"/>
            <p:cNvSpPr/>
            <p:nvPr/>
          </p:nvSpPr>
          <p:spPr bwMode="auto">
            <a:xfrm>
              <a:off x="6477000" y="2362200"/>
              <a:ext cx="838200" cy="533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19547" name="TextBox 164"/>
            <p:cNvSpPr txBox="1">
              <a:spLocks noChangeArrowheads="1"/>
            </p:cNvSpPr>
            <p:nvPr/>
          </p:nvSpPr>
          <p:spPr bwMode="auto">
            <a:xfrm>
              <a:off x="6553200" y="2438400"/>
              <a:ext cx="62228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`H’</a:t>
              </a:r>
            </a:p>
          </p:txBody>
        </p:sp>
      </p:grpSp>
      <p:grpSp>
        <p:nvGrpSpPr>
          <p:cNvPr id="20" name="Group 190"/>
          <p:cNvGrpSpPr>
            <a:grpSpLocks/>
          </p:cNvGrpSpPr>
          <p:nvPr/>
        </p:nvGrpSpPr>
        <p:grpSpPr bwMode="auto">
          <a:xfrm>
            <a:off x="5548355" y="2895600"/>
            <a:ext cx="838200" cy="533400"/>
            <a:chOff x="6477000" y="2895600"/>
            <a:chExt cx="838200" cy="533400"/>
          </a:xfrm>
        </p:grpSpPr>
        <p:sp>
          <p:nvSpPr>
            <p:cNvPr id="124" name="Rectangle 123"/>
            <p:cNvSpPr/>
            <p:nvPr/>
          </p:nvSpPr>
          <p:spPr bwMode="auto">
            <a:xfrm>
              <a:off x="6477000" y="2895600"/>
              <a:ext cx="838200" cy="533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19545" name="TextBox 165"/>
            <p:cNvSpPr txBox="1">
              <a:spLocks noChangeArrowheads="1"/>
            </p:cNvSpPr>
            <p:nvPr/>
          </p:nvSpPr>
          <p:spPr bwMode="auto">
            <a:xfrm>
              <a:off x="6629400" y="2971800"/>
              <a:ext cx="58221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`E’</a:t>
              </a:r>
            </a:p>
          </p:txBody>
        </p:sp>
      </p:grpSp>
      <p:grpSp>
        <p:nvGrpSpPr>
          <p:cNvPr id="21" name="Group 191"/>
          <p:cNvGrpSpPr>
            <a:grpSpLocks/>
          </p:cNvGrpSpPr>
          <p:nvPr/>
        </p:nvGrpSpPr>
        <p:grpSpPr bwMode="auto">
          <a:xfrm>
            <a:off x="5548355" y="3429000"/>
            <a:ext cx="838200" cy="533400"/>
            <a:chOff x="6477000" y="3429000"/>
            <a:chExt cx="838200" cy="533400"/>
          </a:xfrm>
        </p:grpSpPr>
        <p:sp>
          <p:nvSpPr>
            <p:cNvPr id="125" name="Rectangle 124"/>
            <p:cNvSpPr/>
            <p:nvPr/>
          </p:nvSpPr>
          <p:spPr bwMode="auto">
            <a:xfrm>
              <a:off x="6477000" y="3429000"/>
              <a:ext cx="838200" cy="533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19543" name="TextBox 166"/>
            <p:cNvSpPr txBox="1">
              <a:spLocks noChangeArrowheads="1"/>
            </p:cNvSpPr>
            <p:nvPr/>
          </p:nvSpPr>
          <p:spPr bwMode="auto">
            <a:xfrm>
              <a:off x="6629400" y="3505200"/>
              <a:ext cx="56137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`L’</a:t>
              </a:r>
            </a:p>
          </p:txBody>
        </p:sp>
      </p:grpSp>
      <p:grpSp>
        <p:nvGrpSpPr>
          <p:cNvPr id="22" name="Group 192"/>
          <p:cNvGrpSpPr>
            <a:grpSpLocks/>
          </p:cNvGrpSpPr>
          <p:nvPr/>
        </p:nvGrpSpPr>
        <p:grpSpPr bwMode="auto">
          <a:xfrm>
            <a:off x="5548355" y="3962400"/>
            <a:ext cx="838200" cy="533400"/>
            <a:chOff x="6477000" y="3962400"/>
            <a:chExt cx="838200" cy="533400"/>
          </a:xfrm>
        </p:grpSpPr>
        <p:sp>
          <p:nvSpPr>
            <p:cNvPr id="135" name="Rectangle 134"/>
            <p:cNvSpPr/>
            <p:nvPr/>
          </p:nvSpPr>
          <p:spPr bwMode="auto">
            <a:xfrm>
              <a:off x="6477000" y="3962400"/>
              <a:ext cx="838200" cy="533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19541" name="TextBox 168"/>
            <p:cNvSpPr txBox="1">
              <a:spLocks noChangeArrowheads="1"/>
            </p:cNvSpPr>
            <p:nvPr/>
          </p:nvSpPr>
          <p:spPr bwMode="auto">
            <a:xfrm>
              <a:off x="6629400" y="4038600"/>
              <a:ext cx="56137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`L’</a:t>
              </a:r>
            </a:p>
          </p:txBody>
        </p:sp>
      </p:grpSp>
      <p:grpSp>
        <p:nvGrpSpPr>
          <p:cNvPr id="23" name="Group 210"/>
          <p:cNvGrpSpPr>
            <a:grpSpLocks/>
          </p:cNvGrpSpPr>
          <p:nvPr/>
        </p:nvGrpSpPr>
        <p:grpSpPr bwMode="auto">
          <a:xfrm>
            <a:off x="5548355" y="4495800"/>
            <a:ext cx="838200" cy="533400"/>
            <a:chOff x="6477000" y="4495800"/>
            <a:chExt cx="838200" cy="533400"/>
          </a:xfrm>
        </p:grpSpPr>
        <p:sp>
          <p:nvSpPr>
            <p:cNvPr id="136" name="Rectangle 135"/>
            <p:cNvSpPr/>
            <p:nvPr/>
          </p:nvSpPr>
          <p:spPr bwMode="auto">
            <a:xfrm>
              <a:off x="6477000" y="4495800"/>
              <a:ext cx="838200" cy="533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19539" name="TextBox 169"/>
            <p:cNvSpPr txBox="1">
              <a:spLocks noChangeArrowheads="1"/>
            </p:cNvSpPr>
            <p:nvPr/>
          </p:nvSpPr>
          <p:spPr bwMode="auto">
            <a:xfrm>
              <a:off x="6629400" y="4572000"/>
              <a:ext cx="63190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`O’</a:t>
              </a:r>
            </a:p>
          </p:txBody>
        </p:sp>
      </p:grpSp>
      <p:grpSp>
        <p:nvGrpSpPr>
          <p:cNvPr id="24" name="Group 179"/>
          <p:cNvGrpSpPr>
            <a:grpSpLocks/>
          </p:cNvGrpSpPr>
          <p:nvPr/>
        </p:nvGrpSpPr>
        <p:grpSpPr bwMode="auto">
          <a:xfrm>
            <a:off x="5486400" y="1219200"/>
            <a:ext cx="1147763" cy="757238"/>
            <a:chOff x="5486400" y="1219200"/>
            <a:chExt cx="1147763" cy="757518"/>
          </a:xfrm>
        </p:grpSpPr>
        <p:sp>
          <p:nvSpPr>
            <p:cNvPr id="176" name="Rounded Rectangle 175"/>
            <p:cNvSpPr/>
            <p:nvPr/>
          </p:nvSpPr>
          <p:spPr bwMode="auto">
            <a:xfrm>
              <a:off x="5791200" y="1219200"/>
              <a:ext cx="842963" cy="75751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dirty="0">
                <a:ea typeface="ＭＳ Ｐゴシック" pitchFamily="34" charset="-128"/>
              </a:endParaRPr>
            </a:p>
          </p:txBody>
        </p:sp>
        <p:sp>
          <p:nvSpPr>
            <p:cNvPr id="19537" name="TextBox 176"/>
            <p:cNvSpPr txBox="1">
              <a:spLocks noChangeArrowheads="1"/>
            </p:cNvSpPr>
            <p:nvPr/>
          </p:nvSpPr>
          <p:spPr bwMode="auto">
            <a:xfrm>
              <a:off x="5486400" y="1219200"/>
              <a:ext cx="26321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i</a:t>
              </a:r>
            </a:p>
          </p:txBody>
        </p:sp>
      </p:grpSp>
      <p:sp>
        <p:nvSpPr>
          <p:cNvPr id="182" name="Right Arrow 181"/>
          <p:cNvSpPr/>
          <p:nvPr/>
        </p:nvSpPr>
        <p:spPr bwMode="auto">
          <a:xfrm>
            <a:off x="1143000" y="3962400"/>
            <a:ext cx="609600" cy="457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83" name="Right Arrow 182"/>
          <p:cNvSpPr/>
          <p:nvPr/>
        </p:nvSpPr>
        <p:spPr bwMode="auto">
          <a:xfrm>
            <a:off x="990600" y="4800600"/>
            <a:ext cx="609600" cy="457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84" name="Right Arrow 183"/>
          <p:cNvSpPr/>
          <p:nvPr/>
        </p:nvSpPr>
        <p:spPr bwMode="auto">
          <a:xfrm>
            <a:off x="990600" y="5181600"/>
            <a:ext cx="609600" cy="457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85" name="Right Arrow 184"/>
          <p:cNvSpPr/>
          <p:nvPr/>
        </p:nvSpPr>
        <p:spPr bwMode="auto">
          <a:xfrm>
            <a:off x="990600" y="5486400"/>
            <a:ext cx="609600" cy="457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25" name="Group 1"/>
          <p:cNvGrpSpPr/>
          <p:nvPr/>
        </p:nvGrpSpPr>
        <p:grpSpPr>
          <a:xfrm>
            <a:off x="7945463" y="5107781"/>
            <a:ext cx="842962" cy="757237"/>
            <a:chOff x="6978055" y="4038600"/>
            <a:chExt cx="842962" cy="757237"/>
          </a:xfrm>
        </p:grpSpPr>
        <p:sp>
          <p:nvSpPr>
            <p:cNvPr id="78" name="Rounded Rectangle 77"/>
            <p:cNvSpPr>
              <a:spLocks noChangeArrowheads="1"/>
            </p:cNvSpPr>
            <p:nvPr/>
          </p:nvSpPr>
          <p:spPr bwMode="auto">
            <a:xfrm>
              <a:off x="6978055" y="4038600"/>
              <a:ext cx="842962" cy="75723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187" name="TextBox 186"/>
            <p:cNvSpPr txBox="1">
              <a:spLocks noChangeArrowheads="1"/>
            </p:cNvSpPr>
            <p:nvPr/>
          </p:nvSpPr>
          <p:spPr bwMode="auto">
            <a:xfrm>
              <a:off x="7213600" y="4220368"/>
              <a:ext cx="35560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4</a:t>
              </a:r>
            </a:p>
          </p:txBody>
        </p:sp>
      </p:grpSp>
      <p:sp>
        <p:nvSpPr>
          <p:cNvPr id="188" name="Right Arrow 187"/>
          <p:cNvSpPr/>
          <p:nvPr/>
        </p:nvSpPr>
        <p:spPr bwMode="auto">
          <a:xfrm>
            <a:off x="1143000" y="3962400"/>
            <a:ext cx="609600" cy="457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89" name="Right Arrow 188"/>
          <p:cNvSpPr/>
          <p:nvPr/>
        </p:nvSpPr>
        <p:spPr bwMode="auto">
          <a:xfrm>
            <a:off x="990600" y="4800600"/>
            <a:ext cx="609600" cy="457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90" name="Right Arrow 189"/>
          <p:cNvSpPr/>
          <p:nvPr/>
        </p:nvSpPr>
        <p:spPr bwMode="auto">
          <a:xfrm>
            <a:off x="990600" y="5181600"/>
            <a:ext cx="609600" cy="457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95" name="Right Arrow 194"/>
          <p:cNvSpPr/>
          <p:nvPr/>
        </p:nvSpPr>
        <p:spPr bwMode="auto">
          <a:xfrm>
            <a:off x="990600" y="5486400"/>
            <a:ext cx="609600" cy="457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96" name="Right Arrow 195"/>
          <p:cNvSpPr/>
          <p:nvPr/>
        </p:nvSpPr>
        <p:spPr bwMode="auto">
          <a:xfrm>
            <a:off x="1143000" y="3962400"/>
            <a:ext cx="609600" cy="457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97" name="Right Arrow 196"/>
          <p:cNvSpPr/>
          <p:nvPr/>
        </p:nvSpPr>
        <p:spPr bwMode="auto">
          <a:xfrm>
            <a:off x="990600" y="4800600"/>
            <a:ext cx="609600" cy="457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98" name="Right Arrow 197"/>
          <p:cNvSpPr/>
          <p:nvPr/>
        </p:nvSpPr>
        <p:spPr bwMode="auto">
          <a:xfrm>
            <a:off x="990600" y="5181600"/>
            <a:ext cx="609600" cy="457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99" name="Right Arrow 198"/>
          <p:cNvSpPr/>
          <p:nvPr/>
        </p:nvSpPr>
        <p:spPr bwMode="auto">
          <a:xfrm>
            <a:off x="990600" y="5486400"/>
            <a:ext cx="609600" cy="457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03" name="Right Arrow 202"/>
          <p:cNvSpPr/>
          <p:nvPr/>
        </p:nvSpPr>
        <p:spPr bwMode="auto">
          <a:xfrm>
            <a:off x="1143000" y="3962400"/>
            <a:ext cx="609600" cy="457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04" name="Right Arrow 203"/>
          <p:cNvSpPr/>
          <p:nvPr/>
        </p:nvSpPr>
        <p:spPr bwMode="auto">
          <a:xfrm>
            <a:off x="990600" y="4800600"/>
            <a:ext cx="609600" cy="457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05" name="Right Arrow 204"/>
          <p:cNvSpPr/>
          <p:nvPr/>
        </p:nvSpPr>
        <p:spPr bwMode="auto">
          <a:xfrm>
            <a:off x="990600" y="5181600"/>
            <a:ext cx="609600" cy="457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06" name="Right Arrow 205"/>
          <p:cNvSpPr/>
          <p:nvPr/>
        </p:nvSpPr>
        <p:spPr bwMode="auto">
          <a:xfrm>
            <a:off x="990600" y="5486400"/>
            <a:ext cx="609600" cy="457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08" name="Right Arrow 207"/>
          <p:cNvSpPr/>
          <p:nvPr/>
        </p:nvSpPr>
        <p:spPr bwMode="auto">
          <a:xfrm>
            <a:off x="1143000" y="3962400"/>
            <a:ext cx="609600" cy="457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09" name="Right Arrow 208"/>
          <p:cNvSpPr/>
          <p:nvPr/>
        </p:nvSpPr>
        <p:spPr bwMode="auto">
          <a:xfrm>
            <a:off x="990600" y="4800600"/>
            <a:ext cx="609600" cy="457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10" name="Right Arrow 209"/>
          <p:cNvSpPr/>
          <p:nvPr/>
        </p:nvSpPr>
        <p:spPr bwMode="auto">
          <a:xfrm>
            <a:off x="990600" y="5181600"/>
            <a:ext cx="609600" cy="457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12" name="Right Arrow 211"/>
          <p:cNvSpPr/>
          <p:nvPr/>
        </p:nvSpPr>
        <p:spPr bwMode="auto">
          <a:xfrm>
            <a:off x="990600" y="5486400"/>
            <a:ext cx="609600" cy="457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26" name="Group 215"/>
          <p:cNvGrpSpPr>
            <a:grpSpLocks/>
          </p:cNvGrpSpPr>
          <p:nvPr/>
        </p:nvGrpSpPr>
        <p:grpSpPr bwMode="auto">
          <a:xfrm>
            <a:off x="7959637" y="5105399"/>
            <a:ext cx="842963" cy="757238"/>
            <a:chOff x="7239000" y="5257800"/>
            <a:chExt cx="842963" cy="757518"/>
          </a:xfrm>
        </p:grpSpPr>
        <p:sp>
          <p:nvSpPr>
            <p:cNvPr id="19534" name="Rounded Rectangle 212"/>
            <p:cNvSpPr>
              <a:spLocks noChangeArrowheads="1"/>
            </p:cNvSpPr>
            <p:nvPr/>
          </p:nvSpPr>
          <p:spPr bwMode="auto">
            <a:xfrm>
              <a:off x="7239000" y="5257800"/>
              <a:ext cx="842963" cy="757518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19535" name="TextBox 214"/>
            <p:cNvSpPr txBox="1">
              <a:spLocks noChangeArrowheads="1"/>
            </p:cNvSpPr>
            <p:nvPr/>
          </p:nvSpPr>
          <p:spPr bwMode="auto">
            <a:xfrm>
              <a:off x="7467600" y="54102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5</a:t>
              </a:r>
            </a:p>
          </p:txBody>
        </p:sp>
      </p:grpSp>
      <p:sp>
        <p:nvSpPr>
          <p:cNvPr id="217" name="Right Arrow 216"/>
          <p:cNvSpPr/>
          <p:nvPr/>
        </p:nvSpPr>
        <p:spPr bwMode="auto">
          <a:xfrm>
            <a:off x="1143000" y="3962400"/>
            <a:ext cx="609600" cy="457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980000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18" name="Right Arrow 217"/>
          <p:cNvSpPr/>
          <p:nvPr/>
        </p:nvSpPr>
        <p:spPr bwMode="auto">
          <a:xfrm>
            <a:off x="0" y="6096000"/>
            <a:ext cx="609600" cy="457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19" name="Isosceles Triangle 218"/>
          <p:cNvSpPr/>
          <p:nvPr/>
        </p:nvSpPr>
        <p:spPr bwMode="auto">
          <a:xfrm>
            <a:off x="7391400" y="685800"/>
            <a:ext cx="228600" cy="4572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21" name="Isosceles Triangle 220"/>
          <p:cNvSpPr/>
          <p:nvPr/>
        </p:nvSpPr>
        <p:spPr bwMode="auto">
          <a:xfrm>
            <a:off x="6858000" y="685800"/>
            <a:ext cx="228600" cy="4572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22" name="Isosceles Triangle 221"/>
          <p:cNvSpPr/>
          <p:nvPr/>
        </p:nvSpPr>
        <p:spPr bwMode="auto">
          <a:xfrm>
            <a:off x="6858000" y="685800"/>
            <a:ext cx="228600" cy="4572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23" name="Isosceles Triangle 222"/>
          <p:cNvSpPr/>
          <p:nvPr/>
        </p:nvSpPr>
        <p:spPr bwMode="auto">
          <a:xfrm>
            <a:off x="6858000" y="685800"/>
            <a:ext cx="228600" cy="4572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24" name="Isosceles Triangle 223"/>
          <p:cNvSpPr/>
          <p:nvPr/>
        </p:nvSpPr>
        <p:spPr bwMode="auto">
          <a:xfrm>
            <a:off x="7010400" y="685800"/>
            <a:ext cx="228600" cy="4572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25" name="Isosceles Triangle 224"/>
          <p:cNvSpPr/>
          <p:nvPr/>
        </p:nvSpPr>
        <p:spPr bwMode="auto">
          <a:xfrm>
            <a:off x="7010400" y="685800"/>
            <a:ext cx="228600" cy="4572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26" name="Isosceles Triangle 225"/>
          <p:cNvSpPr/>
          <p:nvPr/>
        </p:nvSpPr>
        <p:spPr bwMode="auto">
          <a:xfrm>
            <a:off x="7010400" y="685800"/>
            <a:ext cx="228600" cy="4572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27" name="Isosceles Triangle 226"/>
          <p:cNvSpPr/>
          <p:nvPr/>
        </p:nvSpPr>
        <p:spPr bwMode="auto">
          <a:xfrm>
            <a:off x="7162800" y="685800"/>
            <a:ext cx="228600" cy="4572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28" name="Isosceles Triangle 227"/>
          <p:cNvSpPr/>
          <p:nvPr/>
        </p:nvSpPr>
        <p:spPr bwMode="auto">
          <a:xfrm>
            <a:off x="7162800" y="685800"/>
            <a:ext cx="228600" cy="4572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29" name="Isosceles Triangle 228"/>
          <p:cNvSpPr/>
          <p:nvPr/>
        </p:nvSpPr>
        <p:spPr bwMode="auto">
          <a:xfrm>
            <a:off x="7162800" y="685800"/>
            <a:ext cx="228600" cy="4572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30" name="Isosceles Triangle 229"/>
          <p:cNvSpPr/>
          <p:nvPr/>
        </p:nvSpPr>
        <p:spPr bwMode="auto">
          <a:xfrm>
            <a:off x="7391400" y="685800"/>
            <a:ext cx="228600" cy="4572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31" name="Isosceles Triangle 230"/>
          <p:cNvSpPr/>
          <p:nvPr/>
        </p:nvSpPr>
        <p:spPr bwMode="auto">
          <a:xfrm>
            <a:off x="7391400" y="685800"/>
            <a:ext cx="228600" cy="4572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32" name="Isosceles Triangle 231"/>
          <p:cNvSpPr/>
          <p:nvPr/>
        </p:nvSpPr>
        <p:spPr bwMode="auto">
          <a:xfrm>
            <a:off x="7391400" y="685800"/>
            <a:ext cx="228600" cy="4572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33" name="Isosceles Triangle 232"/>
          <p:cNvSpPr/>
          <p:nvPr/>
        </p:nvSpPr>
        <p:spPr bwMode="auto">
          <a:xfrm>
            <a:off x="7620000" y="685800"/>
            <a:ext cx="228600" cy="4572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34" name="Isosceles Triangle 233"/>
          <p:cNvSpPr/>
          <p:nvPr/>
        </p:nvSpPr>
        <p:spPr bwMode="auto">
          <a:xfrm>
            <a:off x="7620000" y="685800"/>
            <a:ext cx="228600" cy="4572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35" name="Isosceles Triangle 234"/>
          <p:cNvSpPr/>
          <p:nvPr/>
        </p:nvSpPr>
        <p:spPr bwMode="auto">
          <a:xfrm>
            <a:off x="7620000" y="685800"/>
            <a:ext cx="228600" cy="4572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207" name="TextBox 206"/>
          <p:cNvSpPr txBox="1">
            <a:spLocks noChangeArrowheads="1"/>
          </p:cNvSpPr>
          <p:nvPr/>
        </p:nvSpPr>
        <p:spPr bwMode="auto">
          <a:xfrm>
            <a:off x="8197283" y="5257800"/>
            <a:ext cx="355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0</a:t>
            </a:r>
          </a:p>
        </p:txBody>
      </p:sp>
    </p:spTree>
    <p:extLst>
      <p:ext uri="{BB962C8B-B14F-4D97-AF65-F5344CB8AC3E}">
        <p14:creationId xmlns="" xmlns:p14="http://schemas.microsoft.com/office/powerpoint/2010/main" val="30133325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112" grpId="0" animBg="1"/>
      <p:bldP spid="119" grpId="0" animBg="1"/>
      <p:bldP spid="120" grpId="0" animBg="1"/>
      <p:bldP spid="121" grpId="0" animBg="1"/>
      <p:bldP spid="122" grpId="0" animBg="1"/>
      <p:bldP spid="183" grpId="0" animBg="1"/>
      <p:bldP spid="184" grpId="0" animBg="1"/>
      <p:bldP spid="185" grpId="0" animBg="1"/>
      <p:bldP spid="189" grpId="0" animBg="1"/>
      <p:bldP spid="190" grpId="0" animBg="1"/>
      <p:bldP spid="195" grpId="0" animBg="1"/>
      <p:bldP spid="197" grpId="0" animBg="1"/>
      <p:bldP spid="198" grpId="0" animBg="1"/>
      <p:bldP spid="199" grpId="0" animBg="1"/>
      <p:bldP spid="204" grpId="0" animBg="1"/>
      <p:bldP spid="205" grpId="0" animBg="1"/>
      <p:bldP spid="206" grpId="0" animBg="1"/>
      <p:bldP spid="209" grpId="0" animBg="1"/>
      <p:bldP spid="210" grpId="0" animBg="1"/>
      <p:bldP spid="212" grpId="0" animBg="1"/>
      <p:bldP spid="218" grpId="0" animBg="1"/>
      <p:bldP spid="219" grpId="0" animBg="1"/>
      <p:bldP spid="219" grpId="1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07" grpId="0"/>
      <p:bldP spid="207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81000"/>
            <a:ext cx="7249100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Now let us design the code fragment </a:t>
            </a:r>
            <a:r>
              <a:rPr lang="en-US" sz="2200" b="1" dirty="0" smtClean="0">
                <a:solidFill>
                  <a:srgbClr val="C00000"/>
                </a:solidFill>
                <a:latin typeface="Comic Sans MS" pitchFamily="66" charset="0"/>
              </a:rPr>
              <a:t>print_reverse</a:t>
            </a:r>
            <a:endParaRPr lang="en-US" sz="2200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00131" y="1069961"/>
            <a:ext cx="2634054" cy="4308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Suppose input </a:t>
            </a:r>
            <a:r>
              <a:rPr lang="en-US" sz="2200" b="1" dirty="0" smtClean="0">
                <a:latin typeface="Comic Sans MS" pitchFamily="66" charset="0"/>
              </a:rPr>
              <a:t>is: </a:t>
            </a:r>
            <a:endParaRPr lang="en-US" sz="2200" b="1" dirty="0">
              <a:latin typeface="Comic Sans MS" pitchFamily="66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25301" y="1071546"/>
            <a:ext cx="1675459" cy="4308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 smtClean="0">
                <a:latin typeface="Comic Sans MS" pitchFamily="66" charset="0"/>
              </a:rPr>
              <a:t>HELP</a:t>
            </a:r>
            <a:r>
              <a:rPr lang="en-US" sz="2200" b="1" dirty="0" smtClean="0">
                <a:solidFill>
                  <a:srgbClr val="C00000"/>
                </a:solidFill>
                <a:latin typeface="Comic Sans MS" pitchFamily="66" charset="0"/>
              </a:rPr>
              <a:t>&lt;</a:t>
            </a:r>
            <a:r>
              <a:rPr lang="en-US" sz="2200" b="1" dirty="0" err="1" smtClean="0">
                <a:solidFill>
                  <a:srgbClr val="C00000"/>
                </a:solidFill>
                <a:latin typeface="Comic Sans MS" pitchFamily="66" charset="0"/>
              </a:rPr>
              <a:t>eof</a:t>
            </a:r>
            <a:r>
              <a:rPr lang="en-US" sz="2200" b="1" dirty="0" smtClean="0">
                <a:solidFill>
                  <a:srgbClr val="C00000"/>
                </a:solidFill>
                <a:latin typeface="Comic Sans MS" pitchFamily="66" charset="0"/>
              </a:rPr>
              <a:t>&gt;</a:t>
            </a:r>
            <a:endParaRPr lang="en-US" sz="2200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71600" y="3733800"/>
            <a:ext cx="4899025" cy="4302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rgbClr val="C00000"/>
                </a:solidFill>
                <a:latin typeface="Comic Sans MS" pitchFamily="66" charset="0"/>
              </a:rPr>
              <a:t>index  </a:t>
            </a:r>
            <a:r>
              <a:rPr lang="en-US" sz="2200" b="1" dirty="0" err="1">
                <a:solidFill>
                  <a:srgbClr val="C00000"/>
                </a:solidFill>
                <a:latin typeface="Comic Sans MS" pitchFamily="66" charset="0"/>
              </a:rPr>
              <a:t>i</a:t>
            </a:r>
            <a:r>
              <a:rPr lang="en-US" sz="2200" b="1" dirty="0">
                <a:solidFill>
                  <a:srgbClr val="C00000"/>
                </a:solidFill>
                <a:latin typeface="Comic Sans MS" pitchFamily="66" charset="0"/>
              </a:rPr>
              <a:t>  runs backwards  in array</a:t>
            </a:r>
            <a:endParaRPr lang="en-US" sz="2200" dirty="0">
              <a:solidFill>
                <a:srgbClr val="C00000"/>
              </a:solidFill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6553200" y="3429000"/>
            <a:ext cx="2286000" cy="762000"/>
            <a:chOff x="228600" y="3429000"/>
            <a:chExt cx="2286000" cy="762000"/>
          </a:xfrm>
        </p:grpSpPr>
        <p:sp>
          <p:nvSpPr>
            <p:cNvPr id="15391" name="Rounded Rectangle 23"/>
            <p:cNvSpPr>
              <a:spLocks noChangeArrowheads="1"/>
            </p:cNvSpPr>
            <p:nvPr/>
          </p:nvSpPr>
          <p:spPr bwMode="auto">
            <a:xfrm>
              <a:off x="1295400" y="3429000"/>
              <a:ext cx="1219200" cy="762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altLang="en-US" sz="2400">
                <a:ea typeface="ＭＳ Ｐゴシック" pitchFamily="34" charset="-128"/>
              </a:endParaRPr>
            </a:p>
          </p:txBody>
        </p:sp>
        <p:sp>
          <p:nvSpPr>
            <p:cNvPr id="15392" name="TextBox 24"/>
            <p:cNvSpPr txBox="1">
              <a:spLocks noChangeArrowheads="1"/>
            </p:cNvSpPr>
            <p:nvPr/>
          </p:nvSpPr>
          <p:spPr bwMode="auto">
            <a:xfrm>
              <a:off x="228600" y="3581400"/>
              <a:ext cx="1034257" cy="43088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count </a:t>
              </a:r>
            </a:p>
          </p:txBody>
        </p:sp>
        <p:sp>
          <p:nvSpPr>
            <p:cNvPr id="15393" name="TextBox 26"/>
            <p:cNvSpPr txBox="1">
              <a:spLocks noChangeArrowheads="1"/>
            </p:cNvSpPr>
            <p:nvPr/>
          </p:nvSpPr>
          <p:spPr bwMode="auto">
            <a:xfrm>
              <a:off x="1752600" y="3581400"/>
              <a:ext cx="35618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4</a:t>
              </a: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152400" y="2209767"/>
            <a:ext cx="8763000" cy="1192610"/>
            <a:chOff x="152400" y="2209800"/>
            <a:chExt cx="8763000" cy="1192887"/>
          </a:xfrm>
        </p:grpSpPr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1295400" y="2209800"/>
              <a:ext cx="7620000" cy="1192887"/>
              <a:chOff x="1295400" y="1295400"/>
              <a:chExt cx="7620000" cy="1192887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1295400" y="1295436"/>
                <a:ext cx="1066800" cy="68596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2362200" y="1295436"/>
                <a:ext cx="1066800" cy="68596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3429000" y="1295436"/>
                <a:ext cx="1066800" cy="68596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4495800" y="1295436"/>
                <a:ext cx="1066800" cy="68596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7848600" y="1295436"/>
                <a:ext cx="1066800" cy="68596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cxnSp>
            <p:nvCxnSpPr>
              <p:cNvPr id="15388" name="Straight Connector 12"/>
              <p:cNvCxnSpPr>
                <a:cxnSpLocks noChangeShapeType="1"/>
              </p:cNvCxnSpPr>
              <p:nvPr/>
            </p:nvCxnSpPr>
            <p:spPr bwMode="auto">
              <a:xfrm>
                <a:off x="5562600" y="1295400"/>
                <a:ext cx="228600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5389" name="Straight Connector 14"/>
              <p:cNvCxnSpPr>
                <a:cxnSpLocks noChangeShapeType="1"/>
              </p:cNvCxnSpPr>
              <p:nvPr/>
            </p:nvCxnSpPr>
            <p:spPr bwMode="auto">
              <a:xfrm>
                <a:off x="5562600" y="1981200"/>
                <a:ext cx="22860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sp>
            <p:nvSpPr>
              <p:cNvPr id="16" name="TextBox 15"/>
              <p:cNvSpPr txBox="1"/>
              <p:nvPr/>
            </p:nvSpPr>
            <p:spPr>
              <a:xfrm>
                <a:off x="1295400" y="2057614"/>
                <a:ext cx="7589838" cy="43031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latin typeface="Comic Sans MS" pitchFamily="66" charset="0"/>
                  </a:rPr>
                  <a:t>  s[0]    s[1]     s[2]     s[3]                      s[99]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52400" y="2569602"/>
              <a:ext cx="1048685" cy="4309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 smtClean="0">
                  <a:latin typeface="Comic Sans MS" pitchFamily="66" charset="0"/>
                </a:rPr>
                <a:t>s[100</a:t>
              </a:r>
              <a:r>
                <a:rPr lang="en-US" sz="2200" b="1" dirty="0">
                  <a:latin typeface="Comic Sans MS" pitchFamily="66" charset="0"/>
                </a:rPr>
                <a:t>]</a:t>
              </a:r>
            </a:p>
          </p:txBody>
        </p:sp>
        <p:sp>
          <p:nvSpPr>
            <p:cNvPr id="15378" name="TextBox 19"/>
            <p:cNvSpPr txBox="1">
              <a:spLocks noChangeArrowheads="1"/>
            </p:cNvSpPr>
            <p:nvPr/>
          </p:nvSpPr>
          <p:spPr bwMode="auto">
            <a:xfrm>
              <a:off x="1600200" y="2362200"/>
              <a:ext cx="62228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`H’</a:t>
              </a:r>
            </a:p>
          </p:txBody>
        </p:sp>
        <p:sp>
          <p:nvSpPr>
            <p:cNvPr id="15379" name="TextBox 20"/>
            <p:cNvSpPr txBox="1">
              <a:spLocks noChangeArrowheads="1"/>
            </p:cNvSpPr>
            <p:nvPr/>
          </p:nvSpPr>
          <p:spPr bwMode="auto">
            <a:xfrm>
              <a:off x="2667000" y="2362200"/>
              <a:ext cx="58221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`E’</a:t>
              </a:r>
            </a:p>
          </p:txBody>
        </p:sp>
        <p:sp>
          <p:nvSpPr>
            <p:cNvPr id="15380" name="TextBox 21"/>
            <p:cNvSpPr txBox="1">
              <a:spLocks noChangeArrowheads="1"/>
            </p:cNvSpPr>
            <p:nvPr/>
          </p:nvSpPr>
          <p:spPr bwMode="auto">
            <a:xfrm>
              <a:off x="3657600" y="2362200"/>
              <a:ext cx="56137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`L’</a:t>
              </a:r>
            </a:p>
          </p:txBody>
        </p:sp>
        <p:sp>
          <p:nvSpPr>
            <p:cNvPr id="15381" name="TextBox 22"/>
            <p:cNvSpPr txBox="1">
              <a:spLocks noChangeArrowheads="1"/>
            </p:cNvSpPr>
            <p:nvPr/>
          </p:nvSpPr>
          <p:spPr bwMode="auto">
            <a:xfrm>
              <a:off x="4800600" y="2362200"/>
              <a:ext cx="55656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`P’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5562600" y="2209836"/>
              <a:ext cx="1066800" cy="68596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1371600" y="3352800"/>
            <a:ext cx="3810000" cy="457200"/>
            <a:chOff x="1371600" y="3505200"/>
            <a:chExt cx="3810000" cy="457200"/>
          </a:xfrm>
        </p:grpSpPr>
        <p:cxnSp>
          <p:nvCxnSpPr>
            <p:cNvPr id="15373" name="Straight Arrow Connector 34"/>
            <p:cNvCxnSpPr>
              <a:cxnSpLocks noChangeShapeType="1"/>
            </p:cNvCxnSpPr>
            <p:nvPr/>
          </p:nvCxnSpPr>
          <p:spPr bwMode="auto">
            <a:xfrm flipH="1">
              <a:off x="1371600" y="3886200"/>
              <a:ext cx="3810000" cy="0"/>
            </a:xfrm>
            <a:prstGeom prst="straightConnector1">
              <a:avLst/>
            </a:prstGeom>
            <a:noFill/>
            <a:ln w="31750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sp>
          <p:nvSpPr>
            <p:cNvPr id="15374" name="TextBox 35"/>
            <p:cNvSpPr txBox="1">
              <a:spLocks noChangeArrowheads="1"/>
            </p:cNvSpPr>
            <p:nvPr/>
          </p:nvSpPr>
          <p:spPr bwMode="auto">
            <a:xfrm>
              <a:off x="3200400" y="3505200"/>
              <a:ext cx="26321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solidFill>
                    <a:srgbClr val="C00000"/>
                  </a:solidFill>
                  <a:latin typeface="Comic Sans MS" pitchFamily="66" charset="0"/>
                </a:rPr>
                <a:t>i</a:t>
              </a:r>
            </a:p>
          </p:txBody>
        </p:sp>
        <p:cxnSp>
          <p:nvCxnSpPr>
            <p:cNvPr id="15375" name="Straight Connector 37"/>
            <p:cNvCxnSpPr>
              <a:cxnSpLocks noChangeShapeType="1"/>
            </p:cNvCxnSpPr>
            <p:nvPr/>
          </p:nvCxnSpPr>
          <p:spPr bwMode="auto">
            <a:xfrm>
              <a:off x="5181600" y="3657600"/>
              <a:ext cx="0" cy="304800"/>
            </a:xfrm>
            <a:prstGeom prst="line">
              <a:avLst/>
            </a:prstGeom>
            <a:noFill/>
            <a:ln w="44450" algn="ctr">
              <a:solidFill>
                <a:srgbClr val="C00000"/>
              </a:solidFill>
              <a:round/>
              <a:headEnd/>
              <a:tailEnd/>
            </a:ln>
          </p:spPr>
        </p:cxnSp>
      </p:grpSp>
      <p:grpSp>
        <p:nvGrpSpPr>
          <p:cNvPr id="12" name="Group 45"/>
          <p:cNvGrpSpPr>
            <a:grpSpLocks/>
          </p:cNvGrpSpPr>
          <p:nvPr/>
        </p:nvGrpSpPr>
        <p:grpSpPr bwMode="auto">
          <a:xfrm>
            <a:off x="990600" y="4324373"/>
            <a:ext cx="7315200" cy="2462213"/>
            <a:chOff x="381000" y="4114800"/>
            <a:chExt cx="6629400" cy="2462213"/>
          </a:xfrm>
        </p:grpSpPr>
        <p:sp>
          <p:nvSpPr>
            <p:cNvPr id="33" name="TextBox 32"/>
            <p:cNvSpPr txBox="1"/>
            <p:nvPr/>
          </p:nvSpPr>
          <p:spPr>
            <a:xfrm>
              <a:off x="381000" y="4114800"/>
              <a:ext cx="6629400" cy="246221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int i;   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set </a:t>
              </a:r>
              <a:r>
                <a:rPr lang="en-US" sz="2200" b="1" dirty="0" err="1">
                  <a:latin typeface="Comic Sans MS" pitchFamily="66" charset="0"/>
                </a:rPr>
                <a:t>i</a:t>
              </a:r>
              <a:r>
                <a:rPr lang="en-US" sz="2200" b="1" dirty="0">
                  <a:latin typeface="Comic Sans MS" pitchFamily="66" charset="0"/>
                </a:rPr>
                <a:t> to the index of  last  character read. </a:t>
              </a:r>
            </a:p>
            <a:p>
              <a:pPr>
                <a:defRPr/>
              </a:pPr>
              <a:endParaRPr lang="en-US" sz="2200" b="1" dirty="0" smtClean="0">
                <a:latin typeface="Comic Sans MS" pitchFamily="66" charset="0"/>
              </a:endParaRPr>
            </a:p>
            <a:p>
              <a:pPr>
                <a:defRPr/>
              </a:pPr>
              <a:r>
                <a:rPr lang="en-US" sz="2200" b="1" dirty="0" smtClean="0">
                  <a:latin typeface="Comic Sans MS" pitchFamily="66" charset="0"/>
                </a:rPr>
                <a:t>while </a:t>
              </a:r>
              <a:r>
                <a:rPr lang="en-US" sz="2200" b="1" dirty="0">
                  <a:latin typeface="Comic Sans MS" pitchFamily="66" charset="0"/>
                </a:rPr>
                <a:t>(i &gt;= 0) {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  print s[</a:t>
              </a:r>
              <a:r>
                <a:rPr lang="en-US" sz="2200" b="1" dirty="0" err="1">
                  <a:latin typeface="Comic Sans MS" pitchFamily="66" charset="0"/>
                </a:rPr>
                <a:t>i</a:t>
              </a:r>
              <a:r>
                <a:rPr lang="en-US" sz="2200" b="1" dirty="0">
                  <a:latin typeface="Comic Sans MS" pitchFamily="66" charset="0"/>
                </a:rPr>
                <a:t>]  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  </a:t>
              </a:r>
              <a:r>
                <a:rPr lang="en-US" sz="2200" b="1" dirty="0" err="1">
                  <a:latin typeface="Comic Sans MS" pitchFamily="66" charset="0"/>
                </a:rPr>
                <a:t>i</a:t>
              </a:r>
              <a:r>
                <a:rPr lang="en-US" sz="2200" b="1" dirty="0">
                  <a:latin typeface="Comic Sans MS" pitchFamily="66" charset="0"/>
                </a:rPr>
                <a:t> = i-1;      /* shift array index one to  left */ 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}</a:t>
              </a:r>
            </a:p>
          </p:txBody>
        </p:sp>
        <p:grpSp>
          <p:nvGrpSpPr>
            <p:cNvPr id="13" name="Group 44"/>
            <p:cNvGrpSpPr/>
            <p:nvPr/>
          </p:nvGrpSpPr>
          <p:grpSpPr>
            <a:xfrm>
              <a:off x="3886200" y="5105400"/>
              <a:ext cx="2590800" cy="609600"/>
              <a:chOff x="3886200" y="5105400"/>
              <a:chExt cx="2590800" cy="609600"/>
            </a:xfrm>
            <a:scene3d>
              <a:camera prst="orthographicFront">
                <a:rot lat="0" lon="0" rev="600000"/>
              </a:camera>
              <a:lightRig rig="threePt" dir="t"/>
            </a:scene3d>
          </p:grpSpPr>
          <p:sp>
            <p:nvSpPr>
              <p:cNvPr id="43" name="TextBox 42"/>
              <p:cNvSpPr txBox="1"/>
              <p:nvPr/>
            </p:nvSpPr>
            <p:spPr>
              <a:xfrm>
                <a:off x="4191000" y="5181600"/>
                <a:ext cx="2266967" cy="43088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solidFill>
                      <a:srgbClr val="C00000"/>
                    </a:solidFill>
                    <a:latin typeface="Comic Sans MS" pitchFamily="66" charset="0"/>
                  </a:rPr>
                  <a:t>PSEUDO CODE</a:t>
                </a:r>
              </a:p>
            </p:txBody>
          </p:sp>
          <p:sp>
            <p:nvSpPr>
              <p:cNvPr id="44" name="Oval 43"/>
              <p:cNvSpPr/>
              <p:nvPr/>
            </p:nvSpPr>
            <p:spPr bwMode="auto">
              <a:xfrm>
                <a:off x="3886200" y="5105400"/>
                <a:ext cx="2590800" cy="609600"/>
              </a:xfrm>
              <a:prstGeom prst="ellipse">
                <a:avLst/>
              </a:prstGeom>
              <a:noFill/>
              <a:ln w="254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3764533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4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" y="381000"/>
            <a:ext cx="8763000" cy="2133600"/>
            <a:chOff x="152400" y="2057400"/>
            <a:chExt cx="8763000" cy="2133600"/>
          </a:xfrm>
        </p:grpSpPr>
        <p:sp>
          <p:nvSpPr>
            <p:cNvPr id="6" name="TextBox 5"/>
            <p:cNvSpPr txBox="1"/>
            <p:nvPr/>
          </p:nvSpPr>
          <p:spPr>
            <a:xfrm>
              <a:off x="1371600" y="3733800"/>
              <a:ext cx="4899025" cy="43021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solidFill>
                    <a:srgbClr val="C00000"/>
                  </a:solidFill>
                  <a:latin typeface="Comic Sans MS" pitchFamily="66" charset="0"/>
                </a:rPr>
                <a:t>index  </a:t>
              </a:r>
              <a:r>
                <a:rPr lang="en-US" sz="2200" b="1" dirty="0" err="1">
                  <a:solidFill>
                    <a:srgbClr val="C00000"/>
                  </a:solidFill>
                  <a:latin typeface="Comic Sans MS" pitchFamily="66" charset="0"/>
                </a:rPr>
                <a:t>i</a:t>
              </a:r>
              <a:r>
                <a:rPr lang="en-US" sz="2200" b="1" dirty="0">
                  <a:solidFill>
                    <a:srgbClr val="C00000"/>
                  </a:solidFill>
                  <a:latin typeface="Comic Sans MS" pitchFamily="66" charset="0"/>
                </a:rPr>
                <a:t>  runs backwards  in array</a:t>
              </a:r>
              <a:endParaRPr lang="en-US" sz="2200" dirty="0">
                <a:solidFill>
                  <a:srgbClr val="C00000"/>
                </a:solidFill>
              </a:endParaRPr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1295400" y="2209800"/>
              <a:ext cx="7620000" cy="1192887"/>
              <a:chOff x="1295400" y="1295400"/>
              <a:chExt cx="7620000" cy="1192887"/>
            </a:xfrm>
          </p:grpSpPr>
          <p:sp>
            <p:nvSpPr>
              <p:cNvPr id="22" name="Rectangle 21"/>
              <p:cNvSpPr/>
              <p:nvPr/>
            </p:nvSpPr>
            <p:spPr bwMode="auto">
              <a:xfrm>
                <a:off x="1295400" y="1295400"/>
                <a:ext cx="1066800" cy="685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2362200" y="1295400"/>
                <a:ext cx="1066800" cy="685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3429000" y="1295400"/>
                <a:ext cx="1066800" cy="685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25" name="Rectangle 9"/>
              <p:cNvSpPr/>
              <p:nvPr/>
            </p:nvSpPr>
            <p:spPr bwMode="auto">
              <a:xfrm>
                <a:off x="4495800" y="1295400"/>
                <a:ext cx="1066800" cy="685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7848600" y="1295400"/>
                <a:ext cx="1066800" cy="6858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  <p:cxnSp>
            <p:nvCxnSpPr>
              <p:cNvPr id="16416" name="Straight Connector 26"/>
              <p:cNvCxnSpPr>
                <a:cxnSpLocks noChangeShapeType="1"/>
              </p:cNvCxnSpPr>
              <p:nvPr/>
            </p:nvCxnSpPr>
            <p:spPr bwMode="auto">
              <a:xfrm>
                <a:off x="5562600" y="1295400"/>
                <a:ext cx="228600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6417" name="Straight Connector 27"/>
              <p:cNvCxnSpPr>
                <a:cxnSpLocks noChangeShapeType="1"/>
              </p:cNvCxnSpPr>
              <p:nvPr/>
            </p:nvCxnSpPr>
            <p:spPr bwMode="auto">
              <a:xfrm>
                <a:off x="5562600" y="1981200"/>
                <a:ext cx="22860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sp>
            <p:nvSpPr>
              <p:cNvPr id="29" name="TextBox 28"/>
              <p:cNvSpPr txBox="1"/>
              <p:nvPr/>
            </p:nvSpPr>
            <p:spPr>
              <a:xfrm>
                <a:off x="1295400" y="2057400"/>
                <a:ext cx="7589838" cy="43021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latin typeface="Comic Sans MS" pitchFamily="66" charset="0"/>
                  </a:rPr>
                  <a:t>  s[0]    s[1]     s[2]     s[3]                      s[99]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52400" y="2057400"/>
              <a:ext cx="1049338" cy="14462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The  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array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char 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s[100]</a:t>
              </a:r>
            </a:p>
          </p:txBody>
        </p:sp>
        <p:sp>
          <p:nvSpPr>
            <p:cNvPr id="16398" name="TextBox 8"/>
            <p:cNvSpPr txBox="1">
              <a:spLocks noChangeArrowheads="1"/>
            </p:cNvSpPr>
            <p:nvPr/>
          </p:nvSpPr>
          <p:spPr bwMode="auto">
            <a:xfrm>
              <a:off x="1600200" y="2362200"/>
              <a:ext cx="62228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`H’</a:t>
              </a:r>
            </a:p>
          </p:txBody>
        </p:sp>
        <p:sp>
          <p:nvSpPr>
            <p:cNvPr id="16399" name="TextBox 9"/>
            <p:cNvSpPr txBox="1">
              <a:spLocks noChangeArrowheads="1"/>
            </p:cNvSpPr>
            <p:nvPr/>
          </p:nvSpPr>
          <p:spPr bwMode="auto">
            <a:xfrm>
              <a:off x="2667000" y="2362200"/>
              <a:ext cx="58221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`E’</a:t>
              </a:r>
            </a:p>
          </p:txBody>
        </p:sp>
        <p:sp>
          <p:nvSpPr>
            <p:cNvPr id="16400" name="TextBox 10"/>
            <p:cNvSpPr txBox="1">
              <a:spLocks noChangeArrowheads="1"/>
            </p:cNvSpPr>
            <p:nvPr/>
          </p:nvSpPr>
          <p:spPr bwMode="auto">
            <a:xfrm>
              <a:off x="3657600" y="2362200"/>
              <a:ext cx="56137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`L’</a:t>
              </a:r>
            </a:p>
          </p:txBody>
        </p:sp>
        <p:sp>
          <p:nvSpPr>
            <p:cNvPr id="16401" name="TextBox 11"/>
            <p:cNvSpPr txBox="1">
              <a:spLocks noChangeArrowheads="1"/>
            </p:cNvSpPr>
            <p:nvPr/>
          </p:nvSpPr>
          <p:spPr bwMode="auto">
            <a:xfrm>
              <a:off x="4800600" y="2362200"/>
              <a:ext cx="55656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`P’</a:t>
              </a:r>
            </a:p>
          </p:txBody>
        </p:sp>
        <p:grpSp>
          <p:nvGrpSpPr>
            <p:cNvPr id="4" name="Group 40"/>
            <p:cNvGrpSpPr>
              <a:grpSpLocks/>
            </p:cNvGrpSpPr>
            <p:nvPr/>
          </p:nvGrpSpPr>
          <p:grpSpPr bwMode="auto">
            <a:xfrm>
              <a:off x="6553200" y="3429000"/>
              <a:ext cx="2286000" cy="762000"/>
              <a:chOff x="228600" y="3429000"/>
              <a:chExt cx="2286000" cy="762000"/>
            </a:xfrm>
          </p:grpSpPr>
          <p:sp>
            <p:nvSpPr>
              <p:cNvPr id="16408" name="Rounded Rectangle 18"/>
              <p:cNvSpPr>
                <a:spLocks noChangeArrowheads="1"/>
              </p:cNvSpPr>
              <p:nvPr/>
            </p:nvSpPr>
            <p:spPr bwMode="auto">
              <a:xfrm>
                <a:off x="1295400" y="3429000"/>
                <a:ext cx="1219200" cy="762000"/>
              </a:xfrm>
              <a:prstGeom prst="roundRect">
                <a:avLst>
                  <a:gd name="adj" fmla="val 16667"/>
                </a:avLst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16409" name="TextBox 19"/>
              <p:cNvSpPr txBox="1">
                <a:spLocks noChangeArrowheads="1"/>
              </p:cNvSpPr>
              <p:nvPr/>
            </p:nvSpPr>
            <p:spPr bwMode="auto">
              <a:xfrm>
                <a:off x="228600" y="3581400"/>
                <a:ext cx="1034257" cy="430887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count </a:t>
                </a:r>
              </a:p>
            </p:txBody>
          </p:sp>
          <p:sp>
            <p:nvSpPr>
              <p:cNvPr id="16410" name="TextBox 20"/>
              <p:cNvSpPr txBox="1">
                <a:spLocks noChangeArrowheads="1"/>
              </p:cNvSpPr>
              <p:nvPr/>
            </p:nvSpPr>
            <p:spPr bwMode="auto">
              <a:xfrm>
                <a:off x="1752600" y="3581400"/>
                <a:ext cx="35618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latin typeface="Comic Sans MS" pitchFamily="66" charset="0"/>
                  </a:rPr>
                  <a:t>4</a:t>
                </a:r>
              </a:p>
            </p:txBody>
          </p:sp>
        </p:grpSp>
        <p:sp>
          <p:nvSpPr>
            <p:cNvPr id="14" name="Rectangle 13"/>
            <p:cNvSpPr/>
            <p:nvPr/>
          </p:nvSpPr>
          <p:spPr bwMode="auto">
            <a:xfrm>
              <a:off x="5562600" y="2209800"/>
              <a:ext cx="1066800" cy="685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1371600" y="3352800"/>
              <a:ext cx="3810000" cy="457200"/>
              <a:chOff x="1371600" y="3505200"/>
              <a:chExt cx="3810000" cy="457200"/>
            </a:xfrm>
          </p:grpSpPr>
          <p:cxnSp>
            <p:nvCxnSpPr>
              <p:cNvPr id="16405" name="Straight Arrow Connector 15"/>
              <p:cNvCxnSpPr>
                <a:cxnSpLocks noChangeShapeType="1"/>
              </p:cNvCxnSpPr>
              <p:nvPr/>
            </p:nvCxnSpPr>
            <p:spPr bwMode="auto">
              <a:xfrm flipH="1">
                <a:off x="1371600" y="3886200"/>
                <a:ext cx="3810000" cy="0"/>
              </a:xfrm>
              <a:prstGeom prst="straightConnector1">
                <a:avLst/>
              </a:prstGeom>
              <a:noFill/>
              <a:ln w="31750" algn="ctr">
                <a:solidFill>
                  <a:srgbClr val="C00000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16406" name="TextBox 16"/>
              <p:cNvSpPr txBox="1">
                <a:spLocks noChangeArrowheads="1"/>
              </p:cNvSpPr>
              <p:nvPr/>
            </p:nvSpPr>
            <p:spPr bwMode="auto">
              <a:xfrm>
                <a:off x="3200400" y="3505200"/>
                <a:ext cx="263214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200" b="1">
                    <a:solidFill>
                      <a:srgbClr val="C00000"/>
                    </a:solidFill>
                    <a:latin typeface="Comic Sans MS" pitchFamily="66" charset="0"/>
                  </a:rPr>
                  <a:t>i</a:t>
                </a:r>
              </a:p>
            </p:txBody>
          </p:sp>
          <p:cxnSp>
            <p:nvCxnSpPr>
              <p:cNvPr id="16407" name="Straight Connector 17"/>
              <p:cNvCxnSpPr>
                <a:cxnSpLocks noChangeShapeType="1"/>
              </p:cNvCxnSpPr>
              <p:nvPr/>
            </p:nvCxnSpPr>
            <p:spPr bwMode="auto">
              <a:xfrm>
                <a:off x="5181600" y="3657600"/>
                <a:ext cx="0" cy="304800"/>
              </a:xfrm>
              <a:prstGeom prst="line">
                <a:avLst/>
              </a:prstGeom>
              <a:noFill/>
              <a:ln w="44450" algn="ctr">
                <a:solidFill>
                  <a:srgbClr val="C00000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107504" y="3047999"/>
            <a:ext cx="5927575" cy="2462213"/>
            <a:chOff x="238021" y="3124200"/>
            <a:chExt cx="4084682" cy="2462212"/>
          </a:xfrm>
        </p:grpSpPr>
        <p:sp>
          <p:nvSpPr>
            <p:cNvPr id="31" name="TextBox 30"/>
            <p:cNvSpPr txBox="1"/>
            <p:nvPr/>
          </p:nvSpPr>
          <p:spPr>
            <a:xfrm>
              <a:off x="238021" y="3124200"/>
              <a:ext cx="4084682" cy="24622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int i;   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set i to index of </a:t>
              </a:r>
              <a:r>
                <a:rPr lang="en-US" sz="2200" b="1" dirty="0" smtClean="0">
                  <a:latin typeface="Comic Sans MS" pitchFamily="66" charset="0"/>
                </a:rPr>
                <a:t>the </a:t>
              </a:r>
              <a:r>
                <a:rPr lang="en-US" sz="2200" b="1" dirty="0">
                  <a:latin typeface="Comic Sans MS" pitchFamily="66" charset="0"/>
                </a:rPr>
                <a:t>last </a:t>
              </a:r>
              <a:r>
                <a:rPr lang="en-US" sz="2200" b="1" dirty="0" smtClean="0">
                  <a:latin typeface="Comic Sans MS" pitchFamily="66" charset="0"/>
                </a:rPr>
                <a:t>character </a:t>
              </a:r>
              <a:r>
                <a:rPr lang="en-US" sz="2200" b="1" dirty="0">
                  <a:latin typeface="Comic Sans MS" pitchFamily="66" charset="0"/>
                </a:rPr>
                <a:t>read. </a:t>
              </a:r>
            </a:p>
            <a:p>
              <a:pPr>
                <a:defRPr/>
              </a:pPr>
              <a:r>
                <a:rPr lang="en-US" sz="2200" b="1" dirty="0" smtClean="0">
                  <a:latin typeface="Comic Sans MS" pitchFamily="66" charset="0"/>
                </a:rPr>
                <a:t> </a:t>
              </a:r>
              <a:endParaRPr lang="en-US" sz="2200" b="1" dirty="0">
                <a:latin typeface="Comic Sans MS" pitchFamily="66" charset="0"/>
              </a:endParaRP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while (</a:t>
              </a:r>
              <a:r>
                <a:rPr lang="en-US" sz="2200" b="1" dirty="0" err="1">
                  <a:latin typeface="Comic Sans MS" pitchFamily="66" charset="0"/>
                </a:rPr>
                <a:t>i</a:t>
              </a:r>
              <a:r>
                <a:rPr lang="en-US" sz="2200" b="1" dirty="0">
                  <a:latin typeface="Comic Sans MS" pitchFamily="66" charset="0"/>
                </a:rPr>
                <a:t> &gt;= 0) {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  print s[</a:t>
              </a:r>
              <a:r>
                <a:rPr lang="en-US" sz="2200" b="1" dirty="0" err="1">
                  <a:latin typeface="Comic Sans MS" pitchFamily="66" charset="0"/>
                </a:rPr>
                <a:t>i</a:t>
              </a:r>
              <a:r>
                <a:rPr lang="en-US" sz="2200" b="1" dirty="0">
                  <a:latin typeface="Comic Sans MS" pitchFamily="66" charset="0"/>
                </a:rPr>
                <a:t>]  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  </a:t>
              </a:r>
              <a:r>
                <a:rPr lang="en-US" sz="2200" b="1" dirty="0" err="1">
                  <a:latin typeface="Comic Sans MS" pitchFamily="66" charset="0"/>
                </a:rPr>
                <a:t>i</a:t>
              </a:r>
              <a:r>
                <a:rPr lang="en-US" sz="2200" b="1" dirty="0">
                  <a:latin typeface="Comic Sans MS" pitchFamily="66" charset="0"/>
                </a:rPr>
                <a:t> = i-1;      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}</a:t>
              </a:r>
            </a:p>
          </p:txBody>
        </p:sp>
        <p:grpSp>
          <p:nvGrpSpPr>
            <p:cNvPr id="9" name="Group 44"/>
            <p:cNvGrpSpPr/>
            <p:nvPr/>
          </p:nvGrpSpPr>
          <p:grpSpPr>
            <a:xfrm>
              <a:off x="2057400" y="4572000"/>
              <a:ext cx="2057400" cy="872436"/>
              <a:chOff x="3886200" y="5105400"/>
              <a:chExt cx="2590800" cy="645466"/>
            </a:xfrm>
            <a:scene3d>
              <a:camera prst="orthographicFront">
                <a:rot lat="0" lon="0" rev="600000"/>
              </a:camera>
              <a:lightRig rig="threePt" dir="t"/>
            </a:scene3d>
          </p:grpSpPr>
          <p:sp>
            <p:nvSpPr>
              <p:cNvPr id="33" name="TextBox 32"/>
              <p:cNvSpPr txBox="1"/>
              <p:nvPr/>
            </p:nvSpPr>
            <p:spPr>
              <a:xfrm>
                <a:off x="4191000" y="5181600"/>
                <a:ext cx="1695921" cy="5692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 smtClean="0">
                    <a:solidFill>
                      <a:srgbClr val="C00000"/>
                    </a:solidFill>
                    <a:latin typeface="Comic Sans MS" pitchFamily="66" charset="0"/>
                  </a:rPr>
                  <a:t>    PSEUDO </a:t>
                </a:r>
                <a:endParaRPr lang="en-US" sz="2200" b="1" dirty="0">
                  <a:solidFill>
                    <a:srgbClr val="C00000"/>
                  </a:solidFill>
                  <a:latin typeface="Comic Sans MS" pitchFamily="66" charset="0"/>
                </a:endParaRPr>
              </a:p>
              <a:p>
                <a:pPr>
                  <a:defRPr/>
                </a:pPr>
                <a:r>
                  <a:rPr lang="en-US" sz="2200" b="1" dirty="0" smtClean="0">
                    <a:solidFill>
                      <a:srgbClr val="C00000"/>
                    </a:solidFill>
                    <a:latin typeface="Comic Sans MS" pitchFamily="66" charset="0"/>
                  </a:rPr>
                  <a:t>    CODE</a:t>
                </a:r>
                <a:endParaRPr lang="en-US" sz="2200" b="1" dirty="0">
                  <a:solidFill>
                    <a:srgbClr val="C000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 bwMode="auto">
              <a:xfrm>
                <a:off x="3886200" y="5105400"/>
                <a:ext cx="2590800" cy="609600"/>
              </a:xfrm>
              <a:prstGeom prst="ellipse">
                <a:avLst/>
              </a:prstGeom>
              <a:noFill/>
              <a:ln w="254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 sz="2400">
                  <a:ea typeface="ＭＳ Ｐゴシック" pitchFamily="34" charset="-128"/>
                </a:endParaRPr>
              </a:p>
            </p:txBody>
          </p:sp>
        </p:grpSp>
      </p:grpSp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6156175" y="3048000"/>
            <a:ext cx="2870719" cy="3570696"/>
            <a:chOff x="4724400" y="3048000"/>
            <a:chExt cx="2870104" cy="3570611"/>
          </a:xfrm>
        </p:grpSpPr>
        <p:sp>
          <p:nvSpPr>
            <p:cNvPr id="36" name="TextBox 35"/>
            <p:cNvSpPr txBox="1"/>
            <p:nvPr/>
          </p:nvSpPr>
          <p:spPr>
            <a:xfrm>
              <a:off x="4724400" y="3048000"/>
              <a:ext cx="2824206" cy="24621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int i;</a:t>
              </a:r>
            </a:p>
            <a:p>
              <a:pPr>
                <a:defRPr/>
              </a:pPr>
              <a:r>
                <a:rPr lang="en-US" sz="2200" b="1" dirty="0">
                  <a:solidFill>
                    <a:srgbClr val="C00000"/>
                  </a:solidFill>
                  <a:latin typeface="Comic Sans MS" pitchFamily="66" charset="0"/>
                </a:rPr>
                <a:t>i = count-1</a:t>
              </a:r>
              <a:r>
                <a:rPr lang="en-US" sz="2200" b="1" dirty="0" smtClean="0">
                  <a:solidFill>
                    <a:srgbClr val="C00000"/>
                  </a:solidFill>
                  <a:latin typeface="Comic Sans MS" pitchFamily="66" charset="0"/>
                </a:rPr>
                <a:t>;</a:t>
              </a:r>
            </a:p>
            <a:p>
              <a:pPr>
                <a:defRPr/>
              </a:pPr>
              <a:endParaRPr lang="en-US" sz="2200" b="1" dirty="0">
                <a:latin typeface="Comic Sans MS" pitchFamily="66" charset="0"/>
              </a:endParaRP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while (</a:t>
              </a:r>
              <a:r>
                <a:rPr lang="en-US" sz="2200" b="1" dirty="0" err="1">
                  <a:latin typeface="Comic Sans MS" pitchFamily="66" charset="0"/>
                </a:rPr>
                <a:t>i</a:t>
              </a:r>
              <a:r>
                <a:rPr lang="en-US" sz="2200" b="1" dirty="0">
                  <a:latin typeface="Comic Sans MS" pitchFamily="66" charset="0"/>
                </a:rPr>
                <a:t> &gt;=0) {</a:t>
              </a:r>
            </a:p>
            <a:p>
              <a:pPr>
                <a:defRPr/>
              </a:pPr>
              <a:r>
                <a:rPr lang="en-US" sz="2200" b="1" dirty="0">
                  <a:solidFill>
                    <a:srgbClr val="C00000"/>
                  </a:solidFill>
                  <a:latin typeface="Comic Sans MS" pitchFamily="66" charset="0"/>
                </a:rPr>
                <a:t>       putchar(s[i]);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     i=i-1;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}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736029" y="5510562"/>
              <a:ext cx="2858475" cy="110804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Code for printing 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characters read in 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array in reverse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57200" y="5679939"/>
            <a:ext cx="3990372" cy="7694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Translating </a:t>
            </a:r>
            <a:r>
              <a:rPr lang="en-US" sz="2200" b="1" dirty="0" smtClean="0">
                <a:latin typeface="Comic Sans MS" pitchFamily="66" charset="0"/>
              </a:rPr>
              <a:t>pseudo code </a:t>
            </a:r>
            <a:r>
              <a:rPr lang="en-US" sz="2200" b="1" dirty="0">
                <a:latin typeface="Comic Sans MS" pitchFamily="66" charset="0"/>
              </a:rPr>
              <a:t>to C </a:t>
            </a:r>
            <a:r>
              <a:rPr lang="en-US" sz="2200" b="1" dirty="0" smtClean="0">
                <a:latin typeface="Comic Sans MS" pitchFamily="66" charset="0"/>
              </a:rPr>
              <a:t>code: print_reverse</a:t>
            </a:r>
            <a:endParaRPr lang="en-US" sz="22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66727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Putting it together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65459" y="714356"/>
            <a:ext cx="4208203" cy="2657059"/>
            <a:chOff x="1371600" y="3505200"/>
            <a:chExt cx="4208191" cy="2657923"/>
          </a:xfrm>
        </p:grpSpPr>
        <p:sp>
          <p:nvSpPr>
            <p:cNvPr id="6" name="TextBox 5"/>
            <p:cNvSpPr txBox="1"/>
            <p:nvPr/>
          </p:nvSpPr>
          <p:spPr>
            <a:xfrm>
              <a:off x="1371600" y="4038774"/>
              <a:ext cx="4208191" cy="212434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 smtClean="0">
                  <a:latin typeface="Comic Sans MS" pitchFamily="66" charset="0"/>
                </a:rPr>
                <a:t>int main</a:t>
              </a:r>
              <a:r>
                <a:rPr lang="en-US" sz="2200" b="1" dirty="0">
                  <a:latin typeface="Comic Sans MS" pitchFamily="66" charset="0"/>
                </a:rPr>
                <a:t>() {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      char s[100];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      /* read_into_array */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       /* </a:t>
              </a:r>
              <a:r>
                <a:rPr lang="en-US" sz="2200" b="1" dirty="0" smtClean="0">
                  <a:latin typeface="Comic Sans MS" pitchFamily="66" charset="0"/>
                </a:rPr>
                <a:t>print_reverse */</a:t>
              </a: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 </a:t>
              </a:r>
              <a:r>
                <a:rPr lang="en-US" sz="2200" b="1" dirty="0" smtClean="0">
                  <a:latin typeface="Comic Sans MS" pitchFamily="66" charset="0"/>
                </a:rPr>
                <a:t>       return 0;</a:t>
              </a:r>
              <a:endParaRPr lang="en-US" sz="2200" b="1" dirty="0">
                <a:latin typeface="Comic Sans MS" pitchFamily="66" charset="0"/>
              </a:endParaRPr>
            </a:p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71600" y="3505200"/>
              <a:ext cx="2132007" cy="43035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Overall design</a:t>
              </a:r>
            </a:p>
          </p:txBody>
        </p:sp>
      </p:grp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0" y="4000504"/>
            <a:ext cx="5154613" cy="2800350"/>
          </a:xfrm>
          <a:prstGeom prst="rect">
            <a:avLst/>
          </a:prstGeom>
          <a:solidFill>
            <a:srgbClr val="8BFFD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int count = 0;</a:t>
            </a: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int ch; </a:t>
            </a: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ch = getchar();</a:t>
            </a: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while ( ch != EOF &amp;&amp; count &lt; 100) {</a:t>
            </a: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	s[count] = ch;</a:t>
            </a: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        count = count + 1;</a:t>
            </a: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        ch = getchar();</a:t>
            </a: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}                 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9838" y="3500438"/>
            <a:ext cx="3506410" cy="430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read_into_array code.</a:t>
            </a: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458518" y="3714752"/>
            <a:ext cx="3471200" cy="2695516"/>
            <a:chOff x="4601293" y="3919099"/>
            <a:chExt cx="3471997" cy="2695067"/>
          </a:xfrm>
        </p:grpSpPr>
        <p:sp>
          <p:nvSpPr>
            <p:cNvPr id="17417" name="TextBox 10"/>
            <p:cNvSpPr txBox="1">
              <a:spLocks noChangeArrowheads="1"/>
            </p:cNvSpPr>
            <p:nvPr/>
          </p:nvSpPr>
          <p:spPr bwMode="auto">
            <a:xfrm>
              <a:off x="5034114" y="4490508"/>
              <a:ext cx="2824812" cy="2123658"/>
            </a:xfrm>
            <a:prstGeom prst="rect">
              <a:avLst/>
            </a:prstGeom>
            <a:solidFill>
              <a:srgbClr val="A5FFB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int i;</a:t>
              </a:r>
            </a:p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i = count-1;</a:t>
              </a:r>
            </a:p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while (i &gt;=0) {</a:t>
              </a:r>
            </a:p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       </a:t>
              </a:r>
              <a:r>
                <a:rPr lang="en-US" altLang="en-US" sz="2200" b="1" dirty="0" err="1">
                  <a:latin typeface="Comic Sans MS" pitchFamily="66" charset="0"/>
                </a:rPr>
                <a:t>putchar</a:t>
              </a:r>
              <a:r>
                <a:rPr lang="en-US" altLang="en-US" sz="2200" b="1" dirty="0">
                  <a:latin typeface="Comic Sans MS" pitchFamily="66" charset="0"/>
                </a:rPr>
                <a:t>(s[i]);</a:t>
              </a:r>
            </a:p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       i=i-1;</a:t>
              </a:r>
            </a:p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}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01293" y="3919099"/>
              <a:ext cx="3471997" cy="43081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200" b="1" dirty="0" smtClean="0">
                  <a:latin typeface="Comic Sans MS" pitchFamily="66" charset="0"/>
                </a:rPr>
                <a:t>print_reverse code</a:t>
              </a:r>
              <a:endParaRPr lang="en-US" sz="2200" b="1" dirty="0">
                <a:latin typeface="Comic Sans MS" pitchFamily="66" charset="0"/>
              </a:endParaRPr>
            </a:p>
          </p:txBody>
        </p:sp>
      </p:grp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417217" y="1923071"/>
            <a:ext cx="2209800" cy="1446213"/>
          </a:xfrm>
          <a:prstGeom prst="rect">
            <a:avLst/>
          </a:prstGeom>
          <a:solidFill>
            <a:srgbClr val="FF938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latin typeface="Comic Sans MS" pitchFamily="66" charset="0"/>
              </a:rPr>
              <a:t>The code fragments we</a:t>
            </a:r>
          </a:p>
          <a:p>
            <a:pPr algn="ctr" eaLnBrk="1" hangingPunct="1"/>
            <a:r>
              <a:rPr lang="en-US" altLang="en-US" sz="2200" b="1" dirty="0">
                <a:latin typeface="Comic Sans MS" pitchFamily="66" charset="0"/>
              </a:rPr>
              <a:t>have written so far.</a:t>
            </a:r>
          </a:p>
        </p:txBody>
      </p:sp>
      <p:grpSp>
        <p:nvGrpSpPr>
          <p:cNvPr id="5" name="Group 2"/>
          <p:cNvGrpSpPr/>
          <p:nvPr/>
        </p:nvGrpSpPr>
        <p:grpSpPr>
          <a:xfrm>
            <a:off x="6357950" y="857232"/>
            <a:ext cx="2643206" cy="2428892"/>
            <a:chOff x="5676498" y="116632"/>
            <a:chExt cx="3467502" cy="2872591"/>
          </a:xfrm>
        </p:grpSpPr>
        <p:pic>
          <p:nvPicPr>
            <p:cNvPr id="3074" name="Picture 2" descr="C:\Users\karkare\AppData\Local\Microsoft\Windows\Temporary Internet Files\Content.IE5\MEHYFBSV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6498" y="116632"/>
              <a:ext cx="1633403" cy="135606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 descr="C:\Users\karkare\AppData\Local\Microsoft\Windows\Temporary Internet Files\Content.IE5\385LVY7D\MC900312146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3254" y="116632"/>
              <a:ext cx="1850746" cy="117591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C:\Users\karkare\AppData\Local\Microsoft\Windows\Temporary Internet Files\Content.IE5\6QTZ4LZZ\MC900439816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8864" y="794663"/>
              <a:ext cx="2194560" cy="219456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40796283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1967"/>
            <a:ext cx="9144000" cy="686341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#include &lt;</a:t>
            </a:r>
            <a:r>
              <a:rPr lang="en-US" sz="2200" b="1" dirty="0" err="1">
                <a:latin typeface="Comic Sans MS" pitchFamily="66" charset="0"/>
              </a:rPr>
              <a:t>stdio.h</a:t>
            </a:r>
            <a:r>
              <a:rPr lang="en-US" sz="2200" b="1" dirty="0">
                <a:latin typeface="Comic Sans MS" pitchFamily="66" charset="0"/>
              </a:rPr>
              <a:t>&gt;</a:t>
            </a:r>
          </a:p>
          <a:p>
            <a:pPr>
              <a:defRPr/>
            </a:pPr>
            <a:r>
              <a:rPr lang="en-US" sz="2200" b="1" dirty="0" smtClean="0">
                <a:latin typeface="Comic Sans MS" pitchFamily="66" charset="0"/>
              </a:rPr>
              <a:t>int main</a:t>
            </a:r>
            <a:r>
              <a:rPr lang="en-US" sz="2200" b="1" dirty="0">
                <a:latin typeface="Comic Sans MS" pitchFamily="66" charset="0"/>
              </a:rPr>
              <a:t>() {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</a:t>
            </a:r>
            <a:r>
              <a:rPr lang="en-US" sz="2200" b="1" dirty="0" smtClean="0">
                <a:latin typeface="Comic Sans MS" pitchFamily="66" charset="0"/>
              </a:rPr>
              <a:t>char </a:t>
            </a:r>
            <a:r>
              <a:rPr lang="en-US" sz="2200" b="1" dirty="0">
                <a:latin typeface="Comic Sans MS" pitchFamily="66" charset="0"/>
              </a:rPr>
              <a:t>s[100];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</a:t>
            </a:r>
            <a:r>
              <a:rPr lang="en-US" sz="2200" b="1" dirty="0" smtClean="0">
                <a:latin typeface="Comic Sans MS" pitchFamily="66" charset="0"/>
              </a:rPr>
              <a:t>int </a:t>
            </a:r>
            <a:r>
              <a:rPr lang="en-US" sz="2200" b="1" dirty="0">
                <a:latin typeface="Comic Sans MS" pitchFamily="66" charset="0"/>
              </a:rPr>
              <a:t>count = 0;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</a:t>
            </a:r>
            <a:r>
              <a:rPr lang="en-US" sz="2200" b="1" dirty="0" smtClean="0">
                <a:latin typeface="Comic Sans MS" pitchFamily="66" charset="0"/>
              </a:rPr>
              <a:t>int </a:t>
            </a:r>
            <a:r>
              <a:rPr lang="en-US" sz="2200" b="1" dirty="0">
                <a:latin typeface="Comic Sans MS" pitchFamily="66" charset="0"/>
              </a:rPr>
              <a:t>ch;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</a:t>
            </a:r>
            <a:r>
              <a:rPr lang="en-US" sz="2200" b="1" dirty="0" smtClean="0">
                <a:latin typeface="Comic Sans MS" pitchFamily="66" charset="0"/>
              </a:rPr>
              <a:t>int </a:t>
            </a:r>
            <a:r>
              <a:rPr lang="en-US" sz="2200" b="1" dirty="0">
                <a:latin typeface="Comic Sans MS" pitchFamily="66" charset="0"/>
              </a:rPr>
              <a:t>i;</a:t>
            </a:r>
          </a:p>
          <a:p>
            <a:pPr>
              <a:defRPr/>
            </a:pPr>
            <a:r>
              <a:rPr lang="en-US" sz="2200" dirty="0">
                <a:latin typeface="Comic Sans MS" pitchFamily="66" charset="0"/>
              </a:rPr>
              <a:t>         </a:t>
            </a:r>
          </a:p>
          <a:p>
            <a:pPr>
              <a:defRPr/>
            </a:pPr>
            <a:endParaRPr lang="en-US" sz="2200" dirty="0">
              <a:latin typeface="Comic Sans MS" pitchFamily="66" charset="0"/>
            </a:endParaRPr>
          </a:p>
          <a:p>
            <a:pPr>
              <a:defRPr/>
            </a:pPr>
            <a:endParaRPr lang="en-US" sz="2200" dirty="0">
              <a:latin typeface="Comic Sans MS" pitchFamily="66" charset="0"/>
            </a:endParaRPr>
          </a:p>
          <a:p>
            <a:pPr>
              <a:defRPr/>
            </a:pPr>
            <a:endParaRPr lang="en-US" sz="2200" dirty="0">
              <a:latin typeface="Comic Sans MS" pitchFamily="66" charset="0"/>
            </a:endParaRPr>
          </a:p>
          <a:p>
            <a:pPr>
              <a:defRPr/>
            </a:pPr>
            <a:endParaRPr lang="en-US" sz="2200" dirty="0">
              <a:latin typeface="Comic Sans MS" pitchFamily="66" charset="0"/>
            </a:endParaRPr>
          </a:p>
          <a:p>
            <a:pPr>
              <a:defRPr/>
            </a:pPr>
            <a:endParaRPr lang="en-US" sz="2200" dirty="0">
              <a:latin typeface="Comic Sans MS" pitchFamily="66" charset="0"/>
            </a:endParaRPr>
          </a:p>
          <a:p>
            <a:pPr>
              <a:defRPr/>
            </a:pPr>
            <a:endParaRPr lang="en-US" sz="2200" dirty="0">
              <a:latin typeface="Comic Sans MS" pitchFamily="66" charset="0"/>
            </a:endParaRPr>
          </a:p>
          <a:p>
            <a:pPr>
              <a:defRPr/>
            </a:pPr>
            <a:endParaRPr lang="en-US" sz="2200" dirty="0">
              <a:latin typeface="Comic Sans MS" pitchFamily="66" charset="0"/>
            </a:endParaRPr>
          </a:p>
          <a:p>
            <a:pPr>
              <a:defRPr/>
            </a:pPr>
            <a:endParaRPr lang="en-US" sz="2200" dirty="0">
              <a:latin typeface="Comic Sans MS" pitchFamily="66" charset="0"/>
            </a:endParaRPr>
          </a:p>
          <a:p>
            <a:pPr>
              <a:defRPr/>
            </a:pPr>
            <a:endParaRPr lang="en-US" sz="2200" dirty="0">
              <a:latin typeface="Comic Sans MS" pitchFamily="66" charset="0"/>
            </a:endParaRPr>
          </a:p>
          <a:p>
            <a:pPr>
              <a:defRPr/>
            </a:pPr>
            <a:endParaRPr lang="en-US" sz="2200" dirty="0">
              <a:latin typeface="Comic Sans MS" pitchFamily="66" charset="0"/>
            </a:endParaRPr>
          </a:p>
          <a:p>
            <a:pPr>
              <a:defRPr/>
            </a:pPr>
            <a:endParaRPr lang="en-US" sz="2200" dirty="0">
              <a:latin typeface="Comic Sans MS" pitchFamily="66" charset="0"/>
            </a:endParaRPr>
          </a:p>
          <a:p>
            <a:pPr>
              <a:defRPr/>
            </a:pPr>
            <a:r>
              <a:rPr lang="en-US" sz="2200" b="1" dirty="0" smtClean="0">
                <a:latin typeface="Comic Sans MS" pitchFamily="66" charset="0"/>
              </a:rPr>
              <a:t>     return 0;</a:t>
            </a:r>
          </a:p>
          <a:p>
            <a:pPr>
              <a:defRPr/>
            </a:pPr>
            <a:r>
              <a:rPr lang="en-US" sz="2200" b="1" dirty="0" smtClean="0">
                <a:latin typeface="Comic Sans MS" pitchFamily="66" charset="0"/>
              </a:rPr>
              <a:t>}</a:t>
            </a:r>
            <a:endParaRPr lang="en-US" sz="2200" b="1" dirty="0">
              <a:latin typeface="Comic Sans MS" pitchFamily="66" charset="0"/>
            </a:endParaRPr>
          </a:p>
        </p:txBody>
      </p:sp>
      <p:sp>
        <p:nvSpPr>
          <p:cNvPr id="18435" name="TextBox 6"/>
          <p:cNvSpPr txBox="1">
            <a:spLocks noChangeArrowheads="1"/>
          </p:cNvSpPr>
          <p:nvPr/>
        </p:nvSpPr>
        <p:spPr bwMode="auto">
          <a:xfrm>
            <a:off x="650587" y="2143116"/>
            <a:ext cx="5278735" cy="2124075"/>
          </a:xfrm>
          <a:prstGeom prst="rect">
            <a:avLst/>
          </a:prstGeom>
          <a:solidFill>
            <a:srgbClr val="8BFFD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ch = getchar();</a:t>
            </a: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while ( ch != EOF &amp;&amp; count &lt; 100) {</a:t>
            </a: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	s[count] = ch;</a:t>
            </a: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        count = count + 1;</a:t>
            </a: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        ch = getchar();</a:t>
            </a: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}                        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857225" y="4312232"/>
            <a:ext cx="6143667" cy="1784350"/>
            <a:chOff x="1253616" y="4572000"/>
            <a:chExt cx="5999739" cy="1785104"/>
          </a:xfrm>
        </p:grpSpPr>
        <p:sp>
          <p:nvSpPr>
            <p:cNvPr id="18442" name="TextBox 11"/>
            <p:cNvSpPr txBox="1">
              <a:spLocks noChangeArrowheads="1"/>
            </p:cNvSpPr>
            <p:nvPr/>
          </p:nvSpPr>
          <p:spPr bwMode="auto">
            <a:xfrm>
              <a:off x="1253616" y="4572000"/>
              <a:ext cx="2824812" cy="1785104"/>
            </a:xfrm>
            <a:prstGeom prst="rect">
              <a:avLst/>
            </a:prstGeom>
            <a:solidFill>
              <a:srgbClr val="A5FFB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 err="1">
                  <a:latin typeface="Comic Sans MS" pitchFamily="66" charset="0"/>
                </a:rPr>
                <a:t>i</a:t>
              </a:r>
              <a:r>
                <a:rPr lang="en-US" altLang="en-US" sz="2200" b="1" dirty="0">
                  <a:latin typeface="Comic Sans MS" pitchFamily="66" charset="0"/>
                </a:rPr>
                <a:t> = count-1;</a:t>
              </a:r>
            </a:p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while (</a:t>
              </a:r>
              <a:r>
                <a:rPr lang="en-US" altLang="en-US" sz="2200" b="1" dirty="0" err="1">
                  <a:latin typeface="Comic Sans MS" pitchFamily="66" charset="0"/>
                </a:rPr>
                <a:t>i</a:t>
              </a:r>
              <a:r>
                <a:rPr lang="en-US" altLang="en-US" sz="2200" b="1" dirty="0">
                  <a:latin typeface="Comic Sans MS" pitchFamily="66" charset="0"/>
                </a:rPr>
                <a:t> &gt;=0) {</a:t>
              </a:r>
            </a:p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       </a:t>
              </a:r>
              <a:r>
                <a:rPr lang="en-US" altLang="en-US" sz="2200" b="1" dirty="0" err="1">
                  <a:latin typeface="Comic Sans MS" pitchFamily="66" charset="0"/>
                </a:rPr>
                <a:t>putchar</a:t>
              </a:r>
              <a:r>
                <a:rPr lang="en-US" altLang="en-US" sz="2200" b="1" dirty="0">
                  <a:latin typeface="Comic Sans MS" pitchFamily="66" charset="0"/>
                </a:rPr>
                <a:t>(s[</a:t>
              </a:r>
              <a:r>
                <a:rPr lang="en-US" altLang="en-US" sz="2200" b="1" dirty="0" err="1">
                  <a:latin typeface="Comic Sans MS" pitchFamily="66" charset="0"/>
                </a:rPr>
                <a:t>i</a:t>
              </a:r>
              <a:r>
                <a:rPr lang="en-US" altLang="en-US" sz="2200" b="1" dirty="0">
                  <a:latin typeface="Comic Sans MS" pitchFamily="66" charset="0"/>
                </a:rPr>
                <a:t>]);</a:t>
              </a:r>
            </a:p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       </a:t>
              </a:r>
              <a:r>
                <a:rPr lang="en-US" altLang="en-US" sz="2200" b="1" dirty="0" err="1">
                  <a:latin typeface="Comic Sans MS" pitchFamily="66" charset="0"/>
                </a:rPr>
                <a:t>i</a:t>
              </a:r>
              <a:r>
                <a:rPr lang="en-US" altLang="en-US" sz="2200" b="1" dirty="0">
                  <a:latin typeface="Comic Sans MS" pitchFamily="66" charset="0"/>
                </a:rPr>
                <a:t>=i-1;</a:t>
              </a:r>
            </a:p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59025" y="5402046"/>
              <a:ext cx="3194330" cy="43039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200" b="1" dirty="0">
                  <a:latin typeface="Comic Sans MS" pitchFamily="66" charset="0"/>
                </a:rPr>
                <a:t>/*</a:t>
              </a:r>
              <a:r>
                <a:rPr lang="en-US" sz="2200" b="1" dirty="0" err="1">
                  <a:latin typeface="Comic Sans MS" pitchFamily="66" charset="0"/>
                </a:rPr>
                <a:t>print_in_reverse</a:t>
              </a:r>
              <a:r>
                <a:rPr lang="en-US" sz="2200" b="1" dirty="0">
                  <a:latin typeface="Comic Sans MS" pitchFamily="66" charset="0"/>
                </a:rPr>
                <a:t> */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929322" y="2857496"/>
            <a:ext cx="3194050" cy="430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00" b="1" dirty="0">
                <a:latin typeface="Comic Sans MS" pitchFamily="66" charset="0"/>
              </a:rPr>
              <a:t>/*read_into_array */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6117" y="653752"/>
            <a:ext cx="5818187" cy="1446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/* the array of 100 char */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/* counts number of input chars read */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/* current character read  */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/* index for printing array backwards */</a:t>
            </a:r>
          </a:p>
        </p:txBody>
      </p:sp>
    </p:spTree>
    <p:extLst>
      <p:ext uri="{BB962C8B-B14F-4D97-AF65-F5344CB8AC3E}">
        <p14:creationId xmlns="" xmlns:p14="http://schemas.microsoft.com/office/powerpoint/2010/main" val="24888909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5393"/>
            <a:ext cx="9144000" cy="686341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#include &lt;</a:t>
            </a:r>
            <a:r>
              <a:rPr lang="en-US" sz="2200" b="1" dirty="0" err="1">
                <a:latin typeface="Comic Sans MS" pitchFamily="66" charset="0"/>
              </a:rPr>
              <a:t>stdio.h</a:t>
            </a:r>
            <a:r>
              <a:rPr lang="en-US" sz="2200" b="1" dirty="0">
                <a:latin typeface="Comic Sans MS" pitchFamily="66" charset="0"/>
              </a:rPr>
              <a:t>&gt;</a:t>
            </a:r>
          </a:p>
          <a:p>
            <a:pPr>
              <a:defRPr/>
            </a:pPr>
            <a:r>
              <a:rPr lang="en-US" sz="2200" b="1" dirty="0" smtClean="0">
                <a:latin typeface="Comic Sans MS" pitchFamily="66" charset="0"/>
              </a:rPr>
              <a:t>int main</a:t>
            </a:r>
            <a:r>
              <a:rPr lang="en-US" sz="2200" b="1" dirty="0">
                <a:latin typeface="Comic Sans MS" pitchFamily="66" charset="0"/>
              </a:rPr>
              <a:t>() {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</a:t>
            </a:r>
            <a:r>
              <a:rPr lang="en-US" sz="2200" b="1" dirty="0" smtClean="0">
                <a:latin typeface="Comic Sans MS" pitchFamily="66" charset="0"/>
              </a:rPr>
              <a:t>char </a:t>
            </a:r>
            <a:r>
              <a:rPr lang="en-US" sz="2200" b="1" dirty="0">
                <a:latin typeface="Comic Sans MS" pitchFamily="66" charset="0"/>
              </a:rPr>
              <a:t>s[100];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</a:t>
            </a:r>
            <a:r>
              <a:rPr lang="en-US" sz="2200" b="1" dirty="0" smtClean="0">
                <a:latin typeface="Comic Sans MS" pitchFamily="66" charset="0"/>
              </a:rPr>
              <a:t>int </a:t>
            </a:r>
            <a:r>
              <a:rPr lang="en-US" sz="2200" b="1" dirty="0">
                <a:latin typeface="Comic Sans MS" pitchFamily="66" charset="0"/>
              </a:rPr>
              <a:t>count = 0;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</a:t>
            </a:r>
            <a:r>
              <a:rPr lang="en-US" sz="2200" b="1" dirty="0" smtClean="0">
                <a:latin typeface="Comic Sans MS" pitchFamily="66" charset="0"/>
              </a:rPr>
              <a:t>int </a:t>
            </a:r>
            <a:r>
              <a:rPr lang="en-US" sz="2200" b="1" dirty="0">
                <a:latin typeface="Comic Sans MS" pitchFamily="66" charset="0"/>
              </a:rPr>
              <a:t>ch;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</a:t>
            </a:r>
            <a:r>
              <a:rPr lang="en-US" sz="2200" b="1" dirty="0" smtClean="0">
                <a:latin typeface="Comic Sans MS" pitchFamily="66" charset="0"/>
              </a:rPr>
              <a:t>int </a:t>
            </a:r>
            <a:r>
              <a:rPr lang="en-US" sz="2200" b="1" dirty="0">
                <a:latin typeface="Comic Sans MS" pitchFamily="66" charset="0"/>
              </a:rPr>
              <a:t>i;</a:t>
            </a:r>
          </a:p>
          <a:p>
            <a:pPr>
              <a:defRPr/>
            </a:pPr>
            <a:r>
              <a:rPr lang="en-US" sz="2200" dirty="0">
                <a:latin typeface="Comic Sans MS" pitchFamily="66" charset="0"/>
              </a:rPr>
              <a:t>         </a:t>
            </a:r>
          </a:p>
          <a:p>
            <a:pPr>
              <a:defRPr/>
            </a:pPr>
            <a:endParaRPr lang="en-US" sz="2200" dirty="0">
              <a:latin typeface="Comic Sans MS" pitchFamily="66" charset="0"/>
            </a:endParaRPr>
          </a:p>
          <a:p>
            <a:pPr>
              <a:defRPr/>
            </a:pPr>
            <a:endParaRPr lang="en-US" sz="2200" dirty="0">
              <a:latin typeface="Comic Sans MS" pitchFamily="66" charset="0"/>
            </a:endParaRPr>
          </a:p>
          <a:p>
            <a:pPr>
              <a:defRPr/>
            </a:pPr>
            <a:endParaRPr lang="en-US" sz="2200" dirty="0">
              <a:latin typeface="Comic Sans MS" pitchFamily="66" charset="0"/>
            </a:endParaRPr>
          </a:p>
          <a:p>
            <a:pPr>
              <a:defRPr/>
            </a:pPr>
            <a:endParaRPr lang="en-US" sz="2200" dirty="0">
              <a:latin typeface="Comic Sans MS" pitchFamily="66" charset="0"/>
            </a:endParaRPr>
          </a:p>
          <a:p>
            <a:pPr>
              <a:defRPr/>
            </a:pPr>
            <a:endParaRPr lang="en-US" sz="2200" dirty="0">
              <a:latin typeface="Comic Sans MS" pitchFamily="66" charset="0"/>
            </a:endParaRPr>
          </a:p>
          <a:p>
            <a:pPr>
              <a:defRPr/>
            </a:pPr>
            <a:endParaRPr lang="en-US" sz="2200" dirty="0">
              <a:latin typeface="Comic Sans MS" pitchFamily="66" charset="0"/>
            </a:endParaRPr>
          </a:p>
          <a:p>
            <a:pPr>
              <a:defRPr/>
            </a:pPr>
            <a:endParaRPr lang="en-US" sz="2200" dirty="0">
              <a:latin typeface="Comic Sans MS" pitchFamily="66" charset="0"/>
            </a:endParaRPr>
          </a:p>
          <a:p>
            <a:pPr>
              <a:defRPr/>
            </a:pPr>
            <a:endParaRPr lang="en-US" sz="2200" dirty="0">
              <a:latin typeface="Comic Sans MS" pitchFamily="66" charset="0"/>
            </a:endParaRPr>
          </a:p>
          <a:p>
            <a:pPr>
              <a:defRPr/>
            </a:pPr>
            <a:endParaRPr lang="en-US" sz="2200" dirty="0">
              <a:latin typeface="Comic Sans MS" pitchFamily="66" charset="0"/>
            </a:endParaRPr>
          </a:p>
          <a:p>
            <a:pPr>
              <a:defRPr/>
            </a:pPr>
            <a:endParaRPr lang="en-US" sz="2200" dirty="0">
              <a:latin typeface="Comic Sans MS" pitchFamily="66" charset="0"/>
            </a:endParaRPr>
          </a:p>
          <a:p>
            <a:pPr>
              <a:defRPr/>
            </a:pPr>
            <a:endParaRPr lang="en-US" sz="2200" dirty="0">
              <a:latin typeface="Comic Sans MS" pitchFamily="66" charset="0"/>
            </a:endParaRPr>
          </a:p>
          <a:p>
            <a:pPr>
              <a:defRPr/>
            </a:pPr>
            <a:r>
              <a:rPr lang="en-US" sz="2200" b="1" dirty="0" smtClean="0">
                <a:latin typeface="Comic Sans MS" pitchFamily="66" charset="0"/>
              </a:rPr>
              <a:t>     return 0;</a:t>
            </a:r>
          </a:p>
          <a:p>
            <a:pPr>
              <a:defRPr/>
            </a:pPr>
            <a:r>
              <a:rPr lang="en-US" sz="2200" b="1" dirty="0" smtClean="0">
                <a:latin typeface="Comic Sans MS" pitchFamily="66" charset="0"/>
              </a:rPr>
              <a:t>}</a:t>
            </a:r>
            <a:endParaRPr lang="en-US" sz="2200" b="1" dirty="0">
              <a:latin typeface="Comic Sans MS" pitchFamily="66" charset="0"/>
            </a:endParaRPr>
          </a:p>
        </p:txBody>
      </p:sp>
      <p:sp>
        <p:nvSpPr>
          <p:cNvPr id="18435" name="TextBox 6"/>
          <p:cNvSpPr txBox="1">
            <a:spLocks noChangeArrowheads="1"/>
          </p:cNvSpPr>
          <p:nvPr/>
        </p:nvSpPr>
        <p:spPr bwMode="auto">
          <a:xfrm>
            <a:off x="765523" y="2110199"/>
            <a:ext cx="5278735" cy="1785104"/>
          </a:xfrm>
          <a:prstGeom prst="rect">
            <a:avLst/>
          </a:prstGeom>
          <a:solidFill>
            <a:srgbClr val="8BFFD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b="1" dirty="0" smtClean="0">
                <a:latin typeface="Comic Sans MS" pitchFamily="66" charset="0"/>
              </a:rPr>
              <a:t>while </a:t>
            </a:r>
            <a:r>
              <a:rPr lang="en-US" altLang="en-US" sz="2200" b="1" dirty="0">
                <a:latin typeface="Comic Sans MS" pitchFamily="66" charset="0"/>
              </a:rPr>
              <a:t>( </a:t>
            </a:r>
            <a:r>
              <a:rPr lang="en-US" altLang="en-US" sz="2200" b="1" dirty="0" smtClean="0">
                <a:latin typeface="Comic Sans MS" pitchFamily="66" charset="0"/>
              </a:rPr>
              <a:t>(</a:t>
            </a:r>
            <a:r>
              <a:rPr lang="en-US" altLang="en-US" sz="2200" b="1" dirty="0" err="1" smtClean="0">
                <a:latin typeface="Comic Sans MS" pitchFamily="66" charset="0"/>
              </a:rPr>
              <a:t>ch</a:t>
            </a:r>
            <a:r>
              <a:rPr lang="en-US" altLang="en-US" sz="2200" b="1" dirty="0" smtClean="0">
                <a:latin typeface="Comic Sans MS" pitchFamily="66" charset="0"/>
              </a:rPr>
              <a:t>=</a:t>
            </a:r>
            <a:r>
              <a:rPr lang="en-US" altLang="en-US" sz="2200" b="1" dirty="0" err="1" smtClean="0">
                <a:latin typeface="Comic Sans MS" pitchFamily="66" charset="0"/>
              </a:rPr>
              <a:t>getchar</a:t>
            </a:r>
            <a:r>
              <a:rPr lang="en-US" altLang="en-US" sz="2200" b="1" dirty="0" smtClean="0">
                <a:latin typeface="Comic Sans MS" pitchFamily="66" charset="0"/>
              </a:rPr>
              <a:t>()) </a:t>
            </a:r>
            <a:r>
              <a:rPr lang="en-US" altLang="en-US" sz="2200" b="1" dirty="0">
                <a:latin typeface="Comic Sans MS" pitchFamily="66" charset="0"/>
              </a:rPr>
              <a:t>!= EOF &amp;&amp; </a:t>
            </a:r>
            <a:r>
              <a:rPr lang="en-US" altLang="en-US" sz="2200" b="1" dirty="0" smtClean="0">
                <a:latin typeface="Comic Sans MS" pitchFamily="66" charset="0"/>
              </a:rPr>
              <a:t>			   count </a:t>
            </a:r>
            <a:r>
              <a:rPr lang="en-US" altLang="en-US" sz="2200" b="1" dirty="0">
                <a:latin typeface="Comic Sans MS" pitchFamily="66" charset="0"/>
              </a:rPr>
              <a:t>&lt; </a:t>
            </a:r>
            <a:r>
              <a:rPr lang="en-US" altLang="en-US" sz="2200" b="1" dirty="0" smtClean="0">
                <a:latin typeface="Comic Sans MS" pitchFamily="66" charset="0"/>
              </a:rPr>
              <a:t>100 )</a:t>
            </a:r>
          </a:p>
          <a:p>
            <a:pPr eaLnBrk="1" hangingPunct="1"/>
            <a:r>
              <a:rPr lang="en-US" altLang="en-US" sz="2200" b="1" dirty="0" smtClean="0">
                <a:latin typeface="Comic Sans MS" pitchFamily="66" charset="0"/>
              </a:rPr>
              <a:t>{</a:t>
            </a:r>
            <a:r>
              <a:rPr lang="en-US" altLang="en-US" sz="2200" b="1" dirty="0">
                <a:latin typeface="Comic Sans MS" pitchFamily="66" charset="0"/>
              </a:rPr>
              <a:t>	s[count] = ch;</a:t>
            </a: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        count = count + 1</a:t>
            </a:r>
            <a:r>
              <a:rPr lang="en-US" altLang="en-US" sz="2200" b="1" dirty="0" smtClean="0">
                <a:latin typeface="Comic Sans MS" pitchFamily="66" charset="0"/>
              </a:rPr>
              <a:t>;</a:t>
            </a:r>
            <a:endParaRPr lang="en-US" altLang="en-US" sz="2200" b="1" dirty="0">
              <a:latin typeface="Comic Sans MS" pitchFamily="66" charset="0"/>
            </a:endParaRPr>
          </a:p>
          <a:p>
            <a:pPr eaLnBrk="1" hangingPunct="1"/>
            <a:r>
              <a:rPr lang="en-US" altLang="en-US" sz="2200" b="1" dirty="0">
                <a:latin typeface="Comic Sans MS" pitchFamily="66" charset="0"/>
              </a:rPr>
              <a:t>}                        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835163" y="4312232"/>
            <a:ext cx="6165729" cy="1784350"/>
            <a:chOff x="1371600" y="4572000"/>
            <a:chExt cx="6021284" cy="1785104"/>
          </a:xfrm>
        </p:grpSpPr>
        <p:sp>
          <p:nvSpPr>
            <p:cNvPr id="18442" name="TextBox 11"/>
            <p:cNvSpPr txBox="1">
              <a:spLocks noChangeArrowheads="1"/>
            </p:cNvSpPr>
            <p:nvPr/>
          </p:nvSpPr>
          <p:spPr bwMode="auto">
            <a:xfrm>
              <a:off x="1371600" y="4572000"/>
              <a:ext cx="2824812" cy="1785104"/>
            </a:xfrm>
            <a:prstGeom prst="rect">
              <a:avLst/>
            </a:prstGeom>
            <a:solidFill>
              <a:srgbClr val="A5FFB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 dirty="0" err="1">
                  <a:latin typeface="Comic Sans MS" pitchFamily="66" charset="0"/>
                </a:rPr>
                <a:t>i</a:t>
              </a:r>
              <a:r>
                <a:rPr lang="en-US" altLang="en-US" sz="2200" b="1" dirty="0">
                  <a:latin typeface="Comic Sans MS" pitchFamily="66" charset="0"/>
                </a:rPr>
                <a:t> = count-1;</a:t>
              </a:r>
            </a:p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while (</a:t>
              </a:r>
              <a:r>
                <a:rPr lang="en-US" altLang="en-US" sz="2200" b="1" dirty="0" err="1">
                  <a:latin typeface="Comic Sans MS" pitchFamily="66" charset="0"/>
                </a:rPr>
                <a:t>i</a:t>
              </a:r>
              <a:r>
                <a:rPr lang="en-US" altLang="en-US" sz="2200" b="1" dirty="0">
                  <a:latin typeface="Comic Sans MS" pitchFamily="66" charset="0"/>
                </a:rPr>
                <a:t> &gt;=0) {</a:t>
              </a:r>
            </a:p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       </a:t>
              </a:r>
              <a:r>
                <a:rPr lang="en-US" altLang="en-US" sz="2200" b="1" dirty="0" err="1">
                  <a:latin typeface="Comic Sans MS" pitchFamily="66" charset="0"/>
                </a:rPr>
                <a:t>putchar</a:t>
              </a:r>
              <a:r>
                <a:rPr lang="en-US" altLang="en-US" sz="2200" b="1" dirty="0">
                  <a:latin typeface="Comic Sans MS" pitchFamily="66" charset="0"/>
                </a:rPr>
                <a:t>(s[</a:t>
              </a:r>
              <a:r>
                <a:rPr lang="en-US" altLang="en-US" sz="2200" b="1" dirty="0" err="1">
                  <a:latin typeface="Comic Sans MS" pitchFamily="66" charset="0"/>
                </a:rPr>
                <a:t>i</a:t>
              </a:r>
              <a:r>
                <a:rPr lang="en-US" altLang="en-US" sz="2200" b="1" dirty="0">
                  <a:latin typeface="Comic Sans MS" pitchFamily="66" charset="0"/>
                </a:rPr>
                <a:t>]);</a:t>
              </a:r>
            </a:p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       </a:t>
              </a:r>
              <a:r>
                <a:rPr lang="en-US" altLang="en-US" sz="2200" b="1" dirty="0" err="1">
                  <a:latin typeface="Comic Sans MS" pitchFamily="66" charset="0"/>
                </a:rPr>
                <a:t>i</a:t>
              </a:r>
              <a:r>
                <a:rPr lang="en-US" altLang="en-US" sz="2200" b="1" dirty="0">
                  <a:latin typeface="Comic Sans MS" pitchFamily="66" charset="0"/>
                </a:rPr>
                <a:t>=i-1;</a:t>
              </a:r>
            </a:p>
            <a:p>
              <a:pPr eaLnBrk="1" hangingPunct="1"/>
              <a:r>
                <a:rPr lang="en-US" altLang="en-US" sz="2200" b="1" dirty="0">
                  <a:latin typeface="Comic Sans MS" pitchFamily="66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98554" y="5332163"/>
              <a:ext cx="3194330" cy="43039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200" b="1" dirty="0">
                  <a:latin typeface="Comic Sans MS" pitchFamily="66" charset="0"/>
                </a:rPr>
                <a:t>/*</a:t>
              </a:r>
              <a:r>
                <a:rPr lang="en-US" sz="2200" b="1" dirty="0" err="1">
                  <a:latin typeface="Comic Sans MS" pitchFamily="66" charset="0"/>
                </a:rPr>
                <a:t>print_in_reverse</a:t>
              </a:r>
              <a:r>
                <a:rPr lang="en-US" sz="2200" b="1" dirty="0">
                  <a:latin typeface="Comic Sans MS" pitchFamily="66" charset="0"/>
                </a:rPr>
                <a:t> */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508104" y="1641465"/>
            <a:ext cx="3194050" cy="430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00" b="1" dirty="0">
                <a:latin typeface="Comic Sans MS" pitchFamily="66" charset="0"/>
              </a:rPr>
              <a:t>/*read_into_array */</a:t>
            </a:r>
          </a:p>
        </p:txBody>
      </p: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6929454" y="3571876"/>
            <a:ext cx="2210523" cy="2301688"/>
            <a:chOff x="1824" y="633"/>
            <a:chExt cx="2834" cy="2849"/>
          </a:xfrm>
        </p:grpSpPr>
        <p:sp>
          <p:nvSpPr>
            <p:cNvPr id="3" name="Puzzle3"/>
            <p:cNvSpPr>
              <a:spLocks noEditPoints="1" noChangeArrowheads="1"/>
            </p:cNvSpPr>
            <p:nvPr/>
          </p:nvSpPr>
          <p:spPr bwMode="auto">
            <a:xfrm>
              <a:off x="3204" y="633"/>
              <a:ext cx="1114" cy="1514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3175">
              <a:gradFill>
                <a:gsLst>
                  <a:gs pos="20000">
                    <a:schemeClr val="tx1"/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85000">
                    <a:srgbClr val="C00000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Puzzle2"/>
            <p:cNvSpPr>
              <a:spLocks noEditPoints="1" noChangeArrowheads="1"/>
            </p:cNvSpPr>
            <p:nvPr/>
          </p:nvSpPr>
          <p:spPr bwMode="auto">
            <a:xfrm>
              <a:off x="2880" y="1736"/>
              <a:ext cx="1778" cy="1379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3175">
              <a:gradFill>
                <a:gsLst>
                  <a:gs pos="20000">
                    <a:schemeClr val="tx1"/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85000">
                    <a:srgbClr val="C00000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Puzzle4"/>
            <p:cNvSpPr>
              <a:spLocks noEditPoints="1" noChangeArrowheads="1"/>
            </p:cNvSpPr>
            <p:nvPr/>
          </p:nvSpPr>
          <p:spPr bwMode="auto">
            <a:xfrm>
              <a:off x="2192" y="1719"/>
              <a:ext cx="1072" cy="1763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3175">
              <a:gradFill>
                <a:gsLst>
                  <a:gs pos="20000">
                    <a:schemeClr val="tx1"/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85000">
                    <a:srgbClr val="C00000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Puzzle1"/>
            <p:cNvSpPr>
              <a:spLocks noEditPoints="1" noChangeArrowheads="1"/>
            </p:cNvSpPr>
            <p:nvPr/>
          </p:nvSpPr>
          <p:spPr bwMode="auto">
            <a:xfrm>
              <a:off x="1824" y="1091"/>
              <a:ext cx="1800" cy="1051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rgbClr val="CCCCFF"/>
            </a:solidFill>
            <a:ln w="3175">
              <a:gradFill>
                <a:gsLst>
                  <a:gs pos="20000">
                    <a:schemeClr val="tx1"/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85000">
                    <a:srgbClr val="C00000"/>
                  </a:gs>
                </a:gsLst>
                <a:lin ang="5400000" scaled="0"/>
              </a:gra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 bwMode="auto">
          <a:xfrm>
            <a:off x="6000760" y="3997115"/>
            <a:ext cx="3020379" cy="646331"/>
          </a:xfrm>
          <a:prstGeom prst="rect">
            <a:avLst/>
          </a:prstGeom>
          <a:noFill/>
          <a:scene3d>
            <a:camera prst="orthographicFront">
              <a:rot lat="0" lon="0" rev="600000"/>
            </a:camera>
            <a:lightRig rig="threePt" dir="t"/>
          </a:scene3d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b="1" dirty="0" smtClean="0">
                <a:solidFill>
                  <a:srgbClr val="C00000"/>
                </a:solidFill>
                <a:latin typeface="Century Schoolbook" pitchFamily="18" charset="0"/>
              </a:rPr>
              <a:t>  Neat trick!</a:t>
            </a:r>
          </a:p>
        </p:txBody>
      </p:sp>
    </p:spTree>
    <p:extLst>
      <p:ext uri="{BB962C8B-B14F-4D97-AF65-F5344CB8AC3E}">
        <p14:creationId xmlns="" xmlns:p14="http://schemas.microsoft.com/office/powerpoint/2010/main" val="24888909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More about arrays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Wrapping up last lecture</a:t>
            </a:r>
          </a:p>
          <a:p>
            <a:pPr lvl="1"/>
            <a:r>
              <a:rPr lang="en-GB" dirty="0" smtClean="0"/>
              <a:t>Static variables</a:t>
            </a:r>
          </a:p>
          <a:p>
            <a:pPr lvl="1"/>
            <a:r>
              <a:rPr lang="en-GB" dirty="0" smtClean="0"/>
              <a:t>Gentle intro to memory management</a:t>
            </a:r>
            <a:endParaRPr lang="en-GB" dirty="0" smtClean="0"/>
          </a:p>
          <a:p>
            <a:r>
              <a:rPr lang="en-GB" dirty="0" smtClean="0"/>
              <a:t>Introduction </a:t>
            </a:r>
            <a:r>
              <a:rPr lang="en-GB" dirty="0" smtClean="0"/>
              <a:t>to </a:t>
            </a:r>
            <a:r>
              <a:rPr lang="en-GB" dirty="0" smtClean="0"/>
              <a:t>arrays</a:t>
            </a:r>
          </a:p>
          <a:p>
            <a:pPr lvl="1"/>
            <a:r>
              <a:rPr lang="en-GB" dirty="0" smtClean="0"/>
              <a:t>Syntax</a:t>
            </a:r>
          </a:p>
          <a:p>
            <a:pPr lvl="1"/>
            <a:r>
              <a:rPr lang="en-GB" dirty="0" smtClean="0"/>
              <a:t>Basic I/O</a:t>
            </a:r>
          </a:p>
          <a:p>
            <a:pPr lvl="1"/>
            <a:r>
              <a:rPr lang="en-GB" dirty="0" smtClean="0"/>
              <a:t>Simple usage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4648200" cy="838200"/>
          </a:xfrm>
        </p:spPr>
        <p:txBody>
          <a:bodyPr/>
          <a:lstStyle/>
          <a:p>
            <a:r>
              <a:rPr lang="en-US" dirty="0" smtClean="0"/>
              <a:t>Static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610600" cy="1219200"/>
          </a:xfrm>
          <a:solidFill>
            <a:schemeClr val="accent3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 have seen two kinds of variables: </a:t>
            </a:r>
            <a:r>
              <a:rPr lang="en-US" dirty="0" smtClean="0">
                <a:solidFill>
                  <a:srgbClr val="FF0000"/>
                </a:solidFill>
              </a:rPr>
              <a:t>local</a:t>
            </a:r>
            <a:r>
              <a:rPr lang="en-US" dirty="0" smtClean="0"/>
              <a:t> variables and </a:t>
            </a:r>
            <a:r>
              <a:rPr lang="en-US" dirty="0" smtClean="0">
                <a:solidFill>
                  <a:srgbClr val="FF0000"/>
                </a:solidFill>
              </a:rPr>
              <a:t>global</a:t>
            </a:r>
            <a:r>
              <a:rPr lang="en-US" dirty="0" smtClean="0"/>
              <a:t> variables.</a:t>
            </a:r>
          </a:p>
          <a:p>
            <a:r>
              <a:rPr lang="en-US" dirty="0" smtClean="0"/>
              <a:t>There are </a:t>
            </a:r>
            <a:r>
              <a:rPr lang="en-US" dirty="0" smtClean="0">
                <a:solidFill>
                  <a:srgbClr val="FF0000"/>
                </a:solidFill>
              </a:rPr>
              <a:t>static</a:t>
            </a:r>
            <a:r>
              <a:rPr lang="en-US" dirty="0" smtClean="0"/>
              <a:t> variables too.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334359"/>
            <a:ext cx="4007296" cy="2246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 () {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ncalls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ncalls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ncalls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track the number of </a:t>
            </a:r>
          </a:p>
          <a:p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 f() is called  */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 body of f() …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14800" y="2334358"/>
            <a:ext cx="5011859" cy="44424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b="1" dirty="0" smtClean="0">
                <a:latin typeface="Comic Sans MS" pitchFamily="66" charset="0"/>
                <a:cs typeface="+mn-cs"/>
              </a:rPr>
              <a:t>GOAL: count number of calls to f()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b="1" dirty="0" smtClean="0">
                <a:latin typeface="Comic Sans MS" pitchFamily="66" charset="0"/>
                <a:cs typeface="+mn-cs"/>
              </a:rPr>
              <a:t>SOLUTION: define </a:t>
            </a:r>
            <a:r>
              <a:rPr lang="en-US" sz="2200" b="1" dirty="0" err="1" smtClean="0">
                <a:solidFill>
                  <a:srgbClr val="FF0000"/>
                </a:solidFill>
                <a:latin typeface="Comic Sans MS" pitchFamily="66" charset="0"/>
                <a:cs typeface="+mn-cs"/>
              </a:rPr>
              <a:t>ncalls</a:t>
            </a:r>
            <a:r>
              <a:rPr lang="en-US" sz="2200" b="1" dirty="0" smtClean="0">
                <a:solidFill>
                  <a:srgbClr val="FF0000"/>
                </a:solidFill>
                <a:latin typeface="Comic Sans MS" pitchFamily="66" charset="0"/>
                <a:cs typeface="+mn-cs"/>
              </a:rPr>
              <a:t> </a:t>
            </a:r>
            <a:r>
              <a:rPr lang="en-US" sz="2200" b="1" dirty="0" smtClean="0">
                <a:latin typeface="Comic Sans MS" pitchFamily="66" charset="0"/>
                <a:cs typeface="+mn-cs"/>
              </a:rPr>
              <a:t>as a </a:t>
            </a:r>
            <a:r>
              <a:rPr lang="en-US" sz="2200" b="1" dirty="0" smtClean="0">
                <a:solidFill>
                  <a:srgbClr val="FF0000"/>
                </a:solidFill>
                <a:latin typeface="Comic Sans MS" pitchFamily="66" charset="0"/>
                <a:cs typeface="+mn-cs"/>
              </a:rPr>
              <a:t>static </a:t>
            </a:r>
            <a:r>
              <a:rPr lang="en-US" sz="2200" b="1" dirty="0" smtClean="0">
                <a:latin typeface="Comic Sans MS" pitchFamily="66" charset="0"/>
                <a:cs typeface="+mn-cs"/>
              </a:rPr>
              <a:t>variable inside f().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It</a:t>
            </a:r>
            <a:r>
              <a:rPr kumimoji="0" lang="en-US" sz="2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is created as an integer box the first time f() is called.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b="1" baseline="0" dirty="0" smtClean="0">
                <a:latin typeface="Comic Sans MS" pitchFamily="66" charset="0"/>
                <a:cs typeface="+mn-cs"/>
              </a:rPr>
              <a:t>Once</a:t>
            </a:r>
            <a:r>
              <a:rPr lang="en-US" sz="2200" b="1" dirty="0" smtClean="0">
                <a:latin typeface="Comic Sans MS" pitchFamily="66" charset="0"/>
                <a:cs typeface="+mn-cs"/>
              </a:rPr>
              <a:t> created, it </a:t>
            </a:r>
            <a:r>
              <a:rPr lang="en-US" sz="2200" b="1" dirty="0" smtClean="0">
                <a:solidFill>
                  <a:srgbClr val="FF0000"/>
                </a:solidFill>
                <a:latin typeface="Comic Sans MS" pitchFamily="66" charset="0"/>
                <a:cs typeface="+mn-cs"/>
              </a:rPr>
              <a:t>never</a:t>
            </a:r>
            <a:r>
              <a:rPr lang="en-US" sz="2200" b="1" dirty="0" smtClean="0">
                <a:latin typeface="Comic Sans MS" pitchFamily="66" charset="0"/>
                <a:cs typeface="+mn-cs"/>
              </a:rPr>
              <a:t> gets destroyed, and </a:t>
            </a:r>
            <a:r>
              <a:rPr lang="en-US" sz="2200" b="1" dirty="0" smtClean="0">
                <a:solidFill>
                  <a:srgbClr val="FF0000"/>
                </a:solidFill>
                <a:latin typeface="Comic Sans MS" pitchFamily="66" charset="0"/>
                <a:cs typeface="+mn-cs"/>
              </a:rPr>
              <a:t>retains its value across invocations of f</a:t>
            </a:r>
            <a:r>
              <a:rPr lang="en-US" sz="2200" b="1" dirty="0" smtClean="0">
                <a:solidFill>
                  <a:srgbClr val="FF0000"/>
                </a:solidFill>
                <a:latin typeface="Comic Sans MS" pitchFamily="66" charset="0"/>
                <a:cs typeface="+mn-cs"/>
              </a:rPr>
              <a:t>().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b="1" dirty="0" smtClean="0">
                <a:solidFill>
                  <a:srgbClr val="FF0000"/>
                </a:solidFill>
                <a:latin typeface="Comic Sans MS" pitchFamily="66" charset="0"/>
              </a:rPr>
              <a:t>Multiple initializations have no effect within the active scope</a:t>
            </a:r>
            <a:endParaRPr lang="en-US" sz="2200" b="1" dirty="0" smtClean="0">
              <a:solidFill>
                <a:srgbClr val="FF0000"/>
              </a:solidFill>
              <a:latin typeface="Comic Sans MS" pitchFamily="66" charset="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It</a:t>
            </a:r>
            <a:r>
              <a:rPr kumimoji="0" lang="en-US" sz="2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is like a global variable, but visible only within f().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2200" b="1" dirty="0" smtClean="0">
                <a:latin typeface="Comic Sans MS" pitchFamily="66" charset="0"/>
              </a:rPr>
              <a:t>Static variables are not allocated on stack. So they are not destroyed when f() returns.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2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4653136"/>
            <a:ext cx="4007296" cy="2123658"/>
          </a:xfrm>
          <a:prstGeom prst="rect">
            <a:avLst/>
          </a:prstGeom>
          <a:solidFill>
            <a:srgbClr val="FFD1B7"/>
          </a:solidFill>
          <a:ln>
            <a:solidFill>
              <a:srgbClr val="9D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Comic Sans MS" pitchFamily="66" charset="0"/>
              </a:rPr>
              <a:t>Use a local variable?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Comic Sans MS" pitchFamily="66" charset="0"/>
              </a:rPr>
              <a:t>gets destroyed every time f returns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Comic Sans MS" pitchFamily="66" charset="0"/>
              </a:rPr>
              <a:t>Use a global variable?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Comic Sans MS" pitchFamily="66" charset="0"/>
              </a:rPr>
              <a:t>other functions can change it! (dangerous)</a:t>
            </a:r>
            <a:endParaRPr lang="en-US" sz="2200" b="1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2348880"/>
            <a:ext cx="4007296" cy="2246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ncalls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 () {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ncalls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ncalls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track the number of </a:t>
            </a:r>
          </a:p>
          <a:p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 f() is called  */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 body of f() …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504" y="2344812"/>
            <a:ext cx="4007296" cy="2246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9D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 ()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ncalls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ncalls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ncalls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track the number of </a:t>
            </a:r>
          </a:p>
          <a:p>
            <a:r>
              <a:rPr lang="en-US" sz="20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 f() is called  */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 body of f() …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58585-891A-46C1-BCA4-B8422908B2D7}" type="datetime7">
              <a:rPr lang="en-US" smtClean="0"/>
              <a:pPr/>
              <a:t>Sep-17</a:t>
            </a:fld>
            <a:endParaRPr lang="hi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4</a:t>
            </a:fld>
            <a:endParaRPr lang="hi-IN"/>
          </a:p>
        </p:txBody>
      </p:sp>
    </p:spTree>
    <p:extLst>
      <p:ext uri="{BB962C8B-B14F-4D97-AF65-F5344CB8AC3E}">
        <p14:creationId xmlns="" xmlns:p14="http://schemas.microsoft.com/office/powerpoint/2010/main" val="200412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Gentle brush with pointers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Pointers are special variables that store memory addresses</a:t>
            </a:r>
          </a:p>
          <a:p>
            <a:r>
              <a:rPr lang="en-GB" dirty="0" smtClean="0"/>
              <a:t>We will cover pointers in much greater depth soon</a:t>
            </a:r>
            <a:endParaRPr lang="en-GB" dirty="0"/>
          </a:p>
        </p:txBody>
      </p:sp>
      <p:pic>
        <p:nvPicPr>
          <p:cNvPr id="1026" name="Picture 2" descr="http://assets.iosappsdev.org/objective-c/tutorials/objective-c/media/c-basics/pointe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665562"/>
            <a:ext cx="4572000" cy="2571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624"/>
            <a:ext cx="7772400" cy="6039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use </a:t>
            </a: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268760"/>
            <a:ext cx="3355406" cy="5355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b, c, m;</a:t>
            </a:r>
          </a:p>
          <a:p>
            <a:endParaRPr lang="fr-FR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/* code to read </a:t>
            </a:r>
          </a:p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 a, b, c */ </a:t>
            </a:r>
          </a:p>
          <a:p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(a&gt;b){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(a&gt;c)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(b&gt;c)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else m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/* print or use m */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0;	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1960" y="1268760"/>
            <a:ext cx="3355406" cy="5355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b){</a:t>
            </a: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(a&gt;b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return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return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a, b, c,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m;</a:t>
            </a: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code to read </a:t>
            </a:r>
          </a:p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* a, b, c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 = max(a, b);</a:t>
            </a:r>
          </a:p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 = max(m, c);</a:t>
            </a:r>
          </a:p>
          <a:p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or use m */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724054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 : Maximum of 3 numbers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668345" y="1700808"/>
            <a:ext cx="13681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would you scale this code to</a:t>
            </a:r>
            <a:endParaRPr lang="en-US" dirty="0" smtClean="0"/>
          </a:p>
          <a:p>
            <a:r>
              <a:rPr lang="en-US" dirty="0" smtClean="0"/>
              <a:t>handle</a:t>
            </a:r>
          </a:p>
          <a:p>
            <a:r>
              <a:rPr lang="en-US" dirty="0" smtClean="0"/>
              <a:t>large</a:t>
            </a:r>
          </a:p>
          <a:p>
            <a:r>
              <a:rPr lang="en-US" dirty="0" smtClean="0"/>
              <a:t>number</a:t>
            </a:r>
          </a:p>
          <a:p>
            <a:r>
              <a:rPr lang="en-US" dirty="0" smtClean="0"/>
              <a:t>of inputs</a:t>
            </a:r>
          </a:p>
          <a:p>
            <a:r>
              <a:rPr lang="en-US" dirty="0" smtClean="0"/>
              <a:t>(e.g.: max</a:t>
            </a:r>
          </a:p>
          <a:p>
            <a:r>
              <a:rPr lang="en-US" dirty="0" smtClean="0"/>
              <a:t> of 100 </a:t>
            </a:r>
          </a:p>
          <a:p>
            <a:r>
              <a:rPr lang="en-US" dirty="0" smtClean="0"/>
              <a:t>numbers!)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755576" y="3212976"/>
            <a:ext cx="2952328" cy="72008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899592" y="4293096"/>
            <a:ext cx="2808312" cy="72008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39552" y="2564904"/>
            <a:ext cx="3427414" cy="288032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21FD-50AD-4438-AE40-5D94311D11F1}" type="datetime7">
              <a:rPr lang="en-US" smtClean="0"/>
              <a:pPr/>
              <a:t>Sep-17</a:t>
            </a:fld>
            <a:endParaRPr lang="hi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ESC101, Functions</a:t>
            </a:r>
            <a:endParaRPr lang="hi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pPr/>
              <a:t>6</a:t>
            </a:fld>
            <a:endParaRPr lang="hi-IN"/>
          </a:p>
        </p:txBody>
      </p:sp>
    </p:spTree>
    <p:extLst>
      <p:ext uri="{BB962C8B-B14F-4D97-AF65-F5344CB8AC3E}">
        <p14:creationId xmlns="" xmlns:p14="http://schemas.microsoft.com/office/powerpoint/2010/main" val="51653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Operations on a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Take this list</a:t>
            </a:r>
          </a:p>
          <a:p>
            <a:r>
              <a:rPr lang="en-GB" dirty="0" smtClean="0"/>
              <a:t>Do something to every element on this list</a:t>
            </a:r>
          </a:p>
          <a:p>
            <a:r>
              <a:rPr lang="en-GB" dirty="0" smtClean="0"/>
              <a:t>Return the output for every element on the list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971600" y="4581128"/>
            <a:ext cx="1080120" cy="1161420"/>
            <a:chOff x="2915816" y="4581128"/>
            <a:chExt cx="1080120" cy="1161420"/>
          </a:xfrm>
        </p:grpSpPr>
        <p:sp>
          <p:nvSpPr>
            <p:cNvPr id="5" name="Rounded Rectangle 4"/>
            <p:cNvSpPr/>
            <p:nvPr/>
          </p:nvSpPr>
          <p:spPr>
            <a:xfrm>
              <a:off x="2915816" y="4581128"/>
              <a:ext cx="100811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Value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7824" y="5373216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Address</a:t>
              </a:r>
              <a:endParaRPr lang="en-GB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635896" y="4365104"/>
            <a:ext cx="1080120" cy="1161420"/>
            <a:chOff x="2915816" y="4581128"/>
            <a:chExt cx="1080120" cy="1161420"/>
          </a:xfrm>
        </p:grpSpPr>
        <p:sp>
          <p:nvSpPr>
            <p:cNvPr id="9" name="Rounded Rectangle 8"/>
            <p:cNvSpPr/>
            <p:nvPr/>
          </p:nvSpPr>
          <p:spPr>
            <a:xfrm>
              <a:off x="2915816" y="4581128"/>
              <a:ext cx="100811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Value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87824" y="5373216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Address</a:t>
              </a:r>
              <a:endParaRPr lang="en-GB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32040" y="4365104"/>
            <a:ext cx="1080120" cy="1161420"/>
            <a:chOff x="2915816" y="4581128"/>
            <a:chExt cx="1080120" cy="1161420"/>
          </a:xfrm>
        </p:grpSpPr>
        <p:sp>
          <p:nvSpPr>
            <p:cNvPr id="12" name="Rounded Rectangle 11"/>
            <p:cNvSpPr/>
            <p:nvPr/>
          </p:nvSpPr>
          <p:spPr>
            <a:xfrm>
              <a:off x="2915816" y="4581128"/>
              <a:ext cx="100811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Value</a:t>
              </a:r>
              <a:endParaRPr lang="en-GB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87824" y="5373216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Address</a:t>
              </a:r>
              <a:endParaRPr lang="en-GB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28184" y="4365104"/>
            <a:ext cx="1080120" cy="1161420"/>
            <a:chOff x="2915816" y="4581128"/>
            <a:chExt cx="1080120" cy="1161420"/>
          </a:xfrm>
        </p:grpSpPr>
        <p:sp>
          <p:nvSpPr>
            <p:cNvPr id="15" name="Rounded Rectangle 14"/>
            <p:cNvSpPr/>
            <p:nvPr/>
          </p:nvSpPr>
          <p:spPr>
            <a:xfrm>
              <a:off x="2915816" y="4581128"/>
              <a:ext cx="100811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Value</a:t>
              </a:r>
              <a:endParaRPr lang="en-GB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87824" y="5373216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Address</a:t>
              </a:r>
              <a:endParaRPr lang="en-GB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524328" y="4365104"/>
            <a:ext cx="1080120" cy="1161420"/>
            <a:chOff x="2915816" y="4581128"/>
            <a:chExt cx="1080120" cy="1161420"/>
          </a:xfrm>
        </p:grpSpPr>
        <p:sp>
          <p:nvSpPr>
            <p:cNvPr id="18" name="Rounded Rectangle 17"/>
            <p:cNvSpPr/>
            <p:nvPr/>
          </p:nvSpPr>
          <p:spPr>
            <a:xfrm>
              <a:off x="2915816" y="4581128"/>
              <a:ext cx="1008112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Value</a:t>
              </a:r>
              <a:endParaRPr lang="en-GB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87824" y="5373216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Address</a:t>
              </a:r>
              <a:endParaRPr lang="en-GB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3275856" y="4149080"/>
            <a:ext cx="5616624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3563888" y="370774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These addresses contain entries from ONE list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3635896" y="5733256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Want to access them one after another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Arrays in C</a:t>
            </a:r>
            <a:endParaRPr lang="en-US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5800" y="1219200"/>
            <a:ext cx="8005718" cy="430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An array </a:t>
            </a:r>
            <a:r>
              <a:rPr lang="en-US" sz="2200" b="1" dirty="0" smtClean="0">
                <a:latin typeface="Comic Sans MS" pitchFamily="66" charset="0"/>
              </a:rPr>
              <a:t>in C is </a:t>
            </a:r>
            <a:r>
              <a:rPr lang="en-US" sz="2200" b="1" dirty="0">
                <a:latin typeface="Comic Sans MS" pitchFamily="66" charset="0"/>
              </a:rPr>
              <a:t>defined </a:t>
            </a:r>
            <a:r>
              <a:rPr lang="en-US" sz="2200" b="1" dirty="0" smtClean="0">
                <a:latin typeface="Comic Sans MS" pitchFamily="66" charset="0"/>
              </a:rPr>
              <a:t>similar </a:t>
            </a:r>
            <a:r>
              <a:rPr lang="en-US" sz="2200" b="1" dirty="0">
                <a:latin typeface="Comic Sans MS" pitchFamily="66" charset="0"/>
              </a:rPr>
              <a:t>to defining a variable.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1905000"/>
            <a:ext cx="1327150" cy="4302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int a[5];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514600"/>
            <a:ext cx="7924800" cy="11080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The square parenthesis [5] indicates that a is not a single integer but an array, that is a </a:t>
            </a:r>
            <a:r>
              <a:rPr lang="en-US" sz="2200" b="1" i="1" dirty="0">
                <a:solidFill>
                  <a:srgbClr val="FF0000"/>
                </a:solidFill>
                <a:latin typeface="Comic Sans MS" pitchFamily="66" charset="0"/>
              </a:rPr>
              <a:t>consecutively</a:t>
            </a:r>
            <a:r>
              <a:rPr lang="en-US" sz="22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200" b="1" i="1" dirty="0">
                <a:solidFill>
                  <a:srgbClr val="FF0000"/>
                </a:solidFill>
                <a:latin typeface="Comic Sans MS" pitchFamily="66" charset="0"/>
              </a:rPr>
              <a:t>allocated</a:t>
            </a:r>
            <a:r>
              <a:rPr lang="en-US" sz="2200" b="1" dirty="0">
                <a:latin typeface="Comic Sans MS" pitchFamily="66" charset="0"/>
              </a:rPr>
              <a:t> group, of 5 integers.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3733800"/>
            <a:ext cx="6192838" cy="430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It creates five integer boxes or variables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2275" y="5791200"/>
            <a:ext cx="8721725" cy="7699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The boxes are addressed as a[0], a[1], a[2], a[3] and  a[4].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These are called the </a:t>
            </a:r>
            <a:r>
              <a:rPr lang="en-US" sz="2200" b="1" dirty="0">
                <a:solidFill>
                  <a:srgbClr val="C00000"/>
                </a:solidFill>
                <a:latin typeface="Comic Sans MS" pitchFamily="66" charset="0"/>
              </a:rPr>
              <a:t>elements</a:t>
            </a:r>
            <a:r>
              <a:rPr lang="en-US" sz="2200" b="1" dirty="0">
                <a:latin typeface="Comic Sans MS" pitchFamily="66" charset="0"/>
              </a:rPr>
              <a:t> of the array.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066800" y="4343400"/>
            <a:ext cx="5810250" cy="1344613"/>
            <a:chOff x="1143000" y="4648200"/>
            <a:chExt cx="5809604" cy="1345287"/>
          </a:xfrm>
        </p:grpSpPr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1143000" y="4648200"/>
              <a:ext cx="5715000" cy="762000"/>
              <a:chOff x="1143000" y="4724400"/>
              <a:chExt cx="5715000" cy="762000"/>
            </a:xfrm>
          </p:grpSpPr>
          <p:sp>
            <p:nvSpPr>
              <p:cNvPr id="5131" name="Rounded Rectangle 7"/>
              <p:cNvSpPr>
                <a:spLocks noChangeArrowheads="1"/>
              </p:cNvSpPr>
              <p:nvPr/>
            </p:nvSpPr>
            <p:spPr bwMode="auto">
              <a:xfrm>
                <a:off x="1143000" y="4724400"/>
                <a:ext cx="1143000" cy="76200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DE80"/>
                  </a:gs>
                  <a:gs pos="50000">
                    <a:srgbClr val="FFE8B3"/>
                  </a:gs>
                  <a:gs pos="100000">
                    <a:srgbClr val="FFF3DA"/>
                  </a:gs>
                </a:gsLst>
                <a:lin ang="27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5132" name="Rounded Rectangle 8"/>
              <p:cNvSpPr>
                <a:spLocks noChangeArrowheads="1"/>
              </p:cNvSpPr>
              <p:nvPr/>
            </p:nvSpPr>
            <p:spPr bwMode="auto">
              <a:xfrm>
                <a:off x="2286000" y="4724400"/>
                <a:ext cx="1143000" cy="762000"/>
              </a:xfrm>
              <a:prstGeom prst="roundRect">
                <a:avLst>
                  <a:gd name="adj" fmla="val 16667"/>
                </a:avLst>
              </a:prstGeom>
              <a:solidFill>
                <a:srgbClr val="FFC07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5133" name="Rounded Rectangle 9"/>
              <p:cNvSpPr>
                <a:spLocks noChangeArrowheads="1"/>
              </p:cNvSpPr>
              <p:nvPr/>
            </p:nvSpPr>
            <p:spPr bwMode="auto">
              <a:xfrm>
                <a:off x="3429000" y="4724400"/>
                <a:ext cx="1143000" cy="76200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DE80"/>
                  </a:gs>
                  <a:gs pos="50000">
                    <a:srgbClr val="FFE8B3"/>
                  </a:gs>
                  <a:gs pos="100000">
                    <a:srgbClr val="FFF3DA"/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5134" name="Rounded Rectangle 10"/>
              <p:cNvSpPr>
                <a:spLocks noChangeArrowheads="1"/>
              </p:cNvSpPr>
              <p:nvPr/>
            </p:nvSpPr>
            <p:spPr bwMode="auto">
              <a:xfrm>
                <a:off x="4572000" y="4724400"/>
                <a:ext cx="1143000" cy="762000"/>
              </a:xfrm>
              <a:prstGeom prst="roundRect">
                <a:avLst>
                  <a:gd name="adj" fmla="val 16667"/>
                </a:avLst>
              </a:prstGeom>
              <a:solidFill>
                <a:srgbClr val="FFC07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400">
                  <a:ea typeface="ＭＳ Ｐゴシック" pitchFamily="34" charset="-128"/>
                </a:endParaRPr>
              </a:p>
            </p:txBody>
          </p:sp>
          <p:sp>
            <p:nvSpPr>
              <p:cNvPr id="5135" name="Rounded Rectangle 11"/>
              <p:cNvSpPr>
                <a:spLocks noChangeArrowheads="1"/>
              </p:cNvSpPr>
              <p:nvPr/>
            </p:nvSpPr>
            <p:spPr bwMode="auto">
              <a:xfrm>
                <a:off x="5715000" y="4724400"/>
                <a:ext cx="1143000" cy="762000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DE80"/>
                  </a:gs>
                  <a:gs pos="50000">
                    <a:srgbClr val="FFE8B3"/>
                  </a:gs>
                  <a:gs pos="100000">
                    <a:srgbClr val="FFF3DA"/>
                  </a:gs>
                </a:gsLst>
                <a:lin ang="81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endParaRPr lang="en-US" altLang="en-US" sz="2800">
                  <a:ea typeface="ＭＳ Ｐゴシック" pitchFamily="34" charset="-128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143000" y="5563058"/>
              <a:ext cx="5809604" cy="4304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b="1" dirty="0">
                  <a:latin typeface="Comic Sans MS" pitchFamily="66" charset="0"/>
                </a:rPr>
                <a:t>a[0]       a[1]     a[2]     a[3]       a[4]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127776" y="3933056"/>
            <a:ext cx="1980728" cy="17851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b="1" dirty="0" smtClean="0">
                <a:latin typeface="Comic Sans MS" pitchFamily="66" charset="0"/>
              </a:rPr>
              <a:t>Array </a:t>
            </a:r>
            <a:r>
              <a:rPr lang="en-US" sz="2200" b="1" dirty="0">
                <a:latin typeface="Comic Sans MS" pitchFamily="66" charset="0"/>
              </a:rPr>
              <a:t>elements are consecutively allocated in memory. </a:t>
            </a:r>
          </a:p>
        </p:txBody>
      </p:sp>
    </p:spTree>
    <p:extLst>
      <p:ext uri="{BB962C8B-B14F-4D97-AF65-F5344CB8AC3E}">
        <p14:creationId xmlns:p14="http://schemas.microsoft.com/office/powerpoint/2010/main" xmlns="" val="3516174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4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620688"/>
            <a:ext cx="4262438" cy="47704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include &lt;</a:t>
            </a:r>
            <a:r>
              <a:rPr lang="en-US" sz="2200" b="1" dirty="0" err="1">
                <a:latin typeface="Comic Sans MS" pitchFamily="66" charset="0"/>
              </a:rPr>
              <a:t>stdio.h</a:t>
            </a:r>
            <a:r>
              <a:rPr lang="en-US" sz="2200" b="1" dirty="0">
                <a:latin typeface="Comic Sans MS" pitchFamily="66" charset="0"/>
              </a:rPr>
              <a:t>&gt;</a:t>
            </a:r>
          </a:p>
          <a:p>
            <a:pPr>
              <a:defRPr/>
            </a:pPr>
            <a:r>
              <a:rPr lang="en-US" sz="2200" b="1" dirty="0" smtClean="0">
                <a:latin typeface="Comic Sans MS" pitchFamily="66" charset="0"/>
              </a:rPr>
              <a:t>int main </a:t>
            </a:r>
            <a:r>
              <a:rPr lang="en-US" sz="2200" b="1" dirty="0">
                <a:latin typeface="Comic Sans MS" pitchFamily="66" charset="0"/>
              </a:rPr>
              <a:t>() {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int i;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int a[5];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  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 for (</a:t>
            </a:r>
            <a:r>
              <a:rPr lang="en-US" sz="2200" b="1" dirty="0" err="1">
                <a:latin typeface="Comic Sans MS" pitchFamily="66" charset="0"/>
              </a:rPr>
              <a:t>i</a:t>
            </a:r>
            <a:r>
              <a:rPr lang="en-US" sz="2200" b="1" dirty="0">
                <a:latin typeface="Comic Sans MS" pitchFamily="66" charset="0"/>
              </a:rPr>
              <a:t>=0; </a:t>
            </a:r>
            <a:r>
              <a:rPr lang="en-US" sz="2200" b="1" dirty="0" err="1">
                <a:latin typeface="Comic Sans MS" pitchFamily="66" charset="0"/>
              </a:rPr>
              <a:t>i</a:t>
            </a:r>
            <a:r>
              <a:rPr lang="en-US" sz="2200" b="1" dirty="0">
                <a:latin typeface="Comic Sans MS" pitchFamily="66" charset="0"/>
              </a:rPr>
              <a:t> &lt; 5; </a:t>
            </a:r>
            <a:r>
              <a:rPr lang="en-US" sz="2200" b="1" dirty="0" err="1">
                <a:latin typeface="Comic Sans MS" pitchFamily="66" charset="0"/>
              </a:rPr>
              <a:t>i</a:t>
            </a:r>
            <a:r>
              <a:rPr lang="en-US" sz="2200" b="1" dirty="0">
                <a:latin typeface="Comic Sans MS" pitchFamily="66" charset="0"/>
              </a:rPr>
              <a:t>= i+1) {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	</a:t>
            </a:r>
            <a:r>
              <a:rPr lang="en-US" sz="2200" b="1" dirty="0" smtClean="0">
                <a:latin typeface="Comic Sans MS" pitchFamily="66" charset="0"/>
              </a:rPr>
              <a:t>    a[i</a:t>
            </a:r>
            <a:r>
              <a:rPr lang="en-US" sz="2200" b="1" dirty="0">
                <a:latin typeface="Comic Sans MS" pitchFamily="66" charset="0"/>
              </a:rPr>
              <a:t>] = </a:t>
            </a:r>
            <a:r>
              <a:rPr lang="en-US" sz="2200" b="1" dirty="0" smtClean="0">
                <a:latin typeface="Comic Sans MS" pitchFamily="66" charset="0"/>
              </a:rPr>
              <a:t>i+1;</a:t>
            </a: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	    printf(“%d”, a[i] </a:t>
            </a:r>
            <a:r>
              <a:rPr lang="en-US" sz="2200" b="1" dirty="0" smtClean="0">
                <a:latin typeface="Comic Sans MS" pitchFamily="66" charset="0"/>
              </a:rPr>
              <a:t>);</a:t>
            </a: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      }</a:t>
            </a: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 </a:t>
            </a:r>
            <a:r>
              <a:rPr lang="en-US" sz="2200" b="1" dirty="0" smtClean="0">
                <a:latin typeface="Comic Sans MS" pitchFamily="66" charset="0"/>
              </a:rPr>
              <a:t>      return 0;      </a:t>
            </a:r>
            <a:endParaRPr lang="en-US" sz="2200" b="1" dirty="0">
              <a:latin typeface="Comic Sans MS" pitchFamily="66" charset="0"/>
            </a:endParaRPr>
          </a:p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}</a:t>
            </a:r>
          </a:p>
          <a:p>
            <a:pPr>
              <a:defRPr/>
            </a:pPr>
            <a:r>
              <a:rPr lang="en-US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43128" y="1077888"/>
            <a:ext cx="4267200" cy="1446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The program defines an integer variable called </a:t>
            </a:r>
            <a:r>
              <a:rPr lang="en-US" sz="2200" b="1" dirty="0" err="1">
                <a:latin typeface="Comic Sans MS" pitchFamily="66" charset="0"/>
              </a:rPr>
              <a:t>i</a:t>
            </a:r>
            <a:r>
              <a:rPr lang="en-US" sz="2200" b="1" dirty="0">
                <a:latin typeface="Comic Sans MS" pitchFamily="66" charset="0"/>
              </a:rPr>
              <a:t> and an integer array with name a of size 5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81000" y="5562600"/>
            <a:ext cx="7239000" cy="1295400"/>
            <a:chOff x="228600" y="5257800"/>
            <a:chExt cx="7239000" cy="129540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752600" y="5257800"/>
              <a:ext cx="5715000" cy="1295400"/>
              <a:chOff x="1143000" y="4114800"/>
              <a:chExt cx="5715000" cy="1295400"/>
            </a:xfrm>
          </p:grpSpPr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1143000" y="4648200"/>
                <a:ext cx="5715000" cy="762000"/>
                <a:chOff x="1143000" y="4724400"/>
                <a:chExt cx="5715000" cy="762000"/>
              </a:xfrm>
            </p:grpSpPr>
            <p:sp>
              <p:nvSpPr>
                <p:cNvPr id="6163" name="Rounded Rectangle 8"/>
                <p:cNvSpPr>
                  <a:spLocks noChangeArrowheads="1"/>
                </p:cNvSpPr>
                <p:nvPr/>
              </p:nvSpPr>
              <p:spPr bwMode="auto">
                <a:xfrm>
                  <a:off x="1143000" y="4724400"/>
                  <a:ext cx="1143000" cy="762000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DE80"/>
                    </a:gs>
                    <a:gs pos="50000">
                      <a:srgbClr val="FFE8B3"/>
                    </a:gs>
                    <a:gs pos="100000">
                      <a:srgbClr val="FFF3DA"/>
                    </a:gs>
                  </a:gsLst>
                  <a:lin ang="27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endParaRPr lang="en-US" alt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6164" name="Rounded Rectangle 9"/>
                <p:cNvSpPr>
                  <a:spLocks noChangeArrowheads="1"/>
                </p:cNvSpPr>
                <p:nvPr/>
              </p:nvSpPr>
              <p:spPr bwMode="auto">
                <a:xfrm>
                  <a:off x="2286000" y="4724400"/>
                  <a:ext cx="1143000" cy="762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07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endParaRPr lang="en-US" alt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6165" name="Rounded Rectangle 10"/>
                <p:cNvSpPr>
                  <a:spLocks noChangeArrowheads="1"/>
                </p:cNvSpPr>
                <p:nvPr/>
              </p:nvSpPr>
              <p:spPr bwMode="auto">
                <a:xfrm>
                  <a:off x="3429000" y="4724400"/>
                  <a:ext cx="1143000" cy="762000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DE80"/>
                    </a:gs>
                    <a:gs pos="50000">
                      <a:srgbClr val="FFE8B3"/>
                    </a:gs>
                    <a:gs pos="100000">
                      <a:srgbClr val="FFF3DA"/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endParaRPr lang="en-US" alt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6166" name="Rounded Rectangle 11"/>
                <p:cNvSpPr>
                  <a:spLocks noChangeArrowheads="1"/>
                </p:cNvSpPr>
                <p:nvPr/>
              </p:nvSpPr>
              <p:spPr bwMode="auto">
                <a:xfrm>
                  <a:off x="4572000" y="4724400"/>
                  <a:ext cx="1143000" cy="762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07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endParaRPr lang="en-US" altLang="en-US" sz="2400">
                    <a:ea typeface="ＭＳ Ｐゴシック" pitchFamily="34" charset="-128"/>
                  </a:endParaRPr>
                </a:p>
              </p:txBody>
            </p:sp>
            <p:sp>
              <p:nvSpPr>
                <p:cNvPr id="6167" name="Rounded Rectangle 12"/>
                <p:cNvSpPr>
                  <a:spLocks noChangeArrowheads="1"/>
                </p:cNvSpPr>
                <p:nvPr/>
              </p:nvSpPr>
              <p:spPr bwMode="auto">
                <a:xfrm>
                  <a:off x="5715000" y="4724400"/>
                  <a:ext cx="1143000" cy="762000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DE80"/>
                    </a:gs>
                    <a:gs pos="50000">
                      <a:srgbClr val="FFE8B3"/>
                    </a:gs>
                    <a:gs pos="100000">
                      <a:srgbClr val="FFF3DA"/>
                    </a:gs>
                  </a:gsLst>
                  <a:lin ang="81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endParaRPr lang="en-US" altLang="en-US" sz="2800">
                    <a:ea typeface="ＭＳ Ｐゴシック" pitchFamily="34" charset="-128"/>
                  </a:endParaRPr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1219200" y="4114800"/>
                <a:ext cx="5565775" cy="43021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200" b="1" dirty="0">
                    <a:latin typeface="Comic Sans MS" pitchFamily="66" charset="0"/>
                  </a:rPr>
                  <a:t>a[0]       a[1]     a[2]     a[3]     a[4]</a:t>
                </a:r>
              </a:p>
            </p:txBody>
          </p:sp>
        </p:grpSp>
        <p:sp>
          <p:nvSpPr>
            <p:cNvPr id="15" name="Rounded Rectangle 14"/>
            <p:cNvSpPr/>
            <p:nvPr/>
          </p:nvSpPr>
          <p:spPr bwMode="auto">
            <a:xfrm>
              <a:off x="228600" y="5791200"/>
              <a:ext cx="1143000" cy="762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>
                <a:ea typeface="ＭＳ Ｐゴシック" pitchFamily="34" charset="-128"/>
              </a:endParaRPr>
            </a:p>
          </p:txBody>
        </p:sp>
        <p:sp>
          <p:nvSpPr>
            <p:cNvPr id="6160" name="TextBox 15"/>
            <p:cNvSpPr txBox="1">
              <a:spLocks noChangeArrowheads="1"/>
            </p:cNvSpPr>
            <p:nvPr/>
          </p:nvSpPr>
          <p:spPr bwMode="auto">
            <a:xfrm>
              <a:off x="304800" y="5257800"/>
              <a:ext cx="38504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2200" b="1">
                  <a:latin typeface="Comic Sans MS" pitchFamily="66" charset="0"/>
                </a:rPr>
                <a:t>i </a:t>
              </a:r>
            </a:p>
          </p:txBody>
        </p:sp>
      </p:grp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1764843" y="2558231"/>
            <a:ext cx="838200" cy="685800"/>
          </a:xfrm>
          <a:prstGeom prst="ellips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66928" y="2601888"/>
            <a:ext cx="3962400" cy="11080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200" b="1" dirty="0">
                <a:latin typeface="Comic Sans MS" pitchFamily="66" charset="0"/>
              </a:rPr>
              <a:t>This is the notation used to address the elements of the array. </a:t>
            </a:r>
          </a:p>
        </p:txBody>
      </p:sp>
      <p:cxnSp>
        <p:nvCxnSpPr>
          <p:cNvPr id="24" name="Shape 23"/>
          <p:cNvCxnSpPr>
            <a:cxnSpLocks noChangeShapeType="1"/>
            <a:stCxn id="21" idx="5"/>
          </p:cNvCxnSpPr>
          <p:nvPr/>
        </p:nvCxnSpPr>
        <p:spPr bwMode="auto">
          <a:xfrm rot="5400000" flipH="1" flipV="1">
            <a:off x="3440062" y="1821158"/>
            <a:ext cx="362668" cy="2282211"/>
          </a:xfrm>
          <a:prstGeom prst="bentConnector4">
            <a:avLst>
              <a:gd name="adj1" fmla="val -63033"/>
              <a:gd name="adj2" fmla="val 52689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" name="Right Brace 24"/>
          <p:cNvSpPr>
            <a:spLocks/>
          </p:cNvSpPr>
          <p:nvPr/>
        </p:nvSpPr>
        <p:spPr bwMode="auto">
          <a:xfrm>
            <a:off x="2076128" y="1306488"/>
            <a:ext cx="533400" cy="7620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cxnSp>
        <p:nvCxnSpPr>
          <p:cNvPr id="27" name="Straight Arrow Connector 26"/>
          <p:cNvCxnSpPr>
            <a:cxnSpLocks noChangeShapeType="1"/>
            <a:stCxn id="25" idx="1"/>
          </p:cNvCxnSpPr>
          <p:nvPr/>
        </p:nvCxnSpPr>
        <p:spPr bwMode="auto">
          <a:xfrm>
            <a:off x="2609528" y="1687488"/>
            <a:ext cx="2133600" cy="0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3523928" y="3516288"/>
            <a:ext cx="609600" cy="762000"/>
          </a:xfrm>
          <a:prstGeom prst="ellips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 sz="2400">
              <a:ea typeface="ＭＳ Ｐゴシック" pitchFamily="34" charset="-128"/>
            </a:endParaRPr>
          </a:p>
        </p:txBody>
      </p:sp>
      <p:cxnSp>
        <p:nvCxnSpPr>
          <p:cNvPr id="32" name="Shape 31"/>
          <p:cNvCxnSpPr>
            <a:cxnSpLocks noChangeShapeType="1"/>
            <a:stCxn id="30" idx="7"/>
          </p:cNvCxnSpPr>
          <p:nvPr/>
        </p:nvCxnSpPr>
        <p:spPr bwMode="auto">
          <a:xfrm rot="5400000" flipH="1" flipV="1">
            <a:off x="4147815" y="3184501"/>
            <a:ext cx="339725" cy="546100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3" name="TextBox 32"/>
          <p:cNvSpPr txBox="1"/>
          <p:nvPr/>
        </p:nvSpPr>
        <p:spPr>
          <a:xfrm>
            <a:off x="4585966" y="3821088"/>
            <a:ext cx="4424362" cy="1446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sz="2200" b="1" dirty="0">
                <a:latin typeface="Comic Sans MS" pitchFamily="66" charset="0"/>
              </a:rPr>
              <a:t>The variable i is being used as an “index’’ </a:t>
            </a:r>
            <a:r>
              <a:rPr lang="en-US" sz="2200" b="1" dirty="0" smtClean="0">
                <a:latin typeface="Comic Sans MS" pitchFamily="66" charset="0"/>
              </a:rPr>
              <a:t>for </a:t>
            </a:r>
            <a:r>
              <a:rPr lang="en-US" sz="2200" b="1" dirty="0">
                <a:latin typeface="Comic Sans MS" pitchFamily="66" charset="0"/>
              </a:rPr>
              <a:t>a. 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n-US" sz="2200" b="1" dirty="0">
                <a:latin typeface="Comic Sans MS" pitchFamily="66" charset="0"/>
              </a:rPr>
              <a:t>Similar to </a:t>
            </a:r>
            <a:r>
              <a:rPr lang="en-US" sz="2200" b="1" dirty="0" smtClean="0">
                <a:latin typeface="Comic Sans MS" pitchFamily="66" charset="0"/>
              </a:rPr>
              <a:t>the </a:t>
            </a:r>
            <a:r>
              <a:rPr lang="en-US" sz="2200" b="1" dirty="0">
                <a:latin typeface="Comic Sans MS" pitchFamily="66" charset="0"/>
              </a:rPr>
              <a:t>math notation </a:t>
            </a:r>
            <a:r>
              <a:rPr lang="en-US" sz="2200" b="1" dirty="0" err="1">
                <a:latin typeface="Comic Sans MS" pitchFamily="66" charset="0"/>
              </a:rPr>
              <a:t>a</a:t>
            </a:r>
            <a:r>
              <a:rPr lang="en-US" sz="2800" b="1" baseline="-25000" dirty="0" err="1">
                <a:latin typeface="Comic Sans MS" pitchFamily="66" charset="0"/>
              </a:rPr>
              <a:t>i</a:t>
            </a:r>
            <a:r>
              <a:rPr lang="en-US" sz="2800" b="1" baseline="-25000" dirty="0">
                <a:latin typeface="Comic Sans MS" pitchFamily="66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xmlns="" val="1744122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2" grpId="0" animBg="1"/>
      <p:bldP spid="25" grpId="0" animBg="1"/>
      <p:bldP spid="30" grpId="0" animBg="1"/>
      <p:bldP spid="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2608</Words>
  <Application>Microsoft Office PowerPoint</Application>
  <PresentationFormat>On-screen Show (4:3)</PresentationFormat>
  <Paragraphs>600</Paragraphs>
  <Slides>29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Introduction to arrays</vt:lpstr>
      <vt:lpstr>Announcements</vt:lpstr>
      <vt:lpstr>Today</vt:lpstr>
      <vt:lpstr>Static Variables</vt:lpstr>
      <vt:lpstr>Gentle brush with pointers</vt:lpstr>
      <vt:lpstr>Why use arrays</vt:lpstr>
      <vt:lpstr>Operations on a list</vt:lpstr>
      <vt:lpstr>Arrays in C</vt:lpstr>
      <vt:lpstr>Slide 9</vt:lpstr>
      <vt:lpstr>Max of N numbers</vt:lpstr>
      <vt:lpstr>Slide 11</vt:lpstr>
      <vt:lpstr>Slide 12</vt:lpstr>
      <vt:lpstr>Mind the size(of array)</vt:lpstr>
      <vt:lpstr>Mind the size(of array)</vt:lpstr>
      <vt:lpstr> </vt:lpstr>
      <vt:lpstr>Reading directly into array</vt:lpstr>
      <vt:lpstr>What does &amp;num[i] mean?</vt:lpstr>
      <vt:lpstr>Array Example: Print backwards</vt:lpstr>
      <vt:lpstr>EOF (end of file)</vt:lpstr>
      <vt:lpstr>Read and print in reverse</vt:lpstr>
      <vt:lpstr>Slide 21</vt:lpstr>
      <vt:lpstr>Slide 22</vt:lpstr>
      <vt:lpstr>Slide 23</vt:lpstr>
      <vt:lpstr>Slide 24</vt:lpstr>
      <vt:lpstr>Slide 25</vt:lpstr>
      <vt:lpstr>Putting it together</vt:lpstr>
      <vt:lpstr>Slide 27</vt:lpstr>
      <vt:lpstr>Slide 28</vt:lpstr>
      <vt:lpstr>Next class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arrays</dc:title>
  <dc:creator>cse</dc:creator>
  <cp:lastModifiedBy>nisheeth</cp:lastModifiedBy>
  <cp:revision>13</cp:revision>
  <dcterms:created xsi:type="dcterms:W3CDTF">2017-09-06T01:55:34Z</dcterms:created>
  <dcterms:modified xsi:type="dcterms:W3CDTF">2017-09-06T06:04:09Z</dcterms:modified>
</cp:coreProperties>
</file>