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9" r:id="rId11"/>
    <p:sldId id="264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65" r:id="rId20"/>
    <p:sldId id="266" r:id="rId21"/>
    <p:sldId id="267" r:id="rId22"/>
    <p:sldId id="268" r:id="rId23"/>
    <p:sldId id="269" r:id="rId24"/>
    <p:sldId id="275" r:id="rId25"/>
    <p:sldId id="276" r:id="rId26"/>
    <p:sldId id="277" r:id="rId27"/>
    <p:sldId id="278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90498-4617-462F-9482-44B136803A7B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8178C-BB0F-445A-A77C-B03DC912EC8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Why are arrays</a:t>
            </a:r>
            <a:r>
              <a:rPr lang="en-US" altLang="en-US" baseline="0" dirty="0" smtClean="0"/>
              <a:t> required. Say prize according to ranking, data stored in an array with index denoting the rank.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34E59-4460-400C-B1CB-DECE29D4DB0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2342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We can pass (s+2) in</a:t>
            </a:r>
            <a:r>
              <a:rPr lang="en-IN" baseline="0" dirty="0" smtClean="0"/>
              <a:t> the argument. This sends only that part of the array.</a:t>
            </a:r>
            <a:r>
              <a:rPr lang="en-IN" dirty="0" smtClean="0"/>
              <a:t> “ADDRESS Arithmetic”!</a:t>
            </a:r>
          </a:p>
          <a:p>
            <a:pPr>
              <a:buFontTx/>
              <a:buChar char="-"/>
            </a:pPr>
            <a:r>
              <a:rPr lang="en-IN" dirty="0" smtClean="0"/>
              <a:t> Can we say s[0] =‘A’ in the function?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234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Already</a:t>
            </a:r>
            <a:r>
              <a:rPr lang="en-US" baseline="0" dirty="0" smtClean="0"/>
              <a:t> explained in the functions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Array declaration,</a:t>
            </a:r>
            <a:r>
              <a:rPr lang="en-US" altLang="en-US" baseline="0" dirty="0" smtClean="0"/>
              <a:t>  not just create “size” number of variables of the type, but also creates an array variable.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E8EC3-70EC-47A0-B994-19D26F35FF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E8EC3-70EC-47A0-B994-19D26F35FF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E8EC3-70EC-47A0-B994-19D26F35FF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Declare an array:</a:t>
            </a:r>
            <a:r>
              <a:rPr lang="en-US" altLang="en-US" baseline="0" dirty="0" smtClean="0"/>
              <a:t> 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2DB1FF-9430-4113-9D77-DBE3A77F030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aseline="0" dirty="0" err="1" smtClean="0"/>
              <a:t>paint_hostel</a:t>
            </a:r>
            <a:r>
              <a:rPr lang="en-US" altLang="en-US" baseline="0" dirty="0" smtClean="0"/>
              <a:t>(room h[], number-of-rooms)</a:t>
            </a:r>
            <a:endParaRPr lang="en-US" altLang="en-US" dirty="0" smtClean="0"/>
          </a:p>
          <a:p>
            <a:r>
              <a:rPr lang="en-US" altLang="en-US" dirty="0" smtClean="0"/>
              <a:t>{</a:t>
            </a:r>
          </a:p>
          <a:p>
            <a:r>
              <a:rPr lang="en-US" altLang="en-US" dirty="0" smtClean="0"/>
              <a:t>     for (room r = 0; r &lt; number-of-rooms; </a:t>
            </a:r>
            <a:r>
              <a:rPr lang="en-US" altLang="en-US" dirty="0" err="1" smtClean="0"/>
              <a:t>goto</a:t>
            </a:r>
            <a:r>
              <a:rPr lang="en-US" altLang="en-US" dirty="0" smtClean="0"/>
              <a:t>-next-room)</a:t>
            </a:r>
          </a:p>
          <a:p>
            <a:r>
              <a:rPr lang="en-US" altLang="en-US" dirty="0" smtClean="0"/>
              <a:t>           </a:t>
            </a:r>
            <a:r>
              <a:rPr lang="en-US" altLang="en-US" dirty="0" err="1" smtClean="0"/>
              <a:t>paint_room</a:t>
            </a:r>
            <a:r>
              <a:rPr lang="en-US" altLang="en-US" dirty="0" smtClean="0"/>
              <a:t>(hostel[r]);</a:t>
            </a:r>
          </a:p>
          <a:p>
            <a:r>
              <a:rPr lang="en-US" altLang="en-US" dirty="0" smtClean="0"/>
              <a:t>}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iit</a:t>
            </a:r>
            <a:r>
              <a:rPr lang="en-US" altLang="en-US" baseline="0" dirty="0" smtClean="0"/>
              <a:t> ()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{</a:t>
            </a:r>
          </a:p>
          <a:p>
            <a:r>
              <a:rPr lang="en-US" altLang="en-US" dirty="0" smtClean="0"/>
              <a:t>    room hostel1[200];</a:t>
            </a:r>
          </a:p>
          <a:p>
            <a:r>
              <a:rPr lang="en-US" altLang="en-US" dirty="0" smtClean="0"/>
              <a:t>    room hostel2[300];</a:t>
            </a:r>
          </a:p>
          <a:p>
            <a:r>
              <a:rPr lang="en-US" altLang="en-US" dirty="0" smtClean="0"/>
              <a:t>    room hostel3[300];</a:t>
            </a:r>
          </a:p>
          <a:p>
            <a:r>
              <a:rPr lang="en-US" altLang="en-US" dirty="0" smtClean="0"/>
              <a:t>    …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  if (</a:t>
            </a:r>
            <a:r>
              <a:rPr lang="en-US" altLang="en-US" baseline="0" dirty="0" smtClean="0"/>
              <a:t> … </a:t>
            </a:r>
            <a:r>
              <a:rPr lang="en-US" altLang="en-US" dirty="0" smtClean="0"/>
              <a:t>) { </a:t>
            </a:r>
            <a:r>
              <a:rPr lang="en-US" altLang="en-US" dirty="0" err="1" smtClean="0"/>
              <a:t>paint_hostel</a:t>
            </a:r>
            <a:r>
              <a:rPr lang="en-US" altLang="en-US" dirty="0" smtClean="0"/>
              <a:t>(hostel1, 200); }</a:t>
            </a:r>
          </a:p>
          <a:p>
            <a:r>
              <a:rPr lang="en-US" altLang="en-US" dirty="0" smtClean="0"/>
              <a:t>    if (</a:t>
            </a:r>
            <a:r>
              <a:rPr lang="en-US" altLang="en-US" baseline="0" dirty="0" smtClean="0"/>
              <a:t> … </a:t>
            </a:r>
            <a:r>
              <a:rPr lang="en-US" altLang="en-US" dirty="0" smtClean="0"/>
              <a:t>) { </a:t>
            </a:r>
            <a:r>
              <a:rPr lang="en-US" altLang="en-US" dirty="0" err="1" smtClean="0"/>
              <a:t>paint_hostel</a:t>
            </a:r>
            <a:r>
              <a:rPr lang="en-US" altLang="en-US" dirty="0" smtClean="0"/>
              <a:t>(hostel2,</a:t>
            </a:r>
            <a:r>
              <a:rPr lang="en-US" altLang="en-US" baseline="0" dirty="0" smtClean="0"/>
              <a:t> 300</a:t>
            </a:r>
            <a:r>
              <a:rPr lang="en-US" altLang="en-US" dirty="0" smtClean="0"/>
              <a:t>); /* OK: last 100 rooms do</a:t>
            </a:r>
            <a:r>
              <a:rPr lang="en-US" altLang="en-US" baseline="0" dirty="0" smtClean="0"/>
              <a:t> not need painting */</a:t>
            </a:r>
            <a:r>
              <a:rPr lang="en-US" altLang="en-US" dirty="0" smtClean="0"/>
              <a:t>  }</a:t>
            </a:r>
          </a:p>
          <a:p>
            <a:r>
              <a:rPr lang="en-US" altLang="en-US" dirty="0" smtClean="0"/>
              <a:t>    if (</a:t>
            </a:r>
            <a:r>
              <a:rPr lang="en-US" altLang="en-US" baseline="0" dirty="0" smtClean="0"/>
              <a:t> … </a:t>
            </a:r>
            <a:r>
              <a:rPr lang="en-US" altLang="en-US" dirty="0" smtClean="0"/>
              <a:t>) { </a:t>
            </a:r>
            <a:r>
              <a:rPr lang="en-US" altLang="en-US" dirty="0" err="1" smtClean="0"/>
              <a:t>paint_hostel</a:t>
            </a:r>
            <a:r>
              <a:rPr lang="en-US" altLang="en-US" dirty="0" smtClean="0"/>
              <a:t>(hostel3,</a:t>
            </a:r>
            <a:r>
              <a:rPr lang="en-US" altLang="en-US" baseline="0" dirty="0" smtClean="0"/>
              <a:t> 400</a:t>
            </a:r>
            <a:r>
              <a:rPr lang="en-US" altLang="en-US" dirty="0" smtClean="0"/>
              <a:t>); /* Not OK: There are no rooms beyond 300 */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    …</a:t>
            </a:r>
          </a:p>
          <a:p>
            <a:r>
              <a:rPr lang="en-US" altLang="en-US" dirty="0" smtClean="0"/>
              <a:t>}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1E547E-1D11-4642-B659-8BA4E49AB92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E2E0EC-BC59-419F-94A8-8C8E44F9A3B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234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35A4-2C9F-4213-A547-1EEB582F5DD1}" type="datetimeFigureOut">
              <a:rPr lang="en-GB" smtClean="0"/>
              <a:pPr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0936-AAE3-4B5C-A2F7-CEAD6E1EBC1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Arrays: parameter passing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September 8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passed when an array is passed?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array is a set of addresses</a:t>
            </a:r>
          </a:p>
          <a:p>
            <a:r>
              <a:rPr lang="en-GB" dirty="0" smtClean="0"/>
              <a:t>What does the box in memory that references the array contain?</a:t>
            </a:r>
          </a:p>
          <a:p>
            <a:r>
              <a:rPr lang="en-GB" dirty="0" smtClean="0"/>
              <a:t>It has to contain an address!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051720" y="4437112"/>
            <a:ext cx="1080120" cy="1161420"/>
            <a:chOff x="2915816" y="4581128"/>
            <a:chExt cx="1080120" cy="1161420"/>
          </a:xfrm>
        </p:grpSpPr>
        <p:sp>
          <p:nvSpPr>
            <p:cNvPr id="5" name="Rounded Rectangle 4"/>
            <p:cNvSpPr/>
            <p:nvPr/>
          </p:nvSpPr>
          <p:spPr>
            <a:xfrm>
              <a:off x="2915816" y="458112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7824" y="53732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Address</a:t>
              </a:r>
              <a:endParaRPr lang="en-GB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47864" y="4437112"/>
            <a:ext cx="1080120" cy="1161420"/>
            <a:chOff x="2915816" y="4581128"/>
            <a:chExt cx="1080120" cy="1161420"/>
          </a:xfrm>
        </p:grpSpPr>
        <p:sp>
          <p:nvSpPr>
            <p:cNvPr id="8" name="Rounded Rectangle 7"/>
            <p:cNvSpPr/>
            <p:nvPr/>
          </p:nvSpPr>
          <p:spPr>
            <a:xfrm>
              <a:off x="2915816" y="458112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7824" y="53732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Address</a:t>
              </a:r>
              <a:endParaRPr lang="en-GB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4008" y="4437112"/>
            <a:ext cx="1080120" cy="1161420"/>
            <a:chOff x="2915816" y="4581128"/>
            <a:chExt cx="1080120" cy="1161420"/>
          </a:xfrm>
        </p:grpSpPr>
        <p:sp>
          <p:nvSpPr>
            <p:cNvPr id="11" name="Rounded Rectangle 10"/>
            <p:cNvSpPr/>
            <p:nvPr/>
          </p:nvSpPr>
          <p:spPr>
            <a:xfrm>
              <a:off x="2915816" y="458112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53732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Address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0152" y="4437112"/>
            <a:ext cx="1080120" cy="1161420"/>
            <a:chOff x="2915816" y="4581128"/>
            <a:chExt cx="1080120" cy="1161420"/>
          </a:xfrm>
        </p:grpSpPr>
        <p:sp>
          <p:nvSpPr>
            <p:cNvPr id="14" name="Rounded Rectangle 13"/>
            <p:cNvSpPr/>
            <p:nvPr/>
          </p:nvSpPr>
          <p:spPr>
            <a:xfrm>
              <a:off x="2915816" y="458112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7824" y="53732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Address</a:t>
              </a:r>
              <a:endParaRPr lang="en-GB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691680" y="4221088"/>
            <a:ext cx="561662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642918"/>
            <a:ext cx="38862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smtClean="0">
                <a:latin typeface="Comic Sans MS" pitchFamily="66" charset="0"/>
              </a:rPr>
              <a:t>char s[10];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smtClean="0">
                <a:latin typeface="Comic Sans MS" pitchFamily="66" charset="0"/>
              </a:rPr>
              <a:t>read_into_array(s,10);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…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1442" y="357166"/>
            <a:ext cx="3906838" cy="2124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read_into_array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(char t[], int size)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/* …  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135660" y="2928934"/>
            <a:ext cx="5518699" cy="1286892"/>
            <a:chOff x="3453780" y="4347592"/>
            <a:chExt cx="5518699" cy="1286892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4800600" y="4876800"/>
              <a:ext cx="4114800" cy="533400"/>
              <a:chOff x="5029200" y="4724400"/>
              <a:chExt cx="4114800" cy="5334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50292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50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4008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4582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2315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7086600" y="4724400"/>
                <a:ext cx="13716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2316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7086600" y="5257800"/>
                <a:ext cx="13716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12304" name="TextBox 34"/>
            <p:cNvSpPr txBox="1">
              <a:spLocks noChangeArrowheads="1"/>
            </p:cNvSpPr>
            <p:nvPr/>
          </p:nvSpPr>
          <p:spPr bwMode="auto">
            <a:xfrm>
              <a:off x="4800600" y="4495800"/>
              <a:ext cx="23567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s[0] s[1]  s[2]  </a:t>
              </a:r>
            </a:p>
          </p:txBody>
        </p:sp>
        <p:sp>
          <p:nvSpPr>
            <p:cNvPr id="12305" name="TextBox 35"/>
            <p:cNvSpPr txBox="1">
              <a:spLocks noChangeArrowheads="1"/>
            </p:cNvSpPr>
            <p:nvPr/>
          </p:nvSpPr>
          <p:spPr bwMode="auto">
            <a:xfrm>
              <a:off x="8266837" y="44958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latin typeface="Comic Sans MS" pitchFamily="66" charset="0"/>
                </a:rPr>
                <a:t>s[9]</a:t>
              </a:r>
              <a:endParaRPr lang="en-US" altLang="en-US" sz="2200" b="1" dirty="0">
                <a:latin typeface="Comic Sans MS" pitchFamily="66" charset="0"/>
              </a:endParaRPr>
            </a:p>
          </p:txBody>
        </p: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3453780" y="4347592"/>
              <a:ext cx="1346820" cy="1286892"/>
              <a:chOff x="3529980" y="4804792"/>
              <a:chExt cx="1346820" cy="1286892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3644280" y="5181600"/>
                <a:ext cx="6858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2308" name="TextBox 37"/>
              <p:cNvSpPr txBox="1">
                <a:spLocks noChangeArrowheads="1"/>
              </p:cNvSpPr>
              <p:nvPr/>
            </p:nvSpPr>
            <p:spPr bwMode="auto">
              <a:xfrm>
                <a:off x="3825918" y="4804792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2309" name="Shape 41"/>
              <p:cNvCxnSpPr>
                <a:cxnSpLocks noChangeShapeType="1"/>
                <a:endCxn id="26" idx="1"/>
              </p:cNvCxnSpPr>
              <p:nvPr/>
            </p:nvCxnSpPr>
            <p:spPr bwMode="auto">
              <a:xfrm>
                <a:off x="4267200" y="5486400"/>
                <a:ext cx="609600" cy="1143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310" name="Oval 45"/>
              <p:cNvSpPr>
                <a:spLocks noChangeArrowheads="1"/>
              </p:cNvSpPr>
              <p:nvPr/>
            </p:nvSpPr>
            <p:spPr bwMode="auto">
              <a:xfrm>
                <a:off x="3529980" y="4948684"/>
                <a:ext cx="914400" cy="1143000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12300" name="TextBox 46"/>
          <p:cNvSpPr txBox="1">
            <a:spLocks noChangeArrowheads="1"/>
          </p:cNvSpPr>
          <p:nvPr/>
        </p:nvSpPr>
        <p:spPr bwMode="auto">
          <a:xfrm>
            <a:off x="1835168" y="5588021"/>
            <a:ext cx="5380038" cy="769937"/>
          </a:xfrm>
          <a:prstGeom prst="rect">
            <a:avLst/>
          </a:prstGeom>
          <a:solidFill>
            <a:srgbClr val="FFFF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value of this box is the address  of the first element of the array.</a:t>
            </a:r>
          </a:p>
        </p:txBody>
      </p:sp>
      <p:sp>
        <p:nvSpPr>
          <p:cNvPr id="12301" name="TextBox 47"/>
          <p:cNvSpPr txBox="1">
            <a:spLocks noChangeArrowheads="1"/>
          </p:cNvSpPr>
          <p:nvPr/>
        </p:nvSpPr>
        <p:spPr bwMode="auto">
          <a:xfrm>
            <a:off x="2452699" y="4445012"/>
            <a:ext cx="3762375" cy="769938"/>
          </a:xfrm>
          <a:prstGeom prst="rect">
            <a:avLst/>
          </a:prstGeom>
          <a:solidFill>
            <a:srgbClr val="FFFF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s is </a:t>
            </a:r>
            <a:r>
              <a:rPr lang="en-US" altLang="en-US" sz="2200" b="1" dirty="0" smtClean="0">
                <a:latin typeface="Comic Sans MS" pitchFamily="66" charset="0"/>
              </a:rPr>
              <a:t>an array</a:t>
            </a:r>
            <a:r>
              <a:rPr lang="en-US" altLang="en-US" sz="2200" b="1" dirty="0">
                <a:latin typeface="Comic Sans MS" pitchFamily="66" charset="0"/>
              </a:rPr>
              <a:t>. It is a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variable and it has a box.</a:t>
            </a:r>
          </a:p>
        </p:txBody>
      </p:sp>
      <p:sp>
        <p:nvSpPr>
          <p:cNvPr id="12302" name="TextBox 50"/>
          <p:cNvSpPr txBox="1">
            <a:spLocks noChangeArrowheads="1"/>
          </p:cNvSpPr>
          <p:nvPr/>
        </p:nvSpPr>
        <p:spPr bwMode="auto">
          <a:xfrm>
            <a:off x="323546" y="3372620"/>
            <a:ext cx="24256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Array variables </a:t>
            </a:r>
            <a:endParaRPr lang="en-US" altLang="en-US" sz="22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store </a:t>
            </a:r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address!!</a:t>
            </a:r>
          </a:p>
        </p:txBody>
      </p:sp>
    </p:spTree>
    <p:extLst>
      <p:ext uri="{BB962C8B-B14F-4D97-AF65-F5344CB8AC3E}">
        <p14:creationId xmlns="" xmlns:p14="http://schemas.microsoft.com/office/powerpoint/2010/main" val="833093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  <p:bldP spid="12301" grpId="0" animBg="1"/>
      <p:bldP spid="123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 our intro to pointers?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Pointers are special variables that store memory addresses</a:t>
            </a:r>
          </a:p>
          <a:p>
            <a:r>
              <a:rPr lang="en-GB" dirty="0" smtClean="0"/>
              <a:t>We will cover pointers in much greater depth soon</a:t>
            </a:r>
            <a:endParaRPr lang="en-GB" dirty="0"/>
          </a:p>
        </p:txBody>
      </p:sp>
      <p:pic>
        <p:nvPicPr>
          <p:cNvPr id="1026" name="Picture 2" descr="http://assets.iosappsdev.org/objective-c/tutorials/objective-c/media/c-basics/point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665562"/>
            <a:ext cx="4572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arguments by 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pointers as formal arguments</a:t>
            </a:r>
          </a:p>
          <a:p>
            <a:pPr lvl="1"/>
            <a:r>
              <a:rPr lang="en-GB" dirty="0" smtClean="0"/>
              <a:t>Telling compiler you will be passing a memory address, not a value</a:t>
            </a:r>
          </a:p>
          <a:p>
            <a:pPr lvl="1"/>
            <a:r>
              <a:rPr lang="en-GB" dirty="0" smtClean="0"/>
              <a:t>Pass address using reference operator (&amp;) during function call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62656" y="5085184"/>
            <a:ext cx="3463131" cy="1107996"/>
          </a:xfrm>
          <a:prstGeom prst="rect">
            <a:avLst/>
          </a:prstGeom>
          <a:solidFill>
            <a:srgbClr val="97AFF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Let us look at parameter passing more carefully.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95" y="1452680"/>
            <a:ext cx="8676493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Create new variables (boxes) for each </a:t>
            </a:r>
            <a:r>
              <a:rPr lang="en-US" sz="2200" b="1" dirty="0" smtClean="0">
                <a:latin typeface="Comic Sans MS" pitchFamily="66" charset="0"/>
              </a:rPr>
              <a:t>of </a:t>
            </a:r>
            <a:r>
              <a:rPr lang="en-US" sz="2200" b="1" dirty="0">
                <a:latin typeface="Comic Sans MS" pitchFamily="66" charset="0"/>
              </a:rPr>
              <a:t>the formal parameters allocated on a fresh </a:t>
            </a:r>
            <a:r>
              <a:rPr lang="en-US" sz="2200" b="1" dirty="0" smtClean="0">
                <a:latin typeface="Comic Sans MS" pitchFamily="66" charset="0"/>
              </a:rPr>
              <a:t>stack area created </a:t>
            </a:r>
            <a:r>
              <a:rPr lang="en-US" sz="2200" b="1" dirty="0">
                <a:latin typeface="Comic Sans MS" pitchFamily="66" charset="0"/>
              </a:rPr>
              <a:t>for this function </a:t>
            </a:r>
            <a:r>
              <a:rPr lang="en-US" sz="2200" b="1" dirty="0" smtClean="0">
                <a:latin typeface="Comic Sans MS" pitchFamily="66" charset="0"/>
              </a:rPr>
              <a:t>call.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b="1" dirty="0" smtClean="0">
                <a:latin typeface="Comic Sans MS" pitchFamily="66" charset="0"/>
              </a:rPr>
              <a:t>Copy </a:t>
            </a:r>
            <a:r>
              <a:rPr lang="en-US" sz="2200" b="1" dirty="0">
                <a:latin typeface="Comic Sans MS" pitchFamily="66" charset="0"/>
              </a:rPr>
              <a:t>values from actual parameters to the newly created formal </a:t>
            </a:r>
            <a:r>
              <a:rPr lang="en-US" sz="2200" b="1" dirty="0" smtClean="0">
                <a:latin typeface="Comic Sans MS" pitchFamily="66" charset="0"/>
              </a:rPr>
              <a:t>parameters.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200" b="1" dirty="0" smtClean="0">
                <a:latin typeface="Comic Sans MS" pitchFamily="66" charset="0"/>
              </a:rPr>
              <a:t>Create </a:t>
            </a:r>
            <a:r>
              <a:rPr lang="en-US" sz="2200" b="1" dirty="0">
                <a:latin typeface="Comic Sans MS" pitchFamily="66" charset="0"/>
              </a:rPr>
              <a:t>new variables (boxes) for each local variable in the called procedure. Initialize them as given</a:t>
            </a:r>
            <a:r>
              <a:rPr lang="en-US" sz="2200" b="1" dirty="0" smtClean="0">
                <a:latin typeface="Comic Sans MS" pitchFamily="66" charset="0"/>
              </a:rPr>
              <a:t>.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7700" y="1024730"/>
            <a:ext cx="18399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Basic steps:</a:t>
            </a:r>
          </a:p>
        </p:txBody>
      </p:sp>
      <p:pic>
        <p:nvPicPr>
          <p:cNvPr id="6146" name="Picture 2" descr="C:\Users\karkare\AppData\Local\Microsoft\Windows\Temporary Internet Files\Content.IE5\KNYROZHK\MM900046618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0" y="3914893"/>
            <a:ext cx="3090933" cy="3213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85992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5696" y="116632"/>
            <a:ext cx="38862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smtClean="0">
                <a:latin typeface="Comic Sans MS" pitchFamily="66" charset="0"/>
              </a:rPr>
              <a:t>char s[10];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smtClean="0">
                <a:latin typeface="Comic Sans MS" pitchFamily="66" charset="0"/>
              </a:rPr>
              <a:t>read_into_array(s,10);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…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6262" y="1646083"/>
            <a:ext cx="3906838" cy="2124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read_into_array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(char t[], int size)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/* …  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37" y="5008240"/>
            <a:ext cx="1668463" cy="1446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stack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of main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just prior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to call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135660" y="3717032"/>
            <a:ext cx="5518699" cy="1286892"/>
            <a:chOff x="3453780" y="4347592"/>
            <a:chExt cx="5518699" cy="1286892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4800600" y="4876800"/>
              <a:ext cx="4114800" cy="533400"/>
              <a:chOff x="5029200" y="4724400"/>
              <a:chExt cx="4114800" cy="5334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50292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50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4008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4582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2315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7086600" y="4724400"/>
                <a:ext cx="13716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2316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7086600" y="5257800"/>
                <a:ext cx="13716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12304" name="TextBox 34"/>
            <p:cNvSpPr txBox="1">
              <a:spLocks noChangeArrowheads="1"/>
            </p:cNvSpPr>
            <p:nvPr/>
          </p:nvSpPr>
          <p:spPr bwMode="auto">
            <a:xfrm>
              <a:off x="4800600" y="4495800"/>
              <a:ext cx="23567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s[0] s[1]  s[2]  </a:t>
              </a:r>
            </a:p>
          </p:txBody>
        </p:sp>
        <p:sp>
          <p:nvSpPr>
            <p:cNvPr id="12305" name="TextBox 35"/>
            <p:cNvSpPr txBox="1">
              <a:spLocks noChangeArrowheads="1"/>
            </p:cNvSpPr>
            <p:nvPr/>
          </p:nvSpPr>
          <p:spPr bwMode="auto">
            <a:xfrm>
              <a:off x="8266837" y="44958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latin typeface="Comic Sans MS" pitchFamily="66" charset="0"/>
                </a:rPr>
                <a:t>s[9]</a:t>
              </a:r>
              <a:endParaRPr lang="en-US" altLang="en-US" sz="2200" b="1" dirty="0">
                <a:latin typeface="Comic Sans MS" pitchFamily="66" charset="0"/>
              </a:endParaRPr>
            </a:p>
          </p:txBody>
        </p: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3453780" y="4347592"/>
              <a:ext cx="1346820" cy="1286892"/>
              <a:chOff x="3529980" y="4804792"/>
              <a:chExt cx="1346820" cy="1286892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3644280" y="5181600"/>
                <a:ext cx="6858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2308" name="TextBox 37"/>
              <p:cNvSpPr txBox="1">
                <a:spLocks noChangeArrowheads="1"/>
              </p:cNvSpPr>
              <p:nvPr/>
            </p:nvSpPr>
            <p:spPr bwMode="auto">
              <a:xfrm>
                <a:off x="3825918" y="4804792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2309" name="Shape 41"/>
              <p:cNvCxnSpPr>
                <a:cxnSpLocks noChangeShapeType="1"/>
                <a:endCxn id="26" idx="1"/>
              </p:cNvCxnSpPr>
              <p:nvPr/>
            </p:nvCxnSpPr>
            <p:spPr bwMode="auto">
              <a:xfrm>
                <a:off x="4267200" y="5486400"/>
                <a:ext cx="609600" cy="1143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310" name="Oval 45"/>
              <p:cNvSpPr>
                <a:spLocks noChangeArrowheads="1"/>
              </p:cNvSpPr>
              <p:nvPr/>
            </p:nvSpPr>
            <p:spPr bwMode="auto">
              <a:xfrm>
                <a:off x="3529980" y="4948684"/>
                <a:ext cx="914400" cy="1143000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12300" name="TextBox 46"/>
          <p:cNvSpPr txBox="1">
            <a:spLocks noChangeArrowheads="1"/>
          </p:cNvSpPr>
          <p:nvPr/>
        </p:nvSpPr>
        <p:spPr bwMode="auto">
          <a:xfrm>
            <a:off x="323546" y="5949280"/>
            <a:ext cx="5380038" cy="769937"/>
          </a:xfrm>
          <a:prstGeom prst="rect">
            <a:avLst/>
          </a:prstGeom>
          <a:solidFill>
            <a:srgbClr val="FFFF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value of this box is the address  of the first element of the array.</a:t>
            </a:r>
          </a:p>
        </p:txBody>
      </p:sp>
      <p:sp>
        <p:nvSpPr>
          <p:cNvPr id="12301" name="TextBox 47"/>
          <p:cNvSpPr txBox="1">
            <a:spLocks noChangeArrowheads="1"/>
          </p:cNvSpPr>
          <p:nvPr/>
        </p:nvSpPr>
        <p:spPr bwMode="auto">
          <a:xfrm>
            <a:off x="323528" y="5085184"/>
            <a:ext cx="3762375" cy="769938"/>
          </a:xfrm>
          <a:prstGeom prst="rect">
            <a:avLst/>
          </a:prstGeom>
          <a:solidFill>
            <a:srgbClr val="FFFF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s is </a:t>
            </a:r>
            <a:r>
              <a:rPr lang="en-US" altLang="en-US" sz="2200" b="1" dirty="0" smtClean="0">
                <a:latin typeface="Comic Sans MS" pitchFamily="66" charset="0"/>
              </a:rPr>
              <a:t>an array</a:t>
            </a:r>
            <a:r>
              <a:rPr lang="en-US" altLang="en-US" sz="2200" b="1" dirty="0">
                <a:latin typeface="Comic Sans MS" pitchFamily="66" charset="0"/>
              </a:rPr>
              <a:t>. It is a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variable and it has a box.</a:t>
            </a:r>
          </a:p>
        </p:txBody>
      </p:sp>
      <p:sp>
        <p:nvSpPr>
          <p:cNvPr id="12302" name="TextBox 50"/>
          <p:cNvSpPr txBox="1">
            <a:spLocks noChangeArrowheads="1"/>
          </p:cNvSpPr>
          <p:nvPr/>
        </p:nvSpPr>
        <p:spPr bwMode="auto">
          <a:xfrm>
            <a:off x="323546" y="4160718"/>
            <a:ext cx="24256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Array variables </a:t>
            </a:r>
            <a:endParaRPr lang="en-US" altLang="en-US" sz="22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store </a:t>
            </a:r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address!!</a:t>
            </a:r>
          </a:p>
        </p:txBody>
      </p:sp>
      <p:pic>
        <p:nvPicPr>
          <p:cNvPr id="31" name="Picture 2" descr="C:\Users\karkare\AppData\Local\Microsoft\Windows\Temporary Internet Files\Content.IE5\385LVY7D\MC9000536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" y="116632"/>
            <a:ext cx="1470848" cy="201442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33093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5" grpId="0" animBg="1"/>
      <p:bldP spid="12300" grpId="0" animBg="1"/>
      <p:bldP spid="12301" grpId="0" animBg="1"/>
      <p:bldP spid="123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1934" y="214290"/>
            <a:ext cx="4929222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Create new variables (boxes) </a:t>
            </a:r>
            <a:r>
              <a:rPr lang="en-US" sz="2200" b="1" dirty="0" smtClean="0">
                <a:latin typeface="Comic Sans MS" pitchFamily="66" charset="0"/>
              </a:rPr>
              <a:t>for 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 smtClean="0">
                <a:latin typeface="Comic Sans MS" pitchFamily="66" charset="0"/>
              </a:rPr>
              <a:t>each of </a:t>
            </a:r>
            <a:r>
              <a:rPr lang="en-US" sz="2200" b="1" dirty="0">
                <a:latin typeface="Comic Sans MS" pitchFamily="66" charset="0"/>
              </a:rPr>
              <a:t>the formal parameters </a:t>
            </a:r>
            <a:endParaRPr lang="en-US" sz="2200" b="1" dirty="0" smtClean="0">
              <a:latin typeface="Comic Sans MS" pitchFamily="66" charset="0"/>
            </a:endParaRP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 smtClean="0">
                <a:latin typeface="Comic Sans MS" pitchFamily="66" charset="0"/>
              </a:rPr>
              <a:t>allocated </a:t>
            </a:r>
            <a:r>
              <a:rPr lang="en-US" sz="2200" b="1" dirty="0">
                <a:latin typeface="Comic Sans MS" pitchFamily="66" charset="0"/>
              </a:rPr>
              <a:t>on a fresh </a:t>
            </a:r>
            <a:r>
              <a:rPr lang="en-US" sz="2200" b="1" dirty="0" smtClean="0">
                <a:latin typeface="Comic Sans MS" pitchFamily="66" charset="0"/>
              </a:rPr>
              <a:t>stack </a:t>
            </a:r>
            <a:r>
              <a:rPr lang="en-US" sz="2200" b="1" dirty="0">
                <a:latin typeface="Comic Sans MS" pitchFamily="66" charset="0"/>
              </a:rPr>
              <a:t>created </a:t>
            </a:r>
            <a:endParaRPr lang="en-US" sz="2200" b="1" dirty="0" smtClean="0">
              <a:latin typeface="Comic Sans MS" pitchFamily="66" charset="0"/>
            </a:endParaRP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 smtClean="0">
                <a:latin typeface="Comic Sans MS" pitchFamily="66" charset="0"/>
              </a:rPr>
              <a:t>for </a:t>
            </a:r>
            <a:r>
              <a:rPr lang="en-US" sz="2200" b="1" dirty="0">
                <a:latin typeface="Comic Sans MS" pitchFamily="66" charset="0"/>
              </a:rPr>
              <a:t>this function call.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0" y="138115"/>
            <a:ext cx="3906838" cy="3648075"/>
            <a:chOff x="0" y="2438400"/>
            <a:chExt cx="3906839" cy="3647658"/>
          </a:xfrm>
        </p:grpSpPr>
        <p:sp>
          <p:nvSpPr>
            <p:cNvPr id="7" name="TextBox 6"/>
            <p:cNvSpPr txBox="1"/>
            <p:nvPr/>
          </p:nvSpPr>
          <p:spPr>
            <a:xfrm>
              <a:off x="0" y="2438400"/>
              <a:ext cx="3886201" cy="1446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main() 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smtClean="0">
                  <a:latin typeface="Comic Sans MS" pitchFamily="66" charset="0"/>
                </a:rPr>
                <a:t>char s[10</a:t>
              </a:r>
              <a:r>
                <a:rPr lang="en-US" sz="2200" b="1" dirty="0">
                  <a:latin typeface="Comic Sans MS" pitchFamily="66" charset="0"/>
                </a:rPr>
                <a:t>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err="1">
                  <a:latin typeface="Comic Sans MS" pitchFamily="66" charset="0"/>
                </a:rPr>
                <a:t>read_into_array</a:t>
              </a:r>
              <a:r>
                <a:rPr lang="en-US" sz="2200" b="1" dirty="0">
                  <a:latin typeface="Comic Sans MS" pitchFamily="66" charset="0"/>
                </a:rPr>
                <a:t>(s,10);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smtClean="0">
                  <a:latin typeface="Comic Sans MS" pitchFamily="66" charset="0"/>
                </a:rPr>
                <a:t> …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3962226"/>
              <a:ext cx="3906839" cy="21238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read_into_array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(char t[], int size)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int ch;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int count = 0;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/* …  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  <a:r>
                <a:rPr lang="en-US" dirty="0"/>
                <a:t>	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62400" y="2071678"/>
            <a:ext cx="51816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Copy values from actual parameters to the newly created formal </a:t>
            </a:r>
            <a:r>
              <a:rPr lang="en-US" sz="2200" b="1" dirty="0" smtClean="0">
                <a:latin typeface="Comic Sans MS" pitchFamily="66" charset="0"/>
              </a:rPr>
              <a:t>parameters</a:t>
            </a:r>
            <a:r>
              <a:rPr lang="en-US" sz="2200" b="1" dirty="0">
                <a:latin typeface="Comic Sans MS" pitchFamily="66" charset="0"/>
              </a:rPr>
              <a:t>.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928794" y="3764878"/>
            <a:ext cx="4957192" cy="2878832"/>
            <a:chOff x="3958208" y="3140968"/>
            <a:chExt cx="4957192" cy="2878832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958208" y="3140968"/>
              <a:ext cx="4957192" cy="1045840"/>
              <a:chOff x="3958208" y="4436368"/>
              <a:chExt cx="4957192" cy="1045840"/>
            </a:xfrm>
          </p:grpSpPr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3343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3344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3334" name="TextBox 34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3335" name="TextBox 35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3958208" y="4796408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3337" name="TextBox 37"/>
              <p:cNvSpPr txBox="1">
                <a:spLocks noChangeArrowheads="1"/>
              </p:cNvSpPr>
              <p:nvPr/>
            </p:nvSpPr>
            <p:spPr bwMode="auto">
              <a:xfrm>
                <a:off x="4038600" y="4436368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3338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150813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3962400" y="4953000"/>
              <a:ext cx="762000" cy="1066800"/>
              <a:chOff x="3962400" y="5105400"/>
              <a:chExt cx="762000" cy="1066800"/>
            </a:xfrm>
          </p:grpSpPr>
          <p:sp>
            <p:nvSpPr>
              <p:cNvPr id="13331" name="TextBox 22"/>
              <p:cNvSpPr txBox="1">
                <a:spLocks noChangeArrowheads="1"/>
              </p:cNvSpPr>
              <p:nvPr/>
            </p:nvSpPr>
            <p:spPr bwMode="auto">
              <a:xfrm>
                <a:off x="3962400" y="5105400"/>
                <a:ext cx="3177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4038600" y="5486400"/>
                <a:ext cx="6858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4953000" y="4953000"/>
              <a:ext cx="990600" cy="1066800"/>
              <a:chOff x="5029200" y="5105400"/>
              <a:chExt cx="990600" cy="1066800"/>
            </a:xfrm>
          </p:grpSpPr>
          <p:sp>
            <p:nvSpPr>
              <p:cNvPr id="13329" name="TextBox 24"/>
              <p:cNvSpPr txBox="1">
                <a:spLocks noChangeArrowheads="1"/>
              </p:cNvSpPr>
              <p:nvPr/>
            </p:nvSpPr>
            <p:spPr bwMode="auto">
              <a:xfrm>
                <a:off x="5029200" y="5105400"/>
                <a:ext cx="83227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size 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5105400" y="5486400"/>
                <a:ext cx="914400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3326" name="Shape 41"/>
            <p:cNvCxnSpPr>
              <a:cxnSpLocks noChangeShapeType="1"/>
            </p:cNvCxnSpPr>
            <p:nvPr/>
          </p:nvCxnSpPr>
          <p:spPr bwMode="auto">
            <a:xfrm rot="5400000" flipH="1" flipV="1">
              <a:off x="3848100" y="4610100"/>
              <a:ext cx="1600200" cy="6096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3328" name="TextBox 49"/>
            <p:cNvSpPr txBox="1">
              <a:spLocks noChangeArrowheads="1"/>
            </p:cNvSpPr>
            <p:nvPr/>
          </p:nvSpPr>
          <p:spPr bwMode="auto">
            <a:xfrm>
              <a:off x="5257800" y="5410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34805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9153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rgbClr val="C00000"/>
                </a:solidFill>
                <a:latin typeface="Comic Sans MS" pitchFamily="66" charset="0"/>
              </a:rPr>
              <a:t>Parameter Passing: Arrays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785918" y="1071546"/>
            <a:ext cx="4957192" cy="2878832"/>
            <a:chOff x="3958208" y="3140968"/>
            <a:chExt cx="4957192" cy="2878832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958208" y="3140968"/>
              <a:ext cx="4957192" cy="1045840"/>
              <a:chOff x="3958208" y="4436368"/>
              <a:chExt cx="4957192" cy="1045840"/>
            </a:xfrm>
          </p:grpSpPr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3343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3344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3334" name="TextBox 34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3335" name="TextBox 35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3958208" y="4796408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3337" name="TextBox 37"/>
              <p:cNvSpPr txBox="1">
                <a:spLocks noChangeArrowheads="1"/>
              </p:cNvSpPr>
              <p:nvPr/>
            </p:nvSpPr>
            <p:spPr bwMode="auto">
              <a:xfrm>
                <a:off x="4038600" y="4436368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3338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150813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3962400" y="4953000"/>
              <a:ext cx="762000" cy="1066800"/>
              <a:chOff x="3962400" y="5105400"/>
              <a:chExt cx="762000" cy="1066800"/>
            </a:xfrm>
          </p:grpSpPr>
          <p:sp>
            <p:nvSpPr>
              <p:cNvPr id="13331" name="TextBox 22"/>
              <p:cNvSpPr txBox="1">
                <a:spLocks noChangeArrowheads="1"/>
              </p:cNvSpPr>
              <p:nvPr/>
            </p:nvSpPr>
            <p:spPr bwMode="auto">
              <a:xfrm>
                <a:off x="3962400" y="5105400"/>
                <a:ext cx="3177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4038600" y="5486400"/>
                <a:ext cx="6858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4953000" y="4953000"/>
              <a:ext cx="990600" cy="1066800"/>
              <a:chOff x="5029200" y="5105400"/>
              <a:chExt cx="990600" cy="1066800"/>
            </a:xfrm>
          </p:grpSpPr>
          <p:sp>
            <p:nvSpPr>
              <p:cNvPr id="13329" name="TextBox 24"/>
              <p:cNvSpPr txBox="1">
                <a:spLocks noChangeArrowheads="1"/>
              </p:cNvSpPr>
              <p:nvPr/>
            </p:nvSpPr>
            <p:spPr bwMode="auto">
              <a:xfrm>
                <a:off x="5029200" y="5105400"/>
                <a:ext cx="83227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size 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5105400" y="5486400"/>
                <a:ext cx="914400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3326" name="Shape 41"/>
            <p:cNvCxnSpPr>
              <a:cxnSpLocks noChangeShapeType="1"/>
            </p:cNvCxnSpPr>
            <p:nvPr/>
          </p:nvCxnSpPr>
          <p:spPr bwMode="auto">
            <a:xfrm rot="5400000" flipH="1" flipV="1">
              <a:off x="3848100" y="4610100"/>
              <a:ext cx="1600200" cy="6096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3327" name="TextBox 48"/>
            <p:cNvSpPr txBox="1">
              <a:spLocks noChangeArrowheads="1"/>
            </p:cNvSpPr>
            <p:nvPr/>
          </p:nvSpPr>
          <p:spPr bwMode="auto">
            <a:xfrm>
              <a:off x="6324600" y="4191000"/>
              <a:ext cx="2590800" cy="1785104"/>
            </a:xfrm>
            <a:prstGeom prst="rect">
              <a:avLst/>
            </a:prstGeom>
            <a:solidFill>
              <a:srgbClr val="FFA4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t copies the value in s, so t points to the same address as s.</a:t>
              </a:r>
            </a:p>
          </p:txBody>
        </p:sp>
        <p:sp>
          <p:nvSpPr>
            <p:cNvPr id="13328" name="TextBox 49"/>
            <p:cNvSpPr txBox="1">
              <a:spLocks noChangeArrowheads="1"/>
            </p:cNvSpPr>
            <p:nvPr/>
          </p:nvSpPr>
          <p:spPr bwMode="auto">
            <a:xfrm>
              <a:off x="5257800" y="5410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214546" y="4357694"/>
            <a:ext cx="4829175" cy="769937"/>
          </a:xfrm>
          <a:prstGeom prst="rect">
            <a:avLst/>
          </a:prstGeom>
          <a:solidFill>
            <a:srgbClr val="FFCF9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s and t are the same array now,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with two different names!!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214546" y="5302269"/>
            <a:ext cx="4857784" cy="769937"/>
          </a:xfrm>
          <a:prstGeom prst="rect">
            <a:avLst/>
          </a:prstGeom>
          <a:solidFill>
            <a:srgbClr val="FFBBB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s[0] and t[0] refer to the same </a:t>
            </a:r>
            <a:r>
              <a:rPr lang="en-US" altLang="en-US" sz="2200" b="1" dirty="0" smtClean="0">
                <a:latin typeface="Comic Sans MS" pitchFamily="66" charset="0"/>
              </a:rPr>
              <a:t>variable.</a:t>
            </a:r>
            <a:endParaRPr lang="en-US" alt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4805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228600"/>
            <a:ext cx="7315200" cy="95408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C00000"/>
                </a:solidFill>
                <a:latin typeface="Comic Sans MS" pitchFamily="66" charset="0"/>
              </a:rPr>
              <a:t>Implications of copying content of array </a:t>
            </a:r>
          </a:p>
          <a:p>
            <a:pPr eaLnBrk="1" hangingPunct="1"/>
            <a:r>
              <a:rPr lang="en-US" altLang="en-US" sz="2800" b="1">
                <a:solidFill>
                  <a:srgbClr val="C00000"/>
                </a:solidFill>
                <a:latin typeface="Comic Sans MS" pitchFamily="66" charset="0"/>
              </a:rPr>
              <a:t>variable during parameter passing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496" y="3714752"/>
            <a:ext cx="3850704" cy="178510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value of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altLang="en-US" sz="2200" b="1" dirty="0">
                <a:latin typeface="Comic Sans MS" pitchFamily="66" charset="0"/>
              </a:rPr>
              <a:t> is copied into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altLang="en-US" sz="2200" b="1" dirty="0">
                <a:latin typeface="Comic Sans MS" pitchFamily="66" charset="0"/>
              </a:rPr>
              <a:t>. </a:t>
            </a:r>
            <a:endParaRPr lang="en-US" altLang="en-US" sz="2200" b="1" dirty="0" smtClean="0"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Value in the box of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altLang="en-US" sz="2200" b="1" dirty="0" smtClean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	=</a:t>
            </a: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Value in the box of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altLang="en-US" sz="2200" b="1" dirty="0">
                <a:latin typeface="Comic Sans MS" pitchFamily="66" charset="0"/>
              </a:rPr>
              <a:t>.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57620" y="1295400"/>
            <a:ext cx="5181600" cy="1371600"/>
            <a:chOff x="3733800" y="4495800"/>
            <a:chExt cx="5181600" cy="1371600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4800600" y="4876800"/>
              <a:ext cx="4114800" cy="533400"/>
              <a:chOff x="5029200" y="4724400"/>
              <a:chExt cx="4114800" cy="533400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50292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50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4008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4582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4365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7086600" y="4724400"/>
                <a:ext cx="13716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366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7086600" y="5257800"/>
                <a:ext cx="13716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14356" name="TextBox 21"/>
            <p:cNvSpPr txBox="1">
              <a:spLocks noChangeArrowheads="1"/>
            </p:cNvSpPr>
            <p:nvPr/>
          </p:nvSpPr>
          <p:spPr bwMode="auto">
            <a:xfrm>
              <a:off x="4800600" y="4495800"/>
              <a:ext cx="23567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s[0] s[1]  s[2]  </a:t>
              </a:r>
            </a:p>
          </p:txBody>
        </p:sp>
        <p:sp>
          <p:nvSpPr>
            <p:cNvPr id="14357" name="TextBox 22"/>
            <p:cNvSpPr txBox="1">
              <a:spLocks noChangeArrowheads="1"/>
            </p:cNvSpPr>
            <p:nvPr/>
          </p:nvSpPr>
          <p:spPr bwMode="auto">
            <a:xfrm>
              <a:off x="8077200" y="44958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s[9]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962400" y="5181600"/>
              <a:ext cx="685800" cy="685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4359" name="TextBox 24"/>
            <p:cNvSpPr txBox="1">
              <a:spLocks noChangeArrowheads="1"/>
            </p:cNvSpPr>
            <p:nvPr/>
          </p:nvSpPr>
          <p:spPr bwMode="auto">
            <a:xfrm>
              <a:off x="3733800" y="4953000"/>
              <a:ext cx="32252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</a:t>
              </a:r>
            </a:p>
          </p:txBody>
        </p:sp>
        <p:cxnSp>
          <p:nvCxnSpPr>
            <p:cNvPr id="14360" name="Shape 41"/>
            <p:cNvCxnSpPr>
              <a:cxnSpLocks noChangeShapeType="1"/>
            </p:cNvCxnSpPr>
            <p:nvPr/>
          </p:nvCxnSpPr>
          <p:spPr bwMode="auto">
            <a:xfrm flipV="1">
              <a:off x="4267200" y="5029200"/>
              <a:ext cx="533400" cy="4572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000628" y="2209800"/>
            <a:ext cx="3071837" cy="762000"/>
            <a:chOff x="3513099" y="2743200"/>
            <a:chExt cx="3072280" cy="762000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3513099" y="2819400"/>
              <a:ext cx="1135250" cy="685800"/>
              <a:chOff x="3589299" y="5486400"/>
              <a:chExt cx="1135250" cy="685800"/>
            </a:xfrm>
          </p:grpSpPr>
          <p:sp>
            <p:nvSpPr>
              <p:cNvPr id="14353" name="TextBox 18"/>
              <p:cNvSpPr txBox="1">
                <a:spLocks noChangeArrowheads="1"/>
              </p:cNvSpPr>
              <p:nvPr/>
            </p:nvSpPr>
            <p:spPr bwMode="auto">
              <a:xfrm>
                <a:off x="3589299" y="5557830"/>
                <a:ext cx="3177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3962439" y="5486400"/>
                <a:ext cx="76211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4800600" y="2819400"/>
              <a:ext cx="1784779" cy="685800"/>
              <a:chOff x="5105400" y="4876800"/>
              <a:chExt cx="1784779" cy="685800"/>
            </a:xfrm>
          </p:grpSpPr>
          <p:sp>
            <p:nvSpPr>
              <p:cNvPr id="14351" name="TextBox 16"/>
              <p:cNvSpPr txBox="1">
                <a:spLocks noChangeArrowheads="1"/>
              </p:cNvSpPr>
              <p:nvPr/>
            </p:nvSpPr>
            <p:spPr bwMode="auto">
              <a:xfrm>
                <a:off x="6057900" y="4953000"/>
                <a:ext cx="83227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size 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5105571" y="4876800"/>
                <a:ext cx="914532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4349" name="Shape 41"/>
            <p:cNvCxnSpPr>
              <a:cxnSpLocks noChangeShapeType="1"/>
              <a:endCxn id="27" idx="2"/>
            </p:cNvCxnSpPr>
            <p:nvPr/>
          </p:nvCxnSpPr>
          <p:spPr bwMode="auto">
            <a:xfrm rot="10800000">
              <a:off x="3819547" y="2743200"/>
              <a:ext cx="647700" cy="457200"/>
            </a:xfrm>
            <a:prstGeom prst="bentConnector2">
              <a:avLst/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4350" name="TextBox 1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496" y="2132856"/>
            <a:ext cx="3850704" cy="144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An array (s)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is identified with a box  whose value is the address of the first element of the array.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495" y="5633293"/>
            <a:ext cx="3930927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They both now  contain the address of the first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element of the array.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89443" y="3352818"/>
            <a:ext cx="4811713" cy="2862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In the computer, an address is simply the value of a memory location.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For e.g., the value in the box for s would be the memory location of s[0].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When we draw figures, we will show this by an arrow. </a:t>
            </a:r>
          </a:p>
        </p:txBody>
      </p:sp>
      <p:pic>
        <p:nvPicPr>
          <p:cNvPr id="31" name="Picture 2" descr="C:\Users\karkare\AppData\Local\Microsoft\Windows\Temporary Internet Files\Content.IE5\385LVY7D\MC9000536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" y="116632"/>
            <a:ext cx="1470848" cy="201442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8507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24400"/>
            <a:ext cx="44196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char s[10];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read_into_array(s,10);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   …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4419600" cy="4494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read_into_array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  (char t[], int size)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while (count &lt; size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      &amp;&amp; ch != EOF)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t[count]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count = count + 1;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}   return count;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1000" y="6172200"/>
            <a:ext cx="3429000" cy="430213"/>
            <a:chOff x="4724400" y="762000"/>
            <a:chExt cx="3429000" cy="430887"/>
          </a:xfrm>
        </p:grpSpPr>
        <p:sp>
          <p:nvSpPr>
            <p:cNvPr id="9317" name="TextBox 6"/>
            <p:cNvSpPr txBox="1">
              <a:spLocks noChangeArrowheads="1"/>
            </p:cNvSpPr>
            <p:nvPr/>
          </p:nvSpPr>
          <p:spPr bwMode="auto">
            <a:xfrm>
              <a:off x="4724400" y="762000"/>
              <a:ext cx="9172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Input</a:t>
              </a:r>
            </a:p>
          </p:txBody>
        </p:sp>
        <p:sp>
          <p:nvSpPr>
            <p:cNvPr id="9318" name="TextBox 7"/>
            <p:cNvSpPr txBox="1">
              <a:spLocks noChangeArrowheads="1"/>
            </p:cNvSpPr>
            <p:nvPr/>
          </p:nvSpPr>
          <p:spPr bwMode="auto">
            <a:xfrm>
              <a:off x="5791200" y="762000"/>
              <a:ext cx="23622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WIN&lt;</a:t>
              </a:r>
              <a:r>
                <a:rPr lang="en-US" altLang="en-US" sz="2200" b="1" dirty="0" err="1" smtClean="0">
                  <a:solidFill>
                    <a:srgbClr val="7030A0"/>
                  </a:solidFill>
                  <a:latin typeface="Comic Sans MS" pitchFamily="66" charset="0"/>
                </a:rPr>
                <a:t>eof</a:t>
              </a:r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&gt;</a:t>
              </a:r>
              <a:endParaRPr lang="en-US" altLang="en-US" sz="2200" b="1" dirty="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170"/>
          <p:cNvGrpSpPr>
            <a:grpSpLocks/>
          </p:cNvGrpSpPr>
          <p:nvPr/>
        </p:nvGrpSpPr>
        <p:grpSpPr bwMode="auto">
          <a:xfrm>
            <a:off x="5157829" y="108437"/>
            <a:ext cx="709353" cy="1491458"/>
            <a:chOff x="5157927" y="337028"/>
            <a:chExt cx="709473" cy="1491772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5157927" y="337028"/>
              <a:ext cx="709473" cy="1034572"/>
              <a:chOff x="5157927" y="413228"/>
              <a:chExt cx="709473" cy="1034572"/>
            </a:xfrm>
          </p:grpSpPr>
          <p:sp>
            <p:nvSpPr>
              <p:cNvPr id="9315" name="TextBox 23"/>
              <p:cNvSpPr txBox="1">
                <a:spLocks noChangeArrowheads="1"/>
              </p:cNvSpPr>
              <p:nvPr/>
            </p:nvSpPr>
            <p:spPr bwMode="auto">
              <a:xfrm>
                <a:off x="5157927" y="413228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9316" name="Rounded Rectangle 24"/>
              <p:cNvSpPr>
                <a:spLocks noChangeArrowheads="1"/>
              </p:cNvSpPr>
              <p:nvPr/>
            </p:nvSpPr>
            <p:spPr bwMode="auto">
              <a:xfrm>
                <a:off x="5181600" y="762000"/>
                <a:ext cx="685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A6F2C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9313" name="Elbow Connector 31"/>
            <p:cNvCxnSpPr>
              <a:cxnSpLocks noChangeShapeType="1"/>
              <a:endCxn id="9293" idx="0"/>
            </p:cNvCxnSpPr>
            <p:nvPr/>
          </p:nvCxnSpPr>
          <p:spPr bwMode="auto">
            <a:xfrm rot="16200000" flipH="1">
              <a:off x="5124450" y="1428750"/>
              <a:ext cx="762000" cy="3810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888832" y="723899"/>
            <a:ext cx="685800" cy="1066800"/>
            <a:chOff x="5638800" y="381000"/>
            <a:chExt cx="685800" cy="1066800"/>
          </a:xfrm>
        </p:grpSpPr>
        <p:sp>
          <p:nvSpPr>
            <p:cNvPr id="9310" name="TextBox 36"/>
            <p:cNvSpPr txBox="1">
              <a:spLocks noChangeArrowheads="1"/>
            </p:cNvSpPr>
            <p:nvPr/>
          </p:nvSpPr>
          <p:spPr bwMode="auto">
            <a:xfrm>
              <a:off x="5638800" y="381000"/>
              <a:ext cx="31771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t</a:t>
              </a:r>
            </a:p>
          </p:txBody>
        </p:sp>
        <p:sp>
          <p:nvSpPr>
            <p:cNvPr id="9311" name="Rounded Rectangle 37"/>
            <p:cNvSpPr>
              <a:spLocks noChangeArrowheads="1"/>
            </p:cNvSpPr>
            <p:nvPr/>
          </p:nvSpPr>
          <p:spPr bwMode="auto">
            <a:xfrm>
              <a:off x="5638800" y="7620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FFB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7752928" y="2819400"/>
            <a:ext cx="685800" cy="1023622"/>
            <a:chOff x="7543800" y="1542048"/>
            <a:chExt cx="685800" cy="1023622"/>
          </a:xfrm>
        </p:grpSpPr>
        <p:sp>
          <p:nvSpPr>
            <p:cNvPr id="9308" name="Rectangle 38"/>
            <p:cNvSpPr>
              <a:spLocks noChangeArrowheads="1"/>
            </p:cNvSpPr>
            <p:nvPr/>
          </p:nvSpPr>
          <p:spPr bwMode="auto">
            <a:xfrm>
              <a:off x="7543800" y="1542048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9" name="TextBox 40"/>
            <p:cNvSpPr txBox="1">
              <a:spLocks noChangeArrowheads="1"/>
            </p:cNvSpPr>
            <p:nvPr/>
          </p:nvSpPr>
          <p:spPr bwMode="auto">
            <a:xfrm>
              <a:off x="7597932" y="2134783"/>
              <a:ext cx="4924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ch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742591" y="2812814"/>
            <a:ext cx="685800" cy="609600"/>
            <a:chOff x="7543800" y="1981200"/>
            <a:chExt cx="685800" cy="609600"/>
          </a:xfrm>
        </p:grpSpPr>
        <p:sp>
          <p:nvSpPr>
            <p:cNvPr id="9306" name="Rectangle 50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7" name="TextBox 52"/>
            <p:cNvSpPr txBox="1">
              <a:spLocks noChangeArrowheads="1"/>
            </p:cNvSpPr>
            <p:nvPr/>
          </p:nvSpPr>
          <p:spPr bwMode="auto">
            <a:xfrm>
              <a:off x="7620000" y="2057400"/>
              <a:ext cx="6078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7752928" y="2814323"/>
            <a:ext cx="685800" cy="609600"/>
            <a:chOff x="7543800" y="1981200"/>
            <a:chExt cx="685800" cy="609600"/>
          </a:xfrm>
        </p:grpSpPr>
        <p:sp>
          <p:nvSpPr>
            <p:cNvPr id="9304" name="Rectangle 56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5" name="TextBox 57"/>
            <p:cNvSpPr txBox="1">
              <a:spLocks noChangeArrowheads="1"/>
            </p:cNvSpPr>
            <p:nvPr/>
          </p:nvSpPr>
          <p:spPr bwMode="auto">
            <a:xfrm>
              <a:off x="7696200" y="20574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7756685" y="2819400"/>
            <a:ext cx="685800" cy="609600"/>
            <a:chOff x="7543800" y="1981200"/>
            <a:chExt cx="685800" cy="609600"/>
          </a:xfrm>
        </p:grpSpPr>
        <p:sp>
          <p:nvSpPr>
            <p:cNvPr id="9302" name="Rectangle 60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3" name="TextBox 61"/>
            <p:cNvSpPr txBox="1">
              <a:spLocks noChangeArrowheads="1"/>
            </p:cNvSpPr>
            <p:nvPr/>
          </p:nvSpPr>
          <p:spPr bwMode="auto">
            <a:xfrm>
              <a:off x="7620000" y="2057400"/>
              <a:ext cx="5421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7743307" y="2819400"/>
            <a:ext cx="758825" cy="609600"/>
            <a:chOff x="7543800" y="1981200"/>
            <a:chExt cx="758541" cy="609600"/>
          </a:xfrm>
        </p:grpSpPr>
        <p:sp>
          <p:nvSpPr>
            <p:cNvPr id="9300" name="Rectangle 63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1" name="TextBox 64"/>
            <p:cNvSpPr txBox="1">
              <a:spLocks noChangeArrowheads="1"/>
            </p:cNvSpPr>
            <p:nvPr/>
          </p:nvSpPr>
          <p:spPr bwMode="auto">
            <a:xfrm>
              <a:off x="7543800" y="2057400"/>
              <a:ext cx="7585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EOF</a:t>
              </a: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4572000" y="1600200"/>
            <a:ext cx="1295400" cy="3810000"/>
            <a:chOff x="5029200" y="1600200"/>
            <a:chExt cx="1295400" cy="3810000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0" y="1600200"/>
              <a:ext cx="685800" cy="3810000"/>
              <a:chOff x="5410200" y="1295400"/>
              <a:chExt cx="685800" cy="3810000"/>
            </a:xfrm>
          </p:grpSpPr>
          <p:sp>
            <p:nvSpPr>
              <p:cNvPr id="9293" name="Rectangle 8"/>
              <p:cNvSpPr>
                <a:spLocks noChangeArrowheads="1"/>
              </p:cNvSpPr>
              <p:nvPr/>
            </p:nvSpPr>
            <p:spPr bwMode="auto">
              <a:xfrm>
                <a:off x="5410200" y="1295400"/>
                <a:ext cx="685800" cy="533400"/>
              </a:xfrm>
              <a:prstGeom prst="rect">
                <a:avLst/>
              </a:prstGeom>
              <a:solidFill>
                <a:srgbClr val="DDEAB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5410200" y="1828800"/>
                <a:ext cx="6858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95" name="Rectangle 10"/>
              <p:cNvSpPr>
                <a:spLocks noChangeArrowheads="1"/>
              </p:cNvSpPr>
              <p:nvPr/>
            </p:nvSpPr>
            <p:spPr bwMode="auto">
              <a:xfrm>
                <a:off x="5410200" y="2362200"/>
                <a:ext cx="685800" cy="533400"/>
              </a:xfrm>
              <a:prstGeom prst="rect">
                <a:avLst/>
              </a:prstGeom>
              <a:solidFill>
                <a:srgbClr val="DDEAB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5410200" y="2895600"/>
                <a:ext cx="6858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97" name="Rectangle 12"/>
              <p:cNvSpPr>
                <a:spLocks noChangeArrowheads="1"/>
              </p:cNvSpPr>
              <p:nvPr/>
            </p:nvSpPr>
            <p:spPr bwMode="auto">
              <a:xfrm>
                <a:off x="5410200" y="4572000"/>
                <a:ext cx="685800" cy="533400"/>
              </a:xfrm>
              <a:prstGeom prst="rect">
                <a:avLst/>
              </a:prstGeom>
              <a:solidFill>
                <a:srgbClr val="DDEAB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9298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5410200" y="3429000"/>
                <a:ext cx="0" cy="12192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99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6096000" y="3352800"/>
                <a:ext cx="0" cy="12192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288" name="TextBox 17"/>
            <p:cNvSpPr txBox="1">
              <a:spLocks noChangeArrowheads="1"/>
            </p:cNvSpPr>
            <p:nvPr/>
          </p:nvSpPr>
          <p:spPr bwMode="auto">
            <a:xfrm>
              <a:off x="5029200" y="16764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s[0]</a:t>
              </a:r>
            </a:p>
          </p:txBody>
        </p:sp>
        <p:sp>
          <p:nvSpPr>
            <p:cNvPr id="9289" name="TextBox 18"/>
            <p:cNvSpPr txBox="1">
              <a:spLocks noChangeArrowheads="1"/>
            </p:cNvSpPr>
            <p:nvPr/>
          </p:nvSpPr>
          <p:spPr bwMode="auto">
            <a:xfrm>
              <a:off x="5029200" y="21336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s[1]</a:t>
              </a:r>
            </a:p>
          </p:txBody>
        </p:sp>
        <p:sp>
          <p:nvSpPr>
            <p:cNvPr id="9290" name="TextBox 19"/>
            <p:cNvSpPr txBox="1">
              <a:spLocks noChangeArrowheads="1"/>
            </p:cNvSpPr>
            <p:nvPr/>
          </p:nvSpPr>
          <p:spPr bwMode="auto">
            <a:xfrm>
              <a:off x="5029200" y="27432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s[2]</a:t>
              </a:r>
            </a:p>
          </p:txBody>
        </p:sp>
        <p:sp>
          <p:nvSpPr>
            <p:cNvPr id="9291" name="TextBox 20"/>
            <p:cNvSpPr txBox="1">
              <a:spLocks noChangeArrowheads="1"/>
            </p:cNvSpPr>
            <p:nvPr/>
          </p:nvSpPr>
          <p:spPr bwMode="auto">
            <a:xfrm>
              <a:off x="5029200" y="32766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s[3]</a:t>
              </a:r>
            </a:p>
          </p:txBody>
        </p:sp>
        <p:sp>
          <p:nvSpPr>
            <p:cNvPr id="9292" name="TextBox 21"/>
            <p:cNvSpPr txBox="1">
              <a:spLocks noChangeArrowheads="1"/>
            </p:cNvSpPr>
            <p:nvPr/>
          </p:nvSpPr>
          <p:spPr bwMode="auto">
            <a:xfrm>
              <a:off x="5029200" y="49530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s[9]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48200" y="5638800"/>
            <a:ext cx="914400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main</a:t>
            </a:r>
          </a:p>
        </p:txBody>
      </p: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5182344" y="1600200"/>
            <a:ext cx="685800" cy="533400"/>
            <a:chOff x="6400800" y="2667000"/>
            <a:chExt cx="685800" cy="533400"/>
          </a:xfrm>
        </p:grpSpPr>
        <p:sp>
          <p:nvSpPr>
            <p:cNvPr id="9285" name="Rectangle 76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ect">
              <a:avLst/>
            </a:prstGeom>
            <a:solidFill>
              <a:srgbClr val="DDEAB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6" name="TextBox 7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6078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</p:grpSp>
      <p:grpSp>
        <p:nvGrpSpPr>
          <p:cNvPr id="19" name="Group 81"/>
          <p:cNvGrpSpPr>
            <a:grpSpLocks/>
          </p:cNvGrpSpPr>
          <p:nvPr/>
        </p:nvGrpSpPr>
        <p:grpSpPr bwMode="auto">
          <a:xfrm>
            <a:off x="5182344" y="2133600"/>
            <a:ext cx="685800" cy="533400"/>
            <a:chOff x="6400800" y="2667000"/>
            <a:chExt cx="685800" cy="533400"/>
          </a:xfrm>
        </p:grpSpPr>
        <p:sp>
          <p:nvSpPr>
            <p:cNvPr id="9283" name="Rectangle 82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ect">
              <a:avLst/>
            </a:prstGeom>
            <a:solidFill>
              <a:srgbClr val="DDEAB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4" name="TextBox 83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</p:grp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5182344" y="2667000"/>
            <a:ext cx="685800" cy="533400"/>
            <a:chOff x="6400800" y="2667000"/>
            <a:chExt cx="685800" cy="533400"/>
          </a:xfrm>
        </p:grpSpPr>
        <p:sp>
          <p:nvSpPr>
            <p:cNvPr id="9281" name="Rectangle 85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ect">
              <a:avLst/>
            </a:prstGeom>
            <a:solidFill>
              <a:srgbClr val="DDEAB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2" name="TextBox 86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5421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</p:grpSp>
      <p:cxnSp>
        <p:nvCxnSpPr>
          <p:cNvPr id="98" name="Elbow Connector 97"/>
          <p:cNvCxnSpPr>
            <a:cxnSpLocks noChangeShapeType="1"/>
          </p:cNvCxnSpPr>
          <p:nvPr/>
        </p:nvCxnSpPr>
        <p:spPr bwMode="auto">
          <a:xfrm rot="5400000">
            <a:off x="2971800" y="3352800"/>
            <a:ext cx="6248400" cy="12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5174FF"/>
            </a:solidFill>
            <a:prstDash val="dash"/>
            <a:round/>
            <a:headEnd/>
            <a:tailEnd/>
          </a:ln>
        </p:spPr>
      </p:cxnSp>
      <p:cxnSp>
        <p:nvCxnSpPr>
          <p:cNvPr id="138" name="Elbow Connector 137"/>
          <p:cNvCxnSpPr>
            <a:cxnSpLocks noChangeShapeType="1"/>
          </p:cNvCxnSpPr>
          <p:nvPr/>
        </p:nvCxnSpPr>
        <p:spPr bwMode="auto">
          <a:xfrm rot="5400000">
            <a:off x="3048000" y="3352800"/>
            <a:ext cx="6248400" cy="12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prstDash val="dash"/>
            <a:round/>
            <a:headEnd/>
            <a:tailEnd/>
          </a:ln>
        </p:spPr>
      </p:cxnSp>
      <p:sp>
        <p:nvSpPr>
          <p:cNvPr id="139" name="Isosceles Triangle 138"/>
          <p:cNvSpPr/>
          <p:nvPr/>
        </p:nvSpPr>
        <p:spPr bwMode="auto">
          <a:xfrm>
            <a:off x="15240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1" name="Group 149"/>
          <p:cNvGrpSpPr>
            <a:grpSpLocks/>
          </p:cNvGrpSpPr>
          <p:nvPr/>
        </p:nvGrpSpPr>
        <p:grpSpPr bwMode="auto">
          <a:xfrm>
            <a:off x="7841621" y="745779"/>
            <a:ext cx="1066800" cy="1066800"/>
            <a:chOff x="8077200" y="152400"/>
            <a:chExt cx="1066800" cy="1066800"/>
          </a:xfrm>
        </p:grpSpPr>
        <p:sp>
          <p:nvSpPr>
            <p:cNvPr id="9272" name="Rectangle 146"/>
            <p:cNvSpPr>
              <a:spLocks noChangeArrowheads="1"/>
            </p:cNvSpPr>
            <p:nvPr/>
          </p:nvSpPr>
          <p:spPr bwMode="auto">
            <a:xfrm>
              <a:off x="8229600" y="533400"/>
              <a:ext cx="914400" cy="685800"/>
            </a:xfrm>
            <a:prstGeom prst="rect">
              <a:avLst/>
            </a:prstGeom>
            <a:solidFill>
              <a:srgbClr val="EAAD6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3" name="TextBox 147"/>
            <p:cNvSpPr txBox="1">
              <a:spLocks noChangeArrowheads="1"/>
            </p:cNvSpPr>
            <p:nvPr/>
          </p:nvSpPr>
          <p:spPr bwMode="auto">
            <a:xfrm>
              <a:off x="8077200" y="152400"/>
              <a:ext cx="71846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size</a:t>
              </a:r>
            </a:p>
          </p:txBody>
        </p:sp>
        <p:sp>
          <p:nvSpPr>
            <p:cNvPr id="9274" name="TextBox 148"/>
            <p:cNvSpPr txBox="1">
              <a:spLocks noChangeArrowheads="1"/>
            </p:cNvSpPr>
            <p:nvPr/>
          </p:nvSpPr>
          <p:spPr bwMode="auto">
            <a:xfrm>
              <a:off x="8382000" y="6096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cxnSp>
        <p:nvCxnSpPr>
          <p:cNvPr id="50" name="Elbow Connector 49"/>
          <p:cNvCxnSpPr>
            <a:cxnSpLocks noChangeShapeType="1"/>
          </p:cNvCxnSpPr>
          <p:nvPr/>
        </p:nvCxnSpPr>
        <p:spPr bwMode="auto">
          <a:xfrm rot="10800000" flipV="1">
            <a:off x="5638801" y="1447799"/>
            <a:ext cx="1615281" cy="762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70" name="Notched Right Arrow 169"/>
          <p:cNvSpPr/>
          <p:nvPr/>
        </p:nvSpPr>
        <p:spPr bwMode="auto">
          <a:xfrm>
            <a:off x="0" y="5486400"/>
            <a:ext cx="8382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6457528" y="2852423"/>
            <a:ext cx="1066800" cy="1044544"/>
            <a:chOff x="6629400" y="5867400"/>
            <a:chExt cx="1066800" cy="1044544"/>
          </a:xfrm>
        </p:grpSpPr>
        <p:sp>
          <p:nvSpPr>
            <p:cNvPr id="9269" name="Rectangle 39"/>
            <p:cNvSpPr>
              <a:spLocks noChangeArrowheads="1"/>
            </p:cNvSpPr>
            <p:nvPr/>
          </p:nvSpPr>
          <p:spPr bwMode="auto">
            <a:xfrm>
              <a:off x="6629400" y="5867400"/>
              <a:ext cx="1066800" cy="685800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0" name="TextBox 43"/>
            <p:cNvSpPr txBox="1">
              <a:spLocks noChangeArrowheads="1"/>
            </p:cNvSpPr>
            <p:nvPr/>
          </p:nvSpPr>
          <p:spPr bwMode="auto">
            <a:xfrm>
              <a:off x="7010400" y="6029980"/>
              <a:ext cx="4155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271" name="TextBox 42"/>
            <p:cNvSpPr txBox="1">
              <a:spLocks noChangeArrowheads="1"/>
            </p:cNvSpPr>
            <p:nvPr/>
          </p:nvSpPr>
          <p:spPr bwMode="auto">
            <a:xfrm>
              <a:off x="6732694" y="6481057"/>
              <a:ext cx="90601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count</a:t>
              </a:r>
            </a:p>
          </p:txBody>
        </p:sp>
      </p:grpSp>
      <p:grpSp>
        <p:nvGrpSpPr>
          <p:cNvPr id="23" name="Group 203"/>
          <p:cNvGrpSpPr>
            <a:grpSpLocks/>
          </p:cNvGrpSpPr>
          <p:nvPr/>
        </p:nvGrpSpPr>
        <p:grpSpPr bwMode="auto">
          <a:xfrm>
            <a:off x="7696191" y="4953000"/>
            <a:ext cx="1082077" cy="1572344"/>
            <a:chOff x="7696268" y="4419600"/>
            <a:chExt cx="1081680" cy="1572344"/>
          </a:xfrm>
        </p:grpSpPr>
        <p:sp>
          <p:nvSpPr>
            <p:cNvPr id="9266" name="TextBox 177"/>
            <p:cNvSpPr txBox="1">
              <a:spLocks noChangeArrowheads="1"/>
            </p:cNvSpPr>
            <p:nvPr/>
          </p:nvSpPr>
          <p:spPr bwMode="auto">
            <a:xfrm>
              <a:off x="7736058" y="4419600"/>
              <a:ext cx="104189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return</a:t>
              </a:r>
            </a:p>
            <a:p>
              <a:pPr algn="ctr" eaLnBrk="1" hangingPunct="1"/>
              <a:r>
                <a:rPr lang="en-US" altLang="en-US" sz="2200" b="1" dirty="0" err="1" smtClean="0">
                  <a:solidFill>
                    <a:srgbClr val="7030A0"/>
                  </a:solidFill>
                  <a:latin typeface="Comic Sans MS" pitchFamily="66" charset="0"/>
                </a:rPr>
                <a:t>addr</a:t>
              </a:r>
              <a:endParaRPr lang="en-US" altLang="en-US" sz="2200" b="1" dirty="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9267" name="Rounded Rectangle 176"/>
            <p:cNvSpPr>
              <a:spLocks noChangeArrowheads="1"/>
            </p:cNvSpPr>
            <p:nvPr/>
          </p:nvSpPr>
          <p:spPr bwMode="auto">
            <a:xfrm>
              <a:off x="7696268" y="5229944"/>
              <a:ext cx="990532" cy="762000"/>
            </a:xfrm>
            <a:prstGeom prst="roundRect">
              <a:avLst>
                <a:gd name="adj" fmla="val 16667"/>
              </a:avLst>
            </a:prstGeom>
            <a:solidFill>
              <a:srgbClr val="FFA4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68" name="TextBox 183"/>
            <p:cNvSpPr txBox="1">
              <a:spLocks noChangeArrowheads="1"/>
            </p:cNvSpPr>
            <p:nvPr/>
          </p:nvSpPr>
          <p:spPr bwMode="auto">
            <a:xfrm>
              <a:off x="7696268" y="5417041"/>
              <a:ext cx="10806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main.3</a:t>
              </a:r>
            </a:p>
          </p:txBody>
        </p:sp>
      </p:grpSp>
      <p:sp>
        <p:nvSpPr>
          <p:cNvPr id="186" name="Notched Right Arrow 185"/>
          <p:cNvSpPr/>
          <p:nvPr/>
        </p:nvSpPr>
        <p:spPr bwMode="auto">
          <a:xfrm>
            <a:off x="0" y="914400"/>
            <a:ext cx="8382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7" name="Notched Right Arrow 186"/>
          <p:cNvSpPr/>
          <p:nvPr/>
        </p:nvSpPr>
        <p:spPr bwMode="auto">
          <a:xfrm>
            <a:off x="0" y="1600200"/>
            <a:ext cx="8382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1" name="Notched Right Arrow 190"/>
          <p:cNvSpPr/>
          <p:nvPr/>
        </p:nvSpPr>
        <p:spPr bwMode="auto">
          <a:xfrm>
            <a:off x="990600" y="2057400"/>
            <a:ext cx="6858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2" name="Notched Right Arrow 191"/>
          <p:cNvSpPr/>
          <p:nvPr/>
        </p:nvSpPr>
        <p:spPr bwMode="auto">
          <a:xfrm>
            <a:off x="990600" y="2057400"/>
            <a:ext cx="6858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3" name="Notched Right Arrow 192"/>
          <p:cNvSpPr/>
          <p:nvPr/>
        </p:nvSpPr>
        <p:spPr bwMode="auto">
          <a:xfrm>
            <a:off x="990600" y="2057400"/>
            <a:ext cx="6858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4" name="Notched Right Arrow 193"/>
          <p:cNvSpPr/>
          <p:nvPr/>
        </p:nvSpPr>
        <p:spPr bwMode="auto">
          <a:xfrm>
            <a:off x="990600" y="2057400"/>
            <a:ext cx="6858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5" name="Isosceles Triangle 194"/>
          <p:cNvSpPr/>
          <p:nvPr/>
        </p:nvSpPr>
        <p:spPr bwMode="auto">
          <a:xfrm>
            <a:off x="15240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7" name="Isosceles Triangle 196"/>
          <p:cNvSpPr/>
          <p:nvPr/>
        </p:nvSpPr>
        <p:spPr bwMode="auto">
          <a:xfrm>
            <a:off x="15240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9" name="Isosceles Triangle 198"/>
          <p:cNvSpPr/>
          <p:nvPr/>
        </p:nvSpPr>
        <p:spPr bwMode="auto">
          <a:xfrm>
            <a:off x="17526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0" name="Isosceles Triangle 199"/>
          <p:cNvSpPr/>
          <p:nvPr/>
        </p:nvSpPr>
        <p:spPr bwMode="auto">
          <a:xfrm>
            <a:off x="19812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1" name="Isosceles Triangle 200"/>
          <p:cNvSpPr/>
          <p:nvPr/>
        </p:nvSpPr>
        <p:spPr bwMode="auto">
          <a:xfrm>
            <a:off x="2123728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2" name="Isosceles Triangle 201"/>
          <p:cNvSpPr/>
          <p:nvPr/>
        </p:nvSpPr>
        <p:spPr bwMode="auto">
          <a:xfrm>
            <a:off x="2843808" y="630932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1" name="Notched Right Arrow 220"/>
          <p:cNvSpPr/>
          <p:nvPr/>
        </p:nvSpPr>
        <p:spPr bwMode="auto">
          <a:xfrm>
            <a:off x="304800" y="3962400"/>
            <a:ext cx="8382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4" name="Group 226"/>
          <p:cNvGrpSpPr>
            <a:grpSpLocks/>
          </p:cNvGrpSpPr>
          <p:nvPr/>
        </p:nvGrpSpPr>
        <p:grpSpPr bwMode="auto">
          <a:xfrm>
            <a:off x="6523348" y="4966639"/>
            <a:ext cx="1042273" cy="1558705"/>
            <a:chOff x="6873399" y="955895"/>
            <a:chExt cx="1043130" cy="1558705"/>
          </a:xfrm>
        </p:grpSpPr>
        <p:sp>
          <p:nvSpPr>
            <p:cNvPr id="9264" name="Rounded Rectangle 219"/>
            <p:cNvSpPr>
              <a:spLocks noChangeArrowheads="1"/>
            </p:cNvSpPr>
            <p:nvPr/>
          </p:nvSpPr>
          <p:spPr bwMode="auto">
            <a:xfrm>
              <a:off x="7010400" y="1752600"/>
              <a:ext cx="838200" cy="762000"/>
            </a:xfrm>
            <a:prstGeom prst="roundRect">
              <a:avLst>
                <a:gd name="adj" fmla="val 16667"/>
              </a:avLst>
            </a:prstGeom>
            <a:solidFill>
              <a:srgbClr val="F4976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65" name="TextBox 222"/>
            <p:cNvSpPr txBox="1">
              <a:spLocks noChangeArrowheads="1"/>
            </p:cNvSpPr>
            <p:nvPr/>
          </p:nvSpPr>
          <p:spPr bwMode="auto">
            <a:xfrm>
              <a:off x="6873399" y="955895"/>
              <a:ext cx="104313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return</a:t>
              </a:r>
            </a:p>
            <a:p>
              <a:pPr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value</a:t>
              </a:r>
              <a:endParaRPr lang="en-US" altLang="en-US" sz="2200" b="1" dirty="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5" name="Group 229"/>
          <p:cNvGrpSpPr>
            <a:grpSpLocks/>
          </p:cNvGrpSpPr>
          <p:nvPr/>
        </p:nvGrpSpPr>
        <p:grpSpPr bwMode="auto">
          <a:xfrm>
            <a:off x="6660232" y="5763344"/>
            <a:ext cx="838200" cy="762000"/>
            <a:chOff x="7010400" y="2590800"/>
            <a:chExt cx="838200" cy="762000"/>
          </a:xfrm>
        </p:grpSpPr>
        <p:sp>
          <p:nvSpPr>
            <p:cNvPr id="9262" name="Rounded Rectangle 227"/>
            <p:cNvSpPr>
              <a:spLocks noChangeArrowheads="1"/>
            </p:cNvSpPr>
            <p:nvPr/>
          </p:nvSpPr>
          <p:spPr bwMode="auto">
            <a:xfrm>
              <a:off x="7010400" y="2590800"/>
              <a:ext cx="838200" cy="762000"/>
            </a:xfrm>
            <a:prstGeom prst="roundRect">
              <a:avLst>
                <a:gd name="adj" fmla="val 16667"/>
              </a:avLst>
            </a:prstGeom>
            <a:solidFill>
              <a:srgbClr val="F4976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63" name="TextBox 228"/>
            <p:cNvSpPr txBox="1">
              <a:spLocks noChangeArrowheads="1"/>
            </p:cNvSpPr>
            <p:nvPr/>
          </p:nvSpPr>
          <p:spPr bwMode="auto">
            <a:xfrm>
              <a:off x="7239000" y="2743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26" name="Group 188"/>
          <p:cNvGrpSpPr>
            <a:grpSpLocks/>
          </p:cNvGrpSpPr>
          <p:nvPr/>
        </p:nvGrpSpPr>
        <p:grpSpPr bwMode="auto">
          <a:xfrm>
            <a:off x="6457528" y="2790287"/>
            <a:ext cx="1066800" cy="750888"/>
            <a:chOff x="6629400" y="5029200"/>
            <a:chExt cx="1066800" cy="751113"/>
          </a:xfrm>
        </p:grpSpPr>
        <p:sp>
          <p:nvSpPr>
            <p:cNvPr id="9279" name="Rectangle 90"/>
            <p:cNvSpPr>
              <a:spLocks noChangeArrowheads="1"/>
            </p:cNvSpPr>
            <p:nvPr/>
          </p:nvSpPr>
          <p:spPr bwMode="auto">
            <a:xfrm>
              <a:off x="6629400" y="5029200"/>
              <a:ext cx="1066800" cy="751113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0" name="TextBox 91"/>
            <p:cNvSpPr txBox="1">
              <a:spLocks noChangeArrowheads="1"/>
            </p:cNvSpPr>
            <p:nvPr/>
          </p:nvSpPr>
          <p:spPr bwMode="auto">
            <a:xfrm>
              <a:off x="70104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28" name="Group 105"/>
          <p:cNvGrpSpPr>
            <a:grpSpLocks/>
          </p:cNvGrpSpPr>
          <p:nvPr/>
        </p:nvGrpSpPr>
        <p:grpSpPr bwMode="auto">
          <a:xfrm>
            <a:off x="6457528" y="2790284"/>
            <a:ext cx="1066800" cy="755377"/>
            <a:chOff x="6781800" y="4495799"/>
            <a:chExt cx="1066800" cy="754622"/>
          </a:xfrm>
        </p:grpSpPr>
        <p:sp>
          <p:nvSpPr>
            <p:cNvPr id="9277" name="Rectangle 93"/>
            <p:cNvSpPr>
              <a:spLocks noChangeArrowheads="1"/>
            </p:cNvSpPr>
            <p:nvPr/>
          </p:nvSpPr>
          <p:spPr bwMode="auto">
            <a:xfrm>
              <a:off x="6781800" y="4495799"/>
              <a:ext cx="1066800" cy="754622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8" name="TextBox 94"/>
            <p:cNvSpPr txBox="1">
              <a:spLocks noChangeArrowheads="1"/>
            </p:cNvSpPr>
            <p:nvPr/>
          </p:nvSpPr>
          <p:spPr bwMode="auto">
            <a:xfrm>
              <a:off x="7162800" y="45720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6458814" y="2780928"/>
            <a:ext cx="1066800" cy="762000"/>
            <a:chOff x="6629400" y="3429000"/>
            <a:chExt cx="1066800" cy="762000"/>
          </a:xfrm>
        </p:grpSpPr>
        <p:sp>
          <p:nvSpPr>
            <p:cNvPr id="9275" name="Rectangle 106"/>
            <p:cNvSpPr>
              <a:spLocks noChangeArrowheads="1"/>
            </p:cNvSpPr>
            <p:nvPr/>
          </p:nvSpPr>
          <p:spPr bwMode="auto">
            <a:xfrm>
              <a:off x="6629400" y="3429000"/>
              <a:ext cx="1066800" cy="762000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6" name="TextBox 110"/>
            <p:cNvSpPr txBox="1">
              <a:spLocks noChangeArrowheads="1"/>
            </p:cNvSpPr>
            <p:nvPr/>
          </p:nvSpPr>
          <p:spPr bwMode="auto">
            <a:xfrm>
              <a:off x="7010400" y="3505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560822" y="354567"/>
            <a:ext cx="19992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read_into_array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7188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9" grpId="0" animBg="1"/>
      <p:bldP spid="170" grpId="0" animBg="1"/>
      <p:bldP spid="186" grpId="0" animBg="1"/>
      <p:bldP spid="187" grpId="0" animBg="1"/>
      <p:bldP spid="195" grpId="0" animBg="1"/>
      <p:bldP spid="197" grpId="0" animBg="1"/>
      <p:bldP spid="199" grpId="0" animBg="1"/>
      <p:bldP spid="200" grpId="0" animBg="1"/>
      <p:bldP spid="201" grpId="0" animBg="1"/>
      <p:bldP spid="202" grpId="0" animBg="1"/>
      <p:bldP spid="22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Remedial labs 2pm to 5 pm today</a:t>
            </a:r>
          </a:p>
          <a:p>
            <a:r>
              <a:rPr lang="en-GB" dirty="0" smtClean="0"/>
              <a:t>Extra class 5pm-6pm today</a:t>
            </a:r>
          </a:p>
          <a:p>
            <a:r>
              <a:rPr lang="en-GB" dirty="0" smtClean="0"/>
              <a:t>If </a:t>
            </a:r>
            <a:r>
              <a:rPr lang="en-GB" dirty="0" err="1" smtClean="0"/>
              <a:t>prutor</a:t>
            </a:r>
            <a:r>
              <a:rPr lang="en-GB" dirty="0" smtClean="0"/>
              <a:t> evaluate doesn’t work</a:t>
            </a:r>
          </a:p>
          <a:p>
            <a:pPr lvl="1"/>
            <a:r>
              <a:rPr lang="en-GB" dirty="0" smtClean="0"/>
              <a:t>Evaluate manually on an online compiler</a:t>
            </a:r>
          </a:p>
          <a:p>
            <a:pPr lvl="1"/>
            <a:r>
              <a:rPr lang="en-GB" dirty="0" smtClean="0"/>
              <a:t>We won’t dock marks for hidden test cases until the </a:t>
            </a:r>
            <a:r>
              <a:rPr lang="en-GB" dirty="0" err="1" smtClean="0"/>
              <a:t>prutor</a:t>
            </a:r>
            <a:r>
              <a:rPr lang="en-GB" dirty="0" smtClean="0"/>
              <a:t> problems are fixed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1"/>
          <p:cNvGrpSpPr/>
          <p:nvPr/>
        </p:nvGrpSpPr>
        <p:grpSpPr>
          <a:xfrm>
            <a:off x="685800" y="234950"/>
            <a:ext cx="3613731" cy="6623050"/>
            <a:chOff x="4572000" y="234950"/>
            <a:chExt cx="3613731" cy="6623050"/>
          </a:xfrm>
          <a:effectLst>
            <a:outerShdw blurRad="50800" dist="38100" dir="2700000" algn="tl" rotWithShape="0">
              <a:schemeClr val="accent4">
                <a:lumMod val="40000"/>
                <a:lumOff val="60000"/>
                <a:alpha val="40000"/>
              </a:schemeClr>
            </a:outerShdw>
          </a:effectLst>
        </p:grpSpPr>
        <p:sp>
          <p:nvSpPr>
            <p:cNvPr id="28" name="TextBox 27"/>
            <p:cNvSpPr txBox="1"/>
            <p:nvPr/>
          </p:nvSpPr>
          <p:spPr>
            <a:xfrm>
              <a:off x="7620000" y="990600"/>
              <a:ext cx="381000" cy="51706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read_into_array</a:t>
              </a:r>
            </a:p>
          </p:txBody>
        </p:sp>
        <p:grpSp>
          <p:nvGrpSpPr>
            <p:cNvPr id="3" name="Group 29"/>
            <p:cNvGrpSpPr/>
            <p:nvPr/>
          </p:nvGrpSpPr>
          <p:grpSpPr>
            <a:xfrm>
              <a:off x="4800600" y="381000"/>
              <a:ext cx="1066800" cy="685800"/>
              <a:chOff x="4800600" y="685800"/>
              <a:chExt cx="1066800" cy="6858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800600" y="685800"/>
                <a:ext cx="322524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5181600" y="685800"/>
                <a:ext cx="685800" cy="685800"/>
              </a:xfrm>
              <a:prstGeom prst="roundRect">
                <a:avLst/>
              </a:prstGeom>
              <a:solidFill>
                <a:srgbClr val="A6F2C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4" name="Group 35"/>
            <p:cNvGrpSpPr/>
            <p:nvPr/>
          </p:nvGrpSpPr>
          <p:grpSpPr>
            <a:xfrm>
              <a:off x="6553200" y="381000"/>
              <a:ext cx="1079716" cy="685800"/>
              <a:chOff x="5562600" y="533400"/>
              <a:chExt cx="1079716" cy="6858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324600" y="609600"/>
                <a:ext cx="317716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5562600" y="533400"/>
                <a:ext cx="685800" cy="685800"/>
              </a:xfrm>
              <a:prstGeom prst="roundRect">
                <a:avLst/>
              </a:prstGeom>
              <a:solidFill>
                <a:srgbClr val="FFB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5" name="Group 114"/>
            <p:cNvGrpSpPr/>
            <p:nvPr/>
          </p:nvGrpSpPr>
          <p:grpSpPr>
            <a:xfrm>
              <a:off x="6400800" y="2209800"/>
              <a:ext cx="914400" cy="990600"/>
              <a:chOff x="6400800" y="2209800"/>
              <a:chExt cx="914400" cy="990600"/>
            </a:xfrm>
          </p:grpSpPr>
          <p:grpSp>
            <p:nvGrpSpPr>
              <p:cNvPr id="6" name="Group 41"/>
              <p:cNvGrpSpPr/>
              <p:nvPr/>
            </p:nvGrpSpPr>
            <p:grpSpPr>
              <a:xfrm>
                <a:off x="6400800" y="2209800"/>
                <a:ext cx="914400" cy="990600"/>
                <a:chOff x="7315200" y="914400"/>
                <a:chExt cx="914400" cy="990600"/>
              </a:xfrm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7543800" y="1295400"/>
                  <a:ext cx="685800" cy="609600"/>
                </a:xfrm>
                <a:prstGeom prst="rect">
                  <a:avLst/>
                </a:prstGeom>
                <a:solidFill>
                  <a:srgbClr val="FFCF9D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315200" y="914400"/>
                  <a:ext cx="492443" cy="430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dirty="0">
                      <a:latin typeface="Comic Sans MS" pitchFamily="66" charset="0"/>
                    </a:rPr>
                    <a:t>ch</a:t>
                  </a: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6553200" y="2667000"/>
                <a:ext cx="758541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C00000"/>
                    </a:solidFill>
                    <a:latin typeface="Comic Sans MS" pitchFamily="66" charset="0"/>
                  </a:rPr>
                  <a:t>EOF</a:t>
                </a:r>
              </a:p>
            </p:txBody>
          </p:sp>
        </p:grpSp>
        <p:grpSp>
          <p:nvGrpSpPr>
            <p:cNvPr id="7" name="Group 22"/>
            <p:cNvGrpSpPr/>
            <p:nvPr/>
          </p:nvGrpSpPr>
          <p:grpSpPr>
            <a:xfrm>
              <a:off x="4572000" y="1600200"/>
              <a:ext cx="1295400" cy="3810000"/>
              <a:chOff x="5029200" y="1600200"/>
              <a:chExt cx="1295400" cy="3810000"/>
            </a:xfrm>
          </p:grpSpPr>
          <p:grpSp>
            <p:nvGrpSpPr>
              <p:cNvPr id="8" name="Group 16"/>
              <p:cNvGrpSpPr/>
              <p:nvPr/>
            </p:nvGrpSpPr>
            <p:grpSpPr>
              <a:xfrm>
                <a:off x="5638800" y="1600200"/>
                <a:ext cx="685800" cy="3810000"/>
                <a:chOff x="5410200" y="1295400"/>
                <a:chExt cx="685800" cy="3810000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5410200" y="12954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5410200" y="1828800"/>
                  <a:ext cx="685800" cy="533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>
                  <a:off x="5410200" y="23622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410200" y="2895600"/>
                  <a:ext cx="685800" cy="533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5410200" y="45720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5410200" y="34290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6096000" y="33528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5029200" y="16764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s[0]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29200" y="21336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s[1]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29200" y="27432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s[2]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29200" y="32766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s[3]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29200" y="49530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s[9]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648200" y="5638800"/>
              <a:ext cx="914400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main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1676400"/>
              <a:ext cx="607859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34000" y="2209800"/>
              <a:ext cx="46679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57800" y="2743200"/>
              <a:ext cx="542136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  <p:cxnSp>
          <p:nvCxnSpPr>
            <p:cNvPr id="98" name="Elbow Connector 97"/>
            <p:cNvCxnSpPr/>
            <p:nvPr/>
          </p:nvCxnSpPr>
          <p:spPr bwMode="auto">
            <a:xfrm rot="5400000">
              <a:off x="2971800" y="3352800"/>
              <a:ext cx="6248400" cy="127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5174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Elbow Connector 137"/>
            <p:cNvCxnSpPr/>
            <p:nvPr/>
          </p:nvCxnSpPr>
          <p:spPr bwMode="auto">
            <a:xfrm rot="5400000">
              <a:off x="3092450" y="3460750"/>
              <a:ext cx="6172200" cy="127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" name="Group 149"/>
            <p:cNvGrpSpPr/>
            <p:nvPr/>
          </p:nvGrpSpPr>
          <p:grpSpPr>
            <a:xfrm>
              <a:off x="6400800" y="3276600"/>
              <a:ext cx="1066800" cy="1066800"/>
              <a:chOff x="8077200" y="152400"/>
              <a:chExt cx="1066800" cy="1066800"/>
            </a:xfrm>
          </p:grpSpPr>
          <p:sp>
            <p:nvSpPr>
              <p:cNvPr id="147" name="Rectangle 146"/>
              <p:cNvSpPr/>
              <p:nvPr/>
            </p:nvSpPr>
            <p:spPr bwMode="auto">
              <a:xfrm>
                <a:off x="8229600" y="533400"/>
                <a:ext cx="914400" cy="685800"/>
              </a:xfrm>
              <a:prstGeom prst="rect">
                <a:avLst/>
              </a:prstGeom>
              <a:solidFill>
                <a:srgbClr val="EAAD6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077200" y="152400"/>
                <a:ext cx="718466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size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382000" y="609600"/>
                <a:ext cx="527709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10</a:t>
                </a:r>
              </a:p>
            </p:txBody>
          </p:sp>
        </p:grpSp>
        <p:cxnSp>
          <p:nvCxnSpPr>
            <p:cNvPr id="50" name="Elbow Connector 49"/>
            <p:cNvCxnSpPr/>
            <p:nvPr/>
          </p:nvCxnSpPr>
          <p:spPr bwMode="auto">
            <a:xfrm rot="10800000" flipV="1">
              <a:off x="5638800" y="609600"/>
              <a:ext cx="1295400" cy="9144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7" name="Group 187"/>
            <p:cNvGrpSpPr/>
            <p:nvPr/>
          </p:nvGrpSpPr>
          <p:grpSpPr>
            <a:xfrm>
              <a:off x="6477000" y="1066800"/>
              <a:ext cx="1066800" cy="990600"/>
              <a:chOff x="6629400" y="5562600"/>
              <a:chExt cx="1066800" cy="990600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6629400" y="5867400"/>
                <a:ext cx="1066800" cy="685800"/>
              </a:xfrm>
              <a:prstGeom prst="rect">
                <a:avLst/>
              </a:prstGeom>
              <a:solidFill>
                <a:srgbClr val="FFD17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010400" y="6029980"/>
                <a:ext cx="356188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705600" y="5562600"/>
                <a:ext cx="906017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dirty="0">
                    <a:latin typeface="Comic Sans MS" pitchFamily="66" charset="0"/>
                  </a:rPr>
                  <a:t>count</a:t>
                </a:r>
              </a:p>
            </p:txBody>
          </p:sp>
        </p:grpSp>
        <p:grpSp>
          <p:nvGrpSpPr>
            <p:cNvPr id="23" name="Group 203"/>
            <p:cNvGrpSpPr/>
            <p:nvPr/>
          </p:nvGrpSpPr>
          <p:grpSpPr>
            <a:xfrm>
              <a:off x="6553200" y="5638800"/>
              <a:ext cx="1066799" cy="1219200"/>
              <a:chOff x="7848600" y="4876800"/>
              <a:chExt cx="1066799" cy="1219200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7924800" y="4876800"/>
                <a:ext cx="808234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200" b="1" dirty="0" err="1">
                    <a:solidFill>
                      <a:srgbClr val="7030A0"/>
                    </a:solidFill>
                    <a:latin typeface="Comic Sans MS" pitchFamily="66" charset="0"/>
                  </a:rPr>
                  <a:t>addr</a:t>
                </a:r>
                <a:endParaRPr lang="en-US" sz="2200" b="1" dirty="0">
                  <a:solidFill>
                    <a:srgbClr val="7030A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77" name="Rounded Rectangle 176"/>
              <p:cNvSpPr/>
              <p:nvPr/>
            </p:nvSpPr>
            <p:spPr bwMode="auto">
              <a:xfrm>
                <a:off x="7924800" y="5257800"/>
                <a:ext cx="838200" cy="838200"/>
              </a:xfrm>
              <a:prstGeom prst="roundRect">
                <a:avLst/>
              </a:prstGeom>
              <a:solidFill>
                <a:srgbClr val="FFA48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48600" y="5257801"/>
                <a:ext cx="1066799" cy="7694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main.3</a:t>
                </a:r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5943600" y="6096000"/>
              <a:ext cx="1042273" cy="430887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return</a:t>
              </a:r>
            </a:p>
          </p:txBody>
        </p:sp>
        <p:grpSp>
          <p:nvGrpSpPr>
            <p:cNvPr id="26" name="Group 113"/>
            <p:cNvGrpSpPr/>
            <p:nvPr/>
          </p:nvGrpSpPr>
          <p:grpSpPr>
            <a:xfrm>
              <a:off x="6019800" y="4267200"/>
              <a:ext cx="1470733" cy="1143000"/>
              <a:chOff x="6400800" y="1371600"/>
              <a:chExt cx="1470733" cy="1143000"/>
            </a:xfrm>
          </p:grpSpPr>
          <p:grpSp>
            <p:nvGrpSpPr>
              <p:cNvPr id="29" name="Group 226"/>
              <p:cNvGrpSpPr/>
              <p:nvPr/>
            </p:nvGrpSpPr>
            <p:grpSpPr>
              <a:xfrm>
                <a:off x="7010400" y="1371600"/>
                <a:ext cx="861133" cy="1143000"/>
                <a:chOff x="7010400" y="1371600"/>
                <a:chExt cx="861133" cy="1143000"/>
              </a:xfrm>
            </p:grpSpPr>
            <p:sp>
              <p:nvSpPr>
                <p:cNvPr id="220" name="Rounded Rectangle 219"/>
                <p:cNvSpPr/>
                <p:nvPr/>
              </p:nvSpPr>
              <p:spPr bwMode="auto">
                <a:xfrm>
                  <a:off x="7010400" y="1752600"/>
                  <a:ext cx="838200" cy="762000"/>
                </a:xfrm>
                <a:prstGeom prst="roundRect">
                  <a:avLst/>
                </a:prstGeom>
                <a:solidFill>
                  <a:srgbClr val="F4976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7010400" y="1371600"/>
                  <a:ext cx="861133" cy="430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dirty="0">
                      <a:solidFill>
                        <a:srgbClr val="7030A0"/>
                      </a:solidFill>
                      <a:latin typeface="Comic Sans MS" pitchFamily="66" charset="0"/>
                    </a:rPr>
                    <a:t>value</a:t>
                  </a:r>
                </a:p>
              </p:txBody>
            </p:sp>
          </p:grpSp>
          <p:sp>
            <p:nvSpPr>
              <p:cNvPr id="224" name="TextBox 223"/>
              <p:cNvSpPr txBox="1"/>
              <p:nvPr/>
            </p:nvSpPr>
            <p:spPr>
              <a:xfrm>
                <a:off x="6400800" y="1905000"/>
                <a:ext cx="1042273" cy="43088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return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7239000" y="1981200"/>
                <a:ext cx="356188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8001000" y="5334000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120" name="Straight Arrow Connector 119"/>
            <p:cNvCxnSpPr>
              <a:endCxn id="9" idx="0"/>
            </p:cNvCxnSpPr>
            <p:nvPr/>
          </p:nvCxnSpPr>
          <p:spPr bwMode="auto">
            <a:xfrm flipH="1">
              <a:off x="5524500" y="990600"/>
              <a:ext cx="38100" cy="609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3" name="TextBox 132"/>
          <p:cNvSpPr txBox="1"/>
          <p:nvPr/>
        </p:nvSpPr>
        <p:spPr>
          <a:xfrm>
            <a:off x="4572000" y="2133600"/>
            <a:ext cx="4191000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State of memory just prior to returning from the call read_into_array()</a:t>
            </a:r>
          </a:p>
        </p:txBody>
      </p:sp>
    </p:spTree>
    <p:extLst>
      <p:ext uri="{BB962C8B-B14F-4D97-AF65-F5344CB8AC3E}">
        <p14:creationId xmlns="" xmlns:p14="http://schemas.microsoft.com/office/powerpoint/2010/main" val="8806478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81000"/>
            <a:ext cx="1295400" cy="5688013"/>
            <a:chOff x="685800" y="381000"/>
            <a:chExt cx="1295400" cy="5688687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914400" y="381000"/>
              <a:ext cx="1066800" cy="685800"/>
              <a:chOff x="4800600" y="685800"/>
              <a:chExt cx="1066800" cy="685800"/>
            </a:xfrm>
          </p:grpSpPr>
          <p:sp>
            <p:nvSpPr>
              <p:cNvPr id="11295" name="TextBox 23"/>
              <p:cNvSpPr txBox="1">
                <a:spLocks noChangeArrowheads="1"/>
              </p:cNvSpPr>
              <p:nvPr/>
            </p:nvSpPr>
            <p:spPr bwMode="auto">
              <a:xfrm>
                <a:off x="4800600" y="6858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11296" name="Rounded Rectangle 24"/>
              <p:cNvSpPr>
                <a:spLocks noChangeArrowheads="1"/>
              </p:cNvSpPr>
              <p:nvPr/>
            </p:nvSpPr>
            <p:spPr bwMode="auto">
              <a:xfrm>
                <a:off x="5181600" y="685800"/>
                <a:ext cx="685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A6F2C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685800" y="1600200"/>
              <a:ext cx="1295400" cy="3810000"/>
              <a:chOff x="5029200" y="1600200"/>
              <a:chExt cx="1295400" cy="38100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5638800" y="1600200"/>
                <a:ext cx="685800" cy="3810000"/>
                <a:chOff x="5410200" y="1295400"/>
                <a:chExt cx="685800" cy="3810000"/>
              </a:xfrm>
            </p:grpSpPr>
            <p:sp>
              <p:nvSpPr>
                <p:cNvPr id="11288" name="Rectangle 8"/>
                <p:cNvSpPr>
                  <a:spLocks noChangeArrowheads="1"/>
                </p:cNvSpPr>
                <p:nvPr/>
              </p:nvSpPr>
              <p:spPr bwMode="auto">
                <a:xfrm>
                  <a:off x="5410200" y="12954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5410200" y="1829007"/>
                  <a:ext cx="685800" cy="53346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1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5410200" y="23622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410200" y="2895933"/>
                  <a:ext cx="685800" cy="53346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5410200" y="45720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1293" name="Straight Connector 14"/>
                <p:cNvCxnSpPr>
                  <a:cxnSpLocks noChangeShapeType="1"/>
                </p:cNvCxnSpPr>
                <p:nvPr/>
              </p:nvCxnSpPr>
              <p:spPr bwMode="auto">
                <a:xfrm>
                  <a:off x="5410200" y="3429000"/>
                  <a:ext cx="0" cy="12192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294" name="Straight Connector 15"/>
                <p:cNvCxnSpPr>
                  <a:cxnSpLocks noChangeShapeType="1"/>
                </p:cNvCxnSpPr>
                <p:nvPr/>
              </p:nvCxnSpPr>
              <p:spPr bwMode="auto">
                <a:xfrm>
                  <a:off x="6096000" y="3352800"/>
                  <a:ext cx="0" cy="12192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1283" name="TextBox 17"/>
              <p:cNvSpPr txBox="1">
                <a:spLocks noChangeArrowheads="1"/>
              </p:cNvSpPr>
              <p:nvPr/>
            </p:nvSpPr>
            <p:spPr bwMode="auto">
              <a:xfrm>
                <a:off x="5029200" y="16764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</a:t>
                </a:r>
              </a:p>
            </p:txBody>
          </p:sp>
          <p:sp>
            <p:nvSpPr>
              <p:cNvPr id="11284" name="TextBox 18"/>
              <p:cNvSpPr txBox="1">
                <a:spLocks noChangeArrowheads="1"/>
              </p:cNvSpPr>
              <p:nvPr/>
            </p:nvSpPr>
            <p:spPr bwMode="auto">
              <a:xfrm>
                <a:off x="5029200" y="21336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s[1]</a:t>
                </a:r>
              </a:p>
            </p:txBody>
          </p:sp>
          <p:sp>
            <p:nvSpPr>
              <p:cNvPr id="11285" name="TextBox 19"/>
              <p:cNvSpPr txBox="1">
                <a:spLocks noChangeArrowheads="1"/>
              </p:cNvSpPr>
              <p:nvPr/>
            </p:nvSpPr>
            <p:spPr bwMode="auto">
              <a:xfrm>
                <a:off x="5029200" y="27432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s[2]</a:t>
                </a:r>
              </a:p>
            </p:txBody>
          </p:sp>
          <p:sp>
            <p:nvSpPr>
              <p:cNvPr id="11286" name="TextBox 20"/>
              <p:cNvSpPr txBox="1">
                <a:spLocks noChangeArrowheads="1"/>
              </p:cNvSpPr>
              <p:nvPr/>
            </p:nvSpPr>
            <p:spPr bwMode="auto">
              <a:xfrm>
                <a:off x="5029200" y="32766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s[3]</a:t>
                </a:r>
              </a:p>
            </p:txBody>
          </p:sp>
          <p:sp>
            <p:nvSpPr>
              <p:cNvPr id="11287" name="TextBox 21"/>
              <p:cNvSpPr txBox="1">
                <a:spLocks noChangeArrowheads="1"/>
              </p:cNvSpPr>
              <p:nvPr/>
            </p:nvSpPr>
            <p:spPr bwMode="auto">
              <a:xfrm>
                <a:off x="5029200" y="49530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66800" y="5639423"/>
              <a:ext cx="914400" cy="4302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main</a:t>
              </a:r>
            </a:p>
          </p:txBody>
        </p:sp>
        <p:sp>
          <p:nvSpPr>
            <p:cNvPr id="11278" name="TextBox 78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6078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  <p:sp>
          <p:nvSpPr>
            <p:cNvPr id="11279" name="TextBox 83"/>
            <p:cNvSpPr txBox="1">
              <a:spLocks noChangeArrowheads="1"/>
            </p:cNvSpPr>
            <p:nvPr/>
          </p:nvSpPr>
          <p:spPr bwMode="auto">
            <a:xfrm>
              <a:off x="1447800" y="22098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11280" name="TextBox 8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5421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  <p:cxnSp>
          <p:nvCxnSpPr>
            <p:cNvPr id="11281" name="Straight Arrow Connector 119"/>
            <p:cNvCxnSpPr>
              <a:cxnSpLocks noChangeShapeType="1"/>
              <a:endCxn id="11288" idx="0"/>
            </p:cNvCxnSpPr>
            <p:nvPr/>
          </p:nvCxnSpPr>
          <p:spPr bwMode="auto">
            <a:xfrm flipH="1">
              <a:off x="1638300" y="838200"/>
              <a:ext cx="38100" cy="76200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sp>
        <p:nvSpPr>
          <p:cNvPr id="133" name="TextBox 132"/>
          <p:cNvSpPr txBox="1"/>
          <p:nvPr/>
        </p:nvSpPr>
        <p:spPr>
          <a:xfrm>
            <a:off x="2362200" y="533400"/>
            <a:ext cx="65532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State of memory just after returning from the call read_into_array().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743200" y="1371600"/>
            <a:ext cx="5715000" cy="1108075"/>
          </a:xfrm>
          <a:prstGeom prst="rect">
            <a:avLst/>
          </a:prstGeom>
          <a:solidFill>
            <a:srgbClr val="FEC8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All local variables allocated for read_into_array() on stack may be assumed to be erased/de-allocated.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43200" y="2590800"/>
            <a:ext cx="57150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Only the stack for main() remains, that is, all local variables for main() remain.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48200" y="3581400"/>
            <a:ext cx="1330325" cy="430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Behold !!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48200" y="4267200"/>
            <a:ext cx="38100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array s[] of main() has changed!</a:t>
            </a:r>
          </a:p>
        </p:txBody>
      </p:sp>
      <p:pic>
        <p:nvPicPr>
          <p:cNvPr id="67" name="Picture 66" descr="Cartoon boy looking unsur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14478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819400" y="5181600"/>
            <a:ext cx="51990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THIS DID NOT HAPPEN BEFORE!</a:t>
            </a:r>
          </a:p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WHAT DID WE DO DIFFERENTLY?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19400" y="6019800"/>
            <a:ext cx="50260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7030A0"/>
                </a:solidFill>
                <a:latin typeface="Comic Sans MS" pitchFamily="66" charset="0"/>
              </a:rPr>
              <a:t>Ans: we passed the array s[] as a </a:t>
            </a:r>
          </a:p>
          <a:p>
            <a:pPr eaLnBrk="1" hangingPunct="1"/>
            <a:r>
              <a:rPr lang="en-US" altLang="en-US" sz="2200" b="1">
                <a:solidFill>
                  <a:srgbClr val="7030A0"/>
                </a:solidFill>
                <a:latin typeface="Comic Sans MS" pitchFamily="66" charset="0"/>
              </a:rPr>
              <a:t>parameter!!</a:t>
            </a:r>
          </a:p>
        </p:txBody>
      </p:sp>
    </p:spTree>
    <p:extLst>
      <p:ext uri="{BB962C8B-B14F-4D97-AF65-F5344CB8AC3E}">
        <p14:creationId xmlns="" xmlns:p14="http://schemas.microsoft.com/office/powerpoint/2010/main" val="6248932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4" grpId="0" animBg="1"/>
      <p:bldP spid="66" grpId="0" animBg="1"/>
      <p:bldP spid="68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88640"/>
            <a:ext cx="90730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 err="1" smtClean="0"/>
              <a:t>paint_hostel</a:t>
            </a:r>
            <a:r>
              <a:rPr lang="en-US" altLang="en-US" sz="2000" dirty="0" smtClean="0"/>
              <a:t>(char hostel[],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number-of-rooms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 smtClean="0"/>
              <a:t>{</a:t>
            </a:r>
          </a:p>
          <a:p>
            <a:r>
              <a:rPr lang="en-US" altLang="en-US" sz="2000" dirty="0" smtClean="0"/>
              <a:t>  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r;</a:t>
            </a:r>
            <a:endParaRPr lang="en-US" altLang="en-US" sz="2000" dirty="0"/>
          </a:p>
          <a:p>
            <a:r>
              <a:rPr lang="en-US" altLang="en-US" sz="2000" dirty="0"/>
              <a:t>     for </a:t>
            </a:r>
            <a:r>
              <a:rPr lang="en-US" altLang="en-US" sz="2000" dirty="0" smtClean="0"/>
              <a:t>(r </a:t>
            </a:r>
            <a:r>
              <a:rPr lang="en-US" altLang="en-US" sz="2000" dirty="0"/>
              <a:t>= 0; r &lt; number-of-rooms; </a:t>
            </a:r>
            <a:r>
              <a:rPr lang="en-US" altLang="en-US" sz="2000" dirty="0" smtClean="0"/>
              <a:t>r++)</a:t>
            </a:r>
            <a:endParaRPr lang="en-US" altLang="en-US" sz="2000" dirty="0"/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paint_room</a:t>
            </a:r>
            <a:r>
              <a:rPr lang="en-US" altLang="en-US" sz="2000" dirty="0"/>
              <a:t>(hostel[r]);</a:t>
            </a:r>
          </a:p>
          <a:p>
            <a:r>
              <a:rPr lang="en-US" altLang="en-US" sz="2000" dirty="0"/>
              <a:t>}</a:t>
            </a:r>
          </a:p>
          <a:p>
            <a:endParaRPr lang="en-US" altLang="en-US" sz="2000" dirty="0"/>
          </a:p>
          <a:p>
            <a:r>
              <a:rPr lang="en-US" altLang="en-US" sz="2000" dirty="0" err="1"/>
              <a:t>iit</a:t>
            </a:r>
            <a:r>
              <a:rPr lang="en-US" altLang="en-US" sz="2000" dirty="0"/>
              <a:t> () 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   </a:t>
            </a:r>
            <a:r>
              <a:rPr lang="en-US" altLang="en-US" sz="2000" dirty="0" smtClean="0"/>
              <a:t>char </a:t>
            </a:r>
            <a:r>
              <a:rPr lang="en-US" altLang="en-US" sz="2000" dirty="0"/>
              <a:t>hostel1[200];</a:t>
            </a:r>
          </a:p>
          <a:p>
            <a:r>
              <a:rPr lang="en-US" altLang="en-US" sz="2000" dirty="0"/>
              <a:t>    </a:t>
            </a:r>
            <a:r>
              <a:rPr lang="en-US" altLang="en-US" sz="2000" dirty="0" smtClean="0"/>
              <a:t>char </a:t>
            </a:r>
            <a:r>
              <a:rPr lang="en-US" altLang="en-US" sz="2000" dirty="0"/>
              <a:t>hostel2[300];</a:t>
            </a:r>
          </a:p>
          <a:p>
            <a:r>
              <a:rPr lang="en-US" altLang="en-US" sz="2000" dirty="0"/>
              <a:t>    </a:t>
            </a:r>
            <a:r>
              <a:rPr lang="en-US" altLang="en-US" sz="2000" dirty="0" smtClean="0"/>
              <a:t>char </a:t>
            </a:r>
            <a:r>
              <a:rPr lang="en-US" altLang="en-US" sz="2000" dirty="0"/>
              <a:t>hostel3[300];</a:t>
            </a:r>
          </a:p>
          <a:p>
            <a:r>
              <a:rPr lang="en-US" altLang="en-US" sz="2000" dirty="0"/>
              <a:t>    …</a:t>
            </a:r>
          </a:p>
          <a:p>
            <a:endParaRPr lang="en-US" altLang="en-US" sz="2000" dirty="0"/>
          </a:p>
          <a:p>
            <a:r>
              <a:rPr lang="en-US" altLang="en-US" sz="2000" dirty="0"/>
              <a:t>    if ( … ) </a:t>
            </a:r>
            <a:r>
              <a:rPr lang="en-US" altLang="en-US" sz="2000" dirty="0" err="1" smtClean="0"/>
              <a:t>paint_hostel</a:t>
            </a:r>
            <a:r>
              <a:rPr lang="en-US" altLang="en-US" sz="2000" dirty="0" smtClean="0"/>
              <a:t>(hostel1</a:t>
            </a:r>
            <a:r>
              <a:rPr lang="en-US" altLang="en-US" sz="2000" dirty="0"/>
              <a:t>, 200</a:t>
            </a:r>
            <a:r>
              <a:rPr lang="en-US" altLang="en-US" sz="2000" dirty="0" smtClean="0"/>
              <a:t>);</a:t>
            </a:r>
            <a:endParaRPr lang="en-US" altLang="en-US" sz="2000" dirty="0"/>
          </a:p>
          <a:p>
            <a:r>
              <a:rPr lang="en-US" altLang="en-US" sz="2000" dirty="0"/>
              <a:t>    if ( … ) </a:t>
            </a:r>
            <a:r>
              <a:rPr lang="en-US" altLang="en-US" sz="2000" dirty="0" err="1" smtClean="0"/>
              <a:t>paint_hostel</a:t>
            </a:r>
            <a:r>
              <a:rPr lang="en-US" altLang="en-US" sz="2000" dirty="0" smtClean="0"/>
              <a:t>(hostel2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200</a:t>
            </a:r>
            <a:r>
              <a:rPr lang="en-US" altLang="en-US" sz="2000" dirty="0"/>
              <a:t>); </a:t>
            </a:r>
            <a:r>
              <a:rPr lang="en-US" altLang="en-US" sz="2000" dirty="0" smtClean="0"/>
              <a:t>// </a:t>
            </a:r>
            <a:r>
              <a:rPr lang="en-US" altLang="en-US" sz="2000" dirty="0"/>
              <a:t>OK: last 100 rooms </a:t>
            </a:r>
            <a:endParaRPr lang="en-US" altLang="en-US" sz="2000" dirty="0" smtClean="0"/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                                                 //       may </a:t>
            </a:r>
            <a:r>
              <a:rPr lang="en-US" altLang="en-US" sz="2000" dirty="0"/>
              <a:t>not need </a:t>
            </a:r>
            <a:r>
              <a:rPr lang="en-US" altLang="en-US" sz="2000" dirty="0" smtClean="0"/>
              <a:t>painting</a:t>
            </a:r>
            <a:endParaRPr lang="en-US" altLang="en-US" sz="2000" dirty="0"/>
          </a:p>
          <a:p>
            <a:r>
              <a:rPr lang="en-US" altLang="en-US" sz="2000" dirty="0"/>
              <a:t>    if ( … ) </a:t>
            </a:r>
            <a:r>
              <a:rPr lang="en-US" altLang="en-US" sz="2000" dirty="0" err="1" smtClean="0"/>
              <a:t>paint_hostel</a:t>
            </a:r>
            <a:r>
              <a:rPr lang="en-US" altLang="en-US" sz="2000" dirty="0" smtClean="0"/>
              <a:t>(hostel3</a:t>
            </a:r>
            <a:r>
              <a:rPr lang="en-US" altLang="en-US" sz="2000" dirty="0"/>
              <a:t>, 400); </a:t>
            </a:r>
            <a:r>
              <a:rPr lang="en-US" altLang="en-US" sz="2000" dirty="0" smtClean="0">
                <a:solidFill>
                  <a:srgbClr val="FF0000"/>
                </a:solidFill>
              </a:rPr>
              <a:t>// </a:t>
            </a:r>
            <a:r>
              <a:rPr lang="en-US" altLang="en-US" sz="2000" dirty="0">
                <a:solidFill>
                  <a:srgbClr val="FF0000"/>
                </a:solidFill>
              </a:rPr>
              <a:t>Not OK: There are </a:t>
            </a:r>
            <a:r>
              <a:rPr lang="en-US" altLang="en-US" sz="2000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                                                                      rooms beyond </a:t>
            </a:r>
            <a:r>
              <a:rPr lang="en-US" altLang="en-US" sz="2000" dirty="0">
                <a:solidFill>
                  <a:srgbClr val="FF0000"/>
                </a:solidFill>
              </a:rPr>
              <a:t>300 </a:t>
            </a:r>
          </a:p>
          <a:p>
            <a:r>
              <a:rPr lang="en-US" altLang="en-US" sz="2000" dirty="0"/>
              <a:t>    …</a:t>
            </a:r>
          </a:p>
          <a:p>
            <a:r>
              <a:rPr lang="en-US" altLang="en-US" sz="2000" dirty="0"/>
              <a:t>} 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675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784943"/>
            <a:ext cx="4929222" cy="60016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balance[2];</a:t>
            </a:r>
          </a:p>
          <a:p>
            <a:r>
              <a:rPr lang="en-US" sz="2400" dirty="0" smtClean="0"/>
              <a:t>	balance[0]=1;</a:t>
            </a:r>
          </a:p>
          <a:p>
            <a:r>
              <a:rPr lang="en-US" sz="2400" dirty="0" smtClean="0"/>
              <a:t>	balance[1]=1;</a:t>
            </a:r>
          </a:p>
          <a:p>
            <a:r>
              <a:rPr lang="en-US" sz="2400" dirty="0" smtClean="0"/>
              <a:t>	double </a:t>
            </a:r>
            <a:r>
              <a:rPr lang="en-US" sz="2400" dirty="0" err="1" smtClean="0"/>
              <a:t>avg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avg</a:t>
            </a:r>
            <a:r>
              <a:rPr lang="en-US" sz="2400" dirty="0" smtClean="0"/>
              <a:t> = average(balance,2);</a:t>
            </a:r>
          </a:p>
          <a:p>
            <a:r>
              <a:rPr lang="en-US" sz="2400" dirty="0" smtClean="0"/>
              <a:t>	return 0; }</a:t>
            </a:r>
          </a:p>
          <a:p>
            <a:r>
              <a:rPr lang="en-US" sz="2400" dirty="0" smtClean="0"/>
              <a:t>double average(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[],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size) 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double </a:t>
            </a:r>
            <a:r>
              <a:rPr lang="en-US" sz="2400" dirty="0" err="1" smtClean="0"/>
              <a:t>avg</a:t>
            </a:r>
            <a:r>
              <a:rPr lang="en-US" sz="2400" dirty="0" smtClean="0"/>
              <a:t>, sum=0;</a:t>
            </a:r>
          </a:p>
          <a:p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</a:t>
            </a:r>
            <a:r>
              <a:rPr lang="en-US" sz="2400" dirty="0" err="1" smtClean="0"/>
              <a:t>size;i</a:t>
            </a:r>
            <a:r>
              <a:rPr lang="en-US" sz="2400" dirty="0" smtClean="0"/>
              <a:t>++) {</a:t>
            </a:r>
          </a:p>
          <a:p>
            <a:r>
              <a:rPr lang="en-US" sz="2400" dirty="0" smtClean="0"/>
              <a:t>		sum=</a:t>
            </a:r>
            <a:r>
              <a:rPr lang="en-US" sz="2400" dirty="0" err="1" smtClean="0"/>
              <a:t>sum+arr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avg</a:t>
            </a:r>
            <a:r>
              <a:rPr lang="en-US" sz="2400" dirty="0" smtClean="0"/>
              <a:t> = sum/size;</a:t>
            </a:r>
          </a:p>
          <a:p>
            <a:r>
              <a:rPr lang="en-US" sz="2400" dirty="0" smtClean="0"/>
              <a:t>	return </a:t>
            </a:r>
            <a:r>
              <a:rPr lang="en-US" sz="2400" dirty="0" err="1" smtClean="0"/>
              <a:t>avg</a:t>
            </a:r>
            <a:r>
              <a:rPr lang="en-US" sz="2400" dirty="0" smtClean="0"/>
              <a:t>; 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3570" y="1071546"/>
            <a:ext cx="2725041" cy="156966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Correct declaration?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[],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[5],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[2],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14546" y="142852"/>
            <a:ext cx="322620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average(??????);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5400000">
            <a:off x="2180364" y="-575739"/>
            <a:ext cx="467028" cy="28275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45413" y="3429000"/>
            <a:ext cx="179848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All </a:t>
            </a:r>
            <a:r>
              <a:rPr lang="en-US" sz="5400" dirty="0" smtClean="0">
                <a:sym typeface="Wingdings" pitchFamily="2" charset="2"/>
              </a:rPr>
              <a:t>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1643050"/>
            <a:ext cx="3429000" cy="1446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arrow from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inside </a:t>
            </a:r>
            <a:r>
              <a:rPr lang="en-US" sz="2200" b="1" dirty="0">
                <a:latin typeface="Comic Sans MS" pitchFamily="66" charset="0"/>
              </a:rPr>
              <a:t>box s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to</a:t>
            </a:r>
            <a:r>
              <a:rPr lang="en-US" sz="2200" b="1" dirty="0">
                <a:latin typeface="Comic Sans MS" pitchFamily="66" charset="0"/>
              </a:rPr>
              <a:t> s[0] indicates that s stores address of s[0].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86182" y="1538286"/>
            <a:ext cx="5181600" cy="1676400"/>
            <a:chOff x="3657600" y="1295400"/>
            <a:chExt cx="5181600" cy="167640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657600" y="1295400"/>
              <a:ext cx="5181600" cy="1371600"/>
              <a:chOff x="3733800" y="4495800"/>
              <a:chExt cx="5181600" cy="1371600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394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5395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5385" name="TextBox 18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5386" name="TextBox 19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3962400" y="5181600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5388" name="TextBox 21"/>
              <p:cNvSpPr txBox="1">
                <a:spLocks noChangeArrowheads="1"/>
              </p:cNvSpPr>
              <p:nvPr/>
            </p:nvSpPr>
            <p:spPr bwMode="auto">
              <a:xfrm>
                <a:off x="3733800" y="49530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5389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4572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5067300" y="2133600"/>
              <a:ext cx="2965879" cy="838200"/>
              <a:chOff x="3619500" y="2667000"/>
              <a:chExt cx="2965879" cy="838200"/>
            </a:xfrm>
          </p:grpSpPr>
          <p:grpSp>
            <p:nvGrpSpPr>
              <p:cNvPr id="7" name="Group 40"/>
              <p:cNvGrpSpPr>
                <a:grpSpLocks/>
              </p:cNvGrpSpPr>
              <p:nvPr/>
            </p:nvGrpSpPr>
            <p:grpSpPr bwMode="auto">
              <a:xfrm>
                <a:off x="3657600" y="2667000"/>
                <a:ext cx="990600" cy="838200"/>
                <a:chOff x="3733800" y="5334000"/>
                <a:chExt cx="990600" cy="838200"/>
              </a:xfrm>
            </p:grpSpPr>
            <p:sp>
              <p:nvSpPr>
                <p:cNvPr id="1538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733800" y="5334000"/>
                  <a:ext cx="31771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t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3962400" y="5486400"/>
                  <a:ext cx="762000" cy="6858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4800600" y="2819400"/>
                <a:ext cx="1784779" cy="685800"/>
                <a:chOff x="5105400" y="4876800"/>
                <a:chExt cx="1784779" cy="685800"/>
              </a:xfrm>
            </p:grpSpPr>
            <p:sp>
              <p:nvSpPr>
                <p:cNvPr id="15380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6057900" y="4953000"/>
                  <a:ext cx="83227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size 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105400" y="4876800"/>
                  <a:ext cx="914400" cy="68580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5378" name="Shape 41"/>
              <p:cNvCxnSpPr>
                <a:cxnSpLocks noChangeShapeType="1"/>
                <a:endCxn id="24" idx="2"/>
              </p:cNvCxnSpPr>
              <p:nvPr/>
            </p:nvCxnSpPr>
            <p:spPr bwMode="auto">
              <a:xfrm rot="10800000">
                <a:off x="3619500" y="2743200"/>
                <a:ext cx="647700" cy="457200"/>
              </a:xfrm>
              <a:prstGeom prst="bentConnector2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5379" name="TextBox 12"/>
              <p:cNvSpPr txBox="1">
                <a:spLocks noChangeArrowheads="1"/>
              </p:cNvSpPr>
              <p:nvPr/>
            </p:nvSpPr>
            <p:spPr bwMode="auto">
              <a:xfrm>
                <a:off x="4953000" y="2895600"/>
                <a:ext cx="52770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10</a:t>
                </a:r>
              </a:p>
            </p:txBody>
          </p:sp>
        </p:grp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0" y="71414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latin typeface="Comic Sans MS" pitchFamily="66" charset="0"/>
              </a:rPr>
              <a:t>Pointers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571760" y="3786190"/>
            <a:ext cx="3429000" cy="1150938"/>
            <a:chOff x="381000" y="2590800"/>
            <a:chExt cx="3429000" cy="1150441"/>
          </a:xfrm>
        </p:grpSpPr>
        <p:sp>
          <p:nvSpPr>
            <p:cNvPr id="31" name="TextBox 30"/>
            <p:cNvSpPr txBox="1"/>
            <p:nvPr/>
          </p:nvSpPr>
          <p:spPr>
            <a:xfrm>
              <a:off x="381000" y="2971635"/>
              <a:ext cx="3429000" cy="7696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s points to s[0], </a:t>
              </a:r>
              <a:r>
                <a:rPr lang="en-US" sz="2200" b="1" dirty="0">
                  <a:latin typeface="Comic Sans MS" pitchFamily="66" charset="0"/>
                </a:rPr>
                <a:t>or,</a:t>
              </a:r>
            </a:p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s is a pointer to s[0].</a:t>
              </a:r>
            </a:p>
          </p:txBody>
        </p:sp>
        <p:sp>
          <p:nvSpPr>
            <p:cNvPr id="15373" name="TextBox 31"/>
            <p:cNvSpPr txBox="1">
              <a:spLocks noChangeArrowheads="1"/>
            </p:cNvSpPr>
            <p:nvPr/>
          </p:nvSpPr>
          <p:spPr bwMode="auto">
            <a:xfrm>
              <a:off x="457200" y="2590800"/>
              <a:ext cx="248177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Referred to as :</a:t>
              </a:r>
            </a:p>
            <a:p>
              <a:pPr eaLnBrk="1" hangingPunct="1"/>
              <a:endParaRPr lang="en-US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5429264"/>
            <a:ext cx="91440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Passing an  actual 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parameter</a:t>
            </a:r>
            <a:r>
              <a:rPr lang="en-US" sz="2200" b="1" dirty="0">
                <a:latin typeface="Comic Sans MS" pitchFamily="66" charset="0"/>
              </a:rPr>
              <a:t>  array s to a formal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parameter</a:t>
            </a:r>
            <a:r>
              <a:rPr lang="en-US" sz="2200" b="1" dirty="0">
                <a:latin typeface="Comic Sans MS" pitchFamily="66" charset="0"/>
              </a:rPr>
              <a:t> array t[] makes t now point to the first element of array s.</a:t>
            </a:r>
          </a:p>
        </p:txBody>
      </p:sp>
    </p:spTree>
    <p:extLst>
      <p:ext uri="{BB962C8B-B14F-4D97-AF65-F5344CB8AC3E}">
        <p14:creationId xmlns="" xmlns:p14="http://schemas.microsoft.com/office/powerpoint/2010/main" val="3112302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43042" y="428604"/>
            <a:ext cx="5181600" cy="1676400"/>
            <a:chOff x="3657600" y="1295400"/>
            <a:chExt cx="5181600" cy="167640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657600" y="1295400"/>
              <a:ext cx="5181600" cy="1371600"/>
              <a:chOff x="3733800" y="4495800"/>
              <a:chExt cx="5181600" cy="1371600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394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5395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5385" name="TextBox 18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5386" name="TextBox 19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3962400" y="5181600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5388" name="TextBox 21"/>
              <p:cNvSpPr txBox="1">
                <a:spLocks noChangeArrowheads="1"/>
              </p:cNvSpPr>
              <p:nvPr/>
            </p:nvSpPr>
            <p:spPr bwMode="auto">
              <a:xfrm>
                <a:off x="3733800" y="49530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5389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4572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5067300" y="2133600"/>
              <a:ext cx="2965879" cy="838200"/>
              <a:chOff x="3619500" y="2667000"/>
              <a:chExt cx="2965879" cy="838200"/>
            </a:xfrm>
          </p:grpSpPr>
          <p:grpSp>
            <p:nvGrpSpPr>
              <p:cNvPr id="6" name="Group 40"/>
              <p:cNvGrpSpPr>
                <a:grpSpLocks/>
              </p:cNvGrpSpPr>
              <p:nvPr/>
            </p:nvGrpSpPr>
            <p:grpSpPr bwMode="auto">
              <a:xfrm>
                <a:off x="3657600" y="2667000"/>
                <a:ext cx="990600" cy="838200"/>
                <a:chOff x="3733800" y="5334000"/>
                <a:chExt cx="990600" cy="838200"/>
              </a:xfrm>
            </p:grpSpPr>
            <p:sp>
              <p:nvSpPr>
                <p:cNvPr id="1538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733800" y="5334000"/>
                  <a:ext cx="31771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t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3962400" y="5486400"/>
                  <a:ext cx="762000" cy="6858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7" name="Group 38"/>
              <p:cNvGrpSpPr>
                <a:grpSpLocks/>
              </p:cNvGrpSpPr>
              <p:nvPr/>
            </p:nvGrpSpPr>
            <p:grpSpPr bwMode="auto">
              <a:xfrm>
                <a:off x="4800600" y="2819400"/>
                <a:ext cx="1784779" cy="685800"/>
                <a:chOff x="5105400" y="4876800"/>
                <a:chExt cx="1784779" cy="685800"/>
              </a:xfrm>
            </p:grpSpPr>
            <p:sp>
              <p:nvSpPr>
                <p:cNvPr id="15380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6057900" y="4953000"/>
                  <a:ext cx="83227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size 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105400" y="4876800"/>
                  <a:ext cx="914400" cy="68580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5378" name="Shape 41"/>
              <p:cNvCxnSpPr>
                <a:cxnSpLocks noChangeShapeType="1"/>
                <a:endCxn id="24" idx="2"/>
              </p:cNvCxnSpPr>
              <p:nvPr/>
            </p:nvCxnSpPr>
            <p:spPr bwMode="auto">
              <a:xfrm rot="10800000">
                <a:off x="3619500" y="2743200"/>
                <a:ext cx="647700" cy="457200"/>
              </a:xfrm>
              <a:prstGeom prst="bentConnector2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5379" name="TextBox 12"/>
              <p:cNvSpPr txBox="1">
                <a:spLocks noChangeArrowheads="1"/>
              </p:cNvSpPr>
              <p:nvPr/>
            </p:nvSpPr>
            <p:spPr bwMode="auto">
              <a:xfrm>
                <a:off x="4953000" y="2895600"/>
                <a:ext cx="52770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10</a:t>
                </a:r>
              </a:p>
            </p:txBody>
          </p:sp>
        </p:grp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428860" y="2285992"/>
            <a:ext cx="4168775" cy="1912938"/>
            <a:chOff x="-199788" y="2438400"/>
            <a:chExt cx="3886201" cy="1834914"/>
          </a:xfrm>
        </p:grpSpPr>
        <p:sp>
          <p:nvSpPr>
            <p:cNvPr id="35" name="TextBox 34"/>
            <p:cNvSpPr txBox="1"/>
            <p:nvPr/>
          </p:nvSpPr>
          <p:spPr>
            <a:xfrm>
              <a:off x="-199788" y="2438400"/>
              <a:ext cx="3886201" cy="10628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main() 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smtClean="0">
                  <a:latin typeface="Comic Sans MS" pitchFamily="66" charset="0"/>
                </a:rPr>
                <a:t>char </a:t>
              </a:r>
              <a:r>
                <a:rPr lang="en-US" sz="2200" b="1" dirty="0">
                  <a:latin typeface="Comic Sans MS" pitchFamily="66" charset="0"/>
                </a:rPr>
                <a:t>s[10];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err="1">
                  <a:latin typeface="Comic Sans MS" pitchFamily="66" charset="0"/>
                </a:rPr>
                <a:t>read_into_array</a:t>
              </a:r>
              <a:r>
                <a:rPr lang="en-US" sz="2200" b="1" dirty="0">
                  <a:latin typeface="Comic Sans MS" pitchFamily="66" charset="0"/>
                </a:rPr>
                <a:t>(s,10); 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3534780"/>
              <a:ext cx="3545825" cy="73853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read_into_array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(char t[], int size);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648200"/>
            <a:ext cx="914400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t </a:t>
            </a:r>
            <a:r>
              <a:rPr lang="en-US" sz="2200" b="1" dirty="0">
                <a:latin typeface="Comic Sans MS" pitchFamily="66" charset="0"/>
              </a:rPr>
              <a:t>is declared as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char t[], </a:t>
            </a:r>
            <a:endParaRPr lang="en-US" sz="22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omic Sans MS" pitchFamily="66" charset="0"/>
              </a:rPr>
              <a:t>t[0]: the </a:t>
            </a:r>
            <a:r>
              <a:rPr lang="en-US" sz="2200" b="1" dirty="0">
                <a:latin typeface="Comic Sans MS" pitchFamily="66" charset="0"/>
              </a:rPr>
              <a:t>box pointed to by t, </a:t>
            </a:r>
            <a:endParaRPr lang="en-US" sz="2200" b="1" dirty="0" smtClean="0">
              <a:latin typeface="Comic Sans MS" pitchFamily="66" charset="0"/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omic Sans MS" pitchFamily="66" charset="0"/>
              </a:rPr>
              <a:t>t[1]: refers </a:t>
            </a:r>
            <a:r>
              <a:rPr lang="en-US" sz="2200" b="1" dirty="0">
                <a:latin typeface="Comic Sans MS" pitchFamily="66" charset="0"/>
              </a:rPr>
              <a:t>to </a:t>
            </a:r>
            <a:r>
              <a:rPr lang="en-US" sz="2200" b="1" dirty="0" smtClean="0">
                <a:latin typeface="Comic Sans MS" pitchFamily="66" charset="0"/>
              </a:rPr>
              <a:t>box </a:t>
            </a:r>
            <a:r>
              <a:rPr lang="en-US" sz="2200" b="1" dirty="0">
                <a:latin typeface="Comic Sans MS" pitchFamily="66" charset="0"/>
              </a:rPr>
              <a:t>one char further from </a:t>
            </a:r>
            <a:r>
              <a:rPr lang="en-US" sz="2200" b="1" dirty="0" smtClean="0">
                <a:latin typeface="Comic Sans MS" pitchFamily="66" charset="0"/>
              </a:rPr>
              <a:t>t[0] 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omic Sans MS" pitchFamily="66" charset="0"/>
              </a:rPr>
              <a:t>t[2]: box </a:t>
            </a:r>
            <a:r>
              <a:rPr lang="en-US" sz="2200" b="1" dirty="0">
                <a:latin typeface="Comic Sans MS" pitchFamily="66" charset="0"/>
              </a:rPr>
              <a:t>that is 2 chars further from </a:t>
            </a:r>
            <a:r>
              <a:rPr lang="en-US" sz="2200" b="1" dirty="0" smtClean="0">
                <a:latin typeface="Comic Sans MS" pitchFamily="66" charset="0"/>
              </a:rPr>
              <a:t>t[0</a:t>
            </a:r>
            <a:r>
              <a:rPr lang="en-US" sz="2200" b="1" dirty="0">
                <a:latin typeface="Comic Sans MS" pitchFamily="66" charset="0"/>
              </a:rPr>
              <a:t>] and so on…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000364" y="6248400"/>
            <a:ext cx="2978150" cy="430213"/>
          </a:xfrm>
          <a:prstGeom prst="rect">
            <a:avLst/>
          </a:prstGeom>
          <a:solidFill>
            <a:srgbClr val="FEC8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Let us see this now.</a:t>
            </a:r>
          </a:p>
        </p:txBody>
      </p:sp>
    </p:spTree>
    <p:extLst>
      <p:ext uri="{BB962C8B-B14F-4D97-AF65-F5344CB8AC3E}">
        <p14:creationId xmlns="" xmlns:p14="http://schemas.microsoft.com/office/powerpoint/2010/main" val="3112302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33400" y="2362200"/>
            <a:ext cx="8382000" cy="1785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t[0]: </a:t>
            </a:r>
            <a:r>
              <a:rPr lang="en-US" sz="2200" b="1" dirty="0" smtClean="0">
                <a:latin typeface="Comic Sans MS" pitchFamily="66" charset="0"/>
              </a:rPr>
              <a:t>box </a:t>
            </a:r>
            <a:r>
              <a:rPr lang="en-US" sz="2200" b="1" dirty="0">
                <a:latin typeface="Comic Sans MS" pitchFamily="66" charset="0"/>
              </a:rPr>
              <a:t>whose address is stored in </a:t>
            </a:r>
            <a:r>
              <a:rPr lang="en-US" sz="2200" b="1" dirty="0" smtClean="0">
                <a:latin typeface="Comic Sans MS" pitchFamily="66" charset="0"/>
              </a:rPr>
              <a:t>t; same </a:t>
            </a:r>
            <a:r>
              <a:rPr lang="en-US" sz="2200" b="1" dirty="0">
                <a:latin typeface="Comic Sans MS" pitchFamily="66" charset="0"/>
              </a:rPr>
              <a:t>as s[0].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t[1]: </a:t>
            </a:r>
            <a:r>
              <a:rPr lang="en-US" sz="2200" b="1" dirty="0" smtClean="0">
                <a:latin typeface="Comic Sans MS" pitchFamily="66" charset="0"/>
              </a:rPr>
              <a:t>is </a:t>
            </a:r>
            <a:r>
              <a:rPr lang="en-US" sz="2200" b="1" dirty="0">
                <a:latin typeface="Comic Sans MS" pitchFamily="66" charset="0"/>
              </a:rPr>
              <a:t>the box next to (successor to) the box whose address is stored in </a:t>
            </a:r>
            <a:r>
              <a:rPr lang="en-US" sz="2200" b="1" dirty="0" smtClean="0">
                <a:latin typeface="Comic Sans MS" pitchFamily="66" charset="0"/>
              </a:rPr>
              <a:t>t; same </a:t>
            </a:r>
            <a:r>
              <a:rPr lang="en-US" sz="2200" b="1" dirty="0">
                <a:latin typeface="Comic Sans MS" pitchFamily="66" charset="0"/>
              </a:rPr>
              <a:t>as s[1].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t[2]</a:t>
            </a:r>
            <a:r>
              <a:rPr lang="en-US" sz="2200" b="1" dirty="0">
                <a:latin typeface="Comic Sans MS" pitchFamily="66" charset="0"/>
              </a:rPr>
              <a:t> is the box 2 </a:t>
            </a:r>
            <a:r>
              <a:rPr lang="en-US" sz="2200" b="1" dirty="0" smtClean="0">
                <a:latin typeface="Comic Sans MS" pitchFamily="66" charset="0"/>
              </a:rPr>
              <a:t>steps next to the </a:t>
            </a:r>
            <a:r>
              <a:rPr lang="en-US" sz="2200" b="1" dirty="0">
                <a:latin typeface="Comic Sans MS" pitchFamily="66" charset="0"/>
              </a:rPr>
              <a:t>box whose address is stored in t; </a:t>
            </a:r>
            <a:r>
              <a:rPr lang="en-US" sz="2200" b="1" dirty="0" smtClean="0">
                <a:latin typeface="Comic Sans MS" pitchFamily="66" charset="0"/>
              </a:rPr>
              <a:t>same </a:t>
            </a:r>
            <a:r>
              <a:rPr lang="en-US" sz="2200" b="1" dirty="0">
                <a:latin typeface="Comic Sans MS" pitchFamily="66" charset="0"/>
              </a:rPr>
              <a:t>as s[2], etc..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71604" y="4286256"/>
            <a:ext cx="6003925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suppose  we change t[0] using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t[0] = ‘A’;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Later on, in main(), when we access s[0],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we see that s[0] is ‘A’.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8194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t[0]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5814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t[1]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2672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t[2]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2484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t[9]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219200" y="838200"/>
            <a:ext cx="5753100" cy="914400"/>
            <a:chOff x="1219200" y="838200"/>
            <a:chExt cx="5753100" cy="91440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2857500" y="838200"/>
              <a:ext cx="4114800" cy="914400"/>
              <a:chOff x="4800600" y="4495800"/>
              <a:chExt cx="4114800" cy="914400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6408" name="Straight Connector 24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6409" name="Straight Connector 25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6402" name="TextBox 15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6403" name="TextBox 16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219200" y="914400"/>
              <a:ext cx="1066800" cy="838200"/>
              <a:chOff x="3657600" y="5334000"/>
              <a:chExt cx="1066800" cy="838200"/>
            </a:xfrm>
          </p:grpSpPr>
          <p:sp>
            <p:nvSpPr>
              <p:cNvPr id="16399" name="TextBox 12"/>
              <p:cNvSpPr txBox="1">
                <a:spLocks noChangeArrowheads="1"/>
              </p:cNvSpPr>
              <p:nvPr/>
            </p:nvSpPr>
            <p:spPr bwMode="auto">
              <a:xfrm>
                <a:off x="3657600" y="5334000"/>
                <a:ext cx="3177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3962400" y="5486400"/>
                <a:ext cx="7620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6398" name="Straight Arrow Connector 27"/>
            <p:cNvCxnSpPr>
              <a:cxnSpLocks noChangeShapeType="1"/>
              <a:endCxn id="21" idx="1"/>
            </p:cNvCxnSpPr>
            <p:nvPr/>
          </p:nvCxnSpPr>
          <p:spPr bwMode="auto">
            <a:xfrm>
              <a:off x="1905000" y="1447800"/>
              <a:ext cx="952500" cy="38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895600" y="1295400"/>
            <a:ext cx="530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‘A’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9850" y="5874269"/>
            <a:ext cx="8345554" cy="769441"/>
          </a:xfrm>
          <a:prstGeom prst="rect">
            <a:avLst/>
          </a:prstGeom>
          <a:solidFill>
            <a:srgbClr val="FFBBB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box </a:t>
            </a:r>
            <a:r>
              <a:rPr lang="en-US" altLang="en-US" sz="2200" b="1" dirty="0" smtClean="0">
                <a:latin typeface="Comic Sans MS" pitchFamily="66" charset="0"/>
              </a:rPr>
              <a:t>is the </a:t>
            </a:r>
            <a:r>
              <a:rPr lang="en-US" altLang="en-US" sz="2200" b="1" dirty="0">
                <a:latin typeface="Comic Sans MS" pitchFamily="66" charset="0"/>
              </a:rPr>
              <a:t>same, but it </a:t>
            </a:r>
            <a:r>
              <a:rPr lang="en-US" altLang="en-US" sz="2200" b="1" dirty="0" smtClean="0">
                <a:latin typeface="Comic Sans MS" pitchFamily="66" charset="0"/>
              </a:rPr>
              <a:t>has </a:t>
            </a:r>
            <a:r>
              <a:rPr lang="en-US" altLang="en-US" sz="2200" b="1" dirty="0">
                <a:latin typeface="Comic Sans MS" pitchFamily="66" charset="0"/>
              </a:rPr>
              <a:t>two names, s[0] in main()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and t[0] in read_into_array()</a:t>
            </a:r>
          </a:p>
        </p:txBody>
      </p:sp>
    </p:spTree>
    <p:extLst>
      <p:ext uri="{BB962C8B-B14F-4D97-AF65-F5344CB8AC3E}">
        <p14:creationId xmlns="" xmlns:p14="http://schemas.microsoft.com/office/powerpoint/2010/main" val="33254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918" y="609600"/>
            <a:ext cx="5181600" cy="1676400"/>
            <a:chOff x="3657600" y="1295400"/>
            <a:chExt cx="5181600" cy="167640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657600" y="1295400"/>
              <a:ext cx="5181600" cy="1371600"/>
              <a:chOff x="3733800" y="4495800"/>
              <a:chExt cx="5181600" cy="1371600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394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5395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5385" name="TextBox 18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5386" name="TextBox 19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3962400" y="5181600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5388" name="TextBox 21"/>
              <p:cNvSpPr txBox="1">
                <a:spLocks noChangeArrowheads="1"/>
              </p:cNvSpPr>
              <p:nvPr/>
            </p:nvSpPr>
            <p:spPr bwMode="auto">
              <a:xfrm>
                <a:off x="3733800" y="49530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5389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4572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6419868" y="2209800"/>
              <a:ext cx="1409700" cy="762000"/>
              <a:chOff x="4972068" y="2743200"/>
              <a:chExt cx="1409700" cy="762000"/>
            </a:xfrm>
          </p:grpSpPr>
          <p:grpSp>
            <p:nvGrpSpPr>
              <p:cNvPr id="6" name="Group 40"/>
              <p:cNvGrpSpPr>
                <a:grpSpLocks/>
              </p:cNvGrpSpPr>
              <p:nvPr/>
            </p:nvGrpSpPr>
            <p:grpSpPr bwMode="auto">
              <a:xfrm>
                <a:off x="5373490" y="2788553"/>
                <a:ext cx="1008278" cy="716647"/>
                <a:chOff x="5449690" y="5455553"/>
                <a:chExt cx="1008278" cy="716647"/>
              </a:xfrm>
            </p:grpSpPr>
            <p:sp>
              <p:nvSpPr>
                <p:cNvPr id="1538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5449690" y="5455553"/>
                  <a:ext cx="31771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 dirty="0">
                      <a:latin typeface="Comic Sans MS" pitchFamily="66" charset="0"/>
                    </a:rPr>
                    <a:t>t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5695968" y="5486400"/>
                  <a:ext cx="762000" cy="6858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5378" name="Shape 41"/>
              <p:cNvCxnSpPr>
                <a:cxnSpLocks noChangeShapeType="1"/>
              </p:cNvCxnSpPr>
              <p:nvPr/>
            </p:nvCxnSpPr>
            <p:spPr bwMode="auto">
              <a:xfrm rot="10800000">
                <a:off x="4972068" y="2743200"/>
                <a:ext cx="647700" cy="457200"/>
              </a:xfrm>
              <a:prstGeom prst="bentConnector2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00034" y="68025"/>
            <a:ext cx="50625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C00000"/>
                </a:solidFill>
                <a:latin typeface="Comic Sans MS" pitchFamily="66" charset="0"/>
              </a:rPr>
              <a:t>Address Arithmetic</a:t>
            </a:r>
            <a:endParaRPr lang="en-US" altLang="en-US" sz="36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929190" y="2571744"/>
            <a:ext cx="3429000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s+2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points to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s[2], </a:t>
            </a:r>
            <a:r>
              <a:rPr lang="en-US" sz="2200" b="1" dirty="0">
                <a:latin typeface="Comic Sans MS" pitchFamily="66" charset="0"/>
              </a:rPr>
              <a:t>or,</a:t>
            </a:r>
          </a:p>
          <a:p>
            <a:pPr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s+2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is a pointer to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s[2].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4302633"/>
            <a:ext cx="91440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Passing an  actual  parameter  array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s+2</a:t>
            </a:r>
            <a:r>
              <a:rPr lang="en-US" sz="2200" b="1" dirty="0" smtClean="0">
                <a:latin typeface="Comic Sans MS" pitchFamily="66" charset="0"/>
              </a:rPr>
              <a:t> </a:t>
            </a:r>
            <a:r>
              <a:rPr lang="en-US" sz="2200" b="1" dirty="0">
                <a:latin typeface="Comic Sans MS" pitchFamily="66" charset="0"/>
              </a:rPr>
              <a:t>to a formal parameter array t[] makes t now point to the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third</a:t>
            </a:r>
            <a:r>
              <a:rPr lang="en-US" sz="2200" b="1" dirty="0" smtClean="0">
                <a:latin typeface="Comic Sans MS" pitchFamily="66" charset="0"/>
              </a:rPr>
              <a:t> </a:t>
            </a:r>
            <a:r>
              <a:rPr lang="en-US" sz="2200" b="1" dirty="0">
                <a:latin typeface="Comic Sans MS" pitchFamily="66" charset="0"/>
              </a:rPr>
              <a:t>element of array s.</a:t>
            </a: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88911" y="2301880"/>
            <a:ext cx="4168775" cy="1912938"/>
            <a:chOff x="0" y="2438400"/>
            <a:chExt cx="3886200" cy="1834914"/>
          </a:xfrm>
        </p:grpSpPr>
        <p:sp>
          <p:nvSpPr>
            <p:cNvPr id="35" name="TextBox 34"/>
            <p:cNvSpPr txBox="1"/>
            <p:nvPr/>
          </p:nvSpPr>
          <p:spPr>
            <a:xfrm>
              <a:off x="0" y="2438400"/>
              <a:ext cx="3886200" cy="10628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main() 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smtClean="0">
                  <a:latin typeface="Comic Sans MS" pitchFamily="66" charset="0"/>
                </a:rPr>
                <a:t>char </a:t>
              </a:r>
              <a:r>
                <a:rPr lang="en-US" sz="2200" b="1" dirty="0">
                  <a:latin typeface="Comic Sans MS" pitchFamily="66" charset="0"/>
                </a:rPr>
                <a:t>s[10];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err="1" smtClean="0">
                  <a:latin typeface="Comic Sans MS" pitchFamily="66" charset="0"/>
                </a:rPr>
                <a:t>read_into_array</a:t>
              </a:r>
              <a:r>
                <a:rPr lang="en-US" sz="2200" b="1" dirty="0" smtClean="0">
                  <a:latin typeface="Comic Sans MS" pitchFamily="66" charset="0"/>
                </a:rPr>
                <a:t>(s+2,8); </a:t>
              </a: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3534780"/>
              <a:ext cx="3545825" cy="73853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read_into_array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(char t[], int size);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5535714"/>
            <a:ext cx="91440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t </a:t>
            </a:r>
            <a:r>
              <a:rPr lang="en-US" sz="2200" b="1" dirty="0">
                <a:latin typeface="Comic Sans MS" pitchFamily="66" charset="0"/>
              </a:rPr>
              <a:t>is declared as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char t[], </a:t>
            </a:r>
            <a:r>
              <a:rPr lang="en-US" sz="2200" b="1" dirty="0">
                <a:latin typeface="Comic Sans MS" pitchFamily="66" charset="0"/>
              </a:rPr>
              <a:t>t[0</a:t>
            </a:r>
            <a:r>
              <a:rPr lang="en-US" sz="2200" b="1" dirty="0" smtClean="0">
                <a:latin typeface="Comic Sans MS" pitchFamily="66" charset="0"/>
              </a:rPr>
              <a:t>]=s[2] is the box </a:t>
            </a:r>
            <a:r>
              <a:rPr lang="en-US" sz="2200" b="1" dirty="0">
                <a:latin typeface="Comic Sans MS" pitchFamily="66" charset="0"/>
              </a:rPr>
              <a:t>pointed to by t, t[1</a:t>
            </a:r>
            <a:r>
              <a:rPr lang="en-US" sz="2200" b="1" dirty="0" smtClean="0">
                <a:latin typeface="Comic Sans MS" pitchFamily="66" charset="0"/>
              </a:rPr>
              <a:t>]=s[3] </a:t>
            </a:r>
            <a:r>
              <a:rPr lang="en-US" sz="2200" b="1" dirty="0">
                <a:latin typeface="Comic Sans MS" pitchFamily="66" charset="0"/>
              </a:rPr>
              <a:t>refers to the box one char further from the box t[0], </a:t>
            </a:r>
            <a:r>
              <a:rPr lang="en-US" sz="2200" b="1" dirty="0" smtClean="0">
                <a:latin typeface="Comic Sans MS" pitchFamily="66" charset="0"/>
              </a:rPr>
              <a:t>and </a:t>
            </a:r>
            <a:r>
              <a:rPr lang="en-US" sz="2200" b="1" dirty="0">
                <a:latin typeface="Comic Sans MS" pitchFamily="66" charset="0"/>
              </a:rPr>
              <a:t>so on…</a:t>
            </a:r>
          </a:p>
        </p:txBody>
      </p:sp>
    </p:spTree>
    <p:extLst>
      <p:ext uri="{BB962C8B-B14F-4D97-AF65-F5344CB8AC3E}">
        <p14:creationId xmlns="" xmlns:p14="http://schemas.microsoft.com/office/powerpoint/2010/main" val="3112302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</a:p>
          <a:p>
            <a:r>
              <a:rPr lang="en-GB" dirty="0" smtClean="0"/>
              <a:t>Use cases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5258"/>
            <a:ext cx="7239000" cy="685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718017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b="1" dirty="0" smtClean="0">
                <a:latin typeface="Comic Sans MS" pitchFamily="66" charset="0"/>
              </a:rPr>
              <a:t>Arrays: consecutively </a:t>
            </a:r>
            <a:r>
              <a:rPr lang="en-US" sz="2200" b="1" dirty="0">
                <a:latin typeface="Comic Sans MS" pitchFamily="66" charset="0"/>
              </a:rPr>
              <a:t>allocated group of variables </a:t>
            </a:r>
          </a:p>
          <a:p>
            <a:pPr algn="ctr"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whose names are indexed.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600200"/>
            <a:ext cx="2238375" cy="3477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a[100];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a[0]=27;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a[1]=-59;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a[2]=1</a:t>
            </a:r>
            <a:r>
              <a:rPr lang="en-US" sz="2200" b="1" dirty="0" smtClean="0">
                <a:latin typeface="Comic Sans MS" pitchFamily="66" charset="0"/>
              </a:rPr>
              <a:t>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…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 </a:t>
            </a:r>
            <a:r>
              <a:rPr lang="en-US" sz="2200" b="1" dirty="0" smtClean="0">
                <a:latin typeface="Comic Sans MS" pitchFamily="66" charset="0"/>
              </a:rPr>
              <a:t>s[50];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s[0</a:t>
            </a:r>
            <a:r>
              <a:rPr lang="en-US" sz="2200" b="1" dirty="0">
                <a:latin typeface="Comic Sans MS" pitchFamily="66" charset="0"/>
              </a:rPr>
              <a:t>]=‘H’;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s[1</a:t>
            </a:r>
            <a:r>
              <a:rPr lang="en-US" sz="2200" b="1" dirty="0">
                <a:latin typeface="Comic Sans MS" pitchFamily="66" charset="0"/>
              </a:rPr>
              <a:t>]=‘e’;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…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</a:p>
        </p:txBody>
      </p:sp>
      <p:cxnSp>
        <p:nvCxnSpPr>
          <p:cNvPr id="22" name="Elbow Connector 21"/>
          <p:cNvCxnSpPr>
            <a:cxnSpLocks noChangeShapeType="1"/>
          </p:cNvCxnSpPr>
          <p:nvPr/>
        </p:nvCxnSpPr>
        <p:spPr bwMode="auto">
          <a:xfrm>
            <a:off x="2209800" y="1905000"/>
            <a:ext cx="762000" cy="457200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038600" y="2895600"/>
            <a:ext cx="4572000" cy="949325"/>
            <a:chOff x="4038600" y="2895600"/>
            <a:chExt cx="4572001" cy="949643"/>
          </a:xfrm>
        </p:grpSpPr>
        <p:sp>
          <p:nvSpPr>
            <p:cNvPr id="4143" name="TextBox 16"/>
            <p:cNvSpPr txBox="1">
              <a:spLocks noChangeArrowheads="1"/>
            </p:cNvSpPr>
            <p:nvPr/>
          </p:nvSpPr>
          <p:spPr bwMode="auto">
            <a:xfrm>
              <a:off x="5257800" y="3352800"/>
              <a:ext cx="12602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600" b="1">
                  <a:solidFill>
                    <a:srgbClr val="C00000"/>
                  </a:solidFill>
                  <a:latin typeface="Comic Sans MS" pitchFamily="66" charset="0"/>
                </a:rPr>
                <a:t>indices</a:t>
              </a:r>
            </a:p>
          </p:txBody>
        </p:sp>
        <p:cxnSp>
          <p:nvCxnSpPr>
            <p:cNvPr id="4144" name="Elbow Connector 30"/>
            <p:cNvCxnSpPr>
              <a:cxnSpLocks noChangeShapeType="1"/>
            </p:cNvCxnSpPr>
            <p:nvPr/>
          </p:nvCxnSpPr>
          <p:spPr bwMode="auto">
            <a:xfrm rot="16200000" flipH="1">
              <a:off x="5029200" y="30480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45" name="Elbow Connector 32"/>
            <p:cNvCxnSpPr>
              <a:cxnSpLocks noChangeShapeType="1"/>
            </p:cNvCxnSpPr>
            <p:nvPr/>
          </p:nvCxnSpPr>
          <p:spPr bwMode="auto">
            <a:xfrm rot="5400000">
              <a:off x="5791200" y="29718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46" name="Elbow Connector 34"/>
            <p:cNvCxnSpPr>
              <a:cxnSpLocks noChangeShapeType="1"/>
              <a:endCxn id="4143" idx="3"/>
            </p:cNvCxnSpPr>
            <p:nvPr/>
          </p:nvCxnSpPr>
          <p:spPr bwMode="auto">
            <a:xfrm rot="10800000" flipV="1">
              <a:off x="6518082" y="2971800"/>
              <a:ext cx="2092519" cy="627222"/>
            </a:xfrm>
            <a:prstGeom prst="bentConnector3">
              <a:avLst>
                <a:gd name="adj1" fmla="val 1116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47" name="Elbow Connector 23"/>
            <p:cNvCxnSpPr>
              <a:cxnSpLocks noChangeShapeType="1"/>
              <a:endCxn id="4143" idx="1"/>
            </p:cNvCxnSpPr>
            <p:nvPr/>
          </p:nvCxnSpPr>
          <p:spPr bwMode="auto">
            <a:xfrm>
              <a:off x="4038600" y="2971800"/>
              <a:ext cx="1219200" cy="627222"/>
            </a:xfrm>
            <a:prstGeom prst="bentConnector3">
              <a:avLst>
                <a:gd name="adj1" fmla="val -338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819400" y="1676400"/>
            <a:ext cx="6324600" cy="1371600"/>
            <a:chOff x="2819400" y="1676400"/>
            <a:chExt cx="6324600" cy="13716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334396" y="1676400"/>
              <a:ext cx="5806398" cy="1345287"/>
              <a:chOff x="1143000" y="4648200"/>
              <a:chExt cx="5806398" cy="13452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42354" y="5562600"/>
                <a:ext cx="5807075" cy="43021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  a[0]     a[1]     a[2]              a[99]</a:t>
                </a:r>
              </a:p>
            </p:txBody>
          </p: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143000" y="4648200"/>
                <a:ext cx="5715000" cy="762000"/>
                <a:chOff x="1143000" y="4724400"/>
                <a:chExt cx="5715000" cy="762000"/>
              </a:xfrm>
            </p:grpSpPr>
            <p:sp>
              <p:nvSpPr>
                <p:cNvPr id="4139" name="Rounded Rectangle 7"/>
                <p:cNvSpPr>
                  <a:spLocks noChangeArrowheads="1"/>
                </p:cNvSpPr>
                <p:nvPr/>
              </p:nvSpPr>
              <p:spPr bwMode="auto">
                <a:xfrm>
                  <a:off x="1143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27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140" name="Rounded Rectangle 8"/>
                <p:cNvSpPr>
                  <a:spLocks noChangeArrowheads="1"/>
                </p:cNvSpPr>
                <p:nvPr/>
              </p:nvSpPr>
              <p:spPr bwMode="auto">
                <a:xfrm>
                  <a:off x="2286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07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141" name="Rounded Rectangle 9"/>
                <p:cNvSpPr>
                  <a:spLocks noChangeArrowheads="1"/>
                </p:cNvSpPr>
                <p:nvPr/>
              </p:nvSpPr>
              <p:spPr bwMode="auto">
                <a:xfrm>
                  <a:off x="3429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142" name="Rounded Rectangle 11"/>
                <p:cNvSpPr>
                  <a:spLocks noChangeArrowheads="1"/>
                </p:cNvSpPr>
                <p:nvPr/>
              </p:nvSpPr>
              <p:spPr bwMode="auto">
                <a:xfrm>
                  <a:off x="5715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81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800">
                    <a:ea typeface="ＭＳ Ｐゴシック" pitchFamily="34" charset="-128"/>
                  </a:endParaRPr>
                </a:p>
              </p:txBody>
            </p:sp>
          </p:grpSp>
        </p:grpSp>
        <p:cxnSp>
          <p:nvCxnSpPr>
            <p:cNvPr id="4130" name="Straight Connector 14"/>
            <p:cNvCxnSpPr>
              <a:cxnSpLocks noChangeShapeType="1"/>
            </p:cNvCxnSpPr>
            <p:nvPr/>
          </p:nvCxnSpPr>
          <p:spPr bwMode="auto">
            <a:xfrm>
              <a:off x="6705600" y="1676400"/>
              <a:ext cx="12954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4131" name="Straight Connector 15"/>
            <p:cNvCxnSpPr>
              <a:cxnSpLocks noChangeShapeType="1"/>
            </p:cNvCxnSpPr>
            <p:nvPr/>
          </p:nvCxnSpPr>
          <p:spPr bwMode="auto">
            <a:xfrm>
              <a:off x="6705600" y="2438400"/>
              <a:ext cx="12954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4132" name="Left Brace 19"/>
            <p:cNvSpPr>
              <a:spLocks/>
            </p:cNvSpPr>
            <p:nvPr/>
          </p:nvSpPr>
          <p:spPr bwMode="auto">
            <a:xfrm>
              <a:off x="2819400" y="1676400"/>
              <a:ext cx="457200" cy="1371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4133" name="TextBox 61"/>
            <p:cNvSpPr txBox="1">
              <a:spLocks noChangeArrowheads="1"/>
            </p:cNvSpPr>
            <p:nvPr/>
          </p:nvSpPr>
          <p:spPr bwMode="auto">
            <a:xfrm>
              <a:off x="3733800" y="1828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27</a:t>
              </a:r>
            </a:p>
          </p:txBody>
        </p:sp>
        <p:sp>
          <p:nvSpPr>
            <p:cNvPr id="4134" name="TextBox 62"/>
            <p:cNvSpPr txBox="1">
              <a:spLocks noChangeArrowheads="1"/>
            </p:cNvSpPr>
            <p:nvPr/>
          </p:nvSpPr>
          <p:spPr bwMode="auto">
            <a:xfrm>
              <a:off x="4648200" y="18288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-59</a:t>
              </a:r>
            </a:p>
          </p:txBody>
        </p:sp>
        <p:sp>
          <p:nvSpPr>
            <p:cNvPr id="4135" name="TextBox 63"/>
            <p:cNvSpPr txBox="1">
              <a:spLocks noChangeArrowheads="1"/>
            </p:cNvSpPr>
            <p:nvPr/>
          </p:nvSpPr>
          <p:spPr bwMode="auto">
            <a:xfrm>
              <a:off x="6019800" y="18288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36" name="TextBox 64"/>
            <p:cNvSpPr txBox="1">
              <a:spLocks noChangeArrowheads="1"/>
            </p:cNvSpPr>
            <p:nvPr/>
          </p:nvSpPr>
          <p:spPr bwMode="auto">
            <a:xfrm>
              <a:off x="7930206" y="1828800"/>
              <a:ext cx="1213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102357</a:t>
              </a:r>
            </a:p>
          </p:txBody>
        </p:sp>
      </p:grp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2915816" y="4158208"/>
            <a:ext cx="5996140" cy="1143000"/>
            <a:chOff x="1371551" y="4572000"/>
            <a:chExt cx="7738038" cy="1143000"/>
          </a:xfrm>
        </p:grpSpPr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1371600" y="5029200"/>
              <a:ext cx="7620000" cy="685800"/>
              <a:chOff x="1371600" y="4572000"/>
              <a:chExt cx="7620000" cy="685800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1371552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285958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200363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4114769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5029175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8077193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4127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5943600" y="4572000"/>
                <a:ext cx="22860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4128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5943600" y="5257800"/>
                <a:ext cx="22860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46" name="TextBox 45"/>
            <p:cNvSpPr txBox="1"/>
            <p:nvPr/>
          </p:nvSpPr>
          <p:spPr>
            <a:xfrm>
              <a:off x="1371551" y="4572000"/>
              <a:ext cx="7738038" cy="4308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s[0</a:t>
              </a:r>
              <a:r>
                <a:rPr lang="en-US" sz="2200" b="1" dirty="0">
                  <a:latin typeface="Comic Sans MS" pitchFamily="66" charset="0"/>
                </a:rPr>
                <a:t>] </a:t>
              </a:r>
              <a:r>
                <a:rPr lang="en-US" sz="2200" b="1" dirty="0" smtClean="0">
                  <a:latin typeface="Comic Sans MS" pitchFamily="66" charset="0"/>
                </a:rPr>
                <a:t> s[1</a:t>
              </a:r>
              <a:r>
                <a:rPr lang="en-US" sz="2200" b="1" dirty="0">
                  <a:latin typeface="Comic Sans MS" pitchFamily="66" charset="0"/>
                </a:rPr>
                <a:t>] </a:t>
              </a:r>
              <a:r>
                <a:rPr lang="en-US" sz="2200" b="1" dirty="0" smtClean="0">
                  <a:latin typeface="Comic Sans MS" pitchFamily="66" charset="0"/>
                </a:rPr>
                <a:t>s[2</a:t>
              </a:r>
              <a:r>
                <a:rPr lang="en-US" sz="2200" b="1" dirty="0">
                  <a:latin typeface="Comic Sans MS" pitchFamily="66" charset="0"/>
                </a:rPr>
                <a:t>] </a:t>
              </a:r>
              <a:r>
                <a:rPr lang="en-US" sz="2200" b="1" dirty="0" smtClean="0">
                  <a:latin typeface="Comic Sans MS" pitchFamily="66" charset="0"/>
                </a:rPr>
                <a:t> s[3]  s[4</a:t>
              </a:r>
              <a:r>
                <a:rPr lang="en-US" sz="2200" b="1" dirty="0">
                  <a:latin typeface="Comic Sans MS" pitchFamily="66" charset="0"/>
                </a:rPr>
                <a:t>]</a:t>
              </a:r>
              <a:r>
                <a:rPr lang="en-US" sz="2200" b="1" dirty="0" smtClean="0">
                  <a:latin typeface="Comic Sans MS" pitchFamily="66" charset="0"/>
                </a:rPr>
                <a:t>   …         s[49]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4116" name="TextBox 65"/>
            <p:cNvSpPr txBox="1">
              <a:spLocks noChangeArrowheads="1"/>
            </p:cNvSpPr>
            <p:nvPr/>
          </p:nvSpPr>
          <p:spPr bwMode="auto">
            <a:xfrm>
              <a:off x="1524000" y="5181600"/>
              <a:ext cx="5293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‘H’</a:t>
              </a:r>
            </a:p>
          </p:txBody>
        </p:sp>
        <p:sp>
          <p:nvSpPr>
            <p:cNvPr id="4117" name="TextBox 66"/>
            <p:cNvSpPr txBox="1">
              <a:spLocks noChangeArrowheads="1"/>
            </p:cNvSpPr>
            <p:nvPr/>
          </p:nvSpPr>
          <p:spPr bwMode="auto">
            <a:xfrm>
              <a:off x="2514600" y="51816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‘e’</a:t>
              </a:r>
            </a:p>
          </p:txBody>
        </p:sp>
        <p:sp>
          <p:nvSpPr>
            <p:cNvPr id="4118" name="TextBox 67"/>
            <p:cNvSpPr txBox="1">
              <a:spLocks noChangeArrowheads="1"/>
            </p:cNvSpPr>
            <p:nvPr/>
          </p:nvSpPr>
          <p:spPr bwMode="auto">
            <a:xfrm>
              <a:off x="3429000" y="5181600"/>
              <a:ext cx="6293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‘l’</a:t>
              </a:r>
            </a:p>
          </p:txBody>
        </p:sp>
        <p:sp>
          <p:nvSpPr>
            <p:cNvPr id="4119" name="TextBox 68"/>
            <p:cNvSpPr txBox="1">
              <a:spLocks noChangeArrowheads="1"/>
            </p:cNvSpPr>
            <p:nvPr/>
          </p:nvSpPr>
          <p:spPr bwMode="auto">
            <a:xfrm>
              <a:off x="4343400" y="5181600"/>
              <a:ext cx="38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‘l’</a:t>
              </a:r>
            </a:p>
          </p:txBody>
        </p:sp>
        <p:sp>
          <p:nvSpPr>
            <p:cNvPr id="4120" name="TextBox 69"/>
            <p:cNvSpPr txBox="1">
              <a:spLocks noChangeArrowheads="1"/>
            </p:cNvSpPr>
            <p:nvPr/>
          </p:nvSpPr>
          <p:spPr bwMode="auto">
            <a:xfrm>
              <a:off x="5181600" y="5181600"/>
              <a:ext cx="4619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‘o’</a:t>
              </a:r>
            </a:p>
          </p:txBody>
        </p:sp>
      </p:grpSp>
      <p:sp>
        <p:nvSpPr>
          <p:cNvPr id="72" name="Title 1"/>
          <p:cNvSpPr txBox="1">
            <a:spLocks/>
          </p:cNvSpPr>
          <p:nvPr/>
        </p:nvSpPr>
        <p:spPr bwMode="auto">
          <a:xfrm>
            <a:off x="1752632" y="5595958"/>
            <a:ext cx="7391400" cy="762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19063" indent="-119063" algn="ctr" eaLnBrk="0" hangingPunct="0">
              <a:defRPr/>
            </a:pPr>
            <a:r>
              <a:rPr lang="en-US" sz="3600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Indices always start at 0 in C</a:t>
            </a:r>
          </a:p>
        </p:txBody>
      </p: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3276600" y="3581401"/>
            <a:ext cx="4835361" cy="647701"/>
            <a:chOff x="3276637" y="3581401"/>
            <a:chExt cx="4835502" cy="647701"/>
          </a:xfrm>
        </p:grpSpPr>
        <p:cxnSp>
          <p:nvCxnSpPr>
            <p:cNvPr id="4108" name="Elbow Connector 56"/>
            <p:cNvCxnSpPr>
              <a:cxnSpLocks noChangeShapeType="1"/>
            </p:cNvCxnSpPr>
            <p:nvPr/>
          </p:nvCxnSpPr>
          <p:spPr bwMode="auto">
            <a:xfrm flipV="1">
              <a:off x="4791436" y="3733801"/>
              <a:ext cx="694962" cy="49529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9" name="Elbow Connector 58"/>
            <p:cNvCxnSpPr>
              <a:cxnSpLocks noChangeShapeType="1"/>
            </p:cNvCxnSpPr>
            <p:nvPr/>
          </p:nvCxnSpPr>
          <p:spPr bwMode="auto">
            <a:xfrm rot="5400000" flipH="1" flipV="1">
              <a:off x="5405731" y="3848939"/>
              <a:ext cx="424408" cy="19413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10" name="Elbow Connector 60"/>
            <p:cNvCxnSpPr>
              <a:cxnSpLocks noChangeShapeType="1"/>
            </p:cNvCxnSpPr>
            <p:nvPr/>
          </p:nvCxnSpPr>
          <p:spPr bwMode="auto">
            <a:xfrm rot="10800000">
              <a:off x="6477001" y="3581401"/>
              <a:ext cx="1635138" cy="64770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11" name="Curved Connector 74"/>
            <p:cNvCxnSpPr>
              <a:cxnSpLocks noChangeShapeType="1"/>
              <a:endCxn id="4143" idx="1"/>
            </p:cNvCxnSpPr>
            <p:nvPr/>
          </p:nvCxnSpPr>
          <p:spPr bwMode="auto">
            <a:xfrm flipV="1">
              <a:off x="3276637" y="3598786"/>
              <a:ext cx="1981258" cy="630313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12" name="Curved Connector 76"/>
            <p:cNvCxnSpPr>
              <a:cxnSpLocks noChangeShapeType="1"/>
              <a:endCxn id="4143" idx="1"/>
            </p:cNvCxnSpPr>
            <p:nvPr/>
          </p:nvCxnSpPr>
          <p:spPr bwMode="auto">
            <a:xfrm flipV="1">
              <a:off x="4165817" y="3598786"/>
              <a:ext cx="1092078" cy="630316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5122" name="Picture 2" descr="C:\Users\karkare\AppData\Local\Microsoft\Windows\Temporary Internet Files\Content.IE5\MEHYFBSV\MC900300119[1].wm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D8C49E"/>
              </a:clrFrom>
              <a:clrTo>
                <a:srgbClr val="D8C49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83251"/>
            <a:ext cx="1407262" cy="1820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58" name="Elbow Connector 58"/>
          <p:cNvCxnSpPr>
            <a:cxnSpLocks noChangeShapeType="1"/>
          </p:cNvCxnSpPr>
          <p:nvPr/>
        </p:nvCxnSpPr>
        <p:spPr bwMode="auto">
          <a:xfrm rot="16200000" flipV="1">
            <a:off x="6038623" y="3943122"/>
            <a:ext cx="457196" cy="11475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="" xmlns:p14="http://schemas.microsoft.com/office/powerpoint/2010/main" val="33973787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/>
          <p:nvPr/>
        </p:nvSpPr>
        <p:spPr>
          <a:xfrm>
            <a:off x="2947915" y="6601460"/>
            <a:ext cx="330048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449262">
              <a:defRPr sz="1100">
                <a:solidFill>
                  <a:schemeClr val="accent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1132" name="Shape 1132"/>
          <p:cNvSpPr>
            <a:spLocks noGrp="1"/>
          </p:cNvSpPr>
          <p:nvPr>
            <p:ph type="title"/>
          </p:nvPr>
        </p:nvSpPr>
        <p:spPr>
          <a:xfrm>
            <a:off x="323527" y="44623"/>
            <a:ext cx="8568953" cy="936105"/>
          </a:xfrm>
          <a:prstGeom prst="rect">
            <a:avLst/>
          </a:prstGeom>
        </p:spPr>
        <p:txBody>
          <a:bodyPr/>
          <a:lstStyle/>
          <a:p>
            <a:r>
              <a:t>Practice Problem</a:t>
            </a:r>
          </a:p>
        </p:txBody>
      </p:sp>
      <p:sp>
        <p:nvSpPr>
          <p:cNvPr id="1133" name="Shape 1133"/>
          <p:cNvSpPr/>
          <p:nvPr/>
        </p:nvSpPr>
        <p:spPr>
          <a:xfrm>
            <a:off x="-1" y="6626859"/>
            <a:ext cx="19050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449262">
              <a:defRPr sz="900">
                <a:solidFill>
                  <a:schemeClr val="accent4"/>
                </a:solidFill>
              </a:defRPr>
            </a:lvl1pPr>
          </a:lstStyle>
          <a:p>
            <a:r>
              <a:t>Aug-15</a:t>
            </a:r>
          </a:p>
        </p:txBody>
      </p:sp>
      <p:sp>
        <p:nvSpPr>
          <p:cNvPr id="1134" name="Shape 1134"/>
          <p:cNvSpPr>
            <a:spLocks noGrp="1"/>
          </p:cNvSpPr>
          <p:nvPr>
            <p:ph type="sldNum" sz="quarter" idx="4294967295"/>
          </p:nvPr>
        </p:nvSpPr>
        <p:spPr>
          <a:xfrm>
            <a:off x="8862233" y="6601460"/>
            <a:ext cx="281768" cy="256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467544" y="2420888"/>
            <a:ext cx="8127752" cy="310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marL="300037" indent="-300037">
              <a:spcBef>
                <a:spcPts val="700"/>
              </a:spcBef>
              <a:buSzPct val="110000"/>
              <a:buBlip>
                <a:blip r:embed="rId2"/>
              </a:buBlip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 Write a program to read in an array of </a:t>
            </a:r>
            <a:endParaRPr lang="en-US" dirty="0" smtClean="0"/>
          </a:p>
          <a:p>
            <a:pPr marL="300037" indent="-300037">
              <a:spcBef>
                <a:spcPts val="700"/>
              </a:spcBef>
              <a:buSzPct val="110000"/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rPr dirty="0" smtClean="0"/>
              <a:t>5 integers. </a:t>
            </a:r>
            <a:r>
              <a:rPr dirty="0"/>
              <a:t>Compute and print the running total of </a:t>
            </a:r>
            <a:endParaRPr lang="en-US" dirty="0" smtClean="0"/>
          </a:p>
          <a:p>
            <a:pPr marL="300037" indent="-300037">
              <a:spcBef>
                <a:spcPts val="700"/>
              </a:spcBef>
              <a:buSzPct val="110000"/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rPr dirty="0" smtClean="0"/>
              <a:t>the </a:t>
            </a:r>
            <a:r>
              <a:rPr dirty="0"/>
              <a:t>integers.</a:t>
            </a:r>
          </a:p>
          <a:p>
            <a:pPr marL="300037" indent="-300037">
              <a:spcBef>
                <a:spcPts val="700"/>
              </a:spcBef>
              <a:buSzPct val="110000"/>
              <a:buBlip>
                <a:blip r:embed="rId2"/>
              </a:buBlip>
              <a:defRPr sz="28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300037" indent="-300037">
              <a:spcBef>
                <a:spcPts val="700"/>
              </a:spcBef>
              <a:buSzPct val="110000"/>
              <a:buBlip>
                <a:blip r:embed="rId2"/>
              </a:buBlip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Input: 3 1 5 2 9</a:t>
            </a:r>
          </a:p>
          <a:p>
            <a:pPr marL="300037" indent="-300037">
              <a:spcBef>
                <a:spcPts val="700"/>
              </a:spcBef>
              <a:buSzPct val="110000"/>
              <a:buBlip>
                <a:blip r:embed="rId2"/>
              </a:buBlip>
              <a:defRPr sz="28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Output: 3 4 9 11 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5"/>
          <p:cNvGrpSpPr/>
          <p:nvPr/>
        </p:nvGrpSpPr>
        <p:grpSpPr>
          <a:xfrm>
            <a:off x="442603" y="1159680"/>
            <a:ext cx="7772735" cy="4912526"/>
            <a:chOff x="0" y="0"/>
            <a:chExt cx="10074895" cy="4912525"/>
          </a:xfrm>
        </p:grpSpPr>
        <p:sp>
          <p:nvSpPr>
            <p:cNvPr id="1153" name="Shape 1153"/>
            <p:cNvSpPr/>
            <p:nvPr/>
          </p:nvSpPr>
          <p:spPr>
            <a:xfrm>
              <a:off x="15422" y="0"/>
              <a:ext cx="9528057" cy="4912526"/>
            </a:xfrm>
            <a:prstGeom prst="rect">
              <a:avLst/>
            </a:prstGeom>
            <a:solidFill>
              <a:srgbClr val="8BE6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49262">
                <a:defRPr sz="14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0" y="36965"/>
              <a:ext cx="10074896" cy="470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#include &lt;stdio.h&gt;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int arr[5];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//read input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for(int i=0; i&lt;5; i++)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/>
                <a:t>      </a:t>
              </a:r>
              <a:r>
                <a:rPr lang="en-US" dirty="0" smtClean="0"/>
                <a:t>--------------</a:t>
              </a:r>
              <a:r>
                <a:rPr smtClean="0"/>
                <a:t>;</a:t>
              </a: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//compute running total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for(int i=1; i&lt;5; i++)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/>
                <a:t>      </a:t>
              </a:r>
              <a:r>
                <a:rPr lang="en-US" dirty="0" smtClean="0"/>
                <a:t>----------------</a:t>
              </a:r>
              <a:r>
                <a:rPr smtClean="0"/>
                <a:t>;</a:t>
              </a: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//obtain output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for(int i=0; i&lt;5; i++)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printf(“%3d",arr[i]);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printf("\n");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0;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1156" name="Shape 1156"/>
          <p:cNvSpPr/>
          <p:nvPr/>
        </p:nvSpPr>
        <p:spPr>
          <a:xfrm>
            <a:off x="2947915" y="6601460"/>
            <a:ext cx="330048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449262">
              <a:defRPr sz="11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1157" name="Shape 1157"/>
          <p:cNvSpPr/>
          <p:nvPr/>
        </p:nvSpPr>
        <p:spPr>
          <a:xfrm>
            <a:off x="396874" y="93979"/>
            <a:ext cx="874712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115887" indent="-112712" algn="ctr" defTabSz="449262">
              <a:tabLst>
                <a:tab pos="114300" algn="l"/>
                <a:tab pos="558800" algn="l"/>
                <a:tab pos="1016000" algn="l"/>
                <a:tab pos="1460500" algn="l"/>
                <a:tab pos="1905000" algn="l"/>
                <a:tab pos="2362200" algn="l"/>
                <a:tab pos="2794000" algn="l"/>
                <a:tab pos="3251200" algn="l"/>
                <a:tab pos="3708400" algn="l"/>
                <a:tab pos="4152900" algn="l"/>
                <a:tab pos="4610100" algn="l"/>
                <a:tab pos="5054600" algn="l"/>
                <a:tab pos="5499100" algn="l"/>
                <a:tab pos="5956300" algn="l"/>
                <a:tab pos="6400800" algn="l"/>
                <a:tab pos="6845300" algn="l"/>
                <a:tab pos="7302500" algn="l"/>
                <a:tab pos="7747000" algn="l"/>
                <a:tab pos="8204200" algn="l"/>
                <a:tab pos="8648700" algn="l"/>
                <a:tab pos="9093200" algn="l"/>
              </a:tabLst>
              <a:defRPr sz="3200">
                <a:solidFill>
                  <a:srgbClr val="99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Solution for Practice problem</a:t>
            </a:r>
          </a:p>
        </p:txBody>
      </p:sp>
      <p:sp>
        <p:nvSpPr>
          <p:cNvPr id="1158" name="Shape 1158"/>
          <p:cNvSpPr/>
          <p:nvPr/>
        </p:nvSpPr>
        <p:spPr>
          <a:xfrm>
            <a:off x="-1" y="6626859"/>
            <a:ext cx="19050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449262">
              <a:defRPr sz="900">
                <a:solidFill>
                  <a:srgbClr val="5D4C10"/>
                </a:solidFill>
              </a:defRPr>
            </a:lvl1pPr>
          </a:lstStyle>
          <a:p>
            <a:r>
              <a:t>16/8/2016</a:t>
            </a:r>
          </a:p>
        </p:txBody>
      </p:sp>
      <p:sp>
        <p:nvSpPr>
          <p:cNvPr id="1159" name="Shape 1159"/>
          <p:cNvSpPr>
            <a:spLocks noGrp="1"/>
          </p:cNvSpPr>
          <p:nvPr>
            <p:ph type="sldNum" sz="quarter" idx="4294967295"/>
          </p:nvPr>
        </p:nvSpPr>
        <p:spPr>
          <a:xfrm>
            <a:off x="8862233" y="6601460"/>
            <a:ext cx="281768" cy="256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5"/>
          <p:cNvGrpSpPr/>
          <p:nvPr/>
        </p:nvGrpSpPr>
        <p:grpSpPr>
          <a:xfrm>
            <a:off x="442603" y="1159680"/>
            <a:ext cx="7772735" cy="4912526"/>
            <a:chOff x="0" y="0"/>
            <a:chExt cx="10074895" cy="4912525"/>
          </a:xfrm>
        </p:grpSpPr>
        <p:sp>
          <p:nvSpPr>
            <p:cNvPr id="1153" name="Shape 1153"/>
            <p:cNvSpPr/>
            <p:nvPr/>
          </p:nvSpPr>
          <p:spPr>
            <a:xfrm>
              <a:off x="15422" y="0"/>
              <a:ext cx="9528057" cy="4912526"/>
            </a:xfrm>
            <a:prstGeom prst="rect">
              <a:avLst/>
            </a:prstGeom>
            <a:solidFill>
              <a:srgbClr val="8BE6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49262">
                <a:defRPr sz="14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0" y="36965"/>
              <a:ext cx="10074896" cy="470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#include &lt;stdio.h&gt;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int arr[5];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//read input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for(int i=0; i&lt;5; i++)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scanf(“%d",&amp;arr[i]);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//compute running total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for(int i=1; i&lt;5; i++)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/>
                <a:t>      </a:t>
              </a:r>
              <a:r>
                <a:rPr lang="en-US" dirty="0" smtClean="0"/>
                <a:t>----------------</a:t>
              </a:r>
              <a:r>
                <a:rPr smtClean="0"/>
                <a:t>;</a:t>
              </a: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//obtain output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for(int i=0; i&lt;5; i++)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printf(“%3d",arr[i]);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printf("\n");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0;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1156" name="Shape 1156"/>
          <p:cNvSpPr/>
          <p:nvPr/>
        </p:nvSpPr>
        <p:spPr>
          <a:xfrm>
            <a:off x="2947915" y="6601460"/>
            <a:ext cx="330048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449262">
              <a:defRPr sz="11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1157" name="Shape 1157"/>
          <p:cNvSpPr/>
          <p:nvPr/>
        </p:nvSpPr>
        <p:spPr>
          <a:xfrm>
            <a:off x="396874" y="93979"/>
            <a:ext cx="874712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115887" indent="-112712" algn="ctr" defTabSz="449262">
              <a:tabLst>
                <a:tab pos="114300" algn="l"/>
                <a:tab pos="558800" algn="l"/>
                <a:tab pos="1016000" algn="l"/>
                <a:tab pos="1460500" algn="l"/>
                <a:tab pos="1905000" algn="l"/>
                <a:tab pos="2362200" algn="l"/>
                <a:tab pos="2794000" algn="l"/>
                <a:tab pos="3251200" algn="l"/>
                <a:tab pos="3708400" algn="l"/>
                <a:tab pos="4152900" algn="l"/>
                <a:tab pos="4610100" algn="l"/>
                <a:tab pos="5054600" algn="l"/>
                <a:tab pos="5499100" algn="l"/>
                <a:tab pos="5956300" algn="l"/>
                <a:tab pos="6400800" algn="l"/>
                <a:tab pos="6845300" algn="l"/>
                <a:tab pos="7302500" algn="l"/>
                <a:tab pos="7747000" algn="l"/>
                <a:tab pos="8204200" algn="l"/>
                <a:tab pos="8648700" algn="l"/>
                <a:tab pos="9093200" algn="l"/>
              </a:tabLst>
              <a:defRPr sz="3200">
                <a:solidFill>
                  <a:srgbClr val="99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Solution for Practice problem</a:t>
            </a:r>
          </a:p>
        </p:txBody>
      </p:sp>
      <p:sp>
        <p:nvSpPr>
          <p:cNvPr id="1158" name="Shape 1158"/>
          <p:cNvSpPr/>
          <p:nvPr/>
        </p:nvSpPr>
        <p:spPr>
          <a:xfrm>
            <a:off x="-1" y="6626859"/>
            <a:ext cx="19050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449262">
              <a:defRPr sz="900">
                <a:solidFill>
                  <a:srgbClr val="5D4C10"/>
                </a:solidFill>
              </a:defRPr>
            </a:lvl1pPr>
          </a:lstStyle>
          <a:p>
            <a:r>
              <a:t>16/8/2016</a:t>
            </a:r>
          </a:p>
        </p:txBody>
      </p:sp>
      <p:sp>
        <p:nvSpPr>
          <p:cNvPr id="1159" name="Shape 1159"/>
          <p:cNvSpPr>
            <a:spLocks noGrp="1"/>
          </p:cNvSpPr>
          <p:nvPr>
            <p:ph type="sldNum" sz="quarter" idx="4294967295"/>
          </p:nvPr>
        </p:nvSpPr>
        <p:spPr>
          <a:xfrm>
            <a:off x="8862233" y="6601460"/>
            <a:ext cx="281768" cy="256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5"/>
          <p:cNvGrpSpPr/>
          <p:nvPr/>
        </p:nvGrpSpPr>
        <p:grpSpPr>
          <a:xfrm>
            <a:off x="442603" y="1159680"/>
            <a:ext cx="7772735" cy="4912526"/>
            <a:chOff x="0" y="0"/>
            <a:chExt cx="10074895" cy="4912525"/>
          </a:xfrm>
        </p:grpSpPr>
        <p:sp>
          <p:nvSpPr>
            <p:cNvPr id="1153" name="Shape 1153"/>
            <p:cNvSpPr/>
            <p:nvPr/>
          </p:nvSpPr>
          <p:spPr>
            <a:xfrm>
              <a:off x="15422" y="0"/>
              <a:ext cx="9528057" cy="4912526"/>
            </a:xfrm>
            <a:prstGeom prst="rect">
              <a:avLst/>
            </a:prstGeom>
            <a:solidFill>
              <a:srgbClr val="8BE6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49262">
                <a:defRPr sz="1400">
                  <a:solidFill>
                    <a:schemeClr val="accent3">
                      <a:lumOff val="44000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0" y="36965"/>
              <a:ext cx="10074896" cy="470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noAutofit/>
            </a:bodyPr>
            <a:lstStyle/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#include &lt;stdio.h&gt;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int main()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int arr[5];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//read input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for(int i=0; i&lt;5; i++)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scanf(“%d",&amp;arr[i]);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//compute running total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for(int i=1; i&lt;5; i++)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arr[i] = arr[i-1]+arr[i];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//obtain output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for(int i=0; i&lt;5; i++)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printf(“%3d",arr[i]);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printf("\n");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return 0;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</a:t>
              </a:r>
            </a:p>
            <a:p>
              <a:pPr defTabSz="449262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1156" name="Shape 1156"/>
          <p:cNvSpPr/>
          <p:nvPr/>
        </p:nvSpPr>
        <p:spPr>
          <a:xfrm>
            <a:off x="2947915" y="6601460"/>
            <a:ext cx="330048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449262">
              <a:defRPr sz="1100">
                <a:solidFill>
                  <a:srgbClr val="5D4C1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1157" name="Shape 1157"/>
          <p:cNvSpPr/>
          <p:nvPr/>
        </p:nvSpPr>
        <p:spPr>
          <a:xfrm>
            <a:off x="396874" y="93979"/>
            <a:ext cx="874712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115887" indent="-112712" algn="ctr" defTabSz="449262">
              <a:tabLst>
                <a:tab pos="114300" algn="l"/>
                <a:tab pos="558800" algn="l"/>
                <a:tab pos="1016000" algn="l"/>
                <a:tab pos="1460500" algn="l"/>
                <a:tab pos="1905000" algn="l"/>
                <a:tab pos="2362200" algn="l"/>
                <a:tab pos="2794000" algn="l"/>
                <a:tab pos="3251200" algn="l"/>
                <a:tab pos="3708400" algn="l"/>
                <a:tab pos="4152900" algn="l"/>
                <a:tab pos="4610100" algn="l"/>
                <a:tab pos="5054600" algn="l"/>
                <a:tab pos="5499100" algn="l"/>
                <a:tab pos="5956300" algn="l"/>
                <a:tab pos="6400800" algn="l"/>
                <a:tab pos="6845300" algn="l"/>
                <a:tab pos="7302500" algn="l"/>
                <a:tab pos="7747000" algn="l"/>
                <a:tab pos="8204200" algn="l"/>
                <a:tab pos="8648700" algn="l"/>
                <a:tab pos="9093200" algn="l"/>
              </a:tabLst>
              <a:defRPr sz="3200">
                <a:solidFill>
                  <a:srgbClr val="99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Solution for Practice problem</a:t>
            </a:r>
          </a:p>
        </p:txBody>
      </p:sp>
      <p:sp>
        <p:nvSpPr>
          <p:cNvPr id="1158" name="Shape 1158"/>
          <p:cNvSpPr/>
          <p:nvPr/>
        </p:nvSpPr>
        <p:spPr>
          <a:xfrm>
            <a:off x="-1" y="6626859"/>
            <a:ext cx="19050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defTabSz="449262">
              <a:defRPr sz="900">
                <a:solidFill>
                  <a:srgbClr val="5D4C10"/>
                </a:solidFill>
              </a:defRPr>
            </a:lvl1pPr>
          </a:lstStyle>
          <a:p>
            <a:r>
              <a:t>16/8/2016</a:t>
            </a:r>
          </a:p>
        </p:txBody>
      </p:sp>
      <p:sp>
        <p:nvSpPr>
          <p:cNvPr id="1159" name="Shape 1159"/>
          <p:cNvSpPr>
            <a:spLocks noGrp="1"/>
          </p:cNvSpPr>
          <p:nvPr>
            <p:ph type="sldNum" sz="quarter" idx="4294967295"/>
          </p:nvPr>
        </p:nvSpPr>
        <p:spPr>
          <a:xfrm>
            <a:off x="8862233" y="6601460"/>
            <a:ext cx="281768" cy="2565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ClassQuiz</a:t>
            </a:r>
            <a:r>
              <a:rPr lang="en-US" dirty="0" smtClean="0"/>
              <a:t>: Argument Passing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504" y="1124744"/>
            <a:ext cx="5760640" cy="56166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swapping a and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int b){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temp;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a;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temp;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printf("a=%d b=%d\n", a, b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 a=10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b=15;</a:t>
            </a:r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printf("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a=%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b=%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a, b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swap(a, 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printf("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a=%d b=%d\n", a, b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pt-BR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8087" y="1196752"/>
            <a:ext cx="321041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What is the output of the program?</a:t>
            </a: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(fill the blanks)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558" y="2408689"/>
            <a:ext cx="2537874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OUTPUT</a:t>
            </a:r>
          </a:p>
          <a:p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</a:p>
          <a:p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a=___ b=___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0510" y="321297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162" y="404745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8622" y="321297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4765" y="3204374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4766" y="404745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1061" y="321297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15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7" name="Picture 3" descr="C:\Users\karkare\AppData\Local\Microsoft\Windows\INetCache\IE\EC01WMOS\MC90023920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903" y="4964689"/>
            <a:ext cx="1606601" cy="17766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1354" y="4842868"/>
            <a:ext cx="489204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1354" y="5517232"/>
            <a:ext cx="489204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-53448" y="3356992"/>
            <a:ext cx="489204" cy="48463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6045-A443-4C96-BC05-50963F2C36D4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8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1746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-0.14201 0.1280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38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349 0.1238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14184 0.1365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682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811 L 0.14288 0.1361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Passing arrays 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679" y="930870"/>
            <a:ext cx="8759825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Write a function that reads input into an array of characters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until </a:t>
            </a:r>
            <a:r>
              <a:rPr lang="en-US" sz="2200" b="1" dirty="0" smtClean="0">
                <a:latin typeface="Comic Sans MS" pitchFamily="66" charset="0"/>
              </a:rPr>
              <a:t>EOF </a:t>
            </a:r>
            <a:r>
              <a:rPr lang="en-US" sz="2200" b="1" dirty="0">
                <a:latin typeface="Comic Sans MS" pitchFamily="66" charset="0"/>
              </a:rPr>
              <a:t>is seen or array is full.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700808"/>
            <a:ext cx="4038600" cy="1446213"/>
          </a:xfrm>
          <a:prstGeom prst="rect">
            <a:avLst/>
          </a:prstGeom>
          <a:solidFill>
            <a:srgbClr val="8BFFC3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int read_into_array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(char t[], int size); 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/* returns number of chars </a:t>
            </a:r>
            <a:endParaRPr lang="en-US" altLang="en-US" sz="2200" b="1" dirty="0" smtClean="0"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</a:t>
            </a:r>
            <a:r>
              <a:rPr lang="en-US" altLang="en-US" sz="2200" b="1" dirty="0" smtClean="0">
                <a:latin typeface="Comic Sans MS" pitchFamily="66" charset="0"/>
              </a:rPr>
              <a:t>  read  </a:t>
            </a:r>
            <a:r>
              <a:rPr lang="en-US" altLang="en-US" sz="2200" b="1" dirty="0">
                <a:latin typeface="Comic Sans MS" pitchFamily="66" charset="0"/>
              </a:rPr>
              <a:t>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876800"/>
            <a:ext cx="39624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char s[100];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read_into_array(s,100</a:t>
            </a:r>
            <a:r>
              <a:rPr lang="en-US" sz="2200" b="1" dirty="0" smtClean="0">
                <a:latin typeface="Comic Sans MS" pitchFamily="66" charset="0"/>
              </a:rPr>
              <a:t>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/* process */ 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828800"/>
            <a:ext cx="4314825" cy="4494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read_into_array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(char t[], int size)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while (count &lt; size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      &amp;&amp; ch != EOF)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t[count]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count = count + 1;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}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return count;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3200400"/>
            <a:ext cx="4038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 err="1" smtClean="0">
                <a:latin typeface="Comic Sans MS" pitchFamily="66" charset="0"/>
              </a:rPr>
              <a:t>read_into_array</a:t>
            </a:r>
            <a:r>
              <a:rPr lang="en-US" altLang="en-US" sz="2200" b="1" dirty="0" smtClean="0">
                <a:latin typeface="Comic Sans MS" pitchFamily="66" charset="0"/>
              </a:rPr>
              <a:t>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b="1" dirty="0" smtClean="0">
                <a:latin typeface="Comic Sans MS" pitchFamily="66" charset="0"/>
              </a:rPr>
              <a:t> array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 t </a:t>
            </a:r>
            <a:r>
              <a:rPr lang="en-US" altLang="en-US" sz="2200" b="1" dirty="0" smtClean="0">
                <a:latin typeface="Comic Sans MS" pitchFamily="66" charset="0"/>
              </a:rPr>
              <a:t>(arg.)</a:t>
            </a:r>
            <a:endParaRPr lang="en-US" altLang="en-US" sz="2200" b="1" dirty="0">
              <a:latin typeface="Comic Sans MS" pitchFamily="66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 size</a:t>
            </a:r>
            <a:r>
              <a:rPr lang="en-US" altLang="en-US" sz="2200" b="1" dirty="0" smtClean="0">
                <a:latin typeface="Comic Sans MS" pitchFamily="66" charset="0"/>
              </a:rPr>
              <a:t> </a:t>
            </a:r>
            <a:r>
              <a:rPr lang="en-US" altLang="en-US" sz="2200" b="1" dirty="0">
                <a:latin typeface="Comic Sans MS" pitchFamily="66" charset="0"/>
              </a:rPr>
              <a:t>of the </a:t>
            </a:r>
            <a:r>
              <a:rPr lang="en-US" altLang="en-US" sz="2200" b="1" dirty="0" smtClean="0">
                <a:latin typeface="Comic Sans MS" pitchFamily="66" charset="0"/>
              </a:rPr>
              <a:t>array (arg.)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200" b="1" dirty="0" smtClean="0">
                <a:latin typeface="Comic Sans MS" pitchFamily="66" charset="0"/>
              </a:rPr>
              <a:t> reads </a:t>
            </a:r>
            <a:r>
              <a:rPr lang="en-US" altLang="en-US" sz="2200" b="1" dirty="0">
                <a:latin typeface="Comic Sans MS" pitchFamily="66" charset="0"/>
              </a:rPr>
              <a:t>the input </a:t>
            </a:r>
            <a:r>
              <a:rPr lang="en-US" altLang="en-US" sz="2200" b="1" dirty="0" smtClean="0">
                <a:latin typeface="Comic Sans MS" pitchFamily="66" charset="0"/>
              </a:rPr>
              <a:t>in array</a:t>
            </a:r>
            <a:endParaRPr lang="en-US" alt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16088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2292</Words>
  <Application>Microsoft Office PowerPoint</Application>
  <PresentationFormat>On-screen Show (4:3)</PresentationFormat>
  <Paragraphs>529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Arrays: parameter passing</vt:lpstr>
      <vt:lpstr>Announcements</vt:lpstr>
      <vt:lpstr>Recap</vt:lpstr>
      <vt:lpstr>Practice Problem</vt:lpstr>
      <vt:lpstr>Slide 5</vt:lpstr>
      <vt:lpstr>Slide 6</vt:lpstr>
      <vt:lpstr>Slide 7</vt:lpstr>
      <vt:lpstr>ClassQuiz: Argument Passing</vt:lpstr>
      <vt:lpstr>Passing arrays to functions</vt:lpstr>
      <vt:lpstr>What is passed when an array is passed?</vt:lpstr>
      <vt:lpstr>Slide 11</vt:lpstr>
      <vt:lpstr>Remember our intro to pointers?</vt:lpstr>
      <vt:lpstr>Passing arguments by reference</vt:lpstr>
      <vt:lpstr>Parameter Passing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Arrays: parameter passing</dc:title>
  <dc:creator>cse</dc:creator>
  <cp:lastModifiedBy>nisheeth</cp:lastModifiedBy>
  <cp:revision>6</cp:revision>
  <dcterms:created xsi:type="dcterms:W3CDTF">2017-09-08T04:02:13Z</dcterms:created>
  <dcterms:modified xsi:type="dcterms:W3CDTF">2017-09-08T08:17:04Z</dcterms:modified>
</cp:coreProperties>
</file>