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DF5FB-D26B-4449-8E48-890FC4B05CED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BFBD6-065B-4D0E-8AC0-A2CF58FC8A4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34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34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We can pass (s+2) in</a:t>
            </a:r>
            <a:r>
              <a:rPr lang="en-IN" baseline="0" dirty="0" smtClean="0"/>
              <a:t> the argument. This sends only that part of the array.</a:t>
            </a:r>
            <a:r>
              <a:rPr lang="en-IN" dirty="0" smtClean="0"/>
              <a:t> “ADDRESS Arithmetic”!</a:t>
            </a:r>
          </a:p>
          <a:p>
            <a:pPr>
              <a:buFontTx/>
              <a:buChar char="-"/>
            </a:pPr>
            <a:r>
              <a:rPr lang="en-IN" dirty="0" smtClean="0"/>
              <a:t> Can we say s[0] =‘A’ in the function?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34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-- Remember</a:t>
            </a:r>
            <a:r>
              <a:rPr lang="en-US" baseline="0" smtClean="0"/>
              <a:t> </a:t>
            </a:r>
            <a:r>
              <a:rPr lang="en-US" baseline="0" dirty="0" smtClean="0"/>
              <a:t>the j++ before continue, </a:t>
            </a:r>
          </a:p>
          <a:p>
            <a:r>
              <a:rPr lang="en-US" baseline="0" dirty="0" smtClean="0"/>
              <a:t>-- make it fast by going after j*j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E0645-DB6D-4B3B-A1F5-3DFBEB9E3E8B}" type="datetimeFigureOut">
              <a:rPr lang="hi-IN" smtClean="0"/>
              <a:pPr/>
              <a:t>सोमवार, 20 भाद्र 1939</a:t>
            </a:fld>
            <a:endParaRPr lang="hi-I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F2DD-4017-400A-B431-6CDAD3069103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56317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293C-B68C-4428-A04C-7CE9FEE91DA6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EFB2-993F-41FB-969E-981BBC7B62D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Arrays and 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September 11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Dot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write a function dot_product that takes </a:t>
            </a:r>
            <a:r>
              <a:rPr lang="en-US" dirty="0"/>
              <a:t>as argument </a:t>
            </a:r>
            <a:r>
              <a:rPr lang="en-US" dirty="0" smtClean="0"/>
              <a:t>two integer </a:t>
            </a:r>
            <a:r>
              <a:rPr lang="en-US" dirty="0"/>
              <a:t>arrays,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and an integer,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, and computes the dot product of first </a:t>
            </a:r>
            <a:r>
              <a:rPr lang="en-US" dirty="0" smtClean="0">
                <a:solidFill>
                  <a:srgbClr val="FF0000"/>
                </a:solidFill>
              </a:rPr>
              <a:t>size </a:t>
            </a:r>
            <a:r>
              <a:rPr lang="en-US" dirty="0" smtClean="0"/>
              <a:t>elements of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Declaration of dot_product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int dot_product(int a[], int b[], int);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int dot_product(int </a:t>
            </a:r>
            <a:r>
              <a:rPr lang="en-US" dirty="0" smtClean="0">
                <a:solidFill>
                  <a:srgbClr val="FF0000"/>
                </a:solidFill>
              </a:rPr>
              <a:t>[], 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smtClean="0">
                <a:solidFill>
                  <a:srgbClr val="FF0000"/>
                </a:solidFill>
              </a:rPr>
              <a:t>[], </a:t>
            </a:r>
            <a:r>
              <a:rPr lang="en-US" dirty="0">
                <a:solidFill>
                  <a:srgbClr val="FF0000"/>
                </a:solidFill>
              </a:rPr>
              <a:t>int);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8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int[], int[], int);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vec1[]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2,4,1,7,-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5,0, 3, 1};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vec2[]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{5,7,1,0,-3,8,-1,-2};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vec1,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vec2,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(int a[], int b[], int size){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5373216"/>
            <a:ext cx="1696959" cy="1037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latin typeface="Verdana" pitchFamily="34" charset="0"/>
              </a:rPr>
              <a:t>105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49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 bwMode="auto">
              <a:xfrm>
                <a:off x="467544" y="3933056"/>
                <a:ext cx="5544616" cy="14401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𝒑</m:t>
                      </m:r>
                      <m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0" lang="pt-BR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kumimoji="0" lang="pt-BR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kumimoji="0" lang="pt-BR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𝒔𝒊𝒛𝒆</m:t>
                          </m:r>
                        </m:sup>
                        <m:e>
                          <m:d>
                            <m:dPr>
                              <m:ctrlPr>
                                <a:rPr kumimoji="0" lang="pt-BR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933056"/>
                <a:ext cx="5544616" cy="144016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 rot="20009632">
            <a:off x="3572260" y="4405448"/>
            <a:ext cx="2592288" cy="6480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Convert to C</a:t>
            </a:r>
          </a:p>
        </p:txBody>
      </p:sp>
    </p:spTree>
    <p:extLst>
      <p:ext uri="{BB962C8B-B14F-4D97-AF65-F5344CB8AC3E}">
        <p14:creationId xmlns:p14="http://schemas.microsoft.com/office/powerpoint/2010/main" xmlns="" val="1064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int[], int[], int);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vec1[]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2,4,1,7,-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5,0, 3, 1};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vec2[]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{5,7,1,0,-3,8,-1,-2};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vec1,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vec2,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(int a[], int b[], int size){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=0;i&lt;size;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]*b[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5373216"/>
            <a:ext cx="1696959" cy="1037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latin typeface="Verdana" pitchFamily="34" charset="0"/>
              </a:rPr>
              <a:t>105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xmlns="" val="24582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Given a positive integer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generate </a:t>
            </a:r>
            <a:r>
              <a:rPr lang="en-US" dirty="0"/>
              <a:t>all prime numbers up to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Greek mathematician </a:t>
            </a:r>
            <a:r>
              <a:rPr lang="en-US" dirty="0" smtClean="0">
                <a:solidFill>
                  <a:srgbClr val="FF0000"/>
                </a:solidFill>
              </a:rPr>
              <a:t>Eratosthenes</a:t>
            </a:r>
            <a:r>
              <a:rPr lang="en-US" dirty="0" smtClean="0"/>
              <a:t> came up with a simple but fast algorithm</a:t>
            </a:r>
          </a:p>
          <a:p>
            <a:r>
              <a:rPr lang="en-US" dirty="0">
                <a:solidFill>
                  <a:srgbClr val="FF0000"/>
                </a:solidFill>
              </a:rPr>
              <a:t>Sieve of </a:t>
            </a:r>
            <a:r>
              <a:rPr lang="en-US" dirty="0" smtClean="0">
                <a:solidFill>
                  <a:srgbClr val="FF0000"/>
                </a:solidFill>
              </a:rPr>
              <a:t>Eratosthenes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4357686" y="3786190"/>
            <a:ext cx="4178744" cy="2928958"/>
            <a:chOff x="4521646" y="3429000"/>
            <a:chExt cx="4514850" cy="3493371"/>
          </a:xfrm>
        </p:grpSpPr>
        <p:grpSp>
          <p:nvGrpSpPr>
            <p:cNvPr id="5" name="Group 5"/>
            <p:cNvGrpSpPr/>
            <p:nvPr/>
          </p:nvGrpSpPr>
          <p:grpSpPr>
            <a:xfrm>
              <a:off x="4521646" y="3429000"/>
              <a:ext cx="4514850" cy="3421363"/>
              <a:chOff x="3491880" y="3356992"/>
              <a:chExt cx="4514850" cy="3421363"/>
            </a:xfrm>
          </p:grpSpPr>
          <p:grpSp>
            <p:nvGrpSpPr>
              <p:cNvPr id="6" name="Group 3"/>
              <p:cNvGrpSpPr/>
              <p:nvPr/>
            </p:nvGrpSpPr>
            <p:grpSpPr>
              <a:xfrm>
                <a:off x="3491880" y="3356992"/>
                <a:ext cx="4514850" cy="3421363"/>
                <a:chOff x="3138686" y="3645024"/>
                <a:chExt cx="4514850" cy="3421363"/>
              </a:xfrm>
            </p:grpSpPr>
            <p:pic>
              <p:nvPicPr>
                <p:cNvPr id="1026" name="Picture 2" descr="C:\Users\karkare\AppData\Local\Microsoft\Windows\INetCache\IE\DUA6OVIV\MP900386990[1]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95936" y="3645024"/>
                  <a:ext cx="3657600" cy="2609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7" name="Picture 3" descr="C:\Users\karkare\AppData\Local\Microsoft\Windows\INetCache\IE\DUA6OVIV\MC900437063[1]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0694" y="5013176"/>
                  <a:ext cx="987574" cy="987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Users\karkare\AppData\Local\Microsoft\Windows\INetCache\IE\V9IY8K29\MC900437054[1]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2405" y="4530109"/>
                  <a:ext cx="785242" cy="785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1" name="Picture 7" descr="C:\Users\karkare\AppData\Local\Microsoft\Windows\INetCache\IE\45LGD9AS\MC900437060[1]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4287" y="4886726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C:\Users\karkare\AppData\Local\Microsoft\Windows\INetCache\IE\V9IY8K29\MC900437059[1]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1606" y="5661248"/>
                  <a:ext cx="929258" cy="9292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C:\Users\karkare\AppData\Local\Microsoft\Windows\INetCache\IE\DUA6OVIV\MC900437062[1]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37037" y="3792463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5" name="Picture 11" descr="C:\Users\karkare\AppData\Local\Microsoft\Windows\INetCache\IE\V9IY8K29\MC900437051[1]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1537" y="4977226"/>
                  <a:ext cx="929258" cy="9292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C:\Users\karkare\AppData\Local\Microsoft\Windows\INetCache\IE\DUA6OVIV\MC900437052[1]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6897" y="4164690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karkare\AppData\Local\Microsoft\Windows\INetCache\IE\45LGD9AS\MC900437053[1]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6005427"/>
                  <a:ext cx="1001266" cy="1001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karkare\AppData\Local\Microsoft\Windows\INetCache\IE\EC01WMOS\MC900437057[1]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1651" y="6353153"/>
                  <a:ext cx="713234" cy="713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9" name="Picture 15" descr="C:\Users\karkare\AppData\Local\Microsoft\Windows\INetCache\IE\V9IY8K29\MC900437056[1]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59355" y="4149011"/>
                  <a:ext cx="929258" cy="9292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karkare\AppData\Local\Microsoft\Windows\INetCache\IE\DUA6OVIV\MC900437061[1]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8686" y="5697252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" name="Group 4"/>
              <p:cNvGrpSpPr/>
              <p:nvPr/>
            </p:nvGrpSpPr>
            <p:grpSpPr>
              <a:xfrm>
                <a:off x="5868144" y="5455541"/>
                <a:ext cx="1977455" cy="1084348"/>
                <a:chOff x="5701935" y="5607378"/>
                <a:chExt cx="1977455" cy="1084348"/>
              </a:xfrm>
            </p:grpSpPr>
            <p:pic>
              <p:nvPicPr>
                <p:cNvPr id="1032" name="Picture 8" descr="C:\Users\karkare\AppData\Local\Microsoft\Windows\INetCache\IE\EC01WMOS\MC900437055[1]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1935" y="5906484"/>
                  <a:ext cx="785242" cy="785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C:\Users\karkare\AppData\Local\Microsoft\Windows\INetCache\IE\DUA6OVIV\MC900437058[1]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60401" y="5607378"/>
                  <a:ext cx="918989" cy="9189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41" name="Picture 17" descr="C:\Users\karkare\AppData\Local\Microsoft\Windows\INetCache\IE\45LGD9AS\MC900437064[1]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548" y="606512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 descr="220px-Eratosthenes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0888" y="4429132"/>
            <a:ext cx="1609344" cy="22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7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 a piece of paper, write down all the integers starting </a:t>
            </a:r>
            <a:r>
              <a:rPr lang="en-US" sz="2800" dirty="0" smtClean="0"/>
              <a:t>from 2 </a:t>
            </a:r>
            <a:r>
              <a:rPr lang="en-US" sz="2800" dirty="0"/>
              <a:t>till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Starting </a:t>
            </a:r>
            <a:r>
              <a:rPr lang="en-US" sz="2800" dirty="0"/>
              <a:t>from 2 strike </a:t>
            </a:r>
            <a:r>
              <a:rPr lang="en-US" sz="2800" dirty="0" smtClean="0"/>
              <a:t>off </a:t>
            </a:r>
            <a:r>
              <a:rPr lang="en-US" sz="2800" dirty="0"/>
              <a:t>all multiples of 2, except 2.</a:t>
            </a:r>
          </a:p>
          <a:p>
            <a:r>
              <a:rPr lang="en-US" sz="2800" dirty="0" smtClean="0"/>
              <a:t>Next</a:t>
            </a:r>
            <a:r>
              <a:rPr lang="en-US" sz="2800" dirty="0"/>
              <a:t>, </a:t>
            </a:r>
            <a:r>
              <a:rPr lang="en-US" sz="2800" dirty="0" smtClean="0"/>
              <a:t>find </a:t>
            </a:r>
            <a:r>
              <a:rPr lang="en-US" sz="2800" dirty="0"/>
              <a:t>the </a:t>
            </a:r>
            <a:r>
              <a:rPr lang="en-US" sz="2800" dirty="0" smtClean="0"/>
              <a:t>first </a:t>
            </a:r>
            <a:r>
              <a:rPr lang="en-US" sz="2800" dirty="0"/>
              <a:t>number that has not been struck and </a:t>
            </a:r>
            <a:r>
              <a:rPr lang="en-US" sz="2800" dirty="0" smtClean="0"/>
              <a:t>strike off </a:t>
            </a:r>
            <a:r>
              <a:rPr lang="en-US" sz="2800" dirty="0"/>
              <a:t>all its multiples, except the number.</a:t>
            </a:r>
          </a:p>
          <a:p>
            <a:r>
              <a:rPr lang="en-US" sz="2800" dirty="0" smtClean="0"/>
              <a:t>Continue </a:t>
            </a:r>
            <a:r>
              <a:rPr lang="en-US" sz="2800" dirty="0"/>
              <a:t>until you cannot strike out any more numbers.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numbers that have not been struck, are </a:t>
            </a:r>
            <a:r>
              <a:rPr lang="en-US" sz="2800" dirty="0">
                <a:solidFill>
                  <a:srgbClr val="FF0000"/>
                </a:solidFill>
              </a:rPr>
              <a:t>PRIMES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939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0615136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90</a:t>
                      </a:r>
                      <a:endParaRPr lang="en-US" sz="2800" b="1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100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9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5757734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04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6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7008196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04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1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2937097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04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22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7260018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04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89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Address arithmetic</a:t>
            </a:r>
          </a:p>
          <a:p>
            <a:r>
              <a:rPr lang="en-GB" dirty="0" smtClean="0"/>
              <a:t>Using arrays</a:t>
            </a:r>
          </a:p>
          <a:p>
            <a:r>
              <a:rPr lang="en-GB" dirty="0" smtClean="0"/>
              <a:t>Arrays with functions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5146109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04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71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512168"/>
          </a:xfrm>
        </p:spPr>
        <p:txBody>
          <a:bodyPr/>
          <a:lstStyle/>
          <a:p>
            <a:r>
              <a:rPr lang="en-US" dirty="0" smtClean="0"/>
              <a:t>Generating Prime Numbers using Sieve </a:t>
            </a:r>
            <a:r>
              <a:rPr lang="en-US" dirty="0"/>
              <a:t>of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92896"/>
            <a:ext cx="8496944" cy="4176464"/>
          </a:xfrm>
        </p:spPr>
        <p:txBody>
          <a:bodyPr/>
          <a:lstStyle/>
          <a:p>
            <a:r>
              <a:rPr lang="en-US" dirty="0"/>
              <a:t>No more numbers can be marked. Algorithm terminates.</a:t>
            </a:r>
          </a:p>
          <a:p>
            <a:r>
              <a:rPr lang="en-US" dirty="0"/>
              <a:t>Primes up to 100 are 2, 3, 5, 7, 11, 13, 17, 19, 23, </a:t>
            </a:r>
            <a:r>
              <a:rPr lang="en-US" dirty="0" smtClean="0"/>
              <a:t>29, 31</a:t>
            </a:r>
            <a:r>
              <a:rPr lang="en-US" dirty="0"/>
              <a:t>, 37, 41, 43, 47, 53, 59, 61, 67, 71, 73, 79, </a:t>
            </a:r>
            <a:r>
              <a:rPr lang="en-US" dirty="0" smtClean="0"/>
              <a:t>83, 89</a:t>
            </a:r>
            <a:r>
              <a:rPr lang="en-US" dirty="0"/>
              <a:t>, 97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Going up to √N is enough.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9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9108504" cy="936104"/>
          </a:xfrm>
        </p:spPr>
        <p:txBody>
          <a:bodyPr/>
          <a:lstStyle/>
          <a:p>
            <a:r>
              <a:rPr lang="en-US" sz="4000" dirty="0"/>
              <a:t>Sieve of </a:t>
            </a:r>
            <a:r>
              <a:rPr lang="en-US" sz="4000" dirty="0" smtClean="0"/>
              <a:t>Eratosthenes: Program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2202" y="980728"/>
            <a:ext cx="520987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latin typeface="Comic Sans MS" pitchFamily="66" charset="0"/>
              </a:rPr>
              <a:t>int </a:t>
            </a:r>
            <a:r>
              <a:rPr lang="pt-BR" sz="2400" dirty="0" smtClean="0">
                <a:latin typeface="Comic Sans MS" pitchFamily="66" charset="0"/>
              </a:rPr>
              <a:t>prim[10000]; </a:t>
            </a:r>
            <a:r>
              <a:rPr lang="pt-BR" sz="2400" dirty="0" smtClean="0">
                <a:solidFill>
                  <a:schemeClr val="tx2"/>
                </a:solidFill>
                <a:latin typeface="Comic Sans MS" pitchFamily="66" charset="0"/>
              </a:rPr>
              <a:t>// global array</a:t>
            </a:r>
          </a:p>
          <a:p>
            <a:r>
              <a:rPr lang="nn-NO" sz="2400" dirty="0" smtClean="0">
                <a:latin typeface="Comic Sans MS" pitchFamily="66" charset="0"/>
              </a:rPr>
              <a:t>void sieve(int n) {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int i, j = 2;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prim</a:t>
            </a:r>
            <a:r>
              <a:rPr lang="fr-FR" sz="2400" dirty="0" smtClean="0">
                <a:latin typeface="Comic Sans MS" pitchFamily="66" charset="0"/>
              </a:rPr>
              <a:t>[0</a:t>
            </a:r>
            <a:r>
              <a:rPr lang="fr-FR" sz="2400" dirty="0">
                <a:latin typeface="Comic Sans MS" pitchFamily="66" charset="0"/>
              </a:rPr>
              <a:t>]=</a:t>
            </a:r>
            <a:r>
              <a:rPr lang="fr-FR" sz="2400" dirty="0" smtClean="0">
                <a:latin typeface="Comic Sans MS" pitchFamily="66" charset="0"/>
              </a:rPr>
              <a:t>0; </a:t>
            </a:r>
            <a:r>
              <a:rPr lang="fr-FR" sz="2400" dirty="0" err="1" smtClean="0">
                <a:latin typeface="Comic Sans MS" pitchFamily="66" charset="0"/>
              </a:rPr>
              <a:t>prim</a:t>
            </a:r>
            <a:r>
              <a:rPr lang="fr-FR" sz="2400" dirty="0" smtClean="0">
                <a:latin typeface="Comic Sans MS" pitchFamily="66" charset="0"/>
              </a:rPr>
              <a:t>[1</a:t>
            </a:r>
            <a:r>
              <a:rPr lang="fr-FR" sz="2400" dirty="0">
                <a:latin typeface="Comic Sans MS" pitchFamily="66" charset="0"/>
              </a:rPr>
              <a:t>]=0</a:t>
            </a:r>
            <a:r>
              <a:rPr lang="fr-FR" sz="2400" dirty="0" smtClean="0">
                <a:latin typeface="Comic Sans MS" pitchFamily="66" charset="0"/>
              </a:rPr>
              <a:t>;</a:t>
            </a:r>
            <a:endParaRPr lang="nn-NO" sz="2400" dirty="0" smtClean="0">
              <a:latin typeface="Comic Sans MS" pitchFamily="66" charset="0"/>
            </a:endParaRPr>
          </a:p>
          <a:p>
            <a:r>
              <a:rPr lang="nn-NO" sz="2400" dirty="0" smtClean="0">
                <a:latin typeface="Comic Sans MS" pitchFamily="66" charset="0"/>
              </a:rPr>
              <a:t>  for </a:t>
            </a:r>
            <a:r>
              <a:rPr lang="nn-NO" sz="2400" dirty="0">
                <a:latin typeface="Comic Sans MS" pitchFamily="66" charset="0"/>
              </a:rPr>
              <a:t>(i=2; i&lt;=n; i</a:t>
            </a:r>
            <a:r>
              <a:rPr lang="nn-NO" sz="2400" dirty="0" smtClean="0">
                <a:latin typeface="Comic Sans MS" pitchFamily="66" charset="0"/>
              </a:rPr>
              <a:t>++) </a:t>
            </a:r>
            <a:r>
              <a:rPr lang="en-US" sz="2400" dirty="0" smtClean="0">
                <a:latin typeface="Comic Sans MS" pitchFamily="66" charset="0"/>
              </a:rPr>
              <a:t> prim[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 = 1</a:t>
            </a:r>
            <a:r>
              <a:rPr lang="en-US" sz="2400" dirty="0" smtClean="0">
                <a:latin typeface="Comic Sans MS" pitchFamily="66" charset="0"/>
              </a:rPr>
              <a:t>; 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while </a:t>
            </a:r>
            <a:r>
              <a:rPr lang="en-US" sz="2400" dirty="0">
                <a:latin typeface="Comic Sans MS" pitchFamily="66" charset="0"/>
              </a:rPr>
              <a:t>(</a:t>
            </a:r>
            <a:r>
              <a:rPr lang="en-US" sz="2400" dirty="0" smtClean="0">
                <a:latin typeface="Comic Sans MS" pitchFamily="66" charset="0"/>
              </a:rPr>
              <a:t>j &lt;= </a:t>
            </a:r>
            <a:r>
              <a:rPr lang="en-US" sz="2400" dirty="0" err="1" smtClean="0">
                <a:latin typeface="Comic Sans MS" pitchFamily="66" charset="0"/>
              </a:rPr>
              <a:t>sqrt</a:t>
            </a:r>
            <a:r>
              <a:rPr lang="en-US" sz="2400" smtClean="0">
                <a:latin typeface="Comic Sans MS" pitchFamily="66" charset="0"/>
              </a:rPr>
              <a:t>(n)) </a:t>
            </a:r>
            <a:r>
              <a:rPr lang="en-US" sz="2400" dirty="0" smtClean="0">
                <a:latin typeface="Comic Sans MS" pitchFamily="66" charset="0"/>
              </a:rPr>
              <a:t>{</a:t>
            </a:r>
          </a:p>
          <a:p>
            <a:r>
              <a:rPr lang="en-US" sz="2400" dirty="0" smtClean="0">
                <a:latin typeface="Comic Sans MS" pitchFamily="66" charset="0"/>
              </a:rPr>
              <a:t>      if (prim[j</a:t>
            </a:r>
            <a:r>
              <a:rPr lang="en-US" sz="2400" dirty="0">
                <a:latin typeface="Comic Sans MS" pitchFamily="66" charset="0"/>
              </a:rPr>
              <a:t>] == 0</a:t>
            </a:r>
            <a:r>
              <a:rPr lang="en-US" sz="2400" dirty="0" smtClean="0">
                <a:latin typeface="Comic Sans MS" pitchFamily="66" charset="0"/>
              </a:rPr>
              <a:t>) { </a:t>
            </a: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// composite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               continue;</a:t>
            </a:r>
          </a:p>
          <a:p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}</a:t>
            </a:r>
          </a:p>
          <a:p>
            <a:r>
              <a:rPr lang="en-US" sz="2400" dirty="0" smtClean="0">
                <a:latin typeface="Comic Sans MS" pitchFamily="66" charset="0"/>
              </a:rPr>
              <a:t>      for (i=2*j</a:t>
            </a:r>
            <a:r>
              <a:rPr lang="en-US" sz="2400" dirty="0">
                <a:latin typeface="Comic Sans MS" pitchFamily="66" charset="0"/>
              </a:rPr>
              <a:t>; i</a:t>
            </a:r>
            <a:r>
              <a:rPr lang="en-US" sz="2400" dirty="0" smtClean="0">
                <a:latin typeface="Comic Sans MS" pitchFamily="66" charset="0"/>
              </a:rPr>
              <a:t>&lt;=n</a:t>
            </a:r>
            <a:r>
              <a:rPr lang="en-US" sz="2400" dirty="0">
                <a:latin typeface="Comic Sans MS" pitchFamily="66" charset="0"/>
              </a:rPr>
              <a:t>; </a:t>
            </a:r>
            <a:r>
              <a:rPr lang="en-US" sz="2400" dirty="0" smtClean="0">
                <a:latin typeface="Comic Sans MS" pitchFamily="66" charset="0"/>
              </a:rPr>
              <a:t>i=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 err="1" smtClean="0">
                <a:latin typeface="Comic Sans MS" pitchFamily="66" charset="0"/>
              </a:rPr>
              <a:t>+j</a:t>
            </a:r>
            <a:r>
              <a:rPr lang="en-US" sz="2400" dirty="0">
                <a:latin typeface="Comic Sans MS" pitchFamily="66" charset="0"/>
              </a:rPr>
              <a:t>)</a:t>
            </a:r>
          </a:p>
          <a:p>
            <a:r>
              <a:rPr lang="en-US" sz="2400" dirty="0" smtClean="0">
                <a:latin typeface="Comic Sans MS" pitchFamily="66" charset="0"/>
              </a:rPr>
              <a:t>              prim[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] </a:t>
            </a:r>
            <a:r>
              <a:rPr lang="en-US" sz="2400" dirty="0">
                <a:latin typeface="Comic Sans MS" pitchFamily="66" charset="0"/>
              </a:rPr>
              <a:t>= 0</a:t>
            </a:r>
            <a:r>
              <a:rPr lang="en-US" sz="2400" dirty="0" smtClean="0">
                <a:latin typeface="Comic Sans MS" pitchFamily="66" charset="0"/>
              </a:rPr>
              <a:t>;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    j++;</a:t>
            </a:r>
          </a:p>
          <a:p>
            <a:r>
              <a:rPr lang="en-US" sz="2400" dirty="0" smtClean="0">
                <a:latin typeface="Comic Sans MS" pitchFamily="66" charset="0"/>
              </a:rPr>
              <a:t>  }</a:t>
            </a:r>
          </a:p>
          <a:p>
            <a:r>
              <a:rPr 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987806"/>
            <a:ext cx="3888432" cy="526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 smtClean="0">
                <a:latin typeface="Comic Sans MS" pitchFamily="66" charset="0"/>
              </a:rPr>
              <a:t>int main() {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int i, n;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scanf(</a:t>
            </a:r>
            <a:r>
              <a:rPr lang="en-US" sz="2400" dirty="0">
                <a:latin typeface="Comic Sans MS" pitchFamily="66" charset="0"/>
              </a:rPr>
              <a:t>"</a:t>
            </a:r>
            <a:r>
              <a:rPr lang="nn-NO" sz="2400" dirty="0" smtClean="0">
                <a:latin typeface="Comic Sans MS" pitchFamily="66" charset="0"/>
              </a:rPr>
              <a:t>%d</a:t>
            </a:r>
            <a:r>
              <a:rPr lang="en-US" sz="2400" dirty="0">
                <a:latin typeface="Comic Sans MS" pitchFamily="66" charset="0"/>
              </a:rPr>
              <a:t>"</a:t>
            </a:r>
            <a:r>
              <a:rPr lang="nn-NO" sz="2400" dirty="0" smtClean="0">
                <a:latin typeface="Comic Sans MS" pitchFamily="66" charset="0"/>
              </a:rPr>
              <a:t>, &amp;n);</a:t>
            </a:r>
          </a:p>
          <a:p>
            <a:r>
              <a:rPr lang="nn-NO" sz="2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nn-NO" sz="2400" dirty="0" smtClean="0">
                <a:solidFill>
                  <a:schemeClr val="tx2"/>
                </a:solidFill>
                <a:latin typeface="Comic Sans MS" pitchFamily="66" charset="0"/>
              </a:rPr>
              <a:t> // check n &lt; 10000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sieve(n); </a:t>
            </a:r>
            <a:r>
              <a:rPr lang="nn-NO" sz="2400" dirty="0" smtClean="0">
                <a:solidFill>
                  <a:schemeClr val="tx2"/>
                </a:solidFill>
                <a:latin typeface="Comic Sans MS" pitchFamily="66" charset="0"/>
              </a:rPr>
              <a:t>// set primes</a:t>
            </a:r>
          </a:p>
          <a:p>
            <a:endParaRPr lang="nn-NO" sz="2400" dirty="0" smtClean="0">
              <a:latin typeface="Comic Sans MS" pitchFamily="66" charset="0"/>
            </a:endParaRPr>
          </a:p>
          <a:p>
            <a:r>
              <a:rPr lang="nn-NO" sz="2400" dirty="0" smtClean="0">
                <a:latin typeface="Comic Sans MS" pitchFamily="66" charset="0"/>
              </a:rPr>
              <a:t>  for </a:t>
            </a:r>
            <a:r>
              <a:rPr lang="nn-NO" sz="2400" dirty="0">
                <a:latin typeface="Comic Sans MS" pitchFamily="66" charset="0"/>
              </a:rPr>
              <a:t>(i=2; i&lt;=n; i</a:t>
            </a:r>
            <a:r>
              <a:rPr lang="nn-NO" sz="2400" dirty="0" smtClean="0">
                <a:latin typeface="Comic Sans MS" pitchFamily="66" charset="0"/>
              </a:rPr>
              <a:t>++) {</a:t>
            </a:r>
            <a:endParaRPr lang="nn-NO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     if (prim[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 == 1)</a:t>
            </a:r>
          </a:p>
          <a:p>
            <a:r>
              <a:rPr lang="en-US" sz="2400" dirty="0" smtClean="0">
                <a:latin typeface="Comic Sans MS" pitchFamily="66" charset="0"/>
              </a:rPr>
              <a:t>            printf</a:t>
            </a:r>
            <a:r>
              <a:rPr lang="en-US" sz="2400" dirty="0">
                <a:latin typeface="Comic Sans MS" pitchFamily="66" charset="0"/>
              </a:rPr>
              <a:t>("%d\n</a:t>
            </a:r>
            <a:r>
              <a:rPr lang="en-US" sz="2400" dirty="0" smtClean="0">
                <a:latin typeface="Comic Sans MS" pitchFamily="66" charset="0"/>
              </a:rPr>
              <a:t>", i</a:t>
            </a:r>
            <a:r>
              <a:rPr lang="en-US" sz="2400" dirty="0">
                <a:latin typeface="Comic Sans MS" pitchFamily="66" charset="0"/>
              </a:rPr>
              <a:t>);</a:t>
            </a:r>
          </a:p>
          <a:p>
            <a:r>
              <a:rPr lang="en-US" sz="2400" dirty="0" smtClean="0">
                <a:latin typeface="Comic Sans MS" pitchFamily="66" charset="0"/>
              </a:rPr>
              <a:t>  }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return </a:t>
            </a:r>
            <a:r>
              <a:rPr lang="en-US" sz="2400" dirty="0">
                <a:latin typeface="Comic Sans MS" pitchFamily="66" charset="0"/>
              </a:rPr>
              <a:t>0;</a:t>
            </a:r>
          </a:p>
          <a:p>
            <a:r>
              <a:rPr lang="en-US" sz="2400" dirty="0" smtClean="0">
                <a:latin typeface="Comic Sans MS" pitchFamily="66" charset="0"/>
              </a:rPr>
              <a:t>}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9034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++;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4643446"/>
            <a:ext cx="2160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j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and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beautifully together in C</a:t>
            </a:r>
          </a:p>
          <a:p>
            <a:r>
              <a:rPr lang="en-GB" dirty="0" smtClean="0"/>
              <a:t>Scope restrictions bypassed by default</a:t>
            </a:r>
          </a:p>
          <a:p>
            <a:r>
              <a:rPr lang="en-GB" dirty="0" smtClean="0"/>
              <a:t>Trying to do array I/O in main function clunky</a:t>
            </a:r>
          </a:p>
          <a:p>
            <a:r>
              <a:rPr lang="en-GB" dirty="0" smtClean="0"/>
              <a:t>Best practice: use functions to do all basic array operations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program to read 3 arrays in as input, calculate their element-wise average and store this in a new array. Print the new array.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function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3888432" cy="507831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main(){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, size;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("%</a:t>
            </a:r>
            <a:r>
              <a:rPr lang="en-GB" dirty="0" err="1" smtClean="0">
                <a:solidFill>
                  <a:schemeClr val="bg1"/>
                </a:solidFill>
              </a:rPr>
              <a:t>d",&amp;size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a1[size], a2[size], a3[size], a[size];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("%d",&amp;a1[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}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("\n");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("%d",&amp;a2[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}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("\n");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("%d",&amp;a3[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}  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a[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 = (a1[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]+a2[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]+a3[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])/3;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</a:t>
            </a:r>
            <a:r>
              <a:rPr lang="en-GB" dirty="0" err="1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("%d ", a[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]);    }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772816"/>
            <a:ext cx="4032448" cy="31393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main(){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size;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("%</a:t>
            </a:r>
            <a:r>
              <a:rPr lang="en-GB" dirty="0" err="1" smtClean="0">
                <a:solidFill>
                  <a:schemeClr val="bg1"/>
                </a:solidFill>
              </a:rPr>
              <a:t>d",&amp;size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a1[size], a2[size], a3[size], a[size];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read_to_array</a:t>
            </a:r>
            <a:r>
              <a:rPr lang="en-GB" dirty="0" smtClean="0">
                <a:solidFill>
                  <a:schemeClr val="bg1"/>
                </a:solidFill>
              </a:rPr>
              <a:t>(a1,size);             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read_to_array</a:t>
            </a:r>
            <a:r>
              <a:rPr lang="en-GB" dirty="0" smtClean="0">
                <a:solidFill>
                  <a:schemeClr val="bg1"/>
                </a:solidFill>
              </a:rPr>
              <a:t>(a2,size);     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err="1" smtClean="0">
                <a:solidFill>
                  <a:schemeClr val="bg1"/>
                </a:solidFill>
              </a:rPr>
              <a:t>read_to_array</a:t>
            </a:r>
            <a:r>
              <a:rPr lang="en-GB" dirty="0" smtClean="0">
                <a:solidFill>
                  <a:schemeClr val="bg1"/>
                </a:solidFill>
              </a:rPr>
              <a:t>(a3,size);      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dirty="0" err="1" smtClean="0">
                <a:solidFill>
                  <a:schemeClr val="bg1"/>
                </a:solidFill>
              </a:rPr>
              <a:t>array_sum</a:t>
            </a:r>
            <a:r>
              <a:rPr lang="en-GB" dirty="0" smtClean="0">
                <a:solidFill>
                  <a:schemeClr val="bg1"/>
                </a:solidFill>
              </a:rPr>
              <a:t>(a,a1,a2,a3,size);   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print_array(</a:t>
            </a:r>
            <a:r>
              <a:rPr lang="en-GB" dirty="0" err="1" smtClean="0">
                <a:solidFill>
                  <a:schemeClr val="bg1"/>
                </a:solidFill>
              </a:rPr>
              <a:t>a,size</a:t>
            </a:r>
            <a:r>
              <a:rPr lang="en-GB" dirty="0" smtClean="0">
                <a:solidFill>
                  <a:schemeClr val="bg1"/>
                </a:solidFill>
              </a:rPr>
              <a:t>);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4032448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void </a:t>
            </a:r>
            <a:r>
              <a:rPr lang="en-GB" dirty="0" err="1" smtClean="0">
                <a:solidFill>
                  <a:schemeClr val="bg1"/>
                </a:solidFill>
              </a:rPr>
              <a:t>read_to_array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arr</a:t>
            </a:r>
            <a:r>
              <a:rPr lang="en-GB" dirty="0" smtClean="0">
                <a:solidFill>
                  <a:schemeClr val="bg1"/>
                </a:solidFill>
              </a:rPr>
              <a:t>[],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size){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</a:t>
            </a:r>
            <a:r>
              <a:rPr lang="en-GB" dirty="0" err="1" smtClean="0">
                <a:solidFill>
                  <a:schemeClr val="bg1"/>
                </a:solidFill>
              </a:rPr>
              <a:t>scanf</a:t>
            </a:r>
            <a:r>
              <a:rPr lang="en-GB" dirty="0" smtClean="0">
                <a:solidFill>
                  <a:schemeClr val="bg1"/>
                </a:solidFill>
              </a:rPr>
              <a:t>("%</a:t>
            </a:r>
            <a:r>
              <a:rPr lang="en-GB" dirty="0" err="1" smtClean="0">
                <a:solidFill>
                  <a:schemeClr val="bg1"/>
                </a:solidFill>
              </a:rPr>
              <a:t>d",&amp;arr</a:t>
            </a:r>
            <a:r>
              <a:rPr lang="en-GB" dirty="0" smtClean="0">
                <a:solidFill>
                  <a:schemeClr val="bg1"/>
                </a:solidFill>
              </a:rPr>
              <a:t>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]);   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}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return;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133979"/>
            <a:ext cx="4032448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void print_array(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arr</a:t>
            </a:r>
            <a:r>
              <a:rPr lang="en-GB" dirty="0" smtClean="0">
                <a:solidFill>
                  <a:schemeClr val="bg1"/>
                </a:solidFill>
              </a:rPr>
              <a:t>[],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size){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 </a:t>
            </a:r>
            <a:r>
              <a:rPr lang="en-GB" dirty="0" err="1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("%d ",</a:t>
            </a:r>
            <a:r>
              <a:rPr lang="en-GB" dirty="0" err="1" smtClean="0">
                <a:solidFill>
                  <a:schemeClr val="bg1"/>
                </a:solidFill>
              </a:rPr>
              <a:t>arr</a:t>
            </a:r>
            <a:r>
              <a:rPr lang="en-GB" dirty="0" smtClean="0">
                <a:solidFill>
                  <a:schemeClr val="bg1"/>
                </a:solidFill>
              </a:rPr>
              <a:t>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}    </a:t>
            </a:r>
            <a:r>
              <a:rPr lang="en-GB" dirty="0" err="1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("\n");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return;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3053859"/>
            <a:ext cx="4032448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void </a:t>
            </a:r>
            <a:r>
              <a:rPr lang="en-GB" dirty="0" err="1" smtClean="0">
                <a:solidFill>
                  <a:schemeClr val="bg1"/>
                </a:solidFill>
              </a:rPr>
              <a:t>array_mean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a[],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a1[],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a2[],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a3[],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size){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=0;i&lt;</a:t>
            </a:r>
            <a:r>
              <a:rPr lang="en-GB" dirty="0" err="1" smtClean="0">
                <a:solidFill>
                  <a:schemeClr val="bg1"/>
                </a:solidFill>
              </a:rPr>
              <a:t>size;i</a:t>
            </a:r>
            <a:r>
              <a:rPr lang="en-GB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</a:t>
            </a:r>
            <a:r>
              <a:rPr lang="en-GB" dirty="0" smtClean="0">
                <a:solidFill>
                  <a:schemeClr val="bg1"/>
                </a:solidFill>
              </a:rPr>
              <a:t>a[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 = (a1[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]+a2[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]+a3[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])/3;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}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return;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size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now, we have to assume we know upper bound on array size</a:t>
            </a:r>
          </a:p>
          <a:p>
            <a:r>
              <a:rPr lang="en-GB" dirty="0" smtClean="0"/>
              <a:t>Be careful, values you don’t explicitly set can take arbitrary values</a:t>
            </a:r>
          </a:p>
          <a:p>
            <a:r>
              <a:rPr lang="en-GB" dirty="0" smtClean="0"/>
              <a:t>Safest to initialized all values to zero to begin with</a:t>
            </a:r>
          </a:p>
          <a:p>
            <a:pPr lvl="1"/>
            <a:r>
              <a:rPr lang="en-GB" dirty="0" smtClean="0"/>
              <a:t>Can you write a function to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Sizeof</a:t>
            </a:r>
            <a:r>
              <a:rPr lang="en-GB" dirty="0" smtClean="0"/>
              <a:t> arrays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90124"/>
            <a:ext cx="7848872" cy="304698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chemeClr val="bg1"/>
                </a:solidFill>
              </a:rPr>
              <a:t>int</a:t>
            </a:r>
            <a:r>
              <a:rPr lang="en-GB" sz="1200" dirty="0" smtClean="0">
                <a:solidFill>
                  <a:schemeClr val="bg1"/>
                </a:solidFill>
              </a:rPr>
              <a:t> main(){   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int</a:t>
            </a:r>
            <a:r>
              <a:rPr lang="en-GB" sz="1200" dirty="0" smtClean="0">
                <a:solidFill>
                  <a:schemeClr val="bg1"/>
                </a:solidFill>
              </a:rPr>
              <a:t> s[3];    char a[3];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("Pointer content size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(*s));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("Pointer address size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(&amp;s));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("Array size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(s));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("Number of array elements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(s)/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(s[0]));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("\n");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sizeprint</a:t>
            </a:r>
            <a:r>
              <a:rPr lang="en-GB" sz="1200" dirty="0" smtClean="0">
                <a:solidFill>
                  <a:schemeClr val="bg1"/>
                </a:solidFill>
              </a:rPr>
              <a:t>(s,3);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return 0;}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 smtClean="0">
                <a:solidFill>
                  <a:schemeClr val="bg1"/>
                </a:solidFill>
              </a:rPr>
              <a:t>void </a:t>
            </a:r>
            <a:r>
              <a:rPr lang="en-GB" sz="1200" dirty="0" err="1" smtClean="0">
                <a:solidFill>
                  <a:schemeClr val="bg1"/>
                </a:solidFill>
              </a:rPr>
              <a:t>sizeprint</a:t>
            </a:r>
            <a:r>
              <a:rPr lang="en-GB" sz="1200" dirty="0" smtClean="0">
                <a:solidFill>
                  <a:schemeClr val="bg1"/>
                </a:solidFill>
              </a:rPr>
              <a:t>(</a:t>
            </a:r>
            <a:r>
              <a:rPr lang="en-GB" sz="1200" dirty="0" err="1" smtClean="0">
                <a:solidFill>
                  <a:schemeClr val="bg1"/>
                </a:solidFill>
              </a:rPr>
              <a:t>int</a:t>
            </a:r>
            <a:r>
              <a:rPr lang="en-GB" sz="1200" dirty="0" smtClean="0">
                <a:solidFill>
                  <a:schemeClr val="bg1"/>
                </a:solidFill>
              </a:rPr>
              <a:t> </a:t>
            </a:r>
            <a:r>
              <a:rPr lang="en-GB" sz="1200" dirty="0" err="1" smtClean="0">
                <a:solidFill>
                  <a:schemeClr val="bg1"/>
                </a:solidFill>
              </a:rPr>
              <a:t>arr</a:t>
            </a:r>
            <a:r>
              <a:rPr lang="en-GB" sz="1200" dirty="0" smtClean="0">
                <a:solidFill>
                  <a:schemeClr val="bg1"/>
                </a:solidFill>
              </a:rPr>
              <a:t>[], </a:t>
            </a:r>
            <a:r>
              <a:rPr lang="en-GB" sz="1200" dirty="0" err="1" smtClean="0">
                <a:solidFill>
                  <a:schemeClr val="bg1"/>
                </a:solidFill>
              </a:rPr>
              <a:t>int</a:t>
            </a:r>
            <a:r>
              <a:rPr lang="en-GB" sz="1200" dirty="0" smtClean="0">
                <a:solidFill>
                  <a:schemeClr val="bg1"/>
                </a:solidFill>
              </a:rPr>
              <a:t> size){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("Pointer content size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(*</a:t>
            </a:r>
            <a:r>
              <a:rPr lang="en-GB" sz="1200" dirty="0" err="1" smtClean="0">
                <a:solidFill>
                  <a:schemeClr val="bg1"/>
                </a:solidFill>
              </a:rPr>
              <a:t>arr</a:t>
            </a:r>
            <a:r>
              <a:rPr lang="en-GB" sz="1200" dirty="0" smtClean="0">
                <a:solidFill>
                  <a:schemeClr val="bg1"/>
                </a:solidFill>
              </a:rPr>
              <a:t>));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("Pointer address size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(&amp;</a:t>
            </a:r>
            <a:r>
              <a:rPr lang="en-GB" sz="1200" dirty="0" err="1" smtClean="0">
                <a:solidFill>
                  <a:schemeClr val="bg1"/>
                </a:solidFill>
              </a:rPr>
              <a:t>arr</a:t>
            </a:r>
            <a:r>
              <a:rPr lang="en-GB" sz="1200" dirty="0" smtClean="0">
                <a:solidFill>
                  <a:schemeClr val="bg1"/>
                </a:solidFill>
              </a:rPr>
              <a:t>));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("Array size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</a:t>
            </a:r>
            <a:r>
              <a:rPr lang="en-GB" sz="1200" dirty="0" err="1" smtClean="0">
                <a:solidFill>
                  <a:schemeClr val="bg1"/>
                </a:solidFill>
              </a:rPr>
              <a:t>arr</a:t>
            </a:r>
            <a:r>
              <a:rPr lang="en-GB" sz="1200" dirty="0" smtClean="0">
                <a:solidFill>
                  <a:schemeClr val="bg1"/>
                </a:solidFill>
              </a:rPr>
              <a:t>));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</a:t>
            </a:r>
            <a:r>
              <a:rPr lang="en-GB" sz="1200" dirty="0" err="1" smtClean="0">
                <a:solidFill>
                  <a:schemeClr val="bg1"/>
                </a:solidFill>
              </a:rPr>
              <a:t>printf</a:t>
            </a:r>
            <a:r>
              <a:rPr lang="en-GB" sz="1200" dirty="0" smtClean="0">
                <a:solidFill>
                  <a:schemeClr val="bg1"/>
                </a:solidFill>
              </a:rPr>
              <a:t>("Number of array elements is %d\n", 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</a:t>
            </a:r>
            <a:r>
              <a:rPr lang="en-GB" sz="1200" dirty="0" err="1" smtClean="0">
                <a:solidFill>
                  <a:schemeClr val="bg1"/>
                </a:solidFill>
              </a:rPr>
              <a:t>arr</a:t>
            </a:r>
            <a:r>
              <a:rPr lang="en-GB" sz="1200" dirty="0" smtClean="0">
                <a:solidFill>
                  <a:schemeClr val="bg1"/>
                </a:solidFill>
              </a:rPr>
              <a:t>)/</a:t>
            </a:r>
            <a:r>
              <a:rPr lang="en-GB" sz="1200" dirty="0" err="1" smtClean="0">
                <a:solidFill>
                  <a:schemeClr val="bg1"/>
                </a:solidFill>
              </a:rPr>
              <a:t>sizeof</a:t>
            </a:r>
            <a:r>
              <a:rPr lang="en-GB" sz="1200" dirty="0" smtClean="0">
                <a:solidFill>
                  <a:schemeClr val="bg1"/>
                </a:solidFill>
              </a:rPr>
              <a:t>(</a:t>
            </a:r>
            <a:r>
              <a:rPr lang="en-GB" sz="1200" dirty="0" err="1" smtClean="0">
                <a:solidFill>
                  <a:schemeClr val="bg1"/>
                </a:solidFill>
              </a:rPr>
              <a:t>arr</a:t>
            </a:r>
            <a:r>
              <a:rPr lang="en-GB" sz="1200" dirty="0" smtClean="0">
                <a:solidFill>
                  <a:schemeClr val="bg1"/>
                </a:solidFill>
              </a:rPr>
              <a:t>[0]));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return;}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653136"/>
            <a:ext cx="7848872" cy="193899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Pointer content size is 4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Pointer address size is 8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Array size is 12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Number of array elements is 3</a:t>
            </a:r>
          </a:p>
          <a:p>
            <a:endParaRPr lang="en-GB" sz="1200" dirty="0" smtClean="0">
              <a:solidFill>
                <a:schemeClr val="bg1"/>
              </a:solidFill>
            </a:endParaRPr>
          </a:p>
          <a:p>
            <a:r>
              <a:rPr lang="en-GB" sz="1200" dirty="0" smtClean="0">
                <a:solidFill>
                  <a:schemeClr val="bg1"/>
                </a:solidFill>
              </a:rPr>
              <a:t>Pointer content size is 4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Pointer address size is 8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Array size is 8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Number of array elements is 2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4869160"/>
            <a:ext cx="1512168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Arrays lose size information when passed to functions!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of midsem syllabus</a:t>
            </a:r>
          </a:p>
          <a:p>
            <a:r>
              <a:rPr lang="en-GB" dirty="0" smtClean="0"/>
              <a:t>Intro to recursion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Review of array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184576"/>
          </a:xfrm>
        </p:spPr>
        <p:txBody>
          <a:bodyPr/>
          <a:lstStyle/>
          <a:p>
            <a:r>
              <a:rPr lang="en-US" dirty="0"/>
              <a:t>When a basic </a:t>
            </a:r>
            <a:r>
              <a:rPr lang="en-US" dirty="0" err="1"/>
              <a:t>datatype</a:t>
            </a:r>
            <a:r>
              <a:rPr lang="en-US" dirty="0"/>
              <a:t> (such as </a:t>
            </a:r>
            <a:r>
              <a:rPr lang="en-US" dirty="0" err="1"/>
              <a:t>int</a:t>
            </a:r>
            <a:r>
              <a:rPr lang="en-US" dirty="0"/>
              <a:t>, char, float,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-US" dirty="0" smtClean="0"/>
              <a:t>is passed </a:t>
            </a:r>
            <a:r>
              <a:rPr lang="en-US" dirty="0"/>
              <a:t>to a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copy of the value is created in the memory space for </a:t>
            </a:r>
            <a:r>
              <a:rPr lang="en-US" dirty="0" smtClean="0"/>
              <a:t>that function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the function completes its execution, </a:t>
            </a:r>
            <a:r>
              <a:rPr lang="en-US" dirty="0" smtClean="0"/>
              <a:t>these </a:t>
            </a:r>
            <a:r>
              <a:rPr lang="en-US" dirty="0"/>
              <a:t>values are lost.</a:t>
            </a:r>
          </a:p>
          <a:p>
            <a:r>
              <a:rPr lang="en-US" dirty="0"/>
              <a:t>When an array is passed to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the address of the first element is copied,</a:t>
            </a:r>
          </a:p>
          <a:p>
            <a:pPr lvl="1"/>
            <a:r>
              <a:rPr lang="en-US" dirty="0" smtClean="0"/>
              <a:t>any changes to the array elements are visible to the caller of the function.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6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1643050"/>
            <a:ext cx="3429000" cy="1446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arrow from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inside </a:t>
            </a:r>
            <a:r>
              <a:rPr lang="en-US" sz="2200" b="1" dirty="0">
                <a:latin typeface="Comic Sans MS" pitchFamily="66" charset="0"/>
              </a:rPr>
              <a:t>box s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to</a:t>
            </a:r>
            <a:r>
              <a:rPr lang="en-US" sz="2200" b="1" dirty="0">
                <a:latin typeface="Comic Sans MS" pitchFamily="66" charset="0"/>
              </a:rPr>
              <a:t> s[0] indicates that s stores address of s[0].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86182" y="1538286"/>
            <a:ext cx="5181600" cy="1676400"/>
            <a:chOff x="3657600" y="1295400"/>
            <a:chExt cx="5181600" cy="1676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5067300" y="2133600"/>
              <a:ext cx="2965879" cy="838200"/>
              <a:chOff x="3619500" y="2667000"/>
              <a:chExt cx="2965879" cy="838200"/>
            </a:xfrm>
          </p:grpSpPr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3657600" y="2667000"/>
                <a:ext cx="990600" cy="838200"/>
                <a:chOff x="3733800" y="5334000"/>
                <a:chExt cx="990600" cy="838200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733800" y="5334000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3962400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4800600" y="2819400"/>
                <a:ext cx="1784779" cy="685800"/>
                <a:chOff x="5105400" y="4876800"/>
                <a:chExt cx="1784779" cy="685800"/>
              </a:xfrm>
            </p:grpSpPr>
            <p:sp>
              <p:nvSpPr>
                <p:cNvPr id="15380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057900" y="4953000"/>
                  <a:ext cx="83227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size 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105400" y="4876800"/>
                  <a:ext cx="914400" cy="6858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  <a:endCxn id="24" idx="2"/>
              </p:cNvCxnSpPr>
              <p:nvPr/>
            </p:nvCxnSpPr>
            <p:spPr bwMode="auto">
              <a:xfrm rot="10800000">
                <a:off x="3619500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5379" name="TextBox 12"/>
              <p:cNvSpPr txBox="1">
                <a:spLocks noChangeArrowheads="1"/>
              </p:cNvSpPr>
              <p:nvPr/>
            </p:nvSpPr>
            <p:spPr bwMode="auto">
              <a:xfrm>
                <a:off x="4953000" y="2895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10</a:t>
                </a:r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0" y="71414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latin typeface="Comic Sans MS" pitchFamily="66" charset="0"/>
              </a:rPr>
              <a:t>Pointers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571760" y="3786190"/>
            <a:ext cx="3429000" cy="1150938"/>
            <a:chOff x="381000" y="2590800"/>
            <a:chExt cx="3429000" cy="1150441"/>
          </a:xfrm>
        </p:grpSpPr>
        <p:sp>
          <p:nvSpPr>
            <p:cNvPr id="31" name="TextBox 30"/>
            <p:cNvSpPr txBox="1"/>
            <p:nvPr/>
          </p:nvSpPr>
          <p:spPr>
            <a:xfrm>
              <a:off x="381000" y="2971635"/>
              <a:ext cx="3429000" cy="7696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s points to s[0], </a:t>
              </a:r>
              <a:r>
                <a:rPr lang="en-US" sz="2200" b="1" dirty="0">
                  <a:latin typeface="Comic Sans MS" pitchFamily="66" charset="0"/>
                </a:rPr>
                <a:t>or,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s is a pointer to s[0].</a:t>
              </a:r>
            </a:p>
          </p:txBody>
        </p:sp>
        <p:sp>
          <p:nvSpPr>
            <p:cNvPr id="15373" name="TextBox 31"/>
            <p:cNvSpPr txBox="1">
              <a:spLocks noChangeArrowheads="1"/>
            </p:cNvSpPr>
            <p:nvPr/>
          </p:nvSpPr>
          <p:spPr bwMode="auto">
            <a:xfrm>
              <a:off x="457200" y="2590800"/>
              <a:ext cx="248177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Referred to as :</a:t>
              </a:r>
            </a:p>
            <a:p>
              <a:pPr eaLnBrk="1" hangingPunct="1"/>
              <a:endParaRPr lang="en-US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5429264"/>
            <a:ext cx="91440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Passing an  actual 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parameter</a:t>
            </a:r>
            <a:r>
              <a:rPr lang="en-US" sz="2200" b="1" dirty="0">
                <a:latin typeface="Comic Sans MS" pitchFamily="66" charset="0"/>
              </a:rPr>
              <a:t>  array s to a formal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parameter</a:t>
            </a:r>
            <a:r>
              <a:rPr lang="en-US" sz="2200" b="1" dirty="0">
                <a:latin typeface="Comic Sans MS" pitchFamily="66" charset="0"/>
              </a:rPr>
              <a:t> array t[] makes t now point to the first element of array s.</a:t>
            </a:r>
          </a:p>
        </p:txBody>
      </p:sp>
    </p:spTree>
    <p:extLst>
      <p:ext uri="{BB962C8B-B14F-4D97-AF65-F5344CB8AC3E}">
        <p14:creationId xmlns:p14="http://schemas.microsoft.com/office/powerpoint/2010/main" xmlns="" val="311230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43042" y="428604"/>
            <a:ext cx="5181600" cy="1676400"/>
            <a:chOff x="3657600" y="1295400"/>
            <a:chExt cx="5181600" cy="1676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5067300" y="2133600"/>
              <a:ext cx="2965879" cy="838200"/>
              <a:chOff x="3619500" y="2667000"/>
              <a:chExt cx="2965879" cy="838200"/>
            </a:xfrm>
          </p:grpSpPr>
          <p:grpSp>
            <p:nvGrpSpPr>
              <p:cNvPr id="6" name="Group 40"/>
              <p:cNvGrpSpPr>
                <a:grpSpLocks/>
              </p:cNvGrpSpPr>
              <p:nvPr/>
            </p:nvGrpSpPr>
            <p:grpSpPr bwMode="auto">
              <a:xfrm>
                <a:off x="3657600" y="2667000"/>
                <a:ext cx="990600" cy="838200"/>
                <a:chOff x="3733800" y="5334000"/>
                <a:chExt cx="990600" cy="838200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733800" y="5334000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3962400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7" name="Group 38"/>
              <p:cNvGrpSpPr>
                <a:grpSpLocks/>
              </p:cNvGrpSpPr>
              <p:nvPr/>
            </p:nvGrpSpPr>
            <p:grpSpPr bwMode="auto">
              <a:xfrm>
                <a:off x="4800600" y="2819400"/>
                <a:ext cx="1784779" cy="685800"/>
                <a:chOff x="5105400" y="4876800"/>
                <a:chExt cx="1784779" cy="685800"/>
              </a:xfrm>
            </p:grpSpPr>
            <p:sp>
              <p:nvSpPr>
                <p:cNvPr id="15380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057900" y="4953000"/>
                  <a:ext cx="83227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size 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105400" y="4876800"/>
                  <a:ext cx="914400" cy="6858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  <a:endCxn id="24" idx="2"/>
              </p:cNvCxnSpPr>
              <p:nvPr/>
            </p:nvCxnSpPr>
            <p:spPr bwMode="auto">
              <a:xfrm rot="10800000">
                <a:off x="3619500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5379" name="TextBox 12"/>
              <p:cNvSpPr txBox="1">
                <a:spLocks noChangeArrowheads="1"/>
              </p:cNvSpPr>
              <p:nvPr/>
            </p:nvSpPr>
            <p:spPr bwMode="auto">
              <a:xfrm>
                <a:off x="4953000" y="2895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10</a:t>
                </a:r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428860" y="2285992"/>
            <a:ext cx="4168775" cy="1912938"/>
            <a:chOff x="-199788" y="2438400"/>
            <a:chExt cx="3886201" cy="1834914"/>
          </a:xfrm>
        </p:grpSpPr>
        <p:sp>
          <p:nvSpPr>
            <p:cNvPr id="35" name="TextBox 34"/>
            <p:cNvSpPr txBox="1"/>
            <p:nvPr/>
          </p:nvSpPr>
          <p:spPr>
            <a:xfrm>
              <a:off x="-199788" y="2438400"/>
              <a:ext cx="3886201" cy="10628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smtClean="0">
                  <a:latin typeface="Comic Sans MS" pitchFamily="66" charset="0"/>
                </a:rPr>
                <a:t>char </a:t>
              </a:r>
              <a:r>
                <a:rPr lang="en-US" sz="2200" b="1" dirty="0">
                  <a:latin typeface="Comic Sans MS" pitchFamily="66" charset="0"/>
                </a:rPr>
                <a:t>s[10];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>
                  <a:latin typeface="Comic Sans MS" pitchFamily="66" charset="0"/>
                </a:rPr>
                <a:t>read_into_array</a:t>
              </a:r>
              <a:r>
                <a:rPr lang="en-US" sz="2200" b="1" dirty="0">
                  <a:latin typeface="Comic Sans MS" pitchFamily="66" charset="0"/>
                </a:rPr>
                <a:t>(s,10);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3534780"/>
              <a:ext cx="3545825" cy="7385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size);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648200"/>
            <a:ext cx="914400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t </a:t>
            </a:r>
            <a:r>
              <a:rPr lang="en-US" sz="2200" b="1" dirty="0">
                <a:latin typeface="Comic Sans MS" pitchFamily="66" charset="0"/>
              </a:rPr>
              <a:t>is declared as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char t[], </a:t>
            </a:r>
            <a:endParaRPr lang="en-US" sz="22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t[0]: the </a:t>
            </a:r>
            <a:r>
              <a:rPr lang="en-US" sz="2200" b="1" dirty="0">
                <a:latin typeface="Comic Sans MS" pitchFamily="66" charset="0"/>
              </a:rPr>
              <a:t>box pointed to by t, </a:t>
            </a:r>
            <a:endParaRPr lang="en-US" sz="2200" b="1" dirty="0" smtClean="0">
              <a:latin typeface="Comic Sans MS" pitchFamily="66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t[1]: refers </a:t>
            </a:r>
            <a:r>
              <a:rPr lang="en-US" sz="2200" b="1" dirty="0">
                <a:latin typeface="Comic Sans MS" pitchFamily="66" charset="0"/>
              </a:rPr>
              <a:t>to </a:t>
            </a:r>
            <a:r>
              <a:rPr lang="en-US" sz="2200" b="1" dirty="0" smtClean="0">
                <a:latin typeface="Comic Sans MS" pitchFamily="66" charset="0"/>
              </a:rPr>
              <a:t>box </a:t>
            </a:r>
            <a:r>
              <a:rPr lang="en-US" sz="2200" b="1" dirty="0">
                <a:latin typeface="Comic Sans MS" pitchFamily="66" charset="0"/>
              </a:rPr>
              <a:t>one char further from </a:t>
            </a:r>
            <a:r>
              <a:rPr lang="en-US" sz="2200" b="1" dirty="0" smtClean="0">
                <a:latin typeface="Comic Sans MS" pitchFamily="66" charset="0"/>
              </a:rPr>
              <a:t>t[0] 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t[2]: box </a:t>
            </a:r>
            <a:r>
              <a:rPr lang="en-US" sz="2200" b="1" dirty="0">
                <a:latin typeface="Comic Sans MS" pitchFamily="66" charset="0"/>
              </a:rPr>
              <a:t>that is 2 chars further from </a:t>
            </a:r>
            <a:r>
              <a:rPr lang="en-US" sz="2200" b="1" dirty="0" smtClean="0">
                <a:latin typeface="Comic Sans MS" pitchFamily="66" charset="0"/>
              </a:rPr>
              <a:t>t[0</a:t>
            </a:r>
            <a:r>
              <a:rPr lang="en-US" sz="2200" b="1" dirty="0">
                <a:latin typeface="Comic Sans MS" pitchFamily="66" charset="0"/>
              </a:rPr>
              <a:t>] and so on…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000364" y="6248400"/>
            <a:ext cx="2978150" cy="430213"/>
          </a:xfrm>
          <a:prstGeom prst="rect">
            <a:avLst/>
          </a:prstGeom>
          <a:solidFill>
            <a:srgbClr val="FEC8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see this now.</a:t>
            </a:r>
          </a:p>
        </p:txBody>
      </p:sp>
    </p:spTree>
    <p:extLst>
      <p:ext uri="{BB962C8B-B14F-4D97-AF65-F5344CB8AC3E}">
        <p14:creationId xmlns:p14="http://schemas.microsoft.com/office/powerpoint/2010/main" xmlns="" val="311230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33400" y="2362200"/>
            <a:ext cx="8382000" cy="178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t[0]: </a:t>
            </a:r>
            <a:r>
              <a:rPr lang="en-US" sz="2200" b="1" dirty="0" smtClean="0">
                <a:latin typeface="Comic Sans MS" pitchFamily="66" charset="0"/>
              </a:rPr>
              <a:t>box </a:t>
            </a:r>
            <a:r>
              <a:rPr lang="en-US" sz="2200" b="1" dirty="0">
                <a:latin typeface="Comic Sans MS" pitchFamily="66" charset="0"/>
              </a:rPr>
              <a:t>whose address is stored in </a:t>
            </a:r>
            <a:r>
              <a:rPr lang="en-US" sz="2200" b="1" dirty="0" smtClean="0">
                <a:latin typeface="Comic Sans MS" pitchFamily="66" charset="0"/>
              </a:rPr>
              <a:t>t; same </a:t>
            </a:r>
            <a:r>
              <a:rPr lang="en-US" sz="2200" b="1" dirty="0">
                <a:latin typeface="Comic Sans MS" pitchFamily="66" charset="0"/>
              </a:rPr>
              <a:t>as s[0].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t[1]: </a:t>
            </a:r>
            <a:r>
              <a:rPr lang="en-US" sz="2200" b="1" dirty="0" smtClean="0">
                <a:latin typeface="Comic Sans MS" pitchFamily="66" charset="0"/>
              </a:rPr>
              <a:t>is </a:t>
            </a:r>
            <a:r>
              <a:rPr lang="en-US" sz="2200" b="1" dirty="0">
                <a:latin typeface="Comic Sans MS" pitchFamily="66" charset="0"/>
              </a:rPr>
              <a:t>the box next to (successor to) the box whose address is stored in </a:t>
            </a:r>
            <a:r>
              <a:rPr lang="en-US" sz="2200" b="1" dirty="0" smtClean="0">
                <a:latin typeface="Comic Sans MS" pitchFamily="66" charset="0"/>
              </a:rPr>
              <a:t>t; same </a:t>
            </a:r>
            <a:r>
              <a:rPr lang="en-US" sz="2200" b="1" dirty="0">
                <a:latin typeface="Comic Sans MS" pitchFamily="66" charset="0"/>
              </a:rPr>
              <a:t>as s[1].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t[2]</a:t>
            </a:r>
            <a:r>
              <a:rPr lang="en-US" sz="2200" b="1" dirty="0">
                <a:latin typeface="Comic Sans MS" pitchFamily="66" charset="0"/>
              </a:rPr>
              <a:t> is the box 2 </a:t>
            </a:r>
            <a:r>
              <a:rPr lang="en-US" sz="2200" b="1" dirty="0" smtClean="0">
                <a:latin typeface="Comic Sans MS" pitchFamily="66" charset="0"/>
              </a:rPr>
              <a:t>steps next to the </a:t>
            </a:r>
            <a:r>
              <a:rPr lang="en-US" sz="2200" b="1" dirty="0">
                <a:latin typeface="Comic Sans MS" pitchFamily="66" charset="0"/>
              </a:rPr>
              <a:t>box whose address is stored in t; </a:t>
            </a:r>
            <a:r>
              <a:rPr lang="en-US" sz="2200" b="1" dirty="0" smtClean="0">
                <a:latin typeface="Comic Sans MS" pitchFamily="66" charset="0"/>
              </a:rPr>
              <a:t>same </a:t>
            </a:r>
            <a:r>
              <a:rPr lang="en-US" sz="2200" b="1" dirty="0">
                <a:latin typeface="Comic Sans MS" pitchFamily="66" charset="0"/>
              </a:rPr>
              <a:t>as s[2], etc..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71604" y="4286256"/>
            <a:ext cx="6003925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suppose  we change t[0] using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t[0] = ‘A’;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Later on, in main(), when we access s[0],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see that s[0] is ‘A’.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819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t[0]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81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t[1]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672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t[2]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248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t[9]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19200" y="838200"/>
            <a:ext cx="5753100" cy="914400"/>
            <a:chOff x="1219200" y="838200"/>
            <a:chExt cx="5753100" cy="914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857500" y="838200"/>
              <a:ext cx="4114800" cy="914400"/>
              <a:chOff x="4800600" y="4495800"/>
              <a:chExt cx="4114800" cy="9144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6408" name="Straight Connector 24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6409" name="Straight Connector 25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6402" name="TextBox 15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6403" name="TextBox 16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219200" y="914400"/>
              <a:ext cx="1066800" cy="838200"/>
              <a:chOff x="3657600" y="5334000"/>
              <a:chExt cx="1066800" cy="838200"/>
            </a:xfrm>
          </p:grpSpPr>
          <p:sp>
            <p:nvSpPr>
              <p:cNvPr id="16399" name="TextBox 12"/>
              <p:cNvSpPr txBox="1">
                <a:spLocks noChangeArrowheads="1"/>
              </p:cNvSpPr>
              <p:nvPr/>
            </p:nvSpPr>
            <p:spPr bwMode="auto">
              <a:xfrm>
                <a:off x="3657600" y="53340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3962400" y="5486400"/>
                <a:ext cx="7620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6398" name="Straight Arrow Connector 27"/>
            <p:cNvCxnSpPr>
              <a:cxnSpLocks noChangeShapeType="1"/>
              <a:endCxn id="21" idx="1"/>
            </p:cNvCxnSpPr>
            <p:nvPr/>
          </p:nvCxnSpPr>
          <p:spPr bwMode="auto">
            <a:xfrm>
              <a:off x="1905000" y="1447800"/>
              <a:ext cx="9525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895600" y="1295400"/>
            <a:ext cx="530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‘A’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9850" y="5874269"/>
            <a:ext cx="8345554" cy="769441"/>
          </a:xfrm>
          <a:prstGeom prst="rect">
            <a:avLst/>
          </a:prstGeom>
          <a:solidFill>
            <a:srgbClr val="FFBBB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box </a:t>
            </a:r>
            <a:r>
              <a:rPr lang="en-US" altLang="en-US" sz="2200" b="1" dirty="0" smtClean="0">
                <a:latin typeface="Comic Sans MS" pitchFamily="66" charset="0"/>
              </a:rPr>
              <a:t>is the </a:t>
            </a:r>
            <a:r>
              <a:rPr lang="en-US" altLang="en-US" sz="2200" b="1" dirty="0">
                <a:latin typeface="Comic Sans MS" pitchFamily="66" charset="0"/>
              </a:rPr>
              <a:t>same, but it </a:t>
            </a:r>
            <a:r>
              <a:rPr lang="en-US" altLang="en-US" sz="2200" b="1" dirty="0" smtClean="0">
                <a:latin typeface="Comic Sans MS" pitchFamily="66" charset="0"/>
              </a:rPr>
              <a:t>has </a:t>
            </a:r>
            <a:r>
              <a:rPr lang="en-US" altLang="en-US" sz="2200" b="1" dirty="0">
                <a:latin typeface="Comic Sans MS" pitchFamily="66" charset="0"/>
              </a:rPr>
              <a:t>two names, s[0] in main()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and t[0] in read_into_array()</a:t>
            </a:r>
          </a:p>
        </p:txBody>
      </p:sp>
    </p:spTree>
    <p:extLst>
      <p:ext uri="{BB962C8B-B14F-4D97-AF65-F5344CB8AC3E}">
        <p14:creationId xmlns:p14="http://schemas.microsoft.com/office/powerpoint/2010/main" xmlns="" val="332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918" y="609600"/>
            <a:ext cx="5181600" cy="1676400"/>
            <a:chOff x="3657600" y="1295400"/>
            <a:chExt cx="5181600" cy="1676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6419868" y="2209800"/>
              <a:ext cx="1409700" cy="762000"/>
              <a:chOff x="4972068" y="2743200"/>
              <a:chExt cx="1409700" cy="762000"/>
            </a:xfrm>
          </p:grpSpPr>
          <p:grpSp>
            <p:nvGrpSpPr>
              <p:cNvPr id="6" name="Group 40"/>
              <p:cNvGrpSpPr>
                <a:grpSpLocks/>
              </p:cNvGrpSpPr>
              <p:nvPr/>
            </p:nvGrpSpPr>
            <p:grpSpPr bwMode="auto">
              <a:xfrm>
                <a:off x="5373490" y="2788553"/>
                <a:ext cx="1008278" cy="716647"/>
                <a:chOff x="5449690" y="5455553"/>
                <a:chExt cx="1008278" cy="716647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449690" y="5455553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5695968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</p:cNvCxnSpPr>
              <p:nvPr/>
            </p:nvCxnSpPr>
            <p:spPr bwMode="auto">
              <a:xfrm rot="10800000">
                <a:off x="4972068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00034" y="68025"/>
            <a:ext cx="5062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C00000"/>
                </a:solidFill>
                <a:latin typeface="Comic Sans MS" pitchFamily="66" charset="0"/>
              </a:rPr>
              <a:t>Address Arithmetic</a:t>
            </a:r>
            <a:endParaRPr lang="en-US" altLang="en-US" sz="36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929190" y="2571744"/>
            <a:ext cx="3429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s+2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points to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s[2], </a:t>
            </a:r>
            <a:r>
              <a:rPr lang="en-US" sz="2200" b="1" dirty="0">
                <a:latin typeface="Comic Sans MS" pitchFamily="66" charset="0"/>
              </a:rPr>
              <a:t>or,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s+2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is a pointer to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s[2].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4302633"/>
            <a:ext cx="91440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Passing an  actual  parameter  array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s+2</a:t>
            </a:r>
            <a:r>
              <a:rPr lang="en-US" sz="2200" b="1" dirty="0" smtClean="0">
                <a:latin typeface="Comic Sans MS" pitchFamily="66" charset="0"/>
              </a:rPr>
              <a:t> </a:t>
            </a:r>
            <a:r>
              <a:rPr lang="en-US" sz="2200" b="1" dirty="0">
                <a:latin typeface="Comic Sans MS" pitchFamily="66" charset="0"/>
              </a:rPr>
              <a:t>to a formal parameter array t[] makes t now point to the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third</a:t>
            </a:r>
            <a:r>
              <a:rPr lang="en-US" sz="2200" b="1" dirty="0" smtClean="0">
                <a:latin typeface="Comic Sans MS" pitchFamily="66" charset="0"/>
              </a:rPr>
              <a:t> </a:t>
            </a:r>
            <a:r>
              <a:rPr lang="en-US" sz="2200" b="1" dirty="0">
                <a:latin typeface="Comic Sans MS" pitchFamily="66" charset="0"/>
              </a:rPr>
              <a:t>element of array s.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88911" y="2301880"/>
            <a:ext cx="4168775" cy="1912938"/>
            <a:chOff x="0" y="2438400"/>
            <a:chExt cx="3886200" cy="1834914"/>
          </a:xfrm>
        </p:grpSpPr>
        <p:sp>
          <p:nvSpPr>
            <p:cNvPr id="35" name="TextBox 34"/>
            <p:cNvSpPr txBox="1"/>
            <p:nvPr/>
          </p:nvSpPr>
          <p:spPr>
            <a:xfrm>
              <a:off x="0" y="2438400"/>
              <a:ext cx="3886200" cy="10628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smtClean="0">
                  <a:latin typeface="Comic Sans MS" pitchFamily="66" charset="0"/>
                </a:rPr>
                <a:t>char </a:t>
              </a:r>
              <a:r>
                <a:rPr lang="en-US" sz="2200" b="1" dirty="0">
                  <a:latin typeface="Comic Sans MS" pitchFamily="66" charset="0"/>
                </a:rPr>
                <a:t>s[10];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 smtClean="0">
                  <a:latin typeface="Comic Sans MS" pitchFamily="66" charset="0"/>
                </a:rPr>
                <a:t>read_into_array</a:t>
              </a:r>
              <a:r>
                <a:rPr lang="en-US" sz="2200" b="1" dirty="0" smtClean="0">
                  <a:latin typeface="Comic Sans MS" pitchFamily="66" charset="0"/>
                </a:rPr>
                <a:t>(s+2,8); </a:t>
              </a: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3534780"/>
              <a:ext cx="3545825" cy="7385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size);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5535714"/>
            <a:ext cx="91440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t </a:t>
            </a:r>
            <a:r>
              <a:rPr lang="en-US" sz="2200" b="1" dirty="0">
                <a:latin typeface="Comic Sans MS" pitchFamily="66" charset="0"/>
              </a:rPr>
              <a:t>is declared as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char t[], </a:t>
            </a:r>
            <a:r>
              <a:rPr lang="en-US" sz="2200" b="1" dirty="0">
                <a:latin typeface="Comic Sans MS" pitchFamily="66" charset="0"/>
              </a:rPr>
              <a:t>t[0</a:t>
            </a:r>
            <a:r>
              <a:rPr lang="en-US" sz="2200" b="1" dirty="0" smtClean="0">
                <a:latin typeface="Comic Sans MS" pitchFamily="66" charset="0"/>
              </a:rPr>
              <a:t>]=s[2] is the box </a:t>
            </a:r>
            <a:r>
              <a:rPr lang="en-US" sz="2200" b="1" dirty="0">
                <a:latin typeface="Comic Sans MS" pitchFamily="66" charset="0"/>
              </a:rPr>
              <a:t>pointed to by t, t[1</a:t>
            </a:r>
            <a:r>
              <a:rPr lang="en-US" sz="2200" b="1" dirty="0" smtClean="0">
                <a:latin typeface="Comic Sans MS" pitchFamily="66" charset="0"/>
              </a:rPr>
              <a:t>]=s[3] </a:t>
            </a:r>
            <a:r>
              <a:rPr lang="en-US" sz="2200" b="1" dirty="0">
                <a:latin typeface="Comic Sans MS" pitchFamily="66" charset="0"/>
              </a:rPr>
              <a:t>refers to the box one char further from the box t[0], </a:t>
            </a:r>
            <a:r>
              <a:rPr lang="en-US" sz="2200" b="1" dirty="0" smtClean="0">
                <a:latin typeface="Comic Sans MS" pitchFamily="66" charset="0"/>
              </a:rPr>
              <a:t>and </a:t>
            </a:r>
            <a:r>
              <a:rPr lang="en-US" sz="2200" b="1" dirty="0">
                <a:latin typeface="Comic Sans MS" pitchFamily="66" charset="0"/>
              </a:rPr>
              <a:t>so on…</a:t>
            </a:r>
          </a:p>
        </p:txBody>
      </p:sp>
    </p:spTree>
    <p:extLst>
      <p:ext uri="{BB962C8B-B14F-4D97-AF65-F5344CB8AC3E}">
        <p14:creationId xmlns:p14="http://schemas.microsoft.com/office/powerpoint/2010/main" xmlns="" val="311230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50292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For an array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[]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dirty="0" smtClean="0"/>
              <a:t>    acts as a </a:t>
            </a:r>
            <a:r>
              <a:rPr lang="en-IN" dirty="0" smtClean="0">
                <a:solidFill>
                  <a:srgbClr val="FF0000"/>
                </a:solidFill>
              </a:rPr>
              <a:t>dereferencing</a:t>
            </a:r>
            <a:r>
              <a:rPr lang="en-IN" dirty="0" smtClean="0"/>
              <a:t> operator.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Another such operator is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IN" dirty="0" smtClean="0"/>
              <a:t> .</a:t>
            </a:r>
          </a:p>
          <a:p>
            <a:pPr lvl="2">
              <a:buFont typeface="Wingdings" pitchFamily="2" charset="2"/>
              <a:buChar char="ü"/>
            </a:pPr>
            <a:r>
              <a:rPr lang="en-IN" dirty="0" smtClean="0"/>
              <a:t>    </a:t>
            </a:r>
            <a:r>
              <a:rPr lang="en-IN" sz="2800" dirty="0" smtClean="0"/>
              <a:t>Can act on an array address.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Eg</a:t>
            </a:r>
            <a:r>
              <a:rPr lang="en-IN" dirty="0" smtClean="0"/>
              <a:t>. s[2] is the same as </a:t>
            </a:r>
            <a:r>
              <a:rPr lang="en-IN" dirty="0" smtClean="0">
                <a:solidFill>
                  <a:srgbClr val="FF0000"/>
                </a:solidFill>
              </a:rPr>
              <a:t>*(s+2)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Dereferencing operators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40896" y="785794"/>
            <a:ext cx="3803104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char s[10];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read_into_array(s,10);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.........</a:t>
            </a:r>
            <a:endParaRPr lang="en-US" sz="2200" b="1" dirty="0">
              <a:latin typeface="Comic Sans MS" pitchFamily="66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500430" y="2786058"/>
            <a:ext cx="5281618" cy="1676400"/>
            <a:chOff x="3557582" y="1295400"/>
            <a:chExt cx="5281618" cy="1676400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557582" y="1295400"/>
              <a:ext cx="5281618" cy="1219200"/>
              <a:chOff x="3633782" y="4495800"/>
              <a:chExt cx="5281618" cy="1219200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35" name="Rectangle 34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39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0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30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3633782" y="50292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3" name="TextBox 21"/>
              <p:cNvSpPr txBox="1">
                <a:spLocks noChangeArrowheads="1"/>
              </p:cNvSpPr>
              <p:nvPr/>
            </p:nvSpPr>
            <p:spPr bwMode="auto">
              <a:xfrm>
                <a:off x="3657600" y="4522113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34" name="Shape 41"/>
              <p:cNvCxnSpPr>
                <a:cxnSpLocks noChangeShapeType="1"/>
                <a:stCxn id="32" idx="3"/>
              </p:cNvCxnSpPr>
              <p:nvPr/>
            </p:nvCxnSpPr>
            <p:spPr bwMode="auto">
              <a:xfrm flipV="1">
                <a:off x="4319582" y="5029200"/>
                <a:ext cx="481018" cy="3429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6419868" y="2209800"/>
              <a:ext cx="1409700" cy="762000"/>
              <a:chOff x="4972068" y="2743200"/>
              <a:chExt cx="1409700" cy="762000"/>
            </a:xfrm>
          </p:grpSpPr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5052994" y="2819400"/>
                <a:ext cx="1328774" cy="685800"/>
                <a:chOff x="5129194" y="5486400"/>
                <a:chExt cx="1328774" cy="685800"/>
              </a:xfrm>
            </p:grpSpPr>
            <p:sp>
              <p:nvSpPr>
                <p:cNvPr id="27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129194" y="5512713"/>
                  <a:ext cx="81440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 smtClean="0">
                      <a:latin typeface="Comic Sans MS" pitchFamily="66" charset="0"/>
                    </a:rPr>
                    <a:t>s+2</a:t>
                  </a:r>
                  <a:endParaRPr lang="en-US" altLang="en-US" sz="2200" b="1" dirty="0">
                    <a:latin typeface="Comic Sans MS" pitchFamily="66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5695968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26" name="Shape 41"/>
              <p:cNvCxnSpPr>
                <a:cxnSpLocks noChangeShapeType="1"/>
              </p:cNvCxnSpPr>
              <p:nvPr/>
            </p:nvCxnSpPr>
            <p:spPr bwMode="auto">
              <a:xfrm rot="10800000">
                <a:off x="4972068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667000"/>
            <a:ext cx="7772400" cy="3581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 C Explanation: </a:t>
            </a:r>
            <a:endParaRPr lang="en-IN" dirty="0" smtClean="0"/>
          </a:p>
          <a:p>
            <a:r>
              <a:rPr lang="en-IN" dirty="0"/>
              <a:t>a</a:t>
            </a:r>
            <a:r>
              <a:rPr lang="en-IN" dirty="0" smtClean="0"/>
              <a:t>[b] defined as *(a+b)</a:t>
            </a:r>
            <a:endParaRPr lang="en-IN" dirty="0" smtClean="0"/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3[s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] = *(s+3) = s[3]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 smtClean="0"/>
              <a:t>So the above simply updates 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   s[3] </a:t>
            </a:r>
            <a:r>
              <a:rPr lang="en-IN" dirty="0" smtClean="0"/>
              <a:t>to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s[2]+2 </a:t>
            </a:r>
            <a:r>
              <a:rPr lang="en-IN" dirty="0" smtClean="0"/>
              <a:t>.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[] and * relationship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396425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Quiz:</a:t>
            </a:r>
            <a:r>
              <a:rPr lang="en-IN" sz="3600" dirty="0" smtClean="0"/>
              <a:t> </a:t>
            </a:r>
          </a:p>
          <a:p>
            <a:pPr algn="ctr"/>
            <a:r>
              <a:rPr lang="en-IN" sz="3600" dirty="0" smtClean="0"/>
              <a:t>Is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3[s] = s[2] + 2; </a:t>
            </a:r>
            <a:r>
              <a:rPr lang="en-IN" sz="3600" dirty="0" smtClean="0"/>
              <a:t>a valid C expression?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2458</Words>
  <Application>Microsoft Office PowerPoint</Application>
  <PresentationFormat>On-screen Show (4:3)</PresentationFormat>
  <Paragraphs>892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Arrays and functions</vt:lpstr>
      <vt:lpstr>This class</vt:lpstr>
      <vt:lpstr>Review of array passing</vt:lpstr>
      <vt:lpstr>Slide 4</vt:lpstr>
      <vt:lpstr>Slide 5</vt:lpstr>
      <vt:lpstr>Slide 6</vt:lpstr>
      <vt:lpstr>Slide 7</vt:lpstr>
      <vt:lpstr>Dereferencing operators</vt:lpstr>
      <vt:lpstr>[] and * relationship</vt:lpstr>
      <vt:lpstr>Example: Dot Product </vt:lpstr>
      <vt:lpstr>Slide 11</vt:lpstr>
      <vt:lpstr>Slide 12</vt:lpstr>
      <vt:lpstr>Generating Prime Numbers</vt:lpstr>
      <vt:lpstr>Sieve of Eratosthenes</vt:lpstr>
      <vt:lpstr>Slide 15</vt:lpstr>
      <vt:lpstr>Slide 16</vt:lpstr>
      <vt:lpstr>Slide 17</vt:lpstr>
      <vt:lpstr>Slide 18</vt:lpstr>
      <vt:lpstr>Slide 19</vt:lpstr>
      <vt:lpstr>Slide 20</vt:lpstr>
      <vt:lpstr>Generating Prime Numbers using Sieve of Eratosthenes</vt:lpstr>
      <vt:lpstr>Sieve of Eratosthenes: Program</vt:lpstr>
      <vt:lpstr>Arrays and functions</vt:lpstr>
      <vt:lpstr>Example</vt:lpstr>
      <vt:lpstr>Main function</vt:lpstr>
      <vt:lpstr>Helper functions</vt:lpstr>
      <vt:lpstr>Array size issues</vt:lpstr>
      <vt:lpstr>Sizeof arrays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arrays</dc:title>
  <dc:creator>cse</dc:creator>
  <cp:lastModifiedBy>cse</cp:lastModifiedBy>
  <cp:revision>12</cp:revision>
  <dcterms:created xsi:type="dcterms:W3CDTF">2017-09-11T00:17:25Z</dcterms:created>
  <dcterms:modified xsi:type="dcterms:W3CDTF">2017-09-11T02:09:05Z</dcterms:modified>
</cp:coreProperties>
</file>