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ink/ink6.xml" ContentType="application/inkml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ink/ink4.xml" ContentType="application/inkml+xml"/>
  <Override PartName="/ppt/ink/ink14.xml" ContentType="application/inkml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2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9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ink/ink7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ink/ink15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ink/ink1.xml" ContentType="application/inkml+xml"/>
  <Override PartName="/ppt/ink/ink13.xml" ContentType="application/inkml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ink/ink11.xml" ContentType="application/inkml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76" r:id="rId23"/>
    <p:sldId id="277" r:id="rId24"/>
    <p:sldId id="278" r:id="rId25"/>
    <p:sldId id="275" r:id="rId26"/>
    <p:sldId id="268" r:id="rId27"/>
    <p:sldId id="269" r:id="rId28"/>
    <p:sldId id="270" r:id="rId29"/>
    <p:sldId id="271" r:id="rId30"/>
    <p:sldId id="272" r:id="rId31"/>
    <p:sldId id="273" r:id="rId32"/>
    <p:sldId id="27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14T09:55:11.8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 1517 8,'0'0'20,"0"0"-4,0 0-1,0 0-1,0 0-1,0 0-1,-19 11-2,19-11-1,0 0-1,0 0 0,0 0-2,-8 19 0,8-19-1,0 0-1,0 0 0,0 0 0,0 0 0,0 0-1,-19 2 0,19-2 0,0 0-1,0 0 0,0 0 0,0 0 0,0 0-1,0 0 0,0 0 1,16-19-1,-16 19 0,17-21-1,-17 21 1,20-24 0,-20 24-1,25-26 1,-25 26 0,19-31 0,-10 14-1,3 1 1,-3-1 0,3-2-1,-3 0 1,2 2-1,1-4-1,-1 4 2,1 0-1,-3-3 1,2 1-2,1-2 2,-1 0-2,-1 1 1,3 1 1,0 0-1,-2-2 0,3 4 0,-1-2 0,0 3 0,-1-5 1,3 4-1,0-6 0,-2 6 0,4-3 0,-4-1 0,3 0 1,1 2-1,-2 2 1,-2-3-1,0 1 0,1-2 0,-3 2 0,0 2 0,-1 0 0,-1-1 0,3 1 0,-3-2 0,2 0 0,3-2 0,1 4 0,-2-2 0,2 1 0,-2-1 0,3 2 0,-5 0 0,-11 17 1,25-28-1,-25 28 0,20-27 0,-20 27 0,17-22 0,-17 22 0,16-21 1,-16 21-1,15-23 0,-15 23 0,13-18 0,-13 18 0,13-19 0,-13 19-1,14-19 1,-14 19 0,11-21 0,-11 21 0,13-21 1,-13 21-1,10-18 0,-10 18 0,11-21 0,-11 21 0,0 0 0,15-25 0,-15 25 0,12-20 0,-12 20 0,15-29 1,-15 29-1,17-30 0,-8 13 0,-1-2 0,1 3 0,3-1 0,-3 0 0,-9 17 0,17-30 1,-17 30-1,19-31 2,-19 31-2,17-24 2,-17 24-1,13-17 0,-13 17-1,0 0 1,0 0-1,15-19 0,-15 19 0,0 0-1,0 0-1,0 0-5,0 0-16,0 0-9,0 0-2,0 0-2,-18-7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14T09:55:29.0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484 3 14,'0'0'21,"0"0"1,0 0-7,0 0-3,0 0-1,0 0-2,0 0-1,0 0 0,0 0 0,0 0 0,0 0-2,0 0 0,-21-4 0,21 4-1,-7 19 0,7-2-1,0-17-1,-8 30 0,8-30-1,-11 32 0,5-15 0,2 2-1,-2-1 0,3 3 1,-5-2-2,4 2 1,-1-1 0,1 7 0,-4-5 0,3 5 0,-1-3-1,-2 3 1,1-1 0,1 2-1,-3-1 0,1 3 0,0-2 0,1 2 0,-1-2 1,3-1 0,-3-1 0,2-2-1,1 1 2,-1-2-2,0-3 2,1 1-2,-1 3 0,-2 1 0,1-1 0,-3 3 1,1-1-1,-3 1 0,1 1 1,2 0-1,-3 0 0,3-3 0,1-1 0,1 3 0,1-9 0,0 3 1,1 0-2,-3 1 2,2 3-1,1 1 0,-5 3 1,3 1-1,-5 4 1,1 0-1,0 1 1,-1-3-1,5-2 0,-3-1 1,1-1-1,3-5 1,0-5-1,6-18 0,-3 31 0,3-31 0,-6 26 0,6-26 1,-8 26-2,8-26 2,-9 28-2,9-28 1,-8 29-3,8-29-5,0 0-14,6-25-9,9-24-5,0-20-2,4-31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14T09:55:30.6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25,'0'0'26,"0"0"-1,0 0-4,0 0-4,0 0-4,0 0-3,0 0-2,0 0-2,0 0-1,0 0-1,0 0-1,0 0-1,0 0 1,0 0-1,0 0 0,17 10 0,-17-10 0,13 19 0,-13-19-1,23 24 1,-10-7-1,-13-17 0,30 30 0,-13-13 0,2 2 0,0 0-1,0-2 1,2 2 0,0-1 0,0 1-1,3 2 1,-3-6-1,4 4 1,-1-2-1,3 2 1,-1-2-1,5 1 1,-5 1-1,1-2 1,-1 0-1,3 0 1,-5 0 0,1-2-1,-2 2 1,1-2 0,1 4 0,1 2 0,-1 1 1,3 1-1,-1-2 1,3 1-2,-1-1 1,-1 2 0,-1-8 0,-1 3-1,-3-1 0,1 0 1,-1 0-1,2 0 0,-3-2 1,3 4-1,0 0 0,1 0 1,-1 2-1,3-1 0,1 5 0,-3 1 1,3 2-1,-1 1 0,4 1 0,0-2 0,1 0 0,1 4 0,0-4 0,2 1 0,-2-3 0,-2-1 0,-2-3 0,2 5 0,1-3 1,-3 1-1,2-3 0,0 3 0,1-1 0,-1 1 0,2-3 0,-2 1 0,0-1 0,0 1 0,-1-2 0,-3-2 0,-1-1 0,-1-1 0,-3-2 0,-2 0 0,-2-3 0,-2-1 0,-17-11 0,24 17 0,-24-17 0,21 15 0,-21-15 0,0 0 0,19 17 0,-19-17 1,0 0-1,0 0-1,19 17 1,-19-17 0,0 0 0,0 0 1,0 0-1,0 0 0,17 13-1,-17-13 0,0 0-4,0 0-9,19 4-7,-32-29-9,15 3-3,-8-16-6,0-22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14T09:55:34.2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37 5 3,'0'0'15,"0"0"-3,0 0-2,-8 17-2,8-17 0,0 0 0,0 0-1,0 0 1,0 0-1,-17-4 1,17 4 1,0 0 0,0 0 0,0 0 0,0 0 0,-13-19-2,13 19 0,0 0-2,0 0-1,0 0-1,0 0-2,0 0 1,0 0-1,0 0 0,0 0 0,0 0 0,25 21 0,-25-21 1,19 9-1,-19-9 0,22 12 1,-22-12-1,23 15 1,-23-15-1,25 18 1,-25-18-1,26 21 0,-26-21 1,27 23-1,-27-23 0,30 17 0,-30-17 0,27 17 0,-27-17 0,28 15 0,-28-15-1,26 11 1,-26-11 0,25 15 0,-25-15-1,27 15 1,-27-15-1,34 23 1,-13-12 0,3 2 0,5 2-1,5 2 1,2-2 0,5 4-1,3-4 1,-1 0-1,3 0 1,-3 2-1,-1-2 0,-2 0 1,-2 0-1,-2-1 1,-2 1-1,-4 2 0,2-2 0,0 4 1,-1-2-1,5 3-1,0 3 2,0-1-2,0-1 2,3 2-2,-1-1 2,2 3-2,0-1 2,-2-3-1,2 2 0,-1-1 1,5 1-1,-1-1 0,5 5 0,1-5 1,4 1-1,-2 3 0,0-3 0,0 1 1,-1-3-1,-5 2 0,-3-1 1,-2 1-1,-5 0 0,-2-5 0,-1 3 1,-4 2-1,1-1 0,-3 1 1,-1 0-1,-2-3 0,1 5 0,-1-3 0,3 3 0,1-1 1,-1-1-2,3 1 1,-1 1 1,3-3-1,-1 1 0,0-2 0,0 1 0,1-1 0,1 0 0,-2-2 0,4-1 0,0 3 0,0-2 0,2 0 1,-1 0-1,-1 1 1,2 3 0,-2 0-2,0-3 1,0 1 0,0 0 0,-4 3 0,2-5 0,-3-2-1,-3 0 1,-1-4 0,-4-2 0,-2 1 0,-2-3 0,-17-9 1,24 10-1,-24-10 0,17 9 0,-17-9-1,0 0 0,0 0-1,18 13-3,-18-13-8,0 0-6,-8-32-6,17 13-4,-12-32-3,10-9-3,3-21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14T09:55:48.5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89 13 4,'0'0'15,"0"0"-6,0 0 0,0 0 0,0 0-1,0 0-1,2-17-1,-2 17 1,0 0-1,0 0 1,0 0-1,0 0 1,0 0 0,0 0-2,0 0 1,0 0-2,0 0 1,0 0-2,0 0 1,0 17-1,0-17 0,0 0 0,-10 18 0,10-18 0,-4 21-1,3-4 1,1-17-1,-4 28 0,4-28 0,-4 34 0,0-15 0,2 2-1,0 0 1,1 3-1,-3 0 0,2 5 0,-2 1 0,2 2 0,0-4-1,2 0 1,-4 2 0,3 1 0,1-3 0,-2 0 0,0-3 0,4 1 0,-2 0-1,0 3 1,0-5 0,0 1 0,0-3-1,2 3 1,-1-1-1,-1 1 1,0-3-1,0 3 1,0-3-1,2 3 0,-2-5 1,2 3 0,-2-2-1,0 1 1,2-3-1,-2 4 1,0-4-1,4 0 1,-4 3-1,2 1 1,-2-3 0,2 3-1,-2-2 1,0 1-1,-2-1 1,4 0-2,-4-4 2,0 0-2,2 0 1,-2 0 1,2-17-1,0 32 0,0-32 0,0 32 0,2-15 1,0-1-1,0 3 0,2 0 0,-3-2 0,1 0 1,-2 2-1,0-2 0,0-17 0,2 28 1,-2-28-1,4 23-1,-4-23-3,0 0-10,6 17-9,-23-38-6,3-7-5,-5-12-1,-5-20-2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14T09:55:50.3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 14 12,'0'0'16,"-10"-20"0,10 20-1,0 0-1,0 0-2,0 0-1,0 0-1,0 0-1,0 0-2,0 0-1,0 0-1,0 0-1,0 0 0,0 0-1,0 0 2,25 11-2,-25-11 1,0 0-1,21 13 1,-21-13 0,22 19-1,-22-19 0,25 22 0,-25-22-1,28 23 0,-11-10 0,-17-13-1,33 21 0,-16-10 0,3 2 1,-2-1-1,0 5 0,-18-17-1,35 28 1,-18-13 0,2 0 0,-19-15-1,28 28 1,-28-28-1,32 29 1,-32-29 0,30 24-1,-30-24 0,31 26 1,-31-26-1,30 27 0,-30-27 1,30 26-1,-13-13 0,0 1 1,0-1-1,0 0 0,1-4 0,-1 1 0,2-1 1,-19-9-1,32 17 0,-15-7 0,0-1 0,0 2 1,0 2-1,-17-13 0,32 27 0,-13-14 0,0 2 0,2 0 1,0 0-1,3 0 0,3 0 0,-1 0 1,-1 2-1,1-2 0,1 0 0,1 1 0,-1-1 0,-1-2 1,-1 0-1,1 2 0,-1-2 0,3 0 0,-3 2 1,2-1-1,-1 1 0,1 0 0,-1-2 0,4 2 0,1 0 0,-1 0 0,0 0 0,1 0 0,-5 0 0,1 0 0,-1-1 0,-1 1 0,-6-2 0,-2 0 0,2 0 0,-2-1 0,2 1 0,-19-13 1,32 22-2,-15-9 1,-17-13 1,34 19-1,-34-19 1,30 23-1,-30-23 1,31 19-1,-31-19 1,28 13-1,-28-13 0,25 19-2,-25-19 2,24 13 0,-24-13 0,23 15 0,-23-15 0,27 15 0,-27-15 0,26 21 0,-26-21 0,28 22-1,-28-22 1,33 23 0,-33-23 0,30 24 0,-30-24 0,32 21 1,-15-10-2,-17-11 2,29 17-1,-29-17 0,26 19 0,-26-19 0,28 19 0,-28-19 0,27 15 0,-27-15-1,30 23 1,-30-23 0,29 20 0,-29-20 0,30 17 0,-30-17 1,28 21-1,-28-21 0,23 13 0,-23-13 0,23 12 0,-23-12 0,0 0-1,19 11-5,-6 8-12,-30-29-7,17 10-7,-40-11-5,0-8 0,-3-3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9-24T05:01:46.0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29,'0'0'27,"0"0"4,0 0-2,0 0-9,0 0-7,0 0-3,0 0-2,0 0-2,0 0-2,0 0-1,0 0-1,0 0-1,0 0 1,0 0-1,0 0 0,0 0-1,0 0 1,0 0 0,0 0-1,27 25 1,-27-25-1,35 11 1,-35-11 0,48 15 0,-48-15 0,47 22 0,-47-22-1,46 15 0,-46-15 2,43 23-2,-43-23 1,44 22-1,-44-22 0,51 16 1,-51-16 0,50 20-1,-50-20 0,48 18 0,-48-18 0,58 20 1,-58-20 0,60 25-1,-25-13 1,4 2-1,5 2 1,5 2-1,7-4 1,6 6-1,-4-4 1,11 4-1,1-2 0,0 2 1,-3 2-1,3 1 0,0-3 0,1 3 0,-1 2 0,0-1 1,5 1-1,-1 3 0,5 0 0,-4-2 0,-1 0 0,5 2 1,-5-2-1,1 2 0,-5-2 0,1 2 0,-5 0 0,2-1 1,-2 1-1,5 5 0,-1-1 0,5 3 0,-1 3 0,1-3 0,3 2 0,5-1 1,-2 2-1,6-4 0,-5 0 0,3-3 1,6 3-1,2-5 0,-1-1 1,1 0-1,2-3 0,-2-1 1,2-4-2,-6 2 2,-2-1-1,-4 2 0,0-2 0,-9 0 0,-8 2 0,1 0 0,-9 2 1,-2-5-1,-7-3 0,-1 2 0,-5-2 0,-8-2-1,1-4 2,-36-11-1,56 20 0,-56-20-1,45 14 1,-45-14 0,44 15 1,-44-15-1,39 16 0,-39-16 0,43 14 0,-43-14 0,48 18 1,-48-18-1,45 20 0,-45-20 0,48 17 0,-48-17 0,44 20 1,-44-20-1,39 13 0,-39-13 0,39 6 0,-39-6 0,0 0 0,39 4 0,-39-4 0,0 0 0,0 0 0,0 0 0,0 0-1,0 0 0,32 38-13,-32-38-14,-52 38-8,8-10-1,-26-16-1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14T09:55:14.0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24 21,'0'0'19,"0"0"-2,0 0-3,0 0-3,0 0-4,17-11 0,-17 11-2,0 0-1,0 0 0,0 0 0,0 0-2,0 0 1,0 0 0,0 0 1,9-17 2,-9 17 0,0 0 1,0 0 0,0 0 0,0 0 1,0 0-2,0 0 0,0 0-2,0 0 0,0 0-1,0 0-1,0 0 0,0 0 0,0 0-1,0 0 0,0 0 0,0 0 0,0 0-1,0 0 1,0 0 0,0 0-1,0 0 1,0 0-1,0 0 1,12 19 0,-12-19-1,0 0 0,7 17 1,-7-17-1,0 0 0,10 20 0,-10-20 0,9 19 1,-9-19-1,0 0 0,15 25 0,-15-25 0,12 17 0,-12-17 1,11 18-1,-11-18 0,15 19 0,-15-19 0,13 19 1,-13-19-1,15 23 0,-15-23 0,21 24 0,-21-24 1,19 21-2,-19-21 2,23 26-1,-23-26 0,23 23 0,-23-23 0,22 24 0,-22-24 0,25 31 1,-25-31-1,23 24 0,-23-24 0,19 24 0,-19-24 0,19 25 1,-19-25-1,20 26 0,-20-26 0,23 25 0,-23-25 0,23 26 0,-23-26 1,23 21-2,-23-21 1,17 22 0,-17-22 0,17 23 0,-17-23 0,15 21 0,-15-21 0,15 22 0,-15-22 1,23 19-1,-23-19 0,19 25 0,-19-25 0,19 22 1,-19-22-1,19 25 0,-19-25 0,20 26 1,-20-26-1,21 28 0,-21-28 0,25 27 0,-25-27 1,24 30-1,-24-30 0,23 28 0,-23-28 0,23 27 0,-12-9 0,-11-18 0,21 29 0,-21-29 0,21 30 0,-21-30 0,21 28 0,-21-28 0,17 26 0,-17-26 0,19 29 0,-19-29 0,17 24 0,-17-24 0,15 28 0,-6-11 0,-1 0 0,-8-17 0,17 30 0,-17-30 0,19 32 0,-10-15 0,-9-17 0,19 29 0,-19-29 1,23 28-1,-23-28 0,17 30 0,-5-13 0,-12-17 0,17 30 0,-17-30 0,18 30 0,-6-13 0,-5 0 0,5 2 0,-5-2 0,3 0-1,-3 2 2,3-2-1,-3 0 0,-7-17 0,16 30 0,-16-30 0,19 24 0,-19-24 0,17 23-1,-17-23 1,19 20 0,-19-20 0,15 21 0,-15-21 0,13 21 0,-13-21 0,17 21 0,-17-21 0,13 22 0,-13-22 0,15 25 0,-15-25 0,14 20 0,-14-20 0,9 21 0,-9-21 0,13 19 0,-13-19 0,12 17-1,-12-17 1,11 17 0,-11-17 0,0 0 0,15 21 0,-15-21 0,0 0 1,0 0-1,12 20 0,-12-20 0,0 0 0,0 0 0,0 0 1,0 0-1,0 0-1,-6-17-3,6 17-16,0 0-15,0 0-1,-21-11-2,21 11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" units="cm"/>
          <inkml:channel name="Y" type="integer" max="1569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4-07-14T09:55:14.4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14T09:55:17.4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2112 16 23,'0'0'19,"0"0"0,0 0-2,10-21-5,-10 21-1,0 0-1,0 0 0,0 0-2,0 0 0,0 0 0,0 0-2,0 0 0,0 0-1,0 0-1,0 0 0,0 0-1,0 0-1,0 0 0,-19 13-1,19-13 1,-23 25-1,23-25 1,-32 30-1,15-15 2,-2 4-3,-2-4 2,2 4-1,-2-8 1,2 4-2,-2-3 1,0 1-1,1 0 1,-1-2-1,-4 2 1,1 2-1,-7 2 1,1 4-1,-2 0 1,-2 1-1,-2 3 0,2-1 0,0 1 1,-1-3-1,5-1 0,4 0 0,-1-2 0,3 0 0,1-1 0,-2-1 0,2 2 0,1 2 0,-3 0 0,0 3 0,-1-1 0,-1 3 0,-3 0 0,4-1 0,-3-1 0,3-3 0,1 2 0,0-4 0,3-1-1,-3-1 2,6 0-2,-4 0 1,3 0 0,-1 2 0,-2 0 0,-2 0 0,3-2 0,-3 0 0,2 0 0,1-1 0,1-2 0,2 1 0,-2 0 0,2-2 0,-2 0 0,0 2 0,1 0 0,-3-2 0,-2 3 0,-1-1 0,-1-2 0,1 4 0,-3 2 0,3-2 1,-1 1-1,1-1 0,-1 0 1,1 0-2,-1 2 2,3-6-1,1-1 0,-2-1 0,3 0 1,3 0-2,0-1 1,2-3 0,17-7 0,-29 14 0,29-14 0,-24 9 1,24-9-1,-21 9 0,21-9 0,-23 15 1,23-15-1,-25 17 0,25-17 0,-26 17 0,26-17 0,-27 14 1,27-14-2,-22 5-1,22-5-6,0 0-15,2-21-12,9-1-1,14-6 0,5-8-2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14T09:55:19.3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22,'0'0'27,"0"0"0,0 0-4,0 0-6,0 0-3,0 0-2,0 0-3,0 0-1,0 0-3,0 0 1,0 0-2,0 0 0,0 0-2,0 0 0,0 0 0,0 0 0,0 0 0,0 0-2,0 0 1,0 0 0,0 0 0,0 0-2,4 21 3,-4-21-2,0 0 1,5 22 0,-5-22-1,6 19 0,-6-19 2,8 23-1,-8-23-1,9 28 0,-9-28 0,11 28 0,-11-28 1,16 32-1,-11-15 0,3 0 1,-1 2-1,3 0 0,-3-1 0,1 5 0,2-4 0,-3 2 1,1-1-1,1 3 0,-1 0 0,1-3 0,1 1 0,-3 2 1,3-3-1,-1 5 0,-1-3 0,1 1 0,1 1 0,1-1 1,-3 0-1,1 1 0,-1 2 0,1-1 0,1-2 0,-3-1 1,1 1-1,1 1 0,1-3 0,-1 2 0,1-5 0,-1 5 0,4 0 0,-5-1 0,-1 1 0,3-1 0,-1 1 0,1-2 1,-1 1-1,1-3 0,-1 2 0,1 1 0,3-1 0,-2 0-1,1 1 1,-1-1 0,2 0 0,1 2 0,-3-1 1,2-3-2,-1 2 2,-1-4-1,0 3 0,1-1 0,-3 2 0,1-4 0,1 0-1,-2 2 1,-9-19 0,18 32 0,-11-15 0,-7-17 0,13 28 0,-13-28 0,14 26 0,-14-26 0,11 19 0,-11-19 0,9 17 0,-9-17 0,0 0 1,12 21-1,-12-21 0,0 0 0,0 0 0,0 0 0,11 17 0,-11-17 0,0 0 0,0 0 0,0 0 0,0 0 0,0 0 0,0 0 0,0 0 0,0 0-1,8 17-1,-8-17-9,0 0-19,0 0-5,0 0-2,0-32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14T09:55:20.8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 0 29,'0'0'26,"0"0"2,0 0-6,0 0-4,0 0-4,0 0-2,0 0-3,0 0-1,0 0-2,0 0-2,0 0 0,0 0-1,0 0 0,0 0-1,0 0-1,-10 25 1,10-25-1,0 24 0,0-24 1,0 38-1,-2-13 1,2 3-1,-3 0 1,1 4-2,0 0 2,2 2-2,-4 0 0,2 0 0,0-2 1,2 0-1,0 2 0,0 0 1,0 3-1,0-3 1,2 2-1,-2 0 1,2 3-1,-2 1 0,0-1 1,0-1 0,0 0-1,0 1 1,0-1-1,0-4 1,-4-2-1,4-2 0,0 2 0,0-2 1,0-2-1,0-1 0,0-1 1,0-3-1,2 1 0,0 1 0,-2-6 0,0 5 0,2-5 0,-2 3 0,2 1 1,-2-2-2,2-2 1,-4-1 1,4 5 0,2-4-1,-4-2 0,1 4 0,1-3 0,2 5 1,-4-4-1,4-2 1,-4-17-1,2 28 0,-2-28 0,2 19 0,-2-19-1,0 0-3,0 0-7,-6-25-15,14-7-9,-6-30-1,11-15-2,2-25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14T09:55:22.2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29,'0'0'27,"0"0"4,0 0-2,0 0-9,0 0-7,0 0-3,0 0-2,0 0-2,0 0-2,0 0-1,0 0-1,0 0-1,0 0 1,0 0-1,0 0 0,0 0-1,0 0 1,0 0 0,0 0-1,13 19 1,-13-19-1,17 8 1,-17-8 0,23 11 0,-23-11 0,23 17 0,-23-17-1,22 11 0,-22-11 2,21 17-2,-21-17 1,21 17-1,-21-17 0,25 12 1,-25-12 0,24 15-1,-24-15 0,23 13 0,-23-13 0,28 15 1,-28-15 0,29 19-1,-12-10 1,2 2-1,2 1 1,3 1-1,3-2 1,3 4-1,-2-3 1,5 3-1,1-2 0,0 2 1,-2 2-1,2 0 0,0-2 0,0 2 0,0 2 0,0-1 1,2 1-1,0 2 0,2 0 0,-2-2 0,0 1 0,2 1 1,-2-2-1,0 2 0,-2-1 0,0 1 0,-2 0 0,1-1 1,-1 1-1,2 4 0,0-1 0,2 2 0,0 3 0,0-3 0,2 2 0,2-1 1,-1 1-1,3-2 0,-2-1 0,1-1 1,3 1-1,1-3 0,-1-1 1,1 0-1,1-2 0,-1-1 1,1-3-2,-3 1 2,-1 0-1,-2 1 0,0-1 0,-4 0 0,-4 1 0,0 0 0,-4 2 1,-1-4-1,-3-2 0,-1 1 0,-2-1 0,-4-2-1,0-3 2,-17-8-1,27 15 0,-27-15-1,22 11 1,-22-11 0,21 11 1,-21-11-1,19 12 0,-19-12 0,21 11 0,-21-11 0,23 13 1,-23-13-1,22 15 0,-22-15 0,23 13 0,-23-13 0,21 15 1,-21-15-1,19 10 0,-19-10 0,19 4 0,-19-4 0,0 0 0,19 3 0,-19-3 0,0 0 0,0 0 0,0 0 0,0 0-1,0 0 0,15 29-13,-15-29-14,-25 28-8,4-7-1,-13-12-1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14T09:55:26.3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1716 11,'0'0'20,"0"0"-3,0 0 0,0 0-6,0 0-1,0 0-2,0 0 0,0 0-1,0 0-1,0 0 0,0 0 0,0 0-1,0 0 0,0 0-2,0 0 1,3-17-1,-3 17-1,0 0 1,0 0-1,0 0-1,0 0 1,0 0-1,25-17 1,-25 17-1,17-13 0,-17 13 0,19-17 1,-19 17-1,25-23-1,-25 23 1,30-22 0,-13 8-1,0 1 1,0 0-1,2 2 0,0-4 1,2 0-1,1-2 0,1 0 1,2-2-1,1 0 0,3-2 0,1-3 0,4 1 0,2 1 0,0-1 0,2 1 0,-2-1 0,0 2 0,2-1 1,-2 3-2,-6 2 2,0-2-2,1-2 2,-3 2-2,0-1 2,1-3-1,-3 1 0,5 1 0,-1-4 0,0 3 0,2-1 0,-1-1 0,3 1 0,4-1 0,-4-1 0,2 2 0,0-1 0,0 1 0,2-1-1,-2-2 1,-4 5-2,0-4 2,0 3-1,0-1 0,-1-1 0,-1 3 0,4 0 0,-2 2 0,-1-3 1,3 3-1,-2 0 2,-2 2-2,2-2 1,-1 1 0,-1-1 0,-2 2 0,1 0 1,-3 0-2,-1 0 1,1 2 0,-1-2 0,-2 2 0,-1-2 0,-1 2 0,-2 2 0,0-1 0,-2 1 0,-17 13 0,31-22 0,-31 22 0,26-23 0,-26 23 0,28-26 0,-10 11 0,-1 0 0,0-4 0,2 2 0,1 0 0,1-2 0,0 2 0,-2-2 1,0 6-1,-2 0 0,-17 13 0,30-19 0,-30 19 1,27-15-1,-27 15 1,21-11-1,-21 11 0,0 0 0,17-12 1,-17 12-1,0 0 0,0 0 0,0 0 1,0 0-1,0 0-1,0 0 1,0 0-1,0 0 0,0 0-3,0 0-3,0 0-8,5 27-6,-5-27-4,0 0-4,-19 19-1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14T09:55:27.5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 16 31,'0'0'26,"0"0"0,0 0-7,0 0-8,0-17-2,0 17-3,0 0-2,0 0 0,0 0-1,2 17 1,-2-17 0,0 0 0,-4 19 0,8-2 1,-4-17-1,0 26 0,0-26 0,-4 40-1,0-20-1,4 5 1,-5-4-2,5 5 1,-4-2-1,2 8 0,0-3-1,0-3 1,0 2-1,2-1 0,0 1 0,2 0 1,0-1-2,0-1 2,2 0-1,-4 3 1,2-1-1,-1 4 1,1 2 0,2-4 0,-2 2 1,0-2-1,0 4 0,0-2 0,2-2 1,-1-2-2,-1 1 0,4-5 0,-2 2 0,-1 3 0,3-3 0,-2-1 0,0-3 0,0 4 0,-1-1 0,1 1 0,-4-1 0,2-1 0,0 3 0,0-5 0,0 3 0,-2-3 0,0 1 0,2-2 0,-1 1 0,1-3 0,2-2 0,-2 4 0,2-2 0,-2-1 0,3 3 0,-1-2 0,-2 2 0,0 1 0,2 1 0,-2-2 0,1-1 0,-1-3 0,2 2 0,0-2-1,-4-17 1,7 28 1,-7-28-1,8 23 0,-8-23 0,8 19 0,-8-19 0,0 0 0,9 19 0,-9-19-1,0 0 1,0 0-1,0 0-2,0 0-10,13-19-9,-20-13-8,12 0-3,-5-12-3,8-8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6F94F-E7A5-422E-A18C-1824C34A5CB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DFC76-F064-4C32-A22C-D3FCFBDCE5A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685728-910C-4945-BAE7-A9FDFBF16AF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42DE-2111-4B6D-8764-40AA2D131ED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42DE-2111-4B6D-8764-40AA2D131ED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them</a:t>
            </a:r>
            <a:r>
              <a:rPr lang="en-US" baseline="0" dirty="0" smtClean="0"/>
              <a:t> to find the recurrence.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9FBC0-6B1A-4665-8ACD-2F8F0D726D9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CFL </a:t>
            </a:r>
            <a:r>
              <a:rPr lang="en-US" dirty="0" err="1" smtClean="0"/>
              <a:t>vs</a:t>
            </a:r>
            <a:r>
              <a:rPr lang="en-US" dirty="0" smtClean="0"/>
              <a:t> Bulb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9FBC0-6B1A-4665-8ACD-2F8F0D726D9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1D6333-24DB-4C92-A245-5A092E6E0C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1D6333-24DB-4C92-A245-5A092E6E0C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9302D0-C315-43D3-A799-95E1549EB4A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4631D-8CAE-41F1-89F1-2B36CAF1576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D21B3-CF42-414A-B996-9C3E487F79B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76991E-8145-4636-ADD4-2B6CF708CBE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37E972-288D-48ED-833D-86EE9F36EA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56459D-B91A-4D6A-B523-BD5C1A18EF7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EAD5-E284-4BB8-9368-710D1A9C11B7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4504-4B06-42ED-8523-E33DF61FE0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EAD5-E284-4BB8-9368-710D1A9C11B7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4504-4B06-42ED-8523-E33DF61FE0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EAD5-E284-4BB8-9368-710D1A9C11B7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4504-4B06-42ED-8523-E33DF61FE0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EAD5-E284-4BB8-9368-710D1A9C11B7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4504-4B06-42ED-8523-E33DF61FE0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EAD5-E284-4BB8-9368-710D1A9C11B7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4504-4B06-42ED-8523-E33DF61FE0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EAD5-E284-4BB8-9368-710D1A9C11B7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4504-4B06-42ED-8523-E33DF61FE0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EAD5-E284-4BB8-9368-710D1A9C11B7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4504-4B06-42ED-8523-E33DF61FE0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EAD5-E284-4BB8-9368-710D1A9C11B7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4504-4B06-42ED-8523-E33DF61FE0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EAD5-E284-4BB8-9368-710D1A9C11B7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4504-4B06-42ED-8523-E33DF61FE0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EAD5-E284-4BB8-9368-710D1A9C11B7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4504-4B06-42ED-8523-E33DF61FE0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EAD5-E284-4BB8-9368-710D1A9C11B7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4504-4B06-42ED-8523-E33DF61FE0F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EAD5-E284-4BB8-9368-710D1A9C11B7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4504-4B06-42ED-8523-E33DF61FE0F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7.emf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customXml" Target="../ink/ink6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emf"/><Relationship Id="rId24" Type="http://schemas.openxmlformats.org/officeDocument/2006/relationships/customXml" Target="../ink/ink12.xml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5.emf"/><Relationship Id="rId31" Type="http://schemas.openxmlformats.org/officeDocument/2006/relationships/image" Target="../media/image21.emf"/><Relationship Id="rId4" Type="http://schemas.openxmlformats.org/officeDocument/2006/relationships/customXml" Target="../ink/ink2.xml"/><Relationship Id="rId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emf"/><Relationship Id="rId30" Type="http://schemas.openxmlformats.org/officeDocument/2006/relationships/customXml" Target="../ink/ink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about recursion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ESC101</a:t>
            </a:r>
          </a:p>
          <a:p>
            <a:r>
              <a:rPr lang="en-US" dirty="0" smtClean="0"/>
              <a:t>September 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4038600"/>
            <a:ext cx="1219200" cy="471487"/>
          </a:xfrm>
          <a:ln>
            <a:miter lim="800000"/>
            <a:headEnd/>
            <a:tailEnd/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r>
              <a:rPr lang="en-US" sz="2200" dirty="0" smtClean="0"/>
              <a:t>Stack</a:t>
            </a:r>
            <a:endParaRPr lang="en-US" sz="2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59734196"/>
              </p:ext>
            </p:extLst>
          </p:nvPr>
        </p:nvGraphicFramePr>
        <p:xfrm>
          <a:off x="409575" y="2965450"/>
          <a:ext cx="8277224" cy="161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743200"/>
                <a:gridCol w="1752600"/>
                <a:gridCol w="1066799"/>
              </a:tblGrid>
              <a:tr h="7623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 by 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value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rgbClr val="FA9EB4"/>
                    </a:solidFill>
                  </a:tcPr>
                </a:tc>
              </a:tr>
              <a:tr h="4268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8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search.5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9897" name="Straight Arrow Connector 6"/>
          <p:cNvCxnSpPr>
            <a:cxnSpLocks noChangeShapeType="1"/>
          </p:cNvCxnSpPr>
          <p:nvPr/>
        </p:nvCxnSpPr>
        <p:spPr bwMode="auto">
          <a:xfrm>
            <a:off x="228600" y="3429000"/>
            <a:ext cx="0" cy="137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638800" y="4876800"/>
            <a:ext cx="306705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A state of the stack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676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058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294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79904" name="TextBox 14"/>
          <p:cNvSpPr txBox="1">
            <a:spLocks noChangeArrowheads="1"/>
          </p:cNvSpPr>
          <p:nvPr/>
        </p:nvSpPr>
        <p:spPr bwMode="auto">
          <a:xfrm>
            <a:off x="67818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79905" name="TextBox 15"/>
          <p:cNvSpPr txBox="1">
            <a:spLocks noChangeArrowheads="1"/>
          </p:cNvSpPr>
          <p:nvPr/>
        </p:nvSpPr>
        <p:spPr bwMode="auto">
          <a:xfrm>
            <a:off x="7620000" y="990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79906" name="TextBox 16"/>
          <p:cNvSpPr txBox="1">
            <a:spLocks noChangeArrowheads="1"/>
          </p:cNvSpPr>
          <p:nvPr/>
        </p:nvSpPr>
        <p:spPr bwMode="auto">
          <a:xfrm>
            <a:off x="84582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79907" name="TextBox 17"/>
          <p:cNvSpPr txBox="1">
            <a:spLocks noChangeArrowheads="1"/>
          </p:cNvSpPr>
          <p:nvPr/>
        </p:nvSpPr>
        <p:spPr bwMode="auto">
          <a:xfrm>
            <a:off x="67818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4676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dirty="0">
              <a:solidFill>
                <a:srgbClr val="40458C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79909" name="TextBox 19"/>
          <p:cNvSpPr txBox="1">
            <a:spLocks noChangeArrowheads="1"/>
          </p:cNvSpPr>
          <p:nvPr/>
        </p:nvSpPr>
        <p:spPr bwMode="auto">
          <a:xfrm>
            <a:off x="76200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59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304800"/>
            <a:ext cx="341313" cy="4302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40458C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79911" name="Elbow Connector 30"/>
          <p:cNvCxnSpPr>
            <a:cxnSpLocks noChangeShapeType="1"/>
          </p:cNvCxnSpPr>
          <p:nvPr/>
        </p:nvCxnSpPr>
        <p:spPr bwMode="auto">
          <a:xfrm rot="16200000" flipH="1">
            <a:off x="6606381" y="681832"/>
            <a:ext cx="331787" cy="133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9912" name="TextBox 22"/>
          <p:cNvSpPr txBox="1">
            <a:spLocks noChangeArrowheads="1"/>
          </p:cNvSpPr>
          <p:nvPr/>
        </p:nvSpPr>
        <p:spPr bwMode="auto">
          <a:xfrm>
            <a:off x="6953250" y="457200"/>
            <a:ext cx="191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search(a,5,3)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838-6480-4735-80A2-A8C27568A8C1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10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05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3657600"/>
            <a:ext cx="1219200" cy="471487"/>
          </a:xfrm>
          <a:ln>
            <a:miter lim="800000"/>
            <a:headEnd/>
            <a:tailEnd/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r>
              <a:rPr lang="en-US" sz="2200" dirty="0" smtClean="0"/>
              <a:t>Stack</a:t>
            </a:r>
            <a:endParaRPr lang="en-US" sz="2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31545726"/>
              </p:ext>
            </p:extLst>
          </p:nvPr>
        </p:nvGraphicFramePr>
        <p:xfrm>
          <a:off x="409575" y="2965450"/>
          <a:ext cx="8277224" cy="1189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743200"/>
                <a:gridCol w="1752600"/>
                <a:gridCol w="1066799"/>
              </a:tblGrid>
              <a:tr h="76220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2" marB="45732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 by 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2" marB="45732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2" marB="45732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value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2" marB="45732">
                    <a:solidFill>
                      <a:srgbClr val="FA9EB4"/>
                    </a:solidFill>
                  </a:tcPr>
                </a:tc>
              </a:tr>
              <a:tr h="42683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2" marB="4573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2" marB="4573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2" marB="4573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2" marB="4573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38800" y="4495800"/>
            <a:ext cx="306705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A state of the stack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676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058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294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80922" name="TextBox 14"/>
          <p:cNvSpPr txBox="1">
            <a:spLocks noChangeArrowheads="1"/>
          </p:cNvSpPr>
          <p:nvPr/>
        </p:nvSpPr>
        <p:spPr bwMode="auto">
          <a:xfrm>
            <a:off x="67818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80923" name="TextBox 15"/>
          <p:cNvSpPr txBox="1">
            <a:spLocks noChangeArrowheads="1"/>
          </p:cNvSpPr>
          <p:nvPr/>
        </p:nvSpPr>
        <p:spPr bwMode="auto">
          <a:xfrm>
            <a:off x="7620000" y="990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80924" name="TextBox 16"/>
          <p:cNvSpPr txBox="1">
            <a:spLocks noChangeArrowheads="1"/>
          </p:cNvSpPr>
          <p:nvPr/>
        </p:nvSpPr>
        <p:spPr bwMode="auto">
          <a:xfrm>
            <a:off x="84582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80925" name="TextBox 17"/>
          <p:cNvSpPr txBox="1">
            <a:spLocks noChangeArrowheads="1"/>
          </p:cNvSpPr>
          <p:nvPr/>
        </p:nvSpPr>
        <p:spPr bwMode="auto">
          <a:xfrm>
            <a:off x="67818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4676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dirty="0">
              <a:solidFill>
                <a:srgbClr val="40458C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80927" name="TextBox 19"/>
          <p:cNvSpPr txBox="1">
            <a:spLocks noChangeArrowheads="1"/>
          </p:cNvSpPr>
          <p:nvPr/>
        </p:nvSpPr>
        <p:spPr bwMode="auto">
          <a:xfrm>
            <a:off x="76200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59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304800"/>
            <a:ext cx="341313" cy="4302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40458C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80929" name="Elbow Connector 30"/>
          <p:cNvCxnSpPr>
            <a:cxnSpLocks noChangeShapeType="1"/>
          </p:cNvCxnSpPr>
          <p:nvPr/>
        </p:nvCxnSpPr>
        <p:spPr bwMode="auto">
          <a:xfrm rot="16200000" flipH="1">
            <a:off x="6606381" y="681832"/>
            <a:ext cx="331787" cy="133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0930" name="TextBox 22"/>
          <p:cNvSpPr txBox="1">
            <a:spLocks noChangeArrowheads="1"/>
          </p:cNvSpPr>
          <p:nvPr/>
        </p:nvSpPr>
        <p:spPr bwMode="auto">
          <a:xfrm>
            <a:off x="6953250" y="457200"/>
            <a:ext cx="191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search(a,5,3)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0;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10-8B80-4E8D-94DC-B027659BDAAA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11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829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3810000"/>
            <a:ext cx="8209299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search(a,5,3) returns 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.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Recursion call stack terminates.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676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058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294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81928" name="TextBox 14"/>
          <p:cNvSpPr txBox="1">
            <a:spLocks noChangeArrowheads="1"/>
          </p:cNvSpPr>
          <p:nvPr/>
        </p:nvSpPr>
        <p:spPr bwMode="auto">
          <a:xfrm>
            <a:off x="67818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81929" name="TextBox 15"/>
          <p:cNvSpPr txBox="1">
            <a:spLocks noChangeArrowheads="1"/>
          </p:cNvSpPr>
          <p:nvPr/>
        </p:nvSpPr>
        <p:spPr bwMode="auto">
          <a:xfrm>
            <a:off x="7620000" y="990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81930" name="TextBox 16"/>
          <p:cNvSpPr txBox="1">
            <a:spLocks noChangeArrowheads="1"/>
          </p:cNvSpPr>
          <p:nvPr/>
        </p:nvSpPr>
        <p:spPr bwMode="auto">
          <a:xfrm>
            <a:off x="84582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81931" name="TextBox 17"/>
          <p:cNvSpPr txBox="1">
            <a:spLocks noChangeArrowheads="1"/>
          </p:cNvSpPr>
          <p:nvPr/>
        </p:nvSpPr>
        <p:spPr bwMode="auto">
          <a:xfrm>
            <a:off x="67818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4676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dirty="0">
              <a:solidFill>
                <a:srgbClr val="40458C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81933" name="TextBox 19"/>
          <p:cNvSpPr txBox="1">
            <a:spLocks noChangeArrowheads="1"/>
          </p:cNvSpPr>
          <p:nvPr/>
        </p:nvSpPr>
        <p:spPr bwMode="auto">
          <a:xfrm>
            <a:off x="76200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59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304800"/>
            <a:ext cx="341313" cy="4302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40458C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81935" name="Elbow Connector 30"/>
          <p:cNvCxnSpPr>
            <a:cxnSpLocks noChangeShapeType="1"/>
          </p:cNvCxnSpPr>
          <p:nvPr/>
        </p:nvCxnSpPr>
        <p:spPr bwMode="auto">
          <a:xfrm rot="16200000" flipH="1">
            <a:off x="6606381" y="681832"/>
            <a:ext cx="331787" cy="133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1936" name="TextBox 22"/>
          <p:cNvSpPr txBox="1">
            <a:spLocks noChangeArrowheads="1"/>
          </p:cNvSpPr>
          <p:nvPr/>
        </p:nvSpPr>
        <p:spPr bwMode="auto">
          <a:xfrm>
            <a:off x="6953250" y="457200"/>
            <a:ext cx="191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search(a,5,3)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F3F0-102D-4522-9979-E8F3F0B235CB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12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28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4217313"/>
            <a:ext cx="8209299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search(a,5,3) returns 0</a:t>
            </a:r>
            <a:r>
              <a:rPr lang="en-US" sz="2200" b="1" dirty="0" smtClean="0">
                <a:latin typeface="Comic Sans MS" pitchFamily="66" charset="0"/>
              </a:rPr>
              <a:t>. </a:t>
            </a:r>
            <a:r>
              <a:rPr lang="en-US" sz="2200" b="1" dirty="0">
                <a:latin typeface="Comic Sans MS" pitchFamily="66" charset="0"/>
              </a:rPr>
              <a:t>Recursion call stack terminates.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676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058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294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81928" name="TextBox 14"/>
          <p:cNvSpPr txBox="1">
            <a:spLocks noChangeArrowheads="1"/>
          </p:cNvSpPr>
          <p:nvPr/>
        </p:nvSpPr>
        <p:spPr bwMode="auto">
          <a:xfrm>
            <a:off x="67818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81929" name="TextBox 15"/>
          <p:cNvSpPr txBox="1">
            <a:spLocks noChangeArrowheads="1"/>
          </p:cNvSpPr>
          <p:nvPr/>
        </p:nvSpPr>
        <p:spPr bwMode="auto">
          <a:xfrm>
            <a:off x="7620000" y="990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81930" name="TextBox 16"/>
          <p:cNvSpPr txBox="1">
            <a:spLocks noChangeArrowheads="1"/>
          </p:cNvSpPr>
          <p:nvPr/>
        </p:nvSpPr>
        <p:spPr bwMode="auto">
          <a:xfrm>
            <a:off x="84582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81931" name="TextBox 17"/>
          <p:cNvSpPr txBox="1">
            <a:spLocks noChangeArrowheads="1"/>
          </p:cNvSpPr>
          <p:nvPr/>
        </p:nvSpPr>
        <p:spPr bwMode="auto">
          <a:xfrm>
            <a:off x="67818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4676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dirty="0">
              <a:solidFill>
                <a:srgbClr val="40458C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81933" name="TextBox 19"/>
          <p:cNvSpPr txBox="1">
            <a:spLocks noChangeArrowheads="1"/>
          </p:cNvSpPr>
          <p:nvPr/>
        </p:nvSpPr>
        <p:spPr bwMode="auto">
          <a:xfrm>
            <a:off x="76200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59</a:t>
            </a:r>
          </a:p>
        </p:txBody>
      </p:sp>
      <p:sp>
        <p:nvSpPr>
          <p:cNvPr id="81936" name="TextBox 22"/>
          <p:cNvSpPr txBox="1">
            <a:spLocks noChangeArrowheads="1"/>
          </p:cNvSpPr>
          <p:nvPr/>
        </p:nvSpPr>
        <p:spPr bwMode="auto">
          <a:xfrm>
            <a:off x="6953250" y="457200"/>
            <a:ext cx="191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search(a,5,3)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latin typeface="Comic Sans MS" pitchFamily="66" charset="0"/>
              </a:rPr>
              <a:t>int</a:t>
            </a:r>
            <a:r>
              <a:rPr lang="en-US" sz="2200" b="1" dirty="0">
                <a:latin typeface="Comic Sans MS" pitchFamily="66" charset="0"/>
              </a:rPr>
              <a:t> search(</a:t>
            </a:r>
            <a:r>
              <a:rPr lang="en-US" sz="2200" b="1" dirty="0" err="1">
                <a:latin typeface="Comic Sans MS" pitchFamily="66" charset="0"/>
              </a:rPr>
              <a:t>int</a:t>
            </a:r>
            <a:r>
              <a:rPr lang="en-US" sz="2200" b="1" dirty="0">
                <a:latin typeface="Comic Sans MS" pitchFamily="66" charset="0"/>
              </a:rPr>
              <a:t> a[], </a:t>
            </a:r>
            <a:r>
              <a:rPr lang="en-US" sz="2200" b="1" dirty="0" err="1">
                <a:latin typeface="Comic Sans MS" pitchFamily="66" charset="0"/>
              </a:rPr>
              <a:t>int</a:t>
            </a:r>
            <a:r>
              <a:rPr lang="en-US" sz="2200" b="1" dirty="0">
                <a:latin typeface="Comic Sans MS" pitchFamily="66" charset="0"/>
              </a:rPr>
              <a:t> n, </a:t>
            </a:r>
            <a:r>
              <a:rPr lang="en-US" sz="2200" b="1" dirty="0" err="1">
                <a:latin typeface="Comic Sans MS" pitchFamily="66" charset="0"/>
              </a:rPr>
              <a:t>int</a:t>
            </a:r>
            <a:r>
              <a:rPr lang="en-US" sz="2200" b="1" dirty="0"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   if (n==0) return 0</a:t>
            </a:r>
            <a:r>
              <a:rPr lang="en-US" sz="2200" b="1" dirty="0" smtClean="0">
                <a:latin typeface="Comic Sans MS" pitchFamily="66" charset="0"/>
              </a:rPr>
              <a:t>;</a:t>
            </a:r>
            <a:endParaRPr lang="en-US" sz="2200" b="1" dirty="0"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   if (</a:t>
            </a:r>
            <a:r>
              <a:rPr lang="en-US" sz="2200" b="1" dirty="0" smtClean="0">
                <a:latin typeface="Comic Sans MS" pitchFamily="66" charset="0"/>
              </a:rPr>
              <a:t>a[n-1] </a:t>
            </a:r>
            <a:r>
              <a:rPr lang="en-US" sz="2200" b="1" dirty="0"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   return </a:t>
            </a:r>
            <a:r>
              <a:rPr lang="en-US" sz="2200" b="1" dirty="0" smtClean="0">
                <a:latin typeface="Comic Sans MS" pitchFamily="66" charset="0"/>
              </a:rPr>
              <a:t>search(a,n-1,key</a:t>
            </a:r>
            <a:r>
              <a:rPr lang="en-US" sz="2200" b="1" dirty="0"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F3F0-102D-4522-9979-E8F3F0B235CB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13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92865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have other recursive formulations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Search1: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search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(a</a:t>
            </a:r>
            <a:r>
              <a:rPr lang="en-US" dirty="0"/>
              <a:t>, start, end, key)</a:t>
            </a:r>
          </a:p>
          <a:p>
            <a:pPr lvl="1"/>
            <a:r>
              <a:rPr lang="en-US" dirty="0"/>
              <a:t>Search key between a[start]…a[end]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start &gt; end, return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a[start] == key, return 1;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eturn search(a, start+1, end, key);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33BE-E6D7-43CC-A3E1-4E8269B5140C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14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10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more recursive formulation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Search2: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search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(a, start, end, key)</a:t>
            </a:r>
          </a:p>
          <a:p>
            <a:pPr lvl="1"/>
            <a:r>
              <a:rPr lang="en-US" dirty="0" smtClean="0"/>
              <a:t>Search key between a[start]…a[end]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start &gt; end, return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mid = (start + end)/2 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a[mid]==key, return 1;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eturn search(a, start, mid-1, key)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|| search(a, mid+1, end, key);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A9A7-76D9-49D3-8ADB-C5C100D5A81A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15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96944" cy="5562600"/>
          </a:xfrm>
        </p:spPr>
        <p:txBody>
          <a:bodyPr/>
          <a:lstStyle/>
          <a:p>
            <a:r>
              <a:rPr lang="en-US" dirty="0" smtClean="0"/>
              <a:t>Two types of operations</a:t>
            </a:r>
          </a:p>
          <a:p>
            <a:pPr lvl="1"/>
            <a:r>
              <a:rPr lang="en-US" dirty="0" smtClean="0"/>
              <a:t>Function calls</a:t>
            </a:r>
          </a:p>
          <a:p>
            <a:pPr lvl="1"/>
            <a:r>
              <a:rPr lang="en-US" dirty="0" smtClean="0"/>
              <a:t>Other operations (call them </a:t>
            </a:r>
            <a:r>
              <a:rPr lang="en-US" dirty="0" smtClean="0">
                <a:solidFill>
                  <a:srgbClr val="C00000"/>
                </a:solidFill>
              </a:rPr>
              <a:t>simple</a:t>
            </a:r>
            <a:r>
              <a:rPr lang="en-US" dirty="0" smtClean="0"/>
              <a:t> operations)</a:t>
            </a:r>
          </a:p>
          <a:p>
            <a:r>
              <a:rPr lang="en-US" dirty="0" smtClean="0"/>
              <a:t>Assume each simple operation takes fixed amount of time (1 unit) to execute</a:t>
            </a:r>
          </a:p>
          <a:p>
            <a:pPr lvl="1"/>
            <a:r>
              <a:rPr lang="en-US" dirty="0" smtClean="0"/>
              <a:t>Really a very crude assumption, but will simplify calculations</a:t>
            </a:r>
          </a:p>
          <a:p>
            <a:r>
              <a:rPr lang="en-US" dirty="0" smtClean="0"/>
              <a:t>Time taken by a function call is proportional to the number of operations performed  by the call before returning.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00A0-D0BC-4F87-92D1-2FBE7A64EC62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16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pic>
        <p:nvPicPr>
          <p:cNvPr id="1027" name="Picture 3" descr="C:\Users\karkare\AppData\Local\Microsoft\Windows\Temporary Internet Files\Content.IE5\IB937UQD\MC90043385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22" y="228600"/>
            <a:ext cx="1401550" cy="1401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3556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87072" cy="717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Search1</a:t>
            </a:r>
          </a:p>
          <a:p>
            <a:pPr lvl="1"/>
            <a:r>
              <a:rPr lang="en-US" dirty="0" smtClean="0"/>
              <a:t>Let </a:t>
            </a:r>
            <a:r>
              <a:rPr lang="en-US" dirty="0" smtClean="0">
                <a:solidFill>
                  <a:srgbClr val="FF0000"/>
                </a:solidFill>
              </a:rPr>
              <a:t>T(n) </a:t>
            </a:r>
            <a:r>
              <a:rPr lang="en-US" dirty="0" smtClean="0"/>
              <a:t>denote the time taken by search on an array of size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Line 1 takes 1 unit (or 2 units if you consider if check and return as two operations)</a:t>
            </a:r>
          </a:p>
          <a:p>
            <a:pPr lvl="1"/>
            <a:r>
              <a:rPr lang="en-US" dirty="0"/>
              <a:t>Line </a:t>
            </a:r>
            <a:r>
              <a:rPr lang="en-US" dirty="0" smtClean="0"/>
              <a:t>2 </a:t>
            </a:r>
            <a:r>
              <a:rPr lang="en-US" dirty="0"/>
              <a:t>takes </a:t>
            </a:r>
            <a:r>
              <a:rPr lang="en-US" dirty="0" smtClean="0"/>
              <a:t>1 </a:t>
            </a:r>
            <a:r>
              <a:rPr lang="en-US" dirty="0"/>
              <a:t>unit (or </a:t>
            </a:r>
            <a:r>
              <a:rPr lang="en-US" dirty="0" smtClean="0"/>
              <a:t>3 </a:t>
            </a:r>
            <a:r>
              <a:rPr lang="en-US" dirty="0"/>
              <a:t>units if you consider if </a:t>
            </a:r>
            <a:r>
              <a:rPr lang="en-US" dirty="0" smtClean="0"/>
              <a:t>check, array access </a:t>
            </a:r>
            <a:r>
              <a:rPr lang="en-US" dirty="0"/>
              <a:t>and return as </a:t>
            </a:r>
            <a:r>
              <a:rPr lang="en-US" dirty="0" smtClean="0"/>
              <a:t>three operations)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But what about line 3?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B69F-7AA3-4F9C-9EE7-38D9E94D8E7B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933271"/>
            <a:ext cx="6553200" cy="13849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1.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start &gt; end, return 0;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2.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a[start] == key, return 1;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3.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return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search(a, start+1, end, key);</a:t>
            </a:r>
          </a:p>
        </p:txBody>
      </p:sp>
    </p:spTree>
    <p:extLst>
      <p:ext uri="{BB962C8B-B14F-4D97-AF65-F5344CB8AC3E}">
        <p14:creationId xmlns="" xmlns:p14="http://schemas.microsoft.com/office/powerpoint/2010/main" val="24750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87072" cy="717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7448872" cy="518457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Search1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</a:t>
            </a:r>
            <a:r>
              <a:rPr lang="en-US" dirty="0">
                <a:solidFill>
                  <a:srgbClr val="FF0000"/>
                </a:solidFill>
              </a:rPr>
              <a:t>about line 3?</a:t>
            </a:r>
          </a:p>
          <a:p>
            <a:pPr lvl="1"/>
            <a:r>
              <a:rPr lang="en-US" dirty="0" smtClean="0"/>
              <a:t>Remember the assumption:</a:t>
            </a:r>
            <a:r>
              <a:rPr lang="en-US" i="1" dirty="0" smtClean="0"/>
              <a:t> Let </a:t>
            </a:r>
            <a:r>
              <a:rPr lang="en-US" i="1" dirty="0" smtClean="0">
                <a:solidFill>
                  <a:srgbClr val="FF0000"/>
                </a:solidFill>
              </a:rPr>
              <a:t>T(n)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/>
              <a:t>denote the time taken by search on an array of size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Line 3 is searching in </a:t>
            </a:r>
            <a:r>
              <a:rPr lang="en-US" dirty="0" smtClean="0">
                <a:solidFill>
                  <a:srgbClr val="FF0000"/>
                </a:solidFill>
              </a:rPr>
              <a:t>n-1</a:t>
            </a:r>
            <a:r>
              <a:rPr lang="en-US" dirty="0" smtClean="0"/>
              <a:t> sized array   =&gt; takes </a:t>
            </a:r>
            <a:r>
              <a:rPr lang="en-US" dirty="0" smtClean="0">
                <a:solidFill>
                  <a:srgbClr val="FF0000"/>
                </a:solidFill>
              </a:rPr>
              <a:t>T(n-1)</a:t>
            </a:r>
            <a:r>
              <a:rPr lang="en-US" dirty="0" smtClean="0"/>
              <a:t> units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But what about the value of T(n)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5493-3CCC-4CA1-A0FA-93BF1C23DA9A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18</a:t>
            </a:fld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762000"/>
            <a:ext cx="6553200" cy="13849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1.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start &gt; end, return 0;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2.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a[start] == key, return 1;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3.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return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search(a, start+1, end, key);</a:t>
            </a:r>
          </a:p>
        </p:txBody>
      </p:sp>
    </p:spTree>
    <p:extLst>
      <p:ext uri="{BB962C8B-B14F-4D97-AF65-F5344CB8AC3E}">
        <p14:creationId xmlns="" xmlns:p14="http://schemas.microsoft.com/office/powerpoint/2010/main" val="4953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87072" cy="717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66800"/>
            <a:ext cx="7525072" cy="3451448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4500" dirty="0" smtClean="0"/>
              <a:t>Search1</a:t>
            </a:r>
          </a:p>
          <a:p>
            <a:pPr lvl="1"/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sz="3400" dirty="0" smtClean="0">
                <a:solidFill>
                  <a:srgbClr val="FF0000"/>
                </a:solidFill>
              </a:rPr>
              <a:t>But </a:t>
            </a:r>
            <a:r>
              <a:rPr lang="en-US" sz="3400" dirty="0">
                <a:solidFill>
                  <a:srgbClr val="FF0000"/>
                </a:solidFill>
              </a:rPr>
              <a:t>what about the value of T(n) </a:t>
            </a:r>
            <a:r>
              <a:rPr lang="en-US" sz="3400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3400" dirty="0" smtClean="0"/>
              <a:t>Looking at the body of search, and the information we gathered on previous slides, we can come up with a recurrence relation:</a:t>
            </a:r>
          </a:p>
          <a:p>
            <a:pPr lvl="1"/>
            <a:endParaRPr lang="en-US" sz="3400" dirty="0"/>
          </a:p>
          <a:p>
            <a:pPr lvl="1"/>
            <a:endParaRPr lang="en-US" sz="3400" dirty="0" smtClean="0"/>
          </a:p>
          <a:p>
            <a:pPr lvl="1"/>
            <a:r>
              <a:rPr lang="en-US" sz="3400" dirty="0" smtClean="0"/>
              <a:t>We need to solve the recurrence to get the estimate of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CEB3-D8A3-4E18-9DFA-30696ECE07F7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685800"/>
            <a:ext cx="6553200" cy="13849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1.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start &gt; end, return 0;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2.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a[start] == key, return 1;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3.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return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search(a, start+1, end, key);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6016" y="4648200"/>
            <a:ext cx="4756430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T(n) = 1 + 1 + T(n-1)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4262" y="4648200"/>
            <a:ext cx="4919938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T(n) = 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2 + 3 </a:t>
            </a:r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+ T(n-1)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14262" y="4648200"/>
            <a:ext cx="4919938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T(n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) =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T(n-1) + C  </a:t>
            </a:r>
            <a:endParaRPr lang="en-US" sz="40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30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</a:p>
          <a:p>
            <a:r>
              <a:rPr lang="en-US" dirty="0" smtClean="0"/>
              <a:t>Next class (Oct 4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Start talking about strings</a:t>
            </a:r>
          </a:p>
          <a:p>
            <a:r>
              <a:rPr lang="en-US" dirty="0" smtClean="0"/>
              <a:t>Lab midsem tomorrow</a:t>
            </a:r>
          </a:p>
          <a:p>
            <a:r>
              <a:rPr lang="en-US" dirty="0" smtClean="0"/>
              <a:t>Theory midsem 22</a:t>
            </a:r>
            <a:r>
              <a:rPr lang="en-US" baseline="30000" dirty="0" smtClean="0"/>
              <a:t>nd</a:t>
            </a:r>
            <a:r>
              <a:rPr lang="en-US" dirty="0" smtClean="0"/>
              <a:t> September, Friday, 1300-1500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87072" cy="717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57200"/>
            <a:ext cx="7753672" cy="58674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Search1</a:t>
            </a:r>
          </a:p>
          <a:p>
            <a:pPr lvl="1"/>
            <a:r>
              <a:rPr lang="en-US" dirty="0" smtClean="0"/>
              <a:t>Solution to the recurrence?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worst case </a:t>
            </a:r>
            <a:r>
              <a:rPr lang="en-US" dirty="0" smtClean="0"/>
              <a:t>run time of Search1 is proportional to the size of array</a:t>
            </a:r>
          </a:p>
          <a:p>
            <a:pPr lvl="2"/>
            <a:r>
              <a:rPr lang="en-US" dirty="0" smtClean="0"/>
              <a:t>Bigger the array, slower the search </a:t>
            </a:r>
          </a:p>
          <a:p>
            <a:pPr lvl="1"/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best case </a:t>
            </a:r>
            <a:r>
              <a:rPr lang="en-US" dirty="0" smtClean="0"/>
              <a:t>run time?</a:t>
            </a:r>
          </a:p>
          <a:p>
            <a:pPr lvl="1"/>
            <a:r>
              <a:rPr lang="en-US" dirty="0" smtClean="0"/>
              <a:t>Which one is more important to consider?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6666-475A-4B37-8707-43A286C1D288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20</a:t>
            </a:fld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111514"/>
            <a:ext cx="822959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T(n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) =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T(n-1) + C , T(0) = C </a:t>
            </a:r>
            <a:endParaRPr lang="en-US" sz="4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46799" y="2949714"/>
            <a:ext cx="4919938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T(n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= </a:t>
            </a:r>
            <a:r>
              <a:rPr lang="en-US" sz="4000" dirty="0" err="1" smtClean="0">
                <a:solidFill>
                  <a:srgbClr val="FF0000"/>
                </a:solidFill>
                <a:latin typeface="Comic Sans MS" pitchFamily="66" charset="0"/>
              </a:rPr>
              <a:t>Cn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endParaRPr lang="en-US" sz="40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501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87072" cy="717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57200"/>
            <a:ext cx="7753672" cy="535644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Search2</a:t>
            </a:r>
          </a:p>
          <a:p>
            <a:pPr lvl="1"/>
            <a:r>
              <a:rPr lang="en-US" dirty="0" smtClean="0"/>
              <a:t>Recurrence?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Solution?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worst case </a:t>
            </a:r>
            <a:r>
              <a:rPr lang="en-US" dirty="0" smtClean="0"/>
              <a:t>run time of Search2 is also proportional to the size of array</a:t>
            </a:r>
          </a:p>
          <a:p>
            <a:pPr lvl="2"/>
            <a:r>
              <a:rPr lang="en-US" dirty="0" smtClean="0"/>
              <a:t>Can we do better?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9F96-6890-4ACE-B3A9-A78DB730E73E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21</a:t>
            </a:fld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685800"/>
            <a:ext cx="4876800" cy="163121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if start &gt; end, return 0;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mid = (start + end)/2 ;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if a[mid]==key, return 1;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return search(a, start, mid-1, key) 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           || search(a, mid+1, end, key);</a:t>
            </a:r>
          </a:p>
        </p:txBody>
      </p:sp>
      <p:pic>
        <p:nvPicPr>
          <p:cNvPr id="3074" name="Picture 2" descr="C:\Users\karkare\AppData\Local\Microsoft\Windows\Temporary Internet Files\Content.IE5\IB937UQD\MC90043385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953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914400" y="2492514"/>
                <a:ext cx="7162799" cy="70788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rgbClr val="C00000"/>
                    </a:solidFill>
                    <a:latin typeface="Comic Sans MS" pitchFamily="66" charset="0"/>
                  </a:rPr>
                  <a:t>  T(n</a:t>
                </a:r>
                <a:r>
                  <a:rPr lang="en-US" sz="4000" dirty="0">
                    <a:solidFill>
                      <a:srgbClr val="C00000"/>
                    </a:solidFill>
                    <a:latin typeface="Comic Sans MS" pitchFamily="66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4000" dirty="0" smtClean="0">
                    <a:solidFill>
                      <a:srgbClr val="C00000"/>
                    </a:solidFill>
                    <a:latin typeface="Comic Sans MS" pitchFamily="66" charset="0"/>
                  </a:rPr>
                  <a:t/>
                </a:r>
                <a:r>
                  <a:rPr lang="en-US" sz="4000" dirty="0" smtClean="0">
                    <a:solidFill>
                      <a:srgbClr val="C00000"/>
                    </a:solidFill>
                    <a:latin typeface="Comic Sans MS" pitchFamily="66" charset="0"/>
                  </a:rPr>
                  <a:t>T(n/2) + T(n/2) + C  </a:t>
                </a:r>
                <a:endParaRPr lang="en-US" sz="4000" dirty="0">
                  <a:solidFill>
                    <a:srgbClr val="C00000"/>
                  </a:solidFill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492514"/>
                <a:ext cx="7162799" cy="70788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15517" r="-391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776262" y="3408041"/>
                <a:ext cx="4919938" cy="70788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rgbClr val="C00000"/>
                    </a:solidFill>
                    <a:latin typeface="Comic Sans MS" pitchFamily="66" charset="0"/>
                  </a:rPr>
                  <a:t>  T(n</a:t>
                </a:r>
                <a:r>
                  <a:rPr lang="en-US" sz="4000" dirty="0">
                    <a:solidFill>
                      <a:srgbClr val="C00000"/>
                    </a:solidFill>
                    <a:latin typeface="Comic Sans MS" pitchFamily="66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/>
                      </a:rPr>
                      <m:t>∝</m:t>
                    </m:r>
                  </m:oMath>
                </a14:m>
                <a:r>
                  <a:rPr lang="en-US" sz="4000" dirty="0" smtClean="0">
                    <a:solidFill>
                      <a:srgbClr val="C00000"/>
                    </a:solidFill>
                    <a:latin typeface="Comic Sans MS" pitchFamily="66" charset="0"/>
                  </a:rPr>
                  <a:t> n  </a:t>
                </a:r>
                <a:endParaRPr lang="en-US" sz="4000" dirty="0">
                  <a:solidFill>
                    <a:srgbClr val="C00000"/>
                  </a:solidFill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62" y="3408041"/>
                <a:ext cx="4919938" cy="707886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9455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rajat\Dropbox\Acads\esc101_17\new_lectures\image0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312634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Recursion vs Iteration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4168080" cy="4893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0458C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fib(</a:t>
            </a:r>
            <a:r>
              <a:rPr lang="en-US" sz="2400" dirty="0" err="1">
                <a:solidFill>
                  <a:srgbClr val="40458C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n)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{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  </a:t>
            </a:r>
            <a:r>
              <a:rPr lang="en-US" sz="2400" dirty="0" err="1">
                <a:solidFill>
                  <a:srgbClr val="40458C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first = 0, second = </a:t>
            </a:r>
            <a:r>
              <a:rPr lang="en-US" sz="2400" dirty="0" smtClean="0">
                <a:solidFill>
                  <a:srgbClr val="40458C"/>
                </a:solidFill>
                <a:latin typeface="Comic Sans MS" panose="030F0702030302020204" pitchFamily="66" charset="0"/>
              </a:rPr>
              <a:t>1;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rgbClr val="40458C"/>
                </a:solidFill>
                <a:latin typeface="Comic Sans MS" panose="030F0702030302020204" pitchFamily="66" charset="0"/>
              </a:rPr>
              <a:t>  </a:t>
            </a:r>
            <a:r>
              <a:rPr lang="en-US" sz="2400" dirty="0" err="1" smtClean="0">
                <a:solidFill>
                  <a:srgbClr val="40458C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 smtClean="0">
                <a:solidFill>
                  <a:srgbClr val="40458C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next, c;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  if (n &lt;= 1)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      return n; 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  for ( c = 1; c &lt; n ; </a:t>
            </a:r>
            <a:r>
              <a:rPr lang="en-US" sz="2400" dirty="0" err="1">
                <a:solidFill>
                  <a:srgbClr val="40458C"/>
                </a:solidFill>
                <a:latin typeface="Comic Sans MS" panose="030F0702030302020204" pitchFamily="66" charset="0"/>
              </a:rPr>
              <a:t>c++</a:t>
            </a:r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) {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      next = first + second;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      first = second;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      second = next;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   }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   return next;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556759"/>
            <a:ext cx="4572000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0458C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fib(</a:t>
            </a:r>
            <a:r>
              <a:rPr lang="en-US" sz="2400" dirty="0" err="1">
                <a:solidFill>
                  <a:srgbClr val="40458C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n)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{ </a:t>
            </a:r>
          </a:p>
          <a:p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   </a:t>
            </a:r>
            <a:r>
              <a:rPr lang="en-US" sz="2400" dirty="0" smtClean="0">
                <a:solidFill>
                  <a:srgbClr val="40458C"/>
                </a:solidFill>
                <a:latin typeface="Comic Sans MS" panose="030F0702030302020204" pitchFamily="66" charset="0"/>
              </a:rPr>
              <a:t>if </a:t>
            </a:r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( n </a:t>
            </a:r>
            <a:r>
              <a:rPr lang="en-US" sz="2400" dirty="0" smtClean="0">
                <a:solidFill>
                  <a:srgbClr val="40458C"/>
                </a:solidFill>
                <a:latin typeface="Comic Sans MS" panose="030F0702030302020204" pitchFamily="66" charset="0"/>
              </a:rPr>
              <a:t>&lt;= 1 </a:t>
            </a:r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) </a:t>
            </a:r>
          </a:p>
          <a:p>
            <a:r>
              <a:rPr lang="en-US" sz="2400" dirty="0" smtClean="0">
                <a:solidFill>
                  <a:srgbClr val="40458C"/>
                </a:solidFill>
                <a:latin typeface="Comic Sans MS" panose="030F0702030302020204" pitchFamily="66" charset="0"/>
              </a:rPr>
              <a:t>      </a:t>
            </a:r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return </a:t>
            </a:r>
            <a:r>
              <a:rPr lang="en-US" sz="2400" dirty="0" smtClean="0">
                <a:solidFill>
                  <a:srgbClr val="40458C"/>
                </a:solidFill>
                <a:latin typeface="Comic Sans MS" panose="030F0702030302020204" pitchFamily="66" charset="0"/>
              </a:rPr>
              <a:t>n; </a:t>
            </a:r>
            <a:endParaRPr lang="en-US" sz="2400" dirty="0">
              <a:solidFill>
                <a:srgbClr val="40458C"/>
              </a:solidFill>
              <a:latin typeface="Comic Sans MS" panose="030F0702030302020204" pitchFamily="66" charset="0"/>
            </a:endParaRPr>
          </a:p>
          <a:p>
            <a:r>
              <a:rPr lang="en-US" sz="2400" dirty="0" smtClean="0">
                <a:solidFill>
                  <a:srgbClr val="40458C"/>
                </a:solidFill>
                <a:latin typeface="Comic Sans MS" panose="030F0702030302020204" pitchFamily="66" charset="0"/>
              </a:rPr>
              <a:t>   else </a:t>
            </a:r>
            <a:endParaRPr lang="en-US" sz="2400" dirty="0">
              <a:solidFill>
                <a:srgbClr val="40458C"/>
              </a:solidFill>
              <a:latin typeface="Comic Sans MS" panose="030F0702030302020204" pitchFamily="66" charset="0"/>
            </a:endParaRPr>
          </a:p>
          <a:p>
            <a:r>
              <a:rPr lang="en-US" sz="2400" dirty="0" smtClean="0">
                <a:solidFill>
                  <a:srgbClr val="40458C"/>
                </a:solidFill>
                <a:latin typeface="Comic Sans MS" panose="030F0702030302020204" pitchFamily="66" charset="0"/>
              </a:rPr>
              <a:t>      </a:t>
            </a:r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return fib(n-1</a:t>
            </a:r>
            <a:r>
              <a:rPr lang="en-US" sz="2400" dirty="0" smtClean="0">
                <a:solidFill>
                  <a:srgbClr val="40458C"/>
                </a:solidFill>
                <a:latin typeface="Comic Sans MS" panose="030F0702030302020204" pitchFamily="66" charset="0"/>
              </a:rPr>
              <a:t>) + </a:t>
            </a:r>
            <a:r>
              <a:rPr lang="en-US" sz="2400" dirty="0">
                <a:solidFill>
                  <a:srgbClr val="40458C"/>
                </a:solidFill>
                <a:latin typeface="Comic Sans MS" panose="030F0702030302020204" pitchFamily="66" charset="0"/>
              </a:rPr>
              <a:t>fib(n-2</a:t>
            </a:r>
            <a:r>
              <a:rPr lang="en-US" sz="2400" dirty="0" smtClean="0">
                <a:solidFill>
                  <a:srgbClr val="40458C"/>
                </a:solidFill>
                <a:latin typeface="Comic Sans MS" panose="030F0702030302020204" pitchFamily="66" charset="0"/>
              </a:rPr>
              <a:t>); </a:t>
            </a:r>
            <a:endParaRPr lang="en-US" sz="2400" dirty="0">
              <a:solidFill>
                <a:srgbClr val="40458C"/>
              </a:solidFill>
              <a:latin typeface="Comic Sans MS" panose="030F0702030302020204" pitchFamily="66" charset="0"/>
            </a:endParaRPr>
          </a:p>
          <a:p>
            <a:r>
              <a:rPr lang="en-US" sz="2400" dirty="0" smtClean="0">
                <a:solidFill>
                  <a:srgbClr val="40458C"/>
                </a:solidFill>
                <a:latin typeface="Comic Sans MS" panose="030F0702030302020204" pitchFamily="66" charset="0"/>
              </a:rPr>
              <a:t>} </a:t>
            </a:r>
            <a:endParaRPr lang="en-US" sz="2400" dirty="0">
              <a:solidFill>
                <a:srgbClr val="40458C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4A4-0CF7-4A92-8035-48E25843523B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419600" y="914400"/>
            <a:ext cx="4724400" cy="1371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The recursive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program is closer to the definition and easier to read.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81600" y="2497504"/>
            <a:ext cx="3886200" cy="85529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But very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very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inefficient</a:t>
            </a:r>
          </a:p>
        </p:txBody>
      </p:sp>
      <p:sp>
        <p:nvSpPr>
          <p:cNvPr id="9" name="Litebulb"/>
          <p:cNvSpPr>
            <a:spLocks noEditPoints="1" noChangeArrowheads="1"/>
          </p:cNvSpPr>
          <p:nvPr/>
        </p:nvSpPr>
        <p:spPr bwMode="auto">
          <a:xfrm>
            <a:off x="7726362" y="3657600"/>
            <a:ext cx="1341438" cy="164782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karkare\AppData\Local\Microsoft\Windows\INetCache\IE\OSV0HL4A\MC90043471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4437365"/>
            <a:ext cx="765175" cy="1797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4606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fib(5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fib(4</a:t>
            </a:r>
            <a:r>
              <a:rPr lang="en-US" dirty="0"/>
              <a:t>) + fib(3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fib(3</a:t>
            </a:r>
            <a:r>
              <a:rPr lang="en-US" dirty="0"/>
              <a:t>) + fib(2</a:t>
            </a:r>
            <a:r>
              <a:rPr lang="en-US" dirty="0" smtClean="0"/>
              <a:t>) </a:t>
            </a:r>
            <a:r>
              <a:rPr lang="en-US" dirty="0"/>
              <a:t>+ </a:t>
            </a:r>
            <a:r>
              <a:rPr lang="en-US" dirty="0" smtClean="0"/>
              <a:t>fib(2</a:t>
            </a:r>
            <a:r>
              <a:rPr lang="en-US" dirty="0"/>
              <a:t>) + fib(1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     fib(2</a:t>
            </a:r>
            <a:r>
              <a:rPr lang="en-US" sz="2800" dirty="0"/>
              <a:t>) + fib(1</a:t>
            </a:r>
            <a:r>
              <a:rPr lang="en-US" sz="2800" dirty="0" smtClean="0"/>
              <a:t>)  +  fib(1</a:t>
            </a:r>
            <a:r>
              <a:rPr lang="en-US" sz="2800" dirty="0"/>
              <a:t>) + fib(0</a:t>
            </a:r>
            <a:r>
              <a:rPr lang="en-US" sz="2800" dirty="0" smtClean="0"/>
              <a:t>) </a:t>
            </a:r>
            <a:r>
              <a:rPr lang="en-US" sz="2800" dirty="0"/>
              <a:t>+ </a:t>
            </a:r>
            <a:r>
              <a:rPr lang="en-US" sz="2800" dirty="0" smtClean="0"/>
              <a:t>fib(1</a:t>
            </a:r>
            <a:r>
              <a:rPr lang="en-US" sz="2800" dirty="0"/>
              <a:t>) + fib(0</a:t>
            </a:r>
            <a:r>
              <a:rPr lang="en-US" sz="2800" dirty="0" smtClean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    </a:t>
            </a:r>
            <a:r>
              <a:rPr lang="en-US" sz="2800" dirty="0" smtClean="0"/>
              <a:t>fib(1</a:t>
            </a:r>
            <a:r>
              <a:rPr lang="en-US" sz="2800" dirty="0"/>
              <a:t>) + fib(0</a:t>
            </a:r>
            <a:r>
              <a:rPr lang="en-US" sz="2800" dirty="0" smtClean="0"/>
              <a:t>)</a:t>
            </a:r>
            <a:endParaRPr lang="en-US" sz="2000" dirty="0"/>
          </a:p>
          <a:p>
            <a:pPr marL="0" indent="0" algn="ctr">
              <a:buNone/>
            </a:pPr>
            <a:endParaRPr lang="en-US" dirty="0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4114996" y="1794654"/>
              <a:ext cx="362160" cy="55764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98796" y="1779174"/>
                <a:ext cx="3963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4575076" y="1825614"/>
              <a:ext cx="475200" cy="65808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565716" y="1808334"/>
                <a:ext cx="50292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">
            <p14:nvContentPartPr>
              <p14:cNvPr id="25" name="Ink 24"/>
              <p14:cNvContentPartPr/>
              <p14:nvPr/>
            </p14:nvContentPartPr>
            <p14:xfrm>
              <a:off x="10597516" y="6655222"/>
              <a:ext cx="360" cy="3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585636" y="6643342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">
            <p14:nvContentPartPr>
              <p14:cNvPr id="27" name="Ink 26"/>
              <p14:cNvContentPartPr/>
              <p14:nvPr/>
            </p14:nvContentPartPr>
            <p14:xfrm>
              <a:off x="2856076" y="3066534"/>
              <a:ext cx="762480" cy="53244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839156" y="3051054"/>
                <a:ext cx="79488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">
            <p14:nvContentPartPr>
              <p14:cNvPr id="29" name="Ink 28"/>
              <p14:cNvContentPartPr/>
              <p14:nvPr/>
            </p14:nvContentPartPr>
            <p14:xfrm>
              <a:off x="3733036" y="3096774"/>
              <a:ext cx="252720" cy="5626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716476" y="3080214"/>
                <a:ext cx="28656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2">
            <p14:nvContentPartPr>
              <p14:cNvPr id="31" name="Ink 30"/>
              <p14:cNvContentPartPr/>
              <p14:nvPr/>
            </p14:nvContentPartPr>
            <p14:xfrm>
              <a:off x="5089876" y="3040254"/>
              <a:ext cx="21960" cy="56124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071876" y="3024054"/>
                <a:ext cx="4680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4">
            <p14:nvContentPartPr>
              <p14:cNvPr id="33" name="Ink 32"/>
              <p14:cNvContentPartPr/>
              <p14:nvPr/>
            </p14:nvContentPartPr>
            <p14:xfrm>
              <a:off x="5369236" y="3064014"/>
              <a:ext cx="940320" cy="54900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353036" y="3047814"/>
                <a:ext cx="97380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6">
            <p14:nvContentPartPr>
              <p14:cNvPr id="35" name="Ink 34"/>
              <p14:cNvContentPartPr/>
              <p14:nvPr/>
            </p14:nvContentPartPr>
            <p14:xfrm>
              <a:off x="1508596" y="4122414"/>
              <a:ext cx="880200" cy="61812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95276" y="4107654"/>
                <a:ext cx="90648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8">
            <p14:nvContentPartPr>
              <p14:cNvPr id="37" name="Ink 36"/>
              <p14:cNvContentPartPr/>
              <p14:nvPr/>
            </p14:nvContentPartPr>
            <p14:xfrm>
              <a:off x="2454676" y="4141134"/>
              <a:ext cx="62640" cy="61236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438476" y="4128174"/>
                <a:ext cx="9072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0">
            <p14:nvContentPartPr>
              <p14:cNvPr id="39" name="Ink 38"/>
              <p14:cNvContentPartPr/>
              <p14:nvPr/>
            </p14:nvContentPartPr>
            <p14:xfrm>
              <a:off x="4064640" y="4171734"/>
              <a:ext cx="174600" cy="58608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047360" y="4157334"/>
                <a:ext cx="20520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2">
            <p14:nvContentPartPr>
              <p14:cNvPr id="41" name="Ink 40"/>
              <p14:cNvContentPartPr/>
              <p14:nvPr/>
            </p14:nvContentPartPr>
            <p14:xfrm>
              <a:off x="4310520" y="4167774"/>
              <a:ext cx="794880" cy="61236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4295400" y="4152654"/>
                <a:ext cx="82512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4">
            <p14:nvContentPartPr>
              <p14:cNvPr id="45" name="Ink 44"/>
              <p14:cNvContentPartPr/>
              <p14:nvPr/>
            </p14:nvContentPartPr>
            <p14:xfrm>
              <a:off x="5516880" y="4164174"/>
              <a:ext cx="1188720" cy="68976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5501760" y="4149054"/>
                <a:ext cx="121644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6">
            <p14:nvContentPartPr>
              <p14:cNvPr id="49" name="Ink 48"/>
              <p14:cNvContentPartPr/>
              <p14:nvPr/>
            </p14:nvContentPartPr>
            <p14:xfrm>
              <a:off x="1353076" y="5283414"/>
              <a:ext cx="31680" cy="55080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348756" y="5270814"/>
                <a:ext cx="4896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8">
            <p14:nvContentPartPr>
              <p14:cNvPr id="51" name="Ink 50"/>
              <p14:cNvContentPartPr/>
              <p14:nvPr/>
            </p14:nvContentPartPr>
            <p14:xfrm>
              <a:off x="1417156" y="5278734"/>
              <a:ext cx="858240" cy="56592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403476" y="5265054"/>
                <a:ext cx="88776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0">
            <p14:nvContentPartPr>
              <p14:cNvPr id="18" name="Ink 17"/>
              <p14:cNvContentPartPr/>
              <p14:nvPr/>
            </p14:nvContentPartPr>
            <p14:xfrm>
              <a:off x="5669134" y="4122414"/>
              <a:ext cx="1950866" cy="73152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5652934" y="4106214"/>
                <a:ext cx="1984346" cy="754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CBBB-C125-4E33-8C7A-1DC2493C737F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936104"/>
          </a:xfrm>
        </p:spPr>
        <p:txBody>
          <a:bodyPr/>
          <a:lstStyle/>
          <a:p>
            <a:r>
              <a:rPr lang="en-US" dirty="0" smtClean="0"/>
              <a:t>Recursive fib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32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Recursion: pros and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Can solve a problem without understanding it</a:t>
            </a:r>
          </a:p>
          <a:p>
            <a:pPr lvl="1"/>
            <a:r>
              <a:rPr lang="en-US" dirty="0" smtClean="0"/>
              <a:t>Very intuitive</a:t>
            </a:r>
          </a:p>
          <a:p>
            <a:pPr lvl="1"/>
            <a:r>
              <a:rPr lang="en-US" dirty="0" smtClean="0"/>
              <a:t>Very compact in terms of code length</a:t>
            </a:r>
          </a:p>
          <a:p>
            <a:pPr lvl="1"/>
            <a:r>
              <a:rPr lang="en-US" dirty="0" smtClean="0"/>
              <a:t>Very cool to look at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Slower usually</a:t>
            </a:r>
          </a:p>
          <a:p>
            <a:pPr lvl="1"/>
            <a:r>
              <a:rPr lang="en-US" dirty="0" smtClean="0"/>
              <a:t>Stack overflow [if depth is O(n), avoid!]</a:t>
            </a:r>
          </a:p>
          <a:p>
            <a:pPr lvl="1"/>
            <a:r>
              <a:rPr lang="en-US" dirty="0" smtClean="0"/>
              <a:t>Harder to debug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: Tower of Hanoi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6583680" cy="3657600"/>
          </a:xfrm>
        </p:spPr>
      </p:pic>
      <p:grpSp>
        <p:nvGrpSpPr>
          <p:cNvPr id="7" name="Group 8"/>
          <p:cNvGrpSpPr/>
          <p:nvPr/>
        </p:nvGrpSpPr>
        <p:grpSpPr>
          <a:xfrm>
            <a:off x="2285999" y="5250432"/>
            <a:ext cx="4708200" cy="383606"/>
            <a:chOff x="2766740" y="5648517"/>
            <a:chExt cx="3976395" cy="383606"/>
          </a:xfrm>
        </p:grpSpPr>
        <p:sp>
          <p:nvSpPr>
            <p:cNvPr id="10" name="TextBox 9"/>
            <p:cNvSpPr txBox="1"/>
            <p:nvPr/>
          </p:nvSpPr>
          <p:spPr>
            <a:xfrm>
              <a:off x="2766740" y="5648517"/>
              <a:ext cx="31771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40458C"/>
                  </a:solidFill>
                </a:rPr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0" y="5662791"/>
              <a:ext cx="3048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40458C"/>
                  </a:solidFill>
                </a:rPr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35037" y="5662791"/>
              <a:ext cx="3080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40458C"/>
                  </a:solidFill>
                </a:rPr>
                <a:t>C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A088-3883-4DD6-9774-3137E5E945B6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26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6067245"/>
            <a:ext cx="7351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Image Source: http</a:t>
            </a:r>
            <a:r>
              <a:rPr lang="en-US" sz="1200" dirty="0">
                <a:solidFill>
                  <a:srgbClr val="00B050"/>
                </a:solidFill>
              </a:rPr>
              <a:t>://www.comscigate.com/cs/IntroSedgewick/20elements/27recursion/index.html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29586" y="2285992"/>
            <a:ext cx="12858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No disk may be placed on top of a smaller disk.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057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: Tower of Hanoi  ..2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8" y="1527048"/>
            <a:ext cx="6583678" cy="36576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6402-0EDE-45E7-B454-BC268C2111A8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27</a:t>
            </a:fld>
            <a:endParaRPr lang="hi-IN">
              <a:solidFill>
                <a:srgbClr val="40458C"/>
              </a:solidFill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2285999" y="5250432"/>
            <a:ext cx="4708200" cy="383606"/>
            <a:chOff x="2766740" y="5648517"/>
            <a:chExt cx="3976395" cy="383606"/>
          </a:xfrm>
        </p:grpSpPr>
        <p:sp>
          <p:nvSpPr>
            <p:cNvPr id="22" name="TextBox 21"/>
            <p:cNvSpPr txBox="1"/>
            <p:nvPr/>
          </p:nvSpPr>
          <p:spPr>
            <a:xfrm>
              <a:off x="2766740" y="5648517"/>
              <a:ext cx="31771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40458C"/>
                  </a:solidFill>
                </a:rPr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2000" y="5662791"/>
              <a:ext cx="3048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40458C"/>
                  </a:solidFill>
                </a:rPr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5037" y="5662791"/>
              <a:ext cx="3080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40458C"/>
                  </a:solidFill>
                </a:rPr>
                <a:t>C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00200" y="6067245"/>
            <a:ext cx="7351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Image Source: http</a:t>
            </a:r>
            <a:r>
              <a:rPr lang="en-US" sz="1200" dirty="0">
                <a:solidFill>
                  <a:srgbClr val="00B050"/>
                </a:solidFill>
              </a:rPr>
              <a:t>://www.comscigate.com/cs/IntroSedgewick/20elements/27recursion/index.html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9586" y="2285992"/>
            <a:ext cx="12858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No disk may be placed on top of a smaller disk.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329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: Tower of Hanoi ..3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8" y="1527048"/>
            <a:ext cx="6583681" cy="36576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7136-15E3-43FB-82F0-672EDFCB55F0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28</a:t>
            </a:fld>
            <a:endParaRPr lang="hi-IN">
              <a:solidFill>
                <a:srgbClr val="40458C"/>
              </a:solidFill>
            </a:endParaRPr>
          </a:p>
        </p:txBody>
      </p:sp>
      <p:grpSp>
        <p:nvGrpSpPr>
          <p:cNvPr id="7" name="Group 12"/>
          <p:cNvGrpSpPr/>
          <p:nvPr/>
        </p:nvGrpSpPr>
        <p:grpSpPr>
          <a:xfrm>
            <a:off x="2285999" y="5250432"/>
            <a:ext cx="4708200" cy="383606"/>
            <a:chOff x="2766740" y="5648517"/>
            <a:chExt cx="3976395" cy="383606"/>
          </a:xfrm>
        </p:grpSpPr>
        <p:sp>
          <p:nvSpPr>
            <p:cNvPr id="14" name="TextBox 13"/>
            <p:cNvSpPr txBox="1"/>
            <p:nvPr/>
          </p:nvSpPr>
          <p:spPr>
            <a:xfrm>
              <a:off x="2766740" y="5648517"/>
              <a:ext cx="31771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40458C"/>
                  </a:solidFill>
                </a:rPr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5662791"/>
              <a:ext cx="3048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40458C"/>
                  </a:solidFill>
                </a:rPr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35037" y="5662791"/>
              <a:ext cx="3080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40458C"/>
                  </a:solidFill>
                </a:rPr>
                <a:t>C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00200" y="6067245"/>
            <a:ext cx="7351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Image Source: http</a:t>
            </a:r>
            <a:r>
              <a:rPr lang="en-US" sz="1200" dirty="0">
                <a:solidFill>
                  <a:srgbClr val="00B050"/>
                </a:solidFill>
              </a:rPr>
              <a:t>://www.comscigate.com/cs/IntroSedgewick/20elements/27recursion/index.html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9586" y="2285992"/>
            <a:ext cx="12858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No disk may be placed on top of a smaller disk.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626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: Tower of Hanoi ..4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8" y="1527048"/>
            <a:ext cx="6583681" cy="36576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5C98-E65B-4F0D-B0B5-83E0852E1C64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29</a:t>
            </a:fld>
            <a:endParaRPr lang="hi-IN">
              <a:solidFill>
                <a:srgbClr val="40458C"/>
              </a:solidFill>
            </a:endParaRPr>
          </a:p>
        </p:txBody>
      </p:sp>
      <p:grpSp>
        <p:nvGrpSpPr>
          <p:cNvPr id="7" name="Group 12"/>
          <p:cNvGrpSpPr/>
          <p:nvPr/>
        </p:nvGrpSpPr>
        <p:grpSpPr>
          <a:xfrm>
            <a:off x="2285999" y="5250432"/>
            <a:ext cx="4708200" cy="383606"/>
            <a:chOff x="2766740" y="5648517"/>
            <a:chExt cx="3976395" cy="383606"/>
          </a:xfrm>
        </p:grpSpPr>
        <p:sp>
          <p:nvSpPr>
            <p:cNvPr id="14" name="TextBox 13"/>
            <p:cNvSpPr txBox="1"/>
            <p:nvPr/>
          </p:nvSpPr>
          <p:spPr>
            <a:xfrm>
              <a:off x="2766740" y="5648517"/>
              <a:ext cx="31771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40458C"/>
                  </a:solidFill>
                </a:rPr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5662791"/>
              <a:ext cx="3048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40458C"/>
                  </a:solidFill>
                </a:rPr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35037" y="5662791"/>
              <a:ext cx="3080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40458C"/>
                  </a:solidFill>
                </a:rPr>
                <a:t>C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00200" y="6067245"/>
            <a:ext cx="7351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Image Source: http</a:t>
            </a:r>
            <a:r>
              <a:rPr lang="en-US" sz="1200" dirty="0">
                <a:solidFill>
                  <a:srgbClr val="00B050"/>
                </a:solidFill>
              </a:rPr>
              <a:t>://www.comscigate.com/cs/IntroSedgewick/20elements/27recursion/index.html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9586" y="2285992"/>
            <a:ext cx="12858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No disk may be placed on top of a smaller disk.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969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688" y="971128"/>
            <a:ext cx="8229600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</a:rPr>
              <a:t>Base case: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If n is 0, then, return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. 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688" y="1504528"/>
            <a:ext cx="8686800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</a:rPr>
              <a:t>Otherwise: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/* n &gt; 0 */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	compare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last item, a[n-1],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with key.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	if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key, return </a:t>
            </a:r>
            <a:r>
              <a:rPr lang="en-US" sz="2200" b="1" dirty="0" smtClean="0">
                <a:solidFill>
                  <a:srgbClr val="9D0000"/>
                </a:solidFill>
                <a:latin typeface="Comic Sans MS" pitchFamily="66" charset="0"/>
              </a:rPr>
              <a:t>1.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	search in array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a, up to size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n-1.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	return the result of this “smaller’’ search.</a:t>
            </a:r>
          </a:p>
        </p:txBody>
      </p:sp>
      <p:sp>
        <p:nvSpPr>
          <p:cNvPr id="73733" name="TextBox 9"/>
          <p:cNvSpPr txBox="1">
            <a:spLocks noChangeArrowheads="1"/>
          </p:cNvSpPr>
          <p:nvPr/>
        </p:nvSpPr>
        <p:spPr bwMode="auto">
          <a:xfrm>
            <a:off x="420688" y="332656"/>
            <a:ext cx="2298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9D0000"/>
                </a:solidFill>
                <a:latin typeface="Comic Sans MS" pitchFamily="66" charset="0"/>
              </a:rPr>
              <a:t>search(</a:t>
            </a:r>
            <a:r>
              <a:rPr lang="en-US" altLang="en-US" sz="2200" b="1" dirty="0" err="1">
                <a:solidFill>
                  <a:srgbClr val="9D0000"/>
                </a:solidFill>
                <a:latin typeface="Comic Sans MS" pitchFamily="66" charset="0"/>
              </a:rPr>
              <a:t>a,n,key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" y="4019128"/>
            <a:ext cx="8839200" cy="1066800"/>
            <a:chOff x="-36512" y="4019128"/>
            <a:chExt cx="8839200" cy="10668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206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2588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0970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352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3738" name="TextBox 14"/>
            <p:cNvSpPr txBox="1">
              <a:spLocks noChangeArrowheads="1"/>
            </p:cNvSpPr>
            <p:nvPr/>
          </p:nvSpPr>
          <p:spPr bwMode="auto">
            <a:xfrm>
              <a:off x="573088" y="4552528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31</a:t>
              </a:r>
            </a:p>
          </p:txBody>
        </p:sp>
        <p:sp>
          <p:nvSpPr>
            <p:cNvPr id="73739" name="TextBox 15"/>
            <p:cNvSpPr txBox="1">
              <a:spLocks noChangeArrowheads="1"/>
            </p:cNvSpPr>
            <p:nvPr/>
          </p:nvSpPr>
          <p:spPr bwMode="auto">
            <a:xfrm>
              <a:off x="1411288" y="4552528"/>
              <a:ext cx="355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73740" name="TextBox 16"/>
            <p:cNvSpPr txBox="1">
              <a:spLocks noChangeArrowheads="1"/>
            </p:cNvSpPr>
            <p:nvPr/>
          </p:nvSpPr>
          <p:spPr bwMode="auto">
            <a:xfrm>
              <a:off x="2249488" y="4552528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3741" name="TextBox 17"/>
            <p:cNvSpPr txBox="1">
              <a:spLocks noChangeArrowheads="1"/>
            </p:cNvSpPr>
            <p:nvPr/>
          </p:nvSpPr>
          <p:spPr bwMode="auto">
            <a:xfrm>
              <a:off x="3087688" y="4552528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35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7734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200" b="1" dirty="0">
                <a:solidFill>
                  <a:srgbClr val="40458C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6116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4498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2880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1262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9644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3748" name="TextBox 24"/>
            <p:cNvSpPr txBox="1">
              <a:spLocks noChangeArrowheads="1"/>
            </p:cNvSpPr>
            <p:nvPr/>
          </p:nvSpPr>
          <p:spPr bwMode="auto">
            <a:xfrm>
              <a:off x="4840288" y="4552528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31</a:t>
              </a:r>
            </a:p>
          </p:txBody>
        </p:sp>
        <p:sp>
          <p:nvSpPr>
            <p:cNvPr id="73749" name="TextBox 25"/>
            <p:cNvSpPr txBox="1">
              <a:spLocks noChangeArrowheads="1"/>
            </p:cNvSpPr>
            <p:nvPr/>
          </p:nvSpPr>
          <p:spPr bwMode="auto">
            <a:xfrm>
              <a:off x="5602288" y="4552528"/>
              <a:ext cx="355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73750" name="TextBox 26"/>
            <p:cNvSpPr txBox="1">
              <a:spLocks noChangeArrowheads="1"/>
            </p:cNvSpPr>
            <p:nvPr/>
          </p:nvSpPr>
          <p:spPr bwMode="auto">
            <a:xfrm>
              <a:off x="6440488" y="4552528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25</a:t>
              </a:r>
            </a:p>
          </p:txBody>
        </p:sp>
        <p:sp>
          <p:nvSpPr>
            <p:cNvPr id="73751" name="TextBox 27"/>
            <p:cNvSpPr txBox="1">
              <a:spLocks noChangeArrowheads="1"/>
            </p:cNvSpPr>
            <p:nvPr/>
          </p:nvSpPr>
          <p:spPr bwMode="auto">
            <a:xfrm>
              <a:off x="7278688" y="4552528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35</a:t>
              </a:r>
            </a:p>
          </p:txBody>
        </p:sp>
        <p:sp>
          <p:nvSpPr>
            <p:cNvPr id="73752" name="TextBox 28"/>
            <p:cNvSpPr txBox="1">
              <a:spLocks noChangeArrowheads="1"/>
            </p:cNvSpPr>
            <p:nvPr/>
          </p:nvSpPr>
          <p:spPr bwMode="auto">
            <a:xfrm>
              <a:off x="8040688" y="4552528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11</a:t>
              </a:r>
            </a:p>
          </p:txBody>
        </p:sp>
        <p:sp>
          <p:nvSpPr>
            <p:cNvPr id="73753" name="TextBox 29"/>
            <p:cNvSpPr txBox="1">
              <a:spLocks noChangeArrowheads="1"/>
            </p:cNvSpPr>
            <p:nvPr/>
          </p:nvSpPr>
          <p:spPr bwMode="auto">
            <a:xfrm>
              <a:off x="3925888" y="4552528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59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36512" y="4095328"/>
              <a:ext cx="341313" cy="4302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9D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40458C"/>
                  </a:solidFill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73755" name="Elbow Connector 30"/>
            <p:cNvCxnSpPr>
              <a:cxnSpLocks noChangeShapeType="1"/>
              <a:stCxn id="31" idx="2"/>
            </p:cNvCxnSpPr>
            <p:nvPr/>
          </p:nvCxnSpPr>
          <p:spPr bwMode="auto">
            <a:xfrm rot="16200000" flipH="1">
              <a:off x="264319" y="4396160"/>
              <a:ext cx="103187" cy="36195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3756" name="TextBox 33"/>
            <p:cNvSpPr txBox="1">
              <a:spLocks noChangeArrowheads="1"/>
            </p:cNvSpPr>
            <p:nvPr/>
          </p:nvSpPr>
          <p:spPr bwMode="auto">
            <a:xfrm>
              <a:off x="725488" y="4019128"/>
              <a:ext cx="220186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search(a,10,3)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44488" y="5273253"/>
            <a:ext cx="8458200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Either 3 is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a[9]; 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or search(a,10,3) is same as the result of search for 3 in the array starting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at a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and of size 9.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E3DC-A7E7-4B6C-9D73-EBAA3FDF5387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41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BC69-8FBA-4F4C-BD2A-6A283E5CB3EA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30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705" y="40243"/>
            <a:ext cx="8957095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// move n disks From A to C using B as </a:t>
            </a:r>
            <a:r>
              <a:rPr lang="en-US" sz="2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aux</a:t>
            </a:r>
            <a:endParaRPr lang="en-US" sz="26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sz="2600" b="1" dirty="0" smtClean="0">
                <a:latin typeface="Comic Sans MS" panose="030F0702030302020204" pitchFamily="66" charset="0"/>
              </a:rPr>
              <a:t>void </a:t>
            </a:r>
            <a:r>
              <a:rPr lang="en-US" sz="2600" b="1" dirty="0" err="1" smtClean="0">
                <a:latin typeface="Comic Sans MS" panose="030F0702030302020204" pitchFamily="66" charset="0"/>
              </a:rPr>
              <a:t>hanoi</a:t>
            </a:r>
            <a:r>
              <a:rPr lang="en-US" sz="2600" b="1" dirty="0" smtClean="0">
                <a:latin typeface="Comic Sans MS" panose="030F0702030302020204" pitchFamily="66" charset="0"/>
              </a:rPr>
              <a:t>(int n, char A, char C, char B) { </a:t>
            </a:r>
          </a:p>
          <a:p>
            <a:r>
              <a:rPr lang="en-US" sz="2600" b="1" dirty="0">
                <a:latin typeface="Comic Sans MS" panose="030F0702030302020204" pitchFamily="66" charset="0"/>
              </a:rPr>
              <a:t> </a:t>
            </a:r>
            <a:r>
              <a:rPr lang="en-US" sz="2600" b="1" dirty="0" smtClean="0">
                <a:latin typeface="Comic Sans MS" panose="030F0702030302020204" pitchFamily="66" charset="0"/>
              </a:rPr>
              <a:t> if (n==0) { return; } // nothing to move!!</a:t>
            </a:r>
          </a:p>
          <a:p>
            <a:r>
              <a:rPr lang="en-US" sz="2600" b="1" dirty="0" smtClean="0">
                <a:latin typeface="Comic Sans MS" panose="030F0702030302020204" pitchFamily="66" charset="0"/>
              </a:rPr>
              <a:t>   </a:t>
            </a:r>
            <a:r>
              <a:rPr lang="en-US" sz="2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// </a:t>
            </a:r>
            <a:r>
              <a:rPr lang="en-US" sz="2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recursively move n-1 </a:t>
            </a:r>
            <a:r>
              <a:rPr lang="en-US" sz="2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disks </a:t>
            </a:r>
            <a:endParaRPr lang="en-US" sz="26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2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 // from </a:t>
            </a:r>
            <a:r>
              <a:rPr lang="en-US" sz="2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 to </a:t>
            </a:r>
            <a:r>
              <a:rPr lang="en-US" sz="2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B </a:t>
            </a:r>
            <a:r>
              <a:rPr lang="en-US" sz="2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using </a:t>
            </a:r>
            <a:r>
              <a:rPr lang="en-US" sz="2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C </a:t>
            </a:r>
            <a:r>
              <a:rPr lang="en-US" sz="2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as </a:t>
            </a:r>
            <a:r>
              <a:rPr lang="en-US" sz="2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aux</a:t>
            </a:r>
            <a:endParaRPr lang="en-US" sz="26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sz="2600" b="1" dirty="0" smtClean="0">
                <a:latin typeface="Comic Sans MS" panose="030F0702030302020204" pitchFamily="66" charset="0"/>
              </a:rPr>
              <a:t>  </a:t>
            </a:r>
            <a:r>
              <a:rPr lang="en-US" sz="2600" b="1" dirty="0">
                <a:latin typeface="Comic Sans MS" panose="030F0702030302020204" pitchFamily="66" charset="0"/>
              </a:rPr>
              <a:t> </a:t>
            </a:r>
            <a:r>
              <a:rPr lang="en-US" sz="2600" b="1" dirty="0" err="1">
                <a:latin typeface="Comic Sans MS" panose="030F0702030302020204" pitchFamily="66" charset="0"/>
              </a:rPr>
              <a:t>hanoi</a:t>
            </a:r>
            <a:r>
              <a:rPr lang="en-US" sz="2600" b="1" dirty="0">
                <a:latin typeface="Comic Sans MS" panose="030F0702030302020204" pitchFamily="66" charset="0"/>
              </a:rPr>
              <a:t>(n-1, </a:t>
            </a:r>
            <a:r>
              <a:rPr lang="en-US" sz="2600" b="1" dirty="0" smtClean="0">
                <a:latin typeface="Comic Sans MS" panose="030F0702030302020204" pitchFamily="66" charset="0"/>
              </a:rPr>
              <a:t>A, B, C);</a:t>
            </a:r>
            <a:endParaRPr lang="en-US" sz="2600" b="1" dirty="0">
              <a:latin typeface="Comic Sans MS" panose="030F0702030302020204" pitchFamily="66" charset="0"/>
            </a:endParaRPr>
          </a:p>
          <a:p>
            <a:r>
              <a:rPr lang="en-US" sz="2600" b="1" dirty="0" smtClean="0">
                <a:latin typeface="Comic Sans MS" panose="030F0702030302020204" pitchFamily="66" charset="0"/>
              </a:rPr>
              <a:t>   </a:t>
            </a:r>
            <a:r>
              <a:rPr lang="en-US" sz="2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// atomic move of a single disk</a:t>
            </a:r>
          </a:p>
          <a:p>
            <a:r>
              <a:rPr lang="en-US" sz="2600" b="1" dirty="0">
                <a:latin typeface="Comic Sans MS" panose="030F0702030302020204" pitchFamily="66" charset="0"/>
              </a:rPr>
              <a:t> </a:t>
            </a:r>
            <a:r>
              <a:rPr lang="en-US" sz="2600" b="1" dirty="0" smtClean="0">
                <a:latin typeface="Comic Sans MS" panose="030F0702030302020204" pitchFamily="66" charset="0"/>
              </a:rPr>
              <a:t>  printf(“Move 1 disk from %c to %c\n”, A, C);</a:t>
            </a:r>
          </a:p>
          <a:p>
            <a:r>
              <a:rPr lang="en-US" sz="2600" b="1" dirty="0">
                <a:latin typeface="Comic Sans MS" panose="030F0702030302020204" pitchFamily="66" charset="0"/>
              </a:rPr>
              <a:t> </a:t>
            </a:r>
            <a:r>
              <a:rPr lang="en-US" sz="2600" b="1" dirty="0" smtClean="0">
                <a:latin typeface="Comic Sans MS" panose="030F0702030302020204" pitchFamily="66" charset="0"/>
              </a:rPr>
              <a:t>  </a:t>
            </a:r>
            <a:r>
              <a:rPr lang="en-US" sz="2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// </a:t>
            </a:r>
            <a:r>
              <a:rPr lang="en-US" sz="2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recursively move n-1 disks </a:t>
            </a:r>
          </a:p>
          <a:p>
            <a:r>
              <a:rPr lang="en-US" sz="2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  // from </a:t>
            </a:r>
            <a:r>
              <a:rPr lang="en-US" sz="2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B </a:t>
            </a:r>
            <a:r>
              <a:rPr lang="en-US" sz="2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to </a:t>
            </a:r>
            <a:r>
              <a:rPr lang="en-US" sz="2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C </a:t>
            </a:r>
            <a:r>
              <a:rPr lang="en-US" sz="2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using </a:t>
            </a:r>
            <a:r>
              <a:rPr lang="en-US" sz="2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A </a:t>
            </a:r>
            <a:r>
              <a:rPr lang="en-US" sz="2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as </a:t>
            </a:r>
            <a:r>
              <a:rPr lang="en-US" sz="2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aux</a:t>
            </a:r>
            <a:endParaRPr lang="en-US" sz="26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sz="2600" b="1" dirty="0">
                <a:latin typeface="Comic Sans MS" panose="030F0702030302020204" pitchFamily="66" charset="0"/>
              </a:rPr>
              <a:t>   </a:t>
            </a:r>
            <a:r>
              <a:rPr lang="en-US" sz="2600" b="1" dirty="0" err="1">
                <a:latin typeface="Comic Sans MS" panose="030F0702030302020204" pitchFamily="66" charset="0"/>
              </a:rPr>
              <a:t>hanoi</a:t>
            </a:r>
            <a:r>
              <a:rPr lang="en-US" sz="2600" b="1" dirty="0">
                <a:latin typeface="Comic Sans MS" panose="030F0702030302020204" pitchFamily="66" charset="0"/>
              </a:rPr>
              <a:t>(n-1, </a:t>
            </a:r>
            <a:r>
              <a:rPr lang="en-US" sz="2600" b="1" dirty="0" smtClean="0">
                <a:latin typeface="Comic Sans MS" panose="030F0702030302020204" pitchFamily="66" charset="0"/>
              </a:rPr>
              <a:t>B</a:t>
            </a:r>
            <a:r>
              <a:rPr lang="en-US" sz="2600" b="1" dirty="0">
                <a:latin typeface="Comic Sans MS" panose="030F0702030302020204" pitchFamily="66" charset="0"/>
              </a:rPr>
              <a:t>, </a:t>
            </a:r>
            <a:r>
              <a:rPr lang="en-US" sz="2600" b="1" dirty="0" smtClean="0">
                <a:latin typeface="Comic Sans MS" panose="030F0702030302020204" pitchFamily="66" charset="0"/>
              </a:rPr>
              <a:t>C, A);</a:t>
            </a:r>
          </a:p>
          <a:p>
            <a:r>
              <a:rPr lang="en-US" sz="2600" b="1" dirty="0" smtClean="0">
                <a:latin typeface="Comic Sans MS" panose="030F0702030302020204" pitchFamily="66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06998"/>
            <a:ext cx="2286000" cy="165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5206998"/>
            <a:ext cx="2286001" cy="165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5206997"/>
            <a:ext cx="2286001" cy="1651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207000"/>
            <a:ext cx="2286000" cy="16510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 bwMode="auto">
          <a:xfrm>
            <a:off x="2278812" y="5206997"/>
            <a:ext cx="0" cy="1651000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934200" y="5207000"/>
            <a:ext cx="0" cy="1651000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566251" y="5207000"/>
            <a:ext cx="0" cy="1651000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15476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0290-D8F4-4CBC-9597-ED074AB6D1E5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31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7585" y="734185"/>
            <a:ext cx="3962400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Move </a:t>
            </a:r>
            <a:r>
              <a:rPr lang="en-US" sz="2400" dirty="0">
                <a:latin typeface="Comic Sans MS" panose="030F0702030302020204" pitchFamily="66" charset="0"/>
              </a:rPr>
              <a:t>1 disk from A to B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Move 1 disk from A to C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Move 1 disk from B to C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Move 1 disk from A to B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Move 1 disk from C to A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Move 1 disk from C to B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Move 1 disk from A to B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Move 1 disk from A to C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Move 1 disk from B to C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Move 1 disk from B to A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Move 1 disk from C to A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Move 1 disk from B to C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Move 1 disk from A to B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Move 1 disk from A to C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Move 1 disk from B to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04800"/>
            <a:ext cx="43434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for </a:t>
            </a:r>
            <a:r>
              <a:rPr lang="en-US" b="1" dirty="0" err="1" smtClean="0"/>
              <a:t>hanoi</a:t>
            </a:r>
            <a:r>
              <a:rPr lang="en-US" b="1" dirty="0" smtClean="0"/>
              <a:t>(4, ‘A’, ‘C’, ‘B’)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4495800" cy="2667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0" y="435358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Image Source: http</a:t>
            </a:r>
            <a:r>
              <a:rPr lang="en-US" sz="1400" dirty="0">
                <a:solidFill>
                  <a:srgbClr val="00B050"/>
                </a:solidFill>
              </a:rPr>
              <a:t>://upload.wikimedia.org/wikipedia/commons/6/60/Tower_of_Hanoi_4.gif</a:t>
            </a:r>
          </a:p>
        </p:txBody>
      </p:sp>
    </p:spTree>
    <p:extLst>
      <p:ext uri="{BB962C8B-B14F-4D97-AF65-F5344CB8AC3E}">
        <p14:creationId xmlns="" xmlns:p14="http://schemas.microsoft.com/office/powerpoint/2010/main" val="102436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9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0290-D8F4-4CBC-9597-ED074AB6D1E5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32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214290"/>
            <a:ext cx="8643998" cy="4355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smtClean="0"/>
              <a:t>The puzzle was invented by the French mathematician </a:t>
            </a:r>
            <a:r>
              <a:rPr lang="en-IN" sz="2000" b="1" dirty="0" err="1" smtClean="0"/>
              <a:t>Édouard</a:t>
            </a:r>
            <a:r>
              <a:rPr lang="en-IN" sz="2000" b="1" dirty="0" smtClean="0"/>
              <a:t> Lucas</a:t>
            </a:r>
            <a:r>
              <a:rPr lang="en-IN" sz="2000" dirty="0" smtClean="0"/>
              <a:t> in 1883. </a:t>
            </a:r>
          </a:p>
          <a:p>
            <a:endParaRPr lang="en-IN" sz="1900" dirty="0" smtClean="0"/>
          </a:p>
          <a:p>
            <a:r>
              <a:rPr lang="en-IN" sz="1900" dirty="0" smtClean="0"/>
              <a:t>	There </a:t>
            </a:r>
            <a:r>
              <a:rPr lang="en-IN" sz="1900" dirty="0" smtClean="0"/>
              <a:t>used to be </a:t>
            </a:r>
            <a:r>
              <a:rPr lang="en-IN" sz="1900" dirty="0" smtClean="0"/>
              <a:t>a story about a temple in </a:t>
            </a:r>
            <a:r>
              <a:rPr lang="en-IN" sz="1900" dirty="0" err="1" smtClean="0"/>
              <a:t>Kashi</a:t>
            </a:r>
            <a:r>
              <a:rPr lang="en-IN" sz="1900" dirty="0" smtClean="0"/>
              <a:t> </a:t>
            </a:r>
            <a:r>
              <a:rPr lang="en-IN" sz="1900" dirty="0" err="1" smtClean="0"/>
              <a:t>Vishwanath</a:t>
            </a:r>
            <a:r>
              <a:rPr lang="en-IN" sz="1900" dirty="0" smtClean="0"/>
              <a:t>, which contains a large room with three posts surrounded by </a:t>
            </a:r>
            <a:r>
              <a:rPr lang="en-IN" sz="1900" dirty="0" smtClean="0">
                <a:solidFill>
                  <a:srgbClr val="C00000"/>
                </a:solidFill>
              </a:rPr>
              <a:t>64 golden disks</a:t>
            </a:r>
            <a:r>
              <a:rPr lang="en-IN" sz="1900" dirty="0" smtClean="0"/>
              <a:t>. Brahmin priests have been moving these disks, in accordance with the immutable rules of the Brahma. The puzzle is therefore also known as the </a:t>
            </a:r>
            <a:r>
              <a:rPr lang="en-IN" sz="1900" b="1" dirty="0" smtClean="0"/>
              <a:t>Tower of Brahma</a:t>
            </a:r>
            <a:r>
              <a:rPr lang="en-IN" sz="1900" dirty="0" smtClean="0"/>
              <a:t> puzzle. </a:t>
            </a:r>
          </a:p>
          <a:p>
            <a:endParaRPr lang="en-IN" sz="1900" dirty="0" smtClean="0"/>
          </a:p>
          <a:p>
            <a:r>
              <a:rPr lang="en-IN" sz="1900" dirty="0" smtClean="0"/>
              <a:t>	According to the legend, when the last move of the puzzle will be completed, the world will end. </a:t>
            </a:r>
          </a:p>
          <a:p>
            <a:endParaRPr lang="en-IN" sz="1900" dirty="0" smtClean="0"/>
          </a:p>
          <a:p>
            <a:r>
              <a:rPr lang="en-IN" sz="1900" dirty="0" smtClean="0"/>
              <a:t>	If the legend were true, and if the priests were able to move disks at a rate of one per second, using the smallest number of moves, it would take them 2</a:t>
            </a:r>
            <a:r>
              <a:rPr lang="en-IN" sz="1900" baseline="30000" dirty="0" smtClean="0"/>
              <a:t>64</a:t>
            </a:r>
            <a:r>
              <a:rPr lang="en-IN" sz="1900" dirty="0" smtClean="0"/>
              <a:t>−1 seconds or roughly </a:t>
            </a:r>
            <a:r>
              <a:rPr lang="en-IN" sz="1900" dirty="0" smtClean="0">
                <a:solidFill>
                  <a:srgbClr val="C00000"/>
                </a:solidFill>
              </a:rPr>
              <a:t>585 billion years</a:t>
            </a:r>
            <a:r>
              <a:rPr lang="en-IN" sz="1900" dirty="0" smtClean="0"/>
              <a:t> or about </a:t>
            </a:r>
            <a:r>
              <a:rPr lang="en-IN" sz="2400" dirty="0" smtClean="0">
                <a:solidFill>
                  <a:srgbClr val="FF0000"/>
                </a:solidFill>
              </a:rPr>
              <a:t>127 times the current age of the sun.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547641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Source: https://en.wikipedia.org/wiki/Tower_of_Hanoi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436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return 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05600" y="228600"/>
            <a:ext cx="1905000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Let us do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 quick trace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.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171450" y="2181017"/>
            <a:ext cx="4324350" cy="1066800"/>
            <a:chOff x="0" y="2181017"/>
            <a:chExt cx="4324350" cy="10668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333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715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8097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6479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759" name="TextBox 14"/>
            <p:cNvSpPr txBox="1">
              <a:spLocks noChangeArrowheads="1"/>
            </p:cNvSpPr>
            <p:nvPr/>
          </p:nvSpPr>
          <p:spPr bwMode="auto">
            <a:xfrm>
              <a:off x="285750" y="2714417"/>
              <a:ext cx="4841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31</a:t>
              </a:r>
            </a:p>
          </p:txBody>
        </p:sp>
        <p:sp>
          <p:nvSpPr>
            <p:cNvPr id="74760" name="TextBox 15"/>
            <p:cNvSpPr txBox="1">
              <a:spLocks noChangeArrowheads="1"/>
            </p:cNvSpPr>
            <p:nvPr/>
          </p:nvSpPr>
          <p:spPr bwMode="auto">
            <a:xfrm>
              <a:off x="1123950" y="2714417"/>
              <a:ext cx="3571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761" name="TextBox 16"/>
            <p:cNvSpPr txBox="1">
              <a:spLocks noChangeArrowheads="1"/>
            </p:cNvSpPr>
            <p:nvPr/>
          </p:nvSpPr>
          <p:spPr bwMode="auto">
            <a:xfrm>
              <a:off x="1962150" y="2714417"/>
              <a:ext cx="4841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4762" name="TextBox 17"/>
            <p:cNvSpPr txBox="1">
              <a:spLocks noChangeArrowheads="1"/>
            </p:cNvSpPr>
            <p:nvPr/>
          </p:nvSpPr>
          <p:spPr bwMode="auto">
            <a:xfrm>
              <a:off x="2800350" y="2714417"/>
              <a:ext cx="52863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35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4861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200" dirty="0">
                <a:solidFill>
                  <a:srgbClr val="40458C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74764" name="TextBox 29"/>
            <p:cNvSpPr txBox="1">
              <a:spLocks noChangeArrowheads="1"/>
            </p:cNvSpPr>
            <p:nvPr/>
          </p:nvSpPr>
          <p:spPr bwMode="auto">
            <a:xfrm>
              <a:off x="3638550" y="2714417"/>
              <a:ext cx="52863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59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0" y="2181017"/>
              <a:ext cx="341313" cy="4302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9D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rgbClr val="40458C"/>
                  </a:solidFill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74766" name="Elbow Connector 30"/>
            <p:cNvCxnSpPr>
              <a:cxnSpLocks noChangeShapeType="1"/>
            </p:cNvCxnSpPr>
            <p:nvPr/>
          </p:nvCxnSpPr>
          <p:spPr bwMode="auto">
            <a:xfrm rot="16200000" flipH="1">
              <a:off x="-99219" y="2558049"/>
              <a:ext cx="331787" cy="13335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4767" name="TextBox 33"/>
            <p:cNvSpPr txBox="1">
              <a:spLocks noChangeArrowheads="1"/>
            </p:cNvSpPr>
            <p:nvPr/>
          </p:nvSpPr>
          <p:spPr bwMode="auto">
            <a:xfrm>
              <a:off x="457200" y="2181017"/>
              <a:ext cx="35125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E.g., (0) </a:t>
              </a:r>
              <a:r>
                <a:rPr lang="en-US" altLang="en-US" sz="2200" b="1" dirty="0" smtClean="0">
                  <a:solidFill>
                    <a:srgbClr val="9D0000"/>
                  </a:solidFill>
                  <a:latin typeface="Comic Sans MS" pitchFamily="66" charset="0"/>
                </a:rPr>
                <a:t>search(a,5,10)</a:t>
              </a:r>
              <a:endParaRPr lang="en-US" altLang="en-US" sz="2200" b="1" dirty="0">
                <a:solidFill>
                  <a:srgbClr val="9D0000"/>
                </a:solidFill>
                <a:latin typeface="Comic Sans MS" pitchFamily="66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57200" y="3329184"/>
            <a:ext cx="377825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9D0000"/>
                </a:solidFill>
                <a:latin typeface="Comic Sans MS" pitchFamily="66" charset="0"/>
              </a:rPr>
              <a:t>a[4] </a:t>
            </a:r>
            <a:r>
              <a:rPr lang="en-US" sz="2000" b="1" dirty="0">
                <a:solidFill>
                  <a:srgbClr val="9D0000"/>
                </a:solidFill>
                <a:latin typeface="Comic Sans MS" pitchFamily="66" charset="0"/>
              </a:rPr>
              <a:t>is </a:t>
            </a:r>
            <a:r>
              <a:rPr lang="en-US" sz="2000" b="1" dirty="0" smtClean="0">
                <a:solidFill>
                  <a:srgbClr val="9D0000"/>
                </a:solidFill>
                <a:latin typeface="Comic Sans MS" pitchFamily="66" charset="0"/>
              </a:rPr>
              <a:t>59, not 10. call search(a,4,10)</a:t>
            </a:r>
            <a:endParaRPr lang="en-US" sz="2000" b="1" dirty="0">
              <a:solidFill>
                <a:srgbClr val="9D0000"/>
              </a:solidFill>
              <a:latin typeface="Comic Sans MS" pitchFamily="66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381000" y="4357159"/>
            <a:ext cx="4191000" cy="1662641"/>
            <a:chOff x="0" y="4307947"/>
            <a:chExt cx="4191000" cy="1662641"/>
          </a:xfrm>
        </p:grpSpPr>
        <p:sp>
          <p:nvSpPr>
            <p:cNvPr id="51" name="TextBox 50"/>
            <p:cNvSpPr txBox="1"/>
            <p:nvPr/>
          </p:nvSpPr>
          <p:spPr>
            <a:xfrm>
              <a:off x="338137" y="4307947"/>
              <a:ext cx="341313" cy="4302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9D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40458C"/>
                  </a:solidFill>
                  <a:latin typeface="Comic Sans MS" pitchFamily="66" charset="0"/>
                </a:rPr>
                <a:t>a</a:t>
              </a:r>
            </a:p>
          </p:txBody>
        </p:sp>
        <p:grpSp>
          <p:nvGrpSpPr>
            <p:cNvPr id="4" name="Group 2"/>
            <p:cNvGrpSpPr/>
            <p:nvPr/>
          </p:nvGrpSpPr>
          <p:grpSpPr>
            <a:xfrm>
              <a:off x="0" y="4495800"/>
              <a:ext cx="4191000" cy="1474788"/>
              <a:chOff x="0" y="4495800"/>
              <a:chExt cx="4191000" cy="1474788"/>
            </a:xfrm>
          </p:grpSpPr>
          <p:sp>
            <p:nvSpPr>
              <p:cNvPr id="74770" name="Rectangle 40"/>
              <p:cNvSpPr>
                <a:spLocks noChangeArrowheads="1"/>
              </p:cNvSpPr>
              <p:nvPr/>
            </p:nvSpPr>
            <p:spPr bwMode="auto">
              <a:xfrm>
                <a:off x="0" y="4884738"/>
                <a:ext cx="8382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838200" y="4884738"/>
                <a:ext cx="8382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676400" y="4884738"/>
                <a:ext cx="8382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514600" y="4884738"/>
                <a:ext cx="8382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74774" name="TextBox 44"/>
              <p:cNvSpPr txBox="1">
                <a:spLocks noChangeArrowheads="1"/>
              </p:cNvSpPr>
              <p:nvPr/>
            </p:nvSpPr>
            <p:spPr bwMode="auto">
              <a:xfrm>
                <a:off x="152400" y="4960938"/>
                <a:ext cx="52705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31</a:t>
                </a:r>
              </a:p>
            </p:txBody>
          </p:sp>
          <p:sp>
            <p:nvSpPr>
              <p:cNvPr id="74775" name="TextBox 45"/>
              <p:cNvSpPr txBox="1">
                <a:spLocks noChangeArrowheads="1"/>
              </p:cNvSpPr>
              <p:nvPr/>
            </p:nvSpPr>
            <p:spPr bwMode="auto">
              <a:xfrm>
                <a:off x="990600" y="4960938"/>
                <a:ext cx="35560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74776" name="TextBox 46"/>
              <p:cNvSpPr txBox="1">
                <a:spLocks noChangeArrowheads="1"/>
              </p:cNvSpPr>
              <p:nvPr/>
            </p:nvSpPr>
            <p:spPr bwMode="auto">
              <a:xfrm>
                <a:off x="1828800" y="4960938"/>
                <a:ext cx="52705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74777" name="TextBox 47"/>
              <p:cNvSpPr txBox="1">
                <a:spLocks noChangeArrowheads="1"/>
              </p:cNvSpPr>
              <p:nvPr/>
            </p:nvSpPr>
            <p:spPr bwMode="auto">
              <a:xfrm>
                <a:off x="2667000" y="4960938"/>
                <a:ext cx="52705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35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3352800" y="4884738"/>
                <a:ext cx="838200" cy="6096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200" b="1" dirty="0">
                  <a:solidFill>
                    <a:srgbClr val="40458C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74779" name="TextBox 49"/>
              <p:cNvSpPr txBox="1">
                <a:spLocks noChangeArrowheads="1"/>
              </p:cNvSpPr>
              <p:nvPr/>
            </p:nvSpPr>
            <p:spPr bwMode="auto">
              <a:xfrm>
                <a:off x="3505200" y="4960938"/>
                <a:ext cx="52705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40458C"/>
                    </a:solidFill>
                    <a:latin typeface="Comic Sans MS" pitchFamily="66" charset="0"/>
                  </a:rPr>
                  <a:t>59</a:t>
                </a:r>
              </a:p>
            </p:txBody>
          </p:sp>
          <p:cxnSp>
            <p:nvCxnSpPr>
              <p:cNvPr id="74781" name="Elbow Connector 30"/>
              <p:cNvCxnSpPr>
                <a:cxnSpLocks noChangeShapeType="1"/>
                <a:stCxn id="51" idx="1"/>
              </p:cNvCxnSpPr>
              <p:nvPr/>
            </p:nvCxnSpPr>
            <p:spPr bwMode="auto">
              <a:xfrm rot="10800000" flipV="1">
                <a:off x="164613" y="4523052"/>
                <a:ext cx="173525" cy="298185"/>
              </a:xfrm>
              <a:prstGeom prst="bentConnector2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782" name="TextBox 52"/>
              <p:cNvSpPr txBox="1">
                <a:spLocks noChangeArrowheads="1"/>
              </p:cNvSpPr>
              <p:nvPr/>
            </p:nvSpPr>
            <p:spPr bwMode="auto">
              <a:xfrm>
                <a:off x="685800" y="4495800"/>
                <a:ext cx="269977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(1) </a:t>
                </a:r>
                <a:r>
                  <a:rPr lang="en-US" altLang="en-US" sz="22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search(a,4,10)</a:t>
                </a:r>
                <a:endParaRPr lang="en-US" altLang="en-US" sz="2200" b="1" dirty="0">
                  <a:solidFill>
                    <a:srgbClr val="9D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0" y="5570538"/>
                <a:ext cx="4191000" cy="40005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9D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a[3] </a:t>
                </a:r>
                <a:r>
                  <a:rPr lang="en-US" sz="2000" b="1" dirty="0">
                    <a:solidFill>
                      <a:srgbClr val="9D0000"/>
                    </a:solidFill>
                    <a:latin typeface="Comic Sans MS" pitchFamily="66" charset="0"/>
                  </a:rPr>
                  <a:t>is </a:t>
                </a: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35, </a:t>
                </a:r>
                <a:r>
                  <a:rPr lang="en-US" sz="2000" b="1" dirty="0">
                    <a:solidFill>
                      <a:srgbClr val="9D0000"/>
                    </a:solidFill>
                    <a:latin typeface="Comic Sans MS" pitchFamily="66" charset="0"/>
                  </a:rPr>
                  <a:t>calls </a:t>
                </a: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search(a,3,10)</a:t>
                </a:r>
                <a:endParaRPr lang="en-US" sz="2000" b="1" dirty="0">
                  <a:solidFill>
                    <a:srgbClr val="9D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3"/>
          <p:cNvGrpSpPr/>
          <p:nvPr/>
        </p:nvGrpSpPr>
        <p:grpSpPr>
          <a:xfrm>
            <a:off x="4343400" y="3657600"/>
            <a:ext cx="4684714" cy="1497687"/>
            <a:chOff x="4459286" y="2667000"/>
            <a:chExt cx="4684714" cy="1497687"/>
          </a:xfrm>
        </p:grpSpPr>
        <p:sp>
          <p:nvSpPr>
            <p:cNvPr id="74784" name="Rectangle 57"/>
            <p:cNvSpPr>
              <a:spLocks noChangeArrowheads="1"/>
            </p:cNvSpPr>
            <p:nvPr/>
          </p:nvSpPr>
          <p:spPr bwMode="auto">
            <a:xfrm>
              <a:off x="4953000" y="312420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785" name="Rectangle 58"/>
            <p:cNvSpPr>
              <a:spLocks noChangeArrowheads="1"/>
            </p:cNvSpPr>
            <p:nvPr/>
          </p:nvSpPr>
          <p:spPr bwMode="auto">
            <a:xfrm>
              <a:off x="5791200" y="312420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6629400" y="312420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7467600" y="312420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788" name="TextBox 61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40458C"/>
                  </a:solidFill>
                  <a:latin typeface="Comic Sans MS" pitchFamily="66" charset="0"/>
                </a:rPr>
                <a:t>31</a:t>
              </a:r>
            </a:p>
          </p:txBody>
        </p:sp>
        <p:sp>
          <p:nvSpPr>
            <p:cNvPr id="74789" name="TextBox 62"/>
            <p:cNvSpPr txBox="1">
              <a:spLocks noChangeArrowheads="1"/>
            </p:cNvSpPr>
            <p:nvPr/>
          </p:nvSpPr>
          <p:spPr bwMode="auto">
            <a:xfrm>
              <a:off x="5943600" y="3200400"/>
              <a:ext cx="355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790" name="TextBox 63"/>
            <p:cNvSpPr txBox="1">
              <a:spLocks noChangeArrowheads="1"/>
            </p:cNvSpPr>
            <p:nvPr/>
          </p:nvSpPr>
          <p:spPr bwMode="auto">
            <a:xfrm>
              <a:off x="6781800" y="3200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4791" name="TextBox 64"/>
            <p:cNvSpPr txBox="1">
              <a:spLocks noChangeArrowheads="1"/>
            </p:cNvSpPr>
            <p:nvPr/>
          </p:nvSpPr>
          <p:spPr bwMode="auto">
            <a:xfrm>
              <a:off x="7620000" y="3200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35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8305800" y="312420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200" b="1" dirty="0">
                <a:solidFill>
                  <a:srgbClr val="40458C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74793" name="TextBox 66"/>
            <p:cNvSpPr txBox="1">
              <a:spLocks noChangeArrowheads="1"/>
            </p:cNvSpPr>
            <p:nvPr/>
          </p:nvSpPr>
          <p:spPr bwMode="auto">
            <a:xfrm>
              <a:off x="8458200" y="3200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59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59286" y="2704609"/>
              <a:ext cx="341313" cy="4302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9D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40458C"/>
                  </a:solidFill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74795" name="Elbow Connector 30"/>
            <p:cNvCxnSpPr>
              <a:cxnSpLocks noChangeShapeType="1"/>
              <a:endCxn id="74784" idx="1"/>
            </p:cNvCxnSpPr>
            <p:nvPr/>
          </p:nvCxnSpPr>
          <p:spPr bwMode="auto">
            <a:xfrm>
              <a:off x="4572000" y="3097213"/>
              <a:ext cx="381000" cy="331787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4796" name="TextBox 69"/>
            <p:cNvSpPr txBox="1">
              <a:spLocks noChangeArrowheads="1"/>
            </p:cNvSpPr>
            <p:nvPr/>
          </p:nvSpPr>
          <p:spPr bwMode="auto">
            <a:xfrm>
              <a:off x="5257800" y="2667000"/>
              <a:ext cx="269977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(2) </a:t>
              </a:r>
              <a:r>
                <a:rPr lang="en-US" altLang="en-US" sz="2200" b="1" dirty="0" smtClean="0">
                  <a:solidFill>
                    <a:srgbClr val="9D0000"/>
                  </a:solidFill>
                  <a:latin typeface="Comic Sans MS" pitchFamily="66" charset="0"/>
                </a:rPr>
                <a:t>search(a,3,10)</a:t>
              </a:r>
              <a:endParaRPr lang="en-US" altLang="en-US" sz="2200" b="1" dirty="0">
                <a:solidFill>
                  <a:srgbClr val="9D0000"/>
                </a:solidFill>
                <a:latin typeface="Comic Sans MS" pitchFamily="66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95118" y="3733800"/>
              <a:ext cx="3102768" cy="4308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9D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b="1" dirty="0" smtClean="0">
                  <a:solidFill>
                    <a:srgbClr val="9D0000"/>
                  </a:solidFill>
                  <a:latin typeface="Comic Sans MS" pitchFamily="66" charset="0"/>
                </a:rPr>
                <a:t>a[2] is </a:t>
              </a:r>
              <a:r>
                <a:rPr 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10, </a:t>
              </a:r>
              <a:r>
                <a:rPr lang="en-US" sz="2200" b="1" dirty="0" smtClean="0">
                  <a:solidFill>
                    <a:srgbClr val="9D0000"/>
                  </a:solidFill>
                  <a:latin typeface="Comic Sans MS" pitchFamily="66" charset="0"/>
                </a:rPr>
                <a:t>return 1</a:t>
              </a:r>
              <a:endParaRPr lang="en-US" sz="2200" b="1" dirty="0">
                <a:solidFill>
                  <a:srgbClr val="9D0000"/>
                </a:solidFill>
                <a:latin typeface="Comic Sans MS" pitchFamily="66" charset="0"/>
              </a:endParaRPr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fld id="{5C9EE4D6-3541-4935-AEE5-AB2EF56B2359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2947916" y="6400800"/>
            <a:ext cx="3300484" cy="457200"/>
          </a:xfr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4</a:t>
            </a:fld>
            <a:endParaRPr lang="hi-IN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177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05600" y="228600"/>
            <a:ext cx="1905000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Let us do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another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quick trace.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0" y="2181017"/>
            <a:ext cx="4324350" cy="1066800"/>
            <a:chOff x="0" y="2181017"/>
            <a:chExt cx="4324350" cy="10668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333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715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8097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6479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759" name="TextBox 14"/>
            <p:cNvSpPr txBox="1">
              <a:spLocks noChangeArrowheads="1"/>
            </p:cNvSpPr>
            <p:nvPr/>
          </p:nvSpPr>
          <p:spPr bwMode="auto">
            <a:xfrm>
              <a:off x="285750" y="2714417"/>
              <a:ext cx="4841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31</a:t>
              </a:r>
            </a:p>
          </p:txBody>
        </p:sp>
        <p:sp>
          <p:nvSpPr>
            <p:cNvPr id="74760" name="TextBox 15"/>
            <p:cNvSpPr txBox="1">
              <a:spLocks noChangeArrowheads="1"/>
            </p:cNvSpPr>
            <p:nvPr/>
          </p:nvSpPr>
          <p:spPr bwMode="auto">
            <a:xfrm>
              <a:off x="1123950" y="2714417"/>
              <a:ext cx="3571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761" name="TextBox 16"/>
            <p:cNvSpPr txBox="1">
              <a:spLocks noChangeArrowheads="1"/>
            </p:cNvSpPr>
            <p:nvPr/>
          </p:nvSpPr>
          <p:spPr bwMode="auto">
            <a:xfrm>
              <a:off x="1962150" y="2714417"/>
              <a:ext cx="4841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4762" name="TextBox 17"/>
            <p:cNvSpPr txBox="1">
              <a:spLocks noChangeArrowheads="1"/>
            </p:cNvSpPr>
            <p:nvPr/>
          </p:nvSpPr>
          <p:spPr bwMode="auto">
            <a:xfrm>
              <a:off x="2800350" y="2714417"/>
              <a:ext cx="52863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35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4861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200" dirty="0">
                <a:solidFill>
                  <a:srgbClr val="40458C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74764" name="TextBox 29"/>
            <p:cNvSpPr txBox="1">
              <a:spLocks noChangeArrowheads="1"/>
            </p:cNvSpPr>
            <p:nvPr/>
          </p:nvSpPr>
          <p:spPr bwMode="auto">
            <a:xfrm>
              <a:off x="3638550" y="2714417"/>
              <a:ext cx="52863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59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0" y="2181017"/>
              <a:ext cx="341313" cy="4302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9D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rgbClr val="40458C"/>
                  </a:solidFill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74766" name="Elbow Connector 30"/>
            <p:cNvCxnSpPr>
              <a:cxnSpLocks noChangeShapeType="1"/>
            </p:cNvCxnSpPr>
            <p:nvPr/>
          </p:nvCxnSpPr>
          <p:spPr bwMode="auto">
            <a:xfrm rot="16200000" flipH="1">
              <a:off x="-99219" y="2558049"/>
              <a:ext cx="331787" cy="13335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4767" name="TextBox 33"/>
            <p:cNvSpPr txBox="1">
              <a:spLocks noChangeArrowheads="1"/>
            </p:cNvSpPr>
            <p:nvPr/>
          </p:nvSpPr>
          <p:spPr bwMode="auto">
            <a:xfrm>
              <a:off x="457200" y="2181017"/>
              <a:ext cx="33416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E.g., (0) search(a,5,3)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168400" y="3329184"/>
            <a:ext cx="306705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9D0000"/>
                </a:solidFill>
                <a:latin typeface="Comic Sans MS" pitchFamily="66" charset="0"/>
              </a:rPr>
              <a:t>a[4] </a:t>
            </a:r>
            <a:r>
              <a:rPr lang="en-US" sz="2000" b="1" dirty="0">
                <a:solidFill>
                  <a:srgbClr val="9D0000"/>
                </a:solidFill>
                <a:latin typeface="Comic Sans MS" pitchFamily="66" charset="0"/>
              </a:rPr>
              <a:t>is </a:t>
            </a:r>
            <a:r>
              <a:rPr lang="en-US" sz="2000" b="1" dirty="0" smtClean="0">
                <a:solidFill>
                  <a:srgbClr val="9D0000"/>
                </a:solidFill>
                <a:latin typeface="Comic Sans MS" pitchFamily="66" charset="0"/>
              </a:rPr>
              <a:t>59, not 3. call search(a,4,3</a:t>
            </a:r>
            <a:r>
              <a:rPr lang="en-US" sz="2000" b="1" dirty="0">
                <a:solidFill>
                  <a:srgbClr val="9D0000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0" y="3865355"/>
            <a:ext cx="4191000" cy="1619250"/>
            <a:chOff x="0" y="4351338"/>
            <a:chExt cx="4191000" cy="1619250"/>
          </a:xfrm>
        </p:grpSpPr>
        <p:sp>
          <p:nvSpPr>
            <p:cNvPr id="51" name="TextBox 50"/>
            <p:cNvSpPr txBox="1"/>
            <p:nvPr/>
          </p:nvSpPr>
          <p:spPr>
            <a:xfrm>
              <a:off x="228600" y="4351338"/>
              <a:ext cx="341313" cy="4302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9D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40458C"/>
                  </a:solidFill>
                  <a:latin typeface="Comic Sans MS" pitchFamily="66" charset="0"/>
                </a:rPr>
                <a:t>a</a:t>
              </a:r>
            </a:p>
          </p:txBody>
        </p:sp>
        <p:grpSp>
          <p:nvGrpSpPr>
            <p:cNvPr id="4" name="Group 2"/>
            <p:cNvGrpSpPr/>
            <p:nvPr/>
          </p:nvGrpSpPr>
          <p:grpSpPr>
            <a:xfrm>
              <a:off x="0" y="4495800"/>
              <a:ext cx="4191000" cy="1474788"/>
              <a:chOff x="0" y="4495800"/>
              <a:chExt cx="4191000" cy="1474788"/>
            </a:xfrm>
          </p:grpSpPr>
          <p:sp>
            <p:nvSpPr>
              <p:cNvPr id="74770" name="Rectangle 40"/>
              <p:cNvSpPr>
                <a:spLocks noChangeArrowheads="1"/>
              </p:cNvSpPr>
              <p:nvPr/>
            </p:nvSpPr>
            <p:spPr bwMode="auto">
              <a:xfrm>
                <a:off x="0" y="4884738"/>
                <a:ext cx="8382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838200" y="4884738"/>
                <a:ext cx="8382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676400" y="4884738"/>
                <a:ext cx="8382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514600" y="4884738"/>
                <a:ext cx="8382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74774" name="TextBox 44"/>
              <p:cNvSpPr txBox="1">
                <a:spLocks noChangeArrowheads="1"/>
              </p:cNvSpPr>
              <p:nvPr/>
            </p:nvSpPr>
            <p:spPr bwMode="auto">
              <a:xfrm>
                <a:off x="152400" y="4960938"/>
                <a:ext cx="52705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31</a:t>
                </a:r>
              </a:p>
            </p:txBody>
          </p:sp>
          <p:sp>
            <p:nvSpPr>
              <p:cNvPr id="74775" name="TextBox 45"/>
              <p:cNvSpPr txBox="1">
                <a:spLocks noChangeArrowheads="1"/>
              </p:cNvSpPr>
              <p:nvPr/>
            </p:nvSpPr>
            <p:spPr bwMode="auto">
              <a:xfrm>
                <a:off x="990600" y="4960938"/>
                <a:ext cx="35560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74776" name="TextBox 46"/>
              <p:cNvSpPr txBox="1">
                <a:spLocks noChangeArrowheads="1"/>
              </p:cNvSpPr>
              <p:nvPr/>
            </p:nvSpPr>
            <p:spPr bwMode="auto">
              <a:xfrm>
                <a:off x="1828800" y="4960938"/>
                <a:ext cx="52705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74777" name="TextBox 47"/>
              <p:cNvSpPr txBox="1">
                <a:spLocks noChangeArrowheads="1"/>
              </p:cNvSpPr>
              <p:nvPr/>
            </p:nvSpPr>
            <p:spPr bwMode="auto">
              <a:xfrm>
                <a:off x="2667000" y="4960938"/>
                <a:ext cx="52705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35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3352800" y="4884738"/>
                <a:ext cx="838200" cy="6096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200" b="1" dirty="0">
                  <a:solidFill>
                    <a:srgbClr val="40458C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74779" name="TextBox 49"/>
              <p:cNvSpPr txBox="1">
                <a:spLocks noChangeArrowheads="1"/>
              </p:cNvSpPr>
              <p:nvPr/>
            </p:nvSpPr>
            <p:spPr bwMode="auto">
              <a:xfrm>
                <a:off x="3505200" y="4960938"/>
                <a:ext cx="52705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40458C"/>
                    </a:solidFill>
                    <a:latin typeface="Comic Sans MS" pitchFamily="66" charset="0"/>
                  </a:rPr>
                  <a:t>59</a:t>
                </a:r>
              </a:p>
            </p:txBody>
          </p:sp>
          <p:cxnSp>
            <p:nvCxnSpPr>
              <p:cNvPr id="74781" name="Elbow Connector 30"/>
              <p:cNvCxnSpPr>
                <a:cxnSpLocks noChangeShapeType="1"/>
                <a:stCxn id="51" idx="1"/>
              </p:cNvCxnSpPr>
              <p:nvPr/>
            </p:nvCxnSpPr>
            <p:spPr bwMode="auto">
              <a:xfrm rot="10800000" flipH="1" flipV="1">
                <a:off x="228600" y="4565650"/>
                <a:ext cx="0" cy="325438"/>
              </a:xfrm>
              <a:prstGeom prst="bentConnector4">
                <a:avLst>
                  <a:gd name="adj1" fmla="val -2147483648"/>
                  <a:gd name="adj2" fmla="val 88213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782" name="TextBox 52"/>
              <p:cNvSpPr txBox="1">
                <a:spLocks noChangeArrowheads="1"/>
              </p:cNvSpPr>
              <p:nvPr/>
            </p:nvSpPr>
            <p:spPr bwMode="auto">
              <a:xfrm>
                <a:off x="685800" y="4495800"/>
                <a:ext cx="252825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(1) </a:t>
                </a:r>
                <a:r>
                  <a:rPr lang="en-US" altLang="en-US" sz="22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search(a,4,3</a:t>
                </a:r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)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0" y="5570538"/>
                <a:ext cx="4191000" cy="40005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9D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a[3] </a:t>
                </a:r>
                <a:r>
                  <a:rPr lang="en-US" sz="2000" b="1" dirty="0">
                    <a:solidFill>
                      <a:srgbClr val="9D0000"/>
                    </a:solidFill>
                    <a:latin typeface="Comic Sans MS" pitchFamily="66" charset="0"/>
                  </a:rPr>
                  <a:t>is </a:t>
                </a: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35, </a:t>
                </a:r>
                <a:r>
                  <a:rPr lang="en-US" sz="2000" b="1" dirty="0">
                    <a:solidFill>
                      <a:srgbClr val="9D0000"/>
                    </a:solidFill>
                    <a:latin typeface="Comic Sans MS" pitchFamily="66" charset="0"/>
                  </a:rPr>
                  <a:t>calls </a:t>
                </a: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search(a,3,3</a:t>
                </a:r>
                <a:r>
                  <a:rPr lang="en-US" sz="2000" b="1" dirty="0">
                    <a:solidFill>
                      <a:srgbClr val="9D0000"/>
                    </a:solidFill>
                    <a:latin typeface="Comic Sans MS" pitchFamily="66" charset="0"/>
                  </a:rPr>
                  <a:t>)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343400" y="3505200"/>
            <a:ext cx="4648200" cy="1543050"/>
            <a:chOff x="4495800" y="3810000"/>
            <a:chExt cx="4648200" cy="1543050"/>
          </a:xfrm>
        </p:grpSpPr>
        <p:sp>
          <p:nvSpPr>
            <p:cNvPr id="74798" name="Rectangle 90"/>
            <p:cNvSpPr>
              <a:spLocks noChangeArrowheads="1"/>
            </p:cNvSpPr>
            <p:nvPr/>
          </p:nvSpPr>
          <p:spPr bwMode="auto">
            <a:xfrm>
              <a:off x="4953000" y="426720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799" name="Rectangle 91"/>
            <p:cNvSpPr>
              <a:spLocks noChangeArrowheads="1"/>
            </p:cNvSpPr>
            <p:nvPr/>
          </p:nvSpPr>
          <p:spPr bwMode="auto">
            <a:xfrm>
              <a:off x="5791200" y="426720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800" name="Rectangle 92"/>
            <p:cNvSpPr>
              <a:spLocks noChangeArrowheads="1"/>
            </p:cNvSpPr>
            <p:nvPr/>
          </p:nvSpPr>
          <p:spPr bwMode="auto">
            <a:xfrm>
              <a:off x="6629400" y="426720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467600" y="426720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802" name="TextBox 94"/>
            <p:cNvSpPr txBox="1">
              <a:spLocks noChangeArrowheads="1"/>
            </p:cNvSpPr>
            <p:nvPr/>
          </p:nvSpPr>
          <p:spPr bwMode="auto">
            <a:xfrm>
              <a:off x="5181600" y="4343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31</a:t>
              </a:r>
            </a:p>
          </p:txBody>
        </p:sp>
        <p:sp>
          <p:nvSpPr>
            <p:cNvPr id="74803" name="TextBox 95"/>
            <p:cNvSpPr txBox="1">
              <a:spLocks noChangeArrowheads="1"/>
            </p:cNvSpPr>
            <p:nvPr/>
          </p:nvSpPr>
          <p:spPr bwMode="auto">
            <a:xfrm>
              <a:off x="5943600" y="4343400"/>
              <a:ext cx="355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804" name="TextBox 96"/>
            <p:cNvSpPr txBox="1">
              <a:spLocks noChangeArrowheads="1"/>
            </p:cNvSpPr>
            <p:nvPr/>
          </p:nvSpPr>
          <p:spPr bwMode="auto">
            <a:xfrm>
              <a:off x="6781800" y="4343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4805" name="TextBox 97"/>
            <p:cNvSpPr txBox="1">
              <a:spLocks noChangeArrowheads="1"/>
            </p:cNvSpPr>
            <p:nvPr/>
          </p:nvSpPr>
          <p:spPr bwMode="auto">
            <a:xfrm>
              <a:off x="7620000" y="4343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35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8305800" y="426720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200" b="1" dirty="0">
                <a:solidFill>
                  <a:srgbClr val="40458C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74807" name="TextBox 99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59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95800" y="3838783"/>
              <a:ext cx="341313" cy="4302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9D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40458C"/>
                  </a:solidFill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74809" name="Elbow Connector 30"/>
            <p:cNvCxnSpPr>
              <a:cxnSpLocks noChangeShapeType="1"/>
              <a:endCxn id="74798" idx="1"/>
            </p:cNvCxnSpPr>
            <p:nvPr/>
          </p:nvCxnSpPr>
          <p:spPr bwMode="auto">
            <a:xfrm rot="16200000" flipH="1">
              <a:off x="4634706" y="4253707"/>
              <a:ext cx="331787" cy="30480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4810" name="TextBox 102"/>
            <p:cNvSpPr txBox="1">
              <a:spLocks noChangeArrowheads="1"/>
            </p:cNvSpPr>
            <p:nvPr/>
          </p:nvSpPr>
          <p:spPr bwMode="auto">
            <a:xfrm>
              <a:off x="5105400" y="3810000"/>
              <a:ext cx="29718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(3) </a:t>
              </a:r>
              <a:r>
                <a:rPr lang="en-US" altLang="en-US" sz="2200" b="1" dirty="0" smtClean="0">
                  <a:solidFill>
                    <a:srgbClr val="9D0000"/>
                  </a:solidFill>
                  <a:latin typeface="Comic Sans MS" pitchFamily="66" charset="0"/>
                </a:rPr>
                <a:t>search(a,2,3</a:t>
              </a:r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)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37112" y="4953000"/>
              <a:ext cx="4306887" cy="4000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9D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b="1" dirty="0" smtClean="0">
                  <a:solidFill>
                    <a:srgbClr val="9D0000"/>
                  </a:solidFill>
                  <a:latin typeface="Comic Sans MS" pitchFamily="66" charset="0"/>
                </a:rPr>
                <a:t>a[1] </a:t>
              </a:r>
              <a:r>
                <a:rPr lang="en-US" sz="2000" b="1" dirty="0">
                  <a:solidFill>
                    <a:srgbClr val="9D0000"/>
                  </a:solidFill>
                  <a:latin typeface="Comic Sans MS" pitchFamily="66" charset="0"/>
                </a:rPr>
                <a:t>is </a:t>
              </a:r>
              <a:r>
                <a:rPr lang="en-US" sz="2000" b="1" dirty="0" smtClean="0">
                  <a:solidFill>
                    <a:srgbClr val="9D0000"/>
                  </a:solidFill>
                  <a:latin typeface="Comic Sans MS" pitchFamily="66" charset="0"/>
                </a:rPr>
                <a:t>4, </a:t>
              </a:r>
              <a:r>
                <a:rPr lang="en-US" sz="2000" b="1" dirty="0">
                  <a:solidFill>
                    <a:srgbClr val="9D0000"/>
                  </a:solidFill>
                  <a:latin typeface="Comic Sans MS" pitchFamily="66" charset="0"/>
                </a:rPr>
                <a:t>calls </a:t>
              </a:r>
              <a:r>
                <a:rPr lang="en-US" sz="2000" b="1" dirty="0" smtClean="0">
                  <a:solidFill>
                    <a:srgbClr val="9D0000"/>
                  </a:solidFill>
                  <a:latin typeface="Comic Sans MS" pitchFamily="66" charset="0"/>
                </a:rPr>
                <a:t>search(a,1,3</a:t>
              </a:r>
              <a:r>
                <a:rPr lang="en-US" sz="2000" b="1" dirty="0">
                  <a:solidFill>
                    <a:srgbClr val="9D0000"/>
                  </a:solidFill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6" name="Group 3"/>
          <p:cNvGrpSpPr/>
          <p:nvPr/>
        </p:nvGrpSpPr>
        <p:grpSpPr>
          <a:xfrm>
            <a:off x="4343400" y="1981200"/>
            <a:ext cx="4684714" cy="1497687"/>
            <a:chOff x="4459286" y="2667000"/>
            <a:chExt cx="4684714" cy="1497687"/>
          </a:xfrm>
        </p:grpSpPr>
        <p:sp>
          <p:nvSpPr>
            <p:cNvPr id="74784" name="Rectangle 57"/>
            <p:cNvSpPr>
              <a:spLocks noChangeArrowheads="1"/>
            </p:cNvSpPr>
            <p:nvPr/>
          </p:nvSpPr>
          <p:spPr bwMode="auto">
            <a:xfrm>
              <a:off x="4953000" y="312420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785" name="Rectangle 58"/>
            <p:cNvSpPr>
              <a:spLocks noChangeArrowheads="1"/>
            </p:cNvSpPr>
            <p:nvPr/>
          </p:nvSpPr>
          <p:spPr bwMode="auto">
            <a:xfrm>
              <a:off x="5791200" y="312420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6629400" y="312420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7467600" y="312420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788" name="TextBox 61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40458C"/>
                  </a:solidFill>
                  <a:latin typeface="Comic Sans MS" pitchFamily="66" charset="0"/>
                </a:rPr>
                <a:t>31</a:t>
              </a:r>
            </a:p>
          </p:txBody>
        </p:sp>
        <p:sp>
          <p:nvSpPr>
            <p:cNvPr id="74789" name="TextBox 62"/>
            <p:cNvSpPr txBox="1">
              <a:spLocks noChangeArrowheads="1"/>
            </p:cNvSpPr>
            <p:nvPr/>
          </p:nvSpPr>
          <p:spPr bwMode="auto">
            <a:xfrm>
              <a:off x="5943600" y="3200400"/>
              <a:ext cx="355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790" name="TextBox 63"/>
            <p:cNvSpPr txBox="1">
              <a:spLocks noChangeArrowheads="1"/>
            </p:cNvSpPr>
            <p:nvPr/>
          </p:nvSpPr>
          <p:spPr bwMode="auto">
            <a:xfrm>
              <a:off x="6781800" y="3200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4791" name="TextBox 64"/>
            <p:cNvSpPr txBox="1">
              <a:spLocks noChangeArrowheads="1"/>
            </p:cNvSpPr>
            <p:nvPr/>
          </p:nvSpPr>
          <p:spPr bwMode="auto">
            <a:xfrm>
              <a:off x="7620000" y="3200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35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8305800" y="312420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200" b="1" dirty="0">
                <a:solidFill>
                  <a:srgbClr val="40458C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74793" name="TextBox 66"/>
            <p:cNvSpPr txBox="1">
              <a:spLocks noChangeArrowheads="1"/>
            </p:cNvSpPr>
            <p:nvPr/>
          </p:nvSpPr>
          <p:spPr bwMode="auto">
            <a:xfrm>
              <a:off x="8458200" y="3200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59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59286" y="2704609"/>
              <a:ext cx="341313" cy="4302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9D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40458C"/>
                  </a:solidFill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74795" name="Elbow Connector 30"/>
            <p:cNvCxnSpPr>
              <a:cxnSpLocks noChangeShapeType="1"/>
              <a:endCxn id="74784" idx="1"/>
            </p:cNvCxnSpPr>
            <p:nvPr/>
          </p:nvCxnSpPr>
          <p:spPr bwMode="auto">
            <a:xfrm>
              <a:off x="4572000" y="3097213"/>
              <a:ext cx="381000" cy="331787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4796" name="TextBox 69"/>
            <p:cNvSpPr txBox="1">
              <a:spLocks noChangeArrowheads="1"/>
            </p:cNvSpPr>
            <p:nvPr/>
          </p:nvSpPr>
          <p:spPr bwMode="auto">
            <a:xfrm>
              <a:off x="5257800" y="2667000"/>
              <a:ext cx="252825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(2) </a:t>
              </a:r>
              <a:r>
                <a:rPr lang="en-US" altLang="en-US" sz="2200" b="1" dirty="0" smtClean="0">
                  <a:solidFill>
                    <a:srgbClr val="9D0000"/>
                  </a:solidFill>
                  <a:latin typeface="Comic Sans MS" pitchFamily="66" charset="0"/>
                </a:rPr>
                <a:t>search(a,3,3</a:t>
              </a:r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)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4243" y="3733800"/>
              <a:ext cx="4309325" cy="4308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9D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b="1" dirty="0" smtClean="0">
                  <a:solidFill>
                    <a:srgbClr val="9D0000"/>
                  </a:solidFill>
                  <a:latin typeface="Comic Sans MS" pitchFamily="66" charset="0"/>
                </a:rPr>
                <a:t>a[2] is </a:t>
              </a:r>
              <a:r>
                <a:rPr 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10, </a:t>
              </a:r>
              <a:r>
                <a:rPr lang="en-US" sz="2200" b="1" dirty="0" smtClean="0">
                  <a:solidFill>
                    <a:srgbClr val="9D0000"/>
                  </a:solidFill>
                  <a:latin typeface="Comic Sans MS" pitchFamily="66" charset="0"/>
                </a:rPr>
                <a:t>calls search(a,2,3</a:t>
              </a:r>
              <a:r>
                <a:rPr 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4343400" y="5010150"/>
            <a:ext cx="4648200" cy="1543050"/>
            <a:chOff x="4495800" y="5314950"/>
            <a:chExt cx="4648200" cy="1543050"/>
          </a:xfrm>
        </p:grpSpPr>
        <p:sp>
          <p:nvSpPr>
            <p:cNvPr id="74813" name="Rectangle 108"/>
            <p:cNvSpPr>
              <a:spLocks noChangeArrowheads="1"/>
            </p:cNvSpPr>
            <p:nvPr/>
          </p:nvSpPr>
          <p:spPr bwMode="auto">
            <a:xfrm>
              <a:off x="4953000" y="577215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814" name="Rectangle 109"/>
            <p:cNvSpPr>
              <a:spLocks noChangeArrowheads="1"/>
            </p:cNvSpPr>
            <p:nvPr/>
          </p:nvSpPr>
          <p:spPr bwMode="auto">
            <a:xfrm>
              <a:off x="5791200" y="577215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815" name="Rectangle 110"/>
            <p:cNvSpPr>
              <a:spLocks noChangeArrowheads="1"/>
            </p:cNvSpPr>
            <p:nvPr/>
          </p:nvSpPr>
          <p:spPr bwMode="auto">
            <a:xfrm>
              <a:off x="6629400" y="577215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816" name="Rectangle 111"/>
            <p:cNvSpPr>
              <a:spLocks noChangeArrowheads="1"/>
            </p:cNvSpPr>
            <p:nvPr/>
          </p:nvSpPr>
          <p:spPr bwMode="auto">
            <a:xfrm>
              <a:off x="7467600" y="577215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8305800" y="577215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200" b="1" dirty="0">
                <a:solidFill>
                  <a:srgbClr val="40458C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4495800" y="5314950"/>
              <a:ext cx="4648200" cy="1543050"/>
              <a:chOff x="4495800" y="5314950"/>
              <a:chExt cx="4648200" cy="1543050"/>
            </a:xfrm>
          </p:grpSpPr>
          <p:sp>
            <p:nvSpPr>
              <p:cNvPr id="74817" name="TextBox 112"/>
              <p:cNvSpPr txBox="1">
                <a:spLocks noChangeArrowheads="1"/>
              </p:cNvSpPr>
              <p:nvPr/>
            </p:nvSpPr>
            <p:spPr bwMode="auto">
              <a:xfrm>
                <a:off x="5181600" y="5848350"/>
                <a:ext cx="527050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40458C"/>
                    </a:solidFill>
                    <a:latin typeface="Comic Sans MS" pitchFamily="66" charset="0"/>
                  </a:rPr>
                  <a:t>31</a:t>
                </a:r>
              </a:p>
            </p:txBody>
          </p:sp>
          <p:sp>
            <p:nvSpPr>
              <p:cNvPr id="74818" name="TextBox 113"/>
              <p:cNvSpPr txBox="1">
                <a:spLocks noChangeArrowheads="1"/>
              </p:cNvSpPr>
              <p:nvPr/>
            </p:nvSpPr>
            <p:spPr bwMode="auto">
              <a:xfrm>
                <a:off x="5943600" y="5848350"/>
                <a:ext cx="355600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74819" name="TextBox 114"/>
              <p:cNvSpPr txBox="1">
                <a:spLocks noChangeArrowheads="1"/>
              </p:cNvSpPr>
              <p:nvPr/>
            </p:nvSpPr>
            <p:spPr bwMode="auto">
              <a:xfrm>
                <a:off x="6781800" y="5848350"/>
                <a:ext cx="527050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74820" name="TextBox 115"/>
              <p:cNvSpPr txBox="1">
                <a:spLocks noChangeArrowheads="1"/>
              </p:cNvSpPr>
              <p:nvPr/>
            </p:nvSpPr>
            <p:spPr bwMode="auto">
              <a:xfrm>
                <a:off x="7620000" y="5848350"/>
                <a:ext cx="527050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35</a:t>
                </a:r>
              </a:p>
            </p:txBody>
          </p:sp>
          <p:sp>
            <p:nvSpPr>
              <p:cNvPr id="74822" name="TextBox 117"/>
              <p:cNvSpPr txBox="1">
                <a:spLocks noChangeArrowheads="1"/>
              </p:cNvSpPr>
              <p:nvPr/>
            </p:nvSpPr>
            <p:spPr bwMode="auto">
              <a:xfrm>
                <a:off x="8458200" y="5848350"/>
                <a:ext cx="527050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59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495800" y="5410200"/>
                <a:ext cx="341313" cy="43021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9D0000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solidFill>
                      <a:srgbClr val="40458C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cxnSp>
            <p:nvCxnSpPr>
              <p:cNvPr id="74824" name="Elbow Connector 30"/>
              <p:cNvCxnSpPr>
                <a:cxnSpLocks noChangeShapeType="1"/>
              </p:cNvCxnSpPr>
              <p:nvPr/>
            </p:nvCxnSpPr>
            <p:spPr bwMode="auto">
              <a:xfrm rot="16200000" flipH="1">
                <a:off x="4787106" y="5671344"/>
                <a:ext cx="331788" cy="304800"/>
              </a:xfrm>
              <a:prstGeom prst="bentConnector2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825" name="TextBox 120"/>
              <p:cNvSpPr txBox="1">
                <a:spLocks noChangeArrowheads="1"/>
              </p:cNvSpPr>
              <p:nvPr/>
            </p:nvSpPr>
            <p:spPr bwMode="auto">
              <a:xfrm>
                <a:off x="5105400" y="5314950"/>
                <a:ext cx="2971800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(4) </a:t>
                </a:r>
                <a:r>
                  <a:rPr lang="en-US" altLang="en-US" sz="22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search(a,1,3</a:t>
                </a:r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)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953000" y="6457950"/>
                <a:ext cx="4191000" cy="40005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9D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a[0</a:t>
                </a:r>
                <a:r>
                  <a:rPr lang="en-US" sz="2000" b="1" dirty="0">
                    <a:solidFill>
                      <a:srgbClr val="9D0000"/>
                    </a:solidFill>
                    <a:latin typeface="Comic Sans MS" pitchFamily="66" charset="0"/>
                  </a:rPr>
                  <a:t>] is </a:t>
                </a: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31, </a:t>
                </a:r>
                <a:r>
                  <a:rPr lang="en-US" sz="2000" b="1" dirty="0">
                    <a:solidFill>
                      <a:srgbClr val="9D0000"/>
                    </a:solidFill>
                    <a:latin typeface="Comic Sans MS" pitchFamily="66" charset="0"/>
                  </a:rPr>
                  <a:t>calls </a:t>
                </a: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search(a,0,3</a:t>
                </a:r>
                <a:r>
                  <a:rPr lang="en-US" sz="2000" b="1" dirty="0">
                    <a:solidFill>
                      <a:srgbClr val="9D0000"/>
                    </a:solidFill>
                    <a:latin typeface="Comic Sans MS" pitchFamily="66" charset="0"/>
                  </a:rPr>
                  <a:t>)</a:t>
                </a:r>
              </a:p>
            </p:txBody>
          </p:sp>
        </p:grp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fld id="{F4C29CFF-1CC2-4DDC-B921-E2E97FC297F6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2947916" y="6400800"/>
            <a:ext cx="3300484" cy="457200"/>
          </a:xfr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5</a:t>
            </a:fld>
            <a:endParaRPr lang="hi-IN" dirty="0">
              <a:solidFill>
                <a:srgbClr val="40458C"/>
              </a:solidFill>
            </a:endParaRPr>
          </a:p>
        </p:txBody>
      </p:sp>
      <p:grpSp>
        <p:nvGrpSpPr>
          <p:cNvPr id="10" name="Group 21"/>
          <p:cNvGrpSpPr/>
          <p:nvPr/>
        </p:nvGrpSpPr>
        <p:grpSpPr>
          <a:xfrm>
            <a:off x="42069" y="5562600"/>
            <a:ext cx="4324350" cy="1021437"/>
            <a:chOff x="42069" y="5562600"/>
            <a:chExt cx="4324350" cy="1021437"/>
          </a:xfrm>
        </p:grpSpPr>
        <p:grpSp>
          <p:nvGrpSpPr>
            <p:cNvPr id="15" name="Group 6"/>
            <p:cNvGrpSpPr/>
            <p:nvPr/>
          </p:nvGrpSpPr>
          <p:grpSpPr>
            <a:xfrm>
              <a:off x="251359" y="6153150"/>
              <a:ext cx="3920871" cy="430887"/>
              <a:chOff x="1588" y="6423826"/>
              <a:chExt cx="3920871" cy="430887"/>
            </a:xfrm>
          </p:grpSpPr>
          <p:sp>
            <p:nvSpPr>
              <p:cNvPr id="74827" name="TextBox 125"/>
              <p:cNvSpPr txBox="1">
                <a:spLocks noChangeArrowheads="1"/>
              </p:cNvSpPr>
              <p:nvPr/>
            </p:nvSpPr>
            <p:spPr bwMode="auto">
              <a:xfrm>
                <a:off x="1588" y="6423826"/>
                <a:ext cx="2538412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(5) </a:t>
                </a:r>
                <a:r>
                  <a:rPr lang="en-US" altLang="en-US" sz="22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search(a,0,3</a:t>
                </a:r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)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448979" y="6423826"/>
                <a:ext cx="1473480" cy="430887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solidFill>
                  <a:srgbClr val="9D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returns 0</a:t>
                </a:r>
              </a:p>
            </p:txBody>
          </p:sp>
        </p:grpSp>
        <p:grpSp>
          <p:nvGrpSpPr>
            <p:cNvPr id="20" name="Group 89"/>
            <p:cNvGrpSpPr/>
            <p:nvPr/>
          </p:nvGrpSpPr>
          <p:grpSpPr>
            <a:xfrm>
              <a:off x="42069" y="5562600"/>
              <a:ext cx="4324350" cy="820903"/>
              <a:chOff x="0" y="2638217"/>
              <a:chExt cx="4324350" cy="820903"/>
            </a:xfrm>
          </p:grpSpPr>
          <p:sp>
            <p:nvSpPr>
              <p:cNvPr id="91" name="Rectangle 90"/>
              <p:cNvSpPr/>
              <p:nvPr/>
            </p:nvSpPr>
            <p:spPr bwMode="auto">
              <a:xfrm>
                <a:off x="133350" y="2638217"/>
                <a:ext cx="838200" cy="6096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971550" y="2638217"/>
                <a:ext cx="838200" cy="6096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09750" y="2638217"/>
                <a:ext cx="838200" cy="6096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2647950" y="2638217"/>
                <a:ext cx="838200" cy="6096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96" name="TextBox 14"/>
              <p:cNvSpPr txBox="1">
                <a:spLocks noChangeArrowheads="1"/>
              </p:cNvSpPr>
              <p:nvPr/>
            </p:nvSpPr>
            <p:spPr bwMode="auto">
              <a:xfrm>
                <a:off x="285750" y="2714417"/>
                <a:ext cx="484188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>
                    <a:solidFill>
                      <a:srgbClr val="40458C"/>
                    </a:solidFill>
                    <a:latin typeface="Comic Sans MS" pitchFamily="66" charset="0"/>
                  </a:rPr>
                  <a:t>31</a:t>
                </a:r>
              </a:p>
            </p:txBody>
          </p:sp>
          <p:sp>
            <p:nvSpPr>
              <p:cNvPr id="97" name="TextBox 15"/>
              <p:cNvSpPr txBox="1">
                <a:spLocks noChangeArrowheads="1"/>
              </p:cNvSpPr>
              <p:nvPr/>
            </p:nvSpPr>
            <p:spPr bwMode="auto">
              <a:xfrm>
                <a:off x="1123950" y="2714417"/>
                <a:ext cx="357188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>
                    <a:solidFill>
                      <a:srgbClr val="40458C"/>
                    </a:solidFill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98" name="TextBox 16"/>
              <p:cNvSpPr txBox="1">
                <a:spLocks noChangeArrowheads="1"/>
              </p:cNvSpPr>
              <p:nvPr/>
            </p:nvSpPr>
            <p:spPr bwMode="auto">
              <a:xfrm>
                <a:off x="1962150" y="2714417"/>
                <a:ext cx="484188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>
                    <a:solidFill>
                      <a:srgbClr val="40458C"/>
                    </a:solidFill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100" name="TextBox 17"/>
              <p:cNvSpPr txBox="1">
                <a:spLocks noChangeArrowheads="1"/>
              </p:cNvSpPr>
              <p:nvPr/>
            </p:nvSpPr>
            <p:spPr bwMode="auto">
              <a:xfrm>
                <a:off x="2800350" y="2714417"/>
                <a:ext cx="528638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>
                    <a:solidFill>
                      <a:srgbClr val="40458C"/>
                    </a:solidFill>
                    <a:latin typeface="Comic Sans MS" pitchFamily="66" charset="0"/>
                  </a:rPr>
                  <a:t>35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3486150" y="2638217"/>
                <a:ext cx="838200" cy="6096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200" dirty="0">
                  <a:solidFill>
                    <a:srgbClr val="40458C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03" name="TextBox 29"/>
              <p:cNvSpPr txBox="1">
                <a:spLocks noChangeArrowheads="1"/>
              </p:cNvSpPr>
              <p:nvPr/>
            </p:nvSpPr>
            <p:spPr bwMode="auto">
              <a:xfrm>
                <a:off x="3638550" y="2714417"/>
                <a:ext cx="528638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>
                    <a:solidFill>
                      <a:srgbClr val="40458C"/>
                    </a:solidFill>
                    <a:latin typeface="Comic Sans MS" pitchFamily="66" charset="0"/>
                  </a:rPr>
                  <a:t>59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0" y="3028907"/>
                <a:ext cx="341313" cy="43021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9D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dirty="0">
                    <a:solidFill>
                      <a:srgbClr val="40458C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cxnSp>
            <p:nvCxnSpPr>
              <p:cNvPr id="106" name="Elbow Connector 30"/>
              <p:cNvCxnSpPr>
                <a:cxnSpLocks noChangeShapeType="1"/>
                <a:stCxn id="105" idx="0"/>
              </p:cNvCxnSpPr>
              <p:nvPr/>
            </p:nvCxnSpPr>
            <p:spPr bwMode="auto">
              <a:xfrm rot="16200000" flipV="1">
                <a:off x="32859" y="2891108"/>
                <a:ext cx="238290" cy="37307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xmlns="" val="271689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4369713"/>
            <a:ext cx="1219200" cy="471487"/>
          </a:xfrm>
          <a:ln>
            <a:miter lim="800000"/>
            <a:headEnd/>
            <a:tailEnd/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r>
              <a:rPr lang="en-US" sz="2200" dirty="0" smtClean="0"/>
              <a:t>Stack</a:t>
            </a:r>
            <a:endParaRPr lang="en-US" sz="2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66670875"/>
              </p:ext>
            </p:extLst>
          </p:nvPr>
        </p:nvGraphicFramePr>
        <p:xfrm>
          <a:off x="409575" y="2965450"/>
          <a:ext cx="8277224" cy="3322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743200"/>
                <a:gridCol w="1752600"/>
                <a:gridCol w="1066799"/>
              </a:tblGrid>
              <a:tr h="76207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 by 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value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rgbClr val="FA9EB4"/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search.5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search(a,3,3)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search.4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search(a,2,3)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search(a,3,3)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search(a,1,3)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search(a,2,3)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rch(a,0,3)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search(a,1,3)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5821" name="Straight Arrow Connector 6"/>
          <p:cNvCxnSpPr>
            <a:cxnSpLocks noChangeShapeType="1"/>
          </p:cNvCxnSpPr>
          <p:nvPr/>
        </p:nvCxnSpPr>
        <p:spPr bwMode="auto">
          <a:xfrm>
            <a:off x="304800" y="3379788"/>
            <a:ext cx="0" cy="2667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562600" y="6351588"/>
            <a:ext cx="3067050" cy="430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A state of the stack</a:t>
            </a:r>
          </a:p>
        </p:txBody>
      </p:sp>
      <p:sp>
        <p:nvSpPr>
          <p:cNvPr id="75823" name="TextBox 8"/>
          <p:cNvSpPr txBox="1">
            <a:spLocks noChangeArrowheads="1"/>
          </p:cNvSpPr>
          <p:nvPr/>
        </p:nvSpPr>
        <p:spPr bwMode="auto">
          <a:xfrm>
            <a:off x="609600" y="6427788"/>
            <a:ext cx="29337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recursion exits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6294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676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3058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75829" name="TextBox 15"/>
          <p:cNvSpPr txBox="1">
            <a:spLocks noChangeArrowheads="1"/>
          </p:cNvSpPr>
          <p:nvPr/>
        </p:nvSpPr>
        <p:spPr bwMode="auto">
          <a:xfrm>
            <a:off x="67818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75830" name="TextBox 16"/>
          <p:cNvSpPr txBox="1">
            <a:spLocks noChangeArrowheads="1"/>
          </p:cNvSpPr>
          <p:nvPr/>
        </p:nvSpPr>
        <p:spPr bwMode="auto">
          <a:xfrm>
            <a:off x="7620000" y="990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75831" name="TextBox 17"/>
          <p:cNvSpPr txBox="1">
            <a:spLocks noChangeArrowheads="1"/>
          </p:cNvSpPr>
          <p:nvPr/>
        </p:nvSpPr>
        <p:spPr bwMode="auto">
          <a:xfrm>
            <a:off x="84582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75832" name="TextBox 18"/>
          <p:cNvSpPr txBox="1">
            <a:spLocks noChangeArrowheads="1"/>
          </p:cNvSpPr>
          <p:nvPr/>
        </p:nvSpPr>
        <p:spPr bwMode="auto">
          <a:xfrm>
            <a:off x="67818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35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4676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dirty="0">
              <a:solidFill>
                <a:srgbClr val="40458C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75834" name="TextBox 20"/>
          <p:cNvSpPr txBox="1">
            <a:spLocks noChangeArrowheads="1"/>
          </p:cNvSpPr>
          <p:nvPr/>
        </p:nvSpPr>
        <p:spPr bwMode="auto">
          <a:xfrm>
            <a:off x="76200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59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304800"/>
            <a:ext cx="341313" cy="4302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40458C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75836" name="Elbow Connector 30"/>
          <p:cNvCxnSpPr>
            <a:cxnSpLocks noChangeShapeType="1"/>
          </p:cNvCxnSpPr>
          <p:nvPr/>
        </p:nvCxnSpPr>
        <p:spPr bwMode="auto">
          <a:xfrm rot="16200000" flipH="1">
            <a:off x="6606381" y="681832"/>
            <a:ext cx="331787" cy="133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5837" name="TextBox 23"/>
          <p:cNvSpPr txBox="1">
            <a:spLocks noChangeArrowheads="1"/>
          </p:cNvSpPr>
          <p:nvPr/>
        </p:nvSpPr>
        <p:spPr bwMode="auto">
          <a:xfrm>
            <a:off x="6953250" y="457200"/>
            <a:ext cx="191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search(a,5,3)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20E8-E0C4-463F-9E9A-E02C936CB9BA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6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04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4369713"/>
            <a:ext cx="1219200" cy="471487"/>
          </a:xfrm>
          <a:ln>
            <a:miter lim="800000"/>
            <a:headEnd/>
            <a:tailEnd/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r>
              <a:rPr lang="en-US" sz="2200" dirty="0" smtClean="0"/>
              <a:t>Stack</a:t>
            </a:r>
            <a:endParaRPr lang="en-US" sz="2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00372526"/>
              </p:ext>
            </p:extLst>
          </p:nvPr>
        </p:nvGraphicFramePr>
        <p:xfrm>
          <a:off x="409575" y="2965450"/>
          <a:ext cx="8277224" cy="3322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743200"/>
                <a:gridCol w="1752600"/>
                <a:gridCol w="1066799"/>
              </a:tblGrid>
              <a:tr h="76207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 by 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value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rgbClr val="FA9EB4"/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search.5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search(a,3,3)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search.4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search(a,2,3)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search(a,3,3)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search(a,1,3)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search(a,2,3)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rch(a,0,3)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search(a,1,3)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6845" name="Straight Arrow Connector 6"/>
          <p:cNvCxnSpPr>
            <a:cxnSpLocks noChangeShapeType="1"/>
          </p:cNvCxnSpPr>
          <p:nvPr/>
        </p:nvCxnSpPr>
        <p:spPr bwMode="auto">
          <a:xfrm>
            <a:off x="304800" y="3379788"/>
            <a:ext cx="0" cy="2667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562600" y="6351588"/>
            <a:ext cx="3067050" cy="430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A state of the stack</a:t>
            </a:r>
          </a:p>
        </p:txBody>
      </p:sp>
      <p:sp>
        <p:nvSpPr>
          <p:cNvPr id="76847" name="TextBox 8"/>
          <p:cNvSpPr txBox="1">
            <a:spLocks noChangeArrowheads="1"/>
          </p:cNvSpPr>
          <p:nvPr/>
        </p:nvSpPr>
        <p:spPr bwMode="auto">
          <a:xfrm>
            <a:off x="609600" y="6427788"/>
            <a:ext cx="29337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recursion exits here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676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058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294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76853" name="TextBox 14"/>
          <p:cNvSpPr txBox="1">
            <a:spLocks noChangeArrowheads="1"/>
          </p:cNvSpPr>
          <p:nvPr/>
        </p:nvSpPr>
        <p:spPr bwMode="auto">
          <a:xfrm>
            <a:off x="67818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76854" name="TextBox 15"/>
          <p:cNvSpPr txBox="1">
            <a:spLocks noChangeArrowheads="1"/>
          </p:cNvSpPr>
          <p:nvPr/>
        </p:nvSpPr>
        <p:spPr bwMode="auto">
          <a:xfrm>
            <a:off x="7620000" y="990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76855" name="TextBox 16"/>
          <p:cNvSpPr txBox="1">
            <a:spLocks noChangeArrowheads="1"/>
          </p:cNvSpPr>
          <p:nvPr/>
        </p:nvSpPr>
        <p:spPr bwMode="auto">
          <a:xfrm>
            <a:off x="84582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76856" name="TextBox 17"/>
          <p:cNvSpPr txBox="1">
            <a:spLocks noChangeArrowheads="1"/>
          </p:cNvSpPr>
          <p:nvPr/>
        </p:nvSpPr>
        <p:spPr bwMode="auto">
          <a:xfrm>
            <a:off x="67818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4676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dirty="0">
              <a:solidFill>
                <a:srgbClr val="40458C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76858" name="TextBox 19"/>
          <p:cNvSpPr txBox="1">
            <a:spLocks noChangeArrowheads="1"/>
          </p:cNvSpPr>
          <p:nvPr/>
        </p:nvSpPr>
        <p:spPr bwMode="auto">
          <a:xfrm>
            <a:off x="76200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59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304800"/>
            <a:ext cx="341313" cy="4302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40458C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76860" name="Elbow Connector 30"/>
          <p:cNvCxnSpPr>
            <a:cxnSpLocks noChangeShapeType="1"/>
          </p:cNvCxnSpPr>
          <p:nvPr/>
        </p:nvCxnSpPr>
        <p:spPr bwMode="auto">
          <a:xfrm rot="16200000" flipH="1">
            <a:off x="6606381" y="681832"/>
            <a:ext cx="331787" cy="133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6861" name="TextBox 22"/>
          <p:cNvSpPr txBox="1">
            <a:spLocks noChangeArrowheads="1"/>
          </p:cNvSpPr>
          <p:nvPr/>
        </p:nvSpPr>
        <p:spPr bwMode="auto">
          <a:xfrm>
            <a:off x="6953250" y="457200"/>
            <a:ext cx="191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search(a,5,3)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0;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3B2-7943-4E20-90B2-D4377637168B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7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549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4369713"/>
            <a:ext cx="1219200" cy="471487"/>
          </a:xfrm>
          <a:ln>
            <a:miter lim="800000"/>
            <a:headEnd/>
            <a:tailEnd/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r>
              <a:rPr lang="en-US" sz="2200" dirty="0" smtClean="0"/>
              <a:t>Stack</a:t>
            </a:r>
            <a:endParaRPr lang="en-US" sz="2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08522938"/>
              </p:ext>
            </p:extLst>
          </p:nvPr>
        </p:nvGraphicFramePr>
        <p:xfrm>
          <a:off x="381000" y="3200400"/>
          <a:ext cx="827722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743200"/>
                <a:gridCol w="1752600"/>
                <a:gridCol w="1066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 by 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value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A9EB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search.5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search(a,3,3)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search.4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search(a,2,3)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search(a,3,3)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search(a,1,3)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search(a,2,3)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7864" name="Straight Arrow Connector 6"/>
          <p:cNvCxnSpPr>
            <a:cxnSpLocks noChangeShapeType="1"/>
          </p:cNvCxnSpPr>
          <p:nvPr/>
        </p:nvCxnSpPr>
        <p:spPr bwMode="auto">
          <a:xfrm>
            <a:off x="276225" y="3614738"/>
            <a:ext cx="0" cy="2667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562600" y="6351588"/>
            <a:ext cx="2738438" cy="430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state of the stack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676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058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294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77871" name="TextBox 14"/>
          <p:cNvSpPr txBox="1">
            <a:spLocks noChangeArrowheads="1"/>
          </p:cNvSpPr>
          <p:nvPr/>
        </p:nvSpPr>
        <p:spPr bwMode="auto">
          <a:xfrm>
            <a:off x="67818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77872" name="TextBox 15"/>
          <p:cNvSpPr txBox="1">
            <a:spLocks noChangeArrowheads="1"/>
          </p:cNvSpPr>
          <p:nvPr/>
        </p:nvSpPr>
        <p:spPr bwMode="auto">
          <a:xfrm>
            <a:off x="7620000" y="990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77873" name="TextBox 16"/>
          <p:cNvSpPr txBox="1">
            <a:spLocks noChangeArrowheads="1"/>
          </p:cNvSpPr>
          <p:nvPr/>
        </p:nvSpPr>
        <p:spPr bwMode="auto">
          <a:xfrm>
            <a:off x="84582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77874" name="TextBox 17"/>
          <p:cNvSpPr txBox="1">
            <a:spLocks noChangeArrowheads="1"/>
          </p:cNvSpPr>
          <p:nvPr/>
        </p:nvSpPr>
        <p:spPr bwMode="auto">
          <a:xfrm>
            <a:off x="67818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4676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dirty="0">
              <a:solidFill>
                <a:srgbClr val="40458C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77876" name="TextBox 19"/>
          <p:cNvSpPr txBox="1">
            <a:spLocks noChangeArrowheads="1"/>
          </p:cNvSpPr>
          <p:nvPr/>
        </p:nvSpPr>
        <p:spPr bwMode="auto">
          <a:xfrm>
            <a:off x="76200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59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304800"/>
            <a:ext cx="341313" cy="4302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40458C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77878" name="Elbow Connector 30"/>
          <p:cNvCxnSpPr>
            <a:cxnSpLocks noChangeShapeType="1"/>
          </p:cNvCxnSpPr>
          <p:nvPr/>
        </p:nvCxnSpPr>
        <p:spPr bwMode="auto">
          <a:xfrm rot="16200000" flipH="1">
            <a:off x="6606381" y="681832"/>
            <a:ext cx="331787" cy="133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879" name="TextBox 22"/>
          <p:cNvSpPr txBox="1">
            <a:spLocks noChangeArrowheads="1"/>
          </p:cNvSpPr>
          <p:nvPr/>
        </p:nvSpPr>
        <p:spPr bwMode="auto">
          <a:xfrm>
            <a:off x="6953250" y="457200"/>
            <a:ext cx="191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search(a,5,3)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9E21-2EB8-4298-B12A-D9AC1A415971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8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51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4369713"/>
            <a:ext cx="1219200" cy="471487"/>
          </a:xfrm>
          <a:ln>
            <a:miter lim="800000"/>
            <a:headEnd/>
            <a:tailEnd/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r>
              <a:rPr lang="en-US" sz="2200" dirty="0" smtClean="0"/>
              <a:t>Stack</a:t>
            </a:r>
            <a:endParaRPr lang="en-US" sz="2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25821806"/>
              </p:ext>
            </p:extLst>
          </p:nvPr>
        </p:nvGraphicFramePr>
        <p:xfrm>
          <a:off x="409575" y="2965450"/>
          <a:ext cx="8277224" cy="246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743200"/>
                <a:gridCol w="1752600"/>
                <a:gridCol w="1066799"/>
              </a:tblGrid>
              <a:tr h="76190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 by 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value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rgbClr val="FA9EB4"/>
                    </a:solidFill>
                  </a:tcPr>
                </a:tc>
              </a:tr>
              <a:tr h="42666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66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search.5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66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search(a,3,3)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search.4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66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search(a,2,3)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search(a,3,3)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8883" name="Straight Arrow Connector 6"/>
          <p:cNvCxnSpPr>
            <a:cxnSpLocks noChangeShapeType="1"/>
          </p:cNvCxnSpPr>
          <p:nvPr/>
        </p:nvCxnSpPr>
        <p:spPr bwMode="auto">
          <a:xfrm>
            <a:off x="228600" y="3429000"/>
            <a:ext cx="0" cy="1981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562600" y="6351588"/>
            <a:ext cx="3067050" cy="430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A state of the stack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676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058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294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78890" name="TextBox 14"/>
          <p:cNvSpPr txBox="1">
            <a:spLocks noChangeArrowheads="1"/>
          </p:cNvSpPr>
          <p:nvPr/>
        </p:nvSpPr>
        <p:spPr bwMode="auto">
          <a:xfrm>
            <a:off x="67818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78891" name="TextBox 15"/>
          <p:cNvSpPr txBox="1">
            <a:spLocks noChangeArrowheads="1"/>
          </p:cNvSpPr>
          <p:nvPr/>
        </p:nvSpPr>
        <p:spPr bwMode="auto">
          <a:xfrm>
            <a:off x="7620000" y="990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78892" name="TextBox 16"/>
          <p:cNvSpPr txBox="1">
            <a:spLocks noChangeArrowheads="1"/>
          </p:cNvSpPr>
          <p:nvPr/>
        </p:nvSpPr>
        <p:spPr bwMode="auto">
          <a:xfrm>
            <a:off x="84582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78893" name="TextBox 17"/>
          <p:cNvSpPr txBox="1">
            <a:spLocks noChangeArrowheads="1"/>
          </p:cNvSpPr>
          <p:nvPr/>
        </p:nvSpPr>
        <p:spPr bwMode="auto">
          <a:xfrm>
            <a:off x="67818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4676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dirty="0">
              <a:solidFill>
                <a:srgbClr val="40458C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78895" name="TextBox 19"/>
          <p:cNvSpPr txBox="1">
            <a:spLocks noChangeArrowheads="1"/>
          </p:cNvSpPr>
          <p:nvPr/>
        </p:nvSpPr>
        <p:spPr bwMode="auto">
          <a:xfrm>
            <a:off x="76200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59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304800"/>
            <a:ext cx="341313" cy="4302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40458C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78897" name="Elbow Connector 30"/>
          <p:cNvCxnSpPr>
            <a:cxnSpLocks noChangeShapeType="1"/>
          </p:cNvCxnSpPr>
          <p:nvPr/>
        </p:nvCxnSpPr>
        <p:spPr bwMode="auto">
          <a:xfrm rot="16200000" flipH="1">
            <a:off x="6606381" y="681832"/>
            <a:ext cx="331787" cy="133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8898" name="TextBox 22"/>
          <p:cNvSpPr txBox="1">
            <a:spLocks noChangeArrowheads="1"/>
          </p:cNvSpPr>
          <p:nvPr/>
        </p:nvSpPr>
        <p:spPr bwMode="auto">
          <a:xfrm>
            <a:off x="6953250" y="457200"/>
            <a:ext cx="191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search(a,5,3)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BE55-BCC3-4DD5-BB7F-196EF4E9C41C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9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306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2268</Words>
  <Application>Microsoft Office PowerPoint</Application>
  <PresentationFormat>On-screen Show (4:3)</PresentationFormat>
  <Paragraphs>623</Paragraphs>
  <Slides>32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More about recursion</vt:lpstr>
      <vt:lpstr>This class</vt:lpstr>
      <vt:lpstr>Slide 3</vt:lpstr>
      <vt:lpstr>Slide 4</vt:lpstr>
      <vt:lpstr>Slide 5</vt:lpstr>
      <vt:lpstr>Stack</vt:lpstr>
      <vt:lpstr>Stack</vt:lpstr>
      <vt:lpstr>Stack</vt:lpstr>
      <vt:lpstr>Stack</vt:lpstr>
      <vt:lpstr>Stack</vt:lpstr>
      <vt:lpstr>Stack</vt:lpstr>
      <vt:lpstr>Slide 12</vt:lpstr>
      <vt:lpstr>Slide 13</vt:lpstr>
      <vt:lpstr>Searching in an Array</vt:lpstr>
      <vt:lpstr>Searching in an Array</vt:lpstr>
      <vt:lpstr>Time cost</vt:lpstr>
      <vt:lpstr>Time cost</vt:lpstr>
      <vt:lpstr>Time cost</vt:lpstr>
      <vt:lpstr>Time cost</vt:lpstr>
      <vt:lpstr>Time cost</vt:lpstr>
      <vt:lpstr>Time cost</vt:lpstr>
      <vt:lpstr>Fibonacci numbers</vt:lpstr>
      <vt:lpstr>Recursion vs Iteration</vt:lpstr>
      <vt:lpstr>Recursive fib</vt:lpstr>
      <vt:lpstr>Recursion: pros and cons</vt:lpstr>
      <vt:lpstr>Recursion : Tower of Hanoi</vt:lpstr>
      <vt:lpstr>Recursion : Tower of Hanoi  ..2</vt:lpstr>
      <vt:lpstr>Recursion : Tower of Hanoi ..3</vt:lpstr>
      <vt:lpstr>Recursion : Tower of Hanoi ..4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recursion</dc:title>
  <dc:creator>cse</dc:creator>
  <cp:lastModifiedBy>cse</cp:lastModifiedBy>
  <cp:revision>2</cp:revision>
  <dcterms:created xsi:type="dcterms:W3CDTF">2017-09-15T03:34:08Z</dcterms:created>
  <dcterms:modified xsi:type="dcterms:W3CDTF">2017-09-15T03:51:00Z</dcterms:modified>
</cp:coreProperties>
</file>