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2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304" r:id="rId11"/>
    <p:sldId id="265" r:id="rId12"/>
    <p:sldId id="266" r:id="rId13"/>
    <p:sldId id="267" r:id="rId14"/>
    <p:sldId id="268" r:id="rId15"/>
    <p:sldId id="269" r:id="rId16"/>
    <p:sldId id="292" r:id="rId17"/>
    <p:sldId id="298" r:id="rId18"/>
    <p:sldId id="299" r:id="rId19"/>
    <p:sldId id="270" r:id="rId20"/>
    <p:sldId id="274" r:id="rId21"/>
    <p:sldId id="275" r:id="rId22"/>
    <p:sldId id="276" r:id="rId23"/>
    <p:sldId id="302" r:id="rId24"/>
    <p:sldId id="300" r:id="rId25"/>
    <p:sldId id="301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0FEB0-6940-4C39-80D3-76F78EB79285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A998B-E4A9-46B0-9F44-AA5AA1484E2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101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56459D-B91A-4D6A-B523-BD5C1A18EF7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42DE-2111-4B6D-8764-40AA2D131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85728-910C-4945-BAE7-A9FDFBF16AF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D6333-24DB-4C92-A245-5A092E6E0C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D6333-24DB-4C92-A245-5A092E6E0C0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302D0-C315-43D3-A799-95E1549EB4A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4631D-8CAE-41F1-89F1-2B36CAF1576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D21B3-CF42-414A-B996-9C3E487F79B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76991E-8145-4636-ADD4-2B6CF708CB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7E972-288D-48ED-833D-86EE9F36EA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4C4-89D4-447B-BA5B-BEED99D9AE40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‹#›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5AC3-BA91-4B22-8EA4-A08F3FD9CB20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CB86-056D-4E7F-A2AE-126A07AD5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Recap, Intro to recursion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September 13</a:t>
            </a:r>
            <a:r>
              <a:rPr lang="en-US" baseline="30000" dirty="0" smtClean="0"/>
              <a:t>th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Types, operators and expressions</a:t>
            </a:r>
          </a:p>
          <a:p>
            <a:r>
              <a:rPr lang="en-US" dirty="0" smtClean="0"/>
              <a:t>Control statements</a:t>
            </a:r>
          </a:p>
          <a:p>
            <a:pPr lvl="1"/>
            <a:r>
              <a:rPr lang="en-US" dirty="0" smtClean="0"/>
              <a:t>If-else, while, do-while, for, break, continue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Excluding multi-dimensional arrays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Question: Euclid's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primorial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number, </a:t>
            </a:r>
            <a:r>
              <a:rPr lang="en-US" dirty="0" err="1"/>
              <a:t>pn</a:t>
            </a:r>
            <a:r>
              <a:rPr lang="en-US" dirty="0"/>
              <a:t> is the product of the </a:t>
            </a:r>
            <a:r>
              <a:rPr lang="en-US" dirty="0" smtClean="0"/>
              <a:t>first n primes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 p1 = 2, p2 = 6, p3 = 30, and so on.</a:t>
            </a:r>
          </a:p>
          <a:p>
            <a:r>
              <a:rPr lang="en-US" dirty="0"/>
              <a:t>The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Euclid</a:t>
            </a:r>
            <a:r>
              <a:rPr lang="en-US" dirty="0"/>
              <a:t> number, </a:t>
            </a:r>
            <a:r>
              <a:rPr lang="en-US" dirty="0" err="1"/>
              <a:t>En</a:t>
            </a:r>
            <a:r>
              <a:rPr lang="en-US" dirty="0"/>
              <a:t> is </a:t>
            </a:r>
            <a:r>
              <a:rPr lang="en-US" dirty="0" smtClean="0"/>
              <a:t>defined </a:t>
            </a:r>
            <a:r>
              <a:rPr lang="en-US" dirty="0"/>
              <a:t>as </a:t>
            </a:r>
            <a:r>
              <a:rPr lang="en-US" dirty="0" err="1"/>
              <a:t>En</a:t>
            </a:r>
            <a:r>
              <a:rPr lang="en-US" dirty="0"/>
              <a:t> = </a:t>
            </a:r>
            <a:r>
              <a:rPr lang="en-US" dirty="0" err="1"/>
              <a:t>pn</a:t>
            </a:r>
            <a:r>
              <a:rPr lang="en-US" dirty="0"/>
              <a:t> </a:t>
            </a:r>
            <a:r>
              <a:rPr lang="en-US" dirty="0" smtClean="0"/>
              <a:t>+ 1.</a:t>
            </a:r>
          </a:p>
          <a:p>
            <a:pPr lvl="1"/>
            <a:r>
              <a:rPr lang="en-US" dirty="0" smtClean="0"/>
              <a:t>E.g. </a:t>
            </a:r>
            <a:r>
              <a:rPr lang="it-IT" dirty="0" smtClean="0"/>
              <a:t>E1</a:t>
            </a:r>
            <a:r>
              <a:rPr lang="it-IT" sz="1800" dirty="0" smtClean="0"/>
              <a:t> </a:t>
            </a:r>
            <a:r>
              <a:rPr lang="it-IT" dirty="0"/>
              <a:t>= 3, </a:t>
            </a:r>
            <a:r>
              <a:rPr lang="it-IT" dirty="0" smtClean="0"/>
              <a:t>E2</a:t>
            </a:r>
            <a:r>
              <a:rPr lang="it-IT" sz="1800" dirty="0" smtClean="0"/>
              <a:t> </a:t>
            </a:r>
            <a:r>
              <a:rPr lang="it-IT" dirty="0"/>
              <a:t>= 7, </a:t>
            </a:r>
            <a:r>
              <a:rPr lang="it-IT" dirty="0" smtClean="0"/>
              <a:t>E3</a:t>
            </a:r>
            <a:r>
              <a:rPr lang="it-IT" sz="1800" dirty="0" smtClean="0"/>
              <a:t> </a:t>
            </a:r>
            <a:r>
              <a:rPr lang="it-IT" dirty="0"/>
              <a:t>= 31, and so on</a:t>
            </a:r>
            <a:r>
              <a:rPr lang="it-IT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Write </a:t>
            </a:r>
            <a:r>
              <a:rPr lang="en-US" dirty="0"/>
              <a:t>a program that displays the </a:t>
            </a:r>
            <a:r>
              <a:rPr lang="en-US" dirty="0" smtClean="0"/>
              <a:t>first </a:t>
            </a:r>
            <a:r>
              <a:rPr lang="en-US" dirty="0"/>
              <a:t>n Euclid numbers </a:t>
            </a:r>
            <a:r>
              <a:rPr lang="en-US" dirty="0" smtClean="0"/>
              <a:t>and states for each number whether </a:t>
            </a:r>
            <a:r>
              <a:rPr lang="en-US" dirty="0"/>
              <a:t>it is prime or composite.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E24-A559-4C27-9D7F-1F21EB85C698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22379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Euclid’s </a:t>
            </a:r>
            <a:r>
              <a:rPr lang="en-US" dirty="0"/>
              <a:t>N</a:t>
            </a:r>
            <a:r>
              <a:rPr lang="en-US" dirty="0" smtClean="0"/>
              <a:t>umbers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2304256"/>
          </a:xfrm>
        </p:spPr>
        <p:txBody>
          <a:bodyPr/>
          <a:lstStyle/>
          <a:p>
            <a:r>
              <a:rPr lang="en-US" dirty="0" smtClean="0"/>
              <a:t>We can use the top down approach to solve the problem.</a:t>
            </a:r>
          </a:p>
          <a:p>
            <a:r>
              <a:rPr lang="en-US" dirty="0" smtClean="0"/>
              <a:t>Assume a function to display Euclid numbers (with prime/composite-ness) and use it in main.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E24-A559-4C27-9D7F-1F21EB85C698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9" name="Rectangle 8"/>
          <p:cNvSpPr/>
          <p:nvPr/>
        </p:nvSpPr>
        <p:spPr>
          <a:xfrm>
            <a:off x="971600" y="3501008"/>
            <a:ext cx="7704856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display_euclid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decl. only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display_euclid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9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496944" cy="6264696"/>
          </a:xfrm>
        </p:spPr>
        <p:txBody>
          <a:bodyPr/>
          <a:lstStyle/>
          <a:p>
            <a:r>
              <a:rPr lang="en-US" dirty="0" smtClean="0"/>
              <a:t>Now fill in the details of </a:t>
            </a:r>
            <a:r>
              <a:rPr lang="en-US" dirty="0" err="1" smtClean="0"/>
              <a:t>display_euclid</a:t>
            </a:r>
            <a:endParaRPr lang="en-US" dirty="0" smtClean="0"/>
          </a:p>
          <a:p>
            <a:pPr lvl="1"/>
            <a:r>
              <a:rPr lang="en-US" dirty="0" smtClean="0"/>
              <a:t>May require more assumed functions!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E24-A559-4C27-9D7F-1F21EB85C698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611560" y="1196752"/>
            <a:ext cx="792088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primorial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first n the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and whether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are prime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composite.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display_euclid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primorial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)+1;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printf("%d: Prime\n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printf("%d: Composite\n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431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496944" cy="6264696"/>
          </a:xfrm>
        </p:spPr>
        <p:txBody>
          <a:bodyPr/>
          <a:lstStyle/>
          <a:p>
            <a:r>
              <a:rPr lang="en-US" dirty="0" smtClean="0"/>
              <a:t>Keep filling the details of assumed functions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ill bottom out (where no more functions are assumed)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E24-A559-4C27-9D7F-1F21EB85C698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179512" y="2132856"/>
            <a:ext cx="4464496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the nth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primorial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primorial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count=0,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prod=1;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(count&lt;n){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1){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prod = prod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count++;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prod;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04048" y="2132856"/>
            <a:ext cx="3923928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1 if n is prime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0.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0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2E24-A559-4C27-9D7F-1F21EB85C698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107504" y="116632"/>
            <a:ext cx="4680520" cy="6186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smtClean="0"/>
              <a:t>void </a:t>
            </a:r>
            <a:r>
              <a:rPr lang="en-US" dirty="0" err="1"/>
              <a:t>display_euclid</a:t>
            </a:r>
            <a:r>
              <a:rPr lang="en-US" dirty="0"/>
              <a:t>(int n);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    int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 scanf("%d",&amp;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display_euclid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primorial</a:t>
            </a:r>
            <a:r>
              <a:rPr lang="en-US" dirty="0"/>
              <a:t>(int n);</a:t>
            </a:r>
          </a:p>
          <a:p>
            <a:r>
              <a:rPr lang="en-US" dirty="0"/>
              <a:t>int </a:t>
            </a:r>
            <a:r>
              <a:rPr lang="en-US" dirty="0" err="1"/>
              <a:t>is_prime</a:t>
            </a:r>
            <a:r>
              <a:rPr lang="en-US" dirty="0"/>
              <a:t>(int n);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display first n the </a:t>
            </a:r>
            <a:r>
              <a:rPr lang="en-US" dirty="0" err="1">
                <a:solidFill>
                  <a:srgbClr val="00B050"/>
                </a:solidFill>
              </a:rPr>
              <a:t>euclid</a:t>
            </a:r>
            <a:r>
              <a:rPr lang="en-US" dirty="0">
                <a:solidFill>
                  <a:srgbClr val="00B050"/>
                </a:solidFill>
              </a:rPr>
              <a:t> number </a:t>
            </a:r>
            <a:r>
              <a:rPr lang="en-US" dirty="0" smtClean="0">
                <a:solidFill>
                  <a:srgbClr val="00B050"/>
                </a:solidFill>
              </a:rPr>
              <a:t>…</a:t>
            </a:r>
          </a:p>
          <a:p>
            <a:r>
              <a:rPr lang="en-US" dirty="0" smtClean="0"/>
              <a:t>void </a:t>
            </a:r>
            <a:r>
              <a:rPr lang="en-US" dirty="0" err="1"/>
              <a:t>display_euclid</a:t>
            </a:r>
            <a:r>
              <a:rPr lang="en-US" dirty="0"/>
              <a:t>(int n){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;</a:t>
            </a:r>
          </a:p>
          <a:p>
            <a:r>
              <a:rPr lang="nn-NO" dirty="0" smtClean="0"/>
              <a:t>   </a:t>
            </a:r>
            <a:r>
              <a:rPr lang="nn-NO" dirty="0"/>
              <a:t>for (i=1; i&lt;=n; i++) 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en</a:t>
            </a:r>
            <a:r>
              <a:rPr lang="en-US" dirty="0"/>
              <a:t> = </a:t>
            </a:r>
            <a:r>
              <a:rPr lang="en-US" dirty="0" err="1"/>
              <a:t>primorial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)+1;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if (</a:t>
            </a:r>
            <a:r>
              <a:rPr lang="en-US" dirty="0" err="1"/>
              <a:t>is_prime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) == 1)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printf("%d: Prime\n",</a:t>
            </a:r>
            <a:r>
              <a:rPr lang="en-US" dirty="0" err="1"/>
              <a:t>en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printf("%d: Composite\n",</a:t>
            </a:r>
            <a:r>
              <a:rPr lang="en-US" dirty="0" err="1"/>
              <a:t>en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4048" y="130917"/>
            <a:ext cx="4104456" cy="6463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 return the nth </a:t>
            </a:r>
            <a:r>
              <a:rPr lang="en-US" dirty="0" err="1">
                <a:solidFill>
                  <a:srgbClr val="00B050"/>
                </a:solidFill>
              </a:rPr>
              <a:t>primorial</a:t>
            </a:r>
            <a:r>
              <a:rPr lang="en-US" dirty="0">
                <a:solidFill>
                  <a:srgbClr val="00B050"/>
                </a:solidFill>
              </a:rPr>
              <a:t> no.</a:t>
            </a:r>
          </a:p>
          <a:p>
            <a:r>
              <a:rPr lang="en-US" dirty="0"/>
              <a:t>int </a:t>
            </a:r>
            <a:r>
              <a:rPr lang="en-US" dirty="0" err="1"/>
              <a:t>primorial</a:t>
            </a:r>
            <a:r>
              <a:rPr lang="en-US" dirty="0"/>
              <a:t>(int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count=0, </a:t>
            </a:r>
            <a:r>
              <a:rPr lang="en-US" dirty="0" err="1"/>
              <a:t>i</a:t>
            </a:r>
            <a:r>
              <a:rPr lang="en-US" dirty="0"/>
              <a:t>=2, prod=1;</a:t>
            </a:r>
          </a:p>
          <a:p>
            <a:r>
              <a:rPr lang="en-US" dirty="0"/>
              <a:t>    while (count&lt;n){</a:t>
            </a:r>
          </a:p>
          <a:p>
            <a:r>
              <a:rPr lang="en-US" dirty="0"/>
              <a:t>        if (</a:t>
            </a:r>
            <a:r>
              <a:rPr lang="en-US" dirty="0" err="1"/>
              <a:t>is_prime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1){</a:t>
            </a:r>
          </a:p>
          <a:p>
            <a:r>
              <a:rPr lang="en-US" dirty="0"/>
              <a:t>            prod = prod *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count++;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    return prod;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return 1 if n is </a:t>
            </a:r>
            <a:r>
              <a:rPr lang="en-US" dirty="0" smtClean="0">
                <a:solidFill>
                  <a:srgbClr val="00B050"/>
                </a:solidFill>
              </a:rPr>
              <a:t>prime …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is_prime</a:t>
            </a:r>
            <a:r>
              <a:rPr lang="en-US" dirty="0"/>
              <a:t>(int n){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nn-NO" dirty="0"/>
              <a:t>    for (i=2; i*i&lt;=n; i</a:t>
            </a:r>
            <a:r>
              <a:rPr lang="nn-NO" dirty="0" smtClean="0"/>
              <a:t>++) {</a:t>
            </a:r>
            <a:endParaRPr lang="nn-NO" dirty="0"/>
          </a:p>
          <a:p>
            <a:r>
              <a:rPr lang="en-US" dirty="0"/>
              <a:t>        if (</a:t>
            </a:r>
            <a:r>
              <a:rPr lang="en-US" dirty="0" err="1"/>
              <a:t>n%i</a:t>
            </a:r>
            <a:r>
              <a:rPr lang="en-US" dirty="0"/>
              <a:t> == 0)</a:t>
            </a:r>
          </a:p>
          <a:p>
            <a:r>
              <a:rPr lang="en-US" dirty="0"/>
              <a:t>            return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915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6875" y="76200"/>
            <a:ext cx="8747125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General principle of program development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1262063"/>
            <a:ext cx="8001000" cy="414337"/>
          </a:xfrm>
        </p:spPr>
        <p:txBody>
          <a:bodyPr>
            <a:normAutofit fontScale="77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685800" y="1371600"/>
            <a:ext cx="7696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200" b="1" dirty="0">
                <a:latin typeface="Comic Sans MS" pitchFamily="66" charset="0"/>
              </a:rPr>
              <a:t>Break up your task into smaller sub-tasks, and those sub-tasks  into still smaller sub-tasks and  so on until each sub-task is easily solvable in a </a:t>
            </a:r>
            <a:r>
              <a:rPr lang="en-US" altLang="en-US" sz="2200" b="1" dirty="0" smtClean="0">
                <a:latin typeface="Comic Sans MS" pitchFamily="66" charset="0"/>
              </a:rPr>
              <a:t>function/block. </a:t>
            </a:r>
            <a:r>
              <a:rPr lang="en-US" altLang="en-US" sz="2200" b="1" dirty="0">
                <a:latin typeface="Comic Sans MS" pitchFamily="66" charset="0"/>
              </a:rPr>
              <a:t/>
            </a:r>
            <a:br>
              <a:rPr lang="en-US" altLang="en-US" sz="2200" b="1" dirty="0">
                <a:latin typeface="Comic Sans MS" pitchFamily="66" charset="0"/>
              </a:rPr>
            </a:br>
            <a:endParaRPr lang="en-US" altLang="en-US" sz="2200" b="1" dirty="0">
              <a:latin typeface="Comic Sans MS" pitchFamily="66" charset="0"/>
            </a:endParaRP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200" b="1" dirty="0">
                <a:latin typeface="Comic Sans MS" pitchFamily="66" charset="0"/>
              </a:rPr>
              <a:t>Write a function for each  of the sub-tasks.</a:t>
            </a:r>
            <a:br>
              <a:rPr lang="en-US" altLang="en-US" sz="2200" b="1" dirty="0">
                <a:latin typeface="Comic Sans MS" pitchFamily="66" charset="0"/>
              </a:rPr>
            </a:br>
            <a:r>
              <a:rPr lang="en-US" altLang="en-US" sz="2200" b="1" dirty="0">
                <a:latin typeface="Comic Sans MS" pitchFamily="66" charset="0"/>
              </a:rPr>
              <a:t> 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200" b="1" dirty="0">
                <a:latin typeface="Comic Sans MS" pitchFamily="66" charset="0"/>
              </a:rPr>
              <a:t>Design your program from the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6" charset="0"/>
              </a:rPr>
              <a:t>top-down</a:t>
            </a:r>
            <a:r>
              <a:rPr lang="en-US" altLang="en-US" sz="2200" b="1" dirty="0">
                <a:latin typeface="Comic Sans MS" pitchFamily="66" charset="0"/>
              </a:rPr>
              <a:t>, </a:t>
            </a:r>
            <a:br>
              <a:rPr lang="en-US" altLang="en-US" sz="2200" b="1" dirty="0">
                <a:latin typeface="Comic Sans MS" pitchFamily="66" charset="0"/>
              </a:rPr>
            </a:br>
            <a:r>
              <a:rPr lang="en-US" altLang="en-US" sz="2200" b="1" dirty="0">
                <a:latin typeface="Comic Sans MS" pitchFamily="66" charset="0"/>
              </a:rPr>
              <a:t>big task to  the small tasks.</a:t>
            </a:r>
          </a:p>
          <a:p>
            <a:pPr eaLnBrk="1" hangingPunct="1">
              <a:buFont typeface="Arial Narrow" pitchFamily="34" charset="0"/>
              <a:buAutoNum type="arabicPeriod"/>
            </a:pP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6400800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en-US" sz="2200" b="1" dirty="0">
                <a:latin typeface="Comic Sans MS" pitchFamily="66" charset="0"/>
              </a:rPr>
              <a:t>Debug/test your program 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bottom-up</a:t>
            </a:r>
            <a:r>
              <a:rPr lang="en-US" sz="2200" b="1" dirty="0">
                <a:latin typeface="Comic Sans MS" pitchFamily="66" charset="0"/>
              </a:rPr>
              <a:t>.  </a:t>
            </a:r>
            <a:endParaRPr lang="en-US" sz="2200" b="1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n-US" sz="2200" b="1" dirty="0" smtClean="0">
                <a:latin typeface="Comic Sans MS" pitchFamily="66" charset="0"/>
              </a:rPr>
              <a:t>Debug </a:t>
            </a:r>
            <a:r>
              <a:rPr lang="en-US" sz="2200" b="1" dirty="0">
                <a:latin typeface="Comic Sans MS" pitchFamily="66" charset="0"/>
              </a:rPr>
              <a:t>functions that perform</a:t>
            </a:r>
          </a:p>
          <a:p>
            <a:pPr marL="457200" indent="-457200">
              <a:defRPr/>
            </a:pPr>
            <a:r>
              <a:rPr lang="en-US" sz="2200" b="1" dirty="0" smtClean="0">
                <a:latin typeface="Comic Sans MS" pitchFamily="66" charset="0"/>
              </a:rPr>
              <a:t>    elementary </a:t>
            </a:r>
            <a:r>
              <a:rPr lang="en-US" sz="2200" b="1" dirty="0">
                <a:latin typeface="Comic Sans MS" pitchFamily="66" charset="0"/>
              </a:rPr>
              <a:t>tasks, and then move </a:t>
            </a:r>
            <a:r>
              <a:rPr lang="en-US" sz="2200" b="1" dirty="0" smtClean="0">
                <a:latin typeface="Comic Sans MS" pitchFamily="66" charset="0"/>
              </a:rPr>
              <a:t>on to </a:t>
            </a:r>
            <a:r>
              <a:rPr lang="en-US" sz="2200" b="1" dirty="0">
                <a:latin typeface="Comic Sans MS" pitchFamily="66" charset="0"/>
              </a:rPr>
              <a:t>testing more complex functions</a:t>
            </a:r>
            <a:r>
              <a:rPr lang="en-US" sz="2200" b="1" dirty="0" smtClean="0">
                <a:latin typeface="Comic Sans MS" pitchFamily="66" charset="0"/>
              </a:rPr>
              <a:t>.</a:t>
            </a:r>
          </a:p>
          <a:p>
            <a:pPr marL="457200" indent="-457200">
              <a:defRPr/>
            </a:pPr>
            <a:r>
              <a:rPr lang="en-US" sz="2200" b="1" dirty="0" smtClean="0">
                <a:latin typeface="Comic Sans MS" pitchFamily="66" charset="0"/>
              </a:rPr>
              <a:t>    	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037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68580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Comma– as a separator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C allows multiple variables of the </a:t>
            </a:r>
            <a:r>
              <a:rPr lang="en-US" altLang="en-US" dirty="0" smtClean="0">
                <a:solidFill>
                  <a:srgbClr val="FF0000"/>
                </a:solidFill>
              </a:rPr>
              <a:t>same</a:t>
            </a:r>
            <a:r>
              <a:rPr lang="en-US" altLang="en-US" dirty="0" smtClean="0"/>
              <a:t> type to be defined as one statement, separated by commas. </a:t>
            </a:r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</p:txBody>
      </p:sp>
      <p:pic>
        <p:nvPicPr>
          <p:cNvPr id="16388" name="Picture 3" descr="lightbulb-carto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"/>
            <a:ext cx="6858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owchart: Alternate Process 6"/>
          <p:cNvSpPr/>
          <p:nvPr/>
        </p:nvSpPr>
        <p:spPr bwMode="auto">
          <a:xfrm>
            <a:off x="0" y="2895600"/>
            <a:ext cx="4191000" cy="29718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a, b, c;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a = 2, b = 5, c=15;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float x = 3.59, y = 4.5;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x = 5, float y = 10.0;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8" name="Picture 7" descr="green_tic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971800"/>
            <a:ext cx="5635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green_tic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657600"/>
            <a:ext cx="5635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green_tic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4343400"/>
            <a:ext cx="5635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ross-r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181600"/>
            <a:ext cx="4937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419600" y="3733800"/>
            <a:ext cx="3124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Defines three integer </a:t>
            </a:r>
          </a:p>
          <a:p>
            <a:pPr eaLnBrk="1" hangingPunct="1"/>
            <a:r>
              <a:rPr lang="en-US" altLang="en-US" sz="2200">
                <a:latin typeface="Comic Sans MS" pitchFamily="66" charset="0"/>
              </a:rPr>
              <a:t>variables named a,b </a:t>
            </a:r>
          </a:p>
          <a:p>
            <a:pPr eaLnBrk="1" hangingPunct="1"/>
            <a:r>
              <a:rPr lang="en-US" altLang="en-US" sz="2200">
                <a:latin typeface="Comic Sans MS" pitchFamily="66" charset="0"/>
              </a:rPr>
              <a:t>and c. Initializes a to 2, b to 5 and c to 15.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19600" y="2133600"/>
            <a:ext cx="3124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Defines three integer </a:t>
            </a:r>
          </a:p>
          <a:p>
            <a:pPr eaLnBrk="1" hangingPunct="1"/>
            <a:r>
              <a:rPr lang="en-US" altLang="en-US" sz="2200">
                <a:latin typeface="Comic Sans MS" pitchFamily="66" charset="0"/>
              </a:rPr>
              <a:t>variables named a,b </a:t>
            </a:r>
          </a:p>
          <a:p>
            <a:pPr eaLnBrk="1" hangingPunct="1"/>
            <a:r>
              <a:rPr lang="en-US" altLang="en-US" sz="2200">
                <a:latin typeface="Comic Sans MS" pitchFamily="66" charset="0"/>
              </a:rPr>
              <a:t>and c.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38200" y="6088063"/>
            <a:ext cx="5943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Defines two float  variables named x and y. Initializes x to 3.59 and y to 10.0.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0" y="2438400"/>
            <a:ext cx="438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itchFamily="66" charset="0"/>
              </a:rPr>
              <a:t>Examples (independent definitions)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696200" y="2133600"/>
            <a:ext cx="1219200" cy="1524000"/>
            <a:chOff x="7696200" y="2133600"/>
            <a:chExt cx="1219200" cy="1524000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7696200" y="2514600"/>
              <a:ext cx="1219200" cy="1143000"/>
              <a:chOff x="7696200" y="2514600"/>
              <a:chExt cx="1219200" cy="1143000"/>
            </a:xfrm>
          </p:grpSpPr>
          <p:sp>
            <p:nvSpPr>
              <p:cNvPr id="20" name="Flowchart: Alternate Process 19"/>
              <p:cNvSpPr/>
              <p:nvPr/>
            </p:nvSpPr>
            <p:spPr bwMode="auto">
              <a:xfrm>
                <a:off x="7696200" y="2514600"/>
                <a:ext cx="533400" cy="457200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1" name="Flowchart: Alternate Process 20"/>
              <p:cNvSpPr/>
              <p:nvPr/>
            </p:nvSpPr>
            <p:spPr bwMode="auto">
              <a:xfrm>
                <a:off x="8382000" y="2514600"/>
                <a:ext cx="533400" cy="457200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3" name="Flowchart: Alternate Process 22"/>
              <p:cNvSpPr/>
              <p:nvPr/>
            </p:nvSpPr>
            <p:spPr bwMode="auto">
              <a:xfrm>
                <a:off x="8077200" y="3200400"/>
                <a:ext cx="533400" cy="457200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sp>
          <p:nvSpPr>
            <p:cNvPr id="16420" name="TextBox 28"/>
            <p:cNvSpPr txBox="1">
              <a:spLocks noChangeArrowheads="1"/>
            </p:cNvSpPr>
            <p:nvPr/>
          </p:nvSpPr>
          <p:spPr bwMode="auto">
            <a:xfrm>
              <a:off x="7772400" y="21336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</a:t>
              </a:r>
            </a:p>
          </p:txBody>
        </p:sp>
        <p:sp>
          <p:nvSpPr>
            <p:cNvPr id="16421" name="TextBox 29"/>
            <p:cNvSpPr txBox="1">
              <a:spLocks noChangeArrowheads="1"/>
            </p:cNvSpPr>
            <p:nvPr/>
          </p:nvSpPr>
          <p:spPr bwMode="auto">
            <a:xfrm>
              <a:off x="8382000" y="21336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b</a:t>
              </a:r>
            </a:p>
          </p:txBody>
        </p:sp>
        <p:sp>
          <p:nvSpPr>
            <p:cNvPr id="16422" name="TextBox 30"/>
            <p:cNvSpPr txBox="1">
              <a:spLocks noChangeArrowheads="1"/>
            </p:cNvSpPr>
            <p:nvPr/>
          </p:nvSpPr>
          <p:spPr bwMode="auto">
            <a:xfrm>
              <a:off x="8077200" y="28194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c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696200" y="3733800"/>
            <a:ext cx="1219200" cy="1524000"/>
            <a:chOff x="7696200" y="2133600"/>
            <a:chExt cx="1219200" cy="1524000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7696200" y="2514600"/>
              <a:ext cx="1219200" cy="1143000"/>
              <a:chOff x="7696200" y="2514600"/>
              <a:chExt cx="1219200" cy="1143000"/>
            </a:xfrm>
          </p:grpSpPr>
          <p:sp>
            <p:nvSpPr>
              <p:cNvPr id="38" name="Flowchart: Alternate Process 37"/>
              <p:cNvSpPr/>
              <p:nvPr/>
            </p:nvSpPr>
            <p:spPr bwMode="auto">
              <a:xfrm>
                <a:off x="7696200" y="2514600"/>
                <a:ext cx="533400" cy="457200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000" dirty="0"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9" name="Flowchart: Alternate Process 38"/>
              <p:cNvSpPr/>
              <p:nvPr/>
            </p:nvSpPr>
            <p:spPr bwMode="auto">
              <a:xfrm>
                <a:off x="8382000" y="2514600"/>
                <a:ext cx="533400" cy="457200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</a:t>
                </a:r>
                <a:r>
                  <a:rPr lang="en-US" sz="2000" dirty="0"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40" name="Flowchart: Alternate Process 39"/>
              <p:cNvSpPr/>
              <p:nvPr/>
            </p:nvSpPr>
            <p:spPr bwMode="auto">
              <a:xfrm>
                <a:off x="8077200" y="3200400"/>
                <a:ext cx="533400" cy="457200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000" dirty="0">
                    <a:ea typeface="ＭＳ Ｐゴシック" pitchFamily="34" charset="-128"/>
                  </a:rPr>
                  <a:t>15</a:t>
                </a:r>
              </a:p>
            </p:txBody>
          </p:sp>
        </p:grpSp>
        <p:sp>
          <p:nvSpPr>
            <p:cNvPr id="16413" name="TextBox 34"/>
            <p:cNvSpPr txBox="1">
              <a:spLocks noChangeArrowheads="1"/>
            </p:cNvSpPr>
            <p:nvPr/>
          </p:nvSpPr>
          <p:spPr bwMode="auto">
            <a:xfrm>
              <a:off x="7772400" y="21336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</a:t>
              </a:r>
            </a:p>
          </p:txBody>
        </p:sp>
        <p:sp>
          <p:nvSpPr>
            <p:cNvPr id="16414" name="TextBox 35"/>
            <p:cNvSpPr txBox="1">
              <a:spLocks noChangeArrowheads="1"/>
            </p:cNvSpPr>
            <p:nvPr/>
          </p:nvSpPr>
          <p:spPr bwMode="auto">
            <a:xfrm>
              <a:off x="8382000" y="21336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b</a:t>
              </a:r>
            </a:p>
          </p:txBody>
        </p:sp>
        <p:sp>
          <p:nvSpPr>
            <p:cNvPr id="16415" name="TextBox 36"/>
            <p:cNvSpPr txBox="1">
              <a:spLocks noChangeArrowheads="1"/>
            </p:cNvSpPr>
            <p:nvPr/>
          </p:nvSpPr>
          <p:spPr bwMode="auto">
            <a:xfrm>
              <a:off x="8077200" y="28194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c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6781800" y="5867400"/>
            <a:ext cx="1828800" cy="838200"/>
            <a:chOff x="7467600" y="2133600"/>
            <a:chExt cx="1828800" cy="838200"/>
          </a:xfrm>
        </p:grpSpPr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7467600" y="2514600"/>
              <a:ext cx="1828800" cy="457200"/>
              <a:chOff x="7467600" y="2514600"/>
              <a:chExt cx="1828800" cy="457200"/>
            </a:xfrm>
          </p:grpSpPr>
          <p:sp>
            <p:nvSpPr>
              <p:cNvPr id="46" name="Flowchart: Alternate Process 45"/>
              <p:cNvSpPr/>
              <p:nvPr/>
            </p:nvSpPr>
            <p:spPr bwMode="auto">
              <a:xfrm>
                <a:off x="7467600" y="2514600"/>
                <a:ext cx="762000" cy="457200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000" dirty="0">
                    <a:ea typeface="ＭＳ Ｐゴシック" pitchFamily="34" charset="-128"/>
                  </a:rPr>
                  <a:t>3.59</a:t>
                </a:r>
              </a:p>
            </p:txBody>
          </p:sp>
          <p:sp>
            <p:nvSpPr>
              <p:cNvPr id="47" name="Flowchart: Alternate Process 46"/>
              <p:cNvSpPr/>
              <p:nvPr/>
            </p:nvSpPr>
            <p:spPr bwMode="auto">
              <a:xfrm>
                <a:off x="8382000" y="2514600"/>
                <a:ext cx="914400" cy="457200"/>
              </a:xfrm>
              <a:prstGeom prst="flowChartAlternate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000" dirty="0">
                    <a:ea typeface="ＭＳ Ｐゴシック" pitchFamily="34" charset="-128"/>
                  </a:rPr>
                  <a:t>10.0</a:t>
                </a:r>
              </a:p>
            </p:txBody>
          </p:sp>
        </p:grpSp>
        <p:sp>
          <p:nvSpPr>
            <p:cNvPr id="16408" name="TextBox 42"/>
            <p:cNvSpPr txBox="1">
              <a:spLocks noChangeArrowheads="1"/>
            </p:cNvSpPr>
            <p:nvPr/>
          </p:nvSpPr>
          <p:spPr bwMode="auto">
            <a:xfrm>
              <a:off x="7772400" y="21336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x</a:t>
              </a:r>
            </a:p>
          </p:txBody>
        </p:sp>
        <p:sp>
          <p:nvSpPr>
            <p:cNvPr id="16409" name="TextBox 43"/>
            <p:cNvSpPr txBox="1">
              <a:spLocks noChangeArrowheads="1"/>
            </p:cNvSpPr>
            <p:nvPr/>
          </p:nvSpPr>
          <p:spPr bwMode="auto">
            <a:xfrm>
              <a:off x="8610600" y="21336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y</a:t>
              </a:r>
            </a:p>
          </p:txBody>
        </p:sp>
      </p:grpSp>
      <p:cxnSp>
        <p:nvCxnSpPr>
          <p:cNvPr id="50" name="Curved Connector 49"/>
          <p:cNvCxnSpPr>
            <a:cxnSpLocks noChangeShapeType="1"/>
          </p:cNvCxnSpPr>
          <p:nvPr/>
        </p:nvCxnSpPr>
        <p:spPr bwMode="auto">
          <a:xfrm flipV="1">
            <a:off x="1600200" y="2438400"/>
            <a:ext cx="2819400" cy="838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FF00FF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>
            <a:off x="3124200" y="4114800"/>
            <a:ext cx="1371600" cy="0"/>
          </a:xfrm>
          <a:prstGeom prst="straightConnector1">
            <a:avLst/>
          </a:prstGeom>
          <a:noFill/>
          <a:ln w="9525" algn="ctr">
            <a:solidFill>
              <a:srgbClr val="FF00FF"/>
            </a:solidFill>
            <a:round/>
            <a:headEnd/>
            <a:tailEnd type="arrow" w="med" len="med"/>
          </a:ln>
        </p:spPr>
      </p:cxnSp>
      <p:cxnSp>
        <p:nvCxnSpPr>
          <p:cNvPr id="55" name="Curved Connector 54"/>
          <p:cNvCxnSpPr>
            <a:cxnSpLocks noChangeShapeType="1"/>
            <a:endCxn id="18" idx="1"/>
          </p:cNvCxnSpPr>
          <p:nvPr/>
        </p:nvCxnSpPr>
        <p:spPr bwMode="auto">
          <a:xfrm rot="16200000" flipH="1">
            <a:off x="-74613" y="5561013"/>
            <a:ext cx="1597025" cy="228600"/>
          </a:xfrm>
          <a:prstGeom prst="bentConnector2">
            <a:avLst/>
          </a:prstGeom>
          <a:noFill/>
          <a:ln w="9525" algn="ctr">
            <a:solidFill>
              <a:srgbClr val="FF00FF"/>
            </a:solidFill>
            <a:round/>
            <a:headEnd/>
            <a:tailEnd type="arrow" w="med" len="med"/>
          </a:ln>
        </p:spPr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572000" y="5257800"/>
            <a:ext cx="2549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Compilation error!</a:t>
            </a:r>
          </a:p>
        </p:txBody>
      </p: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>
            <a:off x="3200400" y="5486400"/>
            <a:ext cx="1371600" cy="0"/>
          </a:xfrm>
          <a:prstGeom prst="straightConnector1">
            <a:avLst/>
          </a:prstGeom>
          <a:noFill/>
          <a:ln w="9525" algn="ctr">
            <a:solidFill>
              <a:srgbClr val="FF00FF"/>
            </a:solidFill>
            <a:round/>
            <a:headEnd/>
            <a:tailEnd type="arrow" w="med" len="med"/>
          </a:ln>
        </p:spPr>
      </p:cxnSp>
      <p:pic>
        <p:nvPicPr>
          <p:cNvPr id="16406" name="Picture 44" descr="comma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0"/>
            <a:ext cx="8477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867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6" grpId="0"/>
      <p:bldP spid="17" grpId="0"/>
      <p:bldP spid="18" grpId="0"/>
      <p:bldP spid="19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Comma– as an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7772400" cy="5562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Comma as an operator is a binary operator that takes two </a:t>
            </a:r>
            <a:r>
              <a:rPr lang="en-US" dirty="0" smtClean="0">
                <a:solidFill>
                  <a:srgbClr val="FF0000"/>
                </a:solidFill>
              </a:rPr>
              <a:t>expressions</a:t>
            </a:r>
            <a:r>
              <a:rPr lang="en-US" dirty="0" smtClean="0"/>
              <a:t> as operands.</a:t>
            </a:r>
          </a:p>
          <a:p>
            <a:pPr>
              <a:defRPr/>
            </a:pPr>
            <a:endParaRPr lang="en-US" dirty="0" smtClean="0"/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Think of     just like + or – or * or / or = or == etc.. Some examples, </a:t>
            </a:r>
          </a:p>
          <a:p>
            <a:pPr marL="1314450" lvl="2" indent="-514350">
              <a:buFont typeface="+mj-lt"/>
              <a:buAutoNum type="arabicPeriod"/>
              <a:defRPr/>
            </a:pPr>
            <a:r>
              <a:rPr lang="en-US" sz="3300" dirty="0" smtClean="0">
                <a:solidFill>
                  <a:schemeClr val="bg2">
                    <a:lumMod val="50000"/>
                  </a:schemeClr>
                </a:solidFill>
              </a:rPr>
              <a:t>i+2, sum=sum-1;</a:t>
            </a:r>
          </a:p>
          <a:p>
            <a:pPr marL="1314450" lvl="2" indent="-514350">
              <a:buFont typeface="+mj-lt"/>
              <a:buAutoNum type="arabicPeriod"/>
              <a:defRPr/>
            </a:pPr>
            <a:r>
              <a:rPr lang="en-US" sz="3300" dirty="0" err="1" smtClean="0">
                <a:solidFill>
                  <a:schemeClr val="bg2">
                    <a:lumMod val="50000"/>
                  </a:schemeClr>
                </a:solidFill>
              </a:rPr>
              <a:t>scanf</a:t>
            </a:r>
            <a:r>
              <a:rPr lang="en-US" sz="3300" dirty="0" smtClean="0">
                <a:solidFill>
                  <a:schemeClr val="bg2">
                    <a:lumMod val="50000"/>
                  </a:schemeClr>
                </a:solidFill>
              </a:rPr>
              <a:t>(“%</a:t>
            </a:r>
            <a:r>
              <a:rPr lang="en-US" sz="3300" dirty="0" err="1" smtClean="0">
                <a:solidFill>
                  <a:schemeClr val="bg2">
                    <a:lumMod val="50000"/>
                  </a:schemeClr>
                </a:solidFill>
              </a:rPr>
              <a:t>d”,&amp;m</a:t>
            </a:r>
            <a:r>
              <a:rPr lang="en-US" sz="3300" dirty="0" smtClean="0">
                <a:solidFill>
                  <a:schemeClr val="bg2">
                    <a:lumMod val="50000"/>
                  </a:schemeClr>
                </a:solidFill>
              </a:rPr>
              <a:t>), sum=0, </a:t>
            </a:r>
            <a:r>
              <a:rPr lang="en-US" sz="3300" dirty="0" err="1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3300" dirty="0" smtClean="0">
                <a:solidFill>
                  <a:schemeClr val="bg2">
                    <a:lumMod val="50000"/>
                  </a:schemeClr>
                </a:solidFill>
              </a:rPr>
              <a:t>=0;	 </a:t>
            </a:r>
          </a:p>
          <a:p>
            <a:pPr>
              <a:defRPr/>
            </a:pPr>
            <a:r>
              <a:rPr lang="en-US" dirty="0" smtClean="0"/>
              <a:t>Execution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expr1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expr2</a:t>
            </a:r>
            <a:r>
              <a:rPr lang="en-US" dirty="0" smtClean="0"/>
              <a:t> proceeds as follows.</a:t>
            </a:r>
          </a:p>
          <a:p>
            <a:pPr>
              <a:defRPr/>
            </a:pPr>
            <a:r>
              <a:rPr lang="en-US" dirty="0" smtClean="0"/>
              <a:t>Evaluate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expr1</a:t>
            </a:r>
            <a:r>
              <a:rPr lang="en-US" dirty="0" smtClean="0"/>
              <a:t>, discard its result and then evaluate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expr2</a:t>
            </a:r>
            <a:r>
              <a:rPr lang="en-US" dirty="0" smtClean="0"/>
              <a:t> and return its value (and type).</a:t>
            </a:r>
          </a:p>
          <a:p>
            <a:pPr marL="457200" indent="-457200">
              <a:buFont typeface="Wingdings 2" pitchFamily="18" charset="2"/>
              <a:buNone/>
              <a:defRPr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200400" y="1828800"/>
            <a:ext cx="22860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expr1 , expr2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7174" y="2286000"/>
            <a:ext cx="3770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,</a:t>
            </a:r>
          </a:p>
        </p:txBody>
      </p:sp>
    </p:spTree>
    <p:extLst>
      <p:ext uri="{BB962C8B-B14F-4D97-AF65-F5344CB8AC3E}">
        <p14:creationId xmlns="" xmlns:p14="http://schemas.microsoft.com/office/powerpoint/2010/main" val="506821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requirement, program can be made more efficient</a:t>
            </a:r>
          </a:p>
          <a:p>
            <a:pPr lvl="1"/>
            <a:r>
              <a:rPr lang="en-US" dirty="0" smtClean="0"/>
              <a:t>use Sieve of Eratosthenes to compute primes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Memorization</a:t>
            </a:r>
            <a:r>
              <a:rPr lang="en-US" dirty="0" smtClean="0"/>
              <a:t>” to compute </a:t>
            </a:r>
            <a:r>
              <a:rPr lang="en-US" dirty="0" err="1" smtClean="0"/>
              <a:t>primorial</a:t>
            </a:r>
            <a:endParaRPr lang="en-US" dirty="0" smtClean="0"/>
          </a:p>
          <a:p>
            <a:pPr lvl="2"/>
            <a:r>
              <a:rPr lang="en-US" dirty="0" smtClean="0"/>
              <a:t>p(n) = p(n-1) * N, where N is n-</a:t>
            </a:r>
            <a:r>
              <a:rPr lang="en-US" dirty="0" err="1" smtClean="0"/>
              <a:t>th</a:t>
            </a:r>
            <a:r>
              <a:rPr lang="en-US" dirty="0" smtClean="0"/>
              <a:t> prime</a:t>
            </a:r>
          </a:p>
          <a:p>
            <a:pPr lvl="2"/>
            <a:r>
              <a:rPr lang="en-US" dirty="0" smtClean="0"/>
              <a:t>Use of array to store p(1) … p(n)</a:t>
            </a:r>
          </a:p>
          <a:p>
            <a:pPr lvl="1"/>
            <a:r>
              <a:rPr lang="en-US" dirty="0" smtClean="0"/>
              <a:t>Use of long to increase domain</a:t>
            </a:r>
          </a:p>
          <a:p>
            <a:pPr lvl="2"/>
            <a:r>
              <a:rPr lang="en-US" dirty="0" smtClean="0"/>
              <a:t>Avoid overflow longer…</a:t>
            </a:r>
          </a:p>
          <a:p>
            <a:pPr lvl="2"/>
            <a:r>
              <a:rPr lang="en-US" dirty="0" smtClean="0"/>
              <a:t>Need special tricks to hold numbers bigger than long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92D2-C9B0-401B-832F-C3F9820872E6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19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32905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Lab mid sem on Saturday, 16</a:t>
            </a:r>
            <a:r>
              <a:rPr lang="en-GB" baseline="30000" dirty="0" smtClean="0"/>
              <a:t>th</a:t>
            </a:r>
            <a:r>
              <a:rPr lang="en-GB" dirty="0" smtClean="0"/>
              <a:t> September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209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B1,B2,B3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am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am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am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Maths</a:t>
                      </a:r>
                      <a:r>
                        <a:rPr lang="en-US" baseline="0" dirty="0" smtClean="0"/>
                        <a:t> Lab (NCL)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am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4394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B7,B8,B9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 pm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 pm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CC-03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 pm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Maths</a:t>
                      </a:r>
                      <a:r>
                        <a:rPr lang="en-US" baseline="0" dirty="0" smtClean="0"/>
                        <a:t> Lab (NCL)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 pm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834" y="2438400"/>
            <a:ext cx="8699109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31F71-235E-4A40-B538-A052809886B9}" type="datetime7">
              <a:rPr lang="en-US" smtClean="0"/>
              <a:pPr>
                <a:defRPr/>
              </a:pPr>
              <a:t>Sep-17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4419600" cy="1752600"/>
          </a:xfrm>
        </p:spPr>
        <p:txBody>
          <a:bodyPr/>
          <a:lstStyle/>
          <a:p>
            <a:r>
              <a:rPr lang="en-US" sz="7200" dirty="0" smtClean="0"/>
              <a:t>Recursion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28730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defined by calling itself, </a:t>
            </a:r>
            <a:r>
              <a:rPr lang="en-US" i="1" dirty="0" smtClean="0"/>
              <a:t>directly </a:t>
            </a:r>
            <a:r>
              <a:rPr lang="en-US" dirty="0" smtClean="0"/>
              <a:t>or </a:t>
            </a:r>
            <a:r>
              <a:rPr lang="en-US" i="1" dirty="0" smtClean="0"/>
              <a:t>indirectly, </a:t>
            </a:r>
            <a:r>
              <a:rPr lang="en-US" dirty="0" smtClean="0"/>
              <a:t>is called a </a:t>
            </a:r>
            <a:r>
              <a:rPr lang="en-US" i="1" dirty="0" smtClean="0"/>
              <a:t>recursive function.</a:t>
            </a:r>
          </a:p>
          <a:p>
            <a:pPr lvl="1"/>
            <a:r>
              <a:rPr lang="en-US" dirty="0" smtClean="0"/>
              <a:t>The phenomenon itself is called recursion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Factorial:  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Even and Odd: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950" y="3276600"/>
            <a:ext cx="346326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0! = 1 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n! = n * (n-1)!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294293"/>
            <a:ext cx="7148264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Even(n) =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(n == 0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) || Odd(n-1)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Odd(n)  = (n != 0) &amp;&amp; Even(n-1)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7297-8EC6-4224-A262-177B3CC7F4C7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9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arguments </a:t>
            </a:r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dirty="0" smtClean="0"/>
              <a:t>between the recursive calls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5!</a:t>
            </a:r>
            <a:r>
              <a:rPr lang="en-US" dirty="0" smtClean="0"/>
              <a:t> = 5 * </a:t>
            </a:r>
            <a:r>
              <a:rPr lang="en-US" dirty="0" smtClean="0">
                <a:solidFill>
                  <a:srgbClr val="FF0000"/>
                </a:solidFill>
              </a:rPr>
              <a:t>4!</a:t>
            </a:r>
            <a:r>
              <a:rPr lang="en-US" dirty="0" smtClean="0"/>
              <a:t> = 5 * 4 * </a:t>
            </a:r>
            <a:r>
              <a:rPr lang="en-US" dirty="0" smtClean="0">
                <a:solidFill>
                  <a:srgbClr val="FF0000"/>
                </a:solidFill>
              </a:rPr>
              <a:t>3!</a:t>
            </a:r>
            <a:r>
              <a:rPr lang="en-US" dirty="0" smtClean="0"/>
              <a:t> = …</a:t>
            </a:r>
            <a:endParaRPr lang="en-US" dirty="0"/>
          </a:p>
          <a:p>
            <a:r>
              <a:rPr lang="en-US" dirty="0" smtClean="0"/>
              <a:t>Change is towards a case for which solution is </a:t>
            </a:r>
            <a:r>
              <a:rPr lang="en-US" dirty="0" smtClean="0">
                <a:solidFill>
                  <a:srgbClr val="FF0000"/>
                </a:solidFill>
              </a:rPr>
              <a:t>known (base case)</a:t>
            </a:r>
          </a:p>
          <a:p>
            <a:r>
              <a:rPr lang="en-US" dirty="0" smtClean="0"/>
              <a:t>There must be one or more </a:t>
            </a:r>
            <a:r>
              <a:rPr lang="en-US" dirty="0" smtClean="0">
                <a:solidFill>
                  <a:srgbClr val="FF0000"/>
                </a:solidFill>
              </a:rPr>
              <a:t>base cases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0!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1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Odd(0) is false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Even(0) is true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A91-DAA2-4308-8510-1486C01D5421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247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print the factorial of an integer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Can do it using loops</a:t>
            </a:r>
          </a:p>
          <a:p>
            <a:pPr lvl="1"/>
            <a:r>
              <a:rPr lang="en-US" dirty="0" smtClean="0"/>
              <a:t>To calculate the factorial of n, you calculate all the factorials in between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321076"/>
            <a:ext cx="6324600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long int factorial(int n){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int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long int fact = 1;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for 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=1;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&lt;(n+1);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fact *=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return fact;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program to print the factorial of an integer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N! = N x (N-1)!	</a:t>
            </a:r>
            <a:r>
              <a:rPr lang="en-US" i="1" dirty="0" smtClean="0"/>
              <a:t>(recursion)</a:t>
            </a:r>
          </a:p>
          <a:p>
            <a:pPr lvl="1"/>
            <a:r>
              <a:rPr lang="en-US" dirty="0" smtClean="0"/>
              <a:t>0! = 1			(</a:t>
            </a:r>
            <a:r>
              <a:rPr lang="en-US" i="1" dirty="0" smtClean="0"/>
              <a:t>base case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648200"/>
            <a:ext cx="6324600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long int factorial(int n){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if(n==0)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return 1;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else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return(n*factorial(n-1));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the flow of control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522274"/>
            <a:ext cx="6324600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long int factorial(int n){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if(n==0)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return 1;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else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return(n*factorial(n-1));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810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F(5)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52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14400" y="4267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F(4)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676400" y="4724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F(3)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438400" y="5181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F(2)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00400" y="5638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F(1)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962400" y="6096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F(0)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772400" y="3886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F(5)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0104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F(4)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248400" y="4800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F(3)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400" y="5257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F(2)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724400" y="5638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F(1)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01000" y="3352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5715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0" y="4888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449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403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3593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120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25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5715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returned in reverse order off the memory stack!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When </a:t>
            </a:r>
            <a:r>
              <a:rPr lang="en-US" sz="4000" i="1" dirty="0">
                <a:solidFill>
                  <a:srgbClr val="FF0000"/>
                </a:solidFill>
              </a:rPr>
              <a:t>programming recursively, think inductively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3600" dirty="0"/>
              <a:t>M</a:t>
            </a:r>
            <a:r>
              <a:rPr lang="en-US" sz="3600" dirty="0" smtClean="0"/>
              <a:t>athematical </a:t>
            </a:r>
            <a:r>
              <a:rPr lang="en-US" sz="3600" dirty="0"/>
              <a:t>induction for the natural numbers </a:t>
            </a:r>
          </a:p>
          <a:p>
            <a:r>
              <a:rPr lang="en-US" sz="3600" dirty="0" smtClean="0"/>
              <a:t>Structural </a:t>
            </a:r>
            <a:r>
              <a:rPr lang="en-US" sz="3600" dirty="0"/>
              <a:t>induction for other recursively-defined </a:t>
            </a:r>
            <a:r>
              <a:rPr lang="en-US" sz="3600" dirty="0" smtClean="0"/>
              <a:t>types (to be covered later!)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4F-4F2E-453E-9DB2-F86F0A86EAB1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1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When writing a recursive function, </a:t>
            </a:r>
          </a:p>
          <a:p>
            <a:r>
              <a:rPr lang="en-US" sz="4000" dirty="0"/>
              <a:t>W</a:t>
            </a:r>
            <a:r>
              <a:rPr lang="en-US" sz="4000" dirty="0" smtClean="0"/>
              <a:t>rite </a:t>
            </a:r>
            <a:r>
              <a:rPr lang="en-US" sz="4000" dirty="0"/>
              <a:t>down a clear, concise </a:t>
            </a:r>
            <a:r>
              <a:rPr lang="en-US" sz="4000" i="1" dirty="0"/>
              <a:t>specification</a:t>
            </a:r>
            <a:r>
              <a:rPr lang="en-US" sz="4000" dirty="0"/>
              <a:t> of its behavior, </a:t>
            </a:r>
            <a:endParaRPr lang="en-US" sz="4000" dirty="0" smtClean="0"/>
          </a:p>
          <a:p>
            <a:r>
              <a:rPr lang="en-US" sz="4000" dirty="0" smtClean="0"/>
              <a:t>Give an</a:t>
            </a:r>
            <a:r>
              <a:rPr lang="en-US" sz="4000" dirty="0"/>
              <a:t> </a:t>
            </a:r>
            <a:r>
              <a:rPr lang="en-US" sz="4000" i="1" dirty="0"/>
              <a:t>inductive</a:t>
            </a:r>
            <a:r>
              <a:rPr lang="en-US" sz="4000" dirty="0"/>
              <a:t> </a:t>
            </a:r>
            <a:r>
              <a:rPr lang="en-US" sz="4000" i="1" dirty="0"/>
              <a:t>proof</a:t>
            </a:r>
            <a:r>
              <a:rPr lang="en-US" sz="4000" dirty="0"/>
              <a:t> that your code satisfies the specification.</a:t>
            </a:r>
            <a:endParaRPr lang="en-US" sz="4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BE7-3F68-414C-AD1C-964DA4FA33B4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50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291493" y="533400"/>
            <a:ext cx="8568952" cy="93610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more useful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08513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40458C"/>
                </a:solidFill>
                <a:latin typeface="Comic Sans MS" pitchFamily="66" charset="0"/>
              </a:rPr>
              <a:t>Write a function search(</a:t>
            </a:r>
            <a:r>
              <a:rPr lang="en-US" sz="24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4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4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4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400" b="1" dirty="0" err="1" smtClean="0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400" b="1" dirty="0" smtClean="0">
                <a:solidFill>
                  <a:srgbClr val="40458C"/>
                </a:solidFill>
                <a:latin typeface="Comic Sans MS" pitchFamily="66" charset="0"/>
              </a:rPr>
              <a:t> key</a:t>
            </a:r>
            <a:r>
              <a:rPr lang="en-US" sz="2800" b="1" dirty="0">
                <a:solidFill>
                  <a:srgbClr val="40458C"/>
                </a:solidFill>
                <a:latin typeface="Comic Sans MS" pitchFamily="66" charset="0"/>
              </a:rPr>
              <a:t>) that performs a sequential search of the array a[0..n-1] of int. Returns 1 if the key is found, otherwise returns 0</a:t>
            </a:r>
            <a:r>
              <a:rPr lang="en-US" sz="2800" b="1" dirty="0" smtClean="0">
                <a:solidFill>
                  <a:srgbClr val="40458C"/>
                </a:solidFill>
                <a:latin typeface="Comic Sans MS" pitchFamily="66" charset="0"/>
              </a:rPr>
              <a:t>.</a:t>
            </a:r>
            <a:endParaRPr lang="en-US" sz="2800" b="1" dirty="0">
              <a:solidFill>
                <a:srgbClr val="40458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810000"/>
            <a:ext cx="807720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40458C"/>
                </a:solidFill>
                <a:latin typeface="Comic Sans MS" pitchFamily="66" charset="0"/>
              </a:rPr>
              <a:t>How should we start? We have to think of the function search() in terms of search applied to a smaller array. Don’t think in terms of loops…think recursion.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5638800"/>
            <a:ext cx="3276600" cy="430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Here’s a possibility ….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F18C-96AA-49A9-92E2-CA3587B627D8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07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688" y="971128"/>
            <a:ext cx="822960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Base case: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If n is 0, then, return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. 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688" y="1504528"/>
            <a:ext cx="86868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Otherwise: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/* n &gt; 0 */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	compare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last item, a[n-1],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with key.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	if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key, return </a:t>
            </a:r>
            <a:r>
              <a:rPr lang="en-US" sz="2200" b="1" dirty="0" smtClean="0">
                <a:solidFill>
                  <a:srgbClr val="9D0000"/>
                </a:solidFill>
                <a:latin typeface="Comic Sans MS" pitchFamily="66" charset="0"/>
              </a:rPr>
              <a:t>1.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	search in array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a, up to size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n-1. 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	return the result of this “smaller’’ search.</a:t>
            </a:r>
          </a:p>
        </p:txBody>
      </p:sp>
      <p:sp>
        <p:nvSpPr>
          <p:cNvPr id="73733" name="TextBox 9"/>
          <p:cNvSpPr txBox="1">
            <a:spLocks noChangeArrowheads="1"/>
          </p:cNvSpPr>
          <p:nvPr/>
        </p:nvSpPr>
        <p:spPr bwMode="auto">
          <a:xfrm>
            <a:off x="420688" y="332656"/>
            <a:ext cx="2298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search(</a:t>
            </a:r>
            <a:r>
              <a:rPr lang="en-US" altLang="en-US" sz="2200" b="1" dirty="0" err="1">
                <a:solidFill>
                  <a:srgbClr val="9D0000"/>
                </a:solidFill>
                <a:latin typeface="Comic Sans MS" pitchFamily="66" charset="0"/>
              </a:rPr>
              <a:t>a,n,key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019128"/>
            <a:ext cx="8839200" cy="1066800"/>
            <a:chOff x="-36512" y="4019128"/>
            <a:chExt cx="8839200" cy="10668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206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2588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0970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352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3738" name="TextBox 14"/>
            <p:cNvSpPr txBox="1">
              <a:spLocks noChangeArrowheads="1"/>
            </p:cNvSpPr>
            <p:nvPr/>
          </p:nvSpPr>
          <p:spPr bwMode="auto">
            <a:xfrm>
              <a:off x="5730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3739" name="TextBox 15"/>
            <p:cNvSpPr txBox="1">
              <a:spLocks noChangeArrowheads="1"/>
            </p:cNvSpPr>
            <p:nvPr/>
          </p:nvSpPr>
          <p:spPr bwMode="auto">
            <a:xfrm>
              <a:off x="1411288" y="4552528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3740" name="TextBox 16"/>
            <p:cNvSpPr txBox="1">
              <a:spLocks noChangeArrowheads="1"/>
            </p:cNvSpPr>
            <p:nvPr/>
          </p:nvSpPr>
          <p:spPr bwMode="auto">
            <a:xfrm>
              <a:off x="22494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3741" name="TextBox 17"/>
            <p:cNvSpPr txBox="1">
              <a:spLocks noChangeArrowheads="1"/>
            </p:cNvSpPr>
            <p:nvPr/>
          </p:nvSpPr>
          <p:spPr bwMode="auto">
            <a:xfrm>
              <a:off x="30876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7734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116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4498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2880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1262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964488" y="4476328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3748" name="TextBox 24"/>
            <p:cNvSpPr txBox="1">
              <a:spLocks noChangeArrowheads="1"/>
            </p:cNvSpPr>
            <p:nvPr/>
          </p:nvSpPr>
          <p:spPr bwMode="auto">
            <a:xfrm>
              <a:off x="48402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3749" name="TextBox 25"/>
            <p:cNvSpPr txBox="1">
              <a:spLocks noChangeArrowheads="1"/>
            </p:cNvSpPr>
            <p:nvPr/>
          </p:nvSpPr>
          <p:spPr bwMode="auto">
            <a:xfrm>
              <a:off x="5602288" y="4552528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73750" name="TextBox 26"/>
            <p:cNvSpPr txBox="1">
              <a:spLocks noChangeArrowheads="1"/>
            </p:cNvSpPr>
            <p:nvPr/>
          </p:nvSpPr>
          <p:spPr bwMode="auto">
            <a:xfrm>
              <a:off x="64404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25</a:t>
              </a:r>
            </a:p>
          </p:txBody>
        </p:sp>
        <p:sp>
          <p:nvSpPr>
            <p:cNvPr id="73751" name="TextBox 27"/>
            <p:cNvSpPr txBox="1">
              <a:spLocks noChangeArrowheads="1"/>
            </p:cNvSpPr>
            <p:nvPr/>
          </p:nvSpPr>
          <p:spPr bwMode="auto">
            <a:xfrm>
              <a:off x="72786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73752" name="TextBox 28"/>
            <p:cNvSpPr txBox="1">
              <a:spLocks noChangeArrowheads="1"/>
            </p:cNvSpPr>
            <p:nvPr/>
          </p:nvSpPr>
          <p:spPr bwMode="auto">
            <a:xfrm>
              <a:off x="80406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11</a:t>
              </a:r>
            </a:p>
          </p:txBody>
        </p:sp>
        <p:sp>
          <p:nvSpPr>
            <p:cNvPr id="73753" name="TextBox 29"/>
            <p:cNvSpPr txBox="1">
              <a:spLocks noChangeArrowheads="1"/>
            </p:cNvSpPr>
            <p:nvPr/>
          </p:nvSpPr>
          <p:spPr bwMode="auto">
            <a:xfrm>
              <a:off x="3925888" y="4552528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36512" y="4095328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3755" name="Elbow Connector 30"/>
            <p:cNvCxnSpPr>
              <a:cxnSpLocks noChangeShapeType="1"/>
              <a:stCxn id="31" idx="2"/>
            </p:cNvCxnSpPr>
            <p:nvPr/>
          </p:nvCxnSpPr>
          <p:spPr bwMode="auto">
            <a:xfrm rot="16200000" flipH="1">
              <a:off x="264319" y="4396160"/>
              <a:ext cx="103187" cy="36195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3756" name="TextBox 33"/>
            <p:cNvSpPr txBox="1">
              <a:spLocks noChangeArrowheads="1"/>
            </p:cNvSpPr>
            <p:nvPr/>
          </p:nvSpPr>
          <p:spPr bwMode="auto">
            <a:xfrm>
              <a:off x="725488" y="4019128"/>
              <a:ext cx="22018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search(a,10,3)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4488" y="5273253"/>
            <a:ext cx="84582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Either 3 is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a[9]; 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or search(a,10,3) is same as the result of search for 3 in the array starting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at a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and of size 9.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E3DC-A7E7-4B6C-9D73-EBAA3FDF5387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41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836712"/>
            <a:ext cx="9001000" cy="5976664"/>
          </a:xfrm>
        </p:spPr>
        <p:txBody>
          <a:bodyPr>
            <a:noAutofit/>
          </a:bodyPr>
          <a:lstStyle/>
          <a:p>
            <a:r>
              <a:rPr lang="en-US" dirty="0"/>
              <a:t>Read all instructions and the questions carefully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Approaching a problem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Don't </a:t>
            </a:r>
            <a:r>
              <a:rPr lang="en-US" dirty="0"/>
              <a:t>try to write the entire program in one attempt.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Write </a:t>
            </a:r>
            <a:r>
              <a:rPr lang="en-US" dirty="0"/>
              <a:t>short segments of code and keep compiling </a:t>
            </a:r>
            <a:r>
              <a:rPr lang="en-US" dirty="0" smtClean="0"/>
              <a:t>whenever possible </a:t>
            </a:r>
            <a:r>
              <a:rPr lang="en-US" dirty="0"/>
              <a:t>to ensure correctness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functions to divide your program into smaller components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Write functions to perform ONE task at a time. Combine the tasks in main.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Lab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02A-1A52-416C-A205-BCF01D4CBCBE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303951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return 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05600" y="228600"/>
            <a:ext cx="19050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Let us do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 quick trace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171450" y="2181017"/>
            <a:ext cx="4324350" cy="1066800"/>
            <a:chOff x="0" y="2181017"/>
            <a:chExt cx="4324350" cy="10668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33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715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097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479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59" name="TextBox 14"/>
            <p:cNvSpPr txBox="1">
              <a:spLocks noChangeArrowheads="1"/>
            </p:cNvSpPr>
            <p:nvPr/>
          </p:nvSpPr>
          <p:spPr bwMode="auto">
            <a:xfrm>
              <a:off x="285750" y="2714417"/>
              <a:ext cx="484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760" name="TextBox 15"/>
            <p:cNvSpPr txBox="1">
              <a:spLocks noChangeArrowheads="1"/>
            </p:cNvSpPr>
            <p:nvPr/>
          </p:nvSpPr>
          <p:spPr bwMode="auto">
            <a:xfrm>
              <a:off x="1123950" y="2714417"/>
              <a:ext cx="357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61" name="TextBox 16"/>
            <p:cNvSpPr txBox="1">
              <a:spLocks noChangeArrowheads="1"/>
            </p:cNvSpPr>
            <p:nvPr/>
          </p:nvSpPr>
          <p:spPr bwMode="auto">
            <a:xfrm>
              <a:off x="1962150" y="2714417"/>
              <a:ext cx="484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762" name="TextBox 17"/>
            <p:cNvSpPr txBox="1">
              <a:spLocks noChangeArrowheads="1"/>
            </p:cNvSpPr>
            <p:nvPr/>
          </p:nvSpPr>
          <p:spPr bwMode="auto">
            <a:xfrm>
              <a:off x="2800350" y="2714417"/>
              <a:ext cx="52863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861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764" name="TextBox 29"/>
            <p:cNvSpPr txBox="1">
              <a:spLocks noChangeArrowheads="1"/>
            </p:cNvSpPr>
            <p:nvPr/>
          </p:nvSpPr>
          <p:spPr bwMode="auto">
            <a:xfrm>
              <a:off x="3638550" y="2714417"/>
              <a:ext cx="52863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2181017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766" name="Elbow Connector 30"/>
            <p:cNvCxnSpPr>
              <a:cxnSpLocks noChangeShapeType="1"/>
            </p:cNvCxnSpPr>
            <p:nvPr/>
          </p:nvCxnSpPr>
          <p:spPr bwMode="auto">
            <a:xfrm rot="16200000" flipH="1">
              <a:off x="-99219" y="2558049"/>
              <a:ext cx="331787" cy="13335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767" name="TextBox 33"/>
            <p:cNvSpPr txBox="1">
              <a:spLocks noChangeArrowheads="1"/>
            </p:cNvSpPr>
            <p:nvPr/>
          </p:nvSpPr>
          <p:spPr bwMode="auto">
            <a:xfrm>
              <a:off x="457200" y="2181017"/>
              <a:ext cx="35125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E.g., (0)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search(a,5,10)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7200" y="3329184"/>
            <a:ext cx="377825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9D0000"/>
                </a:solidFill>
                <a:latin typeface="Comic Sans MS" pitchFamily="66" charset="0"/>
              </a:rPr>
              <a:t>a[4] </a:t>
            </a:r>
            <a:r>
              <a:rPr lang="en-US" sz="2000" b="1" dirty="0">
                <a:solidFill>
                  <a:srgbClr val="9D0000"/>
                </a:solidFill>
                <a:latin typeface="Comic Sans MS" pitchFamily="66" charset="0"/>
              </a:rPr>
              <a:t>is </a:t>
            </a:r>
            <a:r>
              <a:rPr lang="en-US" sz="2000" b="1" dirty="0" smtClean="0">
                <a:solidFill>
                  <a:srgbClr val="9D0000"/>
                </a:solidFill>
                <a:latin typeface="Comic Sans MS" pitchFamily="66" charset="0"/>
              </a:rPr>
              <a:t>59, not 10. call search(a,4,10)</a:t>
            </a:r>
            <a:endParaRPr lang="en-US" sz="2000" b="1" dirty="0">
              <a:solidFill>
                <a:srgbClr val="9D0000"/>
              </a:solidFill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381000" y="4357159"/>
            <a:ext cx="4191000" cy="1662641"/>
            <a:chOff x="0" y="4307947"/>
            <a:chExt cx="4191000" cy="1662641"/>
          </a:xfrm>
        </p:grpSpPr>
        <p:sp>
          <p:nvSpPr>
            <p:cNvPr id="51" name="TextBox 50"/>
            <p:cNvSpPr txBox="1"/>
            <p:nvPr/>
          </p:nvSpPr>
          <p:spPr>
            <a:xfrm>
              <a:off x="338137" y="4307947"/>
              <a:ext cx="341313" cy="430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grpSp>
          <p:nvGrpSpPr>
            <p:cNvPr id="4" name="Group 2"/>
            <p:cNvGrpSpPr/>
            <p:nvPr/>
          </p:nvGrpSpPr>
          <p:grpSpPr>
            <a:xfrm>
              <a:off x="0" y="4495800"/>
              <a:ext cx="4191000" cy="1474788"/>
              <a:chOff x="0" y="4495800"/>
              <a:chExt cx="4191000" cy="1474788"/>
            </a:xfrm>
          </p:grpSpPr>
          <p:sp>
            <p:nvSpPr>
              <p:cNvPr id="74770" name="Rectangle 40"/>
              <p:cNvSpPr>
                <a:spLocks noChangeArrowheads="1"/>
              </p:cNvSpPr>
              <p:nvPr/>
            </p:nvSpPr>
            <p:spPr bwMode="auto">
              <a:xfrm>
                <a:off x="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8382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6764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146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74774" name="TextBox 44"/>
              <p:cNvSpPr txBox="1">
                <a:spLocks noChangeArrowheads="1"/>
              </p:cNvSpPr>
              <p:nvPr/>
            </p:nvSpPr>
            <p:spPr bwMode="auto">
              <a:xfrm>
                <a:off x="1524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31</a:t>
                </a:r>
              </a:p>
            </p:txBody>
          </p:sp>
          <p:sp>
            <p:nvSpPr>
              <p:cNvPr id="74775" name="TextBox 45"/>
              <p:cNvSpPr txBox="1">
                <a:spLocks noChangeArrowheads="1"/>
              </p:cNvSpPr>
              <p:nvPr/>
            </p:nvSpPr>
            <p:spPr bwMode="auto">
              <a:xfrm>
                <a:off x="990600" y="4960938"/>
                <a:ext cx="35560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4776" name="TextBox 46"/>
              <p:cNvSpPr txBox="1">
                <a:spLocks noChangeArrowheads="1"/>
              </p:cNvSpPr>
              <p:nvPr/>
            </p:nvSpPr>
            <p:spPr bwMode="auto">
              <a:xfrm>
                <a:off x="18288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4777" name="TextBox 47"/>
              <p:cNvSpPr txBox="1">
                <a:spLocks noChangeArrowheads="1"/>
              </p:cNvSpPr>
              <p:nvPr/>
            </p:nvSpPr>
            <p:spPr bwMode="auto">
              <a:xfrm>
                <a:off x="26670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352800" y="4884738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200" b="1" dirty="0">
                  <a:solidFill>
                    <a:srgbClr val="40458C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74779" name="TextBox 49"/>
              <p:cNvSpPr txBox="1">
                <a:spLocks noChangeArrowheads="1"/>
              </p:cNvSpPr>
              <p:nvPr/>
            </p:nvSpPr>
            <p:spPr bwMode="auto">
              <a:xfrm>
                <a:off x="35052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40458C"/>
                    </a:solidFill>
                    <a:latin typeface="Comic Sans MS" pitchFamily="66" charset="0"/>
                  </a:rPr>
                  <a:t>59</a:t>
                </a:r>
              </a:p>
            </p:txBody>
          </p:sp>
          <p:cxnSp>
            <p:nvCxnSpPr>
              <p:cNvPr id="74781" name="Elbow Connector 30"/>
              <p:cNvCxnSpPr>
                <a:cxnSpLocks noChangeShapeType="1"/>
                <a:stCxn id="51" idx="1"/>
              </p:cNvCxnSpPr>
              <p:nvPr/>
            </p:nvCxnSpPr>
            <p:spPr bwMode="auto">
              <a:xfrm rot="10800000" flipV="1">
                <a:off x="164613" y="4523052"/>
                <a:ext cx="173525" cy="298185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82" name="TextBox 52"/>
              <p:cNvSpPr txBox="1">
                <a:spLocks noChangeArrowheads="1"/>
              </p:cNvSpPr>
              <p:nvPr/>
            </p:nvSpPr>
            <p:spPr bwMode="auto">
              <a:xfrm>
                <a:off x="685800" y="4495800"/>
                <a:ext cx="269977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(1) </a:t>
                </a:r>
                <a:r>
                  <a:rPr lang="en-US" altLang="en-US" sz="22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search(a,4,10)</a:t>
                </a:r>
                <a:endParaRPr lang="en-US" altLang="en-US" sz="2200" b="1" dirty="0">
                  <a:solidFill>
                    <a:srgbClr val="9D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0" y="5570538"/>
                <a:ext cx="4191000" cy="4000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a[3]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is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35,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calls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search(a,3,10)</a:t>
                </a:r>
                <a:endParaRPr lang="en-US" sz="2000" b="1" dirty="0">
                  <a:solidFill>
                    <a:srgbClr val="9D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3"/>
          <p:cNvGrpSpPr/>
          <p:nvPr/>
        </p:nvGrpSpPr>
        <p:grpSpPr>
          <a:xfrm>
            <a:off x="4343400" y="3657600"/>
            <a:ext cx="4684714" cy="1497687"/>
            <a:chOff x="4459286" y="2667000"/>
            <a:chExt cx="4684714" cy="1497687"/>
          </a:xfrm>
        </p:grpSpPr>
        <p:sp>
          <p:nvSpPr>
            <p:cNvPr id="74784" name="Rectangle 57"/>
            <p:cNvSpPr>
              <a:spLocks noChangeArrowheads="1"/>
            </p:cNvSpPr>
            <p:nvPr/>
          </p:nvSpPr>
          <p:spPr bwMode="auto">
            <a:xfrm>
              <a:off x="49530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85" name="Rectangle 58"/>
            <p:cNvSpPr>
              <a:spLocks noChangeArrowheads="1"/>
            </p:cNvSpPr>
            <p:nvPr/>
          </p:nvSpPr>
          <p:spPr bwMode="auto">
            <a:xfrm>
              <a:off x="57912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6294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467600" y="3124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88" name="TextBox 61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789" name="TextBox 62"/>
            <p:cNvSpPr txBox="1">
              <a:spLocks noChangeArrowheads="1"/>
            </p:cNvSpPr>
            <p:nvPr/>
          </p:nvSpPr>
          <p:spPr bwMode="auto">
            <a:xfrm>
              <a:off x="5943600" y="3200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90" name="TextBox 63"/>
            <p:cNvSpPr txBox="1">
              <a:spLocks noChangeArrowheads="1"/>
            </p:cNvSpPr>
            <p:nvPr/>
          </p:nvSpPr>
          <p:spPr bwMode="auto">
            <a:xfrm>
              <a:off x="67818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791" name="TextBox 64"/>
            <p:cNvSpPr txBox="1">
              <a:spLocks noChangeArrowheads="1"/>
            </p:cNvSpPr>
            <p:nvPr/>
          </p:nvSpPr>
          <p:spPr bwMode="auto">
            <a:xfrm>
              <a:off x="76200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305800" y="3124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793" name="TextBox 66"/>
            <p:cNvSpPr txBox="1">
              <a:spLocks noChangeArrowheads="1"/>
            </p:cNvSpPr>
            <p:nvPr/>
          </p:nvSpPr>
          <p:spPr bwMode="auto">
            <a:xfrm>
              <a:off x="84582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59286" y="2704609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795" name="Elbow Connector 30"/>
            <p:cNvCxnSpPr>
              <a:cxnSpLocks noChangeShapeType="1"/>
              <a:endCxn id="74784" idx="1"/>
            </p:cNvCxnSpPr>
            <p:nvPr/>
          </p:nvCxnSpPr>
          <p:spPr bwMode="auto">
            <a:xfrm>
              <a:off x="4572000" y="3097213"/>
              <a:ext cx="381000" cy="3317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796" name="TextBox 69"/>
            <p:cNvSpPr txBox="1">
              <a:spLocks noChangeArrowheads="1"/>
            </p:cNvSpPr>
            <p:nvPr/>
          </p:nvSpPr>
          <p:spPr bwMode="auto">
            <a:xfrm>
              <a:off x="5257800" y="2667000"/>
              <a:ext cx="26997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(2)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search(a,3,10)</a:t>
              </a:r>
              <a:endParaRPr lang="en-US" altLang="en-US" sz="2200" b="1" dirty="0">
                <a:solidFill>
                  <a:srgbClr val="9D0000"/>
                </a:solidFill>
                <a:latin typeface="Comic Sans MS" pitchFamily="66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95118" y="3733800"/>
              <a:ext cx="3102768" cy="4308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D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a[2] is </a:t>
              </a: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10, </a:t>
              </a:r>
              <a:r>
                <a:rPr 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return 1</a:t>
              </a:r>
              <a:endParaRPr lang="en-US" sz="2200" b="1" dirty="0">
                <a:solidFill>
                  <a:srgbClr val="9D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fld id="{5C9EE4D6-3541-4935-AEE5-AB2EF56B2359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947916" y="6400800"/>
            <a:ext cx="3300484" cy="457200"/>
          </a:xfr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30</a:t>
            </a:fld>
            <a:endParaRPr lang="hi-IN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77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05600" y="228600"/>
            <a:ext cx="1905000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Let us do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another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quick trace.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0" y="2181017"/>
            <a:ext cx="4324350" cy="1066800"/>
            <a:chOff x="0" y="2181017"/>
            <a:chExt cx="4324350" cy="10668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33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715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097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479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59" name="TextBox 14"/>
            <p:cNvSpPr txBox="1">
              <a:spLocks noChangeArrowheads="1"/>
            </p:cNvSpPr>
            <p:nvPr/>
          </p:nvSpPr>
          <p:spPr bwMode="auto">
            <a:xfrm>
              <a:off x="285750" y="2714417"/>
              <a:ext cx="484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760" name="TextBox 15"/>
            <p:cNvSpPr txBox="1">
              <a:spLocks noChangeArrowheads="1"/>
            </p:cNvSpPr>
            <p:nvPr/>
          </p:nvSpPr>
          <p:spPr bwMode="auto">
            <a:xfrm>
              <a:off x="1123950" y="2714417"/>
              <a:ext cx="357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61" name="TextBox 16"/>
            <p:cNvSpPr txBox="1">
              <a:spLocks noChangeArrowheads="1"/>
            </p:cNvSpPr>
            <p:nvPr/>
          </p:nvSpPr>
          <p:spPr bwMode="auto">
            <a:xfrm>
              <a:off x="1962150" y="2714417"/>
              <a:ext cx="4841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762" name="TextBox 17"/>
            <p:cNvSpPr txBox="1">
              <a:spLocks noChangeArrowheads="1"/>
            </p:cNvSpPr>
            <p:nvPr/>
          </p:nvSpPr>
          <p:spPr bwMode="auto">
            <a:xfrm>
              <a:off x="2800350" y="2714417"/>
              <a:ext cx="52863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86150" y="2638217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764" name="TextBox 29"/>
            <p:cNvSpPr txBox="1">
              <a:spLocks noChangeArrowheads="1"/>
            </p:cNvSpPr>
            <p:nvPr/>
          </p:nvSpPr>
          <p:spPr bwMode="auto">
            <a:xfrm>
              <a:off x="3638550" y="2714417"/>
              <a:ext cx="52863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2181017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766" name="Elbow Connector 30"/>
            <p:cNvCxnSpPr>
              <a:cxnSpLocks noChangeShapeType="1"/>
            </p:cNvCxnSpPr>
            <p:nvPr/>
          </p:nvCxnSpPr>
          <p:spPr bwMode="auto">
            <a:xfrm rot="16200000" flipH="1">
              <a:off x="-99219" y="2558049"/>
              <a:ext cx="331787" cy="13335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767" name="TextBox 33"/>
            <p:cNvSpPr txBox="1">
              <a:spLocks noChangeArrowheads="1"/>
            </p:cNvSpPr>
            <p:nvPr/>
          </p:nvSpPr>
          <p:spPr bwMode="auto">
            <a:xfrm>
              <a:off x="457200" y="2181017"/>
              <a:ext cx="33416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E.g., (0) search(a,5,3)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68400" y="3329184"/>
            <a:ext cx="306705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9D0000"/>
                </a:solidFill>
                <a:latin typeface="Comic Sans MS" pitchFamily="66" charset="0"/>
              </a:rPr>
              <a:t>a[4] </a:t>
            </a:r>
            <a:r>
              <a:rPr lang="en-US" sz="2000" b="1" dirty="0">
                <a:solidFill>
                  <a:srgbClr val="9D0000"/>
                </a:solidFill>
                <a:latin typeface="Comic Sans MS" pitchFamily="66" charset="0"/>
              </a:rPr>
              <a:t>is </a:t>
            </a:r>
            <a:r>
              <a:rPr lang="en-US" sz="2000" b="1" dirty="0" smtClean="0">
                <a:solidFill>
                  <a:srgbClr val="9D0000"/>
                </a:solidFill>
                <a:latin typeface="Comic Sans MS" pitchFamily="66" charset="0"/>
              </a:rPr>
              <a:t>59, not 3. call search(a,4,3</a:t>
            </a:r>
            <a:r>
              <a:rPr lang="en-US" sz="2000" b="1" dirty="0">
                <a:solidFill>
                  <a:srgbClr val="9D0000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0" y="3865355"/>
            <a:ext cx="4191000" cy="1619250"/>
            <a:chOff x="0" y="4351338"/>
            <a:chExt cx="4191000" cy="1619250"/>
          </a:xfrm>
        </p:grpSpPr>
        <p:sp>
          <p:nvSpPr>
            <p:cNvPr id="51" name="TextBox 50"/>
            <p:cNvSpPr txBox="1"/>
            <p:nvPr/>
          </p:nvSpPr>
          <p:spPr>
            <a:xfrm>
              <a:off x="228600" y="4351338"/>
              <a:ext cx="341313" cy="430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grpSp>
          <p:nvGrpSpPr>
            <p:cNvPr id="4" name="Group 2"/>
            <p:cNvGrpSpPr/>
            <p:nvPr/>
          </p:nvGrpSpPr>
          <p:grpSpPr>
            <a:xfrm>
              <a:off x="0" y="4495800"/>
              <a:ext cx="4191000" cy="1474788"/>
              <a:chOff x="0" y="4495800"/>
              <a:chExt cx="4191000" cy="1474788"/>
            </a:xfrm>
          </p:grpSpPr>
          <p:sp>
            <p:nvSpPr>
              <p:cNvPr id="74770" name="Rectangle 40"/>
              <p:cNvSpPr>
                <a:spLocks noChangeArrowheads="1"/>
              </p:cNvSpPr>
              <p:nvPr/>
            </p:nvSpPr>
            <p:spPr bwMode="auto">
              <a:xfrm>
                <a:off x="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8382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6764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14600" y="4884738"/>
                <a:ext cx="838200" cy="609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74774" name="TextBox 44"/>
              <p:cNvSpPr txBox="1">
                <a:spLocks noChangeArrowheads="1"/>
              </p:cNvSpPr>
              <p:nvPr/>
            </p:nvSpPr>
            <p:spPr bwMode="auto">
              <a:xfrm>
                <a:off x="1524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31</a:t>
                </a:r>
              </a:p>
            </p:txBody>
          </p:sp>
          <p:sp>
            <p:nvSpPr>
              <p:cNvPr id="74775" name="TextBox 45"/>
              <p:cNvSpPr txBox="1">
                <a:spLocks noChangeArrowheads="1"/>
              </p:cNvSpPr>
              <p:nvPr/>
            </p:nvSpPr>
            <p:spPr bwMode="auto">
              <a:xfrm>
                <a:off x="990600" y="4960938"/>
                <a:ext cx="35560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4776" name="TextBox 46"/>
              <p:cNvSpPr txBox="1">
                <a:spLocks noChangeArrowheads="1"/>
              </p:cNvSpPr>
              <p:nvPr/>
            </p:nvSpPr>
            <p:spPr bwMode="auto">
              <a:xfrm>
                <a:off x="18288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4777" name="TextBox 47"/>
              <p:cNvSpPr txBox="1">
                <a:spLocks noChangeArrowheads="1"/>
              </p:cNvSpPr>
              <p:nvPr/>
            </p:nvSpPr>
            <p:spPr bwMode="auto">
              <a:xfrm>
                <a:off x="26670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352800" y="4884738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200" b="1" dirty="0">
                  <a:solidFill>
                    <a:srgbClr val="40458C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74779" name="TextBox 49"/>
              <p:cNvSpPr txBox="1">
                <a:spLocks noChangeArrowheads="1"/>
              </p:cNvSpPr>
              <p:nvPr/>
            </p:nvSpPr>
            <p:spPr bwMode="auto">
              <a:xfrm>
                <a:off x="3505200" y="4960938"/>
                <a:ext cx="527050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40458C"/>
                    </a:solidFill>
                    <a:latin typeface="Comic Sans MS" pitchFamily="66" charset="0"/>
                  </a:rPr>
                  <a:t>59</a:t>
                </a:r>
              </a:p>
            </p:txBody>
          </p:sp>
          <p:cxnSp>
            <p:nvCxnSpPr>
              <p:cNvPr id="74781" name="Elbow Connector 30"/>
              <p:cNvCxnSpPr>
                <a:cxnSpLocks noChangeShapeType="1"/>
                <a:stCxn id="51" idx="1"/>
              </p:cNvCxnSpPr>
              <p:nvPr/>
            </p:nvCxnSpPr>
            <p:spPr bwMode="auto">
              <a:xfrm rot="10800000" flipH="1" flipV="1">
                <a:off x="228600" y="4565650"/>
                <a:ext cx="0" cy="325438"/>
              </a:xfrm>
              <a:prstGeom prst="bentConnector4">
                <a:avLst>
                  <a:gd name="adj1" fmla="val -2147483648"/>
                  <a:gd name="adj2" fmla="val 88213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82" name="TextBox 52"/>
              <p:cNvSpPr txBox="1">
                <a:spLocks noChangeArrowheads="1"/>
              </p:cNvSpPr>
              <p:nvPr/>
            </p:nvSpPr>
            <p:spPr bwMode="auto">
              <a:xfrm>
                <a:off x="685800" y="4495800"/>
                <a:ext cx="252825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(1) </a:t>
                </a:r>
                <a:r>
                  <a:rPr lang="en-US" altLang="en-US" sz="22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search(a,4,3</a:t>
                </a: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0" y="5570538"/>
                <a:ext cx="4191000" cy="4000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a[3]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is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35,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calls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search(a,3,3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343400" y="3505200"/>
            <a:ext cx="4648200" cy="1543050"/>
            <a:chOff x="4495800" y="3810000"/>
            <a:chExt cx="4648200" cy="1543050"/>
          </a:xfrm>
        </p:grpSpPr>
        <p:sp>
          <p:nvSpPr>
            <p:cNvPr id="74798" name="Rectangle 90"/>
            <p:cNvSpPr>
              <a:spLocks noChangeArrowheads="1"/>
            </p:cNvSpPr>
            <p:nvPr/>
          </p:nvSpPr>
          <p:spPr bwMode="auto">
            <a:xfrm>
              <a:off x="4953000" y="4267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99" name="Rectangle 91"/>
            <p:cNvSpPr>
              <a:spLocks noChangeArrowheads="1"/>
            </p:cNvSpPr>
            <p:nvPr/>
          </p:nvSpPr>
          <p:spPr bwMode="auto">
            <a:xfrm>
              <a:off x="5791200" y="4267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00" name="Rectangle 92"/>
            <p:cNvSpPr>
              <a:spLocks noChangeArrowheads="1"/>
            </p:cNvSpPr>
            <p:nvPr/>
          </p:nvSpPr>
          <p:spPr bwMode="auto">
            <a:xfrm>
              <a:off x="6629400" y="4267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467600" y="4267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02" name="TextBox 94"/>
            <p:cNvSpPr txBox="1">
              <a:spLocks noChangeArrowheads="1"/>
            </p:cNvSpPr>
            <p:nvPr/>
          </p:nvSpPr>
          <p:spPr bwMode="auto">
            <a:xfrm>
              <a:off x="5181600" y="4343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803" name="TextBox 95"/>
            <p:cNvSpPr txBox="1">
              <a:spLocks noChangeArrowheads="1"/>
            </p:cNvSpPr>
            <p:nvPr/>
          </p:nvSpPr>
          <p:spPr bwMode="auto">
            <a:xfrm>
              <a:off x="5943600" y="4343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804" name="TextBox 96"/>
            <p:cNvSpPr txBox="1">
              <a:spLocks noChangeArrowheads="1"/>
            </p:cNvSpPr>
            <p:nvPr/>
          </p:nvSpPr>
          <p:spPr bwMode="auto">
            <a:xfrm>
              <a:off x="6781800" y="4343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805" name="TextBox 97"/>
            <p:cNvSpPr txBox="1">
              <a:spLocks noChangeArrowheads="1"/>
            </p:cNvSpPr>
            <p:nvPr/>
          </p:nvSpPr>
          <p:spPr bwMode="auto">
            <a:xfrm>
              <a:off x="7620000" y="4343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305800" y="4267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807" name="TextBox 99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95800" y="3838783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809" name="Elbow Connector 30"/>
            <p:cNvCxnSpPr>
              <a:cxnSpLocks noChangeShapeType="1"/>
              <a:endCxn id="74798" idx="1"/>
            </p:cNvCxnSpPr>
            <p:nvPr/>
          </p:nvCxnSpPr>
          <p:spPr bwMode="auto">
            <a:xfrm rot="16200000" flipH="1">
              <a:off x="4634706" y="4253707"/>
              <a:ext cx="331787" cy="30480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810" name="TextBox 102"/>
            <p:cNvSpPr txBox="1">
              <a:spLocks noChangeArrowheads="1"/>
            </p:cNvSpPr>
            <p:nvPr/>
          </p:nvSpPr>
          <p:spPr bwMode="auto">
            <a:xfrm>
              <a:off x="5105400" y="3810000"/>
              <a:ext cx="29718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(3)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search(a,2,3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37112" y="4953000"/>
              <a:ext cx="4306887" cy="4000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D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solidFill>
                    <a:srgbClr val="9D0000"/>
                  </a:solidFill>
                  <a:latin typeface="Comic Sans MS" pitchFamily="66" charset="0"/>
                </a:rPr>
                <a:t>a[1] </a:t>
              </a:r>
              <a:r>
                <a:rPr lang="en-US" sz="2000" b="1" dirty="0">
                  <a:solidFill>
                    <a:srgbClr val="9D0000"/>
                  </a:solidFill>
                  <a:latin typeface="Comic Sans MS" pitchFamily="66" charset="0"/>
                </a:rPr>
                <a:t>is </a:t>
              </a:r>
              <a:r>
                <a:rPr lang="en-US" sz="2000" b="1" dirty="0" smtClean="0">
                  <a:solidFill>
                    <a:srgbClr val="9D0000"/>
                  </a:solidFill>
                  <a:latin typeface="Comic Sans MS" pitchFamily="66" charset="0"/>
                </a:rPr>
                <a:t>4, </a:t>
              </a:r>
              <a:r>
                <a:rPr lang="en-US" sz="2000" b="1" dirty="0">
                  <a:solidFill>
                    <a:srgbClr val="9D0000"/>
                  </a:solidFill>
                  <a:latin typeface="Comic Sans MS" pitchFamily="66" charset="0"/>
                </a:rPr>
                <a:t>calls </a:t>
              </a:r>
              <a:r>
                <a:rPr lang="en-US" sz="20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search(a,1,3</a:t>
              </a:r>
              <a:r>
                <a:rPr lang="en-US" sz="2000" b="1" dirty="0">
                  <a:solidFill>
                    <a:srgbClr val="9D0000"/>
                  </a:solidFill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6" name="Group 3"/>
          <p:cNvGrpSpPr/>
          <p:nvPr/>
        </p:nvGrpSpPr>
        <p:grpSpPr>
          <a:xfrm>
            <a:off x="4343400" y="1981200"/>
            <a:ext cx="4684714" cy="1497687"/>
            <a:chOff x="4459286" y="2667000"/>
            <a:chExt cx="4684714" cy="1497687"/>
          </a:xfrm>
        </p:grpSpPr>
        <p:sp>
          <p:nvSpPr>
            <p:cNvPr id="74784" name="Rectangle 57"/>
            <p:cNvSpPr>
              <a:spLocks noChangeArrowheads="1"/>
            </p:cNvSpPr>
            <p:nvPr/>
          </p:nvSpPr>
          <p:spPr bwMode="auto">
            <a:xfrm>
              <a:off x="49530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85" name="Rectangle 58"/>
            <p:cNvSpPr>
              <a:spLocks noChangeArrowheads="1"/>
            </p:cNvSpPr>
            <p:nvPr/>
          </p:nvSpPr>
          <p:spPr bwMode="auto">
            <a:xfrm>
              <a:off x="57912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6629400" y="312420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467600" y="3124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788" name="TextBox 61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31</a:t>
              </a:r>
            </a:p>
          </p:txBody>
        </p:sp>
        <p:sp>
          <p:nvSpPr>
            <p:cNvPr id="74789" name="TextBox 62"/>
            <p:cNvSpPr txBox="1">
              <a:spLocks noChangeArrowheads="1"/>
            </p:cNvSpPr>
            <p:nvPr/>
          </p:nvSpPr>
          <p:spPr bwMode="auto">
            <a:xfrm>
              <a:off x="5943600" y="3200400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90" name="TextBox 63"/>
            <p:cNvSpPr txBox="1">
              <a:spLocks noChangeArrowheads="1"/>
            </p:cNvSpPr>
            <p:nvPr/>
          </p:nvSpPr>
          <p:spPr bwMode="auto">
            <a:xfrm>
              <a:off x="67818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4791" name="TextBox 64"/>
            <p:cNvSpPr txBox="1">
              <a:spLocks noChangeArrowheads="1"/>
            </p:cNvSpPr>
            <p:nvPr/>
          </p:nvSpPr>
          <p:spPr bwMode="auto">
            <a:xfrm>
              <a:off x="76200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35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305800" y="312420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74793" name="TextBox 66"/>
            <p:cNvSpPr txBox="1">
              <a:spLocks noChangeArrowheads="1"/>
            </p:cNvSpPr>
            <p:nvPr/>
          </p:nvSpPr>
          <p:spPr bwMode="auto">
            <a:xfrm>
              <a:off x="8458200" y="3200400"/>
              <a:ext cx="527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40458C"/>
                  </a:solidFill>
                  <a:latin typeface="Comic Sans MS" pitchFamily="66" charset="0"/>
                </a:rPr>
                <a:t>59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59286" y="2704609"/>
              <a:ext cx="341313" cy="4302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9D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40458C"/>
                  </a:solidFill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74795" name="Elbow Connector 30"/>
            <p:cNvCxnSpPr>
              <a:cxnSpLocks noChangeShapeType="1"/>
              <a:endCxn id="74784" idx="1"/>
            </p:cNvCxnSpPr>
            <p:nvPr/>
          </p:nvCxnSpPr>
          <p:spPr bwMode="auto">
            <a:xfrm>
              <a:off x="4572000" y="3097213"/>
              <a:ext cx="381000" cy="3317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4796" name="TextBox 69"/>
            <p:cNvSpPr txBox="1">
              <a:spLocks noChangeArrowheads="1"/>
            </p:cNvSpPr>
            <p:nvPr/>
          </p:nvSpPr>
          <p:spPr bwMode="auto">
            <a:xfrm>
              <a:off x="5257800" y="2667000"/>
              <a:ext cx="25282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(2) </a:t>
              </a:r>
              <a:r>
                <a:rPr lang="en-US" alt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search(a,3,3</a:t>
              </a:r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4243" y="3733800"/>
              <a:ext cx="4309325" cy="4308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9D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a[2] is </a:t>
              </a: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10, </a:t>
              </a:r>
              <a:r>
                <a:rPr lang="en-US" sz="2200" b="1" dirty="0" smtClean="0">
                  <a:solidFill>
                    <a:srgbClr val="9D0000"/>
                  </a:solidFill>
                  <a:latin typeface="Comic Sans MS" pitchFamily="66" charset="0"/>
                </a:rPr>
                <a:t>calls search(a,2,3</a:t>
              </a: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4343400" y="5010150"/>
            <a:ext cx="4648200" cy="1543050"/>
            <a:chOff x="4495800" y="5314950"/>
            <a:chExt cx="4648200" cy="1543050"/>
          </a:xfrm>
        </p:grpSpPr>
        <p:sp>
          <p:nvSpPr>
            <p:cNvPr id="74813" name="Rectangle 108"/>
            <p:cNvSpPr>
              <a:spLocks noChangeArrowheads="1"/>
            </p:cNvSpPr>
            <p:nvPr/>
          </p:nvSpPr>
          <p:spPr bwMode="auto">
            <a:xfrm>
              <a:off x="4953000" y="5772150"/>
              <a:ext cx="838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14" name="Rectangle 109"/>
            <p:cNvSpPr>
              <a:spLocks noChangeArrowheads="1"/>
            </p:cNvSpPr>
            <p:nvPr/>
          </p:nvSpPr>
          <p:spPr bwMode="auto">
            <a:xfrm>
              <a:off x="5791200" y="577215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15" name="Rectangle 110"/>
            <p:cNvSpPr>
              <a:spLocks noChangeArrowheads="1"/>
            </p:cNvSpPr>
            <p:nvPr/>
          </p:nvSpPr>
          <p:spPr bwMode="auto">
            <a:xfrm>
              <a:off x="6629400" y="577215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74816" name="Rectangle 111"/>
            <p:cNvSpPr>
              <a:spLocks noChangeArrowheads="1"/>
            </p:cNvSpPr>
            <p:nvPr/>
          </p:nvSpPr>
          <p:spPr bwMode="auto">
            <a:xfrm>
              <a:off x="7467600" y="577215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solidFill>
                  <a:srgbClr val="40458C"/>
                </a:solidFill>
                <a:ea typeface="ＭＳ Ｐゴシック" pitchFamily="34" charset="-128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8305800" y="5772150"/>
              <a:ext cx="838200" cy="609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200" b="1" dirty="0">
                <a:solidFill>
                  <a:srgbClr val="40458C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4495800" y="5314950"/>
              <a:ext cx="4648200" cy="1543050"/>
              <a:chOff x="4495800" y="5314950"/>
              <a:chExt cx="4648200" cy="1543050"/>
            </a:xfrm>
          </p:grpSpPr>
          <p:sp>
            <p:nvSpPr>
              <p:cNvPr id="74817" name="TextBox 112"/>
              <p:cNvSpPr txBox="1">
                <a:spLocks noChangeArrowheads="1"/>
              </p:cNvSpPr>
              <p:nvPr/>
            </p:nvSpPr>
            <p:spPr bwMode="auto">
              <a:xfrm>
                <a:off x="5181600" y="5848350"/>
                <a:ext cx="52705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40458C"/>
                    </a:solidFill>
                    <a:latin typeface="Comic Sans MS" pitchFamily="66" charset="0"/>
                  </a:rPr>
                  <a:t>31</a:t>
                </a:r>
              </a:p>
            </p:txBody>
          </p:sp>
          <p:sp>
            <p:nvSpPr>
              <p:cNvPr id="74818" name="TextBox 113"/>
              <p:cNvSpPr txBox="1">
                <a:spLocks noChangeArrowheads="1"/>
              </p:cNvSpPr>
              <p:nvPr/>
            </p:nvSpPr>
            <p:spPr bwMode="auto">
              <a:xfrm>
                <a:off x="5943600" y="5848350"/>
                <a:ext cx="35560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4819" name="TextBox 114"/>
              <p:cNvSpPr txBox="1">
                <a:spLocks noChangeArrowheads="1"/>
              </p:cNvSpPr>
              <p:nvPr/>
            </p:nvSpPr>
            <p:spPr bwMode="auto">
              <a:xfrm>
                <a:off x="6781800" y="5848350"/>
                <a:ext cx="52705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4820" name="TextBox 115"/>
              <p:cNvSpPr txBox="1">
                <a:spLocks noChangeArrowheads="1"/>
              </p:cNvSpPr>
              <p:nvPr/>
            </p:nvSpPr>
            <p:spPr bwMode="auto">
              <a:xfrm>
                <a:off x="7620000" y="5848350"/>
                <a:ext cx="52705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35</a:t>
                </a:r>
              </a:p>
            </p:txBody>
          </p:sp>
          <p:sp>
            <p:nvSpPr>
              <p:cNvPr id="74822" name="TextBox 117"/>
              <p:cNvSpPr txBox="1">
                <a:spLocks noChangeArrowheads="1"/>
              </p:cNvSpPr>
              <p:nvPr/>
            </p:nvSpPr>
            <p:spPr bwMode="auto">
              <a:xfrm>
                <a:off x="8458200" y="5848350"/>
                <a:ext cx="52705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40458C"/>
                    </a:solidFill>
                    <a:latin typeface="Comic Sans MS" pitchFamily="66" charset="0"/>
                  </a:rPr>
                  <a:t>59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495800" y="5410200"/>
                <a:ext cx="341313" cy="4302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40458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cxnSp>
            <p:nvCxnSpPr>
              <p:cNvPr id="74824" name="Elbow Connector 30"/>
              <p:cNvCxnSpPr>
                <a:cxnSpLocks noChangeShapeType="1"/>
              </p:cNvCxnSpPr>
              <p:nvPr/>
            </p:nvCxnSpPr>
            <p:spPr bwMode="auto">
              <a:xfrm rot="16200000" flipH="1">
                <a:off x="4787106" y="5671344"/>
                <a:ext cx="331788" cy="304800"/>
              </a:xfrm>
              <a:prstGeom prst="bentConnector2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825" name="TextBox 120"/>
              <p:cNvSpPr txBox="1">
                <a:spLocks noChangeArrowheads="1"/>
              </p:cNvSpPr>
              <p:nvPr/>
            </p:nvSpPr>
            <p:spPr bwMode="auto">
              <a:xfrm>
                <a:off x="5105400" y="5314950"/>
                <a:ext cx="2971800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(4) </a:t>
                </a:r>
                <a:r>
                  <a:rPr lang="en-US" altLang="en-US" sz="22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search(a,1,3</a:t>
                </a: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953000" y="6457950"/>
                <a:ext cx="4191000" cy="4000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a[0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] is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31, 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calls </a:t>
                </a:r>
                <a:r>
                  <a:rPr lang="en-US" sz="20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search(a,0,3</a:t>
                </a:r>
                <a:r>
                  <a:rPr lang="en-US" sz="20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</p:grp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fld id="{F4C29CFF-1CC2-4DDC-B921-E2E97FC297F6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947916" y="6400800"/>
            <a:ext cx="3300484" cy="457200"/>
          </a:xfrm>
        </p:spPr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31</a:t>
            </a:fld>
            <a:endParaRPr lang="hi-IN" dirty="0">
              <a:solidFill>
                <a:srgbClr val="40458C"/>
              </a:solidFill>
            </a:endParaRPr>
          </a:p>
        </p:txBody>
      </p:sp>
      <p:grpSp>
        <p:nvGrpSpPr>
          <p:cNvPr id="10" name="Group 21"/>
          <p:cNvGrpSpPr/>
          <p:nvPr/>
        </p:nvGrpSpPr>
        <p:grpSpPr>
          <a:xfrm>
            <a:off x="42069" y="5562600"/>
            <a:ext cx="4324350" cy="1021437"/>
            <a:chOff x="42069" y="5562600"/>
            <a:chExt cx="4324350" cy="1021437"/>
          </a:xfrm>
        </p:grpSpPr>
        <p:grpSp>
          <p:nvGrpSpPr>
            <p:cNvPr id="15" name="Group 6"/>
            <p:cNvGrpSpPr/>
            <p:nvPr/>
          </p:nvGrpSpPr>
          <p:grpSpPr>
            <a:xfrm>
              <a:off x="251359" y="6153150"/>
              <a:ext cx="3920871" cy="430887"/>
              <a:chOff x="1588" y="6423826"/>
              <a:chExt cx="3920871" cy="430887"/>
            </a:xfrm>
          </p:grpSpPr>
          <p:sp>
            <p:nvSpPr>
              <p:cNvPr id="74827" name="TextBox 125"/>
              <p:cNvSpPr txBox="1">
                <a:spLocks noChangeArrowheads="1"/>
              </p:cNvSpPr>
              <p:nvPr/>
            </p:nvSpPr>
            <p:spPr bwMode="auto">
              <a:xfrm>
                <a:off x="1588" y="6423826"/>
                <a:ext cx="2538412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(5) </a:t>
                </a:r>
                <a:r>
                  <a:rPr lang="en-US" altLang="en-US" sz="2200" b="1" dirty="0" smtClean="0">
                    <a:solidFill>
                      <a:srgbClr val="9D0000"/>
                    </a:solidFill>
                    <a:latin typeface="Comic Sans MS" pitchFamily="66" charset="0"/>
                  </a:rPr>
                  <a:t>search(a,0,3</a:t>
                </a:r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)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448979" y="6423826"/>
                <a:ext cx="1473480" cy="43088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returns 0</a:t>
                </a:r>
              </a:p>
            </p:txBody>
          </p:sp>
        </p:grpSp>
        <p:grpSp>
          <p:nvGrpSpPr>
            <p:cNvPr id="20" name="Group 89"/>
            <p:cNvGrpSpPr/>
            <p:nvPr/>
          </p:nvGrpSpPr>
          <p:grpSpPr>
            <a:xfrm>
              <a:off x="42069" y="5562600"/>
              <a:ext cx="4324350" cy="820903"/>
              <a:chOff x="0" y="2638217"/>
              <a:chExt cx="4324350" cy="820903"/>
            </a:xfrm>
          </p:grpSpPr>
          <p:sp>
            <p:nvSpPr>
              <p:cNvPr id="91" name="Rectangle 90"/>
              <p:cNvSpPr/>
              <p:nvPr/>
            </p:nvSpPr>
            <p:spPr bwMode="auto">
              <a:xfrm>
                <a:off x="1333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9715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097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26479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96" name="TextBox 14"/>
              <p:cNvSpPr txBox="1">
                <a:spLocks noChangeArrowheads="1"/>
              </p:cNvSpPr>
              <p:nvPr/>
            </p:nvSpPr>
            <p:spPr bwMode="auto">
              <a:xfrm>
                <a:off x="285750" y="2714417"/>
                <a:ext cx="48418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31</a:t>
                </a:r>
              </a:p>
            </p:txBody>
          </p:sp>
          <p:sp>
            <p:nvSpPr>
              <p:cNvPr id="97" name="TextBox 15"/>
              <p:cNvSpPr txBox="1">
                <a:spLocks noChangeArrowheads="1"/>
              </p:cNvSpPr>
              <p:nvPr/>
            </p:nvSpPr>
            <p:spPr bwMode="auto">
              <a:xfrm>
                <a:off x="1123950" y="2714417"/>
                <a:ext cx="35718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98" name="TextBox 16"/>
              <p:cNvSpPr txBox="1">
                <a:spLocks noChangeArrowheads="1"/>
              </p:cNvSpPr>
              <p:nvPr/>
            </p:nvSpPr>
            <p:spPr bwMode="auto">
              <a:xfrm>
                <a:off x="1962150" y="2714417"/>
                <a:ext cx="48418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100" name="TextBox 17"/>
              <p:cNvSpPr txBox="1">
                <a:spLocks noChangeArrowheads="1"/>
              </p:cNvSpPr>
              <p:nvPr/>
            </p:nvSpPr>
            <p:spPr bwMode="auto">
              <a:xfrm>
                <a:off x="2800350" y="2714417"/>
                <a:ext cx="52863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35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3486150" y="2638217"/>
                <a:ext cx="838200" cy="609600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200" dirty="0">
                  <a:solidFill>
                    <a:srgbClr val="40458C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03" name="TextBox 29"/>
              <p:cNvSpPr txBox="1">
                <a:spLocks noChangeArrowheads="1"/>
              </p:cNvSpPr>
              <p:nvPr/>
            </p:nvSpPr>
            <p:spPr bwMode="auto">
              <a:xfrm>
                <a:off x="3638550" y="2714417"/>
                <a:ext cx="528638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solidFill>
                      <a:srgbClr val="40458C"/>
                    </a:solidFill>
                    <a:latin typeface="Comic Sans MS" pitchFamily="66" charset="0"/>
                  </a:rPr>
                  <a:t>59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0" y="3028907"/>
                <a:ext cx="341313" cy="4302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9D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dirty="0">
                    <a:solidFill>
                      <a:srgbClr val="40458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cxnSp>
            <p:nvCxnSpPr>
              <p:cNvPr id="106" name="Elbow Connector 30"/>
              <p:cNvCxnSpPr>
                <a:cxnSpLocks noChangeShapeType="1"/>
                <a:stCxn id="105" idx="0"/>
              </p:cNvCxnSpPr>
              <p:nvPr/>
            </p:nvCxnSpPr>
            <p:spPr bwMode="auto">
              <a:xfrm rot="16200000" flipV="1">
                <a:off x="32859" y="2891108"/>
                <a:ext cx="238290" cy="37307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xmlns="" val="271689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4369713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6670875"/>
              </p:ext>
            </p:extLst>
          </p:nvPr>
        </p:nvGraphicFramePr>
        <p:xfrm>
          <a:off x="409575" y="2965450"/>
          <a:ext cx="8277224" cy="332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207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search.4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rch(a,0,3)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821" name="Straight Arrow Connector 6"/>
          <p:cNvCxnSpPr>
            <a:cxnSpLocks noChangeShapeType="1"/>
          </p:cNvCxnSpPr>
          <p:nvPr/>
        </p:nvCxnSpPr>
        <p:spPr bwMode="auto">
          <a:xfrm>
            <a:off x="304800" y="3379788"/>
            <a:ext cx="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6351588"/>
            <a:ext cx="3067050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75823" name="TextBox 8"/>
          <p:cNvSpPr txBox="1">
            <a:spLocks noChangeArrowheads="1"/>
          </p:cNvSpPr>
          <p:nvPr/>
        </p:nvSpPr>
        <p:spPr bwMode="auto">
          <a:xfrm>
            <a:off x="609600" y="6427788"/>
            <a:ext cx="29337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recursion exits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5829" name="TextBox 15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5830" name="TextBox 16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5831" name="TextBox 17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5832" name="TextBox 18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5834" name="TextBox 20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5836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837" name="TextBox 23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20E8-E0C4-463F-9E9A-E02C936CB9BA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04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4369713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00372526"/>
              </p:ext>
            </p:extLst>
          </p:nvPr>
        </p:nvGraphicFramePr>
        <p:xfrm>
          <a:off x="409575" y="2965450"/>
          <a:ext cx="8277224" cy="332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207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rgbClr val="FA9EB4"/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search.4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7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rch(a,0,3)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24" marB="45724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6845" name="Straight Arrow Connector 6"/>
          <p:cNvCxnSpPr>
            <a:cxnSpLocks noChangeShapeType="1"/>
          </p:cNvCxnSpPr>
          <p:nvPr/>
        </p:nvCxnSpPr>
        <p:spPr bwMode="auto">
          <a:xfrm>
            <a:off x="304800" y="3379788"/>
            <a:ext cx="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6351588"/>
            <a:ext cx="3067050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76847" name="TextBox 8"/>
          <p:cNvSpPr txBox="1">
            <a:spLocks noChangeArrowheads="1"/>
          </p:cNvSpPr>
          <p:nvPr/>
        </p:nvSpPr>
        <p:spPr bwMode="auto">
          <a:xfrm>
            <a:off x="609600" y="6427788"/>
            <a:ext cx="29337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recursion exits here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6853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6854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6855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6856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6858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6860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861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0;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3B2-7943-4E20-90B2-D4377637168B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549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4369713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08522938"/>
              </p:ext>
            </p:extLst>
          </p:nvPr>
        </p:nvGraphicFramePr>
        <p:xfrm>
          <a:off x="381000" y="3200400"/>
          <a:ext cx="827722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rgbClr val="FA9EB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search.4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search(a,1,3)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864" name="Straight Arrow Connector 6"/>
          <p:cNvCxnSpPr>
            <a:cxnSpLocks noChangeShapeType="1"/>
          </p:cNvCxnSpPr>
          <p:nvPr/>
        </p:nvCxnSpPr>
        <p:spPr bwMode="auto">
          <a:xfrm>
            <a:off x="276225" y="3614738"/>
            <a:ext cx="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6351588"/>
            <a:ext cx="2738438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state of the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7871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7872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7873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7874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7876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7878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79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9E21-2EB8-4298-B12A-D9AC1A415971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51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4369713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25821806"/>
              </p:ext>
            </p:extLst>
          </p:nvPr>
        </p:nvGraphicFramePr>
        <p:xfrm>
          <a:off x="409575" y="2965450"/>
          <a:ext cx="8277224" cy="246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190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rgbClr val="FA9EB4"/>
                    </a:solidFill>
                  </a:tcPr>
                </a:tc>
              </a:tr>
              <a:tr h="4266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6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6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search.4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6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search(a,2,3)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search(a,3,3)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search.3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14" marB="45714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8883" name="Straight Arrow Connector 6"/>
          <p:cNvCxnSpPr>
            <a:cxnSpLocks noChangeShapeType="1"/>
          </p:cNvCxnSpPr>
          <p:nvPr/>
        </p:nvCxnSpPr>
        <p:spPr bwMode="auto">
          <a:xfrm>
            <a:off x="228600" y="3429000"/>
            <a:ext cx="0" cy="1981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6351588"/>
            <a:ext cx="3067050" cy="430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8890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8891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8892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8893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8895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8897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898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E55-BCC3-4DD5-BB7F-196EF4E9C41C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35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06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4038600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9734196"/>
              </p:ext>
            </p:extLst>
          </p:nvPr>
        </p:nvGraphicFramePr>
        <p:xfrm>
          <a:off x="409575" y="2965450"/>
          <a:ext cx="8277224" cy="161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23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rgbClr val="FA9EB4"/>
                    </a:solidFill>
                  </a:tcPr>
                </a:tc>
              </a:tr>
              <a:tr h="4268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68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search(a,4,3)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search.5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8" marB="457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9897" name="Straight Arrow Connector 6"/>
          <p:cNvCxnSpPr>
            <a:cxnSpLocks noChangeShapeType="1"/>
          </p:cNvCxnSpPr>
          <p:nvPr/>
        </p:nvCxnSpPr>
        <p:spPr bwMode="auto">
          <a:xfrm>
            <a:off x="228600" y="3429000"/>
            <a:ext cx="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638800" y="4876800"/>
            <a:ext cx="306705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79904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79905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79906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79907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79909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9911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9912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838-6480-4735-80A2-A8C27568A8C1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05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3657600"/>
            <a:ext cx="1219200" cy="471487"/>
          </a:xfrm>
          <a:ln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r>
              <a:rPr lang="en-US" sz="2200" dirty="0" smtClean="0"/>
              <a:t>Stack</a:t>
            </a:r>
            <a:endParaRPr lang="en-US" sz="2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1545726"/>
              </p:ext>
            </p:extLst>
          </p:nvPr>
        </p:nvGraphicFramePr>
        <p:xfrm>
          <a:off x="409575" y="2965450"/>
          <a:ext cx="8277224" cy="118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43200"/>
                <a:gridCol w="1752600"/>
                <a:gridCol w="1066799"/>
              </a:tblGrid>
              <a:tr h="762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function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called by 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address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rgbClr val="FA9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return value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rgbClr val="FA9EB4"/>
                    </a:solidFill>
                  </a:tcPr>
                </a:tc>
              </a:tr>
              <a:tr h="42683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search(a,5,3)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main()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---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9D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en-US" sz="2200" b="1" dirty="0">
                        <a:solidFill>
                          <a:srgbClr val="9D0000"/>
                        </a:solidFill>
                        <a:latin typeface="Comic Sans MS" pitchFamily="66" charset="0"/>
                      </a:endParaRPr>
                    </a:p>
                  </a:txBody>
                  <a:tcPr marT="45732" marB="4573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4495800"/>
            <a:ext cx="306705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A state of the stack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80922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0923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80924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80925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80927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80929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930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0;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10-8B80-4E8D-94DC-B027659BDAAA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29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3810000"/>
            <a:ext cx="8209299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search(a,5,3) returns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.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Recursion call stack terminates.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05800" y="9144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40458C"/>
              </a:solidFill>
              <a:ea typeface="ＭＳ Ｐゴシック" pitchFamily="34" charset="-128"/>
            </a:endParaRPr>
          </a:p>
        </p:txBody>
      </p:sp>
      <p:sp>
        <p:nvSpPr>
          <p:cNvPr id="81928" name="TextBox 14"/>
          <p:cNvSpPr txBox="1">
            <a:spLocks noChangeArrowheads="1"/>
          </p:cNvSpPr>
          <p:nvPr/>
        </p:nvSpPr>
        <p:spPr bwMode="auto">
          <a:xfrm>
            <a:off x="67818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31</a:t>
            </a:r>
          </a:p>
        </p:txBody>
      </p:sp>
      <p:sp>
        <p:nvSpPr>
          <p:cNvPr id="81929" name="TextBox 15"/>
          <p:cNvSpPr txBox="1">
            <a:spLocks noChangeArrowheads="1"/>
          </p:cNvSpPr>
          <p:nvPr/>
        </p:nvSpPr>
        <p:spPr bwMode="auto">
          <a:xfrm>
            <a:off x="7620000" y="990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81930" name="TextBox 16"/>
          <p:cNvSpPr txBox="1">
            <a:spLocks noChangeArrowheads="1"/>
          </p:cNvSpPr>
          <p:nvPr/>
        </p:nvSpPr>
        <p:spPr bwMode="auto">
          <a:xfrm>
            <a:off x="8458200" y="990600"/>
            <a:ext cx="482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81931" name="TextBox 17"/>
          <p:cNvSpPr txBox="1">
            <a:spLocks noChangeArrowheads="1"/>
          </p:cNvSpPr>
          <p:nvPr/>
        </p:nvSpPr>
        <p:spPr bwMode="auto">
          <a:xfrm>
            <a:off x="67818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35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67600" y="1524000"/>
            <a:ext cx="838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200" dirty="0">
              <a:solidFill>
                <a:srgbClr val="40458C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81933" name="TextBox 19"/>
          <p:cNvSpPr txBox="1">
            <a:spLocks noChangeArrowheads="1"/>
          </p:cNvSpPr>
          <p:nvPr/>
        </p:nvSpPr>
        <p:spPr bwMode="auto">
          <a:xfrm>
            <a:off x="7620000" y="1600200"/>
            <a:ext cx="527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40458C"/>
                </a:solidFill>
                <a:latin typeface="Comic Sans MS" pitchFamily="66" charset="0"/>
              </a:rPr>
              <a:t>59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"/>
            <a:ext cx="341313" cy="430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40458C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81935" name="Elbow Connector 30"/>
          <p:cNvCxnSpPr>
            <a:cxnSpLocks noChangeShapeType="1"/>
          </p:cNvCxnSpPr>
          <p:nvPr/>
        </p:nvCxnSpPr>
        <p:spPr bwMode="auto">
          <a:xfrm rot="16200000" flipH="1">
            <a:off x="6606381" y="681832"/>
            <a:ext cx="331787" cy="133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1936" name="TextBox 22"/>
          <p:cNvSpPr txBox="1">
            <a:spLocks noChangeArrowheads="1"/>
          </p:cNvSpPr>
          <p:nvPr/>
        </p:nvSpPr>
        <p:spPr bwMode="auto">
          <a:xfrm>
            <a:off x="6953250" y="457200"/>
            <a:ext cx="191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9D0000"/>
                </a:solidFill>
                <a:latin typeface="Comic Sans MS" pitchFamily="66" charset="0"/>
              </a:rPr>
              <a:t>search(a,5,3)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228600"/>
            <a:ext cx="6172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search(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a[],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n, </a:t>
            </a:r>
            <a:r>
              <a:rPr lang="en-US" sz="2200" b="1" dirty="0" err="1">
                <a:solidFill>
                  <a:srgbClr val="40458C"/>
                </a:solidFill>
                <a:latin typeface="Comic Sans MS" pitchFamily="66" charset="0"/>
              </a:rPr>
              <a:t>int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key) {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(n==0) return 0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;</a:t>
            </a:r>
            <a:endParaRPr lang="en-US" sz="2200" b="1" dirty="0">
              <a:solidFill>
                <a:srgbClr val="40458C"/>
              </a:solidFill>
              <a:latin typeface="Comic Sans MS" pitchFamily="66" charset="0"/>
            </a:endParaRP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if (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a[n-1] 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== key)  return 1;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   return </a:t>
            </a:r>
            <a:r>
              <a:rPr lang="en-US" sz="2200" b="1" dirty="0" smtClean="0">
                <a:solidFill>
                  <a:srgbClr val="40458C"/>
                </a:solidFill>
                <a:latin typeface="Comic Sans MS" pitchFamily="66" charset="0"/>
              </a:rPr>
              <a:t>search(a,n-1,key</a:t>
            </a: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);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40458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F3F0-102D-4522-9979-E8F3F0B235CB}" type="datetime7">
              <a:rPr lang="en-US" smtClean="0">
                <a:solidFill>
                  <a:srgbClr val="40458C"/>
                </a:solidFill>
              </a:rPr>
              <a:pPr/>
              <a:t>Sep-17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38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28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about recursion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692696"/>
            <a:ext cx="9001000" cy="5976664"/>
          </a:xfrm>
        </p:spPr>
        <p:txBody>
          <a:bodyPr>
            <a:no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your program is not </a:t>
            </a:r>
            <a:r>
              <a:rPr lang="en-US" dirty="0" smtClean="0"/>
              <a:t>working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 </a:t>
            </a:r>
            <a:r>
              <a:rPr lang="en-US" dirty="0"/>
              <a:t>dummy </a:t>
            </a:r>
            <a:r>
              <a:rPr lang="en-US" dirty="0">
                <a:solidFill>
                  <a:srgbClr val="FF0000"/>
                </a:solidFill>
              </a:rPr>
              <a:t>printf</a:t>
            </a:r>
            <a:r>
              <a:rPr lang="en-US" dirty="0"/>
              <a:t> statements to test where it is </a:t>
            </a:r>
            <a:r>
              <a:rPr lang="en-US" dirty="0" smtClean="0"/>
              <a:t>going wrong.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Specially test input/output of the functions you write.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make </a:t>
            </a:r>
            <a:r>
              <a:rPr lang="en-US" dirty="0"/>
              <a:t>a variable table (especially when using loops</a:t>
            </a:r>
            <a:r>
              <a:rPr lang="en-US" dirty="0" smtClean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Debug ONE iteration of a loop at a time.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Important</a:t>
            </a:r>
            <a:r>
              <a:rPr lang="en-US" dirty="0"/>
              <a:t>: Write comments to explain your code.</a:t>
            </a:r>
          </a:p>
          <a:p>
            <a:r>
              <a:rPr lang="en-US" dirty="0" smtClean="0"/>
              <a:t>Give </a:t>
            </a:r>
            <a:r>
              <a:rPr lang="en-US" dirty="0"/>
              <a:t>meaningful variable </a:t>
            </a:r>
            <a:r>
              <a:rPr lang="en-US" dirty="0" smtClean="0"/>
              <a:t>names.</a:t>
            </a:r>
          </a:p>
          <a:p>
            <a:r>
              <a:rPr lang="en-US" dirty="0" smtClean="0"/>
              <a:t>Use proper indentation.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solely on the test cases provided by us.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Lab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1B10-1C3A-4600-88EA-AF2AD5AEA04C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189328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8" y="857232"/>
            <a:ext cx="9108504" cy="564360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Lab exam will be conducted through esc101.cse.iitk.ac.in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The network will be ON during the exam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Closed book exam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You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chemeClr val="accent4"/>
                </a:solidFill>
              </a:rPr>
              <a:t> allowed to access any other site during the exam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Do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chemeClr val="accent4"/>
                </a:solidFill>
              </a:rPr>
              <a:t> check emails (@</a:t>
            </a:r>
            <a:r>
              <a:rPr lang="en-US" dirty="0" err="1" smtClean="0">
                <a:solidFill>
                  <a:schemeClr val="accent4"/>
                </a:solidFill>
              </a:rPr>
              <a:t>iitk</a:t>
            </a:r>
            <a:r>
              <a:rPr lang="en-US" dirty="0" smtClean="0">
                <a:solidFill>
                  <a:schemeClr val="accent4"/>
                </a:solidFill>
              </a:rPr>
              <a:t>, @</a:t>
            </a:r>
            <a:r>
              <a:rPr lang="en-US" dirty="0" err="1" smtClean="0">
                <a:solidFill>
                  <a:schemeClr val="accent4"/>
                </a:solidFill>
              </a:rPr>
              <a:t>gmail</a:t>
            </a:r>
            <a:r>
              <a:rPr lang="en-US" dirty="0" smtClean="0">
                <a:solidFill>
                  <a:schemeClr val="accent4"/>
                </a:solidFill>
              </a:rPr>
              <a:t>, …)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Mobiles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chemeClr val="accent4"/>
                </a:solidFill>
              </a:rPr>
              <a:t> allowed on person (</a:t>
            </a:r>
            <a:r>
              <a:rPr lang="en-US" dirty="0" smtClean="0">
                <a:solidFill>
                  <a:srgbClr val="FF0000"/>
                </a:solidFill>
              </a:rPr>
              <a:t>even if switched off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ITS stores your </a:t>
            </a:r>
            <a:r>
              <a:rPr lang="en-US" i="1" dirty="0" smtClean="0">
                <a:solidFill>
                  <a:srgbClr val="FF0000"/>
                </a:solidFill>
              </a:rPr>
              <a:t>keystrokes and program development steps!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Conduct for Lab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2957-9FD3-4E2F-9004-C6D59E7FDF51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5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133444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025352"/>
            <a:ext cx="7543800" cy="522304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We will monitor system usage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Tracking IP used for submission and incoming and outgoing network traffic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Manually and automatically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Please don’t cheat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It’ll make life unpleasant for all concerned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Conduct for Lab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6ED5-964A-4910-8FDB-E0C133DD55EA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209904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mid-sem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September, 1300-1500</a:t>
            </a:r>
          </a:p>
          <a:p>
            <a:r>
              <a:rPr lang="en-US" dirty="0" smtClean="0"/>
              <a:t>Seating arrangement = even row even seat (ERES)</a:t>
            </a:r>
          </a:p>
          <a:p>
            <a:pPr lvl="1"/>
            <a:r>
              <a:rPr lang="en-US" dirty="0" smtClean="0"/>
              <a:t>No ID = -5 marks </a:t>
            </a:r>
          </a:p>
          <a:p>
            <a:pPr lvl="1"/>
            <a:r>
              <a:rPr lang="en-US" dirty="0" smtClean="0"/>
              <a:t>Cell phone = -10 marks</a:t>
            </a:r>
          </a:p>
          <a:p>
            <a:pPr lvl="1"/>
            <a:r>
              <a:rPr lang="en-US" dirty="0" smtClean="0"/>
              <a:t>Cell phone use =  0 on the exam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4043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B5,B6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B9,B10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L18*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B8,B11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B7,B12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B1,B2,B3,B4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08720"/>
            <a:ext cx="8496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Read the instructions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Read </a:t>
            </a:r>
            <a:r>
              <a:rPr lang="en-US" sz="3200" dirty="0"/>
              <a:t>the question carefully.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questions where you are required to give the output of </a:t>
            </a:r>
            <a:r>
              <a:rPr lang="en-US" sz="3200" dirty="0" smtClean="0"/>
              <a:t>a program</a:t>
            </a:r>
            <a:r>
              <a:rPr lang="en-US" sz="3200" dirty="0"/>
              <a:t>, understand what the code is doing.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Check for tricky constructs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</a:t>
            </a:r>
            <a:r>
              <a:rPr lang="en-US" dirty="0" err="1" smtClean="0"/>
              <a:t>Midsem</a:t>
            </a:r>
            <a:r>
              <a:rPr lang="en-US" dirty="0" smtClean="0"/>
              <a:t> Exam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B2BE-178D-48F0-8D15-2180E914532B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 Midsem/Lab Exam</a:t>
            </a:r>
            <a:endParaRPr lang="hi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213744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751344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Questions </a:t>
            </a:r>
            <a:r>
              <a:rPr lang="en-US" sz="3200" dirty="0"/>
              <a:t>where you need to complete a partially </a:t>
            </a:r>
            <a:r>
              <a:rPr lang="en-US" sz="3200" dirty="0" smtClean="0"/>
              <a:t>filled program</a:t>
            </a:r>
            <a:r>
              <a:rPr lang="en-US" sz="32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First understand the problem.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Then try to understand the given code.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Complete the program.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Check whether the completed program is behaving as it should.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Finally check whether you have answered all questions </a:t>
            </a:r>
            <a:r>
              <a:rPr lang="en-US" sz="3200" dirty="0" smtClean="0"/>
              <a:t>and verify </a:t>
            </a:r>
            <a:r>
              <a:rPr lang="en-US" sz="3200" dirty="0"/>
              <a:t>your answers.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Practice!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</a:t>
            </a:r>
            <a:r>
              <a:rPr lang="en-US" dirty="0" err="1" smtClean="0"/>
              <a:t>Midsem</a:t>
            </a:r>
            <a:r>
              <a:rPr lang="en-US" dirty="0" smtClean="0"/>
              <a:t>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80CD-A9DE-48E8-B79B-B59BD3AAE524}" type="datetime7">
              <a:rPr lang="en-US" smtClean="0"/>
              <a:pPr/>
              <a:t>Sep-17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 </a:t>
            </a:r>
            <a:r>
              <a:rPr lang="en-US" dirty="0" err="1" smtClean="0"/>
              <a:t>Midsem</a:t>
            </a:r>
            <a:r>
              <a:rPr lang="en-US" dirty="0" smtClean="0"/>
              <a:t>/Lab Exam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9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213744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2866</Words>
  <Application>Microsoft Office PowerPoint</Application>
  <PresentationFormat>On-screen Show (4:3)</PresentationFormat>
  <Paragraphs>756</Paragraphs>
  <Slides>39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Recap, Intro to recursion</vt:lpstr>
      <vt:lpstr>Announcements</vt:lpstr>
      <vt:lpstr>Tips for Lab Exam</vt:lpstr>
      <vt:lpstr>Tips for Lab Exam</vt:lpstr>
      <vt:lpstr>Conduct for Lab Exam</vt:lpstr>
      <vt:lpstr>Conduct for Lab Exam</vt:lpstr>
      <vt:lpstr>Theory mid-sem exam</vt:lpstr>
      <vt:lpstr>Tips for Midsem Exam</vt:lpstr>
      <vt:lpstr>Tips for Midsem Exam</vt:lpstr>
      <vt:lpstr>Syllabus</vt:lpstr>
      <vt:lpstr>Sample Question: Euclid's Number</vt:lpstr>
      <vt:lpstr>Solving for Euclid’s Numbers</vt:lpstr>
      <vt:lpstr>Slide 13</vt:lpstr>
      <vt:lpstr>Slide 14</vt:lpstr>
      <vt:lpstr>Slide 15</vt:lpstr>
      <vt:lpstr> General principle of program development</vt:lpstr>
      <vt:lpstr>Comma– as a separator</vt:lpstr>
      <vt:lpstr>Comma– as an operator</vt:lpstr>
      <vt:lpstr>Optimization</vt:lpstr>
      <vt:lpstr>ESC101: Introduction to Computing</vt:lpstr>
      <vt:lpstr>Recursion</vt:lpstr>
      <vt:lpstr>Recursive Functions: Properties</vt:lpstr>
      <vt:lpstr>Example: Factorial</vt:lpstr>
      <vt:lpstr>Example: Factorial</vt:lpstr>
      <vt:lpstr>Tracing the flow of control</vt:lpstr>
      <vt:lpstr>Recursion and Induction</vt:lpstr>
      <vt:lpstr>Recursion and Induction</vt:lpstr>
      <vt:lpstr>A more useful example</vt:lpstr>
      <vt:lpstr>Slide 29</vt:lpstr>
      <vt:lpstr>Slide 30</vt:lpstr>
      <vt:lpstr>Slide 31</vt:lpstr>
      <vt:lpstr>Stack</vt:lpstr>
      <vt:lpstr>Stack</vt:lpstr>
      <vt:lpstr>Stack</vt:lpstr>
      <vt:lpstr>Stack</vt:lpstr>
      <vt:lpstr>Stack</vt:lpstr>
      <vt:lpstr>Stack</vt:lpstr>
      <vt:lpstr>Slide 38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Recap, Intro to recursion</dc:title>
  <dc:creator>nisheeth</dc:creator>
  <cp:lastModifiedBy>cse</cp:lastModifiedBy>
  <cp:revision>16</cp:revision>
  <dcterms:created xsi:type="dcterms:W3CDTF">2017-09-13T03:46:35Z</dcterms:created>
  <dcterms:modified xsi:type="dcterms:W3CDTF">2017-09-15T03:51:25Z</dcterms:modified>
</cp:coreProperties>
</file>