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86" r:id="rId6"/>
    <p:sldId id="287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2" r:id="rId29"/>
    <p:sldId id="280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4E244-AFD8-4EF9-A1B3-95CD3A458B6F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5BD8-B76F-4C40-AB4C-E070FE64A20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can be thought of as a</a:t>
            </a:r>
            <a:r>
              <a:rPr lang="en-US" baseline="0" dirty="0" smtClean="0"/>
              <a:t> variable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Important:</a:t>
            </a:r>
            <a:r>
              <a:rPr lang="en-US" baseline="0" dirty="0" smtClean="0"/>
              <a:t> treat an array element like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24DBC2-884A-4ADE-8E47-139A0E829B5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5F73A-BDF8-402D-BE01-86280AD97A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4C4-89D4-447B-BA5B-BEED99D9AE40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‹#›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BE77-3FC9-4071-9708-BAD45B176BFC}" type="datetimeFigureOut">
              <a:rPr lang="en-GB" smtClean="0"/>
              <a:pPr/>
              <a:t>04/10/2017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452C-ADCB-4147-9A1C-30EAEF9DAFA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-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4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dirty="0" smtClean="0"/>
              <a:t>Recap about arrays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Basics: Arrays are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defined as follows.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212725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float w[100];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num[10];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s[10];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….</a:t>
            </a:r>
            <a:endParaRPr lang="en-US" sz="2200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90800" y="1143000"/>
            <a:ext cx="6553200" cy="1497013"/>
            <a:chOff x="2590800" y="1143000"/>
            <a:chExt cx="6553200" cy="1497687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505200" y="1524000"/>
              <a:ext cx="5638800" cy="685800"/>
              <a:chOff x="3505200" y="1524000"/>
              <a:chExt cx="5638800" cy="6858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3505200" y="1524171"/>
                <a:ext cx="11430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4648200" y="1524171"/>
                <a:ext cx="11430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5791200" y="1524171"/>
                <a:ext cx="1143000" cy="686109"/>
              </a:xfrm>
              <a:prstGeom prst="roundRect">
                <a:avLst/>
              </a:prstGeom>
              <a:gradFill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81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8001000" y="1524000"/>
                <a:ext cx="11430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/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131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6934200" y="1524000"/>
                <a:ext cx="1143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132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6934200" y="2209800"/>
                <a:ext cx="1143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3118" name="Rounded Rectangle 35"/>
            <p:cNvSpPr>
              <a:spLocks noChangeArrowheads="1"/>
            </p:cNvSpPr>
            <p:nvPr/>
          </p:nvSpPr>
          <p:spPr bwMode="auto">
            <a:xfrm>
              <a:off x="2590800" y="1524000"/>
              <a:ext cx="685800" cy="68580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8080"/>
                </a:gs>
                <a:gs pos="50000">
                  <a:srgbClr val="FFB3B3"/>
                </a:gs>
                <a:gs pos="100000">
                  <a:srgbClr val="FFDADA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 dirty="0">
                <a:ea typeface="ＭＳ Ｐゴシック" pitchFamily="34" charset="-128"/>
              </a:endParaRPr>
            </a:p>
          </p:txBody>
        </p:sp>
        <p:sp>
          <p:nvSpPr>
            <p:cNvPr id="3119" name="TextBox 36"/>
            <p:cNvSpPr txBox="1">
              <a:spLocks noChangeArrowheads="1"/>
            </p:cNvSpPr>
            <p:nvPr/>
          </p:nvSpPr>
          <p:spPr bwMode="auto">
            <a:xfrm>
              <a:off x="2819400" y="1143000"/>
              <a:ext cx="37702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w</a:t>
              </a:r>
            </a:p>
          </p:txBody>
        </p:sp>
        <p:cxnSp>
          <p:nvCxnSpPr>
            <p:cNvPr id="3120" name="Shape 41"/>
            <p:cNvCxnSpPr>
              <a:cxnSpLocks noChangeShapeType="1"/>
            </p:cNvCxnSpPr>
            <p:nvPr/>
          </p:nvCxnSpPr>
          <p:spPr bwMode="auto">
            <a:xfrm flipV="1">
              <a:off x="2971800" y="18288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  <p:sp>
          <p:nvSpPr>
            <p:cNvPr id="3121" name="TextBox 39"/>
            <p:cNvSpPr txBox="1">
              <a:spLocks noChangeArrowheads="1"/>
            </p:cNvSpPr>
            <p:nvPr/>
          </p:nvSpPr>
          <p:spPr bwMode="auto">
            <a:xfrm>
              <a:off x="36576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w[0]</a:t>
              </a:r>
            </a:p>
          </p:txBody>
        </p:sp>
        <p:sp>
          <p:nvSpPr>
            <p:cNvPr id="3122" name="TextBox 40"/>
            <p:cNvSpPr txBox="1">
              <a:spLocks noChangeArrowheads="1"/>
            </p:cNvSpPr>
            <p:nvPr/>
          </p:nvSpPr>
          <p:spPr bwMode="auto">
            <a:xfrm>
              <a:off x="48006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w[1]</a:t>
              </a:r>
            </a:p>
          </p:txBody>
        </p:sp>
        <p:sp>
          <p:nvSpPr>
            <p:cNvPr id="3123" name="TextBox 41"/>
            <p:cNvSpPr txBox="1">
              <a:spLocks noChangeArrowheads="1"/>
            </p:cNvSpPr>
            <p:nvPr/>
          </p:nvSpPr>
          <p:spPr bwMode="auto">
            <a:xfrm>
              <a:off x="6019800" y="2209800"/>
              <a:ext cx="7601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w[2]</a:t>
              </a:r>
            </a:p>
          </p:txBody>
        </p:sp>
        <p:sp>
          <p:nvSpPr>
            <p:cNvPr id="3124" name="TextBox 42"/>
            <p:cNvSpPr txBox="1">
              <a:spLocks noChangeArrowheads="1"/>
            </p:cNvSpPr>
            <p:nvPr/>
          </p:nvSpPr>
          <p:spPr bwMode="auto">
            <a:xfrm>
              <a:off x="8077200" y="2209800"/>
              <a:ext cx="9316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w[99]</a:t>
              </a:r>
            </a:p>
          </p:txBody>
        </p:sp>
      </p:grpSp>
      <p:sp>
        <p:nvSpPr>
          <p:cNvPr id="3078" name="TextBox 44"/>
          <p:cNvSpPr txBox="1">
            <a:spLocks noChangeArrowheads="1"/>
          </p:cNvSpPr>
          <p:nvPr/>
        </p:nvSpPr>
        <p:spPr bwMode="auto">
          <a:xfrm>
            <a:off x="4419600" y="1066800"/>
            <a:ext cx="2259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A30000"/>
                </a:solidFill>
                <a:latin typeface="Comic Sans MS" pitchFamily="66" charset="0"/>
              </a:rPr>
              <a:t>array of floats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657600" y="4191000"/>
            <a:ext cx="5276850" cy="1420813"/>
            <a:chOff x="3657600" y="4114800"/>
            <a:chExt cx="5277642" cy="1421487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657600" y="4495800"/>
              <a:ext cx="5277642" cy="1040487"/>
              <a:chOff x="3657600" y="4800600"/>
              <a:chExt cx="5277642" cy="1040487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5029372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5715275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6401178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8458886" y="4724617"/>
                  <a:ext cx="685903" cy="53365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3115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3116" name="Straight Connector 19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3104" name="TextBox 9"/>
              <p:cNvSpPr txBox="1">
                <a:spLocks noChangeArrowheads="1"/>
              </p:cNvSpPr>
              <p:nvPr/>
            </p:nvSpPr>
            <p:spPr bwMode="auto">
              <a:xfrm>
                <a:off x="4800600" y="5410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3105" name="TextBox 10"/>
              <p:cNvSpPr txBox="1">
                <a:spLocks noChangeArrowheads="1"/>
              </p:cNvSpPr>
              <p:nvPr/>
            </p:nvSpPr>
            <p:spPr bwMode="auto">
              <a:xfrm>
                <a:off x="8229600" y="54102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3657600" y="4800600"/>
                <a:ext cx="685800" cy="6858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rgbClr val="94F4B9">
                      <a:shade val="67500"/>
                      <a:satMod val="115000"/>
                    </a:srgbClr>
                  </a:gs>
                  <a:gs pos="100000">
                    <a:srgbClr val="94F4B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109" name="TextBox 12"/>
              <p:cNvSpPr txBox="1">
                <a:spLocks noChangeArrowheads="1"/>
              </p:cNvSpPr>
              <p:nvPr/>
            </p:nvSpPr>
            <p:spPr bwMode="auto">
              <a:xfrm>
                <a:off x="3810000" y="54102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3110" name="Shape 41"/>
              <p:cNvCxnSpPr>
                <a:cxnSpLocks noChangeShapeType="1"/>
              </p:cNvCxnSpPr>
              <p:nvPr/>
            </p:nvCxnSpPr>
            <p:spPr bwMode="auto">
              <a:xfrm flipV="1">
                <a:off x="4038600" y="5029200"/>
                <a:ext cx="762000" cy="1524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102" name="TextBox 45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292900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A30000"/>
                  </a:solidFill>
                  <a:latin typeface="Comic Sans MS" pitchFamily="66" charset="0"/>
                </a:rPr>
                <a:t>array of characters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8424" y="2667000"/>
            <a:ext cx="281940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A3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float w[100] defines 100 variables of type float. </a:t>
            </a:r>
            <a:r>
              <a:rPr lang="en-US" sz="2200" b="1" dirty="0" smtClean="0">
                <a:latin typeface="Comic Sans MS" pitchFamily="66" charset="0"/>
              </a:rPr>
              <a:t>Their names </a:t>
            </a:r>
            <a:r>
              <a:rPr lang="en-US" sz="2200" b="1" dirty="0">
                <a:latin typeface="Comic Sans MS" pitchFamily="66" charset="0"/>
              </a:rPr>
              <a:t>are indexed: w[0],w[2],…w[99]</a:t>
            </a:r>
          </a:p>
        </p:txBody>
      </p: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3048000" y="2590800"/>
            <a:ext cx="6096000" cy="1497013"/>
            <a:chOff x="2590800" y="2590800"/>
            <a:chExt cx="6096000" cy="1497687"/>
          </a:xfrm>
        </p:grpSpPr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2590800" y="3048000"/>
              <a:ext cx="6096000" cy="685800"/>
              <a:chOff x="2590800" y="2819400"/>
              <a:chExt cx="6096000" cy="6858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733800" y="2819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47244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57150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7696200" y="2819606"/>
                <a:ext cx="990600" cy="68610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098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6705600" y="3505200"/>
                <a:ext cx="9906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54" name="Rounded Rectangle 53"/>
              <p:cNvSpPr/>
              <p:nvPr/>
            </p:nvSpPr>
            <p:spPr bwMode="auto">
              <a:xfrm>
                <a:off x="2590800" y="2819606"/>
                <a:ext cx="685800" cy="6861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3100" name="Shape 41"/>
              <p:cNvCxnSpPr>
                <a:cxnSpLocks noChangeShapeType="1"/>
              </p:cNvCxnSpPr>
              <p:nvPr/>
            </p:nvCxnSpPr>
            <p:spPr bwMode="auto">
              <a:xfrm flipV="1">
                <a:off x="3048000" y="3048000"/>
                <a:ext cx="762000" cy="1524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7030A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089" name="TextBox 58"/>
            <p:cNvSpPr txBox="1">
              <a:spLocks noChangeArrowheads="1"/>
            </p:cNvSpPr>
            <p:nvPr/>
          </p:nvSpPr>
          <p:spPr bwMode="auto">
            <a:xfrm>
              <a:off x="4495800" y="2590800"/>
              <a:ext cx="195919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A30000"/>
                  </a:solidFill>
                  <a:latin typeface="Comic Sans MS" pitchFamily="66" charset="0"/>
                </a:rPr>
                <a:t>array of ints</a:t>
              </a:r>
            </a:p>
          </p:txBody>
        </p:sp>
        <p:sp>
          <p:nvSpPr>
            <p:cNvPr id="3090" name="TextBox 59"/>
            <p:cNvSpPr txBox="1">
              <a:spLocks noChangeArrowheads="1"/>
            </p:cNvSpPr>
            <p:nvPr/>
          </p:nvSpPr>
          <p:spPr bwMode="auto">
            <a:xfrm>
              <a:off x="2590800" y="36576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</a:t>
              </a:r>
            </a:p>
          </p:txBody>
        </p:sp>
        <p:cxnSp>
          <p:nvCxnSpPr>
            <p:cNvPr id="3091" name="Straight Connector 62"/>
            <p:cNvCxnSpPr>
              <a:cxnSpLocks noChangeShapeType="1"/>
            </p:cNvCxnSpPr>
            <p:nvPr/>
          </p:nvCxnSpPr>
          <p:spPr bwMode="auto">
            <a:xfrm>
              <a:off x="6705600" y="3048000"/>
              <a:ext cx="9906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3082" name="TextBox 64"/>
          <p:cNvSpPr txBox="1">
            <a:spLocks noChangeArrowheads="1"/>
          </p:cNvSpPr>
          <p:nvPr/>
        </p:nvSpPr>
        <p:spPr bwMode="auto">
          <a:xfrm>
            <a:off x="160040" y="4876800"/>
            <a:ext cx="2971800" cy="1447800"/>
          </a:xfrm>
          <a:prstGeom prst="rect">
            <a:avLst/>
          </a:prstGeom>
          <a:solidFill>
            <a:srgbClr val="ECEC8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buClr>
                <a:srgbClr val="A30000"/>
              </a:buClr>
            </a:pPr>
            <a:r>
              <a:rPr lang="en-US" altLang="en-US" sz="2200" b="1" dirty="0" smtClean="0">
                <a:latin typeface="Comic Sans MS" pitchFamily="66" charset="0"/>
              </a:rPr>
              <a:t>It also defines </a:t>
            </a:r>
            <a:r>
              <a:rPr lang="en-US" altLang="en-US" sz="2200" b="1" dirty="0">
                <a:latin typeface="Comic Sans MS" pitchFamily="66" charset="0"/>
              </a:rPr>
              <a:t>a variable called w which stores the address of w[0].</a:t>
            </a:r>
          </a:p>
        </p:txBody>
      </p: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4098925" y="3657600"/>
            <a:ext cx="5045075" cy="430213"/>
            <a:chOff x="4267200" y="3810000"/>
            <a:chExt cx="5044748" cy="430887"/>
          </a:xfrm>
        </p:grpSpPr>
        <p:sp>
          <p:nvSpPr>
            <p:cNvPr id="3084" name="TextBox 51"/>
            <p:cNvSpPr txBox="1">
              <a:spLocks noChangeArrowheads="1"/>
            </p:cNvSpPr>
            <p:nvPr/>
          </p:nvSpPr>
          <p:spPr bwMode="auto">
            <a:xfrm>
              <a:off x="42672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num[0]</a:t>
              </a:r>
            </a:p>
          </p:txBody>
        </p:sp>
        <p:sp>
          <p:nvSpPr>
            <p:cNvPr id="3085" name="TextBox 57"/>
            <p:cNvSpPr txBox="1">
              <a:spLocks noChangeArrowheads="1"/>
            </p:cNvSpPr>
            <p:nvPr/>
          </p:nvSpPr>
          <p:spPr bwMode="auto">
            <a:xfrm>
              <a:off x="53340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num[1]</a:t>
              </a:r>
            </a:p>
          </p:txBody>
        </p:sp>
        <p:sp>
          <p:nvSpPr>
            <p:cNvPr id="3086" name="TextBox 61"/>
            <p:cNvSpPr txBox="1">
              <a:spLocks noChangeArrowheads="1"/>
            </p:cNvSpPr>
            <p:nvPr/>
          </p:nvSpPr>
          <p:spPr bwMode="auto">
            <a:xfrm>
              <a:off x="64008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num[2]</a:t>
              </a:r>
            </a:p>
          </p:txBody>
        </p:sp>
        <p:sp>
          <p:nvSpPr>
            <p:cNvPr id="3087" name="TextBox 65"/>
            <p:cNvSpPr txBox="1">
              <a:spLocks noChangeArrowheads="1"/>
            </p:cNvSpPr>
            <p:nvPr/>
          </p:nvSpPr>
          <p:spPr bwMode="auto">
            <a:xfrm>
              <a:off x="8229600" y="3810000"/>
              <a:ext cx="10823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num[9]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10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8221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78" grpId="0"/>
      <p:bldP spid="61" grpId="0" animBg="1"/>
      <p:bldP spid="30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28600" y="5562600"/>
            <a:ext cx="8686800" cy="1108075"/>
          </a:xfrm>
          <a:prstGeom prst="rect">
            <a:avLst/>
          </a:prstGeom>
          <a:solidFill>
            <a:srgbClr val="FFFFA9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Specify the array size.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size must be at least equal to the number of initialized values. </a:t>
            </a:r>
            <a:r>
              <a:rPr lang="en-US" altLang="en-US" sz="2200" b="1" dirty="0">
                <a:latin typeface="Comic Sans MS" pitchFamily="66" charset="0"/>
              </a:rPr>
              <a:t>Array elements assigned in index order. Remaining elements are set to 0.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" y="304800"/>
            <a:ext cx="83820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How can we create an int array num[] and initialize it to: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0" y="990600"/>
            <a:ext cx="8839200" cy="685800"/>
            <a:chOff x="-76200" y="2819400"/>
            <a:chExt cx="8839200" cy="685800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67818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8288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28194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8100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85800" y="28194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4117" name="Shape 41"/>
            <p:cNvCxnSpPr>
              <a:cxnSpLocks noChangeShapeType="1"/>
            </p:cNvCxnSpPr>
            <p:nvPr/>
          </p:nvCxnSpPr>
          <p:spPr bwMode="auto">
            <a:xfrm flipV="1">
              <a:off x="1143000" y="30480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  <p:sp>
          <p:nvSpPr>
            <p:cNvPr id="4118" name="TextBox 56"/>
            <p:cNvSpPr txBox="1">
              <a:spLocks noChangeArrowheads="1"/>
            </p:cNvSpPr>
            <p:nvPr/>
          </p:nvSpPr>
          <p:spPr bwMode="auto">
            <a:xfrm>
              <a:off x="-76200" y="28956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num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77724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48006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791200" y="2819400"/>
              <a:ext cx="990600" cy="6858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122" name="TextBox 68"/>
            <p:cNvSpPr txBox="1">
              <a:spLocks noChangeArrowheads="1"/>
            </p:cNvSpPr>
            <p:nvPr/>
          </p:nvSpPr>
          <p:spPr bwMode="auto">
            <a:xfrm>
              <a:off x="3124200" y="2971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23" name="TextBox 69"/>
            <p:cNvSpPr txBox="1">
              <a:spLocks noChangeArrowheads="1"/>
            </p:cNvSpPr>
            <p:nvPr/>
          </p:nvSpPr>
          <p:spPr bwMode="auto">
            <a:xfrm>
              <a:off x="20574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-2</a:t>
              </a:r>
            </a:p>
          </p:txBody>
        </p:sp>
        <p:sp>
          <p:nvSpPr>
            <p:cNvPr id="4124" name="TextBox 70"/>
            <p:cNvSpPr txBox="1">
              <a:spLocks noChangeArrowheads="1"/>
            </p:cNvSpPr>
            <p:nvPr/>
          </p:nvSpPr>
          <p:spPr bwMode="auto">
            <a:xfrm>
              <a:off x="4114800" y="2971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125" name="TextBox 71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-7</a:t>
              </a:r>
            </a:p>
          </p:txBody>
        </p:sp>
        <p:sp>
          <p:nvSpPr>
            <p:cNvPr id="4126" name="TextBox 72"/>
            <p:cNvSpPr txBox="1">
              <a:spLocks noChangeArrowheads="1"/>
            </p:cNvSpPr>
            <p:nvPr/>
          </p:nvSpPr>
          <p:spPr bwMode="auto">
            <a:xfrm>
              <a:off x="59436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19</a:t>
              </a:r>
            </a:p>
          </p:txBody>
        </p:sp>
        <p:sp>
          <p:nvSpPr>
            <p:cNvPr id="4127" name="TextBox 73"/>
            <p:cNvSpPr txBox="1">
              <a:spLocks noChangeArrowheads="1"/>
            </p:cNvSpPr>
            <p:nvPr/>
          </p:nvSpPr>
          <p:spPr bwMode="auto">
            <a:xfrm>
              <a:off x="6934200" y="29718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103</a:t>
              </a:r>
            </a:p>
          </p:txBody>
        </p:sp>
        <p:sp>
          <p:nvSpPr>
            <p:cNvPr id="4128" name="TextBox 74"/>
            <p:cNvSpPr txBox="1">
              <a:spLocks noChangeArrowheads="1"/>
            </p:cNvSpPr>
            <p:nvPr/>
          </p:nvSpPr>
          <p:spPr bwMode="auto">
            <a:xfrm>
              <a:off x="8001000" y="2971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28600" y="2438400"/>
            <a:ext cx="86868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Initial values are placed within curly braces separated by commas.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size of the array </a:t>
            </a:r>
            <a:r>
              <a:rPr lang="en-US" sz="2200" b="1" dirty="0">
                <a:solidFill>
                  <a:srgbClr val="A30000"/>
                </a:solidFill>
                <a:latin typeface="Comic Sans MS" pitchFamily="66" charset="0"/>
              </a:rPr>
              <a:t>need not be specified. </a:t>
            </a:r>
            <a:r>
              <a:rPr lang="en-US" sz="2200" b="1" dirty="0">
                <a:latin typeface="Comic Sans MS" pitchFamily="66" charset="0"/>
              </a:rPr>
              <a:t>It is set to the number of initial values provided.</a:t>
            </a:r>
          </a:p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Array elements are assigned in sequence in the  index order. First constant is assigned to array element [0], second constant to [1], etc..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57200" y="1828800"/>
            <a:ext cx="7181850" cy="430213"/>
            <a:chOff x="304800" y="2514600"/>
            <a:chExt cx="7182177" cy="430887"/>
          </a:xfrm>
        </p:grpSpPr>
        <p:sp>
          <p:nvSpPr>
            <p:cNvPr id="4106" name="TextBox 80"/>
            <p:cNvSpPr txBox="1">
              <a:spLocks noChangeArrowheads="1"/>
            </p:cNvSpPr>
            <p:nvPr/>
          </p:nvSpPr>
          <p:spPr bwMode="auto">
            <a:xfrm>
              <a:off x="304800" y="2514600"/>
              <a:ext cx="14943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Method 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05073" y="2514600"/>
              <a:ext cx="5581904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A3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int  num[] = {-2,3,5,-7,19, 103, 11};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04800" y="5029200"/>
            <a:ext cx="8534400" cy="430213"/>
            <a:chOff x="228600" y="5181600"/>
            <a:chExt cx="8534400" cy="430887"/>
          </a:xfrm>
        </p:grpSpPr>
        <p:sp>
          <p:nvSpPr>
            <p:cNvPr id="80" name="TextBox 79"/>
            <p:cNvSpPr txBox="1"/>
            <p:nvPr/>
          </p:nvSpPr>
          <p:spPr>
            <a:xfrm>
              <a:off x="1828800" y="5181600"/>
              <a:ext cx="693420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A3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int  num[10] = {-2,3,5, -7, 19, 103, 11};</a:t>
              </a:r>
            </a:p>
          </p:txBody>
        </p:sp>
        <p:sp>
          <p:nvSpPr>
            <p:cNvPr id="4105" name="TextBox 31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14943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Method 2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11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193400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143000"/>
            <a:ext cx="568325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A3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9D0000"/>
                </a:solidFill>
                <a:latin typeface="Comic Sans MS" pitchFamily="66" charset="0"/>
              </a:rPr>
              <a:t>int  num[] = {-2,3,5,-7,19,103,11};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"/>
            <a:ext cx="68580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Recommended method: array size determined from </a:t>
            </a:r>
            <a:r>
              <a:rPr lang="en-US" sz="2200" b="1" dirty="0">
                <a:latin typeface="Comic Sans MS" pitchFamily="66" charset="0"/>
                <a:cs typeface="Calibri" pitchFamily="34" charset="0"/>
              </a:rPr>
              <a:t>the number of initialization values.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" y="4343400"/>
            <a:ext cx="6858000" cy="887413"/>
            <a:chOff x="457200" y="3352800"/>
            <a:chExt cx="6858000" cy="888087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3352800"/>
              <a:ext cx="2393950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Is this correct?</a:t>
              </a:r>
            </a:p>
          </p:txBody>
        </p:sp>
        <p:sp>
          <p:nvSpPr>
            <p:cNvPr id="5159" name="TextBox 10"/>
            <p:cNvSpPr txBox="1">
              <a:spLocks noChangeArrowheads="1"/>
            </p:cNvSpPr>
            <p:nvPr/>
          </p:nvSpPr>
          <p:spPr bwMode="auto">
            <a:xfrm>
              <a:off x="457200" y="3810000"/>
              <a:ext cx="6858000" cy="430887"/>
            </a:xfrm>
            <a:prstGeom prst="rect">
              <a:avLst/>
            </a:prstGeom>
            <a:solidFill>
              <a:srgbClr val="FFB550"/>
            </a:solidFill>
            <a:ln w="9525">
              <a:solidFill>
                <a:srgbClr val="A3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int  num[6] = {-2,3,5,-7,19,103,11};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0" y="5295156"/>
            <a:ext cx="7315200" cy="1446212"/>
            <a:chOff x="0" y="3886200"/>
            <a:chExt cx="7315200" cy="1446550"/>
          </a:xfrm>
        </p:grpSpPr>
        <p:sp>
          <p:nvSpPr>
            <p:cNvPr id="5156" name="TextBox 11"/>
            <p:cNvSpPr txBox="1">
              <a:spLocks noChangeArrowheads="1"/>
            </p:cNvSpPr>
            <p:nvPr/>
          </p:nvSpPr>
          <p:spPr bwMode="auto">
            <a:xfrm>
              <a:off x="0" y="4343400"/>
              <a:ext cx="10278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rgbClr val="C00000"/>
                  </a:solidFill>
                  <a:latin typeface="Comic Sans MS" pitchFamily="66" charset="0"/>
                </a:rPr>
                <a:t>Why?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3886200"/>
              <a:ext cx="6248400" cy="14465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marL="457200" indent="-457200">
                <a:buClr>
                  <a:srgbClr val="9D0000"/>
                </a:buClr>
                <a:buFont typeface="+mj-lt"/>
                <a:buAutoNum type="arabicPeriod"/>
                <a:defRPr/>
              </a:pPr>
              <a:r>
                <a:rPr lang="en-US" sz="2200" b="1" dirty="0">
                  <a:latin typeface="Comic Sans MS" pitchFamily="66" charset="0"/>
                </a:rPr>
                <a:t>num is declared to be an int array of size 6 but 7 values have been initialized.</a:t>
              </a:r>
            </a:p>
            <a:p>
              <a:pPr marL="457200" indent="-457200">
                <a:buClr>
                  <a:srgbClr val="9D0000"/>
                </a:buClr>
                <a:buFont typeface="+mj-lt"/>
                <a:buAutoNum type="arabicPeriod"/>
                <a:defRPr/>
              </a:pPr>
              <a:r>
                <a:rPr lang="en-US" sz="2200" b="1" dirty="0">
                  <a:latin typeface="Comic Sans MS" pitchFamily="66" charset="0"/>
                </a:rPr>
                <a:t>Number of initial values must be less than equal to the size specified.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52800" y="1752600"/>
            <a:ext cx="3921125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num[100] ={0,-1,1,-1};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33400" y="1752600"/>
            <a:ext cx="2393950" cy="430213"/>
          </a:xfrm>
          <a:prstGeom prst="rect">
            <a:avLst/>
          </a:prstGeom>
          <a:solidFill>
            <a:srgbClr val="FBB2D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2200" b="1" dirty="0">
                <a:latin typeface="Comic Sans MS" pitchFamily="66" charset="0"/>
              </a:rPr>
              <a:t>Is this correct?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2286000"/>
            <a:ext cx="8686800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YES! Creates num as an array of size 100. First 4 entries are initialized as given. num[4] … num[99]  are set to 0.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00400" y="4343400"/>
            <a:ext cx="3352800" cy="430213"/>
          </a:xfrm>
          <a:prstGeom prst="rect">
            <a:avLst/>
          </a:prstGeom>
          <a:solidFill>
            <a:srgbClr val="FF9E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NO! it won’t compile!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0" y="3048000"/>
            <a:ext cx="8915400" cy="1143000"/>
            <a:chOff x="0" y="3048000"/>
            <a:chExt cx="8915400" cy="11430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0" y="35052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134" name="TextBox 36"/>
            <p:cNvSpPr txBox="1">
              <a:spLocks noChangeArrowheads="1"/>
            </p:cNvSpPr>
            <p:nvPr/>
          </p:nvSpPr>
          <p:spPr bwMode="auto">
            <a:xfrm>
              <a:off x="0" y="30480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25A71"/>
                  </a:solidFill>
                  <a:latin typeface="Comic Sans MS" pitchFamily="66" charset="0"/>
                </a:rPr>
                <a:t>num</a:t>
              </a:r>
            </a:p>
          </p:txBody>
        </p: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990600" y="3429000"/>
              <a:ext cx="7924800" cy="685800"/>
              <a:chOff x="1219200" y="3581400"/>
              <a:chExt cx="7924800" cy="685800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>
                <a:off x="81534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2192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22098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32004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7239000" y="3581400"/>
                <a:ext cx="990600" cy="685800"/>
                <a:chOff x="4953000" y="3505200"/>
                <a:chExt cx="990600" cy="685800"/>
              </a:xfrm>
            </p:grpSpPr>
            <p:cxnSp>
              <p:nvCxnSpPr>
                <p:cNvPr id="5154" name="Straight Connector 42"/>
                <p:cNvCxnSpPr>
                  <a:cxnSpLocks noChangeShapeType="1"/>
                </p:cNvCxnSpPr>
                <p:nvPr/>
              </p:nvCxnSpPr>
              <p:spPr bwMode="auto">
                <a:xfrm>
                  <a:off x="4953000" y="4191000"/>
                  <a:ext cx="9906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55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4953000" y="3505200"/>
                  <a:ext cx="9906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48" name="Rounded Rectangle 47"/>
              <p:cNvSpPr/>
              <p:nvPr/>
            </p:nvSpPr>
            <p:spPr bwMode="auto">
              <a:xfrm>
                <a:off x="41910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51816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146" name="TextBox 49"/>
              <p:cNvSpPr txBox="1">
                <a:spLocks noChangeArrowheads="1"/>
              </p:cNvSpPr>
              <p:nvPr/>
            </p:nvSpPr>
            <p:spPr bwMode="auto">
              <a:xfrm>
                <a:off x="15240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147" name="TextBox 50"/>
              <p:cNvSpPr txBox="1">
                <a:spLocks noChangeArrowheads="1"/>
              </p:cNvSpPr>
              <p:nvPr/>
            </p:nvSpPr>
            <p:spPr bwMode="auto">
              <a:xfrm>
                <a:off x="2438400" y="3657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5148" name="TextBox 51"/>
              <p:cNvSpPr txBox="1">
                <a:spLocks noChangeArrowheads="1"/>
              </p:cNvSpPr>
              <p:nvPr/>
            </p:nvSpPr>
            <p:spPr bwMode="auto">
              <a:xfrm>
                <a:off x="35814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5149" name="TextBox 52"/>
              <p:cNvSpPr txBox="1">
                <a:spLocks noChangeArrowheads="1"/>
              </p:cNvSpPr>
              <p:nvPr/>
            </p:nvSpPr>
            <p:spPr bwMode="auto">
              <a:xfrm>
                <a:off x="4495800" y="3657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5150" name="TextBox 53"/>
              <p:cNvSpPr txBox="1">
                <a:spLocks noChangeArrowheads="1"/>
              </p:cNvSpPr>
              <p:nvPr/>
            </p:nvSpPr>
            <p:spPr bwMode="auto">
              <a:xfrm>
                <a:off x="54864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6172200" y="3581400"/>
                <a:ext cx="990600" cy="6858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5152" name="TextBox 57"/>
              <p:cNvSpPr txBox="1">
                <a:spLocks noChangeArrowheads="1"/>
              </p:cNvSpPr>
              <p:nvPr/>
            </p:nvSpPr>
            <p:spPr bwMode="auto">
              <a:xfrm>
                <a:off x="64770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5153" name="TextBox 58"/>
              <p:cNvSpPr txBox="1">
                <a:spLocks noChangeArrowheads="1"/>
              </p:cNvSpPr>
              <p:nvPr/>
            </p:nvSpPr>
            <p:spPr bwMode="auto">
              <a:xfrm>
                <a:off x="8458200" y="36576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0</a:t>
                </a:r>
              </a:p>
            </p:txBody>
          </p:sp>
        </p:grpSp>
        <p:cxnSp>
          <p:nvCxnSpPr>
            <p:cNvPr id="5136" name="Shape 41"/>
            <p:cNvCxnSpPr>
              <a:cxnSpLocks noChangeShapeType="1"/>
            </p:cNvCxnSpPr>
            <p:nvPr/>
          </p:nvCxnSpPr>
          <p:spPr bwMode="auto">
            <a:xfrm flipV="1">
              <a:off x="533400" y="3810000"/>
              <a:ext cx="762000" cy="1524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7030A0"/>
              </a:solidFill>
              <a:round/>
              <a:headEnd/>
              <a:tailEnd type="arrow" w="med" len="med"/>
            </a:ln>
          </p:spPr>
        </p:cxnSp>
      </p:grpSp>
      <p:pic>
        <p:nvPicPr>
          <p:cNvPr id="1027" name="Picture 3" descr="C:\Users\karkare\AppData\Local\Microsoft\Windows\Temporary Internet Files\Content.IE5\385LVY7D\MC9004377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2112"/>
            <a:ext cx="1831975" cy="1501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Temporary Internet Files\Content.IE5\6QTZ4LZZ\MC900440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4846125"/>
            <a:ext cx="1830388" cy="1484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12</a:t>
            </a:fld>
            <a:endParaRPr lang="hi-IN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027083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boy_confused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162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57200" y="381000"/>
            <a:ext cx="7086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Initialization values could be constants or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constant expressions</a:t>
            </a:r>
            <a:r>
              <a:rPr lang="en-US" sz="2200" b="1" dirty="0">
                <a:latin typeface="Comic Sans MS" pitchFamily="66" charset="0"/>
              </a:rPr>
              <a:t>. Constant expressions are expressions built out of constants.</a:t>
            </a:r>
          </a:p>
        </p:txBody>
      </p:sp>
      <p:pic>
        <p:nvPicPr>
          <p:cNvPr id="8" name="Picture 7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78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1676400"/>
            <a:ext cx="632460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int num[] = { 109, </a:t>
            </a:r>
            <a:r>
              <a:rPr lang="en-US" sz="2200" b="1" dirty="0" smtClean="0">
                <a:latin typeface="Comic Sans MS" pitchFamily="66" charset="0"/>
              </a:rPr>
              <a:t>7+3, 25*1023 </a:t>
            </a:r>
            <a:r>
              <a:rPr lang="en-US" sz="2200" b="1" dirty="0">
                <a:latin typeface="Comic Sans MS" pitchFamily="66" charset="0"/>
              </a:rPr>
              <a:t>};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7086600" cy="769938"/>
          </a:xfrm>
          <a:prstGeom prst="rect">
            <a:avLst/>
          </a:prstGeom>
          <a:solidFill>
            <a:srgbClr val="F7C087"/>
          </a:solidFill>
          <a:ln w="9525">
            <a:solidFill>
              <a:srgbClr val="9D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Type of each initialization constant should be promotable/demote-able to array element type.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1000" y="3276600"/>
            <a:ext cx="7162800" cy="963613"/>
            <a:chOff x="685800" y="2819400"/>
            <a:chExt cx="7162800" cy="964288"/>
          </a:xfrm>
        </p:grpSpPr>
        <p:sp>
          <p:nvSpPr>
            <p:cNvPr id="21" name="TextBox 20"/>
            <p:cNvSpPr txBox="1"/>
            <p:nvPr/>
          </p:nvSpPr>
          <p:spPr>
            <a:xfrm>
              <a:off x="685800" y="3353174"/>
              <a:ext cx="7162800" cy="4305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Float constants 1.09 and 25.05 downgraded to int</a:t>
              </a:r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762000" y="2819400"/>
              <a:ext cx="7086600" cy="430887"/>
              <a:chOff x="1600200" y="3352800"/>
              <a:chExt cx="7086600" cy="43088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514600" y="3352800"/>
                <a:ext cx="6172200" cy="4305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int num[] =  { 1.09, ‘A</a:t>
                </a:r>
                <a:r>
                  <a:rPr lang="en-US" sz="2200" b="1" dirty="0" smtClean="0">
                    <a:latin typeface="Comic Sans MS" pitchFamily="66" charset="0"/>
                  </a:rPr>
                  <a:t>’, 25.05</a:t>
                </a:r>
                <a:r>
                  <a:rPr lang="en-US" sz="2200" b="1" dirty="0">
                    <a:latin typeface="Comic Sans MS" pitchFamily="66" charset="0"/>
                  </a:rPr>
                  <a:t>}; </a:t>
                </a:r>
              </a:p>
            </p:txBody>
          </p:sp>
          <p:sp>
            <p:nvSpPr>
              <p:cNvPr id="6162" name="TextBox 25"/>
              <p:cNvSpPr txBox="1">
                <a:spLocks noChangeArrowheads="1"/>
              </p:cNvSpPr>
              <p:nvPr/>
            </p:nvSpPr>
            <p:spPr bwMode="auto">
              <a:xfrm>
                <a:off x="1600200" y="3352800"/>
                <a:ext cx="87556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9D0000"/>
                    </a:solidFill>
                    <a:latin typeface="Comic Sans MS" pitchFamily="66" charset="0"/>
                  </a:rPr>
                  <a:t>E.g.,</a:t>
                </a:r>
              </a:p>
            </p:txBody>
          </p:sp>
        </p:grpSp>
      </p:grpSp>
      <p:pic>
        <p:nvPicPr>
          <p:cNvPr id="36" name="Picture 35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3528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57200" y="4495800"/>
            <a:ext cx="5891213" cy="769938"/>
            <a:chOff x="152400" y="4495800"/>
            <a:chExt cx="5891759" cy="769441"/>
          </a:xfrm>
        </p:grpSpPr>
        <p:sp>
          <p:nvSpPr>
            <p:cNvPr id="33" name="TextBox 32"/>
            <p:cNvSpPr txBox="1"/>
            <p:nvPr/>
          </p:nvSpPr>
          <p:spPr>
            <a:xfrm>
              <a:off x="1752748" y="4495800"/>
              <a:ext cx="4291411" cy="7694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curr = 5;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num[] = { 2, curr*curr+5};</a:t>
              </a:r>
            </a:p>
          </p:txBody>
        </p:sp>
        <p:sp>
          <p:nvSpPr>
            <p:cNvPr id="6158" name="TextBox 37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159851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Would </a:t>
              </a:r>
            </a:p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this work?</a:t>
              </a:r>
            </a:p>
          </p:txBody>
        </p:sp>
      </p:grpSp>
      <p:pic>
        <p:nvPicPr>
          <p:cNvPr id="40" name="Picture 39" descr="green_t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19600"/>
            <a:ext cx="812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57200" y="5410200"/>
            <a:ext cx="7010400" cy="110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YES! </a:t>
            </a:r>
            <a:r>
              <a:rPr lang="en-US" sz="2200" b="1" dirty="0">
                <a:latin typeface="Comic Sans MS" pitchFamily="66" charset="0"/>
              </a:rPr>
              <a:t>ANSI C allows constant expressions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AND</a:t>
            </a:r>
            <a:r>
              <a:rPr lang="en-US" sz="2200" b="1" dirty="0">
                <a:latin typeface="Comic Sans MS" pitchFamily="66" charset="0"/>
              </a:rPr>
              <a:t> </a:t>
            </a:r>
          </a:p>
          <a:p>
            <a:pPr>
              <a:defRPr/>
            </a:pP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simple expressions </a:t>
            </a:r>
            <a:r>
              <a:rPr lang="en-US" sz="2200" b="1" dirty="0">
                <a:latin typeface="Comic Sans MS" pitchFamily="66" charset="0"/>
              </a:rPr>
              <a:t>for initialization values. “Simple” is compiler dependent.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722464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Character array initialization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057400"/>
            <a:ext cx="7761288" cy="963613"/>
            <a:chOff x="76200" y="1828800"/>
            <a:chExt cx="7761671" cy="964287"/>
          </a:xfrm>
        </p:grpSpPr>
        <p:sp>
          <p:nvSpPr>
            <p:cNvPr id="6" name="Rectangle 5"/>
            <p:cNvSpPr/>
            <p:nvPr/>
          </p:nvSpPr>
          <p:spPr bwMode="auto">
            <a:xfrm>
              <a:off x="7086946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1112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76200" y="1828800"/>
              <a:ext cx="1524000" cy="685800"/>
              <a:chOff x="1219200" y="1905000"/>
              <a:chExt cx="1524000" cy="685800"/>
            </a:xfrm>
          </p:grpSpPr>
          <p:sp>
            <p:nvSpPr>
              <p:cNvPr id="7205" name="TextBox 33"/>
              <p:cNvSpPr txBox="1">
                <a:spLocks noChangeArrowheads="1"/>
              </p:cNvSpPr>
              <p:nvPr/>
            </p:nvSpPr>
            <p:spPr bwMode="auto">
              <a:xfrm>
                <a:off x="1219200" y="1981200"/>
                <a:ext cx="322524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002060"/>
                    </a:solidFill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676400" y="1905000"/>
                <a:ext cx="685800" cy="6858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rgbClr val="94F4B9">
                      <a:shade val="67500"/>
                      <a:satMod val="115000"/>
                    </a:srgbClr>
                  </a:gs>
                  <a:gs pos="100000">
                    <a:srgbClr val="94F4B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cxnSp>
            <p:nvCxnSpPr>
              <p:cNvPr id="7209" name="Shape 41"/>
              <p:cNvCxnSpPr>
                <a:cxnSpLocks noChangeShapeType="1"/>
                <a:endCxn id="12" idx="1"/>
              </p:cNvCxnSpPr>
              <p:nvPr/>
            </p:nvCxnSpPr>
            <p:spPr bwMode="auto">
              <a:xfrm flipV="1">
                <a:off x="2133600" y="21717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7183" name="TextBox 9"/>
            <p:cNvSpPr txBox="1">
              <a:spLocks noChangeArrowheads="1"/>
            </p:cNvSpPr>
            <p:nvPr/>
          </p:nvSpPr>
          <p:spPr bwMode="auto">
            <a:xfrm>
              <a:off x="6477000" y="18288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‘N’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75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109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943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777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343611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29444" y="1828800"/>
              <a:ext cx="685834" cy="5337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190" name="TextBox 18"/>
            <p:cNvSpPr txBox="1">
              <a:spLocks noChangeArrowheads="1"/>
            </p:cNvSpPr>
            <p:nvPr/>
          </p:nvSpPr>
          <p:spPr bwMode="auto">
            <a:xfrm>
              <a:off x="1676400" y="1828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7191" name="TextBox 19"/>
            <p:cNvSpPr txBox="1">
              <a:spLocks noChangeArrowheads="1"/>
            </p:cNvSpPr>
            <p:nvPr/>
          </p:nvSpPr>
          <p:spPr bwMode="auto">
            <a:xfrm>
              <a:off x="2362200" y="18288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7192" name="TextBox 20"/>
            <p:cNvSpPr txBox="1">
              <a:spLocks noChangeArrowheads="1"/>
            </p:cNvSpPr>
            <p:nvPr/>
          </p:nvSpPr>
          <p:spPr bwMode="auto">
            <a:xfrm>
              <a:off x="3048000" y="18288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7193" name="TextBox 21"/>
            <p:cNvSpPr txBox="1">
              <a:spLocks noChangeArrowheads="1"/>
            </p:cNvSpPr>
            <p:nvPr/>
          </p:nvSpPr>
          <p:spPr bwMode="auto">
            <a:xfrm>
              <a:off x="3733800" y="18288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sp>
          <p:nvSpPr>
            <p:cNvPr id="7194" name="TextBox 22"/>
            <p:cNvSpPr txBox="1">
              <a:spLocks noChangeArrowheads="1"/>
            </p:cNvSpPr>
            <p:nvPr/>
          </p:nvSpPr>
          <p:spPr bwMode="auto">
            <a:xfrm>
              <a:off x="4419600" y="18288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‘</a:t>
              </a:r>
            </a:p>
          </p:txBody>
        </p:sp>
        <p:sp>
          <p:nvSpPr>
            <p:cNvPr id="7195" name="TextBox 23"/>
            <p:cNvSpPr txBox="1">
              <a:spLocks noChangeArrowheads="1"/>
            </p:cNvSpPr>
            <p:nvPr/>
          </p:nvSpPr>
          <p:spPr bwMode="auto">
            <a:xfrm>
              <a:off x="5105400" y="1828800"/>
              <a:ext cx="5164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‘D’</a:t>
              </a:r>
            </a:p>
          </p:txBody>
        </p:sp>
        <p:sp>
          <p:nvSpPr>
            <p:cNvPr id="7196" name="TextBox 24"/>
            <p:cNvSpPr txBox="1">
              <a:spLocks noChangeArrowheads="1"/>
            </p:cNvSpPr>
            <p:nvPr/>
          </p:nvSpPr>
          <p:spPr bwMode="auto">
            <a:xfrm>
              <a:off x="5791200" y="1828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715278" y="1828800"/>
              <a:ext cx="685834" cy="5337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7198" name="TextBox 26"/>
            <p:cNvSpPr txBox="1">
              <a:spLocks noChangeArrowheads="1"/>
            </p:cNvSpPr>
            <p:nvPr/>
          </p:nvSpPr>
          <p:spPr bwMode="auto">
            <a:xfrm>
              <a:off x="5791200" y="1828800"/>
              <a:ext cx="5389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‘O’</a:t>
              </a:r>
            </a:p>
          </p:txBody>
        </p: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1524000" y="2362200"/>
              <a:ext cx="6313871" cy="430887"/>
              <a:chOff x="1600200" y="2362200"/>
              <a:chExt cx="6313871" cy="430887"/>
            </a:xfrm>
          </p:grpSpPr>
          <p:sp>
            <p:nvSpPr>
              <p:cNvPr id="7201" name="TextBox 29"/>
              <p:cNvSpPr txBox="1">
                <a:spLocks noChangeArrowheads="1"/>
              </p:cNvSpPr>
              <p:nvPr/>
            </p:nvSpPr>
            <p:spPr bwMode="auto">
              <a:xfrm>
                <a:off x="1600200" y="2362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7202" name="TextBox 30"/>
              <p:cNvSpPr txBox="1">
                <a:spLocks noChangeArrowheads="1"/>
              </p:cNvSpPr>
              <p:nvPr/>
            </p:nvSpPr>
            <p:spPr bwMode="auto">
              <a:xfrm>
                <a:off x="3733800" y="23622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s[3] s[4]  s[5]  </a:t>
                </a:r>
              </a:p>
            </p:txBody>
          </p:sp>
          <p:sp>
            <p:nvSpPr>
              <p:cNvPr id="7203" name="TextBox 31"/>
              <p:cNvSpPr txBox="1">
                <a:spLocks noChangeArrowheads="1"/>
              </p:cNvSpPr>
              <p:nvPr/>
            </p:nvSpPr>
            <p:spPr bwMode="auto">
              <a:xfrm>
                <a:off x="5715000" y="2362200"/>
                <a:ext cx="147027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s[6] s[7] </a:t>
                </a:r>
              </a:p>
            </p:txBody>
          </p:sp>
          <p:sp>
            <p:nvSpPr>
              <p:cNvPr id="7204" name="TextBox 32"/>
              <p:cNvSpPr txBox="1">
                <a:spLocks noChangeArrowheads="1"/>
              </p:cNvSpPr>
              <p:nvPr/>
            </p:nvSpPr>
            <p:spPr bwMode="auto">
              <a:xfrm>
                <a:off x="7086600" y="2362200"/>
                <a:ext cx="82747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s[8] </a:t>
                </a:r>
              </a:p>
            </p:txBody>
          </p:sp>
        </p:grpSp>
        <p:sp>
          <p:nvSpPr>
            <p:cNvPr id="7200" name="TextBox 28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‘\0’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9600" y="990600"/>
            <a:ext cx="7924800" cy="769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Character arrays may be initialized like arrays of any other type. Suppose we want the following char array.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5800" y="3429000"/>
            <a:ext cx="7667625" cy="430213"/>
            <a:chOff x="228600" y="3124200"/>
            <a:chExt cx="7667717" cy="430887"/>
          </a:xfrm>
        </p:grpSpPr>
        <p:sp>
          <p:nvSpPr>
            <p:cNvPr id="41" name="TextBox 40"/>
            <p:cNvSpPr txBox="1"/>
            <p:nvPr/>
          </p:nvSpPr>
          <p:spPr>
            <a:xfrm>
              <a:off x="228600" y="3124200"/>
              <a:ext cx="2146326" cy="4308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We can write: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67029" y="3124200"/>
              <a:ext cx="5229288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s[]={‘I</a:t>
              </a:r>
              <a:r>
                <a:rPr lang="en-US" sz="2200" b="1" dirty="0" smtClean="0">
                  <a:latin typeface="Comic Sans MS" pitchFamily="66" charset="0"/>
                </a:rPr>
                <a:t>’,’ ‘,</a:t>
              </a:r>
              <a:r>
                <a:rPr lang="en-US" sz="2200" b="1" dirty="0">
                  <a:latin typeface="Comic Sans MS" pitchFamily="66" charset="0"/>
                </a:rPr>
                <a:t>’a’,’ m’,’ ’,’D’,’O’,’N</a:t>
              </a:r>
              <a:r>
                <a:rPr lang="en-US" sz="2200" b="1" dirty="0" smtClean="0">
                  <a:latin typeface="Comic Sans MS" pitchFamily="66" charset="0"/>
                </a:rPr>
                <a:t>’,’\</a:t>
              </a:r>
              <a:r>
                <a:rPr lang="en-US" sz="2200" b="1" dirty="0">
                  <a:latin typeface="Comic Sans MS" pitchFamily="66" charset="0"/>
                </a:rPr>
                <a:t>0’ };</a:t>
              </a: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381000" y="4038600"/>
            <a:ext cx="7929468" cy="830263"/>
            <a:chOff x="152400" y="3886200"/>
            <a:chExt cx="7929373" cy="830997"/>
          </a:xfrm>
        </p:grpSpPr>
        <p:sp>
          <p:nvSpPr>
            <p:cNvPr id="43" name="TextBox 42"/>
            <p:cNvSpPr txBox="1"/>
            <p:nvPr/>
          </p:nvSpPr>
          <p:spPr>
            <a:xfrm>
              <a:off x="152400" y="3886200"/>
              <a:ext cx="50291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200" b="1" dirty="0">
                  <a:solidFill>
                    <a:srgbClr val="FF0000"/>
                  </a:solidFill>
                  <a:latin typeface="Comic Sans MS" pitchFamily="66" charset="0"/>
                </a:rPr>
                <a:t>BUT! </a:t>
              </a:r>
              <a:r>
                <a:rPr lang="en-US" sz="2200" b="1" dirty="0">
                  <a:latin typeface="Comic Sans MS" pitchFamily="66" charset="0"/>
                </a:rPr>
                <a:t>C allows us to define </a:t>
              </a:r>
              <a:r>
                <a:rPr lang="en-US" sz="2400" b="1" dirty="0">
                  <a:solidFill>
                    <a:srgbClr val="9D0000"/>
                  </a:solidFill>
                  <a:latin typeface="Comic Sans MS" pitchFamily="66" charset="0"/>
                </a:rPr>
                <a:t>string constants. </a:t>
              </a:r>
              <a:r>
                <a:rPr lang="en-US" sz="2400" b="1" dirty="0">
                  <a:latin typeface="Comic Sans MS" pitchFamily="66" charset="0"/>
                </a:rPr>
                <a:t>We can also write: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3938" y="4038735"/>
              <a:ext cx="2747835" cy="4312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s[] </a:t>
              </a:r>
              <a:r>
                <a:rPr lang="en-US" sz="2200" b="1" dirty="0" smtClean="0">
                  <a:latin typeface="Comic Sans MS" pitchFamily="66" charset="0"/>
                </a:rPr>
                <a:t>= “</a:t>
              </a:r>
              <a:r>
                <a:rPr lang="en-US" sz="2200" b="1" dirty="0">
                  <a:latin typeface="Comic Sans MS" pitchFamily="66" charset="0"/>
                </a:rPr>
                <a:t>I am DON”;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81000" y="4876800"/>
            <a:ext cx="8458200" cy="1785104"/>
          </a:xfrm>
          <a:prstGeom prst="rect">
            <a:avLst/>
          </a:prstGeom>
          <a:solidFill>
            <a:srgbClr val="F2EEB8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“I am DON” is a </a:t>
            </a:r>
            <a:r>
              <a:rPr lang="en-US" sz="2200" b="1" dirty="0">
                <a:solidFill>
                  <a:srgbClr val="9D0000"/>
                </a:solidFill>
                <a:latin typeface="Comic Sans MS" pitchFamily="66" charset="0"/>
              </a:rPr>
              <a:t>string</a:t>
            </a:r>
            <a:r>
              <a:rPr lang="en-US" sz="2200" b="1" dirty="0">
                <a:latin typeface="Comic Sans MS" pitchFamily="66" charset="0"/>
              </a:rPr>
              <a:t> constant. Strings constants in C are specified by enclosing in double </a:t>
            </a:r>
            <a:r>
              <a:rPr lang="en-US" sz="2200" b="1" dirty="0" smtClean="0">
                <a:latin typeface="Comic Sans MS" pitchFamily="66" charset="0"/>
              </a:rPr>
              <a:t>quotes.</a:t>
            </a:r>
          </a:p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It is equivalent to a character array </a:t>
            </a:r>
            <a:r>
              <a:rPr lang="en-US" sz="2200" b="1" i="1" dirty="0" smtClean="0">
                <a:solidFill>
                  <a:srgbClr val="FF0000"/>
                </a:solidFill>
                <a:latin typeface="Comic Sans MS" pitchFamily="66" charset="0"/>
              </a:rPr>
              <a:t>ending</a:t>
            </a:r>
            <a:r>
              <a:rPr lang="en-US" sz="2200" b="1" dirty="0" smtClean="0">
                <a:latin typeface="Comic Sans MS" pitchFamily="66" charset="0"/>
              </a:rPr>
              <a:t> with ‘\0’.</a:t>
            </a:r>
          </a:p>
          <a:p>
            <a:pPr marL="342900" indent="-3429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The </a:t>
            </a:r>
            <a:r>
              <a:rPr lang="en-US" sz="2200" b="1" dirty="0">
                <a:latin typeface="Comic Sans MS" pitchFamily="66" charset="0"/>
              </a:rPr>
              <a:t>‘\0’ character (also called NULL char) is automatically added to the </a:t>
            </a:r>
            <a:r>
              <a:rPr lang="en-US" sz="2200" b="1" dirty="0" smtClean="0">
                <a:latin typeface="Comic Sans MS" pitchFamily="66" charset="0"/>
              </a:rPr>
              <a:t>end. 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14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805038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Printing 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458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have used string constants many times. Can you recall?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35963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printf and scanf: the first argument is always a string.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printf(“The value is %d\n”, value);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scanf</a:t>
            </a:r>
            <a:r>
              <a:rPr lang="en-US" sz="2200" b="1" dirty="0" smtClean="0">
                <a:latin typeface="Comic Sans MS" pitchFamily="66" charset="0"/>
              </a:rPr>
              <a:t>(“%d”, &amp;value);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19400"/>
            <a:ext cx="514985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Strings are printed using %s option.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905000" y="2819400"/>
            <a:ext cx="5884863" cy="963613"/>
            <a:chOff x="1905000" y="3048000"/>
            <a:chExt cx="5884951" cy="964287"/>
          </a:xfrm>
        </p:grpSpPr>
        <p:sp>
          <p:nvSpPr>
            <p:cNvPr id="7" name="TextBox 6"/>
            <p:cNvSpPr txBox="1"/>
            <p:nvPr/>
          </p:nvSpPr>
          <p:spPr>
            <a:xfrm>
              <a:off x="1905000" y="3581773"/>
              <a:ext cx="3833870" cy="4305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printf(“%s”, “I am DON”);</a:t>
              </a: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6172200" y="3048000"/>
              <a:ext cx="1617751" cy="888087"/>
              <a:chOff x="6324600" y="3124200"/>
              <a:chExt cx="1617751" cy="88808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324664" y="3581720"/>
                <a:ext cx="1617687" cy="4305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 am DON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24664" y="3124200"/>
                <a:ext cx="1112855" cy="4305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Output</a:t>
                </a:r>
              </a:p>
            </p:txBody>
          </p:sp>
        </p:grp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14400" y="3352800"/>
            <a:ext cx="1047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E.g. 1</a:t>
            </a:r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381000" y="3733800"/>
            <a:ext cx="7953375" cy="922338"/>
            <a:chOff x="381000" y="4191000"/>
            <a:chExt cx="7953972" cy="921841"/>
          </a:xfrm>
        </p:grpSpPr>
        <p:sp>
          <p:nvSpPr>
            <p:cNvPr id="8" name="TextBox 7"/>
            <p:cNvSpPr txBox="1"/>
            <p:nvPr/>
          </p:nvSpPr>
          <p:spPr>
            <a:xfrm>
              <a:off x="1600292" y="4343318"/>
              <a:ext cx="4162737" cy="769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 str[]=“I am GR8DON”;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printf</a:t>
              </a:r>
              <a:r>
                <a:rPr lang="en-US" sz="2200" b="1" dirty="0" smtClean="0">
                  <a:latin typeface="Comic Sans MS" pitchFamily="66" charset="0"/>
                </a:rPr>
                <a:t>(“%s”, str);</a:t>
              </a:r>
              <a:endParaRPr lang="en-US" sz="2200" b="1" dirty="0">
                <a:latin typeface="Comic Sans MS" pitchFamily="66" charset="0"/>
              </a:endParaRP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6172200" y="4191000"/>
              <a:ext cx="2162772" cy="888087"/>
              <a:chOff x="6324600" y="3124200"/>
              <a:chExt cx="2162772" cy="88808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25035" y="3581154"/>
                <a:ext cx="2162337" cy="4315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I am GR8DON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5035" y="3124200"/>
                <a:ext cx="1112921" cy="4315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Output</a:t>
                </a:r>
              </a:p>
            </p:txBody>
          </p:sp>
        </p:grpSp>
        <p:sp>
          <p:nvSpPr>
            <p:cNvPr id="8245" name="TextBox 18"/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104708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9D0000"/>
                  </a:solidFill>
                  <a:latin typeface="Comic Sans MS" pitchFamily="66" charset="0"/>
                </a:rPr>
                <a:t>E.g. 2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248400" y="5867400"/>
            <a:ext cx="2895600" cy="769938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This NULL char is not printed. 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0" y="4572000"/>
            <a:ext cx="9301163" cy="1162050"/>
            <a:chOff x="0" y="4572000"/>
            <a:chExt cx="9301095" cy="116211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0" y="4572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07" name="TextBox 27"/>
            <p:cNvSpPr txBox="1">
              <a:spLocks noChangeArrowheads="1"/>
            </p:cNvSpPr>
            <p:nvPr/>
          </p:nvSpPr>
          <p:spPr bwMode="auto">
            <a:xfrm>
              <a:off x="0" y="5257800"/>
              <a:ext cx="591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str</a:t>
              </a:r>
            </a:p>
          </p:txBody>
        </p:sp>
        <p:cxnSp>
          <p:nvCxnSpPr>
            <p:cNvPr id="8208" name="Shape 41"/>
            <p:cNvCxnSpPr>
              <a:cxnSpLocks noChangeShapeType="1"/>
              <a:endCxn id="30" idx="1"/>
            </p:cNvCxnSpPr>
            <p:nvPr/>
          </p:nvCxnSpPr>
          <p:spPr bwMode="auto">
            <a:xfrm>
              <a:off x="304800" y="4724400"/>
              <a:ext cx="609600" cy="3429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0" name="Rectangle 29"/>
            <p:cNvSpPr/>
            <p:nvPr/>
          </p:nvSpPr>
          <p:spPr bwMode="auto">
            <a:xfrm>
              <a:off x="914393" y="4800612"/>
              <a:ext cx="685795" cy="533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600188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285983" y="4800612"/>
              <a:ext cx="685795" cy="533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8212" name="Straight Connector 33"/>
            <p:cNvCxnSpPr>
              <a:cxnSpLocks noChangeShapeType="1"/>
            </p:cNvCxnSpPr>
            <p:nvPr/>
          </p:nvCxnSpPr>
          <p:spPr bwMode="auto">
            <a:xfrm>
              <a:off x="2971800" y="48006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213" name="Straight Connector 34"/>
            <p:cNvCxnSpPr>
              <a:cxnSpLocks noChangeShapeType="1"/>
            </p:cNvCxnSpPr>
            <p:nvPr/>
          </p:nvCxnSpPr>
          <p:spPr bwMode="auto">
            <a:xfrm>
              <a:off x="2971800" y="5334000"/>
              <a:ext cx="1371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50" name="Rectangle 49"/>
            <p:cNvSpPr/>
            <p:nvPr/>
          </p:nvSpPr>
          <p:spPr bwMode="auto">
            <a:xfrm>
              <a:off x="2971778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57573" y="4800612"/>
              <a:ext cx="685795" cy="5334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8216" name="TextBox 58"/>
            <p:cNvSpPr txBox="1">
              <a:spLocks noChangeArrowheads="1"/>
            </p:cNvSpPr>
            <p:nvPr/>
          </p:nvSpPr>
          <p:spPr bwMode="auto">
            <a:xfrm>
              <a:off x="990600" y="48006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8217" name="TextBox 59"/>
            <p:cNvSpPr txBox="1">
              <a:spLocks noChangeArrowheads="1"/>
            </p:cNvSpPr>
            <p:nvPr/>
          </p:nvSpPr>
          <p:spPr bwMode="auto">
            <a:xfrm>
              <a:off x="3048000" y="48006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19" name="Group 72"/>
            <p:cNvGrpSpPr>
              <a:grpSpLocks/>
            </p:cNvGrpSpPr>
            <p:nvPr/>
          </p:nvGrpSpPr>
          <p:grpSpPr bwMode="auto">
            <a:xfrm>
              <a:off x="4343400" y="4800600"/>
              <a:ext cx="4800600" cy="533400"/>
              <a:chOff x="4343400" y="5334000"/>
              <a:chExt cx="4800600" cy="53340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029163" y="5334012"/>
                <a:ext cx="685795" cy="5334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365756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502915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5714953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640074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7772338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7086543" y="4800612"/>
                  <a:ext cx="685795" cy="5334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8236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8237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8238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8239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8240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8241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8242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8219" name="TextBox 69"/>
            <p:cNvSpPr txBox="1">
              <a:spLocks noChangeArrowheads="1"/>
            </p:cNvSpPr>
            <p:nvPr/>
          </p:nvSpPr>
          <p:spPr bwMode="auto">
            <a:xfrm>
              <a:off x="2438400" y="48006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8220" name="TextBox 70"/>
            <p:cNvSpPr txBox="1">
              <a:spLocks noChangeArrowheads="1"/>
            </p:cNvSpPr>
            <p:nvPr/>
          </p:nvSpPr>
          <p:spPr bwMode="auto">
            <a:xfrm>
              <a:off x="1676400" y="48006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8221" name="Text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8222" name="TextBox 75"/>
            <p:cNvSpPr txBox="1">
              <a:spLocks noChangeArrowheads="1"/>
            </p:cNvSpPr>
            <p:nvPr/>
          </p:nvSpPr>
          <p:spPr bwMode="auto">
            <a:xfrm>
              <a:off x="8382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str[0]</a:t>
              </a:r>
            </a:p>
          </p:txBody>
        </p:sp>
        <p:sp>
          <p:nvSpPr>
            <p:cNvPr id="8223" name="TextBox 76"/>
            <p:cNvSpPr txBox="1">
              <a:spLocks noChangeArrowheads="1"/>
            </p:cNvSpPr>
            <p:nvPr/>
          </p:nvSpPr>
          <p:spPr bwMode="auto">
            <a:xfrm>
              <a:off x="21336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str[2]</a:t>
              </a:r>
            </a:p>
          </p:txBody>
        </p:sp>
        <p:sp>
          <p:nvSpPr>
            <p:cNvPr id="8224" name="TextBox 77"/>
            <p:cNvSpPr txBox="1">
              <a:spLocks noChangeArrowheads="1"/>
            </p:cNvSpPr>
            <p:nvPr/>
          </p:nvSpPr>
          <p:spPr bwMode="auto">
            <a:xfrm>
              <a:off x="35052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str[4]</a:t>
              </a:r>
            </a:p>
          </p:txBody>
        </p:sp>
        <p:sp>
          <p:nvSpPr>
            <p:cNvPr id="8225" name="TextBox 78"/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str[6]</a:t>
              </a:r>
            </a:p>
          </p:txBody>
        </p:sp>
        <p:sp>
          <p:nvSpPr>
            <p:cNvPr id="8226" name="TextBox 79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028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str[8]</a:t>
              </a:r>
            </a:p>
          </p:txBody>
        </p:sp>
        <p:sp>
          <p:nvSpPr>
            <p:cNvPr id="8227" name="TextBox 80"/>
            <p:cNvSpPr txBox="1">
              <a:spLocks noChangeArrowheads="1"/>
            </p:cNvSpPr>
            <p:nvPr/>
          </p:nvSpPr>
          <p:spPr bwMode="auto">
            <a:xfrm>
              <a:off x="8241189" y="5334000"/>
              <a:ext cx="1059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Comic Sans MS" pitchFamily="66" charset="0"/>
                </a:rPr>
                <a:t>str[11]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81000" y="5715000"/>
            <a:ext cx="57912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sz="2200" b="1" dirty="0">
                <a:latin typeface="Comic Sans MS" pitchFamily="66" charset="0"/>
              </a:rPr>
              <a:t>State of memory after definition of str in E.g. 2. Note the NULL char added in the end.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15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280290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/>
      <p:bldP spid="20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914400"/>
            <a:ext cx="40386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str[]=“I am GR8DON”;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str[4] = ‘\0’;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printf</a:t>
            </a:r>
            <a:r>
              <a:rPr lang="en-US" sz="2200" b="1" dirty="0" smtClean="0">
                <a:latin typeface="Comic Sans MS" pitchFamily="66" charset="0"/>
              </a:rPr>
              <a:t>(“%s”, str);</a:t>
            </a:r>
            <a:endParaRPr lang="en-US" sz="2200" b="1" dirty="0">
              <a:latin typeface="Comic Sans MS" pitchFamily="66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4419600"/>
            <a:ext cx="1112838" cy="887413"/>
            <a:chOff x="6324600" y="3124200"/>
            <a:chExt cx="1112805" cy="888087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400" y="457200"/>
            <a:ext cx="3392488" cy="4302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Consider the fragment.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2133600"/>
            <a:ext cx="5737225" cy="430213"/>
          </a:xfrm>
          <a:prstGeom prst="rect">
            <a:avLst/>
          </a:prstGeom>
          <a:solidFill>
            <a:srgbClr val="E2C8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trace the memory state of str[].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0" y="2590800"/>
            <a:ext cx="9301163" cy="1143000"/>
            <a:chOff x="0" y="2590800"/>
            <a:chExt cx="9301095" cy="11430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0" y="3048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9238" name="Shape 41"/>
            <p:cNvCxnSpPr>
              <a:cxnSpLocks noChangeShapeType="1"/>
              <a:endCxn id="17" idx="1"/>
            </p:cNvCxnSpPr>
            <p:nvPr/>
          </p:nvCxnSpPr>
          <p:spPr bwMode="auto">
            <a:xfrm>
              <a:off x="304800" y="3200400"/>
              <a:ext cx="609600" cy="1905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16"/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9242" name="Straight Connector 19"/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2" name="Rectangle 21"/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57573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9245" name="TextBox 23"/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9246" name="TextBox 24"/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11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9267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926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9269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9270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9271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9272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9273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9248" name="TextBox 26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9249" name="TextBox 27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9250" name="TextBox 28"/>
            <p:cNvSpPr txBox="1">
              <a:spLocks noChangeArrowheads="1"/>
            </p:cNvSpPr>
            <p:nvPr/>
          </p:nvSpPr>
          <p:spPr bwMode="auto">
            <a:xfrm>
              <a:off x="37338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grpSp>
          <p:nvGrpSpPr>
            <p:cNvPr id="13" name="Group 53"/>
            <p:cNvGrpSpPr>
              <a:grpSpLocks/>
            </p:cNvGrpSpPr>
            <p:nvPr/>
          </p:nvGrpSpPr>
          <p:grpSpPr bwMode="auto">
            <a:xfrm>
              <a:off x="0" y="2590800"/>
              <a:ext cx="9301095" cy="476310"/>
              <a:chOff x="0" y="3581400"/>
              <a:chExt cx="9301095" cy="476310"/>
            </a:xfrm>
          </p:grpSpPr>
          <p:sp>
            <p:nvSpPr>
              <p:cNvPr id="9252" name="TextBox 14"/>
              <p:cNvSpPr txBox="1">
                <a:spLocks noChangeArrowheads="1"/>
              </p:cNvSpPr>
              <p:nvPr/>
            </p:nvSpPr>
            <p:spPr bwMode="auto">
              <a:xfrm>
                <a:off x="0" y="3581400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str</a:t>
                </a:r>
              </a:p>
            </p:txBody>
          </p:sp>
          <p:sp>
            <p:nvSpPr>
              <p:cNvPr id="9253" name="TextBox 29"/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str[0]</a:t>
                </a:r>
              </a:p>
            </p:txBody>
          </p:sp>
          <p:sp>
            <p:nvSpPr>
              <p:cNvPr id="9254" name="TextBox 30"/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str[2]</a:t>
                </a:r>
              </a:p>
            </p:txBody>
          </p:sp>
          <p:sp>
            <p:nvSpPr>
              <p:cNvPr id="9255" name="TextBox 31"/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str[4]</a:t>
                </a:r>
              </a:p>
            </p:txBody>
          </p:sp>
          <p:sp>
            <p:nvSpPr>
              <p:cNvPr id="9256" name="TextBox 32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str[6]</a:t>
                </a:r>
              </a:p>
            </p:txBody>
          </p:sp>
          <p:sp>
            <p:nvSpPr>
              <p:cNvPr id="9257" name="TextBox 33"/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str[8]</a:t>
                </a:r>
              </a:p>
            </p:txBody>
          </p:sp>
          <p:sp>
            <p:nvSpPr>
              <p:cNvPr id="9258" name="TextBox 34"/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str[11]</a:t>
                </a:r>
              </a:p>
            </p:txBody>
          </p:sp>
        </p:grpSp>
      </p:grpSp>
      <p:sp>
        <p:nvSpPr>
          <p:cNvPr id="51" name="Right Arrow 50"/>
          <p:cNvSpPr/>
          <p:nvPr/>
        </p:nvSpPr>
        <p:spPr bwMode="auto">
          <a:xfrm>
            <a:off x="457200" y="9144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457200" y="12954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457200" y="1600200"/>
            <a:ext cx="685800" cy="4572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3657600" y="3140968"/>
            <a:ext cx="685800" cy="533400"/>
            <a:chOff x="3657600" y="3657600"/>
            <a:chExt cx="685800" cy="533400"/>
          </a:xfrm>
        </p:grpSpPr>
        <p:sp>
          <p:nvSpPr>
            <p:cNvPr id="9233" name="Rectangle 56"/>
            <p:cNvSpPr>
              <a:spLocks noChangeArrowheads="1"/>
            </p:cNvSpPr>
            <p:nvPr/>
          </p:nvSpPr>
          <p:spPr bwMode="auto">
            <a:xfrm>
              <a:off x="3657600" y="3657600"/>
              <a:ext cx="685800" cy="533400"/>
            </a:xfrm>
            <a:prstGeom prst="rect">
              <a:avLst/>
            </a:prstGeom>
            <a:solidFill>
              <a:srgbClr val="51FFD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 dirty="0">
                <a:ea typeface="ＭＳ Ｐゴシック" pitchFamily="34" charset="-128"/>
              </a:endParaRPr>
            </a:p>
          </p:txBody>
        </p:sp>
        <p:sp>
          <p:nvSpPr>
            <p:cNvPr id="9234" name="TextBox 58"/>
            <p:cNvSpPr txBox="1">
              <a:spLocks noChangeArrowheads="1"/>
            </p:cNvSpPr>
            <p:nvPr/>
          </p:nvSpPr>
          <p:spPr bwMode="auto">
            <a:xfrm>
              <a:off x="3657600" y="3733800"/>
              <a:ext cx="63991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‘\0’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981200" y="4395788"/>
            <a:ext cx="67818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9D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A string is a sequence of characters terminated by ‘\0’. This ‘\0’ is not part of the string.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6400" y="609600"/>
            <a:ext cx="3505200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 constant string, i.e., character array terminated by, but not including, ‘\0’.</a:t>
            </a:r>
          </a:p>
        </p:txBody>
      </p:sp>
      <p:cxnSp>
        <p:nvCxnSpPr>
          <p:cNvPr id="65" name="Elbow Connector 64"/>
          <p:cNvCxnSpPr>
            <a:cxnSpLocks noChangeShapeType="1"/>
            <a:endCxn id="66" idx="1"/>
          </p:cNvCxnSpPr>
          <p:nvPr/>
        </p:nvCxnSpPr>
        <p:spPr bwMode="auto">
          <a:xfrm>
            <a:off x="4953000" y="1066800"/>
            <a:ext cx="533400" cy="266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457200" y="2133600"/>
            <a:ext cx="25209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What is printed?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28600" y="5517232"/>
            <a:ext cx="8534400" cy="1108075"/>
          </a:xfrm>
          <a:prstGeom prst="rect">
            <a:avLst/>
          </a:prstGeom>
          <a:solidFill>
            <a:srgbClr val="EAF0AE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0000"/>
              </a:buClr>
              <a:buFont typeface="Arial Narrow" pitchFamily="34" charset="0"/>
              <a:buAutoNum type="arabicPeriod" startAt="2"/>
            </a:pPr>
            <a:r>
              <a:rPr lang="en-US" altLang="en-US" sz="2200" b="1" dirty="0">
                <a:latin typeface="Comic Sans MS" pitchFamily="66" charset="0"/>
              </a:rPr>
              <a:t>There may be non-null characters after the first occurrence of ‘\0’ in str[]. They are not part of the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string</a:t>
            </a:r>
            <a:r>
              <a:rPr lang="en-US" altLang="en-US" sz="2200" b="1" dirty="0">
                <a:latin typeface="Comic Sans MS" pitchFamily="66" charset="0"/>
              </a:rPr>
              <a:t> str[] and don’t get printed by 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6" charset="0"/>
              </a:rPr>
              <a:t>printf</a:t>
            </a:r>
            <a:r>
              <a:rPr lang="en-US" altLang="en-US" sz="2200" b="1" dirty="0" smtClean="0">
                <a:solidFill>
                  <a:srgbClr val="9D0000"/>
                </a:solidFill>
                <a:latin typeface="Comic Sans MS" pitchFamily="66" charset="0"/>
              </a:rPr>
              <a:t>(“%s”, str);</a:t>
            </a:r>
            <a:endParaRPr lang="en-US" altLang="en-US" sz="2200" b="1" dirty="0">
              <a:solidFill>
                <a:srgbClr val="9D0000"/>
              </a:solidFill>
              <a:latin typeface="Comic Sans MS" pitchFamily="66" charset="0"/>
            </a:endParaRPr>
          </a:p>
        </p:txBody>
      </p:sp>
      <p:sp>
        <p:nvSpPr>
          <p:cNvPr id="9232" name="TextBox 76"/>
          <p:cNvSpPr txBox="1">
            <a:spLocks noChangeArrowheads="1"/>
          </p:cNvSpPr>
          <p:nvPr/>
        </p:nvSpPr>
        <p:spPr bwMode="auto">
          <a:xfrm>
            <a:off x="4038600" y="228600"/>
            <a:ext cx="16954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400" b="1" dirty="0">
                <a:solidFill>
                  <a:srgbClr val="9D0000"/>
                </a:solidFill>
                <a:latin typeface="Comic Sans MS" pitchFamily="66" charset="0"/>
              </a:rPr>
              <a:t>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22644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51" grpId="0" animBg="1"/>
      <p:bldP spid="52" grpId="0" animBg="1"/>
      <p:bldP spid="53" grpId="0" animBg="1"/>
      <p:bldP spid="61" grpId="0" animBg="1"/>
      <p:bldP spid="66" grpId="0" animBg="1"/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590800"/>
            <a:ext cx="9301163" cy="1143000"/>
            <a:chOff x="0" y="2590800"/>
            <a:chExt cx="9301095" cy="11430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0" y="3048000"/>
              <a:ext cx="685800" cy="6858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rgbClr val="94F4B9">
                    <a:shade val="67500"/>
                    <a:satMod val="115000"/>
                  </a:srgbClr>
                </a:gs>
                <a:gs pos="100000">
                  <a:srgbClr val="94F4B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263" name="Shape 41"/>
            <p:cNvCxnSpPr>
              <a:cxnSpLocks noChangeShapeType="1"/>
              <a:endCxn id="9" idx="1"/>
            </p:cNvCxnSpPr>
            <p:nvPr/>
          </p:nvCxnSpPr>
          <p:spPr bwMode="auto">
            <a:xfrm>
              <a:off x="304800" y="3200400"/>
              <a:ext cx="609600" cy="1905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9" name="Rectangle 8"/>
            <p:cNvSpPr/>
            <p:nvPr/>
          </p:nvSpPr>
          <p:spPr bwMode="auto">
            <a:xfrm>
              <a:off x="91439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0018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5983" y="3124200"/>
              <a:ext cx="685795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cxnSp>
          <p:nvCxnSpPr>
            <p:cNvPr id="10267" name="Straight Connector 11"/>
            <p:cNvCxnSpPr>
              <a:cxnSpLocks noChangeShapeType="1"/>
            </p:cNvCxnSpPr>
            <p:nvPr/>
          </p:nvCxnSpPr>
          <p:spPr bwMode="auto">
            <a:xfrm>
              <a:off x="2971800" y="3124200"/>
              <a:ext cx="1371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3" name="Rectangle 12"/>
            <p:cNvSpPr/>
            <p:nvPr/>
          </p:nvSpPr>
          <p:spPr bwMode="auto">
            <a:xfrm>
              <a:off x="2971778" y="3124200"/>
              <a:ext cx="685795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657573" y="3124200"/>
              <a:ext cx="685795" cy="533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0270" name="TextBox 14"/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10271" name="TextBox 15"/>
            <p:cNvSpPr txBox="1">
              <a:spLocks noChangeArrowheads="1"/>
            </p:cNvSpPr>
            <p:nvPr/>
          </p:nvSpPr>
          <p:spPr bwMode="auto">
            <a:xfrm>
              <a:off x="3048000" y="3124200"/>
              <a:ext cx="53251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‘m’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4343400" y="3124200"/>
              <a:ext cx="4800600" cy="533400"/>
              <a:chOff x="4343400" y="5334000"/>
              <a:chExt cx="4800600" cy="5334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5029163" y="5334000"/>
                <a:ext cx="685795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4343400" y="5334000"/>
                <a:ext cx="4800600" cy="533400"/>
                <a:chOff x="3657600" y="4800600"/>
                <a:chExt cx="4800600" cy="5334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365756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502915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571495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640074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7772338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7086543" y="4800600"/>
                  <a:ext cx="685795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10292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3733800" y="4800600"/>
                  <a:ext cx="50526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‘G’</a:t>
                  </a:r>
                </a:p>
              </p:txBody>
            </p:sp>
            <p:sp>
              <p:nvSpPr>
                <p:cNvPr id="10293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4419600" y="4800600"/>
                  <a:ext cx="49404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‘R’</a:t>
                  </a:r>
                </a:p>
              </p:txBody>
            </p:sp>
            <p:sp>
              <p:nvSpPr>
                <p:cNvPr id="10294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181600" y="4800600"/>
                  <a:ext cx="4844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‘8’</a:t>
                  </a:r>
                </a:p>
              </p:txBody>
            </p:sp>
            <p:sp>
              <p:nvSpPr>
                <p:cNvPr id="1029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5791200" y="4800600"/>
                  <a:ext cx="51648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‘D’</a:t>
                  </a:r>
                </a:p>
              </p:txBody>
            </p:sp>
            <p:sp>
              <p:nvSpPr>
                <p:cNvPr id="10296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6477000" y="4800600"/>
                  <a:ext cx="53893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‘O’</a:t>
                  </a:r>
                </a:p>
              </p:txBody>
            </p:sp>
            <p:sp>
              <p:nvSpPr>
                <p:cNvPr id="10297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7162800" y="4800600"/>
                  <a:ext cx="54213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‘N’</a:t>
                  </a:r>
                </a:p>
              </p:txBody>
            </p:sp>
            <p:sp>
              <p:nvSpPr>
                <p:cNvPr id="10298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7772400" y="480060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‘\0’</a:t>
                  </a:r>
                </a:p>
              </p:txBody>
            </p:sp>
          </p:grpSp>
        </p:grpSp>
        <p:sp>
          <p:nvSpPr>
            <p:cNvPr id="10273" name="TextBox 17"/>
            <p:cNvSpPr txBox="1">
              <a:spLocks noChangeArrowheads="1"/>
            </p:cNvSpPr>
            <p:nvPr/>
          </p:nvSpPr>
          <p:spPr bwMode="auto">
            <a:xfrm>
              <a:off x="2438400" y="31242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‘a’</a:t>
              </a:r>
            </a:p>
          </p:txBody>
        </p:sp>
        <p:sp>
          <p:nvSpPr>
            <p:cNvPr id="10274" name="TextBox 18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4347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’</a:t>
              </a:r>
            </a:p>
          </p:txBody>
        </p:sp>
        <p:sp>
          <p:nvSpPr>
            <p:cNvPr id="10275" name="TextBox 19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7617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 \0’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0" y="2590800"/>
              <a:ext cx="9301095" cy="476310"/>
              <a:chOff x="0" y="3581400"/>
              <a:chExt cx="9301095" cy="476310"/>
            </a:xfrm>
          </p:grpSpPr>
          <p:sp>
            <p:nvSpPr>
              <p:cNvPr id="10277" name="TextBox 14"/>
              <p:cNvSpPr txBox="1">
                <a:spLocks noChangeArrowheads="1"/>
              </p:cNvSpPr>
              <p:nvPr/>
            </p:nvSpPr>
            <p:spPr bwMode="auto">
              <a:xfrm>
                <a:off x="0" y="3581400"/>
                <a:ext cx="59182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str</a:t>
                </a:r>
              </a:p>
            </p:txBody>
          </p:sp>
          <p:sp>
            <p:nvSpPr>
              <p:cNvPr id="10278" name="TextBox 23"/>
              <p:cNvSpPr txBox="1">
                <a:spLocks noChangeArrowheads="1"/>
              </p:cNvSpPr>
              <p:nvPr/>
            </p:nvSpPr>
            <p:spPr bwMode="auto">
              <a:xfrm>
                <a:off x="838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str[0]</a:t>
                </a:r>
              </a:p>
            </p:txBody>
          </p:sp>
          <p:sp>
            <p:nvSpPr>
              <p:cNvPr id="10279" name="TextBox 24"/>
              <p:cNvSpPr txBox="1">
                <a:spLocks noChangeArrowheads="1"/>
              </p:cNvSpPr>
              <p:nvPr/>
            </p:nvSpPr>
            <p:spPr bwMode="auto">
              <a:xfrm>
                <a:off x="21336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str[2]</a:t>
                </a:r>
              </a:p>
            </p:txBody>
          </p:sp>
          <p:sp>
            <p:nvSpPr>
              <p:cNvPr id="10280" name="TextBox 25"/>
              <p:cNvSpPr txBox="1">
                <a:spLocks noChangeArrowheads="1"/>
              </p:cNvSpPr>
              <p:nvPr/>
            </p:nvSpPr>
            <p:spPr bwMode="auto">
              <a:xfrm>
                <a:off x="35052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str[4]</a:t>
                </a:r>
              </a:p>
            </p:txBody>
          </p:sp>
          <p:sp>
            <p:nvSpPr>
              <p:cNvPr id="10281" name="TextBox 26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str[6]</a:t>
                </a:r>
              </a:p>
            </p:txBody>
          </p:sp>
          <p:sp>
            <p:nvSpPr>
              <p:cNvPr id="10282" name="TextBox 27"/>
              <p:cNvSpPr txBox="1">
                <a:spLocks noChangeArrowheads="1"/>
              </p:cNvSpPr>
              <p:nvPr/>
            </p:nvSpPr>
            <p:spPr bwMode="auto">
              <a:xfrm>
                <a:off x="6248400" y="3657600"/>
                <a:ext cx="9028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str[8]</a:t>
                </a:r>
              </a:p>
            </p:txBody>
          </p:sp>
          <p:sp>
            <p:nvSpPr>
              <p:cNvPr id="10283" name="TextBox 28"/>
              <p:cNvSpPr txBox="1">
                <a:spLocks noChangeArrowheads="1"/>
              </p:cNvSpPr>
              <p:nvPr/>
            </p:nvSpPr>
            <p:spPr bwMode="auto">
              <a:xfrm>
                <a:off x="8241189" y="3657600"/>
                <a:ext cx="1059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mic Sans MS" pitchFamily="66" charset="0"/>
                  </a:rPr>
                  <a:t>str[11]</a:t>
                </a:r>
              </a:p>
            </p:txBody>
          </p:sp>
        </p:grpSp>
      </p:grpSp>
      <p:grpSp>
        <p:nvGrpSpPr>
          <p:cNvPr id="16" name="Group 2"/>
          <p:cNvGrpSpPr/>
          <p:nvPr/>
        </p:nvGrpSpPr>
        <p:grpSpPr>
          <a:xfrm>
            <a:off x="4355976" y="278020"/>
            <a:ext cx="4788023" cy="2124076"/>
            <a:chOff x="4355976" y="278020"/>
            <a:chExt cx="4788023" cy="2124076"/>
          </a:xfrm>
        </p:grpSpPr>
        <p:pic>
          <p:nvPicPr>
            <p:cNvPr id="2052" name="Picture 4" descr="C:\Users\karkare\AppData\Local\Microsoft\Windows\Temporary Internet Files\Content.IE5\385LVY7D\MP900427804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278020"/>
              <a:ext cx="1907703" cy="2124075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Lightning Bolt 61"/>
            <p:cNvSpPr/>
            <p:nvPr/>
          </p:nvSpPr>
          <p:spPr bwMode="auto">
            <a:xfrm>
              <a:off x="7504564" y="457200"/>
              <a:ext cx="533400" cy="811560"/>
            </a:xfrm>
            <a:prstGeom prst="lightningBol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55976" y="278021"/>
              <a:ext cx="3352800" cy="2124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Of course not, they remain right where they were. They were not printed because we used  %s in printf. Let’s take a look.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3886200"/>
            <a:ext cx="4041775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str[]=“I am GR8DON”;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str[4]=‘\0’;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printf</a:t>
            </a:r>
            <a:r>
              <a:rPr lang="en-US" sz="2200" b="1" dirty="0" smtClean="0">
                <a:latin typeface="Comic Sans MS" pitchFamily="66" charset="0"/>
              </a:rPr>
              <a:t>(“%s”, str);</a:t>
            </a:r>
            <a:endParaRPr lang="en-US" sz="2200" b="1" dirty="0">
              <a:latin typeface="Comic Sans MS" pitchFamily="66" charset="0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572000" y="3962400"/>
            <a:ext cx="1112838" cy="887413"/>
            <a:chOff x="6324600" y="3124200"/>
            <a:chExt cx="1112805" cy="888087"/>
          </a:xfrm>
        </p:grpSpPr>
        <p:sp>
          <p:nvSpPr>
            <p:cNvPr id="56" name="TextBox 55"/>
            <p:cNvSpPr txBox="1"/>
            <p:nvPr/>
          </p:nvSpPr>
          <p:spPr>
            <a:xfrm>
              <a:off x="6324600" y="3581747"/>
              <a:ext cx="836588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4600" y="3124200"/>
              <a:ext cx="1112805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</p:grpSp>
      <p:cxnSp>
        <p:nvCxnSpPr>
          <p:cNvPr id="10251" name="Elbow Connector 58"/>
          <p:cNvCxnSpPr>
            <a:cxnSpLocks noChangeShapeType="1"/>
          </p:cNvCxnSpPr>
          <p:nvPr/>
        </p:nvCxnSpPr>
        <p:spPr bwMode="auto">
          <a:xfrm flipV="1">
            <a:off x="2819400" y="4419600"/>
            <a:ext cx="1752600" cy="3810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457200" y="5181600"/>
            <a:ext cx="3330575" cy="1446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i;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for (i=0; i &lt; 11; i++)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putchar(str[i]);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419600" y="5486400"/>
            <a:ext cx="2041525" cy="887413"/>
            <a:chOff x="5105400" y="5105400"/>
            <a:chExt cx="2040943" cy="888087"/>
          </a:xfrm>
        </p:grpSpPr>
        <p:sp>
          <p:nvSpPr>
            <p:cNvPr id="64" name="TextBox 63"/>
            <p:cNvSpPr txBox="1"/>
            <p:nvPr/>
          </p:nvSpPr>
          <p:spPr>
            <a:xfrm>
              <a:off x="5105400" y="5105400"/>
              <a:ext cx="1112521" cy="4305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5400" y="5562947"/>
              <a:ext cx="2040943" cy="430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 amGR8DON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05600" y="3886200"/>
            <a:ext cx="2209800" cy="28003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character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‘\0’ may be printed differently on screen depending on terminal settings.</a:t>
            </a:r>
          </a:p>
        </p:txBody>
      </p:sp>
      <p:cxnSp>
        <p:nvCxnSpPr>
          <p:cNvPr id="10255" name="Elbow Connector 70"/>
          <p:cNvCxnSpPr>
            <a:cxnSpLocks noChangeShapeType="1"/>
            <a:endCxn id="64" idx="1"/>
          </p:cNvCxnSpPr>
          <p:nvPr/>
        </p:nvCxnSpPr>
        <p:spPr bwMode="auto">
          <a:xfrm flipV="1">
            <a:off x="3352800" y="5702300"/>
            <a:ext cx="1066800" cy="393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9D0000"/>
            </a:solidFill>
            <a:round/>
            <a:headEnd/>
            <a:tailEnd type="arrow" w="med" len="med"/>
          </a:ln>
        </p:spPr>
      </p:cxnSp>
      <p:grpSp>
        <p:nvGrpSpPr>
          <p:cNvPr id="19" name="Group 4"/>
          <p:cNvGrpSpPr/>
          <p:nvPr/>
        </p:nvGrpSpPr>
        <p:grpSpPr>
          <a:xfrm>
            <a:off x="-7914" y="174248"/>
            <a:ext cx="4351346" cy="1814592"/>
            <a:chOff x="-7914" y="174248"/>
            <a:chExt cx="4351346" cy="1814592"/>
          </a:xfrm>
        </p:grpSpPr>
        <p:pic>
          <p:nvPicPr>
            <p:cNvPr id="2051" name="Picture 3" descr="C:\Users\karkare\AppData\Local\Microsoft\Windows\Temporary Internet Files\Content.IE5\6QTZ4LZZ\MP900399955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14" y="184408"/>
              <a:ext cx="2707706" cy="18044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Lightning Bolt 51"/>
            <p:cNvSpPr/>
            <p:nvPr/>
          </p:nvSpPr>
          <p:spPr bwMode="auto">
            <a:xfrm>
              <a:off x="1374304" y="231304"/>
              <a:ext cx="533400" cy="533400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00488" y="174248"/>
              <a:ext cx="2542944" cy="1785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So </a:t>
              </a:r>
              <a:r>
                <a:rPr lang="en-US" sz="2200" b="1" dirty="0" smtClean="0">
                  <a:latin typeface="Comic Sans MS" pitchFamily="66" charset="0"/>
                </a:rPr>
                <a:t>did </a:t>
              </a:r>
              <a:r>
                <a:rPr lang="en-US" sz="2200" b="1" dirty="0">
                  <a:latin typeface="Comic Sans MS" pitchFamily="66" charset="0"/>
                </a:rPr>
                <a:t>we lose the chars after the first ‘\0’ ? Where did they go?</a:t>
              </a:r>
            </a:p>
          </p:txBody>
        </p:sp>
      </p:grpSp>
      <p:cxnSp>
        <p:nvCxnSpPr>
          <p:cNvPr id="12" name="Curved Connector 11"/>
          <p:cNvCxnSpPr/>
          <p:nvPr/>
        </p:nvCxnSpPr>
        <p:spPr bwMode="auto">
          <a:xfrm rot="10800000" flipV="1">
            <a:off x="5128420" y="4509120"/>
            <a:ext cx="1747837" cy="1512168"/>
          </a:xfrm>
          <a:prstGeom prst="curvedConnector3">
            <a:avLst>
              <a:gd name="adj1" fmla="val 100762"/>
            </a:avLst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88571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Reading a String (scanf)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Placeholder: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%s</a:t>
            </a:r>
          </a:p>
          <a:p>
            <a:r>
              <a:rPr lang="en-US" dirty="0">
                <a:latin typeface="Comic Sans MS" pitchFamily="66" charset="0"/>
              </a:rPr>
              <a:t>Argument: Name of character array.</a:t>
            </a:r>
          </a:p>
          <a:p>
            <a:r>
              <a:rPr lang="en-US" dirty="0">
                <a:latin typeface="Comic Sans MS" pitchFamily="66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&amp;</a:t>
            </a:r>
            <a:r>
              <a:rPr lang="en-US" dirty="0">
                <a:latin typeface="Comic Sans MS" pitchFamily="66" charset="0"/>
              </a:rPr>
              <a:t> sign before character array name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(?)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Input taken in a manner similar to numeric input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smtClean="0">
                <a:latin typeface="Comic Sans MS" pitchFamily="66" charset="0"/>
              </a:rPr>
              <a:t>With %s, </a:t>
            </a:r>
            <a:r>
              <a:rPr lang="en-US" dirty="0" err="1" smtClean="0">
                <a:latin typeface="Comic Sans MS" pitchFamily="66" charset="0"/>
              </a:rPr>
              <a:t>scanf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skips whitespaces.</a:t>
            </a:r>
          </a:p>
          <a:p>
            <a:pPr lvl="1"/>
            <a:r>
              <a:rPr lang="en-US" dirty="0">
                <a:latin typeface="Comic Sans MS" pitchFamily="66" charset="0"/>
              </a:rPr>
              <a:t>There are three basic whitespace characters in C </a:t>
            </a:r>
            <a:r>
              <a:rPr lang="en-US" dirty="0" smtClean="0">
                <a:latin typeface="Comic Sans MS" pitchFamily="66" charset="0"/>
              </a:rPr>
              <a:t>: space, newline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sz="2000" dirty="0">
                <a:latin typeface="Comic Sans MS" pitchFamily="66" charset="0"/>
              </a:rPr>
              <a:t>'\n'</a:t>
            </a:r>
            <a:r>
              <a:rPr lang="en-US" dirty="0">
                <a:latin typeface="Comic Sans MS" pitchFamily="66" charset="0"/>
              </a:rPr>
              <a:t>) and tab (</a:t>
            </a:r>
            <a:r>
              <a:rPr lang="en-US" sz="2000" dirty="0">
                <a:latin typeface="Comic Sans MS" pitchFamily="66" charset="0"/>
              </a:rPr>
              <a:t>'\t'</a:t>
            </a:r>
            <a:r>
              <a:rPr lang="en-US" dirty="0">
                <a:latin typeface="Comic Sans MS" pitchFamily="66" charset="0"/>
              </a:rPr>
              <a:t>).</a:t>
            </a:r>
          </a:p>
          <a:p>
            <a:pPr lvl="1"/>
            <a:r>
              <a:rPr lang="en-US" dirty="0">
                <a:latin typeface="Comic Sans MS" pitchFamily="66" charset="0"/>
              </a:rPr>
              <a:t>Any combination of the three basic whitespace characters is </a:t>
            </a:r>
            <a:r>
              <a:rPr lang="en-US" dirty="0" smtClean="0">
                <a:latin typeface="Comic Sans MS" pitchFamily="66" charset="0"/>
              </a:rPr>
              <a:t>a whitespace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Esc101, Programming</a:t>
            </a:r>
            <a:endParaRPr lang="hi-IN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latin typeface="Comic Sans MS" pitchFamily="66" charset="0"/>
              </a:rPr>
              <a:pPr/>
              <a:t>18</a:t>
            </a:fld>
            <a:endParaRPr lang="hi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43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Reading a String (scanf)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Starts </a:t>
            </a:r>
            <a:r>
              <a:rPr lang="en-US" dirty="0">
                <a:latin typeface="Comic Sans MS" pitchFamily="66" charset="0"/>
              </a:rPr>
              <a:t>with the </a:t>
            </a:r>
            <a:r>
              <a:rPr lang="en-US" dirty="0" smtClean="0">
                <a:latin typeface="Comic Sans MS" pitchFamily="66" charset="0"/>
              </a:rPr>
              <a:t>first </a:t>
            </a:r>
            <a:r>
              <a:rPr lang="en-US" dirty="0">
                <a:latin typeface="Comic Sans MS" pitchFamily="66" charset="0"/>
              </a:rPr>
              <a:t>non-whitespace character.</a:t>
            </a:r>
          </a:p>
          <a:p>
            <a:r>
              <a:rPr lang="en-US" dirty="0">
                <a:latin typeface="Comic Sans MS" pitchFamily="66" charset="0"/>
              </a:rPr>
              <a:t>Copies the characters into successive memory cells of </a:t>
            </a:r>
            <a:r>
              <a:rPr lang="en-US" dirty="0" smtClean="0">
                <a:latin typeface="Comic Sans MS" pitchFamily="66" charset="0"/>
              </a:rPr>
              <a:t>the character </a:t>
            </a:r>
            <a:r>
              <a:rPr lang="en-US" dirty="0">
                <a:latin typeface="Comic Sans MS" pitchFamily="66" charset="0"/>
              </a:rPr>
              <a:t>array variable.</a:t>
            </a:r>
          </a:p>
          <a:p>
            <a:r>
              <a:rPr lang="en-US" dirty="0">
                <a:latin typeface="Comic Sans MS" pitchFamily="66" charset="0"/>
              </a:rPr>
              <a:t>When a whitespace character is reached, scanning stops.</a:t>
            </a:r>
          </a:p>
          <a:p>
            <a:r>
              <a:rPr lang="en-US" dirty="0">
                <a:latin typeface="Comic Sans MS" pitchFamily="66" charset="0"/>
              </a:rPr>
              <a:t>scanf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places the null character</a:t>
            </a:r>
            <a:r>
              <a:rPr lang="en-US" dirty="0">
                <a:latin typeface="Comic Sans MS" pitchFamily="66" charset="0"/>
              </a:rPr>
              <a:t> at the end of the string in </a:t>
            </a:r>
            <a:r>
              <a:rPr lang="en-US" dirty="0" smtClean="0">
                <a:latin typeface="Comic Sans MS" pitchFamily="66" charset="0"/>
              </a:rPr>
              <a:t>the array </a:t>
            </a:r>
            <a:r>
              <a:rPr lang="en-US" dirty="0">
                <a:latin typeface="Comic Sans MS" pitchFamily="66" charset="0"/>
              </a:rPr>
              <a:t>variable.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Esc101, Programming</a:t>
            </a:r>
            <a:endParaRPr lang="hi-IN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latin typeface="Comic Sans MS" pitchFamily="66" charset="0"/>
              </a:rPr>
              <a:pPr/>
              <a:t>19</a:t>
            </a:fld>
            <a:endParaRPr lang="hi-I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74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week (4</a:t>
            </a:r>
            <a:r>
              <a:rPr lang="en-US" baseline="30000" dirty="0" smtClean="0"/>
              <a:t>th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and 9</a:t>
            </a:r>
            <a:r>
              <a:rPr lang="en-US" baseline="30000" dirty="0" smtClean="0"/>
              <a:t>th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Strings and n-D arrays</a:t>
            </a:r>
          </a:p>
          <a:p>
            <a:pPr lvl="1"/>
            <a:r>
              <a:rPr lang="en-US" dirty="0" smtClean="0"/>
              <a:t>Basic extensions of what we’ve learned about arrays so far</a:t>
            </a:r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Searching and sorting</a:t>
            </a:r>
          </a:p>
          <a:p>
            <a:pPr lvl="1"/>
            <a:r>
              <a:rPr lang="en-US" dirty="0" smtClean="0"/>
              <a:t>Not in Major Quiz 2 syllabus</a:t>
            </a:r>
          </a:p>
          <a:p>
            <a:r>
              <a:rPr lang="en-US" dirty="0" smtClean="0"/>
              <a:t>MQ2 syllabus: recursion, strings and n-D arrays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20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11" name="Rectangle 10"/>
          <p:cNvSpPr/>
          <p:nvPr/>
        </p:nvSpPr>
        <p:spPr>
          <a:xfrm>
            <a:off x="251520" y="615454"/>
            <a:ext cx="5256584" cy="569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>
                <a:latin typeface="Comic Sans MS" pitchFamily="66" charset="0"/>
              </a:rPr>
              <a:t>main</a:t>
            </a:r>
            <a:r>
              <a:rPr lang="en-US" sz="2800" b="1" dirty="0" smtClean="0">
                <a:latin typeface="Comic Sans MS" pitchFamily="66" charset="0"/>
              </a:rPr>
              <a:t>()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char str1[20], str2[20];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scanf("%s",str1);</a:t>
            </a: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scanf("%s",str2);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pt-BR" sz="2800" b="1" dirty="0" smtClean="0">
                <a:latin typeface="Comic Sans MS" pitchFamily="66" charset="0"/>
              </a:rPr>
              <a:t> </a:t>
            </a:r>
            <a:r>
              <a:rPr lang="pt-BR" sz="2800" b="1" dirty="0">
                <a:latin typeface="Comic Sans MS" pitchFamily="66" charset="0"/>
              </a:rPr>
              <a:t>printf("%s </a:t>
            </a:r>
            <a:r>
              <a:rPr lang="pt-BR" sz="2800" b="1" dirty="0" smtClean="0">
                <a:latin typeface="Comic Sans MS" pitchFamily="66" charset="0"/>
              </a:rPr>
              <a:t>+ %s\n", </a:t>
            </a:r>
          </a:p>
          <a:p>
            <a:r>
              <a:rPr lang="pt-BR" sz="2800" b="1" dirty="0">
                <a:latin typeface="Comic Sans MS" pitchFamily="66" charset="0"/>
              </a:rPr>
              <a:t> </a:t>
            </a:r>
            <a:r>
              <a:rPr lang="pt-BR" sz="2800" b="1" dirty="0" smtClean="0">
                <a:latin typeface="Comic Sans MS" pitchFamily="66" charset="0"/>
              </a:rPr>
              <a:t>              str1, str2</a:t>
            </a:r>
            <a:r>
              <a:rPr lang="pt-BR" sz="2800" b="1" dirty="0">
                <a:latin typeface="Comic Sans MS" pitchFamily="66" charset="0"/>
              </a:rPr>
              <a:t>);</a:t>
            </a:r>
          </a:p>
          <a:p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return 0;</a:t>
            </a: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4128" y="687462"/>
            <a:ext cx="331236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INPUT</a:t>
            </a:r>
          </a:p>
          <a:p>
            <a:r>
              <a:rPr lang="en-US" sz="3200" dirty="0" smtClean="0"/>
              <a:t>IIT Kanpur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2007969"/>
            <a:ext cx="3312368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  <a:p>
            <a:r>
              <a:rPr lang="en-US" sz="3200" dirty="0"/>
              <a:t>IIT + Kanpur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4128" y="3906361"/>
            <a:ext cx="331236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INPUT</a:t>
            </a:r>
          </a:p>
          <a:p>
            <a:r>
              <a:rPr lang="en-US" sz="3200" dirty="0" smtClean="0"/>
              <a:t>I am DON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5724128" y="5226868"/>
            <a:ext cx="3312368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  <a:p>
            <a:r>
              <a:rPr lang="en-US" sz="3200" dirty="0" smtClean="0"/>
              <a:t>I + am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8534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rkare\AppData\Local\Microsoft\Windows\Temporary Internet Files\Content.IE5\385LVY7D\MP90042780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20888"/>
            <a:ext cx="3026625" cy="273050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Lightning Bolt 61"/>
          <p:cNvSpPr/>
          <p:nvPr/>
        </p:nvSpPr>
        <p:spPr bwMode="auto">
          <a:xfrm>
            <a:off x="6581503" y="2492896"/>
            <a:ext cx="846254" cy="1475312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-7914" y="174248"/>
            <a:ext cx="5227986" cy="1814592"/>
            <a:chOff x="-7914" y="174248"/>
            <a:chExt cx="4605058" cy="1814592"/>
          </a:xfrm>
        </p:grpSpPr>
        <p:pic>
          <p:nvPicPr>
            <p:cNvPr id="2051" name="Picture 3" descr="C:\Users\karkare\AppData\Local\Microsoft\Windows\Temporary Internet Files\Content.IE5\6QTZ4LZZ\MP900399955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14" y="184408"/>
              <a:ext cx="2707706" cy="18044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Lightning Bolt 51"/>
            <p:cNvSpPr/>
            <p:nvPr/>
          </p:nvSpPr>
          <p:spPr bwMode="auto">
            <a:xfrm>
              <a:off x="1374304" y="231304"/>
              <a:ext cx="533400" cy="533400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00488" y="174248"/>
              <a:ext cx="2796656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800" b="1" dirty="0" smtClean="0">
                  <a:latin typeface="Comic Sans MS" pitchFamily="66" charset="0"/>
                </a:rPr>
                <a:t>Why is there no </a:t>
              </a:r>
              <a:r>
                <a:rPr lang="en-US" sz="2800" b="1" dirty="0" smtClean="0">
                  <a:solidFill>
                    <a:srgbClr val="FF0000"/>
                  </a:solidFill>
                  <a:latin typeface="Comic Sans MS" pitchFamily="66" charset="0"/>
                </a:rPr>
                <a:t>&amp;</a:t>
              </a:r>
              <a:r>
                <a:rPr lang="en-US" sz="2800" b="1" dirty="0" smtClean="0">
                  <a:latin typeface="Comic Sans MS" pitchFamily="66" charset="0"/>
                </a:rPr>
                <a:t> when we read character array?</a:t>
              </a:r>
              <a:endParaRPr lang="en-US" sz="2800" b="1" dirty="0">
                <a:latin typeface="Comic Sans MS" pitchFamily="66" charset="0"/>
              </a:endParaRP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21</a:t>
            </a:fld>
            <a:endParaRPr lang="hi-IN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0" y="1916832"/>
            <a:ext cx="7092279" cy="46805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b="1" dirty="0">
                <a:latin typeface="Comic Sans MS" pitchFamily="66" charset="0"/>
              </a:rPr>
              <a:t>Remember parameter passing?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A simple variable can not be modified from inside a function call (Recall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swap()</a:t>
            </a:r>
            <a:r>
              <a:rPr lang="en-US" sz="2800" b="1" dirty="0">
                <a:latin typeface="Comic Sans MS" pitchFamily="66" charset="0"/>
              </a:rPr>
              <a:t> function)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However, Arrays can be modified from inside a function call (Recall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read_into_array() </a:t>
            </a:r>
            <a:r>
              <a:rPr lang="en-US" sz="2800" b="1" dirty="0">
                <a:latin typeface="Comic Sans MS" pitchFamily="66" charset="0"/>
              </a:rPr>
              <a:t>function)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Similarly,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scanf</a:t>
            </a:r>
            <a:r>
              <a:rPr lang="en-US" sz="2800" b="1" dirty="0">
                <a:latin typeface="Comic Sans MS" pitchFamily="66" charset="0"/>
              </a:rPr>
              <a:t> can also “modify” arrays directly. Since string is just an array of chars,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&amp;</a:t>
            </a:r>
            <a:r>
              <a:rPr lang="en-US" sz="2800" b="1" dirty="0">
                <a:latin typeface="Comic Sans MS" pitchFamily="66" charset="0"/>
              </a:rPr>
              <a:t> is not required.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800" b="1" dirty="0">
                <a:latin typeface="Comic Sans MS" pitchFamily="66" charset="0"/>
              </a:rPr>
              <a:t>More on this when we do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pointers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997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NULL character ‘\0’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 smtClean="0">
                    <a:latin typeface="Comic Sans MS" pitchFamily="66" charset="0"/>
                  </a:rPr>
                  <a:t>ASCII value 0.</a:t>
                </a:r>
              </a:p>
              <a:p>
                <a:r>
                  <a:rPr lang="en-US" sz="3600" dirty="0" smtClean="0">
                    <a:latin typeface="Comic Sans MS" pitchFamily="66" charset="0"/>
                  </a:rPr>
                  <a:t>Marks </a:t>
                </a:r>
                <a:r>
                  <a:rPr lang="en-US" sz="3600" dirty="0">
                    <a:latin typeface="Comic Sans MS" pitchFamily="66" charset="0"/>
                  </a:rPr>
                  <a:t>the end of </a:t>
                </a:r>
                <a:r>
                  <a:rPr lang="en-US" sz="3600" dirty="0" smtClean="0">
                    <a:latin typeface="Comic Sans MS" pitchFamily="66" charset="0"/>
                  </a:rPr>
                  <a:t>the string</a:t>
                </a:r>
                <a:r>
                  <a:rPr lang="en-US" sz="3600" dirty="0">
                    <a:latin typeface="Comic Sans MS" pitchFamily="66" charset="0"/>
                  </a:rPr>
                  <a:t>.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C needs this to be present in every string in order </a:t>
                </a:r>
                <a:r>
                  <a:rPr lang="en-US" sz="3600" dirty="0" smtClean="0">
                    <a:latin typeface="Comic Sans MS" pitchFamily="66" charset="0"/>
                  </a:rPr>
                  <a:t>to differentiate </a:t>
                </a:r>
                <a:r>
                  <a:rPr lang="en-US" sz="3600" dirty="0">
                    <a:latin typeface="Comic Sans MS" pitchFamily="66" charset="0"/>
                  </a:rPr>
                  <a:t>between a character array and a string</a:t>
                </a:r>
                <a:r>
                  <a:rPr lang="en-US" sz="3600" dirty="0" smtClean="0">
                    <a:latin typeface="Comic Sans MS" pitchFamily="66" charset="0"/>
                  </a:rPr>
                  <a:t>.</a:t>
                </a:r>
              </a:p>
              <a:p>
                <a:r>
                  <a:rPr lang="en-US" sz="3600" dirty="0" smtClean="0">
                    <a:latin typeface="Comic Sans MS" pitchFamily="66" charset="0"/>
                  </a:rPr>
                  <a:t>Size of char array holding the string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sz="3600" dirty="0" smtClean="0">
                    <a:latin typeface="Comic Sans MS" pitchFamily="66" charset="0"/>
                  </a:rPr>
                  <a:t>1 + length of string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  <a:latin typeface="Comic Sans MS" pitchFamily="66" charset="0"/>
                  </a:rPr>
                  <a:t>Buffer overflow otherwise!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763" r="-2367" b="-5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22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30502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NULL character ‘\0’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Comic Sans MS" pitchFamily="66" charset="0"/>
              </a:rPr>
              <a:t>What </a:t>
            </a:r>
            <a:r>
              <a:rPr lang="en-US" sz="3600" dirty="0">
                <a:latin typeface="Comic Sans MS" pitchFamily="66" charset="0"/>
              </a:rPr>
              <a:t>happens if no '\0' is </a:t>
            </a:r>
            <a:r>
              <a:rPr lang="en-US" sz="3600" dirty="0" smtClean="0">
                <a:latin typeface="Comic Sans MS" pitchFamily="66" charset="0"/>
              </a:rPr>
              <a:t>kept at the end of string</a:t>
            </a:r>
            <a:r>
              <a:rPr lang="en-US" sz="3600" dirty="0">
                <a:latin typeface="Comic Sans MS" pitchFamily="66" charset="0"/>
              </a:rPr>
              <a:t>?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‘\0’ is used to detect end of string, for example in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printf(“%s”, str).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Without ‘\0’, such functions will keep reading array elements beyond the array bound (out of bound access).</a:t>
            </a:r>
          </a:p>
          <a:p>
            <a:pPr lvl="1"/>
            <a:r>
              <a:rPr lang="en-US" sz="3200" dirty="0" smtClean="0">
                <a:latin typeface="Comic Sans MS" pitchFamily="66" charset="0"/>
              </a:rPr>
              <a:t>We can get an incorrect result or a Runtime </a:t>
            </a:r>
            <a:r>
              <a:rPr lang="en-US" sz="3200" dirty="0">
                <a:latin typeface="Comic Sans MS" pitchFamily="66" charset="0"/>
              </a:rPr>
              <a:t>Error.</a:t>
            </a:r>
          </a:p>
          <a:p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2240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Reading a line as an input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18457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scanf, </a:t>
            </a:r>
            <a:r>
              <a:rPr lang="en-US" dirty="0">
                <a:latin typeface="Comic Sans MS" pitchFamily="66" charset="0"/>
              </a:rPr>
              <a:t>when used with the %</a:t>
            </a:r>
            <a:r>
              <a:rPr lang="en-US" dirty="0" smtClean="0">
                <a:latin typeface="Comic Sans MS" pitchFamily="66" charset="0"/>
              </a:rPr>
              <a:t>s placeholder, </a:t>
            </a:r>
            <a:r>
              <a:rPr lang="en-US" dirty="0">
                <a:latin typeface="Comic Sans MS" pitchFamily="66" charset="0"/>
              </a:rPr>
              <a:t>reads a block </a:t>
            </a:r>
            <a:r>
              <a:rPr lang="en-US" dirty="0" smtClean="0">
                <a:latin typeface="Comic Sans MS" pitchFamily="66" charset="0"/>
              </a:rPr>
              <a:t>of non-whitespace </a:t>
            </a:r>
            <a:r>
              <a:rPr lang="en-US" dirty="0">
                <a:latin typeface="Comic Sans MS" pitchFamily="66" charset="0"/>
              </a:rPr>
              <a:t>characters as </a:t>
            </a:r>
            <a:r>
              <a:rPr lang="en-US" dirty="0" smtClean="0">
                <a:latin typeface="Comic Sans MS" pitchFamily="66" charset="0"/>
              </a:rPr>
              <a:t>a string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What if we want to read a line </a:t>
            </a:r>
            <a:r>
              <a:rPr lang="en-US" dirty="0" smtClean="0">
                <a:latin typeface="Comic Sans MS" pitchFamily="66" charset="0"/>
              </a:rPr>
              <a:t>as a </a:t>
            </a:r>
            <a:r>
              <a:rPr lang="en-US" dirty="0">
                <a:latin typeface="Comic Sans MS" pitchFamily="66" charset="0"/>
              </a:rPr>
              <a:t>string?</a:t>
            </a:r>
          </a:p>
          <a:p>
            <a:r>
              <a:rPr lang="en-US" dirty="0">
                <a:latin typeface="Comic Sans MS" pitchFamily="66" charset="0"/>
              </a:rPr>
              <a:t>We will </a:t>
            </a:r>
            <a:r>
              <a:rPr lang="en-US" dirty="0" smtClean="0">
                <a:latin typeface="Comic Sans MS" pitchFamily="66" charset="0"/>
              </a:rPr>
              <a:t>define </a:t>
            </a:r>
            <a:r>
              <a:rPr lang="en-US" dirty="0">
                <a:latin typeface="Comic Sans MS" pitchFamily="66" charset="0"/>
              </a:rPr>
              <a:t>our own </a:t>
            </a:r>
            <a:r>
              <a:rPr lang="en-US" dirty="0" smtClean="0">
                <a:latin typeface="Comic Sans MS" pitchFamily="66" charset="0"/>
              </a:rPr>
              <a:t>function to </a:t>
            </a:r>
            <a:r>
              <a:rPr lang="en-US" dirty="0">
                <a:latin typeface="Comic Sans MS" pitchFamily="66" charset="0"/>
              </a:rPr>
              <a:t>read a line.</a:t>
            </a:r>
          </a:p>
          <a:p>
            <a:r>
              <a:rPr lang="en-US" b="1" dirty="0" smtClean="0">
                <a:latin typeface="Comic Sans MS" pitchFamily="66" charset="0"/>
              </a:rPr>
              <a:t>EXERCISE: </a:t>
            </a:r>
            <a:r>
              <a:rPr lang="en-US" dirty="0" smtClean="0">
                <a:latin typeface="Comic Sans MS" pitchFamily="66" charset="0"/>
              </a:rPr>
              <a:t>Take </a:t>
            </a:r>
            <a:r>
              <a:rPr lang="en-US" dirty="0">
                <a:latin typeface="Comic Sans MS" pitchFamily="66" charset="0"/>
              </a:rPr>
              <a:t>as input a line (that </a:t>
            </a:r>
            <a:r>
              <a:rPr lang="en-US" dirty="0" smtClean="0">
                <a:latin typeface="Comic Sans MS" pitchFamily="66" charset="0"/>
              </a:rPr>
              <a:t>ends with </a:t>
            </a:r>
            <a:r>
              <a:rPr lang="en-US" dirty="0">
                <a:latin typeface="Comic Sans MS" pitchFamily="66" charset="0"/>
              </a:rPr>
              <a:t>the newline character) into </a:t>
            </a:r>
            <a:r>
              <a:rPr lang="en-US" dirty="0" smtClean="0">
                <a:latin typeface="Comic Sans MS" pitchFamily="66" charset="0"/>
              </a:rPr>
              <a:t>a character </a:t>
            </a:r>
            <a:r>
              <a:rPr lang="en-US" dirty="0">
                <a:latin typeface="Comic Sans MS" pitchFamily="66" charset="0"/>
              </a:rPr>
              <a:t>array as a string.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041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25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569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read a line into str, return length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 err="1" smtClean="0">
                <a:latin typeface="Comic Sans MS" pitchFamily="66" charset="0"/>
              </a:rPr>
              <a:t>read_line</a:t>
            </a:r>
            <a:r>
              <a:rPr lang="en-US" sz="2800" b="1" dirty="0" smtClean="0">
                <a:latin typeface="Comic Sans MS" pitchFamily="66" charset="0"/>
              </a:rPr>
              <a:t>(char str[])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  int c, i=0;</a:t>
            </a:r>
          </a:p>
          <a:p>
            <a:r>
              <a:rPr lang="en-US" sz="2800" b="1" dirty="0" smtClean="0">
                <a:latin typeface="Comic Sans MS" pitchFamily="66" charset="0"/>
              </a:rPr>
              <a:t>   c = getchar();</a:t>
            </a:r>
          </a:p>
          <a:p>
            <a:r>
              <a:rPr lang="en-US" sz="2800" b="1" dirty="0" smtClean="0">
                <a:latin typeface="Comic Sans MS" pitchFamily="66" charset="0"/>
              </a:rPr>
              <a:t>   while (c !=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‘\n’</a:t>
            </a:r>
            <a:r>
              <a:rPr lang="en-US" sz="2800" b="1" dirty="0" smtClean="0">
                <a:latin typeface="Comic Sans MS" pitchFamily="66" charset="0"/>
              </a:rPr>
              <a:t> &amp;&amp; c !=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EOF</a:t>
            </a:r>
            <a:r>
              <a:rPr lang="en-US" sz="2800" b="1" dirty="0" smtClean="0">
                <a:latin typeface="Comic Sans MS" pitchFamily="66" charset="0"/>
              </a:rPr>
              <a:t>) {	</a:t>
            </a:r>
          </a:p>
          <a:p>
            <a:r>
              <a:rPr lang="en-US" sz="2800" b="1" dirty="0" smtClean="0">
                <a:latin typeface="Comic Sans MS" pitchFamily="66" charset="0"/>
              </a:rPr>
              <a:t>  	str[i] = c;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c = getchar();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i++;</a:t>
            </a:r>
          </a:p>
          <a:p>
            <a:r>
              <a:rPr lang="en-US" sz="2800" b="1" dirty="0" smtClean="0">
                <a:latin typeface="Comic Sans MS" pitchFamily="66" charset="0"/>
              </a:rPr>
              <a:t>   }</a:t>
            </a:r>
          </a:p>
          <a:p>
            <a:r>
              <a:rPr lang="en-US" sz="2800" b="1" dirty="0" smtClean="0">
                <a:latin typeface="Comic Sans MS" pitchFamily="66" charset="0"/>
              </a:rPr>
              <a:t>   str[i] = 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‘\0’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we want a string!</a:t>
            </a:r>
          </a:p>
          <a:p>
            <a:r>
              <a:rPr lang="en-US" sz="2800" b="1" dirty="0" smtClean="0">
                <a:latin typeface="Comic Sans MS" pitchFamily="66" charset="0"/>
              </a:rPr>
              <a:t>   return </a:t>
            </a:r>
            <a:r>
              <a:rPr lang="en-US" sz="2800" b="1" dirty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i is the length of the string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5715000"/>
            <a:ext cx="4408579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>
            <a:solidFill>
              <a:schemeClr val="accent5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</a:rPr>
              <a:t>Buffer overflow possible</a:t>
            </a:r>
            <a:endParaRPr lang="en-US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59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26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  <p:sp>
        <p:nvSpPr>
          <p:cNvPr id="5" name="Rectangle 4"/>
          <p:cNvSpPr/>
          <p:nvPr/>
        </p:nvSpPr>
        <p:spPr>
          <a:xfrm>
            <a:off x="251520" y="44624"/>
            <a:ext cx="8640960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#include &lt;stdio.h&gt;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read a line into str, return length.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  maximum allowed length is limit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int </a:t>
            </a:r>
            <a:r>
              <a:rPr lang="en-US" sz="2800" b="1" dirty="0" err="1" smtClean="0">
                <a:latin typeface="Comic Sans MS" pitchFamily="66" charset="0"/>
              </a:rPr>
              <a:t>read_line</a:t>
            </a:r>
            <a:r>
              <a:rPr lang="en-US" sz="2800" b="1" dirty="0" smtClean="0">
                <a:latin typeface="Comic Sans MS" pitchFamily="66" charset="0"/>
              </a:rPr>
              <a:t>(char </a:t>
            </a:r>
            <a:r>
              <a:rPr lang="en-US" sz="2800" b="1" dirty="0" err="1" smtClean="0">
                <a:latin typeface="Comic Sans MS" pitchFamily="66" charset="0"/>
              </a:rPr>
              <a:t>str</a:t>
            </a:r>
            <a:r>
              <a:rPr lang="en-US" sz="2800" b="1" dirty="0" smtClean="0">
                <a:latin typeface="Comic Sans MS" pitchFamily="66" charset="0"/>
              </a:rPr>
              <a:t>[]           ) {</a:t>
            </a:r>
            <a:endParaRPr lang="en-US" sz="2800" b="1" dirty="0"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   int c, i=0;</a:t>
            </a:r>
          </a:p>
          <a:p>
            <a:r>
              <a:rPr lang="en-US" sz="2800" b="1" dirty="0" smtClean="0">
                <a:latin typeface="Comic Sans MS" pitchFamily="66" charset="0"/>
              </a:rPr>
              <a:t>   c = getchar();</a:t>
            </a:r>
          </a:p>
          <a:p>
            <a:r>
              <a:rPr lang="en-US" sz="2800" b="1" dirty="0" smtClean="0">
                <a:latin typeface="Comic Sans MS" pitchFamily="66" charset="0"/>
              </a:rPr>
              <a:t>   while (</a:t>
            </a:r>
            <a:r>
              <a:rPr lang="en-US" sz="2800" b="1" dirty="0" smtClean="0">
                <a:solidFill>
                  <a:schemeClr val="accent4"/>
                </a:solidFill>
                <a:latin typeface="Comic Sans MS" pitchFamily="66" charset="0"/>
              </a:rPr>
              <a:t>c != ‘\n’ &amp;&amp; c != EOF</a:t>
            </a:r>
            <a:r>
              <a:rPr lang="en-US" sz="2800" b="1" dirty="0" smtClean="0">
                <a:latin typeface="Comic Sans MS" pitchFamily="66" charset="0"/>
              </a:rPr>
              <a:t>) {	</a:t>
            </a:r>
          </a:p>
          <a:p>
            <a:r>
              <a:rPr lang="en-US" sz="2800" b="1" dirty="0" smtClean="0">
                <a:latin typeface="Comic Sans MS" pitchFamily="66" charset="0"/>
              </a:rPr>
              <a:t>  	str[i] = c;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c = getchar();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i++;</a:t>
            </a:r>
          </a:p>
          <a:p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if (</a:t>
            </a:r>
            <a:r>
              <a:rPr lang="en-US" sz="2800" b="1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 == limit-1) break</a:t>
            </a:r>
            <a:r>
              <a:rPr lang="en-US" sz="2800" b="1" dirty="0" smtClean="0">
                <a:latin typeface="Comic Sans MS" pitchFamily="66" charset="0"/>
              </a:rPr>
              <a:t>;</a:t>
            </a:r>
          </a:p>
          <a:p>
            <a:r>
              <a:rPr lang="en-US" sz="2800" b="1" dirty="0" smtClean="0">
                <a:latin typeface="Comic Sans MS" pitchFamily="66" charset="0"/>
              </a:rPr>
              <a:t>   }</a:t>
            </a:r>
          </a:p>
          <a:p>
            <a:r>
              <a:rPr lang="en-US" sz="2800" b="1" dirty="0" smtClean="0">
                <a:latin typeface="Comic Sans MS" pitchFamily="66" charset="0"/>
              </a:rPr>
              <a:t>   str[i] = </a:t>
            </a:r>
            <a:r>
              <a:rPr lang="en-US" sz="2800" b="1" dirty="0" smtClean="0">
                <a:solidFill>
                  <a:schemeClr val="accent4"/>
                </a:solidFill>
                <a:latin typeface="Comic Sans MS" pitchFamily="66" charset="0"/>
              </a:rPr>
              <a:t>‘\0’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we want a string!</a:t>
            </a:r>
          </a:p>
          <a:p>
            <a:r>
              <a:rPr lang="en-US" sz="2800" b="1" dirty="0" smtClean="0">
                <a:latin typeface="Comic Sans MS" pitchFamily="66" charset="0"/>
              </a:rPr>
              <a:t>   return </a:t>
            </a:r>
            <a:r>
              <a:rPr lang="en-US" sz="2800" b="1" dirty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;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// i is the length of the string</a:t>
            </a:r>
            <a:endParaRPr lang="en-US" sz="2800" b="1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800" b="1" dirty="0" smtClean="0">
                <a:latin typeface="Comic Sans MS" pitchFamily="66" charset="0"/>
              </a:rPr>
              <a:t>}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6165304"/>
            <a:ext cx="2601994" cy="4616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>
            <a:solidFill>
              <a:schemeClr val="accent5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</a:rPr>
              <a:t>Safer version!</a:t>
            </a:r>
            <a:endParaRPr lang="en-US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1340768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int limit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621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string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 has special I/O functions for strings</a:t>
            </a:r>
          </a:p>
          <a:p>
            <a:pPr lvl="1"/>
            <a:r>
              <a:rPr lang="en-GB" dirty="0" smtClean="0"/>
              <a:t>Use gets() for string input</a:t>
            </a:r>
          </a:p>
          <a:p>
            <a:pPr lvl="1"/>
            <a:r>
              <a:rPr lang="en-GB" dirty="0" smtClean="0"/>
              <a:t>Use puts() for string output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 gets is a terrible function</a:t>
            </a:r>
            <a:endParaRPr lang="en-GB" dirty="0" smtClean="0"/>
          </a:p>
          <a:p>
            <a:r>
              <a:rPr lang="en-US" dirty="0" smtClean="0"/>
              <a:t>Never use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43200"/>
            <a:ext cx="590465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int main(){</a:t>
            </a:r>
          </a:p>
          <a:p>
            <a:r>
              <a:rPr lang="en-GB" dirty="0" smtClean="0"/>
              <a:t>	char line[80];</a:t>
            </a:r>
          </a:p>
          <a:p>
            <a:r>
              <a:rPr lang="en-GB" dirty="0" smtClean="0"/>
              <a:t>	gets(line);</a:t>
            </a:r>
          </a:p>
          <a:p>
            <a:r>
              <a:rPr lang="en-GB" dirty="0" smtClean="0"/>
              <a:t>	puts(line);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with fgets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gets() </a:t>
            </a:r>
            <a:r>
              <a:rPr lang="en-US" dirty="0" smtClean="0"/>
              <a:t>function doesn’t know the size of the buffer it is writing to</a:t>
            </a:r>
          </a:p>
          <a:p>
            <a:pPr lvl="1"/>
            <a:r>
              <a:rPr lang="en-US" dirty="0" smtClean="0"/>
              <a:t>can easily overflow</a:t>
            </a:r>
          </a:p>
          <a:p>
            <a:r>
              <a:rPr lang="en-US" dirty="0" smtClean="0"/>
              <a:t>Fix: use </a:t>
            </a:r>
            <a:r>
              <a:rPr lang="en-US" i="1" dirty="0" smtClean="0"/>
              <a:t>fgets()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Syntax </a:t>
            </a:r>
          </a:p>
          <a:p>
            <a:pPr lvl="2"/>
            <a:r>
              <a:rPr lang="en-GB" dirty="0" smtClean="0"/>
              <a:t>char* fgets(char *string, int length, FILE * stream);</a:t>
            </a:r>
          </a:p>
          <a:p>
            <a:r>
              <a:rPr lang="en-US" dirty="0" smtClean="0"/>
              <a:t>To read from standard input, just set file stream to </a:t>
            </a:r>
            <a:r>
              <a:rPr lang="en-US" i="1" dirty="0" smtClean="0"/>
              <a:t>stdin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, 30, stdin) will read a string of name </a:t>
            </a:r>
            <a:r>
              <a:rPr lang="en-US" i="1" dirty="0" err="1" smtClean="0"/>
              <a:t>str</a:t>
            </a:r>
            <a:r>
              <a:rPr lang="en-US" dirty="0" smtClean="0"/>
              <a:t> and size 30 from the standard input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Character array terminated by ‘\0’ character.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Declare: char </a:t>
            </a:r>
            <a:r>
              <a:rPr lang="en-US" dirty="0" err="1" smtClean="0"/>
              <a:t>str</a:t>
            </a:r>
            <a:r>
              <a:rPr lang="en-US" dirty="0" smtClean="0"/>
              <a:t>[] = “Delhi”;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Print: </a:t>
            </a:r>
            <a:r>
              <a:rPr lang="en-US" dirty="0" err="1" smtClean="0"/>
              <a:t>printf</a:t>
            </a:r>
            <a:r>
              <a:rPr lang="en-US" dirty="0" smtClean="0"/>
              <a:t>(“this is the string: %s \n”,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Read: </a:t>
            </a:r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str</a:t>
            </a:r>
            <a:r>
              <a:rPr lang="en-US" dirty="0" smtClean="0"/>
              <a:t>); \\ no &amp; before 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Reads from first non-whitespace to next whitespace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Null character: ‘\0’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Marks the end of string. Not same as EOF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ASCII value 0.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Monday (2</a:t>
            </a:r>
            <a:r>
              <a:rPr lang="en-US" baseline="30000" dirty="0" smtClean="0"/>
              <a:t>nd</a:t>
            </a:r>
            <a:r>
              <a:rPr lang="en-US" dirty="0" smtClean="0"/>
              <a:t> Oct) makeup lab on Saturday, Oct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MQ2 </a:t>
            </a:r>
            <a:r>
              <a:rPr lang="en-US" dirty="0" smtClean="0">
                <a:sym typeface="Wingdings" pitchFamily="2" charset="2"/>
              </a:rPr>
              <a:t> 18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October</a:t>
            </a:r>
          </a:p>
          <a:p>
            <a:r>
              <a:rPr lang="en-US" dirty="0" smtClean="0">
                <a:sym typeface="Wingdings" pitchFamily="2" charset="2"/>
              </a:rPr>
              <a:t>At 12 pm in L20</a:t>
            </a:r>
          </a:p>
          <a:p>
            <a:r>
              <a:rPr lang="en-US" dirty="0" smtClean="0">
                <a:sym typeface="Wingdings" pitchFamily="2" charset="2"/>
              </a:rPr>
              <a:t>Midsem copies either shown to you yesterday, or during the makeup tutorial this week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Check with your tutor, they have your copies</a:t>
            </a:r>
          </a:p>
          <a:p>
            <a:r>
              <a:rPr lang="en-US" dirty="0" smtClean="0">
                <a:sym typeface="Wingdings" pitchFamily="2" charset="2"/>
              </a:rPr>
              <a:t>I am away till the 8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Limited access to email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Will process all drop requests 9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onwards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There will be class on 6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in the regular time slot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functions in C</a:t>
            </a:r>
          </a:p>
          <a:p>
            <a:r>
              <a:rPr lang="en-US" dirty="0" smtClean="0"/>
              <a:t>Operations on strings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grading scheme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&lt;20 + copying/cheating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Weightage (Theory)</a:t>
            </a:r>
          </a:p>
        </p:txBody>
      </p:sp>
      <p:sp>
        <p:nvSpPr>
          <p:cNvPr id="289" name="Shape 28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 dirty="0"/>
              <a:t>Quizzes: 20%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Minor</a:t>
            </a:r>
            <a:r>
              <a:rPr dirty="0" smtClean="0"/>
              <a:t> </a:t>
            </a:r>
            <a:r>
              <a:rPr dirty="0"/>
              <a:t>quizzes: total weight = 10</a:t>
            </a:r>
            <a:r>
              <a:rPr dirty="0" smtClean="0"/>
              <a:t>%</a:t>
            </a:r>
            <a:endParaRPr lang="en-GB" dirty="0" smtClean="0"/>
          </a:p>
          <a:p>
            <a:pPr lvl="3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Conducted in tutorial hours</a:t>
            </a:r>
            <a:endParaRPr dirty="0"/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</a:t>
            </a:r>
            <a:r>
              <a:rPr dirty="0" smtClean="0"/>
              <a:t>2 </a:t>
            </a:r>
            <a:r>
              <a:rPr dirty="0"/>
              <a:t>Major Quizzes: each 5</a:t>
            </a:r>
            <a:r>
              <a:rPr dirty="0" smtClean="0"/>
              <a:t>%</a:t>
            </a:r>
            <a:endParaRPr lang="en-GB" dirty="0" smtClean="0"/>
          </a:p>
          <a:p>
            <a:pPr lvl="3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/>
              <a:t> </a:t>
            </a:r>
            <a:r>
              <a:rPr lang="en-GB" dirty="0" smtClean="0"/>
              <a:t>Conducted in lecture hours</a:t>
            </a:r>
            <a:endParaRPr dirty="0"/>
          </a:p>
          <a:p>
            <a:pPr marL="228600" indent="-228600">
              <a:buSzPct val="100000"/>
              <a:buChar char="•"/>
            </a:pPr>
            <a:r>
              <a:rPr dirty="0"/>
              <a:t>Midterm: 15% </a:t>
            </a:r>
          </a:p>
          <a:p>
            <a:pPr marL="228600" indent="-228600">
              <a:buSzPct val="100000"/>
              <a:buChar char="•"/>
            </a:pPr>
            <a:r>
              <a:rPr dirty="0"/>
              <a:t>Final exam : 25%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12"/>
          </p:nvPr>
        </p:nvSpPr>
        <p:spPr>
          <a:xfrm>
            <a:off x="8926825" y="6550660"/>
            <a:ext cx="217176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Weightage </a:t>
            </a:r>
            <a:r>
              <a:rPr smtClean="0"/>
              <a:t>(</a:t>
            </a:r>
            <a:r>
              <a:rPr lang="en-US" dirty="0" smtClean="0"/>
              <a:t>Lab</a:t>
            </a:r>
            <a:r>
              <a:rPr smtClean="0"/>
              <a:t>)</a:t>
            </a:r>
            <a:endParaRPr/>
          </a:p>
        </p:txBody>
      </p:sp>
      <p:sp>
        <p:nvSpPr>
          <p:cNvPr id="294" name="Shape 29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 dirty="0"/>
              <a:t>Labs: 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lang="en-GB" dirty="0" smtClean="0"/>
              <a:t> </a:t>
            </a:r>
            <a:r>
              <a:rPr dirty="0" err="1" smtClean="0"/>
              <a:t>Weightage</a:t>
            </a:r>
            <a:r>
              <a:rPr dirty="0" smtClean="0"/>
              <a:t> </a:t>
            </a:r>
            <a:r>
              <a:rPr dirty="0"/>
              <a:t>of later labs may be more. (First lab: 0 weight)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>
                <a:solidFill>
                  <a:srgbClr val="FF0000"/>
                </a:solidFill>
              </a:defRPr>
            </a:pPr>
            <a:r>
              <a:rPr lang="en-GB" dirty="0" smtClean="0"/>
              <a:t> </a:t>
            </a:r>
            <a:r>
              <a:rPr dirty="0" smtClean="0"/>
              <a:t>No </a:t>
            </a:r>
            <a:r>
              <a:rPr dirty="0"/>
              <a:t>make-up </a:t>
            </a:r>
            <a:r>
              <a:rPr dirty="0">
                <a:solidFill>
                  <a:srgbClr val="40458C"/>
                </a:solidFill>
              </a:rPr>
              <a:t>lab for absentees.</a:t>
            </a:r>
          </a:p>
          <a:p>
            <a:pPr marL="228600" indent="-228600">
              <a:buSzPct val="100000"/>
              <a:buChar char="•"/>
            </a:pPr>
            <a:r>
              <a:rPr dirty="0"/>
              <a:t>Lab exams: 35%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Mid-term lab exam: 15%</a:t>
            </a:r>
          </a:p>
          <a:p>
            <a:pPr marL="742950" lvl="1" indent="-285750">
              <a:spcBef>
                <a:spcPts val="600"/>
              </a:spcBef>
              <a:buClr>
                <a:srgbClr val="40458C"/>
              </a:buClr>
              <a:buFont typeface="Wingdings"/>
              <a:defRPr sz="2800"/>
            </a:pPr>
            <a:r>
              <a:rPr dirty="0"/>
              <a:t>End-term lab exam: 20%</a:t>
            </a:r>
          </a:p>
        </p:txBody>
      </p:sp>
      <p:sp>
        <p:nvSpPr>
          <p:cNvPr id="295" name="Shape 2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Copying</a:t>
            </a:r>
          </a:p>
        </p:txBody>
      </p:sp>
      <p:sp>
        <p:nvSpPr>
          <p:cNvPr id="299" name="Shape 299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1742" indent="-221742" defTabSz="886968">
              <a:buSzPct val="100000"/>
              <a:buChar char="•"/>
              <a:defRPr sz="3104"/>
            </a:pPr>
            <a:r>
              <a:rPr dirty="0"/>
              <a:t>Copy at your own risk 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in any component (lab/quiz/exams/lab exams).</a:t>
            </a:r>
          </a:p>
          <a:p>
            <a:pPr marL="645067" indent="-645067" defTabSz="886968">
              <a:spcBef>
                <a:spcPts val="1000"/>
              </a:spcBef>
              <a:buSzPct val="100000"/>
              <a:buChar char="•"/>
              <a:defRPr sz="2910"/>
            </a:pPr>
            <a:r>
              <a:rPr dirty="0"/>
              <a:t>If you are caught, you get </a:t>
            </a:r>
            <a:r>
              <a:rPr dirty="0" smtClean="0"/>
              <a:t>penali</a:t>
            </a:r>
            <a:r>
              <a:rPr lang="en-US" dirty="0" smtClean="0"/>
              <a:t>z</a:t>
            </a:r>
            <a:r>
              <a:rPr dirty="0" smtClean="0"/>
              <a:t>ed </a:t>
            </a:r>
            <a:r>
              <a:rPr dirty="0"/>
              <a:t>on grade 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(most likely </a:t>
            </a:r>
            <a:r>
              <a:rPr dirty="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</a:t>
            </a:r>
            <a:r>
              <a:rPr dirty="0">
                <a:latin typeface="Algerian"/>
                <a:ea typeface="Algerian"/>
                <a:cs typeface="Algerian"/>
                <a:sym typeface="Algerian"/>
              </a:rPr>
              <a:t>)</a:t>
            </a:r>
            <a:r>
              <a:rPr dirty="0"/>
              <a:t>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Will not be allowed to drop the course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/>
            </a:pPr>
            <a:r>
              <a:rPr dirty="0"/>
              <a:t>Case reported to </a:t>
            </a:r>
            <a:r>
              <a:rPr dirty="0" err="1"/>
              <a:t>DoAA</a:t>
            </a:r>
            <a:r>
              <a:rPr dirty="0"/>
              <a:t>/SSAC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No warning or second chance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/>
              <a:t>All parties involved </a:t>
            </a:r>
            <a:r>
              <a:rPr dirty="0">
                <a:solidFill>
                  <a:srgbClr val="40458C"/>
                </a:solidFill>
              </a:rPr>
              <a:t>in copying will be held equally responsible. Copying from internet is penalized equally.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2716">
                <a:solidFill>
                  <a:srgbClr val="FF0000"/>
                </a:solidFill>
              </a:defRPr>
            </a:pPr>
            <a:r>
              <a:rPr dirty="0">
                <a:solidFill>
                  <a:srgbClr val="40458C"/>
                </a:solidFill>
              </a:rPr>
              <a:t>Policy may change on need basis 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Reminder: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8005718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An array </a:t>
            </a:r>
            <a:r>
              <a:rPr lang="en-US" sz="2200" b="1" dirty="0" smtClean="0">
                <a:latin typeface="Comic Sans MS" pitchFamily="66" charset="0"/>
              </a:rPr>
              <a:t>in C is </a:t>
            </a:r>
            <a:r>
              <a:rPr lang="en-US" sz="2200" b="1" dirty="0">
                <a:latin typeface="Comic Sans MS" pitchFamily="66" charset="0"/>
              </a:rPr>
              <a:t>defined </a:t>
            </a:r>
            <a:r>
              <a:rPr lang="en-US" sz="2200" b="1" dirty="0" smtClean="0">
                <a:latin typeface="Comic Sans MS" pitchFamily="66" charset="0"/>
              </a:rPr>
              <a:t>similar </a:t>
            </a:r>
            <a:r>
              <a:rPr lang="en-US" sz="2200" b="1" dirty="0">
                <a:latin typeface="Comic Sans MS" pitchFamily="66" charset="0"/>
              </a:rPr>
              <a:t>to defining a 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132715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a[5];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79248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square parenthesis [5] indicates that a is not a single integer but an array, that is a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consecutively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allocated</a:t>
            </a:r>
            <a:r>
              <a:rPr lang="en-US" sz="2200" b="1" dirty="0">
                <a:latin typeface="Comic Sans MS" pitchFamily="66" charset="0"/>
              </a:rPr>
              <a:t> group, of 5 integers.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6192838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It creates five integer boxes or variables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275" y="5791200"/>
            <a:ext cx="8721725" cy="769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boxes are addressed as a[0], a[1], a[2], a[3] and  a[4].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These are called the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elements</a:t>
            </a:r>
            <a:r>
              <a:rPr lang="en-US" sz="2200" b="1" dirty="0">
                <a:latin typeface="Comic Sans MS" pitchFamily="66" charset="0"/>
              </a:rPr>
              <a:t> of the array.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66800" y="4343400"/>
            <a:ext cx="5810250" cy="1344613"/>
            <a:chOff x="1143000" y="4648200"/>
            <a:chExt cx="5809604" cy="134528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5131" name="Rounded Rectangle 7"/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2" name="Rounded Rectangle 8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3" name="Rounded Rectangle 9"/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4" name="Rounded Rectangle 10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5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800">
                  <a:ea typeface="ＭＳ Ｐゴシック" pitchFamily="34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43000" y="5563058"/>
              <a:ext cx="5809604" cy="4304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a[0]       a[1]     a[2]     a[3]       a[4]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27776" y="3933056"/>
            <a:ext cx="1980728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Array </a:t>
            </a:r>
            <a:r>
              <a:rPr lang="en-US" sz="2200" b="1" dirty="0">
                <a:latin typeface="Comic Sans MS" pitchFamily="66" charset="0"/>
              </a:rPr>
              <a:t>elements are consecutively allocated in memory. </a:t>
            </a:r>
          </a:p>
        </p:txBody>
      </p:sp>
    </p:spTree>
    <p:extLst>
      <p:ext uri="{BB962C8B-B14F-4D97-AF65-F5344CB8AC3E}">
        <p14:creationId xmlns="" xmlns:p14="http://schemas.microsoft.com/office/powerpoint/2010/main" val="3516174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Reading into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74602"/>
            <a:ext cx="5364038" cy="4222750"/>
          </a:xfr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int main()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char word[10];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for (i=0; i&lt;10; i=i+1)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	     scanf(“%c”, &amp;word[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]);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   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}</a:t>
            </a: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68734" y="1426477"/>
            <a:ext cx="6989414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Read N </a:t>
            </a:r>
            <a:r>
              <a:rPr lang="en-US" sz="2200" b="1" dirty="0">
                <a:latin typeface="Comic Sans MS" pitchFamily="66" charset="0"/>
              </a:rPr>
              <a:t>numbers </a:t>
            </a:r>
            <a:r>
              <a:rPr lang="en-US" sz="2200" b="1" dirty="0" smtClean="0">
                <a:latin typeface="Comic Sans MS" pitchFamily="66" charset="0"/>
              </a:rPr>
              <a:t>from user directly into an array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43174" y="4325491"/>
            <a:ext cx="1800620" cy="759693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663" y="2362200"/>
            <a:ext cx="346233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 can be used </a:t>
            </a:r>
            <a:r>
              <a:rPr lang="en-US" sz="2200" b="1" dirty="0" smtClean="0">
                <a:latin typeface="Comic Sans MS" pitchFamily="66" charset="0"/>
              </a:rPr>
              <a:t>directly, treat </a:t>
            </a:r>
            <a:r>
              <a:rPr lang="en-US" sz="2200" b="1" dirty="0">
                <a:latin typeface="Comic Sans MS" pitchFamily="66" charset="0"/>
              </a:rPr>
              <a:t>an </a:t>
            </a:r>
            <a:endParaRPr lang="en-US" sz="2200" b="1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array element </a:t>
            </a:r>
            <a:r>
              <a:rPr lang="en-US" sz="2200" b="1" dirty="0">
                <a:latin typeface="Comic Sans MS" pitchFamily="66" charset="0"/>
              </a:rPr>
              <a:t>like </a:t>
            </a:r>
            <a:r>
              <a:rPr lang="en-US" sz="2200" b="1" dirty="0" smtClean="0">
                <a:latin typeface="Comic Sans MS" pitchFamily="66" charset="0"/>
              </a:rPr>
              <a:t>variable of </a:t>
            </a:r>
            <a:r>
              <a:rPr lang="en-US" sz="2200" b="1" dirty="0">
                <a:latin typeface="Comic Sans MS" pitchFamily="66" charset="0"/>
              </a:rPr>
              <a:t>the </a:t>
            </a:r>
            <a:r>
              <a:rPr lang="en-US" sz="2200" b="1" dirty="0" smtClean="0">
                <a:latin typeface="Comic Sans MS" pitchFamily="66" charset="0"/>
              </a:rPr>
              <a:t>same data </a:t>
            </a:r>
            <a:r>
              <a:rPr lang="en-US" sz="2200" b="1" dirty="0">
                <a:latin typeface="Comic Sans MS" pitchFamily="66" charset="0"/>
              </a:rPr>
              <a:t>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9750" y="4243387"/>
            <a:ext cx="344805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 smtClean="0">
                <a:latin typeface="Comic Sans MS" pitchFamily="66" charset="0"/>
              </a:rPr>
              <a:t>1. For </a:t>
            </a:r>
            <a:r>
              <a:rPr lang="en-US" sz="2200" b="1" dirty="0">
                <a:latin typeface="Comic Sans MS" pitchFamily="66" charset="0"/>
              </a:rPr>
              <a:t>reading elements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of a char array s[],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use scanf(“%c”, &amp;s[j</a:t>
            </a:r>
            <a:r>
              <a:rPr lang="en-US" sz="2200" b="1" dirty="0" smtClean="0">
                <a:latin typeface="Comic Sans MS" pitchFamily="66" charset="0"/>
              </a:rPr>
              <a:t>]).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 smtClean="0">
                <a:latin typeface="Comic Sans MS" pitchFamily="66" charset="0"/>
              </a:rPr>
              <a:t>2. This is a really clunky way of reading text. No?</a:t>
            </a:r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517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2437</Words>
  <Application>Microsoft Office PowerPoint</Application>
  <PresentationFormat>On-screen Show (4:3)</PresentationFormat>
  <Paragraphs>452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Strings - basics</vt:lpstr>
      <vt:lpstr>Welcome back</vt:lpstr>
      <vt:lpstr>More announcements</vt:lpstr>
      <vt:lpstr>Tentative grading scheme</vt:lpstr>
      <vt:lpstr>Weightage (Theory)</vt:lpstr>
      <vt:lpstr>Weightage (Lab)</vt:lpstr>
      <vt:lpstr>Copying</vt:lpstr>
      <vt:lpstr>Reminder: arrays</vt:lpstr>
      <vt:lpstr>Reading into arrays</vt:lpstr>
      <vt:lpstr>Recap about arrays</vt:lpstr>
      <vt:lpstr>Slide 11</vt:lpstr>
      <vt:lpstr>Slide 12</vt:lpstr>
      <vt:lpstr>Slide 13</vt:lpstr>
      <vt:lpstr>Character array initialization</vt:lpstr>
      <vt:lpstr>Printing strings</vt:lpstr>
      <vt:lpstr>Slide 16</vt:lpstr>
      <vt:lpstr>Slide 17</vt:lpstr>
      <vt:lpstr>Reading a String (scanf)</vt:lpstr>
      <vt:lpstr>Reading a String (scanf)</vt:lpstr>
      <vt:lpstr>Slide 20</vt:lpstr>
      <vt:lpstr>Slide 21</vt:lpstr>
      <vt:lpstr>NULL character ‘\0’</vt:lpstr>
      <vt:lpstr>NULL character ‘\0’</vt:lpstr>
      <vt:lpstr>Reading a line as an input</vt:lpstr>
      <vt:lpstr>Slide 25</vt:lpstr>
      <vt:lpstr>Slide 26</vt:lpstr>
      <vt:lpstr>Special string I/O</vt:lpstr>
      <vt:lpstr>Reading with fgets</vt:lpstr>
      <vt:lpstr>Strings: recap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- basics</dc:title>
  <dc:creator>nisheeth</dc:creator>
  <cp:lastModifiedBy>nisheeth</cp:lastModifiedBy>
  <cp:revision>35</cp:revision>
  <dcterms:created xsi:type="dcterms:W3CDTF">2017-10-01T11:30:53Z</dcterms:created>
  <dcterms:modified xsi:type="dcterms:W3CDTF">2017-10-04T06:12:18Z</dcterms:modified>
</cp:coreProperties>
</file>