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02" r:id="rId14"/>
    <p:sldId id="269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301" r:id="rId27"/>
    <p:sldId id="30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34A0B-6678-480F-B14D-FB152FFE96AF}" type="datetimeFigureOut">
              <a:rPr lang="en-GB" smtClean="0"/>
              <a:t>11/10/2017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E159B-D988-4399-B2E1-1CF9859F7DFE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Ask</a:t>
            </a:r>
            <a:r>
              <a:rPr lang="en-US" baseline="0" dirty="0" smtClean="0"/>
              <a:t> them?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95502-31DB-48F7-A541-1886B3A8B28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378560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811026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243491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675957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E0124086-2980-4E1E-A03E-E16E3B071775}" type="slidenum">
              <a:rPr lang="en-US" altLang="en-US" smtClean="0">
                <a:solidFill>
                  <a:srgbClr val="000000"/>
                </a:solidFill>
                <a:latin typeface="Calibri" pitchFamily="32" charset="0"/>
              </a:rPr>
              <a:pPr eaLnBrk="1" hangingPunct="1"/>
              <a:t>12</a:t>
            </a:fld>
            <a:endParaRPr lang="en-US" altLang="en-US" smtClean="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55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  <p:sp>
        <p:nvSpPr>
          <p:cNvPr id="55301" name="Text Box 3"/>
          <p:cNvSpPr txBox="1">
            <a:spLocks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601" tIns="45630" rIns="91601" bIns="4563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46423E2-A426-4145-9FA1-7A2DC5DD272E}" type="slidenum">
              <a:rPr lang="en-US" altLang="en-US" sz="1200">
                <a:solidFill>
                  <a:srgbClr val="000000"/>
                </a:solidFill>
                <a:latin typeface="Calibri" pitchFamily="32" charset="0"/>
              </a:rPr>
              <a:pPr algn="r" eaLnBrk="1" hangingPunct="1">
                <a:buClrTx/>
                <a:buFontTx/>
                <a:buNone/>
              </a:pPr>
              <a:t>12</a:t>
            </a:fld>
            <a:endParaRPr lang="en-US" altLang="en-US" sz="1200">
              <a:solidFill>
                <a:srgbClr val="000000"/>
              </a:solidFill>
              <a:latin typeface="Calibri" pitchFamily="32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378560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811026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243491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675957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FA3E6A02-DE0F-485C-A7A5-892D9FFBC19C}" type="slidenum">
              <a:rPr lang="en-US" altLang="en-US" smtClean="0">
                <a:solidFill>
                  <a:srgbClr val="000000"/>
                </a:solidFill>
                <a:latin typeface="Calibri" pitchFamily="32" charset="0"/>
              </a:rPr>
              <a:pPr eaLnBrk="1" hangingPunct="1"/>
              <a:t>13</a:t>
            </a:fld>
            <a:endParaRPr lang="en-US" altLang="en-US" smtClean="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48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 smtClean="0"/>
              <a:t>-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dim3[5][6][7]; is </a:t>
            </a:r>
            <a:r>
              <a:rPr lang="en-US" altLang="en-US" smtClean="0"/>
              <a:t>also allowed!</a:t>
            </a:r>
          </a:p>
        </p:txBody>
      </p:sp>
      <p:sp>
        <p:nvSpPr>
          <p:cNvPr id="48133" name="Text Box 3"/>
          <p:cNvSpPr txBox="1">
            <a:spLocks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601" tIns="45630" rIns="91601" bIns="4563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8681C69-A739-447A-B631-9631DBDC72B8}" type="slidenum">
              <a:rPr lang="en-US" altLang="en-US" sz="1200">
                <a:solidFill>
                  <a:srgbClr val="000000"/>
                </a:solidFill>
                <a:latin typeface="Calibri" pitchFamily="32" charset="0"/>
              </a:rPr>
              <a:pPr algn="r" eaLnBrk="1" hangingPunct="1">
                <a:buClrTx/>
                <a:buFontTx/>
                <a:buNone/>
              </a:pPr>
              <a:t>13</a:t>
            </a:fld>
            <a:endParaRPr lang="en-US" altLang="en-US" sz="1200">
              <a:solidFill>
                <a:srgbClr val="000000"/>
              </a:solidFill>
              <a:latin typeface="Calibri" pitchFamily="32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378560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811026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243491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675957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8F319B05-4A50-43A2-8381-B1FD7297AFBF}" type="slidenum">
              <a:rPr lang="en-US" altLang="en-US" smtClean="0">
                <a:solidFill>
                  <a:srgbClr val="000000"/>
                </a:solidFill>
                <a:latin typeface="Calibri" pitchFamily="32" charset="0"/>
              </a:rPr>
              <a:pPr eaLnBrk="1" hangingPunct="1"/>
              <a:t>15</a:t>
            </a:fld>
            <a:endParaRPr lang="en-US" altLang="en-US" smtClean="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563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  <p:sp>
        <p:nvSpPr>
          <p:cNvPr id="56325" name="Text Box 3"/>
          <p:cNvSpPr txBox="1">
            <a:spLocks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601" tIns="45630" rIns="91601" bIns="4563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0934FB7-D67F-4DD1-A5FD-609D2AB7028C}" type="slidenum">
              <a:rPr lang="en-US" altLang="en-US" sz="1200">
                <a:solidFill>
                  <a:srgbClr val="000000"/>
                </a:solidFill>
                <a:latin typeface="Calibri" pitchFamily="32" charset="0"/>
              </a:rPr>
              <a:pPr algn="r" eaLnBrk="1" hangingPunct="1">
                <a:buClrTx/>
                <a:buFontTx/>
                <a:buNone/>
              </a:pPr>
              <a:t>15</a:t>
            </a:fld>
            <a:endParaRPr lang="en-US" altLang="en-US" sz="1200">
              <a:solidFill>
                <a:srgbClr val="000000"/>
              </a:solidFill>
              <a:latin typeface="Calibri" pitchFamily="32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- the formula needs only N</a:t>
            </a:r>
            <a:r>
              <a:rPr lang="en-IN" baseline="0" dirty="0" smtClean="0"/>
              <a:t>, and ignores M ! Apply induction to understand the formula for k-D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66627-FFBD-4598-BC99-B9A8A15F53B1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66627-FFBD-4598-BC99-B9A8A15F53B1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- city[</a:t>
            </a:r>
            <a:r>
              <a:rPr lang="en-IN" dirty="0" err="1" smtClean="0"/>
              <a:t>i</a:t>
            </a:r>
            <a:r>
              <a:rPr lang="en-IN" dirty="0" smtClean="0"/>
              <a:t>] is simply the address to the array origin:</a:t>
            </a:r>
            <a:r>
              <a:rPr lang="en-IN" baseline="0" dirty="0" smtClean="0"/>
              <a:t> </a:t>
            </a:r>
            <a:r>
              <a:rPr lang="en-IN" baseline="0" dirty="0" err="1" smtClean="0"/>
              <a:t>city+i</a:t>
            </a:r>
            <a:r>
              <a:rPr lang="en-IN" baseline="0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66627-FFBD-4598-BC99-B9A8A15F53B1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- city[</a:t>
            </a:r>
            <a:r>
              <a:rPr lang="en-IN" dirty="0" err="1" smtClean="0"/>
              <a:t>i</a:t>
            </a:r>
            <a:r>
              <a:rPr lang="en-IN" dirty="0" smtClean="0"/>
              <a:t>] is simply the address to the array origin:</a:t>
            </a:r>
            <a:r>
              <a:rPr lang="en-IN" baseline="0" dirty="0" smtClean="0"/>
              <a:t> </a:t>
            </a:r>
            <a:r>
              <a:rPr lang="en-IN" baseline="0" dirty="0" err="1" smtClean="0"/>
              <a:t>city+i</a:t>
            </a:r>
            <a:r>
              <a:rPr lang="en-IN" baseline="0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66627-FFBD-4598-BC99-B9A8A15F53B1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- city[</a:t>
            </a:r>
            <a:r>
              <a:rPr lang="en-IN" dirty="0" err="1" smtClean="0"/>
              <a:t>i</a:t>
            </a:r>
            <a:r>
              <a:rPr lang="en-IN" dirty="0" smtClean="0"/>
              <a:t>] is simply the address to the array origin:</a:t>
            </a:r>
            <a:r>
              <a:rPr lang="en-IN" baseline="0" dirty="0" smtClean="0"/>
              <a:t> </a:t>
            </a:r>
            <a:r>
              <a:rPr lang="en-IN" baseline="0" dirty="0" err="1" smtClean="0"/>
              <a:t>city+i</a:t>
            </a:r>
            <a:r>
              <a:rPr lang="en-IN" baseline="0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66627-FFBD-4598-BC99-B9A8A15F53B1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- city[</a:t>
            </a:r>
            <a:r>
              <a:rPr lang="en-IN" dirty="0" err="1" smtClean="0"/>
              <a:t>i</a:t>
            </a:r>
            <a:r>
              <a:rPr lang="en-IN" dirty="0" smtClean="0"/>
              <a:t>] is simply the address to the array origin:</a:t>
            </a:r>
            <a:r>
              <a:rPr lang="en-IN" baseline="0" dirty="0" smtClean="0"/>
              <a:t> </a:t>
            </a:r>
            <a:r>
              <a:rPr lang="en-IN" baseline="0" dirty="0" err="1" smtClean="0"/>
              <a:t>city+i</a:t>
            </a:r>
            <a:r>
              <a:rPr lang="en-IN" baseline="0" dirty="0" smtClean="0"/>
              <a:t>. What if input was space separated?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66627-FFBD-4598-BC99-B9A8A15F53B1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Exercise:</a:t>
            </a:r>
            <a:r>
              <a:rPr lang="en-US" baseline="0" dirty="0" smtClean="0"/>
              <a:t> Calculate the hamming distance between 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95502-31DB-48F7-A541-1886B3A8B28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378560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811026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243491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675957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FA3E6A02-DE0F-485C-A7A5-892D9FFBC19C}" type="slidenum">
              <a:rPr lang="en-US" altLang="en-US" smtClean="0">
                <a:solidFill>
                  <a:srgbClr val="000000"/>
                </a:solidFill>
                <a:latin typeface="Calibri" pitchFamily="32" charset="0"/>
              </a:rPr>
              <a:pPr eaLnBrk="1" hangingPunct="1"/>
              <a:t>4</a:t>
            </a:fld>
            <a:endParaRPr lang="en-US" altLang="en-US" smtClean="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48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 smtClean="0"/>
              <a:t>-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dim3[5][6][7]; is </a:t>
            </a:r>
            <a:r>
              <a:rPr lang="en-US" altLang="en-US" smtClean="0"/>
              <a:t>also allowed!</a:t>
            </a:r>
          </a:p>
        </p:txBody>
      </p:sp>
      <p:sp>
        <p:nvSpPr>
          <p:cNvPr id="48133" name="Text Box 3"/>
          <p:cNvSpPr txBox="1">
            <a:spLocks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601" tIns="45630" rIns="91601" bIns="4563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8681C69-A739-447A-B631-9631DBDC72B8}" type="slidenum">
              <a:rPr lang="en-US" altLang="en-US" sz="1200">
                <a:solidFill>
                  <a:srgbClr val="000000"/>
                </a:solidFill>
                <a:latin typeface="Calibri" pitchFamily="32" charset="0"/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altLang="en-US" sz="1200">
              <a:solidFill>
                <a:srgbClr val="000000"/>
              </a:solidFill>
              <a:latin typeface="Calibri" pitchFamily="32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378560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811026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243491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675957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A3DE6CEA-08EC-4DB3-8269-10BDF48B3285}" type="slidenum">
              <a:rPr lang="en-US" altLang="en-US" smtClean="0">
                <a:solidFill>
                  <a:srgbClr val="000000"/>
                </a:solidFill>
                <a:latin typeface="Calibri" pitchFamily="32" charset="0"/>
              </a:rPr>
              <a:pPr eaLnBrk="1" hangingPunct="1"/>
              <a:t>5</a:t>
            </a:fld>
            <a:endParaRPr lang="en-US" altLang="en-US" smtClean="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 smtClean="0"/>
              <a:t>- mat[</a:t>
            </a:r>
            <a:r>
              <a:rPr lang="en-US" altLang="en-US" dirty="0" err="1" smtClean="0"/>
              <a:t>i,j</a:t>
            </a:r>
            <a:r>
              <a:rPr lang="en-US" altLang="en-US" dirty="0" smtClean="0"/>
              <a:t>] is WRONG. Slightly</a:t>
            </a:r>
            <a:r>
              <a:rPr lang="en-US" altLang="en-US" baseline="0" dirty="0" smtClean="0"/>
              <a:t> different from math</a:t>
            </a:r>
            <a:endParaRPr lang="en-US" altLang="en-US" dirty="0" smtClean="0"/>
          </a:p>
        </p:txBody>
      </p:sp>
      <p:sp>
        <p:nvSpPr>
          <p:cNvPr id="49157" name="Text Box 3"/>
          <p:cNvSpPr txBox="1">
            <a:spLocks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601" tIns="45630" rIns="91601" bIns="4563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48AEB20-F3D9-4C46-BBFB-1126314F526E}" type="slidenum">
              <a:rPr lang="en-US" altLang="en-US" sz="1200">
                <a:solidFill>
                  <a:srgbClr val="000000"/>
                </a:solidFill>
                <a:latin typeface="Calibri" pitchFamily="32" charset="0"/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altLang="en-US" sz="1200">
              <a:solidFill>
                <a:srgbClr val="000000"/>
              </a:solidFill>
              <a:latin typeface="Calibri" pitchFamily="32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378560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811026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243491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675957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44419DD8-E6F2-4A99-B786-308A63F73EF0}" type="slidenum">
              <a:rPr lang="en-US" altLang="en-US" smtClean="0">
                <a:solidFill>
                  <a:srgbClr val="000000"/>
                </a:solidFill>
                <a:latin typeface="Calibri" pitchFamily="32" charset="0"/>
              </a:rPr>
              <a:pPr eaLnBrk="1" hangingPunct="1"/>
              <a:t>6</a:t>
            </a:fld>
            <a:endParaRPr lang="en-US" altLang="en-US" smtClean="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501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  <p:sp>
        <p:nvSpPr>
          <p:cNvPr id="50181" name="Text Box 3"/>
          <p:cNvSpPr txBox="1">
            <a:spLocks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601" tIns="45630" rIns="91601" bIns="4563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8D6E262-E287-4B71-9999-8DDC5EC5D407}" type="slidenum">
              <a:rPr lang="en-US" altLang="en-US" sz="1200">
                <a:solidFill>
                  <a:srgbClr val="000000"/>
                </a:solidFill>
                <a:latin typeface="Calibri" pitchFamily="32" charset="0"/>
              </a:rPr>
              <a:pPr algn="r" eaLnBrk="1" hangingPunct="1">
                <a:buClrTx/>
                <a:buFontTx/>
                <a:buNone/>
              </a:pPr>
              <a:t>6</a:t>
            </a:fld>
            <a:endParaRPr lang="en-US" altLang="en-US" sz="1200">
              <a:solidFill>
                <a:srgbClr val="000000"/>
              </a:solidFill>
              <a:latin typeface="Calibri" pitchFamily="32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378560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811026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243491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675957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44419DD8-E6F2-4A99-B786-308A63F73EF0}" type="slidenum">
              <a:rPr lang="en-US" altLang="en-US" smtClean="0">
                <a:solidFill>
                  <a:srgbClr val="000000"/>
                </a:solidFill>
                <a:latin typeface="Calibri" pitchFamily="32" charset="0"/>
              </a:rPr>
              <a:pPr eaLnBrk="1" hangingPunct="1"/>
              <a:t>7</a:t>
            </a:fld>
            <a:endParaRPr lang="en-US" altLang="en-US" smtClean="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501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  <p:sp>
        <p:nvSpPr>
          <p:cNvPr id="50181" name="Text Box 3"/>
          <p:cNvSpPr txBox="1">
            <a:spLocks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601" tIns="45630" rIns="91601" bIns="4563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8D6E262-E287-4B71-9999-8DDC5EC5D407}" type="slidenum">
              <a:rPr lang="en-US" altLang="en-US" sz="1200">
                <a:solidFill>
                  <a:srgbClr val="000000"/>
                </a:solidFill>
                <a:latin typeface="Calibri" pitchFamily="32" charset="0"/>
              </a:rPr>
              <a:pPr algn="r" eaLnBrk="1" hangingPunct="1">
                <a:buClrTx/>
                <a:buFontTx/>
                <a:buNone/>
              </a:pPr>
              <a:t>7</a:t>
            </a:fld>
            <a:endParaRPr lang="en-US" altLang="en-US" sz="1200">
              <a:solidFill>
                <a:srgbClr val="000000"/>
              </a:solidFill>
              <a:latin typeface="Calibri" pitchFamily="32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378560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811026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243491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675957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0E8C3AA6-EC84-4329-A4C4-EA40265F6138}" type="slidenum">
              <a:rPr lang="en-US" altLang="en-US" smtClean="0">
                <a:solidFill>
                  <a:srgbClr val="000000"/>
                </a:solidFill>
                <a:latin typeface="Calibri" pitchFamily="32" charset="0"/>
              </a:rPr>
              <a:pPr eaLnBrk="1" hangingPunct="1"/>
              <a:t>8</a:t>
            </a:fld>
            <a:endParaRPr lang="en-US" altLang="en-US" smtClean="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51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  <p:sp>
        <p:nvSpPr>
          <p:cNvPr id="51205" name="Text Box 3"/>
          <p:cNvSpPr txBox="1">
            <a:spLocks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601" tIns="45630" rIns="91601" bIns="4563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66CD1FC-11F3-4408-9ABF-0CFCD9862988}" type="slidenum">
              <a:rPr lang="en-US" altLang="en-US" sz="1200">
                <a:solidFill>
                  <a:srgbClr val="000000"/>
                </a:solidFill>
                <a:latin typeface="Calibri" pitchFamily="32" charset="0"/>
              </a:rPr>
              <a:pPr algn="r" eaLnBrk="1" hangingPunct="1">
                <a:buClrTx/>
                <a:buFontTx/>
                <a:buNone/>
              </a:pPr>
              <a:t>8</a:t>
            </a:fld>
            <a:endParaRPr lang="en-US" altLang="en-US" sz="1200">
              <a:solidFill>
                <a:srgbClr val="000000"/>
              </a:solidFill>
              <a:latin typeface="Calibri" pitchFamily="32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378560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811026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243491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675957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0E8C3AA6-EC84-4329-A4C4-EA40265F6138}" type="slidenum">
              <a:rPr lang="en-US" altLang="en-US" smtClean="0">
                <a:solidFill>
                  <a:srgbClr val="000000"/>
                </a:solidFill>
                <a:latin typeface="Calibri" pitchFamily="32" charset="0"/>
              </a:rPr>
              <a:pPr eaLnBrk="1" hangingPunct="1"/>
              <a:t>9</a:t>
            </a:fld>
            <a:endParaRPr lang="en-US" altLang="en-US" smtClean="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51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  <p:sp>
        <p:nvSpPr>
          <p:cNvPr id="51205" name="Text Box 3"/>
          <p:cNvSpPr txBox="1">
            <a:spLocks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601" tIns="45630" rIns="91601" bIns="4563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66CD1FC-11F3-4408-9ABF-0CFCD9862988}" type="slidenum">
              <a:rPr lang="en-US" altLang="en-US" sz="1200">
                <a:solidFill>
                  <a:srgbClr val="000000"/>
                </a:solidFill>
                <a:latin typeface="Calibri" pitchFamily="32" charset="0"/>
              </a:rPr>
              <a:pPr algn="r" eaLnBrk="1" hangingPunct="1">
                <a:buClrTx/>
                <a:buFontTx/>
                <a:buNone/>
              </a:pPr>
              <a:t>9</a:t>
            </a:fld>
            <a:endParaRPr lang="en-US" altLang="en-US" sz="1200">
              <a:solidFill>
                <a:srgbClr val="000000"/>
              </a:solidFill>
              <a:latin typeface="Calibri" pitchFamily="32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378560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811026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243491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675957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A0E551ED-491E-4CE8-A083-401C0216879B}" type="slidenum">
              <a:rPr lang="en-US" altLang="en-US" smtClean="0">
                <a:solidFill>
                  <a:srgbClr val="000000"/>
                </a:solidFill>
                <a:latin typeface="Calibri" pitchFamily="32" charset="0"/>
              </a:rPr>
              <a:pPr eaLnBrk="1" hangingPunct="1"/>
              <a:t>10</a:t>
            </a:fld>
            <a:endParaRPr lang="en-US" altLang="en-US" smtClean="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53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  <p:sp>
        <p:nvSpPr>
          <p:cNvPr id="53253" name="Text Box 3"/>
          <p:cNvSpPr txBox="1">
            <a:spLocks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601" tIns="45630" rIns="91601" bIns="4563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3F5EE38-9D39-4D17-89D1-54EDC922131D}" type="slidenum">
              <a:rPr lang="en-US" altLang="en-US" sz="1200">
                <a:solidFill>
                  <a:srgbClr val="000000"/>
                </a:solidFill>
                <a:latin typeface="Calibri" pitchFamily="32" charset="0"/>
              </a:rPr>
              <a:pPr algn="r" eaLnBrk="1" hangingPunct="1">
                <a:buClrTx/>
                <a:buFontTx/>
                <a:buNone/>
              </a:pPr>
              <a:t>10</a:t>
            </a:fld>
            <a:endParaRPr lang="en-US" altLang="en-US" sz="1200">
              <a:solidFill>
                <a:srgbClr val="000000"/>
              </a:solidFill>
              <a:latin typeface="Calibri" pitchFamily="32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378560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811026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243491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675957" indent="-216233" defTabSz="42495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84737" algn="l"/>
                <a:tab pos="1369474" algn="l"/>
                <a:tab pos="2054211" algn="l"/>
                <a:tab pos="2738948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969A1E8F-DEE8-4F9D-A2C6-5FFB8466D082}" type="slidenum">
              <a:rPr lang="en-US" altLang="en-US" smtClean="0">
                <a:solidFill>
                  <a:srgbClr val="000000"/>
                </a:solidFill>
                <a:latin typeface="Calibri" pitchFamily="32" charset="0"/>
              </a:rPr>
              <a:pPr eaLnBrk="1" hangingPunct="1"/>
              <a:t>11</a:t>
            </a:fld>
            <a:endParaRPr lang="en-US" altLang="en-US" smtClean="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54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  <p:sp>
        <p:nvSpPr>
          <p:cNvPr id="54277" name="Text Box 3"/>
          <p:cNvSpPr txBox="1">
            <a:spLocks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601" tIns="45630" rIns="91601" bIns="4563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985E41F-8F0F-4743-8D26-ECC2EF026862}" type="slidenum">
              <a:rPr lang="en-US" altLang="en-US" sz="1200">
                <a:solidFill>
                  <a:srgbClr val="000000"/>
                </a:solidFill>
                <a:latin typeface="Calibri" pitchFamily="32" charset="0"/>
              </a:rPr>
              <a:pPr algn="r" eaLnBrk="1" hangingPunct="1">
                <a:buClrTx/>
                <a:buFontTx/>
                <a:buNone/>
              </a:pPr>
              <a:t>11</a:t>
            </a:fld>
            <a:endParaRPr lang="en-US" altLang="en-US" sz="1200">
              <a:solidFill>
                <a:srgbClr val="000000"/>
              </a:solidFill>
              <a:latin typeface="Calibri" pitchFamily="32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6F9C-1F80-47D6-8BB2-35E9D1198222}" type="datetimeFigureOut">
              <a:rPr lang="en-GB" smtClean="0"/>
              <a:t>11/10/2017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8EEC-4F1E-4309-9F53-9EA5981D523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6F9C-1F80-47D6-8BB2-35E9D1198222}" type="datetimeFigureOut">
              <a:rPr lang="en-GB" smtClean="0"/>
              <a:t>11/10/2017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8EEC-4F1E-4309-9F53-9EA5981D523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6F9C-1F80-47D6-8BB2-35E9D1198222}" type="datetimeFigureOut">
              <a:rPr lang="en-GB" smtClean="0"/>
              <a:t>11/10/2017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8EEC-4F1E-4309-9F53-9EA5981D523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74C4-89D4-447B-BA5B-BEED99D9AE40}" type="datetime7">
              <a:rPr lang="en-US" smtClean="0"/>
              <a:pPr/>
              <a:t>Oct-17</a:t>
            </a:fld>
            <a:endParaRPr lang="hi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‹#›</a:t>
            </a:fld>
            <a:endParaRPr lang="hi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Programming</a:t>
            </a:r>
            <a:endParaRPr lang="hi-IN" dirty="0"/>
          </a:p>
        </p:txBody>
      </p:sp>
    </p:spTree>
    <p:extLst>
      <p:ext uri="{BB962C8B-B14F-4D97-AF65-F5344CB8AC3E}">
        <p14:creationId xmlns="" xmlns:p14="http://schemas.microsoft.com/office/powerpoint/2010/main" val="553484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6F9C-1F80-47D6-8BB2-35E9D1198222}" type="datetimeFigureOut">
              <a:rPr lang="en-GB" smtClean="0"/>
              <a:t>11/10/2017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8EEC-4F1E-4309-9F53-9EA5981D523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6F9C-1F80-47D6-8BB2-35E9D1198222}" type="datetimeFigureOut">
              <a:rPr lang="en-GB" smtClean="0"/>
              <a:t>11/10/2017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8EEC-4F1E-4309-9F53-9EA5981D523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6F9C-1F80-47D6-8BB2-35E9D1198222}" type="datetimeFigureOut">
              <a:rPr lang="en-GB" smtClean="0"/>
              <a:t>11/10/2017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8EEC-4F1E-4309-9F53-9EA5981D523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6F9C-1F80-47D6-8BB2-35E9D1198222}" type="datetimeFigureOut">
              <a:rPr lang="en-GB" smtClean="0"/>
              <a:t>11/10/2017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8EEC-4F1E-4309-9F53-9EA5981D523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6F9C-1F80-47D6-8BB2-35E9D1198222}" type="datetimeFigureOut">
              <a:rPr lang="en-GB" smtClean="0"/>
              <a:t>11/10/2017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8EEC-4F1E-4309-9F53-9EA5981D523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6F9C-1F80-47D6-8BB2-35E9D1198222}" type="datetimeFigureOut">
              <a:rPr lang="en-GB" smtClean="0"/>
              <a:t>11/10/2017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8EEC-4F1E-4309-9F53-9EA5981D523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6F9C-1F80-47D6-8BB2-35E9D1198222}" type="datetimeFigureOut">
              <a:rPr lang="en-GB" smtClean="0"/>
              <a:t>11/10/2017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8EEC-4F1E-4309-9F53-9EA5981D523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6F9C-1F80-47D6-8BB2-35E9D1198222}" type="datetimeFigureOut">
              <a:rPr lang="en-GB" smtClean="0"/>
              <a:t>11/10/2017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8EEC-4F1E-4309-9F53-9EA5981D523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96F9C-1F80-47D6-8BB2-35E9D1198222}" type="datetimeFigureOut">
              <a:rPr lang="en-GB" smtClean="0"/>
              <a:t>11/10/2017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88EEC-4F1E-4309-9F53-9EA5981D5233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Multi-dimensional arrays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ESC101</a:t>
            </a:r>
          </a:p>
          <a:p>
            <a:r>
              <a:rPr lang="en-US" dirty="0" smtClean="0"/>
              <a:t>October 11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0" y="-7938"/>
            <a:ext cx="91440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800" b="1" dirty="0">
                <a:solidFill>
                  <a:srgbClr val="000000"/>
                </a:solidFill>
                <a:latin typeface="Comic Sans MS" pitchFamily="64" charset="0"/>
              </a:rPr>
              <a:t>Passing two dimensional arrays as parameters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228600" y="2971800"/>
            <a:ext cx="5486400" cy="33528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void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marginals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(double mat[5][6]) {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int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i,j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; </a:t>
            </a: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double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rowsum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;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for (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=0;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&lt; 5;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=i+1) {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   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rowsum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= 0.0;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	    for (j=0; j &lt; 6; j = j+1</a:t>
            </a: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) { </a:t>
            </a:r>
            <a:endParaRPr lang="en-US" altLang="en-US" sz="2200" b="1" dirty="0">
              <a:solidFill>
                <a:srgbClr val="000000"/>
              </a:solidFill>
              <a:latin typeface="Comic Sans MS" pitchFamily="64" charset="0"/>
            </a:endParaRP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		 </a:t>
            </a: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	</a:t>
            </a:r>
            <a:r>
              <a:rPr lang="en-US" altLang="en-US" sz="2200" b="1" dirty="0" err="1" smtClean="0">
                <a:solidFill>
                  <a:srgbClr val="000000"/>
                </a:solidFill>
                <a:latin typeface="Comic Sans MS" pitchFamily="64" charset="0"/>
              </a:rPr>
              <a:t>rowsum</a:t>
            </a: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 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=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rowsum+mat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[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][j</a:t>
            </a: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]; }</a:t>
            </a:r>
            <a:endParaRPr lang="en-US" altLang="en-US" sz="2200" b="1" dirty="0">
              <a:solidFill>
                <a:srgbClr val="000000"/>
              </a:solidFill>
              <a:latin typeface="Comic Sans MS" pitchFamily="64" charset="0"/>
            </a:endParaRP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   </a:t>
            </a: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 </a:t>
            </a:r>
            <a:r>
              <a:rPr lang="en-US" altLang="en-US" sz="2200" b="1" dirty="0" err="1" smtClean="0">
                <a:solidFill>
                  <a:srgbClr val="000000"/>
                </a:solidFill>
                <a:latin typeface="Comic Sans MS" pitchFamily="64" charset="0"/>
              </a:rPr>
              <a:t>printf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(“%f “,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rowsum</a:t>
            </a: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); }</a:t>
            </a:r>
            <a:endParaRPr lang="en-US" altLang="en-US" sz="2200" b="1" dirty="0">
              <a:solidFill>
                <a:srgbClr val="000000"/>
              </a:solidFill>
              <a:latin typeface="Comic Sans MS" pitchFamily="64" charset="0"/>
            </a:endParaRP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}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228600" y="1003300"/>
            <a:ext cx="5486400" cy="14351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Write a program that takes a two dimensional array of type double [5][6] and prints the sum of entries in each row. 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5867400" y="990600"/>
            <a:ext cx="3048000" cy="2125839"/>
          </a:xfrm>
          <a:prstGeom prst="rect">
            <a:avLst/>
          </a:prstGeom>
          <a:solidFill>
            <a:srgbClr val="CCEDB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Say, we 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have  </a:t>
            </a: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read only first 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3 rows </a:t>
            </a: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of mat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. </a:t>
            </a: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We 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would like to </a:t>
            </a: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find 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the marginal sum of the first 3 rows.</a:t>
            </a:r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5867400" y="4114800"/>
            <a:ext cx="3048000" cy="2125839"/>
          </a:xfrm>
          <a:prstGeom prst="rect">
            <a:avLst/>
          </a:prstGeom>
          <a:solidFill>
            <a:srgbClr val="C7D0E9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That’s easy, we can  take an additional parameter </a:t>
            </a:r>
            <a:r>
              <a:rPr lang="en-US" altLang="en-US" sz="2200" b="1" dirty="0" err="1">
                <a:solidFill>
                  <a:srgbClr val="FF0000"/>
                </a:solidFill>
                <a:latin typeface="Comic Sans MS" pitchFamily="64" charset="0"/>
              </a:rPr>
              <a:t>nrows</a:t>
            </a:r>
            <a:r>
              <a:rPr lang="en-US" altLang="en-US" sz="2200" b="1" dirty="0">
                <a:solidFill>
                  <a:srgbClr val="9D0000"/>
                </a:solidFill>
                <a:latin typeface="Comic Sans MS" pitchFamily="64" charset="0"/>
              </a:rPr>
              <a:t> 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and run the loop for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=0</a:t>
            </a: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..(nrows-1) 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instead of 0..5.</a:t>
            </a:r>
          </a:p>
        </p:txBody>
      </p:sp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5899150" y="533400"/>
            <a:ext cx="1539502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Question?</a:t>
            </a:r>
          </a:p>
        </p:txBody>
      </p:sp>
      <p:sp>
        <p:nvSpPr>
          <p:cNvPr id="9224" name="Text Box 7"/>
          <p:cNvSpPr txBox="1">
            <a:spLocks noChangeArrowheads="1"/>
          </p:cNvSpPr>
          <p:nvPr/>
        </p:nvSpPr>
        <p:spPr bwMode="auto">
          <a:xfrm>
            <a:off x="5875338" y="3581400"/>
            <a:ext cx="1281418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Answer: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415740-0294-4D65-BA1A-EEF84AD1EC6C}" type="datetime7">
              <a:rPr lang="en-US" smtClean="0"/>
              <a:pPr>
                <a:defRPr/>
              </a:pPr>
              <a:t>Oct-17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784E28B-BE7D-4C88-821E-1AAE57A5762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17053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nimBg="1"/>
      <p:bldP spid="9220" grpId="0" animBg="1"/>
      <p:bldP spid="9221" grpId="0" animBg="1"/>
      <p:bldP spid="9222" grpId="0" animBg="1"/>
      <p:bldP spid="9223" grpId="0"/>
      <p:bldP spid="92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0" y="685800"/>
            <a:ext cx="6324600" cy="42672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void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marginals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(double mat[5][6], int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nrows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) {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int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i,j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; </a:t>
            </a: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double </a:t>
            </a:r>
            <a:r>
              <a:rPr lang="en-US" altLang="en-US" sz="2200" b="1" dirty="0" err="1" smtClean="0">
                <a:solidFill>
                  <a:srgbClr val="000000"/>
                </a:solidFill>
                <a:latin typeface="Comic Sans MS" pitchFamily="64" charset="0"/>
              </a:rPr>
              <a:t>rowsum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;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for (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=0;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&lt;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nrows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;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=i+1) {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   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rowsum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= 0.0;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	    for (j=0; j &lt; 6; j = j+1) {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		 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rowsum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=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rowsum+mat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[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][j];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    }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   printf(“%f “,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rowsum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);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 }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}</a:t>
            </a: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52400" y="152400"/>
            <a:ext cx="6324600" cy="428625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200" b="1">
                <a:solidFill>
                  <a:srgbClr val="000000"/>
                </a:solidFill>
                <a:latin typeface="Comic Sans MS" pitchFamily="64" charset="0"/>
              </a:rPr>
              <a:t>The slightly generalized program would be: 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6400800" y="990600"/>
            <a:ext cx="2743200" cy="2802948"/>
          </a:xfrm>
          <a:prstGeom prst="rect">
            <a:avLst/>
          </a:prstGeom>
          <a:solidFill>
            <a:srgbClr val="CCEDB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In parameter double mat[5][6], </a:t>
            </a:r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C completely ignores the number of rows 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5.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It is only interested in the number of cols: 6.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6553200" y="5334000"/>
            <a:ext cx="2362200" cy="771623"/>
          </a:xfrm>
          <a:prstGeom prst="rect">
            <a:avLst/>
          </a:prstGeom>
          <a:solidFill>
            <a:srgbClr val="C7D0E9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Let’s see </a:t>
            </a: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more examples…</a:t>
            </a:r>
            <a:endParaRPr lang="en-US" altLang="en-US" sz="2200" b="1" dirty="0">
              <a:solidFill>
                <a:srgbClr val="000000"/>
              </a:solidFill>
              <a:latin typeface="Comic Sans MS" pitchFamily="64" charset="0"/>
            </a:endParaRP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0" y="5029200"/>
            <a:ext cx="6477000" cy="1100138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We declared mat to be of type double [5][6].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Does this mean that 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nrows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should be &lt;= 5?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We are not checking for it!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EF93C7-73E0-4787-899A-3FCD4000B866}" type="datetime7">
              <a:rPr lang="en-US" smtClean="0"/>
              <a:pPr>
                <a:defRPr/>
              </a:pPr>
              <a:t>Oct-17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784E28B-BE7D-4C88-821E-1AAE57A5762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28174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3" grpId="0" animBg="1"/>
      <p:bldP spid="10244" grpId="0" animBg="1"/>
      <p:bldP spid="10245" grpId="0" animBg="1"/>
      <p:bldP spid="102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228600" y="1143000"/>
            <a:ext cx="6172200" cy="44196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void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marginals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(double </a:t>
            </a:r>
            <a:r>
              <a:rPr lang="en-US" altLang="en-US" sz="2600" b="1" dirty="0">
                <a:solidFill>
                  <a:srgbClr val="FF0000"/>
                </a:solidFill>
                <a:latin typeface="Comic Sans MS" pitchFamily="64" charset="0"/>
              </a:rPr>
              <a:t>mat[ ][6]</a:t>
            </a:r>
            <a:r>
              <a:rPr lang="en-US" altLang="en-US" sz="2200" b="1" dirty="0">
                <a:solidFill>
                  <a:schemeClr val="tx1"/>
                </a:solidFill>
                <a:latin typeface="Comic Sans MS" pitchFamily="64" charset="0"/>
              </a:rPr>
              <a:t>,</a:t>
            </a:r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int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nrows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)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{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int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i,j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;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int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rowsum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;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for (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=0;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&lt;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nrows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;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=i+1) {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   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rowsum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= 0.0;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	    for (j=0; j &lt; 6; j = j+1) {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		 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rowsum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=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rowsum+mat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[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][j];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    }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  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printf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(“%f “,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rowsum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);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 }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}</a:t>
            </a: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6019800" cy="763588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200" b="1">
                <a:solidFill>
                  <a:srgbClr val="000000"/>
                </a:solidFill>
                <a:latin typeface="Comic Sans MS" pitchFamily="64" charset="0"/>
              </a:rPr>
              <a:t>The following program is exactly identical to the previous one. 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6400800" y="1295400"/>
            <a:ext cx="2590800" cy="4495719"/>
          </a:xfrm>
          <a:prstGeom prst="rect">
            <a:avLst/>
          </a:prstGeom>
          <a:solidFill>
            <a:srgbClr val="CCEDB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Why? because C does not care about the number of rows, only the number of cols.</a:t>
            </a:r>
          </a:p>
          <a:p>
            <a:pPr eaLnBrk="1" hangingPunct="1"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And why is that? We’ll have to understand 2-dim array addressing.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228600" y="5749925"/>
            <a:ext cx="6019800" cy="1100138"/>
          </a:xfrm>
          <a:prstGeom prst="rect">
            <a:avLst/>
          </a:prstGeom>
          <a:solidFill>
            <a:srgbClr val="F6B994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200" b="1">
                <a:solidFill>
                  <a:srgbClr val="000000"/>
                </a:solidFill>
                <a:latin typeface="Comic Sans MS" pitchFamily="64" charset="0"/>
              </a:rPr>
              <a:t>This means that the above program works with a k X 6 matrix where k could be passed for  nrows.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7D103C-5314-4EA6-972F-69E5B3927C72}" type="datetime7">
              <a:rPr lang="en-US" smtClean="0"/>
              <a:pPr>
                <a:defRPr/>
              </a:pPr>
              <a:t>Oct-17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784E28B-BE7D-4C88-821E-1AAE57A5762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30291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nimBg="1"/>
      <p:bldP spid="11267" grpId="0" animBg="1"/>
      <p:bldP spid="11268" grpId="0" animBg="1"/>
      <p:bldP spid="1126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5" name="Group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81356548"/>
              </p:ext>
            </p:extLst>
          </p:nvPr>
        </p:nvGraphicFramePr>
        <p:xfrm>
          <a:off x="1293812" y="1905000"/>
          <a:ext cx="7697788" cy="2762250"/>
        </p:xfrm>
        <a:graphic>
          <a:graphicData uri="http://schemas.openxmlformats.org/drawingml/2006/table">
            <a:tbl>
              <a:tblPr/>
              <a:tblGrid>
                <a:gridCol w="1282700"/>
                <a:gridCol w="1282700"/>
                <a:gridCol w="1284288"/>
                <a:gridCol w="1443037"/>
                <a:gridCol w="1338263"/>
                <a:gridCol w="1066800"/>
              </a:tblGrid>
              <a:tr h="5524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  2.1 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 1.0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-0.11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-0.87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31.5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11.4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 -3.2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 -2.5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1.678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 4.5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0.001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1.89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7.889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3.333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0.667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 1.1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1.0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-1.0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-4.56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-21.5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1.0e7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-1.0e-9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1.0e-15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-5.78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45.7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26.9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-0.001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1000.09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1.0e15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1.0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2"/>
          <p:cNvGrpSpPr/>
          <p:nvPr/>
        </p:nvGrpSpPr>
        <p:grpSpPr>
          <a:xfrm>
            <a:off x="150812" y="2209800"/>
            <a:ext cx="1219200" cy="1266825"/>
            <a:chOff x="76200" y="4267200"/>
            <a:chExt cx="1219200" cy="1266825"/>
          </a:xfrm>
        </p:grpSpPr>
        <p:sp>
          <p:nvSpPr>
            <p:cNvPr id="4146" name="Rectangle 107"/>
            <p:cNvSpPr>
              <a:spLocks noChangeArrowheads="1"/>
            </p:cNvSpPr>
            <p:nvPr/>
          </p:nvSpPr>
          <p:spPr bwMode="auto">
            <a:xfrm>
              <a:off x="76200" y="4724400"/>
              <a:ext cx="685800" cy="457200"/>
            </a:xfrm>
            <a:prstGeom prst="rect">
              <a:avLst/>
            </a:prstGeom>
            <a:solidFill>
              <a:srgbClr val="51DAFF"/>
            </a:solidFill>
            <a:ln w="25560" cap="sq">
              <a:solidFill>
                <a:srgbClr val="5C992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altLang="en-US"/>
            </a:p>
          </p:txBody>
        </p:sp>
        <p:sp>
          <p:nvSpPr>
            <p:cNvPr id="4147" name="Text Box 108"/>
            <p:cNvSpPr txBox="1">
              <a:spLocks noChangeArrowheads="1"/>
            </p:cNvSpPr>
            <p:nvPr/>
          </p:nvSpPr>
          <p:spPr bwMode="auto">
            <a:xfrm>
              <a:off x="80963" y="5105400"/>
              <a:ext cx="684212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200" b="1">
                  <a:solidFill>
                    <a:srgbClr val="9D0000"/>
                  </a:solidFill>
                  <a:latin typeface="Comic Sans MS" pitchFamily="64" charset="0"/>
                </a:rPr>
                <a:t>mat</a:t>
              </a:r>
            </a:p>
          </p:txBody>
        </p:sp>
        <p:cxnSp>
          <p:nvCxnSpPr>
            <p:cNvPr id="4148" name="AutoShape 109"/>
            <p:cNvCxnSpPr>
              <a:cxnSpLocks noChangeShapeType="1"/>
            </p:cNvCxnSpPr>
            <p:nvPr/>
          </p:nvCxnSpPr>
          <p:spPr bwMode="auto">
            <a:xfrm flipV="1">
              <a:off x="609600" y="4267200"/>
              <a:ext cx="685800" cy="609600"/>
            </a:xfrm>
            <a:prstGeom prst="bentConnector3">
              <a:avLst>
                <a:gd name="adj1" fmla="val 50000"/>
              </a:avLst>
            </a:prstGeom>
            <a:noFill/>
            <a:ln w="2844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531812" y="6416675"/>
            <a:ext cx="2133600" cy="365125"/>
          </a:xfrm>
        </p:spPr>
        <p:txBody>
          <a:bodyPr/>
          <a:lstStyle/>
          <a:p>
            <a:fld id="{510418F9-62AF-4AA9-8EAC-2C31CF0F6667}" type="datetime7">
              <a:rPr lang="en-US" smtClean="0"/>
              <a:pPr/>
              <a:t>Oct-17</a:t>
            </a:fld>
            <a:endParaRPr lang="hi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6627812" y="6400800"/>
            <a:ext cx="2133600" cy="365125"/>
          </a:xfrm>
        </p:spPr>
        <p:txBody>
          <a:bodyPr/>
          <a:lstStyle/>
          <a:p>
            <a:r>
              <a:rPr lang="en-US" dirty="0" smtClean="0"/>
              <a:t>Esc101, </a:t>
            </a:r>
            <a:r>
              <a:rPr lang="en-US" dirty="0" err="1" smtClean="0"/>
              <a:t>MDArrays</a:t>
            </a:r>
            <a:endParaRPr lang="hi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3198812" y="6340475"/>
            <a:ext cx="2895600" cy="365125"/>
          </a:xfrm>
        </p:spPr>
        <p:txBody>
          <a:bodyPr/>
          <a:lstStyle/>
          <a:p>
            <a:fld id="{65DBF2DD-4017-400A-B431-6CDAD3069103}" type="slidenum">
              <a:rPr lang="hi-IN" smtClean="0"/>
              <a:pPr/>
              <a:t>13</a:t>
            </a:fld>
            <a:endParaRPr lang="hi-IN" dirty="0"/>
          </a:p>
        </p:txBody>
      </p:sp>
    </p:spTree>
    <p:extLst>
      <p:ext uri="{BB962C8B-B14F-4D97-AF65-F5344CB8AC3E}">
        <p14:creationId xmlns="" xmlns:p14="http://schemas.microsoft.com/office/powerpoint/2010/main" val="2538823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44624"/>
            <a:ext cx="8784976" cy="864096"/>
          </a:xfrm>
        </p:spPr>
        <p:txBody>
          <a:bodyPr/>
          <a:lstStyle/>
          <a:p>
            <a:r>
              <a:rPr lang="en-US" sz="4000" dirty="0" smtClean="0">
                <a:latin typeface="Comic Sans MS" panose="030F0702030302020204" pitchFamily="66" charset="0"/>
              </a:rPr>
              <a:t>Why is # of columns required?</a:t>
            </a:r>
            <a:endParaRPr lang="en-US" sz="4000" dirty="0">
              <a:latin typeface="Comic Sans MS" panose="030F0702030302020204" pitchFamily="66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980728"/>
            <a:ext cx="8856984" cy="5184576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The 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memory</a:t>
            </a:r>
            <a:r>
              <a:rPr lang="en-US" dirty="0" smtClean="0">
                <a:latin typeface="Comic Sans MS" panose="030F0702030302020204" pitchFamily="66" charset="0"/>
              </a:rPr>
              <a:t> of a computer is a 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1D array!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2D (or &gt;2D) arrays are 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“flattened” </a:t>
            </a:r>
            <a:r>
              <a:rPr lang="en-US" dirty="0" smtClean="0">
                <a:latin typeface="Comic Sans MS" panose="030F0702030302020204" pitchFamily="66" charset="0"/>
              </a:rPr>
              <a:t>into 1D to be stored in memory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In C (and most other languages), arrays are flattened using 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Row-Major</a:t>
            </a:r>
            <a:r>
              <a:rPr lang="en-US" dirty="0" smtClean="0">
                <a:latin typeface="Comic Sans MS" panose="030F0702030302020204" pitchFamily="66" charset="0"/>
              </a:rPr>
              <a:t> order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In case of 2D arrays, knowledge of number of columns is required to figure out where the next row starts.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Last n-1</a:t>
            </a:r>
            <a:r>
              <a:rPr lang="en-US" dirty="0" smtClean="0">
                <a:latin typeface="Comic Sans MS" panose="030F0702030302020204" pitchFamily="66" charset="0"/>
              </a:rPr>
              <a:t> dimensions required for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nD</a:t>
            </a:r>
            <a:r>
              <a:rPr lang="en-US" dirty="0" smtClean="0">
                <a:latin typeface="Comic Sans MS" panose="030F0702030302020204" pitchFamily="66" charset="0"/>
              </a:rPr>
              <a:t> arrays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F84E75-CFF5-4E27-BC1D-3D78D0F33D4C}" type="datetime7">
              <a:rPr lang="en-US" smtClean="0"/>
              <a:pPr>
                <a:defRPr/>
              </a:pPr>
              <a:t>Oct-17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784E28B-BE7D-4C88-821E-1AAE57A5762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MDArrays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xmlns="" val="35535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228600" y="0"/>
            <a:ext cx="6248400" cy="3262313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2438"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>
                <a:solidFill>
                  <a:srgbClr val="000000"/>
                </a:solidFill>
                <a:latin typeface="Comic Sans MS" pitchFamily="64" charset="0"/>
              </a:rPr>
              <a:t>void marginals(double mat[ ][6], int nrows);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>
                <a:solidFill>
                  <a:srgbClr val="000000"/>
                </a:solidFill>
                <a:latin typeface="Comic Sans MS" pitchFamily="64" charset="0"/>
              </a:rPr>
              <a:t>void main() {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>
                <a:solidFill>
                  <a:srgbClr val="000000"/>
                </a:solidFill>
                <a:latin typeface="Comic Sans MS" pitchFamily="64" charset="0"/>
              </a:rPr>
              <a:t>	 double mat[9][6];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>
                <a:solidFill>
                  <a:srgbClr val="000000"/>
                </a:solidFill>
                <a:latin typeface="Comic Sans MS" pitchFamily="64" charset="0"/>
              </a:rPr>
              <a:t>	/* read the first 8 rows into mat */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>
                <a:solidFill>
                  <a:srgbClr val="000000"/>
                </a:solidFill>
                <a:latin typeface="Comic Sans MS" pitchFamily="64" charset="0"/>
              </a:rPr>
              <a:t>     marginals(mat,8);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>
                <a:solidFill>
                  <a:srgbClr val="000000"/>
                </a:solidFill>
                <a:latin typeface="Comic Sans MS" pitchFamily="64" charset="0"/>
              </a:rPr>
              <a:t>}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endParaRPr lang="en-US" altLang="en-US" sz="2200" b="1">
              <a:solidFill>
                <a:srgbClr val="000000"/>
              </a:solidFill>
              <a:latin typeface="Comic Sans MS" pitchFamily="64" charset="0"/>
            </a:endParaRP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endParaRPr lang="en-US" altLang="en-US" sz="2200" b="1">
              <a:solidFill>
                <a:srgbClr val="000000"/>
              </a:solidFill>
              <a:latin typeface="Comic Sans MS" pitchFamily="64" charset="0"/>
            </a:endParaRP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228600" y="2590800"/>
            <a:ext cx="6248400" cy="2438400"/>
          </a:xfrm>
          <a:prstGeom prst="rect">
            <a:avLst/>
          </a:prstGeom>
          <a:solidFill>
            <a:srgbClr val="FBCAA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void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marginals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(double mat[ ][6], int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nrows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); 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void main() {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	 double mat[9][6];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	/* read 9 rows into mat */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 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marginals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(mat,</a:t>
            </a:r>
            <a:r>
              <a:rPr lang="en-US" altLang="en-US" sz="2200" b="1" dirty="0">
                <a:solidFill>
                  <a:srgbClr val="9D0000"/>
                </a:solidFill>
                <a:latin typeface="Comic Sans MS" pitchFamily="64" charset="0"/>
              </a:rPr>
              <a:t>10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);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}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endParaRPr lang="en-US" altLang="en-US" sz="2200" b="1" dirty="0">
              <a:solidFill>
                <a:srgbClr val="000000"/>
              </a:solidFill>
              <a:latin typeface="Comic Sans MS" pitchFamily="64" charset="0"/>
            </a:endParaRP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endParaRPr lang="en-US" altLang="en-US" sz="2200" b="1" dirty="0">
              <a:solidFill>
                <a:srgbClr val="000000"/>
              </a:solidFill>
              <a:latin typeface="Comic Sans MS" pitchFamily="64" charset="0"/>
            </a:endParaRP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228600" y="5105400"/>
            <a:ext cx="6248400" cy="1524000"/>
          </a:xfrm>
          <a:prstGeom prst="rect">
            <a:avLst/>
          </a:prstGeom>
          <a:solidFill>
            <a:srgbClr val="CCEDB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457200" indent="-452438"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The 10</a:t>
            </a:r>
            <a:r>
              <a:rPr lang="en-US" altLang="en-US" sz="2200" b="1" baseline="30000" dirty="0">
                <a:solidFill>
                  <a:srgbClr val="000000"/>
                </a:solidFill>
                <a:latin typeface="Comic Sans MS" pitchFamily="64" charset="0"/>
              </a:rPr>
              <a:t>th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row of mat[9][6] is not defined. So we may get a segmentation fault when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marginals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() processes the 10</a:t>
            </a:r>
            <a:r>
              <a:rPr lang="en-US" altLang="en-US" sz="2200" b="1" baseline="30000" dirty="0">
                <a:solidFill>
                  <a:srgbClr val="000000"/>
                </a:solidFill>
                <a:latin typeface="Comic Sans MS" pitchFamily="64" charset="0"/>
              </a:rPr>
              <a:t>th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row, i.e.,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becomes 9.</a:t>
            </a:r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6553200" y="4572000"/>
            <a:ext cx="2590800" cy="2105025"/>
          </a:xfrm>
          <a:prstGeom prst="rect">
            <a:avLst/>
          </a:prstGeom>
          <a:solidFill>
            <a:srgbClr val="F7F999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200" b="1">
                <a:solidFill>
                  <a:srgbClr val="000000"/>
                </a:solidFill>
                <a:latin typeface="Comic Sans MS" pitchFamily="64" charset="0"/>
              </a:rPr>
              <a:t>As with 1 dim arrays, allocate your array and stay within the limits allocated. </a:t>
            </a:r>
          </a:p>
          <a:p>
            <a:pPr eaLnBrk="1" hangingPunct="1">
              <a:buClrTx/>
              <a:buFontTx/>
              <a:buNone/>
            </a:pPr>
            <a:endParaRPr lang="en-US" altLang="en-US" sz="2200" b="1">
              <a:solidFill>
                <a:srgbClr val="000000"/>
              </a:solidFill>
              <a:latin typeface="Comic Sans MS" pitchFamily="64" charset="0"/>
            </a:endParaRPr>
          </a:p>
        </p:txBody>
      </p:sp>
      <p:pic>
        <p:nvPicPr>
          <p:cNvPr id="12295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371600"/>
            <a:ext cx="104140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6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352800"/>
            <a:ext cx="11287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7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22788" y="4011613"/>
            <a:ext cx="1579562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95880" y="188640"/>
            <a:ext cx="230543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Example calls 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for </a:t>
            </a:r>
            <a:r>
              <a:rPr lang="en-US" sz="24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marginals</a:t>
            </a:r>
            <a:endParaRPr lang="en-US" sz="24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FF341D-165C-4A84-B75E-EE38FC76FC00}" type="datetime7">
              <a:rPr lang="en-US" smtClean="0"/>
              <a:pPr>
                <a:defRPr/>
              </a:pPr>
              <a:t>Oct-17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784E28B-BE7D-4C88-821E-1AAE57A5762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43310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nimBg="1"/>
      <p:bldP spid="12292" grpId="0" animBg="1"/>
      <p:bldP spid="12293" grpId="0" animBg="1"/>
      <p:bldP spid="1229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Row Major Layout</a:t>
            </a:r>
            <a:endParaRPr lang="en-US" dirty="0">
              <a:latin typeface="Comic Sans MS" panose="030F0702030302020204" pitchFamily="66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43417424"/>
              </p:ext>
            </p:extLst>
          </p:nvPr>
        </p:nvGraphicFramePr>
        <p:xfrm>
          <a:off x="3995936" y="1295400"/>
          <a:ext cx="33120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409"/>
                <a:gridCol w="662409"/>
                <a:gridCol w="662409"/>
                <a:gridCol w="662409"/>
                <a:gridCol w="6624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0,0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0,1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0,2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0,3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0,4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1587-23F0-4E94-ADC1-F446DC162D06}" type="datetime7">
              <a:rPr lang="en-US" smtClean="0"/>
              <a:pPr/>
              <a:t>Oct-17</a:t>
            </a:fld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16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MDArrays</a:t>
            </a:r>
            <a:endParaRPr lang="hi-IN" dirty="0"/>
          </a:p>
        </p:txBody>
      </p:sp>
      <p:graphicFrame>
        <p:nvGraphicFramePr>
          <p:cNvPr id="9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151651635"/>
              </p:ext>
            </p:extLst>
          </p:nvPr>
        </p:nvGraphicFramePr>
        <p:xfrm>
          <a:off x="3995936" y="1691144"/>
          <a:ext cx="3312045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62409"/>
                <a:gridCol w="662409"/>
                <a:gridCol w="662409"/>
                <a:gridCol w="662409"/>
                <a:gridCol w="66240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1,0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077071702"/>
              </p:ext>
            </p:extLst>
          </p:nvPr>
        </p:nvGraphicFramePr>
        <p:xfrm>
          <a:off x="3995936" y="2076832"/>
          <a:ext cx="3312045" cy="43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409"/>
                <a:gridCol w="662409"/>
                <a:gridCol w="662409"/>
                <a:gridCol w="662409"/>
                <a:gridCol w="662409"/>
              </a:tblGrid>
              <a:tr h="43776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2,0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2,1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2,2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2,3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2,4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979712" y="1595735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mat[3][5]</a:t>
            </a:r>
            <a:endParaRPr lang="en-US" sz="24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2521332"/>
            <a:ext cx="4782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Layout of mat[3][5] in memory</a:t>
            </a:r>
            <a:endParaRPr lang="en-US" sz="24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13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010511037"/>
              </p:ext>
            </p:extLst>
          </p:nvPr>
        </p:nvGraphicFramePr>
        <p:xfrm>
          <a:off x="288032" y="3169404"/>
          <a:ext cx="2751080" cy="365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216"/>
                <a:gridCol w="550216"/>
                <a:gridCol w="550216"/>
                <a:gridCol w="550216"/>
                <a:gridCol w="550216"/>
              </a:tblGrid>
              <a:tr h="36504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0,0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0,1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0,2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0,3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0,4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070203015"/>
              </p:ext>
            </p:extLst>
          </p:nvPr>
        </p:nvGraphicFramePr>
        <p:xfrm>
          <a:off x="3039112" y="3169404"/>
          <a:ext cx="2901040" cy="360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80208"/>
                <a:gridCol w="580208"/>
                <a:gridCol w="580208"/>
                <a:gridCol w="580208"/>
                <a:gridCol w="580208"/>
              </a:tblGrid>
              <a:tr h="3600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1,0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1,1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1,2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1,3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1,4</a:t>
                      </a:r>
                      <a:endParaRPr lang="en-US" sz="16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2545919"/>
              </p:ext>
            </p:extLst>
          </p:nvPr>
        </p:nvGraphicFramePr>
        <p:xfrm>
          <a:off x="5940152" y="3169404"/>
          <a:ext cx="2843810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762"/>
                <a:gridCol w="568762"/>
                <a:gridCol w="568762"/>
                <a:gridCol w="568762"/>
                <a:gridCol w="568762"/>
              </a:tblGrid>
              <a:tr h="3600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2,0</a:t>
                      </a:r>
                      <a:endParaRPr lang="en-US" sz="1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2,1</a:t>
                      </a:r>
                      <a:endParaRPr lang="en-US" sz="1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2,2</a:t>
                      </a:r>
                      <a:endParaRPr lang="en-US" sz="1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2,3</a:t>
                      </a:r>
                      <a:endParaRPr lang="en-US" sz="1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2,4</a:t>
                      </a:r>
                      <a:endParaRPr lang="en-US" sz="1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 bwMode="auto">
          <a:xfrm>
            <a:off x="3829073" y="1500768"/>
            <a:ext cx="3623247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 bwMode="auto">
          <a:xfrm>
            <a:off x="3849924" y="1860808"/>
            <a:ext cx="3623247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 bwMode="auto">
          <a:xfrm>
            <a:off x="3829073" y="2282058"/>
            <a:ext cx="3623247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6998" y="4180344"/>
            <a:ext cx="9041506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Comic Sans MS" panose="030F0702030302020204" pitchFamily="66" charset="0"/>
              </a:rPr>
              <a:t>for 2D array </a:t>
            </a:r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mat[M][N]</a:t>
            </a:r>
            <a:r>
              <a:rPr lang="en-US" sz="2400" b="1" dirty="0" smtClean="0">
                <a:latin typeface="Comic Sans MS" panose="030F0702030302020204" pitchFamily="66" charset="0"/>
              </a:rPr>
              <a:t>, cell [</a:t>
            </a:r>
            <a:r>
              <a:rPr lang="en-US" sz="2400" b="1" dirty="0" err="1" smtClean="0">
                <a:latin typeface="Comic Sans MS" panose="030F0702030302020204" pitchFamily="66" charset="0"/>
              </a:rPr>
              <a:t>i</a:t>
            </a:r>
            <a:r>
              <a:rPr lang="en-US" sz="2400" b="1" dirty="0" smtClean="0">
                <a:latin typeface="Comic Sans MS" panose="030F0702030302020204" pitchFamily="66" charset="0"/>
              </a:rPr>
              <a:t>][j] is stored in memory at location </a:t>
            </a:r>
            <a:r>
              <a:rPr lang="en-US" sz="24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*N + j</a:t>
            </a:r>
            <a:r>
              <a:rPr lang="en-US" sz="2400" b="1" dirty="0" smtClean="0">
                <a:latin typeface="Comic Sans MS" panose="030F0702030302020204" pitchFamily="66" charset="0"/>
              </a:rPr>
              <a:t> from start of mat.</a:t>
            </a:r>
          </a:p>
          <a:p>
            <a:pPr marL="342900" indent="-342900"/>
            <a:endParaRPr lang="en-US" sz="2400" b="1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Comic Sans MS" panose="030F0702030302020204" pitchFamily="66" charset="0"/>
              </a:rPr>
              <a:t>for k-D array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arr</a:t>
            </a:r>
            <a:r>
              <a:rPr lang="en-US" sz="2400" b="1" dirty="0" smtClean="0">
                <a:latin typeface="Comic Sans MS" panose="030F0702030302020204" pitchFamily="66" charset="0"/>
              </a:rPr>
              <a:t>[N</a:t>
            </a:r>
            <a:r>
              <a:rPr lang="en-US" sz="2400" b="1" baseline="-25000" dirty="0" smtClean="0">
                <a:latin typeface="Comic Sans MS" panose="030F0702030302020204" pitchFamily="66" charset="0"/>
              </a:rPr>
              <a:t>1</a:t>
            </a:r>
            <a:r>
              <a:rPr lang="en-US" sz="2400" b="1" dirty="0" smtClean="0">
                <a:latin typeface="Comic Sans MS" panose="030F0702030302020204" pitchFamily="66" charset="0"/>
              </a:rPr>
              <a:t>][N</a:t>
            </a:r>
            <a:r>
              <a:rPr lang="en-US" sz="2400" b="1" baseline="-25000" dirty="0" smtClean="0">
                <a:latin typeface="Comic Sans MS" panose="030F0702030302020204" pitchFamily="66" charset="0"/>
              </a:rPr>
              <a:t>2</a:t>
            </a:r>
            <a:r>
              <a:rPr lang="en-US" sz="2400" b="1" dirty="0" smtClean="0">
                <a:latin typeface="Comic Sans MS" panose="030F0702030302020204" pitchFamily="66" charset="0"/>
              </a:rPr>
              <a:t>]…[</a:t>
            </a:r>
            <a:r>
              <a:rPr lang="en-US" sz="2400" b="1" dirty="0" err="1" smtClean="0">
                <a:latin typeface="Comic Sans MS" panose="030F0702030302020204" pitchFamily="66" charset="0"/>
              </a:rPr>
              <a:t>N</a:t>
            </a:r>
            <a:r>
              <a:rPr lang="en-US" sz="2400" b="1" baseline="-25000" dirty="0" err="1" smtClean="0">
                <a:latin typeface="Comic Sans MS" panose="030F0702030302020204" pitchFamily="66" charset="0"/>
              </a:rPr>
              <a:t>k</a:t>
            </a:r>
            <a:r>
              <a:rPr lang="en-US" sz="2400" b="1" dirty="0" smtClean="0">
                <a:latin typeface="Comic Sans MS" panose="030F0702030302020204" pitchFamily="66" charset="0"/>
              </a:rPr>
              <a:t>], cell [i</a:t>
            </a:r>
            <a:r>
              <a:rPr lang="en-US" sz="2400" b="1" baseline="-25000" dirty="0" smtClean="0">
                <a:latin typeface="Comic Sans MS" panose="030F0702030302020204" pitchFamily="66" charset="0"/>
              </a:rPr>
              <a:t>1</a:t>
            </a:r>
            <a:r>
              <a:rPr lang="en-US" sz="2400" b="1" dirty="0" smtClean="0">
                <a:latin typeface="Comic Sans MS" panose="030F0702030302020204" pitchFamily="66" charset="0"/>
              </a:rPr>
              <a:t>][i</a:t>
            </a:r>
            <a:r>
              <a:rPr lang="en-US" sz="2400" b="1" baseline="-25000" dirty="0" smtClean="0">
                <a:latin typeface="Comic Sans MS" panose="030F0702030302020204" pitchFamily="66" charset="0"/>
              </a:rPr>
              <a:t>2</a:t>
            </a:r>
            <a:r>
              <a:rPr lang="en-US" sz="2400" b="1" dirty="0" smtClean="0">
                <a:latin typeface="Comic Sans MS" panose="030F0702030302020204" pitchFamily="66" charset="0"/>
              </a:rPr>
              <a:t>]…[</a:t>
            </a:r>
            <a:r>
              <a:rPr lang="en-US" sz="2400" b="1" dirty="0" err="1" smtClean="0">
                <a:latin typeface="Comic Sans MS" panose="030F0702030302020204" pitchFamily="66" charset="0"/>
              </a:rPr>
              <a:t>i</a:t>
            </a:r>
            <a:r>
              <a:rPr lang="en-US" sz="2400" b="1" baseline="-25000" dirty="0" err="1" smtClean="0">
                <a:latin typeface="Comic Sans MS" panose="030F0702030302020204" pitchFamily="66" charset="0"/>
              </a:rPr>
              <a:t>k</a:t>
            </a:r>
            <a:r>
              <a:rPr lang="en-US" sz="2400" b="1" dirty="0" smtClean="0">
                <a:latin typeface="Comic Sans MS" panose="030F0702030302020204" pitchFamily="66" charset="0"/>
              </a:rPr>
              <a:t>] will be stored at location </a:t>
            </a:r>
          </a:p>
          <a:p>
            <a:pPr lvl="1"/>
            <a:r>
              <a:rPr lang="en-US" sz="2400" b="1" spc="3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sz="2400" b="1" spc="300" baseline="-250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r>
              <a:rPr lang="en-US" sz="2400" b="1" spc="3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+ </a:t>
            </a:r>
            <a:r>
              <a:rPr lang="en-US" sz="2400" b="1" spc="3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r>
              <a:rPr lang="en-US" sz="2400" b="1" spc="300" baseline="-250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r>
              <a:rPr lang="en-US" sz="2400" b="1" spc="3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*(i</a:t>
            </a:r>
            <a:r>
              <a:rPr lang="en-US" sz="2400" b="1" spc="300" baseline="-25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k-1</a:t>
            </a:r>
            <a:r>
              <a:rPr lang="en-US" sz="2400" b="1" spc="3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+ N</a:t>
            </a:r>
            <a:r>
              <a:rPr lang="en-US" sz="2400" b="1" spc="300" baseline="-25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k-1</a:t>
            </a:r>
            <a:r>
              <a:rPr lang="en-US" sz="2400" b="1" spc="3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*(i</a:t>
            </a:r>
            <a:r>
              <a:rPr lang="en-US" sz="2400" b="1" spc="300" baseline="-25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k-2</a:t>
            </a:r>
            <a:r>
              <a:rPr lang="en-US" sz="2400" b="1" spc="3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+ ( … + N</a:t>
            </a:r>
            <a:r>
              <a:rPr lang="en-US" sz="2400" b="1" spc="300" baseline="-25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2</a:t>
            </a:r>
            <a:r>
              <a:rPr lang="en-US" sz="2400" b="1" spc="3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*i</a:t>
            </a:r>
            <a:r>
              <a:rPr lang="en-US" sz="2400" b="1" spc="300" baseline="-25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1</a:t>
            </a:r>
            <a:r>
              <a:rPr lang="en-US" sz="2400" b="1" spc="3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) … ))</a:t>
            </a:r>
            <a:endParaRPr lang="en-US" sz="2400" b="1" spc="3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lang="en-US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371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43417424"/>
              </p:ext>
            </p:extLst>
          </p:nvPr>
        </p:nvGraphicFramePr>
        <p:xfrm>
          <a:off x="5514365" y="102840"/>
          <a:ext cx="33120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409"/>
                <a:gridCol w="662409"/>
                <a:gridCol w="662409"/>
                <a:gridCol w="662409"/>
                <a:gridCol w="6624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0,0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0,1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0,2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0,3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0,4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1587-23F0-4E94-ADC1-F446DC162D06}" type="datetime7">
              <a:rPr lang="en-US" smtClean="0"/>
              <a:pPr/>
              <a:t>Oct-17</a:t>
            </a:fld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17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MDArrays</a:t>
            </a:r>
            <a:endParaRPr lang="hi-IN" dirty="0"/>
          </a:p>
        </p:txBody>
      </p:sp>
      <p:graphicFrame>
        <p:nvGraphicFramePr>
          <p:cNvPr id="9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151651635"/>
              </p:ext>
            </p:extLst>
          </p:nvPr>
        </p:nvGraphicFramePr>
        <p:xfrm>
          <a:off x="5514365" y="519420"/>
          <a:ext cx="3312045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62409"/>
                <a:gridCol w="662409"/>
                <a:gridCol w="662409"/>
                <a:gridCol w="662409"/>
                <a:gridCol w="66240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1,0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077071702"/>
              </p:ext>
            </p:extLst>
          </p:nvPr>
        </p:nvGraphicFramePr>
        <p:xfrm>
          <a:off x="5514365" y="905108"/>
          <a:ext cx="3312045" cy="43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409"/>
                <a:gridCol w="662409"/>
                <a:gridCol w="662409"/>
                <a:gridCol w="662409"/>
                <a:gridCol w="662409"/>
              </a:tblGrid>
              <a:tr h="43776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2,0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2,1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2,2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2,3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2,4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98141" y="76200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mat[3][5]</a:t>
            </a:r>
            <a:endParaRPr lang="en-US" sz="24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3920" y="1676400"/>
            <a:ext cx="4782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Layout of mat[3][5] in memory</a:t>
            </a:r>
            <a:endParaRPr lang="en-US" sz="24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13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010511037"/>
              </p:ext>
            </p:extLst>
          </p:nvPr>
        </p:nvGraphicFramePr>
        <p:xfrm>
          <a:off x="152400" y="2286000"/>
          <a:ext cx="2751080" cy="365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216"/>
                <a:gridCol w="550216"/>
                <a:gridCol w="550216"/>
                <a:gridCol w="550216"/>
                <a:gridCol w="550216"/>
              </a:tblGrid>
              <a:tr h="365041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0,0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0,1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0,2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0,3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0,4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070203015"/>
              </p:ext>
            </p:extLst>
          </p:nvPr>
        </p:nvGraphicFramePr>
        <p:xfrm>
          <a:off x="2903480" y="2324472"/>
          <a:ext cx="2901040" cy="360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80208"/>
                <a:gridCol w="580208"/>
                <a:gridCol w="580208"/>
                <a:gridCol w="580208"/>
                <a:gridCol w="580208"/>
              </a:tblGrid>
              <a:tr h="3600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1,0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1,1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1,2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1,3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1,4</a:t>
                      </a:r>
                      <a:endParaRPr lang="en-US" sz="16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2545919"/>
              </p:ext>
            </p:extLst>
          </p:nvPr>
        </p:nvGraphicFramePr>
        <p:xfrm>
          <a:off x="5804520" y="2324472"/>
          <a:ext cx="2843810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762"/>
                <a:gridCol w="568762"/>
                <a:gridCol w="568762"/>
                <a:gridCol w="568762"/>
                <a:gridCol w="568762"/>
              </a:tblGrid>
              <a:tr h="3600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2,0</a:t>
                      </a:r>
                      <a:endParaRPr lang="en-US" sz="1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2,1</a:t>
                      </a:r>
                      <a:endParaRPr lang="en-US" sz="1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2,2</a:t>
                      </a:r>
                      <a:endParaRPr lang="en-US" sz="1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2,3</a:t>
                      </a:r>
                      <a:endParaRPr lang="en-US" sz="1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2,4</a:t>
                      </a:r>
                      <a:endParaRPr lang="en-US" sz="1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31912" y="29005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0"/>
          </p:cNvCxnSpPr>
          <p:nvPr/>
        </p:nvCxnSpPr>
        <p:spPr bwMode="auto">
          <a:xfrm flipH="1" flipV="1">
            <a:off x="403920" y="2684512"/>
            <a:ext cx="89254" cy="216024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1484040" y="290053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a+2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0"/>
          </p:cNvCxnSpPr>
          <p:nvPr/>
        </p:nvCxnSpPr>
        <p:spPr bwMode="auto">
          <a:xfrm flipH="1" flipV="1">
            <a:off x="1556048" y="2684512"/>
            <a:ext cx="257570" cy="216024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7172672" y="290053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a+12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 bwMode="auto">
          <a:xfrm flipH="1" flipV="1">
            <a:off x="7244680" y="2684512"/>
            <a:ext cx="331308" cy="216024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068216" y="290053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a+5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0"/>
          </p:cNvCxnSpPr>
          <p:nvPr/>
        </p:nvCxnSpPr>
        <p:spPr bwMode="auto">
          <a:xfrm flipH="1" flipV="1">
            <a:off x="3140224" y="2684512"/>
            <a:ext cx="257570" cy="216024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5804520" y="290053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a+10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 bwMode="auto">
          <a:xfrm flipH="1" flipV="1">
            <a:off x="6005312" y="2728900"/>
            <a:ext cx="257570" cy="216024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347502" y="318864"/>
            <a:ext cx="3623247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 bwMode="auto">
          <a:xfrm>
            <a:off x="5368353" y="689084"/>
            <a:ext cx="3623247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 bwMode="auto">
          <a:xfrm>
            <a:off x="5347502" y="1110334"/>
            <a:ext cx="3623247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6998" y="4461808"/>
            <a:ext cx="9041506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About C implementation:        </a:t>
            </a:r>
            <a:r>
              <a:rPr lang="en-US" sz="2400" dirty="0" smtClean="0"/>
              <a:t>a = *mat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200" dirty="0" smtClean="0"/>
              <a:t>*mat = mat[0], *(mat+1) = mat[1], *(mat+2) = mat[2], ...... </a:t>
            </a:r>
          </a:p>
          <a:p>
            <a:r>
              <a:rPr lang="en-US" sz="2200" dirty="0" smtClean="0"/>
              <a:t>   Each of which stores the </a:t>
            </a:r>
            <a:r>
              <a:rPr lang="en-US" sz="2200" dirty="0" smtClean="0">
                <a:solidFill>
                  <a:srgbClr val="FF0000"/>
                </a:solidFill>
              </a:rPr>
              <a:t>address to the start of the corresponding row</a:t>
            </a:r>
            <a:r>
              <a:rPr lang="en-US" sz="2200" dirty="0" smtClean="0"/>
              <a:t>.</a:t>
            </a:r>
            <a:r>
              <a:rPr lang="en-US" sz="24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That is, </a:t>
            </a:r>
            <a:r>
              <a:rPr lang="en-US" sz="2400" b="1" dirty="0" smtClean="0"/>
              <a:t>mat</a:t>
            </a:r>
            <a:r>
              <a:rPr lang="en-US" sz="2400" dirty="0" smtClean="0"/>
              <a:t> POINTS to the beginning of the </a:t>
            </a:r>
            <a:r>
              <a:rPr lang="en-US" sz="2400" dirty="0" smtClean="0">
                <a:solidFill>
                  <a:srgbClr val="FF0000"/>
                </a:solidFill>
              </a:rPr>
              <a:t>array.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1350553" y="3657600"/>
            <a:ext cx="677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3200400" y="3657600"/>
            <a:ext cx="986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mat+1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5190292" y="3657600"/>
            <a:ext cx="986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mat+2</a:t>
            </a:r>
            <a:endParaRPr lang="en-US" sz="24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 rot="10800000">
            <a:off x="533400" y="2743200"/>
            <a:ext cx="1156054" cy="978024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rot="5400000" flipH="1" flipV="1">
            <a:off x="5384915" y="3086339"/>
            <a:ext cx="901824" cy="367946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rot="16200000" flipV="1">
            <a:off x="2908415" y="3035185"/>
            <a:ext cx="901824" cy="470254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414371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6" grpId="0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Array of Strings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2D array </a:t>
            </a:r>
            <a:r>
              <a:rPr lang="en-US" dirty="0">
                <a:latin typeface="Comic Sans MS" panose="030F0702030302020204" pitchFamily="66" charset="0"/>
              </a:rPr>
              <a:t>o</a:t>
            </a:r>
            <a:r>
              <a:rPr lang="en-US" dirty="0" smtClean="0">
                <a:latin typeface="Comic Sans MS" panose="030F0702030302020204" pitchFamily="66" charset="0"/>
              </a:rPr>
              <a:t>f char.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Recall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Strings are character arrays that end with a '\0'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To display a string we can use printf with the %s placeholder.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To input a string we can use scanf with %s. Only </a:t>
            </a:r>
            <a:r>
              <a:rPr lang="en-US" dirty="0" smtClean="0">
                <a:latin typeface="Comic Sans MS" panose="030F0702030302020204" pitchFamily="66" charset="0"/>
              </a:rPr>
              <a:t>reads non-whitespace </a:t>
            </a:r>
            <a:r>
              <a:rPr lang="en-US" dirty="0">
                <a:latin typeface="Comic Sans MS" panose="030F0702030302020204" pitchFamily="66" charset="0"/>
              </a:rPr>
              <a:t>characters.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13D3-18CF-4D89-B535-798EEAED7D1A}" type="datetime7">
              <a:rPr lang="en-US" smtClean="0"/>
              <a:pPr/>
              <a:t>Oct-17</a:t>
            </a:fld>
            <a:endParaRPr lang="hi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18</a:t>
            </a:fld>
            <a:endParaRPr lang="hi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MDArrays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xmlns="" val="95090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Array of Strings: Example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1520" y="908720"/>
            <a:ext cx="8496944" cy="1080120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Write </a:t>
            </a:r>
            <a:r>
              <a:rPr lang="en-US" dirty="0">
                <a:latin typeface="Comic Sans MS" panose="030F0702030302020204" pitchFamily="66" charset="0"/>
              </a:rPr>
              <a:t>a program that reads and displays </a:t>
            </a:r>
            <a:r>
              <a:rPr lang="en-US" dirty="0" smtClean="0">
                <a:latin typeface="Comic Sans MS" panose="030F0702030302020204" pitchFamily="66" charset="0"/>
              </a:rPr>
              <a:t>the name of few cities of India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13D3-18CF-4D89-B535-798EEAED7D1A}" type="datetime7">
              <a:rPr lang="en-US" smtClean="0"/>
              <a:pPr/>
              <a:t>Oct-17</a:t>
            </a:fld>
            <a:endParaRPr lang="hi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19</a:t>
            </a:fld>
            <a:endParaRPr lang="hi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MDArrays</a:t>
            </a:r>
            <a:endParaRPr lang="hi-IN" dirty="0"/>
          </a:p>
        </p:txBody>
      </p:sp>
      <p:sp>
        <p:nvSpPr>
          <p:cNvPr id="7" name="Rectangle 6"/>
          <p:cNvSpPr/>
          <p:nvPr/>
        </p:nvSpPr>
        <p:spPr>
          <a:xfrm>
            <a:off x="251520" y="2060848"/>
            <a:ext cx="8282880" cy="4708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ncity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4;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lencity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char city[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ncity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lencity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ncity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-------------------- }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ncity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---------------------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810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MQ2 on the 18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Topics – recursion, strings and arrays</a:t>
            </a:r>
          </a:p>
          <a:p>
            <a:pPr lvl="1"/>
            <a:r>
              <a:rPr lang="en-US" dirty="0" smtClean="0"/>
              <a:t>Nothing beyond today’s class</a:t>
            </a:r>
          </a:p>
          <a:p>
            <a:r>
              <a:rPr lang="en-US" dirty="0" smtClean="0"/>
              <a:t>Makeup lab for Thursday sections</a:t>
            </a:r>
          </a:p>
          <a:p>
            <a:pPr lvl="1"/>
            <a:r>
              <a:rPr lang="en-US" dirty="0" smtClean="0"/>
              <a:t>Friday (Oct 20</a:t>
            </a:r>
            <a:r>
              <a:rPr lang="en-US" baseline="30000" dirty="0" smtClean="0"/>
              <a:t>th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Array of Strings: Example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1520" y="908720"/>
            <a:ext cx="8496944" cy="1080120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Write </a:t>
            </a:r>
            <a:r>
              <a:rPr lang="en-US" dirty="0">
                <a:latin typeface="Comic Sans MS" panose="030F0702030302020204" pitchFamily="66" charset="0"/>
              </a:rPr>
              <a:t>a program that reads and displays </a:t>
            </a:r>
            <a:r>
              <a:rPr lang="en-US" dirty="0" smtClean="0">
                <a:latin typeface="Comic Sans MS" panose="030F0702030302020204" pitchFamily="66" charset="0"/>
              </a:rPr>
              <a:t>the name of few cities of India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13D3-18CF-4D89-B535-798EEAED7D1A}" type="datetime7">
              <a:rPr lang="en-US" smtClean="0"/>
              <a:pPr/>
              <a:t>Oct-17</a:t>
            </a:fld>
            <a:endParaRPr lang="hi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20</a:t>
            </a:fld>
            <a:endParaRPr lang="hi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MDArrays</a:t>
            </a:r>
            <a:endParaRPr lang="hi-IN" dirty="0"/>
          </a:p>
        </p:txBody>
      </p:sp>
      <p:sp>
        <p:nvSpPr>
          <p:cNvPr id="7" name="Rectangle 6"/>
          <p:cNvSpPr/>
          <p:nvPr/>
        </p:nvSpPr>
        <p:spPr>
          <a:xfrm>
            <a:off x="251520" y="2060848"/>
            <a:ext cx="8282880" cy="4708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ncity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4;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lencity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char city[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ncity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lencity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ncity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scanf("%s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city[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ncity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---------------------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810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Array of Strings: Example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1520" y="908720"/>
            <a:ext cx="8496944" cy="1080120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Write </a:t>
            </a:r>
            <a:r>
              <a:rPr lang="en-US" dirty="0">
                <a:latin typeface="Comic Sans MS" panose="030F0702030302020204" pitchFamily="66" charset="0"/>
              </a:rPr>
              <a:t>a program that reads and displays </a:t>
            </a:r>
            <a:r>
              <a:rPr lang="en-US" dirty="0" smtClean="0">
                <a:latin typeface="Comic Sans MS" panose="030F0702030302020204" pitchFamily="66" charset="0"/>
              </a:rPr>
              <a:t>the name of few cities of India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13D3-18CF-4D89-B535-798EEAED7D1A}" type="datetime7">
              <a:rPr lang="en-US" smtClean="0"/>
              <a:pPr/>
              <a:t>Oct-17</a:t>
            </a:fld>
            <a:endParaRPr lang="hi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21</a:t>
            </a:fld>
            <a:endParaRPr lang="hi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MDArrays</a:t>
            </a:r>
            <a:endParaRPr lang="hi-IN" dirty="0"/>
          </a:p>
        </p:txBody>
      </p:sp>
      <p:sp>
        <p:nvSpPr>
          <p:cNvPr id="7" name="Rectangle 6"/>
          <p:cNvSpPr/>
          <p:nvPr/>
        </p:nvSpPr>
        <p:spPr>
          <a:xfrm>
            <a:off x="251520" y="2060848"/>
            <a:ext cx="8282880" cy="4708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ncity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4;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lencity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char city[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ncity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lencity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ncity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scanf("%s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city[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ncity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printf("%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%s\n", i, </a:t>
            </a:r>
            <a:r>
              <a:rPr lang="pt-BR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city[i]</a:t>
            </a: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810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Array of Strings: Example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1520" y="908720"/>
            <a:ext cx="8496944" cy="1080120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Write </a:t>
            </a:r>
            <a:r>
              <a:rPr lang="en-US" dirty="0">
                <a:latin typeface="Comic Sans MS" panose="030F0702030302020204" pitchFamily="66" charset="0"/>
              </a:rPr>
              <a:t>a program that reads and displays </a:t>
            </a:r>
            <a:r>
              <a:rPr lang="en-US" dirty="0" smtClean="0">
                <a:latin typeface="Comic Sans MS" panose="030F0702030302020204" pitchFamily="66" charset="0"/>
              </a:rPr>
              <a:t>the name of few cities of India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13D3-18CF-4D89-B535-798EEAED7D1A}" type="datetime7">
              <a:rPr lang="en-US" smtClean="0"/>
              <a:pPr/>
              <a:t>Oct-17</a:t>
            </a:fld>
            <a:endParaRPr lang="hi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22</a:t>
            </a:fld>
            <a:endParaRPr lang="hi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MDArrays</a:t>
            </a:r>
            <a:endParaRPr lang="hi-IN" dirty="0"/>
          </a:p>
        </p:txBody>
      </p:sp>
      <p:sp>
        <p:nvSpPr>
          <p:cNvPr id="7" name="Rectangle 6"/>
          <p:cNvSpPr/>
          <p:nvPr/>
        </p:nvSpPr>
        <p:spPr>
          <a:xfrm>
            <a:off x="251520" y="2060848"/>
            <a:ext cx="5616624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ncity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4;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lencity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char city[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ncity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lencity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ncity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scanf("%s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city[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ncity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printf("%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%s\n", i, </a:t>
            </a:r>
            <a:r>
              <a:rPr lang="pt-BR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city[i</a:t>
            </a:r>
            <a:r>
              <a:rPr 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12160" y="1988840"/>
            <a:ext cx="2664296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INPUT</a:t>
            </a:r>
            <a:endParaRPr lang="en-US" b="1" dirty="0"/>
          </a:p>
          <a:p>
            <a:r>
              <a:rPr lang="en-US" dirty="0"/>
              <a:t>Delhi </a:t>
            </a:r>
            <a:endParaRPr lang="en-US" dirty="0" smtClean="0"/>
          </a:p>
          <a:p>
            <a:r>
              <a:rPr lang="en-US" dirty="0" smtClean="0"/>
              <a:t>Mumbai </a:t>
            </a:r>
          </a:p>
          <a:p>
            <a:r>
              <a:rPr lang="en-US" dirty="0" smtClean="0"/>
              <a:t>Kolkata</a:t>
            </a:r>
          </a:p>
          <a:p>
            <a:r>
              <a:rPr lang="en-US" dirty="0" smtClean="0"/>
              <a:t>Chennai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07646" y="5118869"/>
            <a:ext cx="2664296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OUTPUT</a:t>
            </a:r>
            <a:endParaRPr lang="en-US" b="1" dirty="0"/>
          </a:p>
          <a:p>
            <a:r>
              <a:rPr lang="en-US" dirty="0" smtClean="0"/>
              <a:t>0 Delhi </a:t>
            </a:r>
          </a:p>
          <a:p>
            <a:r>
              <a:rPr lang="en-US" dirty="0" smtClean="0"/>
              <a:t>1 Mumbai </a:t>
            </a:r>
          </a:p>
          <a:p>
            <a:r>
              <a:rPr lang="en-US" dirty="0" smtClean="0"/>
              <a:t>2 Kolkata</a:t>
            </a:r>
          </a:p>
          <a:p>
            <a:r>
              <a:rPr lang="en-US" dirty="0" smtClean="0"/>
              <a:t>3 Chennai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11662612"/>
              </p:ext>
            </p:extLst>
          </p:nvPr>
        </p:nvGraphicFramePr>
        <p:xfrm>
          <a:off x="5220073" y="3573016"/>
          <a:ext cx="3816420" cy="14833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81642"/>
                <a:gridCol w="381642"/>
                <a:gridCol w="381642"/>
                <a:gridCol w="381642"/>
                <a:gridCol w="381642"/>
                <a:gridCol w="381642"/>
                <a:gridCol w="381642"/>
                <a:gridCol w="381642"/>
                <a:gridCol w="381642"/>
                <a:gridCol w="3816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000496" y="3717032"/>
            <a:ext cx="1083437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city[0]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3" name="Elbow Connector 12"/>
          <p:cNvCxnSpPr/>
          <p:nvPr/>
        </p:nvCxnSpPr>
        <p:spPr bwMode="auto">
          <a:xfrm flipV="1">
            <a:off x="5023468" y="3717032"/>
            <a:ext cx="268612" cy="184666"/>
          </a:xfrm>
          <a:prstGeom prst="bentConnector3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29058" y="4286256"/>
            <a:ext cx="1083437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city[1]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5" name="Elbow Connector 14"/>
          <p:cNvCxnSpPr/>
          <p:nvPr/>
        </p:nvCxnSpPr>
        <p:spPr bwMode="auto">
          <a:xfrm flipV="1">
            <a:off x="4946330" y="4173028"/>
            <a:ext cx="268612" cy="184666"/>
          </a:xfrm>
          <a:prstGeom prst="bentConnector3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2810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Array of Strings: Example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1520" y="1282080"/>
            <a:ext cx="8496944" cy="1080120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 List initialization is also allowed: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13D3-18CF-4D89-B535-798EEAED7D1A}" type="datetime7">
              <a:rPr lang="en-US" smtClean="0"/>
              <a:pPr/>
              <a:t>Oct-17</a:t>
            </a:fld>
            <a:endParaRPr lang="hi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23</a:t>
            </a:fld>
            <a:endParaRPr lang="hi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MDArrays</a:t>
            </a:r>
            <a:endParaRPr lang="hi-IN" dirty="0"/>
          </a:p>
        </p:txBody>
      </p:sp>
      <p:sp>
        <p:nvSpPr>
          <p:cNvPr id="7" name="Rectangle 6"/>
          <p:cNvSpPr/>
          <p:nvPr/>
        </p:nvSpPr>
        <p:spPr>
          <a:xfrm>
            <a:off x="251520" y="2060848"/>
            <a:ext cx="5616624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ncity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4;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lencity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city[][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lencity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{“Delhi”,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“Mumbai”, “Kolkata”, “Chennai”};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ncity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printf("%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%s\n", i, </a:t>
            </a:r>
            <a:r>
              <a:rPr lang="pt-BR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city[i</a:t>
            </a:r>
            <a:r>
              <a:rPr 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07646" y="5118869"/>
            <a:ext cx="2664296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OUTPUT</a:t>
            </a:r>
            <a:endParaRPr lang="en-US" b="1" dirty="0"/>
          </a:p>
          <a:p>
            <a:r>
              <a:rPr lang="en-US" dirty="0" smtClean="0"/>
              <a:t>0 Delhi </a:t>
            </a:r>
          </a:p>
          <a:p>
            <a:r>
              <a:rPr lang="en-US" dirty="0" smtClean="0"/>
              <a:t>1 Mumbai </a:t>
            </a:r>
          </a:p>
          <a:p>
            <a:r>
              <a:rPr lang="en-US" dirty="0" smtClean="0"/>
              <a:t>2 Kolkata</a:t>
            </a:r>
          </a:p>
          <a:p>
            <a:r>
              <a:rPr lang="en-US" dirty="0" smtClean="0"/>
              <a:t>3 Chennai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11662612"/>
              </p:ext>
            </p:extLst>
          </p:nvPr>
        </p:nvGraphicFramePr>
        <p:xfrm>
          <a:off x="5220073" y="3573016"/>
          <a:ext cx="3816420" cy="14833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81642"/>
                <a:gridCol w="381642"/>
                <a:gridCol w="381642"/>
                <a:gridCol w="381642"/>
                <a:gridCol w="381642"/>
                <a:gridCol w="381642"/>
                <a:gridCol w="381642"/>
                <a:gridCol w="381642"/>
                <a:gridCol w="381642"/>
                <a:gridCol w="3816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9058" y="3717032"/>
            <a:ext cx="1154875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city[0]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3" name="Elbow Connector 12"/>
          <p:cNvCxnSpPr/>
          <p:nvPr/>
        </p:nvCxnSpPr>
        <p:spPr bwMode="auto">
          <a:xfrm flipV="1">
            <a:off x="5023468" y="3717032"/>
            <a:ext cx="268612" cy="184666"/>
          </a:xfrm>
          <a:prstGeom prst="bentConnector3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29058" y="4214818"/>
            <a:ext cx="1071571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city[1]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4" name="Elbow Connector 13"/>
          <p:cNvCxnSpPr/>
          <p:nvPr/>
        </p:nvCxnSpPr>
        <p:spPr bwMode="auto">
          <a:xfrm flipV="1">
            <a:off x="5000628" y="4214818"/>
            <a:ext cx="268612" cy="184666"/>
          </a:xfrm>
          <a:prstGeom prst="bentConnector3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2810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Search: array of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371600"/>
          </a:xfrm>
        </p:spPr>
        <p:txBody>
          <a:bodyPr/>
          <a:lstStyle/>
          <a:p>
            <a:r>
              <a:rPr lang="en-US" dirty="0" smtClean="0"/>
              <a:t>Given an array of strings, find a particular string, say “Delhi”.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209800"/>
            <a:ext cx="9144000" cy="47089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ncity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4;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lencity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10;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char city[][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lencity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 = {"Delhi", 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Mumbai","Kolkata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", "Chennai"};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i,k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	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k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searchstring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(city, 4, “Delhi");	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if (k == -1) 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("City not found");}	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else 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("The city is at index %d \n", k)}	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/>
              <a:t>searchstring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752600"/>
            <a:ext cx="9144000" cy="37856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searchstring</a:t>
            </a:r>
            <a:r>
              <a:rPr lang="en-US" sz="2400" dirty="0" smtClean="0"/>
              <a:t>(char </a:t>
            </a:r>
            <a:r>
              <a:rPr lang="en-US" sz="2400" dirty="0" err="1" smtClean="0"/>
              <a:t>arrstrings</a:t>
            </a:r>
            <a:r>
              <a:rPr lang="en-US" sz="2400" dirty="0" smtClean="0"/>
              <a:t>[][</a:t>
            </a:r>
            <a:r>
              <a:rPr lang="en-US" sz="2400" dirty="0" err="1" smtClean="0"/>
              <a:t>lencity</a:t>
            </a:r>
            <a:r>
              <a:rPr lang="en-US" sz="2400" dirty="0" smtClean="0"/>
              <a:t>], </a:t>
            </a:r>
            <a:r>
              <a:rPr lang="en-US" sz="2400" dirty="0" err="1" smtClean="0"/>
              <a:t>int</a:t>
            </a:r>
            <a:r>
              <a:rPr lang="en-US" sz="2400" dirty="0" smtClean="0"/>
              <a:t> size, char key[]) {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;</a:t>
            </a:r>
          </a:p>
          <a:p>
            <a:endParaRPr lang="en-US" sz="2400" dirty="0" smtClean="0"/>
          </a:p>
          <a:p>
            <a:r>
              <a:rPr lang="en-US" sz="2400" dirty="0" smtClean="0"/>
              <a:t>	for (</a:t>
            </a:r>
            <a:r>
              <a:rPr lang="en-US" sz="2400" dirty="0" err="1" smtClean="0"/>
              <a:t>i</a:t>
            </a:r>
            <a:r>
              <a:rPr lang="en-US" sz="2400" dirty="0" smtClean="0"/>
              <a:t>=0;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size; </a:t>
            </a:r>
            <a:r>
              <a:rPr lang="en-US" sz="2400" dirty="0" err="1" smtClean="0"/>
              <a:t>i</a:t>
            </a:r>
            <a:r>
              <a:rPr lang="en-US" sz="2400" dirty="0" smtClean="0"/>
              <a:t>++) {</a:t>
            </a:r>
          </a:p>
          <a:p>
            <a:r>
              <a:rPr lang="en-US" sz="2400" dirty="0" smtClean="0"/>
              <a:t>		if (</a:t>
            </a:r>
            <a:r>
              <a:rPr lang="en-US" sz="2400" dirty="0" err="1" smtClean="0"/>
              <a:t>strcmp</a:t>
            </a:r>
            <a:r>
              <a:rPr lang="en-US" sz="2400" dirty="0" smtClean="0"/>
              <a:t>(</a:t>
            </a:r>
            <a:r>
              <a:rPr lang="en-US" sz="2400" dirty="0" err="1" smtClean="0"/>
              <a:t>arrstrings</a:t>
            </a:r>
            <a:r>
              <a:rPr lang="en-US" sz="2400" dirty="0" smtClean="0"/>
              <a:t>[</a:t>
            </a:r>
            <a:r>
              <a:rPr lang="en-US" sz="2400" dirty="0" err="1" smtClean="0"/>
              <a:t>i</a:t>
            </a:r>
            <a:r>
              <a:rPr lang="en-US" sz="2400" dirty="0" smtClean="0"/>
              <a:t>], key) == 0) { </a:t>
            </a:r>
          </a:p>
          <a:p>
            <a:r>
              <a:rPr lang="en-US" sz="2400" dirty="0" smtClean="0"/>
              <a:t>			return </a:t>
            </a:r>
            <a:r>
              <a:rPr lang="en-US" sz="2400" dirty="0" err="1" smtClean="0"/>
              <a:t>i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		}</a:t>
            </a:r>
          </a:p>
          <a:p>
            <a:r>
              <a:rPr lang="en-US" sz="2400" smtClean="0"/>
              <a:t>	}</a:t>
            </a:r>
            <a:endParaRPr lang="en-US" sz="2400" dirty="0" smtClean="0"/>
          </a:p>
          <a:p>
            <a:r>
              <a:rPr lang="en-US" sz="2400" dirty="0" smtClean="0"/>
              <a:t>	return -1;</a:t>
            </a:r>
          </a:p>
          <a:p>
            <a:r>
              <a:rPr lang="en-US" sz="2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sorted array</a:t>
            </a:r>
          </a:p>
          <a:p>
            <a:r>
              <a:rPr lang="en-US" dirty="0" smtClean="0"/>
              <a:t>Search in array</a:t>
            </a:r>
          </a:p>
          <a:p>
            <a:r>
              <a:rPr lang="en-US" dirty="0" smtClean="0"/>
              <a:t>While array is not size 1</a:t>
            </a:r>
          </a:p>
          <a:p>
            <a:pPr lvl="1"/>
            <a:r>
              <a:rPr lang="en-US" dirty="0" smtClean="0"/>
              <a:t>Split the array in two</a:t>
            </a:r>
          </a:p>
          <a:p>
            <a:pPr lvl="1"/>
            <a:r>
              <a:rPr lang="en-US" dirty="0" smtClean="0"/>
              <a:t>If key &gt; end of left array</a:t>
            </a:r>
          </a:p>
          <a:p>
            <a:pPr lvl="2"/>
            <a:r>
              <a:rPr lang="en-US" dirty="0" smtClean="0"/>
              <a:t>Search in right array</a:t>
            </a:r>
          </a:p>
          <a:p>
            <a:pPr lvl="1"/>
            <a:r>
              <a:rPr lang="en-US" dirty="0" smtClean="0"/>
              <a:t>Else</a:t>
            </a:r>
          </a:p>
          <a:p>
            <a:pPr lvl="2"/>
            <a:r>
              <a:rPr lang="en-US" dirty="0" smtClean="0"/>
              <a:t>Search in left array</a:t>
            </a:r>
            <a:endParaRPr lang="en-GB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steps needed to search for a </a:t>
            </a:r>
            <a:r>
              <a:rPr lang="en-US" i="1" dirty="0" smtClean="0"/>
              <a:t>key </a:t>
            </a:r>
            <a:r>
              <a:rPr lang="en-US" dirty="0" smtClean="0"/>
              <a:t>in an array of size N?</a:t>
            </a:r>
          </a:p>
          <a:p>
            <a:pPr lvl="1"/>
            <a:r>
              <a:rPr lang="en-US" dirty="0" smtClean="0"/>
              <a:t>N (simple search)</a:t>
            </a:r>
          </a:p>
          <a:p>
            <a:r>
              <a:rPr lang="en-US" dirty="0" smtClean="0"/>
              <a:t>What if the array is sorted?</a:t>
            </a:r>
          </a:p>
          <a:p>
            <a:pPr lvl="1"/>
            <a:r>
              <a:rPr lang="en-US" dirty="0" smtClean="0"/>
              <a:t>Log N (binary search)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856984" cy="936104"/>
          </a:xfrm>
        </p:spPr>
        <p:txBody>
          <a:bodyPr/>
          <a:lstStyle/>
          <a:p>
            <a:r>
              <a:rPr lang="en-US" dirty="0" smtClean="0"/>
              <a:t>Why Multidimensional Arrays?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Marks of 800 students in 5 subjects each.</a:t>
            </a:r>
          </a:p>
          <a:p>
            <a:r>
              <a:rPr lang="en-US" dirty="0" smtClean="0"/>
              <a:t>Distance between cities</a:t>
            </a:r>
          </a:p>
          <a:p>
            <a:r>
              <a:rPr lang="en-US" dirty="0" smtClean="0"/>
              <a:t>Sudoku</a:t>
            </a:r>
          </a:p>
          <a:p>
            <a:r>
              <a:rPr lang="en-US" dirty="0" smtClean="0"/>
              <a:t>All the above require 2D arrays</a:t>
            </a:r>
          </a:p>
          <a:p>
            <a:r>
              <a:rPr lang="en-US" dirty="0" smtClean="0"/>
              <a:t>Properties of points in space (Temperature, Pressure etc.)</a:t>
            </a:r>
          </a:p>
          <a:p>
            <a:r>
              <a:rPr lang="en-US" dirty="0" smtClean="0"/>
              <a:t>Mathematical Plots</a:t>
            </a:r>
          </a:p>
          <a:p>
            <a:r>
              <a:rPr lang="en-US" dirty="0" smtClean="0"/>
              <a:t>&gt; 2D arrays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E4E7-D18B-4793-8F2E-CCFBEFF80FD4}" type="datetime7">
              <a:rPr lang="en-US" smtClean="0"/>
              <a:pPr/>
              <a:t>Oct-17</a:t>
            </a:fld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3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MDArrays</a:t>
            </a:r>
            <a:endParaRPr lang="hi-IN" dirty="0"/>
          </a:p>
        </p:txBody>
      </p:sp>
    </p:spTree>
    <p:extLst>
      <p:ext uri="{BB962C8B-B14F-4D97-AF65-F5344CB8AC3E}">
        <p14:creationId xmlns="" xmlns:p14="http://schemas.microsoft.com/office/powerpoint/2010/main" val="175384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5133528" y="1158254"/>
            <a:ext cx="426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en-US" altLang="en-US" sz="2200" b="1" dirty="0">
              <a:solidFill>
                <a:srgbClr val="000000"/>
              </a:solidFill>
              <a:latin typeface="Comic Sans MS" pitchFamily="64" charset="0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09128" y="2441600"/>
            <a:ext cx="8077200" cy="1275432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marL="0" indent="0" eaLnBrk="1" hangingPunct="1">
              <a:spcBef>
                <a:spcPts val="550"/>
              </a:spcBef>
              <a:buClr>
                <a:srgbClr val="9D0000"/>
              </a:buClr>
            </a:pPr>
            <a:r>
              <a:rPr lang="en-US" altLang="en-US" sz="2200" b="1" dirty="0" smtClean="0">
                <a:solidFill>
                  <a:srgbClr val="FF0000"/>
                </a:solidFill>
                <a:latin typeface="Comic Sans MS" pitchFamily="64" charset="0"/>
              </a:rPr>
              <a:t>mat</a:t>
            </a: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 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is a 5 X 6 matrix of </a:t>
            </a: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doubles (or </a:t>
            </a:r>
            <a:r>
              <a:rPr lang="en-US" altLang="en-US" sz="2200" b="1" dirty="0" err="1" smtClean="0">
                <a:solidFill>
                  <a:srgbClr val="000000"/>
                </a:solidFill>
                <a:latin typeface="Comic Sans MS" pitchFamily="64" charset="0"/>
              </a:rPr>
              <a:t>ints</a:t>
            </a: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 or floats). 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It has 5 rows, each row has 6 columns, each entry is of type double. 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endParaRPr lang="en-US" altLang="en-US" sz="2200" b="1" dirty="0">
              <a:solidFill>
                <a:srgbClr val="000000"/>
              </a:solidFill>
              <a:latin typeface="Comic Sans MS" pitchFamily="64" charset="0"/>
            </a:endParaRP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endParaRPr lang="en-US" altLang="en-US" sz="2200" b="1" dirty="0">
              <a:solidFill>
                <a:srgbClr val="000000"/>
              </a:solidFill>
              <a:latin typeface="Comic Sans MS" pitchFamily="64" charset="0"/>
            </a:endParaRPr>
          </a:p>
        </p:txBody>
      </p:sp>
      <p:graphicFrame>
        <p:nvGraphicFramePr>
          <p:cNvPr id="15365" name="Group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81356548"/>
              </p:ext>
            </p:extLst>
          </p:nvPr>
        </p:nvGraphicFramePr>
        <p:xfrm>
          <a:off x="1219200" y="3962400"/>
          <a:ext cx="7697788" cy="2762250"/>
        </p:xfrm>
        <a:graphic>
          <a:graphicData uri="http://schemas.openxmlformats.org/drawingml/2006/table">
            <a:tbl>
              <a:tblPr/>
              <a:tblGrid>
                <a:gridCol w="1282700"/>
                <a:gridCol w="1282700"/>
                <a:gridCol w="1284288"/>
                <a:gridCol w="1443037"/>
                <a:gridCol w="1338263"/>
                <a:gridCol w="1066800"/>
              </a:tblGrid>
              <a:tr h="5524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  2.1 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 1.0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-0.11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-0.87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31.5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11.4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 -3.2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 -2.5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1.678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 4.5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0.001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1.89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7.889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3.333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0.667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 1.1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1.0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-1.0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-4.56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-21.5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1.0e7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-1.0e-9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1.0e-15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-5.78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45.7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26.9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-0.001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1000.09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1.0e15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4" charset="0"/>
                          <a:cs typeface="Arial" charset="0"/>
                        </a:rPr>
                        <a:t>1.0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3FF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2"/>
          <p:cNvGrpSpPr/>
          <p:nvPr/>
        </p:nvGrpSpPr>
        <p:grpSpPr>
          <a:xfrm>
            <a:off x="76200" y="4267200"/>
            <a:ext cx="1219200" cy="1266825"/>
            <a:chOff x="76200" y="4267200"/>
            <a:chExt cx="1219200" cy="1266825"/>
          </a:xfrm>
        </p:grpSpPr>
        <p:sp>
          <p:nvSpPr>
            <p:cNvPr id="4146" name="Rectangle 107"/>
            <p:cNvSpPr>
              <a:spLocks noChangeArrowheads="1"/>
            </p:cNvSpPr>
            <p:nvPr/>
          </p:nvSpPr>
          <p:spPr bwMode="auto">
            <a:xfrm>
              <a:off x="76200" y="4724400"/>
              <a:ext cx="685800" cy="457200"/>
            </a:xfrm>
            <a:prstGeom prst="rect">
              <a:avLst/>
            </a:prstGeom>
            <a:solidFill>
              <a:srgbClr val="51DAFF"/>
            </a:solidFill>
            <a:ln w="25560" cap="sq">
              <a:solidFill>
                <a:srgbClr val="5C992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altLang="en-US"/>
            </a:p>
          </p:txBody>
        </p:sp>
        <p:sp>
          <p:nvSpPr>
            <p:cNvPr id="4147" name="Text Box 108"/>
            <p:cNvSpPr txBox="1">
              <a:spLocks noChangeArrowheads="1"/>
            </p:cNvSpPr>
            <p:nvPr/>
          </p:nvSpPr>
          <p:spPr bwMode="auto">
            <a:xfrm>
              <a:off x="80963" y="5105400"/>
              <a:ext cx="684212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200" b="1">
                  <a:solidFill>
                    <a:srgbClr val="9D0000"/>
                  </a:solidFill>
                  <a:latin typeface="Comic Sans MS" pitchFamily="64" charset="0"/>
                </a:rPr>
                <a:t>mat</a:t>
              </a:r>
            </a:p>
          </p:txBody>
        </p:sp>
        <p:cxnSp>
          <p:nvCxnSpPr>
            <p:cNvPr id="4148" name="AutoShape 109"/>
            <p:cNvCxnSpPr>
              <a:cxnSpLocks noChangeShapeType="1"/>
            </p:cNvCxnSpPr>
            <p:nvPr/>
          </p:nvCxnSpPr>
          <p:spPr bwMode="auto">
            <a:xfrm flipV="1">
              <a:off x="609600" y="4267200"/>
              <a:ext cx="685800" cy="609600"/>
            </a:xfrm>
            <a:prstGeom prst="bentConnector3">
              <a:avLst>
                <a:gd name="adj1" fmla="val 50000"/>
              </a:avLst>
            </a:prstGeom>
            <a:noFill/>
            <a:ln w="2844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Group 1"/>
          <p:cNvGrpSpPr/>
          <p:nvPr/>
        </p:nvGrpSpPr>
        <p:grpSpPr>
          <a:xfrm>
            <a:off x="180528" y="1029072"/>
            <a:ext cx="8305800" cy="1319808"/>
            <a:chOff x="0" y="381000"/>
            <a:chExt cx="8305800" cy="1319808"/>
          </a:xfrm>
        </p:grpSpPr>
        <p:sp>
          <p:nvSpPr>
            <p:cNvPr id="4100" name="Text Box 3"/>
            <p:cNvSpPr txBox="1">
              <a:spLocks noChangeArrowheads="1"/>
            </p:cNvSpPr>
            <p:nvPr/>
          </p:nvSpPr>
          <p:spPr bwMode="auto">
            <a:xfrm>
              <a:off x="304800" y="381000"/>
              <a:ext cx="2181672" cy="433068"/>
            </a:xfrm>
            <a:prstGeom prst="rect">
              <a:avLst/>
            </a:prstGeom>
            <a:solidFill>
              <a:srgbClr val="CCEDB1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200" b="1" dirty="0" smtClean="0">
                  <a:solidFill>
                    <a:srgbClr val="000000"/>
                  </a:solidFill>
                  <a:latin typeface="Comic Sans MS" pitchFamily="64" charset="0"/>
                </a:rPr>
                <a:t>Declaration:</a:t>
              </a:r>
              <a:endParaRPr lang="en-US" altLang="en-US" sz="2200" b="1" dirty="0">
                <a:solidFill>
                  <a:srgbClr val="000000"/>
                </a:solidFill>
                <a:latin typeface="Comic Sans MS" pitchFamily="64" charset="0"/>
              </a:endParaRPr>
            </a:p>
          </p:txBody>
        </p:sp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0" y="937220"/>
              <a:ext cx="2667000" cy="763588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200" b="1" dirty="0">
                  <a:solidFill>
                    <a:srgbClr val="000000"/>
                  </a:solidFill>
                  <a:latin typeface="Comic Sans MS" pitchFamily="64" charset="0"/>
                </a:rPr>
                <a:t>double  mat[5][6];    </a:t>
              </a:r>
            </a:p>
          </p:txBody>
        </p:sp>
        <p:sp>
          <p:nvSpPr>
            <p:cNvPr id="4150" name="Text Box 112"/>
            <p:cNvSpPr txBox="1">
              <a:spLocks noChangeArrowheads="1"/>
            </p:cNvSpPr>
            <p:nvPr/>
          </p:nvSpPr>
          <p:spPr bwMode="auto">
            <a:xfrm>
              <a:off x="3230488" y="937221"/>
              <a:ext cx="2133600" cy="763587"/>
            </a:xfrm>
            <a:prstGeom prst="rect">
              <a:avLst/>
            </a:prstGeom>
            <a:solidFill>
              <a:srgbClr val="8FFBCA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200" b="1" dirty="0">
                  <a:solidFill>
                    <a:srgbClr val="000000"/>
                  </a:solidFill>
                  <a:latin typeface="Comic Sans MS" pitchFamily="64" charset="0"/>
                </a:rPr>
                <a:t>int mat[5][6];    </a:t>
              </a:r>
            </a:p>
          </p:txBody>
        </p:sp>
        <p:sp>
          <p:nvSpPr>
            <p:cNvPr id="4153" name="Text Box 115"/>
            <p:cNvSpPr txBox="1">
              <a:spLocks noChangeArrowheads="1"/>
            </p:cNvSpPr>
            <p:nvPr/>
          </p:nvSpPr>
          <p:spPr bwMode="auto">
            <a:xfrm>
              <a:off x="5867400" y="937220"/>
              <a:ext cx="2438400" cy="763588"/>
            </a:xfrm>
            <a:prstGeom prst="rect">
              <a:avLst/>
            </a:prstGeom>
            <a:solidFill>
              <a:srgbClr val="ADFDB1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200" b="1">
                  <a:solidFill>
                    <a:srgbClr val="000000"/>
                  </a:solidFill>
                  <a:latin typeface="Comic Sans MS" pitchFamily="64" charset="0"/>
                </a:rPr>
                <a:t>float mat[5][6];    </a:t>
              </a: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Comic Sans MS" pitchFamily="64" charset="0"/>
              </a:rPr>
              <a:t>Multidimensional </a:t>
            </a:r>
            <a:r>
              <a:rPr lang="en-US" altLang="en-US" dirty="0" smtClean="0">
                <a:latin typeface="Comic Sans MS" pitchFamily="64" charset="0"/>
              </a:rPr>
              <a:t>Arrays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18F9-62AF-4AA9-8EAC-2C31CF0F6667}" type="datetime7">
              <a:rPr lang="en-US" smtClean="0"/>
              <a:pPr/>
              <a:t>Oct-17</a:t>
            </a:fld>
            <a:endParaRPr lang="hi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MDArrays</a:t>
            </a:r>
            <a:endParaRPr lang="hi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4</a:t>
            </a:fld>
            <a:endParaRPr lang="hi-IN" dirty="0"/>
          </a:p>
        </p:txBody>
      </p:sp>
    </p:spTree>
    <p:extLst>
      <p:ext uri="{BB962C8B-B14F-4D97-AF65-F5344CB8AC3E}">
        <p14:creationId xmlns="" xmlns:p14="http://schemas.microsoft.com/office/powerpoint/2010/main" val="2538823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5652120" y="419100"/>
            <a:ext cx="426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en-US" altLang="en-US" sz="2200" b="1" dirty="0">
              <a:solidFill>
                <a:schemeClr val="tx2"/>
              </a:solidFill>
              <a:latin typeface="Comic Sans MS" pitchFamily="64" charset="0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143768" y="1143000"/>
            <a:ext cx="8820720" cy="14478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55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(</a:t>
            </a:r>
            <a:r>
              <a:rPr lang="en-US" altLang="en-US" sz="2200" b="1" dirty="0" err="1" smtClean="0">
                <a:solidFill>
                  <a:srgbClr val="000000"/>
                </a:solidFill>
                <a:latin typeface="Comic Sans MS" pitchFamily="64" charset="0"/>
              </a:rPr>
              <a:t>i,j</a:t>
            </a: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)</a:t>
            </a:r>
            <a:r>
              <a:rPr lang="en-US" altLang="en-US" sz="2200" b="1" dirty="0" err="1" smtClean="0">
                <a:solidFill>
                  <a:srgbClr val="000000"/>
                </a:solidFill>
                <a:latin typeface="Comic Sans MS" pitchFamily="64" charset="0"/>
              </a:rPr>
              <a:t>th</a:t>
            </a: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 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member of </a:t>
            </a: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mat: </a:t>
            </a:r>
            <a:r>
              <a:rPr lang="en-US" altLang="en-US" sz="2200" b="1" dirty="0" smtClean="0">
                <a:solidFill>
                  <a:srgbClr val="FF0000"/>
                </a:solidFill>
                <a:latin typeface="Comic Sans MS" pitchFamily="64" charset="0"/>
              </a:rPr>
              <a:t>mat[</a:t>
            </a:r>
            <a:r>
              <a:rPr lang="en-US" altLang="en-US" sz="2200" b="1" dirty="0" err="1" smtClean="0">
                <a:solidFill>
                  <a:srgbClr val="FF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][j</a:t>
            </a:r>
            <a:r>
              <a:rPr lang="en-US" altLang="en-US" sz="2200" b="1" dirty="0" smtClean="0">
                <a:solidFill>
                  <a:srgbClr val="FF0000"/>
                </a:solidFill>
                <a:latin typeface="Comic Sans MS" pitchFamily="64" charset="0"/>
              </a:rPr>
              <a:t>]</a:t>
            </a:r>
            <a:r>
              <a:rPr lang="en-US" altLang="en-US" sz="2200" b="1" dirty="0" smtClean="0">
                <a:solidFill>
                  <a:schemeClr val="tx1"/>
                </a:solidFill>
                <a:latin typeface="Comic Sans MS" pitchFamily="64" charset="0"/>
              </a:rPr>
              <a:t> (mathematics: mat(</a:t>
            </a:r>
            <a:r>
              <a:rPr lang="en-US" altLang="en-US" sz="2200" b="1" dirty="0" err="1" smtClean="0">
                <a:solidFill>
                  <a:schemeClr val="tx1"/>
                </a:solidFill>
                <a:latin typeface="Comic Sans MS" pitchFamily="64" charset="0"/>
              </a:rPr>
              <a:t>i,j</a:t>
            </a:r>
            <a:r>
              <a:rPr lang="en-US" altLang="en-US" sz="2200" b="1" dirty="0" smtClean="0">
                <a:solidFill>
                  <a:schemeClr val="tx1"/>
                </a:solidFill>
                <a:latin typeface="Comic Sans MS" pitchFamily="64" charset="0"/>
              </a:rPr>
              <a:t>)).</a:t>
            </a:r>
            <a:endParaRPr lang="en-US" altLang="en-US" sz="2200" b="1" dirty="0">
              <a:solidFill>
                <a:srgbClr val="000000"/>
              </a:solidFill>
              <a:latin typeface="Comic Sans MS" pitchFamily="64" charset="0"/>
            </a:endParaRPr>
          </a:p>
          <a:p>
            <a:pPr eaLnBrk="1" hangingPunct="1">
              <a:spcBef>
                <a:spcPts val="55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The row and column </a:t>
            </a: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index start 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at 0 (not 1).</a:t>
            </a:r>
          </a:p>
          <a:p>
            <a:pPr eaLnBrk="1" hangingPunct="1">
              <a:spcBef>
                <a:spcPts val="55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The following program prints the input matrix.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endParaRPr lang="en-US" altLang="en-US" sz="2200" b="1" dirty="0">
              <a:solidFill>
                <a:srgbClr val="000000"/>
              </a:solidFill>
              <a:latin typeface="Comic Sans MS" pitchFamily="64" charset="0"/>
            </a:endParaRP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endParaRPr lang="en-US" altLang="en-US" sz="2200" b="1" dirty="0">
              <a:solidFill>
                <a:srgbClr val="000000"/>
              </a:solidFill>
              <a:latin typeface="Comic Sans MS" pitchFamily="64" charset="0"/>
            </a:endParaRP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endParaRPr lang="en-US" altLang="en-US" sz="2200" b="1" dirty="0">
              <a:solidFill>
                <a:srgbClr val="000000"/>
              </a:solidFill>
              <a:latin typeface="Comic Sans MS" pitchFamily="64" charset="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152400" y="3124200"/>
            <a:ext cx="8686800" cy="36576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void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print_matrix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(double mat[5][6]) {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    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int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i,j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;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    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for (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=0;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&lt; 5;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=i+1) {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      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for (j=0; j &lt; 6; j = j+1) {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		  printf(“%f ”, mat[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][j]);    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</a:t>
            </a: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   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}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      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printf(“\n”);  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    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}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}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</a:t>
            </a: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4201864" y="3919966"/>
            <a:ext cx="4978648" cy="433068"/>
          </a:xfrm>
          <a:prstGeom prst="rect">
            <a:avLst/>
          </a:prstGeom>
          <a:solidFill>
            <a:srgbClr val="CCEDB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/* prints the </a:t>
            </a:r>
            <a:r>
              <a:rPr lang="en-US" altLang="en-US" sz="2200" b="1" dirty="0" err="1">
                <a:solidFill>
                  <a:srgbClr val="FF0000"/>
                </a:solidFill>
                <a:latin typeface="Comic Sans MS" pitchFamily="64" charset="0"/>
              </a:rPr>
              <a:t>ith</a:t>
            </a:r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 row </a:t>
            </a:r>
            <a:r>
              <a:rPr lang="en-US" altLang="en-US" sz="2200" b="1" dirty="0" err="1">
                <a:solidFill>
                  <a:srgbClr val="FF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 = 0..4</a:t>
            </a:r>
            <a:r>
              <a:rPr lang="en-US" altLang="en-US" sz="2200" b="1" dirty="0" smtClean="0">
                <a:solidFill>
                  <a:srgbClr val="FF0000"/>
                </a:solidFill>
                <a:latin typeface="Comic Sans MS" pitchFamily="64" charset="0"/>
              </a:rPr>
              <a:t>. */</a:t>
            </a:r>
            <a:endParaRPr lang="en-US" altLang="en-US" sz="2200" b="1" dirty="0">
              <a:solidFill>
                <a:srgbClr val="FF0000"/>
              </a:solidFill>
              <a:latin typeface="Comic Sans MS" pitchFamily="64" charset="0"/>
            </a:endParaRPr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2689696" y="5585767"/>
            <a:ext cx="5410200" cy="433068"/>
          </a:xfrm>
          <a:prstGeom prst="rect">
            <a:avLst/>
          </a:prstGeom>
          <a:solidFill>
            <a:srgbClr val="CCEDB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/* prints a newline after each row */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633912" y="4522689"/>
            <a:ext cx="4546600" cy="771623"/>
          </a:xfrm>
          <a:prstGeom prst="rect">
            <a:avLst/>
          </a:prstGeom>
          <a:solidFill>
            <a:srgbClr val="CCEDB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200" b="1" dirty="0" smtClean="0">
                <a:solidFill>
                  <a:srgbClr val="FF0000"/>
                </a:solidFill>
                <a:latin typeface="Comic Sans MS" pitchFamily="64" charset="0"/>
              </a:rPr>
              <a:t>/* In </a:t>
            </a:r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each row, prints each of the six columns  j=0..5 */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b="1" dirty="0">
                <a:latin typeface="Comic Sans MS" pitchFamily="64" charset="0"/>
              </a:rPr>
              <a:t>Accessing matrix </a:t>
            </a:r>
            <a:r>
              <a:rPr lang="en-US" altLang="en-US" b="1" dirty="0" smtClean="0">
                <a:latin typeface="Comic Sans MS" pitchFamily="64" charset="0"/>
              </a:rPr>
              <a:t>elements-I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067C-1DFB-4943-8A0B-0D969B87503D}" type="datetime7">
              <a:rPr lang="en-US" smtClean="0"/>
              <a:pPr/>
              <a:t>Oct-17</a:t>
            </a:fld>
            <a:endParaRPr lang="hi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MDArrays</a:t>
            </a:r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5</a:t>
            </a:fld>
            <a:endParaRPr lang="hi-IN" dirty="0"/>
          </a:p>
        </p:txBody>
      </p:sp>
    </p:spTree>
    <p:extLst>
      <p:ext uri="{BB962C8B-B14F-4D97-AF65-F5344CB8AC3E}">
        <p14:creationId xmlns="" xmlns:p14="http://schemas.microsoft.com/office/powerpoint/2010/main" val="27022945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allAtOnce" animBg="1"/>
      <p:bldP spid="5124" grpId="0" animBg="1"/>
      <p:bldP spid="5125" grpId="0" animBg="1"/>
      <p:bldP spid="512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228600" y="978321"/>
            <a:ext cx="8610600" cy="1851546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550"/>
              </a:spcBef>
              <a:buFont typeface="Arial" pitchFamily="34" charset="0"/>
              <a:buChar char="•"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Code for reading the matrix from the terminal.</a:t>
            </a:r>
          </a:p>
          <a:p>
            <a:pPr eaLnBrk="1" hangingPunct="1">
              <a:spcBef>
                <a:spcPts val="550"/>
              </a:spcBef>
              <a:buFont typeface="Arial" pitchFamily="34" charset="0"/>
              <a:buChar char="•"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The address of the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i,j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th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matrix element is </a:t>
            </a:r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&amp;mat[</a:t>
            </a:r>
            <a:r>
              <a:rPr lang="en-US" altLang="en-US" sz="2200" b="1" dirty="0" err="1">
                <a:solidFill>
                  <a:srgbClr val="FF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][j]</a:t>
            </a:r>
            <a:r>
              <a:rPr lang="en-US" altLang="en-US" sz="2200" b="1" dirty="0">
                <a:solidFill>
                  <a:schemeClr val="tx1"/>
                </a:solidFill>
                <a:latin typeface="Comic Sans MS" pitchFamily="64" charset="0"/>
              </a:rPr>
              <a:t>.</a:t>
            </a:r>
          </a:p>
          <a:p>
            <a:pPr eaLnBrk="1" hangingPunct="1">
              <a:spcBef>
                <a:spcPts val="550"/>
              </a:spcBef>
              <a:buFont typeface="Arial" pitchFamily="34" charset="0"/>
              <a:buChar char="•"/>
            </a:pP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This 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works without parentheses since the array indexing operator [] has higher precedence than &amp;.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endParaRPr lang="en-US" altLang="en-US" sz="2200" b="1" dirty="0">
              <a:solidFill>
                <a:srgbClr val="000000"/>
              </a:solidFill>
              <a:latin typeface="Comic Sans MS" pitchFamily="64" charset="0"/>
            </a:endParaRP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endParaRPr lang="en-US" altLang="en-US" sz="2200" b="1" dirty="0">
              <a:solidFill>
                <a:srgbClr val="000000"/>
              </a:solidFill>
              <a:latin typeface="Comic Sans MS" pitchFamily="64" charset="0"/>
            </a:endParaRP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endParaRPr lang="en-US" altLang="en-US" sz="2200" b="1" dirty="0">
              <a:solidFill>
                <a:srgbClr val="000000"/>
              </a:solidFill>
              <a:latin typeface="Comic Sans MS" pitchFamily="64" charset="0"/>
            </a:endParaRP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65856" y="2852936"/>
            <a:ext cx="8610600" cy="33528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void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read_matrix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(double mat[5][6]) {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int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i,j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;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for (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=0;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&lt; 5;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=i+1) {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	    for (j=0; j &lt; 6; j = j+1) {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		  </a:t>
            </a:r>
            <a:r>
              <a:rPr lang="en-US" altLang="en-US" sz="2600" b="1" dirty="0">
                <a:solidFill>
                  <a:srgbClr val="9D0000"/>
                </a:solidFill>
                <a:latin typeface="Comic Sans MS" pitchFamily="64" charset="0"/>
              </a:rPr>
              <a:t>scanf(“%f ”, &amp;mat[</a:t>
            </a:r>
            <a:r>
              <a:rPr lang="en-US" altLang="en-US" sz="2600" b="1" dirty="0" err="1">
                <a:solidFill>
                  <a:srgbClr val="9D0000"/>
                </a:solidFill>
                <a:latin typeface="Comic Sans MS" pitchFamily="64" charset="0"/>
              </a:rPr>
              <a:t>i</a:t>
            </a:r>
            <a:r>
              <a:rPr lang="en-US" altLang="en-US" sz="2600" b="1" dirty="0">
                <a:solidFill>
                  <a:srgbClr val="9D0000"/>
                </a:solidFill>
                <a:latin typeface="Comic Sans MS" pitchFamily="64" charset="0"/>
              </a:rPr>
              <a:t>][j])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;    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    }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 }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}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3930080" y="3623313"/>
            <a:ext cx="4674368" cy="433068"/>
          </a:xfrm>
          <a:prstGeom prst="rect">
            <a:avLst/>
          </a:prstGeom>
          <a:solidFill>
            <a:srgbClr val="CCEDB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/* </a:t>
            </a:r>
            <a:r>
              <a:rPr lang="en-US" altLang="en-US" sz="2200" b="1" dirty="0" smtClean="0">
                <a:solidFill>
                  <a:srgbClr val="FF0000"/>
                </a:solidFill>
                <a:latin typeface="Comic Sans MS" pitchFamily="64" charset="0"/>
              </a:rPr>
              <a:t>read </a:t>
            </a:r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the </a:t>
            </a:r>
            <a:r>
              <a:rPr lang="en-US" altLang="en-US" sz="2200" b="1" dirty="0" err="1">
                <a:solidFill>
                  <a:srgbClr val="FF0000"/>
                </a:solidFill>
                <a:latin typeface="Comic Sans MS" pitchFamily="64" charset="0"/>
              </a:rPr>
              <a:t>ith</a:t>
            </a:r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 row </a:t>
            </a:r>
            <a:r>
              <a:rPr lang="en-US" altLang="en-US" sz="2200" b="1" dirty="0" err="1">
                <a:solidFill>
                  <a:srgbClr val="FF0000"/>
                </a:solidFill>
                <a:latin typeface="Comic Sans MS" pitchFamily="64" charset="0"/>
              </a:rPr>
              <a:t>i</a:t>
            </a:r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 = </a:t>
            </a:r>
            <a:r>
              <a:rPr lang="en-US" altLang="en-US" sz="2200" b="1" dirty="0" smtClean="0">
                <a:solidFill>
                  <a:srgbClr val="FF0000"/>
                </a:solidFill>
                <a:latin typeface="Comic Sans MS" pitchFamily="64" charset="0"/>
              </a:rPr>
              <a:t>0..</a:t>
            </a:r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4</a:t>
            </a:r>
            <a:r>
              <a:rPr lang="en-US" altLang="en-US" sz="2200" b="1" dirty="0" smtClean="0">
                <a:solidFill>
                  <a:srgbClr val="FF0000"/>
                </a:solidFill>
                <a:latin typeface="Comic Sans MS" pitchFamily="64" charset="0"/>
              </a:rPr>
              <a:t>. */</a:t>
            </a:r>
            <a:endParaRPr lang="en-US" altLang="en-US" sz="2200" b="1" dirty="0">
              <a:solidFill>
                <a:srgbClr val="FF0000"/>
              </a:solidFill>
              <a:latin typeface="Comic Sans MS" pitchFamily="64" charset="0"/>
            </a:endParaRPr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1619672" y="5085184"/>
            <a:ext cx="7056784" cy="433068"/>
          </a:xfrm>
          <a:prstGeom prst="rect">
            <a:avLst/>
          </a:prstGeom>
          <a:solidFill>
            <a:srgbClr val="CCEDB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scanf with %f option will skip over whitespace. </a:t>
            </a:r>
          </a:p>
        </p:txBody>
      </p:sp>
      <p:sp>
        <p:nvSpPr>
          <p:cNvPr id="6151" name="Text Box 6"/>
          <p:cNvSpPr txBox="1">
            <a:spLocks noChangeArrowheads="1"/>
          </p:cNvSpPr>
          <p:nvPr/>
        </p:nvSpPr>
        <p:spPr bwMode="auto">
          <a:xfrm>
            <a:off x="1475656" y="5498234"/>
            <a:ext cx="7602488" cy="1100138"/>
          </a:xfrm>
          <a:prstGeom prst="rect">
            <a:avLst/>
          </a:prstGeom>
          <a:solidFill>
            <a:srgbClr val="C7D0E9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200" b="1">
                <a:solidFill>
                  <a:srgbClr val="000000"/>
                </a:solidFill>
                <a:latin typeface="Comic Sans MS" pitchFamily="64" charset="0"/>
              </a:rPr>
              <a:t>So it really doesn’t matter whether the entire input is given in 5 rows of 6 doubles in a row or all 30 doubles  in a single line, etc..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latin typeface="Comic Sans MS" pitchFamily="64" charset="0"/>
              </a:rPr>
              <a:t>Accessing matrix </a:t>
            </a:r>
            <a:r>
              <a:rPr lang="en-US" altLang="en-US" b="1" dirty="0" smtClean="0">
                <a:latin typeface="Comic Sans MS" pitchFamily="64" charset="0"/>
              </a:rPr>
              <a:t>elements-II</a:t>
            </a:r>
            <a:endParaRPr lang="en-US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112568" y="4149080"/>
            <a:ext cx="4067944" cy="771623"/>
          </a:xfrm>
          <a:prstGeom prst="rect">
            <a:avLst/>
          </a:prstGeom>
          <a:solidFill>
            <a:srgbClr val="CCEDB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/* </a:t>
            </a:r>
            <a:r>
              <a:rPr lang="en-US" altLang="en-US" sz="2200" b="1" dirty="0" smtClean="0">
                <a:solidFill>
                  <a:srgbClr val="FF0000"/>
                </a:solidFill>
                <a:latin typeface="Comic Sans MS" pitchFamily="64" charset="0"/>
              </a:rPr>
              <a:t>In </a:t>
            </a:r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each row, </a:t>
            </a:r>
            <a:r>
              <a:rPr lang="en-US" altLang="en-US" sz="2200" b="1" dirty="0" smtClean="0">
                <a:solidFill>
                  <a:srgbClr val="FF0000"/>
                </a:solidFill>
                <a:latin typeface="Comic Sans MS" pitchFamily="64" charset="0"/>
              </a:rPr>
              <a:t>read </a:t>
            </a:r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each of the six columns </a:t>
            </a:r>
            <a:r>
              <a:rPr lang="en-US" altLang="en-US" sz="2200" b="1" dirty="0" smtClean="0">
                <a:solidFill>
                  <a:srgbClr val="FF0000"/>
                </a:solidFill>
                <a:latin typeface="Comic Sans MS" pitchFamily="64" charset="0"/>
              </a:rPr>
              <a:t>j=0</a:t>
            </a:r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..</a:t>
            </a:r>
            <a:r>
              <a:rPr lang="en-US" altLang="en-US" sz="2200" b="1" dirty="0" smtClean="0">
                <a:solidFill>
                  <a:srgbClr val="FF0000"/>
                </a:solidFill>
                <a:latin typeface="Comic Sans MS" pitchFamily="64" charset="0"/>
              </a:rPr>
              <a:t>5 */</a:t>
            </a:r>
            <a:endParaRPr lang="en-US" altLang="en-US" sz="2200" b="1" dirty="0">
              <a:solidFill>
                <a:srgbClr val="FF0000"/>
              </a:solidFill>
              <a:latin typeface="Comic Sans MS" pitchFamily="6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8AEF-2611-416E-BCB4-F294767D56CF}" type="datetime7">
              <a:rPr lang="en-US" smtClean="0"/>
              <a:pPr/>
              <a:t>Oct-17</a:t>
            </a:fld>
            <a:endParaRPr lang="hi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MDArrays</a:t>
            </a:r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6</a:t>
            </a:fld>
            <a:endParaRPr lang="hi-IN" dirty="0"/>
          </a:p>
        </p:txBody>
      </p:sp>
    </p:spTree>
    <p:extLst>
      <p:ext uri="{BB962C8B-B14F-4D97-AF65-F5344CB8AC3E}">
        <p14:creationId xmlns="" xmlns:p14="http://schemas.microsoft.com/office/powerpoint/2010/main" val="9865399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nimBg="1"/>
      <p:bldP spid="6148" grpId="0" animBg="1"/>
      <p:bldP spid="6149" grpId="0" animBg="1"/>
      <p:bldP spid="6150" grpId="0" animBg="1"/>
      <p:bldP spid="6151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altLang="en-US" b="1" dirty="0">
                <a:latin typeface="Comic Sans MS" pitchFamily="64" charset="0"/>
              </a:rPr>
              <a:t>Accessing matrix </a:t>
            </a:r>
            <a:r>
              <a:rPr lang="en-US" altLang="en-US" b="1" dirty="0" smtClean="0">
                <a:latin typeface="Comic Sans MS" pitchFamily="64" charset="0"/>
              </a:rPr>
              <a:t>elements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5496" y="980728"/>
            <a:ext cx="9114656" cy="3352800"/>
            <a:chOff x="65856" y="2852936"/>
            <a:chExt cx="9114656" cy="3352800"/>
          </a:xfrm>
        </p:grpSpPr>
        <p:sp>
          <p:nvSpPr>
            <p:cNvPr id="6148" name="Text Box 3"/>
            <p:cNvSpPr txBox="1">
              <a:spLocks noChangeArrowheads="1"/>
            </p:cNvSpPr>
            <p:nvPr/>
          </p:nvSpPr>
          <p:spPr bwMode="auto">
            <a:xfrm>
              <a:off x="65856" y="2852936"/>
              <a:ext cx="8610600" cy="33528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2900" indent="-338138" eaLnBrk="0" hangingPunct="0">
                <a:tabLst>
                  <a:tab pos="342900" algn="l"/>
                  <a:tab pos="790575" algn="l"/>
                  <a:tab pos="1239838" algn="l"/>
                  <a:tab pos="1689100" algn="l"/>
                  <a:tab pos="2138363" algn="l"/>
                  <a:tab pos="2587625" algn="l"/>
                  <a:tab pos="3036888" algn="l"/>
                  <a:tab pos="3486150" algn="l"/>
                  <a:tab pos="3935413" algn="l"/>
                  <a:tab pos="4384675" algn="l"/>
                  <a:tab pos="4833938" algn="l"/>
                  <a:tab pos="5283200" algn="l"/>
                  <a:tab pos="5732463" algn="l"/>
                  <a:tab pos="6181725" algn="l"/>
                  <a:tab pos="6630988" algn="l"/>
                  <a:tab pos="7080250" algn="l"/>
                  <a:tab pos="7529513" algn="l"/>
                  <a:tab pos="7978775" algn="l"/>
                  <a:tab pos="8428038" algn="l"/>
                  <a:tab pos="8877300" algn="l"/>
                  <a:tab pos="93265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1pPr>
              <a:lvl2pPr eaLnBrk="0" hangingPunct="0">
                <a:tabLst>
                  <a:tab pos="342900" algn="l"/>
                  <a:tab pos="790575" algn="l"/>
                  <a:tab pos="1239838" algn="l"/>
                  <a:tab pos="1689100" algn="l"/>
                  <a:tab pos="2138363" algn="l"/>
                  <a:tab pos="2587625" algn="l"/>
                  <a:tab pos="3036888" algn="l"/>
                  <a:tab pos="3486150" algn="l"/>
                  <a:tab pos="3935413" algn="l"/>
                  <a:tab pos="4384675" algn="l"/>
                  <a:tab pos="4833938" algn="l"/>
                  <a:tab pos="5283200" algn="l"/>
                  <a:tab pos="5732463" algn="l"/>
                  <a:tab pos="6181725" algn="l"/>
                  <a:tab pos="6630988" algn="l"/>
                  <a:tab pos="7080250" algn="l"/>
                  <a:tab pos="7529513" algn="l"/>
                  <a:tab pos="7978775" algn="l"/>
                  <a:tab pos="8428038" algn="l"/>
                  <a:tab pos="8877300" algn="l"/>
                  <a:tab pos="93265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2pPr>
              <a:lvl3pPr eaLnBrk="0" hangingPunct="0">
                <a:tabLst>
                  <a:tab pos="342900" algn="l"/>
                  <a:tab pos="790575" algn="l"/>
                  <a:tab pos="1239838" algn="l"/>
                  <a:tab pos="1689100" algn="l"/>
                  <a:tab pos="2138363" algn="l"/>
                  <a:tab pos="2587625" algn="l"/>
                  <a:tab pos="3036888" algn="l"/>
                  <a:tab pos="3486150" algn="l"/>
                  <a:tab pos="3935413" algn="l"/>
                  <a:tab pos="4384675" algn="l"/>
                  <a:tab pos="4833938" algn="l"/>
                  <a:tab pos="5283200" algn="l"/>
                  <a:tab pos="5732463" algn="l"/>
                  <a:tab pos="6181725" algn="l"/>
                  <a:tab pos="6630988" algn="l"/>
                  <a:tab pos="7080250" algn="l"/>
                  <a:tab pos="7529513" algn="l"/>
                  <a:tab pos="7978775" algn="l"/>
                  <a:tab pos="8428038" algn="l"/>
                  <a:tab pos="8877300" algn="l"/>
                  <a:tab pos="93265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3pPr>
              <a:lvl4pPr eaLnBrk="0" hangingPunct="0">
                <a:tabLst>
                  <a:tab pos="342900" algn="l"/>
                  <a:tab pos="790575" algn="l"/>
                  <a:tab pos="1239838" algn="l"/>
                  <a:tab pos="1689100" algn="l"/>
                  <a:tab pos="2138363" algn="l"/>
                  <a:tab pos="2587625" algn="l"/>
                  <a:tab pos="3036888" algn="l"/>
                  <a:tab pos="3486150" algn="l"/>
                  <a:tab pos="3935413" algn="l"/>
                  <a:tab pos="4384675" algn="l"/>
                  <a:tab pos="4833938" algn="l"/>
                  <a:tab pos="5283200" algn="l"/>
                  <a:tab pos="5732463" algn="l"/>
                  <a:tab pos="6181725" algn="l"/>
                  <a:tab pos="6630988" algn="l"/>
                  <a:tab pos="7080250" algn="l"/>
                  <a:tab pos="7529513" algn="l"/>
                  <a:tab pos="7978775" algn="l"/>
                  <a:tab pos="8428038" algn="l"/>
                  <a:tab pos="8877300" algn="l"/>
                  <a:tab pos="93265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4pPr>
              <a:lvl5pPr eaLnBrk="0" hangingPunct="0">
                <a:tabLst>
                  <a:tab pos="342900" algn="l"/>
                  <a:tab pos="790575" algn="l"/>
                  <a:tab pos="1239838" algn="l"/>
                  <a:tab pos="1689100" algn="l"/>
                  <a:tab pos="2138363" algn="l"/>
                  <a:tab pos="2587625" algn="l"/>
                  <a:tab pos="3036888" algn="l"/>
                  <a:tab pos="3486150" algn="l"/>
                  <a:tab pos="3935413" algn="l"/>
                  <a:tab pos="4384675" algn="l"/>
                  <a:tab pos="4833938" algn="l"/>
                  <a:tab pos="5283200" algn="l"/>
                  <a:tab pos="5732463" algn="l"/>
                  <a:tab pos="6181725" algn="l"/>
                  <a:tab pos="6630988" algn="l"/>
                  <a:tab pos="7080250" algn="l"/>
                  <a:tab pos="7529513" algn="l"/>
                  <a:tab pos="7978775" algn="l"/>
                  <a:tab pos="8428038" algn="l"/>
                  <a:tab pos="8877300" algn="l"/>
                  <a:tab pos="93265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342900" algn="l"/>
                  <a:tab pos="790575" algn="l"/>
                  <a:tab pos="1239838" algn="l"/>
                  <a:tab pos="1689100" algn="l"/>
                  <a:tab pos="2138363" algn="l"/>
                  <a:tab pos="2587625" algn="l"/>
                  <a:tab pos="3036888" algn="l"/>
                  <a:tab pos="3486150" algn="l"/>
                  <a:tab pos="3935413" algn="l"/>
                  <a:tab pos="4384675" algn="l"/>
                  <a:tab pos="4833938" algn="l"/>
                  <a:tab pos="5283200" algn="l"/>
                  <a:tab pos="5732463" algn="l"/>
                  <a:tab pos="6181725" algn="l"/>
                  <a:tab pos="6630988" algn="l"/>
                  <a:tab pos="7080250" algn="l"/>
                  <a:tab pos="7529513" algn="l"/>
                  <a:tab pos="7978775" algn="l"/>
                  <a:tab pos="8428038" algn="l"/>
                  <a:tab pos="8877300" algn="l"/>
                  <a:tab pos="93265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342900" algn="l"/>
                  <a:tab pos="790575" algn="l"/>
                  <a:tab pos="1239838" algn="l"/>
                  <a:tab pos="1689100" algn="l"/>
                  <a:tab pos="2138363" algn="l"/>
                  <a:tab pos="2587625" algn="l"/>
                  <a:tab pos="3036888" algn="l"/>
                  <a:tab pos="3486150" algn="l"/>
                  <a:tab pos="3935413" algn="l"/>
                  <a:tab pos="4384675" algn="l"/>
                  <a:tab pos="4833938" algn="l"/>
                  <a:tab pos="5283200" algn="l"/>
                  <a:tab pos="5732463" algn="l"/>
                  <a:tab pos="6181725" algn="l"/>
                  <a:tab pos="6630988" algn="l"/>
                  <a:tab pos="7080250" algn="l"/>
                  <a:tab pos="7529513" algn="l"/>
                  <a:tab pos="7978775" algn="l"/>
                  <a:tab pos="8428038" algn="l"/>
                  <a:tab pos="8877300" algn="l"/>
                  <a:tab pos="93265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342900" algn="l"/>
                  <a:tab pos="790575" algn="l"/>
                  <a:tab pos="1239838" algn="l"/>
                  <a:tab pos="1689100" algn="l"/>
                  <a:tab pos="2138363" algn="l"/>
                  <a:tab pos="2587625" algn="l"/>
                  <a:tab pos="3036888" algn="l"/>
                  <a:tab pos="3486150" algn="l"/>
                  <a:tab pos="3935413" algn="l"/>
                  <a:tab pos="4384675" algn="l"/>
                  <a:tab pos="4833938" algn="l"/>
                  <a:tab pos="5283200" algn="l"/>
                  <a:tab pos="5732463" algn="l"/>
                  <a:tab pos="6181725" algn="l"/>
                  <a:tab pos="6630988" algn="l"/>
                  <a:tab pos="7080250" algn="l"/>
                  <a:tab pos="7529513" algn="l"/>
                  <a:tab pos="7978775" algn="l"/>
                  <a:tab pos="8428038" algn="l"/>
                  <a:tab pos="8877300" algn="l"/>
                  <a:tab pos="93265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342900" algn="l"/>
                  <a:tab pos="790575" algn="l"/>
                  <a:tab pos="1239838" algn="l"/>
                  <a:tab pos="1689100" algn="l"/>
                  <a:tab pos="2138363" algn="l"/>
                  <a:tab pos="2587625" algn="l"/>
                  <a:tab pos="3036888" algn="l"/>
                  <a:tab pos="3486150" algn="l"/>
                  <a:tab pos="3935413" algn="l"/>
                  <a:tab pos="4384675" algn="l"/>
                  <a:tab pos="4833938" algn="l"/>
                  <a:tab pos="5283200" algn="l"/>
                  <a:tab pos="5732463" algn="l"/>
                  <a:tab pos="6181725" algn="l"/>
                  <a:tab pos="6630988" algn="l"/>
                  <a:tab pos="7080250" algn="l"/>
                  <a:tab pos="7529513" algn="l"/>
                  <a:tab pos="7978775" algn="l"/>
                  <a:tab pos="8428038" algn="l"/>
                  <a:tab pos="8877300" algn="l"/>
                  <a:tab pos="93265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eaLnBrk="1" hangingPunct="1">
                <a:spcBef>
                  <a:spcPts val="550"/>
                </a:spcBef>
                <a:buClrTx/>
                <a:buFontTx/>
                <a:buNone/>
              </a:pPr>
              <a:r>
                <a:rPr lang="en-US" altLang="en-US" sz="2200" b="1" dirty="0">
                  <a:solidFill>
                    <a:srgbClr val="000000"/>
                  </a:solidFill>
                  <a:latin typeface="Comic Sans MS" pitchFamily="64" charset="0"/>
                </a:rPr>
                <a:t>void </a:t>
              </a:r>
              <a:r>
                <a:rPr lang="en-US" altLang="en-US" sz="2200" b="1" dirty="0" err="1">
                  <a:solidFill>
                    <a:srgbClr val="000000"/>
                  </a:solidFill>
                  <a:latin typeface="Comic Sans MS" pitchFamily="64" charset="0"/>
                </a:rPr>
                <a:t>read_matrix</a:t>
              </a:r>
              <a:r>
                <a:rPr lang="en-US" altLang="en-US" sz="2200" b="1" dirty="0">
                  <a:solidFill>
                    <a:srgbClr val="000000"/>
                  </a:solidFill>
                  <a:latin typeface="Comic Sans MS" pitchFamily="64" charset="0"/>
                </a:rPr>
                <a:t>(double mat[5][6]) {</a:t>
              </a:r>
            </a:p>
            <a:p>
              <a:pPr eaLnBrk="1" hangingPunct="1">
                <a:spcBef>
                  <a:spcPts val="550"/>
                </a:spcBef>
                <a:buClrTx/>
                <a:buFontTx/>
                <a:buNone/>
              </a:pPr>
              <a:r>
                <a:rPr lang="en-US" altLang="en-US" sz="2200" b="1" dirty="0">
                  <a:solidFill>
                    <a:srgbClr val="000000"/>
                  </a:solidFill>
                  <a:latin typeface="Comic Sans MS" pitchFamily="64" charset="0"/>
                </a:rPr>
                <a:t>   int </a:t>
              </a:r>
              <a:r>
                <a:rPr lang="en-US" altLang="en-US" sz="2200" b="1" dirty="0" err="1">
                  <a:solidFill>
                    <a:srgbClr val="000000"/>
                  </a:solidFill>
                  <a:latin typeface="Comic Sans MS" pitchFamily="64" charset="0"/>
                </a:rPr>
                <a:t>i,j</a:t>
              </a:r>
              <a:r>
                <a:rPr lang="en-US" altLang="en-US" sz="2200" b="1" dirty="0">
                  <a:solidFill>
                    <a:srgbClr val="000000"/>
                  </a:solidFill>
                  <a:latin typeface="Comic Sans MS" pitchFamily="64" charset="0"/>
                </a:rPr>
                <a:t>;</a:t>
              </a:r>
            </a:p>
            <a:p>
              <a:pPr eaLnBrk="1" hangingPunct="1">
                <a:spcBef>
                  <a:spcPts val="550"/>
                </a:spcBef>
                <a:buClrTx/>
                <a:buFontTx/>
                <a:buNone/>
              </a:pPr>
              <a:r>
                <a:rPr lang="en-US" altLang="en-US" sz="2200" b="1" dirty="0">
                  <a:solidFill>
                    <a:srgbClr val="000000"/>
                  </a:solidFill>
                  <a:latin typeface="Comic Sans MS" pitchFamily="64" charset="0"/>
                </a:rPr>
                <a:t>   for (</a:t>
              </a:r>
              <a:r>
                <a:rPr lang="en-US" altLang="en-US" sz="2200" b="1" dirty="0" err="1">
                  <a:solidFill>
                    <a:srgbClr val="000000"/>
                  </a:solidFill>
                  <a:latin typeface="Comic Sans MS" pitchFamily="64" charset="0"/>
                </a:rPr>
                <a:t>i</a:t>
              </a:r>
              <a:r>
                <a:rPr lang="en-US" altLang="en-US" sz="2200" b="1" dirty="0">
                  <a:solidFill>
                    <a:srgbClr val="000000"/>
                  </a:solidFill>
                  <a:latin typeface="Comic Sans MS" pitchFamily="64" charset="0"/>
                </a:rPr>
                <a:t>=0; </a:t>
              </a:r>
              <a:r>
                <a:rPr lang="en-US" altLang="en-US" sz="2200" b="1" dirty="0" err="1">
                  <a:solidFill>
                    <a:srgbClr val="000000"/>
                  </a:solidFill>
                  <a:latin typeface="Comic Sans MS" pitchFamily="64" charset="0"/>
                </a:rPr>
                <a:t>i</a:t>
              </a:r>
              <a:r>
                <a:rPr lang="en-US" altLang="en-US" sz="2200" b="1" dirty="0">
                  <a:solidFill>
                    <a:srgbClr val="000000"/>
                  </a:solidFill>
                  <a:latin typeface="Comic Sans MS" pitchFamily="64" charset="0"/>
                </a:rPr>
                <a:t> &lt; 5; </a:t>
              </a:r>
              <a:r>
                <a:rPr lang="en-US" altLang="en-US" sz="2200" b="1" dirty="0" err="1">
                  <a:solidFill>
                    <a:srgbClr val="000000"/>
                  </a:solidFill>
                  <a:latin typeface="Comic Sans MS" pitchFamily="64" charset="0"/>
                </a:rPr>
                <a:t>i</a:t>
              </a:r>
              <a:r>
                <a:rPr lang="en-US" altLang="en-US" sz="2200" b="1" dirty="0">
                  <a:solidFill>
                    <a:srgbClr val="000000"/>
                  </a:solidFill>
                  <a:latin typeface="Comic Sans MS" pitchFamily="64" charset="0"/>
                </a:rPr>
                <a:t>=i+1) {</a:t>
              </a:r>
            </a:p>
            <a:p>
              <a:pPr eaLnBrk="1" hangingPunct="1">
                <a:spcBef>
                  <a:spcPts val="550"/>
                </a:spcBef>
                <a:buClrTx/>
                <a:buFontTx/>
                <a:buNone/>
              </a:pPr>
              <a:r>
                <a:rPr lang="en-US" altLang="en-US" sz="2200" b="1" dirty="0">
                  <a:solidFill>
                    <a:srgbClr val="000000"/>
                  </a:solidFill>
                  <a:latin typeface="Comic Sans MS" pitchFamily="64" charset="0"/>
                </a:rPr>
                <a:t>	    for (j=0; j &lt; 6; j = j+1) {</a:t>
              </a:r>
            </a:p>
            <a:p>
              <a:pPr eaLnBrk="1" hangingPunct="1">
                <a:spcBef>
                  <a:spcPts val="550"/>
                </a:spcBef>
                <a:buClrTx/>
                <a:buFontTx/>
                <a:buNone/>
              </a:pPr>
              <a:r>
                <a:rPr lang="en-US" altLang="en-US" sz="2200" b="1" dirty="0">
                  <a:solidFill>
                    <a:srgbClr val="000000"/>
                  </a:solidFill>
                  <a:latin typeface="Comic Sans MS" pitchFamily="64" charset="0"/>
                </a:rPr>
                <a:t>		  </a:t>
              </a:r>
              <a:r>
                <a:rPr lang="en-US" altLang="en-US" sz="2600" b="1" dirty="0">
                  <a:solidFill>
                    <a:srgbClr val="9D0000"/>
                  </a:solidFill>
                  <a:latin typeface="Comic Sans MS" pitchFamily="64" charset="0"/>
                </a:rPr>
                <a:t>scanf(“%f ”, &amp;mat[</a:t>
              </a:r>
              <a:r>
                <a:rPr lang="en-US" altLang="en-US" sz="2600" b="1" dirty="0" err="1">
                  <a:solidFill>
                    <a:srgbClr val="9D0000"/>
                  </a:solidFill>
                  <a:latin typeface="Comic Sans MS" pitchFamily="64" charset="0"/>
                </a:rPr>
                <a:t>i</a:t>
              </a:r>
              <a:r>
                <a:rPr lang="en-US" altLang="en-US" sz="2600" b="1" dirty="0">
                  <a:solidFill>
                    <a:srgbClr val="9D0000"/>
                  </a:solidFill>
                  <a:latin typeface="Comic Sans MS" pitchFamily="64" charset="0"/>
                </a:rPr>
                <a:t>][j])</a:t>
              </a:r>
              <a:r>
                <a:rPr lang="en-US" altLang="en-US" sz="2200" b="1" dirty="0">
                  <a:solidFill>
                    <a:srgbClr val="000000"/>
                  </a:solidFill>
                  <a:latin typeface="Comic Sans MS" pitchFamily="64" charset="0"/>
                </a:rPr>
                <a:t>;    </a:t>
              </a:r>
            </a:p>
            <a:p>
              <a:pPr eaLnBrk="1" hangingPunct="1">
                <a:spcBef>
                  <a:spcPts val="550"/>
                </a:spcBef>
                <a:buClrTx/>
                <a:buFontTx/>
                <a:buNone/>
              </a:pPr>
              <a:r>
                <a:rPr lang="en-US" altLang="en-US" sz="2200" b="1" dirty="0">
                  <a:solidFill>
                    <a:srgbClr val="000000"/>
                  </a:solidFill>
                  <a:latin typeface="Comic Sans MS" pitchFamily="64" charset="0"/>
                </a:rPr>
                <a:t>       }</a:t>
              </a:r>
            </a:p>
            <a:p>
              <a:pPr eaLnBrk="1" hangingPunct="1">
                <a:spcBef>
                  <a:spcPts val="550"/>
                </a:spcBef>
                <a:buClrTx/>
                <a:buFontTx/>
                <a:buNone/>
              </a:pPr>
              <a:r>
                <a:rPr lang="en-US" altLang="en-US" sz="2200" b="1" dirty="0">
                  <a:solidFill>
                    <a:srgbClr val="000000"/>
                  </a:solidFill>
                  <a:latin typeface="Comic Sans MS" pitchFamily="64" charset="0"/>
                </a:rPr>
                <a:t>    }</a:t>
              </a:r>
            </a:p>
            <a:p>
              <a:pPr eaLnBrk="1" hangingPunct="1">
                <a:spcBef>
                  <a:spcPts val="550"/>
                </a:spcBef>
                <a:buClrTx/>
                <a:buFontTx/>
                <a:buNone/>
              </a:pPr>
              <a:r>
                <a:rPr lang="en-US" altLang="en-US" sz="2200" b="1" dirty="0">
                  <a:solidFill>
                    <a:srgbClr val="000000"/>
                  </a:solidFill>
                  <a:latin typeface="Comic Sans MS" pitchFamily="64" charset="0"/>
                </a:rPr>
                <a:t>}</a:t>
              </a:r>
            </a:p>
          </p:txBody>
        </p:sp>
        <p:sp>
          <p:nvSpPr>
            <p:cNvPr id="6149" name="Text Box 4"/>
            <p:cNvSpPr txBox="1">
              <a:spLocks noChangeArrowheads="1"/>
            </p:cNvSpPr>
            <p:nvPr/>
          </p:nvSpPr>
          <p:spPr bwMode="auto">
            <a:xfrm>
              <a:off x="3930080" y="3623313"/>
              <a:ext cx="4674368" cy="433068"/>
            </a:xfrm>
            <a:prstGeom prst="rect">
              <a:avLst/>
            </a:prstGeom>
            <a:solidFill>
              <a:srgbClr val="CCEDB1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200" b="1" dirty="0">
                  <a:solidFill>
                    <a:srgbClr val="FF0000"/>
                  </a:solidFill>
                  <a:latin typeface="Comic Sans MS" pitchFamily="64" charset="0"/>
                </a:rPr>
                <a:t>/* </a:t>
              </a:r>
              <a:r>
                <a:rPr lang="en-US" altLang="en-US" sz="2200" b="1" dirty="0" smtClean="0">
                  <a:solidFill>
                    <a:srgbClr val="FF0000"/>
                  </a:solidFill>
                  <a:latin typeface="Comic Sans MS" pitchFamily="64" charset="0"/>
                </a:rPr>
                <a:t>read </a:t>
              </a:r>
              <a:r>
                <a:rPr lang="en-US" altLang="en-US" sz="2200" b="1" dirty="0">
                  <a:solidFill>
                    <a:srgbClr val="FF0000"/>
                  </a:solidFill>
                  <a:latin typeface="Comic Sans MS" pitchFamily="64" charset="0"/>
                </a:rPr>
                <a:t>the </a:t>
              </a:r>
              <a:r>
                <a:rPr lang="en-US" altLang="en-US" sz="2200" b="1" dirty="0" err="1">
                  <a:solidFill>
                    <a:srgbClr val="FF0000"/>
                  </a:solidFill>
                  <a:latin typeface="Comic Sans MS" pitchFamily="64" charset="0"/>
                </a:rPr>
                <a:t>ith</a:t>
              </a:r>
              <a:r>
                <a:rPr lang="en-US" altLang="en-US" sz="2200" b="1" dirty="0">
                  <a:solidFill>
                    <a:srgbClr val="FF0000"/>
                  </a:solidFill>
                  <a:latin typeface="Comic Sans MS" pitchFamily="64" charset="0"/>
                </a:rPr>
                <a:t> row </a:t>
              </a:r>
              <a:r>
                <a:rPr lang="en-US" altLang="en-US" sz="2200" b="1" dirty="0" err="1">
                  <a:solidFill>
                    <a:srgbClr val="FF0000"/>
                  </a:solidFill>
                  <a:latin typeface="Comic Sans MS" pitchFamily="64" charset="0"/>
                </a:rPr>
                <a:t>i</a:t>
              </a:r>
              <a:r>
                <a:rPr lang="en-US" altLang="en-US" sz="2200" b="1" dirty="0">
                  <a:solidFill>
                    <a:srgbClr val="FF0000"/>
                  </a:solidFill>
                  <a:latin typeface="Comic Sans MS" pitchFamily="64" charset="0"/>
                </a:rPr>
                <a:t> = </a:t>
              </a:r>
              <a:r>
                <a:rPr lang="en-US" altLang="en-US" sz="2200" b="1" dirty="0" smtClean="0">
                  <a:solidFill>
                    <a:srgbClr val="FF0000"/>
                  </a:solidFill>
                  <a:latin typeface="Comic Sans MS" pitchFamily="64" charset="0"/>
                </a:rPr>
                <a:t>0..</a:t>
              </a:r>
              <a:r>
                <a:rPr lang="en-US" altLang="en-US" sz="2200" b="1" dirty="0">
                  <a:solidFill>
                    <a:srgbClr val="FF0000"/>
                  </a:solidFill>
                  <a:latin typeface="Comic Sans MS" pitchFamily="64" charset="0"/>
                </a:rPr>
                <a:t>4</a:t>
              </a:r>
              <a:r>
                <a:rPr lang="en-US" altLang="en-US" sz="2200" b="1" dirty="0" smtClean="0">
                  <a:solidFill>
                    <a:srgbClr val="FF0000"/>
                  </a:solidFill>
                  <a:latin typeface="Comic Sans MS" pitchFamily="64" charset="0"/>
                </a:rPr>
                <a:t>. */</a:t>
              </a:r>
              <a:endParaRPr lang="en-US" altLang="en-US" sz="2200" b="1" dirty="0">
                <a:solidFill>
                  <a:srgbClr val="FF0000"/>
                </a:solidFill>
                <a:latin typeface="Comic Sans MS" pitchFamily="64" charset="0"/>
              </a:endParaRPr>
            </a:p>
          </p:txBody>
        </p:sp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5112568" y="4149080"/>
              <a:ext cx="4067944" cy="771623"/>
            </a:xfrm>
            <a:prstGeom prst="rect">
              <a:avLst/>
            </a:prstGeom>
            <a:solidFill>
              <a:srgbClr val="CCEDB1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200" b="1" dirty="0">
                  <a:solidFill>
                    <a:srgbClr val="FF0000"/>
                  </a:solidFill>
                  <a:latin typeface="Comic Sans MS" pitchFamily="64" charset="0"/>
                </a:rPr>
                <a:t>/* </a:t>
              </a:r>
              <a:r>
                <a:rPr lang="en-US" altLang="en-US" sz="2200" b="1" dirty="0" smtClean="0">
                  <a:solidFill>
                    <a:srgbClr val="FF0000"/>
                  </a:solidFill>
                  <a:latin typeface="Comic Sans MS" pitchFamily="64" charset="0"/>
                </a:rPr>
                <a:t>In </a:t>
              </a:r>
              <a:r>
                <a:rPr lang="en-US" altLang="en-US" sz="2200" b="1" dirty="0">
                  <a:solidFill>
                    <a:srgbClr val="FF0000"/>
                  </a:solidFill>
                  <a:latin typeface="Comic Sans MS" pitchFamily="64" charset="0"/>
                </a:rPr>
                <a:t>each row, </a:t>
              </a:r>
              <a:r>
                <a:rPr lang="en-US" altLang="en-US" sz="2200" b="1" dirty="0" smtClean="0">
                  <a:solidFill>
                    <a:srgbClr val="FF0000"/>
                  </a:solidFill>
                  <a:latin typeface="Comic Sans MS" pitchFamily="64" charset="0"/>
                </a:rPr>
                <a:t>read </a:t>
              </a:r>
              <a:r>
                <a:rPr lang="en-US" altLang="en-US" sz="2200" b="1" dirty="0">
                  <a:solidFill>
                    <a:srgbClr val="FF0000"/>
                  </a:solidFill>
                  <a:latin typeface="Comic Sans MS" pitchFamily="64" charset="0"/>
                </a:rPr>
                <a:t>each of the six columns </a:t>
              </a:r>
              <a:r>
                <a:rPr lang="en-US" altLang="en-US" sz="2200" b="1" dirty="0" smtClean="0">
                  <a:solidFill>
                    <a:srgbClr val="FF0000"/>
                  </a:solidFill>
                  <a:latin typeface="Comic Sans MS" pitchFamily="64" charset="0"/>
                </a:rPr>
                <a:t>j=0</a:t>
              </a:r>
              <a:r>
                <a:rPr lang="en-US" altLang="en-US" sz="2200" b="1" dirty="0">
                  <a:solidFill>
                    <a:srgbClr val="FF0000"/>
                  </a:solidFill>
                  <a:latin typeface="Comic Sans MS" pitchFamily="64" charset="0"/>
                </a:rPr>
                <a:t>..</a:t>
              </a:r>
              <a:r>
                <a:rPr lang="en-US" altLang="en-US" sz="2200" b="1" dirty="0" smtClean="0">
                  <a:solidFill>
                    <a:srgbClr val="FF0000"/>
                  </a:solidFill>
                  <a:latin typeface="Comic Sans MS" pitchFamily="64" charset="0"/>
                </a:rPr>
                <a:t>5 */</a:t>
              </a:r>
              <a:endParaRPr lang="en-US" altLang="en-US" sz="2200" b="1" dirty="0">
                <a:solidFill>
                  <a:srgbClr val="FF0000"/>
                </a:solidFill>
                <a:latin typeface="Comic Sans MS" pitchFamily="64" charset="0"/>
              </a:endParaRPr>
            </a:p>
          </p:txBody>
        </p:sp>
      </p:grp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187624" y="3717032"/>
            <a:ext cx="5257800" cy="1100138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Could I change the formal parameter to mat[6][5]? Would it mean the same? Or mat[10][3]? 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3048000" y="5257800"/>
            <a:ext cx="4572000" cy="1448731"/>
          </a:xfrm>
          <a:prstGeom prst="rect">
            <a:avLst/>
          </a:prstGeom>
          <a:solidFill>
            <a:srgbClr val="CCEDB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That would </a:t>
            </a: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NOT 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be correct. It would change the way elements of mat are addressed. </a:t>
            </a: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We will discuss this in details later.</a:t>
            </a:r>
            <a:endParaRPr lang="en-US" altLang="en-US" sz="2200" b="1" dirty="0">
              <a:solidFill>
                <a:srgbClr val="000000"/>
              </a:solidFill>
              <a:latin typeface="Comic Sans MS" pitchFamily="64" charset="0"/>
            </a:endParaRPr>
          </a:p>
        </p:txBody>
      </p:sp>
      <p:pic>
        <p:nvPicPr>
          <p:cNvPr id="2050" name="Picture 2" descr="C:\Users\karkare\AppData\Local\Microsoft\Windows\INetCache\IE\MUXU12JF\MC90043441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4724400"/>
            <a:ext cx="1625600" cy="1828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karkare\AppData\Local\Microsoft\Windows\INetCache\IE\2P6S1EL9\MC900300119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242" y="4992806"/>
            <a:ext cx="1407262" cy="18205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334A-D52E-4430-B6BC-85CFF791F520}" type="datetime7">
              <a:rPr lang="en-US" smtClean="0"/>
              <a:pPr/>
              <a:t>Oct-17</a:t>
            </a:fld>
            <a:endParaRPr lang="hi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MDArrays</a:t>
            </a:r>
            <a:endParaRPr lang="hi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7</a:t>
            </a:fld>
            <a:endParaRPr lang="hi-IN" dirty="0"/>
          </a:p>
        </p:txBody>
      </p:sp>
    </p:spTree>
    <p:extLst>
      <p:ext uri="{BB962C8B-B14F-4D97-AF65-F5344CB8AC3E}">
        <p14:creationId xmlns="" xmlns:p14="http://schemas.microsoft.com/office/powerpoint/2010/main" val="2359618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2057400" y="2894012"/>
            <a:ext cx="1395232" cy="77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Initialize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mic Sans MS" pitchFamily="64" charset="0"/>
              </a:rPr>
              <a:t>as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4800600" y="774700"/>
            <a:ext cx="1174750" cy="14351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1  2  3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4  5  6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7  8  9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0  1  2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3962400" y="2369961"/>
            <a:ext cx="3352800" cy="2125839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int  a[][3] = {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 		{1,2,3},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	       </a:t>
            </a: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 {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4,5,6},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 		{7,8,9},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  	        {0,1,2}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		};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990600" y="4689715"/>
            <a:ext cx="7162800" cy="1787285"/>
          </a:xfrm>
          <a:prstGeom prst="rect">
            <a:avLst/>
          </a:prstGeom>
          <a:solidFill>
            <a:srgbClr val="FDCC9B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Initialization rules: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Most important: values are given row-wise, first row, then second row, so on. 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Number of columns must be specified. 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Values in each row </a:t>
            </a: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are enclosed 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in braces </a:t>
            </a: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{…}.</a:t>
            </a:r>
            <a:endParaRPr lang="en-US" altLang="en-US" sz="2200" b="1" dirty="0">
              <a:solidFill>
                <a:srgbClr val="000000"/>
              </a:solidFill>
              <a:latin typeface="Comic Sans MS" pitchFamily="64" charset="0"/>
            </a:endParaRPr>
          </a:p>
        </p:txBody>
      </p:sp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2209800" y="969962"/>
            <a:ext cx="2590800" cy="1100138"/>
          </a:xfrm>
          <a:prstGeom prst="rect">
            <a:avLst/>
          </a:prstGeom>
          <a:solidFill>
            <a:srgbClr val="C7D0E9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We want a[4][3]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to be this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4 X 3 </a:t>
            </a:r>
            <a:r>
              <a:rPr lang="en-US" altLang="en-US" sz="2200" b="1" dirty="0" err="1">
                <a:solidFill>
                  <a:srgbClr val="000000"/>
                </a:solidFill>
                <a:latin typeface="Comic Sans MS" pitchFamily="64" charset="0"/>
              </a:rPr>
              <a:t>int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 matrix.</a:t>
            </a:r>
          </a:p>
        </p:txBody>
      </p:sp>
      <p:sp>
        <p:nvSpPr>
          <p:cNvPr id="7178" name="Text Box 9"/>
          <p:cNvSpPr txBox="1">
            <a:spLocks noChangeArrowheads="1"/>
          </p:cNvSpPr>
          <p:nvPr/>
        </p:nvSpPr>
        <p:spPr bwMode="auto">
          <a:xfrm>
            <a:off x="-15241" y="0"/>
            <a:ext cx="573936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mic Sans MS" pitchFamily="64" charset="0"/>
              </a:rPr>
              <a:t>Initializing 2 dimensional arrays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D53879-9DC9-4FF9-8A0C-E452DC0F87EA}" type="datetime7">
              <a:rPr lang="en-US" smtClean="0"/>
              <a:pPr>
                <a:defRPr/>
              </a:pPr>
              <a:t>Oct-17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784E28B-BE7D-4C88-821E-1AAE57A5762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 bwMode="auto">
          <a:xfrm rot="5400000" flipH="1" flipV="1">
            <a:off x="3642556" y="4175956"/>
            <a:ext cx="3048000" cy="182488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="" xmlns:p14="http://schemas.microsoft.com/office/powerpoint/2010/main" val="40058596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1" grpId="0" animBg="1"/>
      <p:bldP spid="7172" grpId="0" animBg="1"/>
      <p:bldP spid="7173" grpId="0" animBg="1"/>
      <p:bldP spid="71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533400" y="685800"/>
            <a:ext cx="7162800" cy="3141502"/>
          </a:xfrm>
          <a:prstGeom prst="rect">
            <a:avLst/>
          </a:prstGeom>
          <a:solidFill>
            <a:srgbClr val="FDCC9B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Initialization rules: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Most 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important: values are given row-wise, first row, then second row, so on. 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Number 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of columns must be specified. 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Values in each row </a:t>
            </a: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are enclosed 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in braces </a:t>
            </a: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{…}.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Number 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of values in a row may be less than the number of columns specified. Remaining col values set to 0 (or 0.0 for double, ‘\0’ for char, etc.)</a:t>
            </a: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1485528" y="3962400"/>
            <a:ext cx="4991472" cy="433068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int a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[][3] = </a:t>
            </a: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{ {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1</a:t>
            </a: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}, {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2,3</a:t>
            </a: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}, {</a:t>
            </a: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3,4,5</a:t>
            </a:r>
            <a:r>
              <a:rPr lang="en-US" altLang="en-US" sz="2200" b="1" dirty="0" smtClean="0">
                <a:solidFill>
                  <a:srgbClr val="000000"/>
                </a:solidFill>
                <a:latin typeface="Comic Sans MS" pitchFamily="64" charset="0"/>
              </a:rPr>
              <a:t>} };</a:t>
            </a:r>
            <a:endParaRPr lang="en-US" altLang="en-US" sz="2200" b="1" dirty="0">
              <a:solidFill>
                <a:srgbClr val="000000"/>
              </a:solidFill>
              <a:latin typeface="Comic Sans MS" pitchFamily="64" charset="0"/>
            </a:endParaRPr>
          </a:p>
        </p:txBody>
      </p:sp>
      <p:sp>
        <p:nvSpPr>
          <p:cNvPr id="7176" name="Text Box 7"/>
          <p:cNvSpPr txBox="1">
            <a:spLocks noChangeArrowheads="1"/>
          </p:cNvSpPr>
          <p:nvPr/>
        </p:nvSpPr>
        <p:spPr bwMode="auto">
          <a:xfrm>
            <a:off x="3276600" y="4876800"/>
            <a:ext cx="1174750" cy="1100138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1  0  0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2  3  0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mic Sans MS" pitchFamily="64" charset="0"/>
              </a:rPr>
              <a:t>3  4  5</a:t>
            </a:r>
          </a:p>
        </p:txBody>
      </p:sp>
      <p:sp>
        <p:nvSpPr>
          <p:cNvPr id="7178" name="Text Box 9"/>
          <p:cNvSpPr txBox="1">
            <a:spLocks noChangeArrowheads="1"/>
          </p:cNvSpPr>
          <p:nvPr/>
        </p:nvSpPr>
        <p:spPr bwMode="auto">
          <a:xfrm>
            <a:off x="-15241" y="0"/>
            <a:ext cx="573936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mic Sans MS" pitchFamily="64" charset="0"/>
              </a:rPr>
              <a:t>Initializing 2 dimensional arrays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D53879-9DC9-4FF9-8A0C-E452DC0F87EA}" type="datetime7">
              <a:rPr lang="en-US" smtClean="0"/>
              <a:pPr>
                <a:defRPr/>
              </a:pPr>
              <a:t>Oct-17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784E28B-BE7D-4C88-821E-1AAE57A5762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58596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animBg="1"/>
      <p:bldP spid="717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2363</Words>
  <Application>Microsoft Office PowerPoint</Application>
  <PresentationFormat>On-screen Show (4:3)</PresentationFormat>
  <Paragraphs>617</Paragraphs>
  <Slides>27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Multi-dimensional arrays</vt:lpstr>
      <vt:lpstr>Announcements</vt:lpstr>
      <vt:lpstr>Why Multidimensional Arrays?</vt:lpstr>
      <vt:lpstr>Multidimensional Arrays</vt:lpstr>
      <vt:lpstr>Accessing matrix elements-I</vt:lpstr>
      <vt:lpstr>Accessing matrix elements-II</vt:lpstr>
      <vt:lpstr>Accessing matrix elements</vt:lpstr>
      <vt:lpstr>Slide 8</vt:lpstr>
      <vt:lpstr>Slide 9</vt:lpstr>
      <vt:lpstr>Slide 10</vt:lpstr>
      <vt:lpstr>Slide 11</vt:lpstr>
      <vt:lpstr>Slide 12</vt:lpstr>
      <vt:lpstr>Slide 13</vt:lpstr>
      <vt:lpstr>Why is # of columns required?</vt:lpstr>
      <vt:lpstr>Slide 15</vt:lpstr>
      <vt:lpstr>Row Major Layout</vt:lpstr>
      <vt:lpstr>Slide 17</vt:lpstr>
      <vt:lpstr>Array of Strings</vt:lpstr>
      <vt:lpstr>Array of Strings: Example</vt:lpstr>
      <vt:lpstr>Array of Strings: Example</vt:lpstr>
      <vt:lpstr>Array of Strings: Example</vt:lpstr>
      <vt:lpstr>Array of Strings: Example</vt:lpstr>
      <vt:lpstr>Array of Strings: Example</vt:lpstr>
      <vt:lpstr>Search: array of strings</vt:lpstr>
      <vt:lpstr>Function searchstring</vt:lpstr>
      <vt:lpstr>Binary search</vt:lpstr>
      <vt:lpstr>Search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Multi-dimensional arrays</dc:title>
  <dc:creator>nisheeth</dc:creator>
  <cp:lastModifiedBy>nisheeth</cp:lastModifiedBy>
  <cp:revision>4</cp:revision>
  <dcterms:created xsi:type="dcterms:W3CDTF">2017-10-11T05:30:24Z</dcterms:created>
  <dcterms:modified xsi:type="dcterms:W3CDTF">2017-10-11T06:10:49Z</dcterms:modified>
</cp:coreProperties>
</file>