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B2C21-3471-44F8-AFD6-98A357704286}" type="datetimeFigureOut">
              <a:rPr lang="en-GB" smtClean="0"/>
              <a:pPr/>
              <a:t>11/10/2017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912E4-1803-42C3-8607-3BD80AED49C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kind</a:t>
            </a:r>
            <a:r>
              <a:rPr lang="en-US" baseline="0" dirty="0" smtClean="0"/>
              <a:t> of functions you might need?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95502-31DB-48F7-A541-1886B3A8B28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95502-31DB-48F7-A541-1886B3A8B28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Strncpy</a:t>
            </a:r>
            <a:r>
              <a:rPr lang="en-US" dirty="0" smtClean="0"/>
              <a:t> will kee</a:t>
            </a:r>
            <a:r>
              <a:rPr lang="en-US" baseline="0" dirty="0" smtClean="0"/>
              <a:t>p the remaining part of d (after n) and not delete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95502-31DB-48F7-A541-1886B3A8B28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8903-C1FF-41F8-8BB5-5DF825036185}" type="datetimeFigureOut">
              <a:rPr lang="en-GB" smtClean="0"/>
              <a:pPr/>
              <a:t>11/10/2017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957CC-F50A-49A6-8B0A-9560C95DCD7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8903-C1FF-41F8-8BB5-5DF825036185}" type="datetimeFigureOut">
              <a:rPr lang="en-GB" smtClean="0"/>
              <a:pPr/>
              <a:t>11/10/2017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957CC-F50A-49A6-8B0A-9560C95DCD7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8903-C1FF-41F8-8BB5-5DF825036185}" type="datetimeFigureOut">
              <a:rPr lang="en-GB" smtClean="0"/>
              <a:pPr/>
              <a:t>11/10/2017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957CC-F50A-49A6-8B0A-9560C95DCD7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8903-C1FF-41F8-8BB5-5DF825036185}" type="datetimeFigureOut">
              <a:rPr lang="en-GB" smtClean="0"/>
              <a:pPr/>
              <a:t>11/10/2017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957CC-F50A-49A6-8B0A-9560C95DCD7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8903-C1FF-41F8-8BB5-5DF825036185}" type="datetimeFigureOut">
              <a:rPr lang="en-GB" smtClean="0"/>
              <a:pPr/>
              <a:t>11/10/2017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957CC-F50A-49A6-8B0A-9560C95DCD7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8903-C1FF-41F8-8BB5-5DF825036185}" type="datetimeFigureOut">
              <a:rPr lang="en-GB" smtClean="0"/>
              <a:pPr/>
              <a:t>11/10/2017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957CC-F50A-49A6-8B0A-9560C95DCD7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8903-C1FF-41F8-8BB5-5DF825036185}" type="datetimeFigureOut">
              <a:rPr lang="en-GB" smtClean="0"/>
              <a:pPr/>
              <a:t>11/10/2017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957CC-F50A-49A6-8B0A-9560C95DCD7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8903-C1FF-41F8-8BB5-5DF825036185}" type="datetimeFigureOut">
              <a:rPr lang="en-GB" smtClean="0"/>
              <a:pPr/>
              <a:t>11/10/2017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957CC-F50A-49A6-8B0A-9560C95DCD7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8903-C1FF-41F8-8BB5-5DF825036185}" type="datetimeFigureOut">
              <a:rPr lang="en-GB" smtClean="0"/>
              <a:pPr/>
              <a:t>11/10/2017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957CC-F50A-49A6-8B0A-9560C95DCD7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8903-C1FF-41F8-8BB5-5DF825036185}" type="datetimeFigureOut">
              <a:rPr lang="en-GB" smtClean="0"/>
              <a:pPr/>
              <a:t>11/10/2017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957CC-F50A-49A6-8B0A-9560C95DCD7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8903-C1FF-41F8-8BB5-5DF825036185}" type="datetimeFigureOut">
              <a:rPr lang="en-GB" smtClean="0"/>
              <a:pPr/>
              <a:t>11/10/2017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957CC-F50A-49A6-8B0A-9560C95DCD7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B8903-C1FF-41F8-8BB5-5DF825036185}" type="datetimeFigureOut">
              <a:rPr lang="en-GB" smtClean="0"/>
              <a:pPr/>
              <a:t>11/10/2017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957CC-F50A-49A6-8B0A-9560C95DCD7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Operations on strings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ESC101</a:t>
            </a:r>
          </a:p>
          <a:p>
            <a:r>
              <a:rPr lang="en-US" dirty="0" smtClean="0"/>
              <a:t>October 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mic Sans MS" panose="030F0702030302020204" pitchFamily="66" charset="0"/>
              </a:rPr>
              <a:t>string.h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Header File with Functions on Strings</a:t>
            </a:r>
          </a:p>
          <a:p>
            <a:endParaRPr lang="en-US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strlen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(s)</a:t>
            </a:r>
            <a:r>
              <a:rPr lang="en-US" dirty="0" smtClean="0">
                <a:latin typeface="Comic Sans MS" panose="030F0702030302020204" pitchFamily="66" charset="0"/>
              </a:rPr>
              <a:t>: returns length of string s (without ‘\0’)</a:t>
            </a:r>
          </a:p>
          <a:p>
            <a:endParaRPr lang="en-US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strcpy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(d, s)</a:t>
            </a:r>
            <a:r>
              <a:rPr lang="en-US" dirty="0" smtClean="0">
                <a:latin typeface="Comic Sans MS" panose="030F0702030302020204" pitchFamily="66" charset="0"/>
              </a:rPr>
              <a:t>: copies s into d</a:t>
            </a:r>
          </a:p>
          <a:p>
            <a:endParaRPr lang="en-US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strcat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(d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, s)</a:t>
            </a:r>
            <a:r>
              <a:rPr lang="en-US" dirty="0">
                <a:latin typeface="Comic Sans MS" panose="030F0702030302020204" pitchFamily="66" charset="0"/>
              </a:rPr>
              <a:t>: </a:t>
            </a:r>
            <a:r>
              <a:rPr lang="en-US" dirty="0" smtClean="0">
                <a:latin typeface="Comic Sans MS" panose="030F0702030302020204" pitchFamily="66" charset="0"/>
              </a:rPr>
              <a:t>appends s at the end of d (‘\0’ is moved to the end of result)</a:t>
            </a:r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10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Programming</a:t>
            </a:r>
            <a:endParaRPr lang="hi-IN" dirty="0"/>
          </a:p>
        </p:txBody>
      </p:sp>
    </p:spTree>
    <p:extLst>
      <p:ext uri="{BB962C8B-B14F-4D97-AF65-F5344CB8AC3E}">
        <p14:creationId xmlns="" xmlns:p14="http://schemas.microsoft.com/office/powerpoint/2010/main" val="230456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mic Sans MS" panose="030F0702030302020204" pitchFamily="66" charset="0"/>
              </a:rPr>
              <a:t>string.h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strcmp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(s1, s2)</a:t>
            </a:r>
            <a:r>
              <a:rPr lang="en-US" dirty="0" smtClean="0">
                <a:latin typeface="Comic Sans MS" panose="030F0702030302020204" pitchFamily="66" charset="0"/>
              </a:rPr>
              <a:t>: </a:t>
            </a:r>
            <a:r>
              <a:rPr lang="en-US" dirty="0">
                <a:latin typeface="Comic Sans MS" panose="030F0702030302020204" pitchFamily="66" charset="0"/>
              </a:rPr>
              <a:t>return an integer less than, </a:t>
            </a:r>
            <a:r>
              <a:rPr lang="en-US" dirty="0" smtClean="0">
                <a:latin typeface="Comic Sans MS" panose="030F0702030302020204" pitchFamily="66" charset="0"/>
              </a:rPr>
              <a:t>equal </a:t>
            </a:r>
            <a:r>
              <a:rPr lang="en-US" dirty="0">
                <a:latin typeface="Comic Sans MS" panose="030F0702030302020204" pitchFamily="66" charset="0"/>
              </a:rPr>
              <a:t>to, or greater than zero if </a:t>
            </a:r>
            <a:r>
              <a:rPr lang="en-US" dirty="0" smtClean="0">
                <a:latin typeface="Comic Sans MS" panose="030F0702030302020204" pitchFamily="66" charset="0"/>
              </a:rPr>
              <a:t>s1 </a:t>
            </a:r>
            <a:r>
              <a:rPr lang="en-US" dirty="0">
                <a:latin typeface="Comic Sans MS" panose="030F0702030302020204" pitchFamily="66" charset="0"/>
              </a:rPr>
              <a:t>is </a:t>
            </a:r>
            <a:r>
              <a:rPr lang="en-US" dirty="0" smtClean="0">
                <a:latin typeface="Comic Sans MS" panose="030F0702030302020204" pitchFamily="66" charset="0"/>
              </a:rPr>
              <a:t>found, respectively</a:t>
            </a:r>
            <a:r>
              <a:rPr lang="en-US" dirty="0">
                <a:latin typeface="Comic Sans MS" panose="030F0702030302020204" pitchFamily="66" charset="0"/>
              </a:rPr>
              <a:t>, to be less than, to match, or be greater than s2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 Example: </a:t>
            </a:r>
            <a:endParaRPr lang="en-US" dirty="0">
              <a:latin typeface="Comic Sans MS" panose="030F0702030302020204" pitchFamily="66" charset="0"/>
            </a:endParaRP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Prints the value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‘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l’-’p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’ </a:t>
            </a:r>
            <a:r>
              <a:rPr lang="en-US" dirty="0" smtClean="0">
                <a:latin typeface="Comic Sans MS" panose="030F0702030302020204" pitchFamily="66" charset="0"/>
              </a:rPr>
              <a:t>which is 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-4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11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Programming</a:t>
            </a:r>
            <a:endParaRPr lang="hi-IN" dirty="0"/>
          </a:p>
        </p:txBody>
      </p:sp>
      <p:sp>
        <p:nvSpPr>
          <p:cNvPr id="7" name="TextBox 6"/>
          <p:cNvSpPr txBox="1"/>
          <p:nvPr/>
        </p:nvSpPr>
        <p:spPr>
          <a:xfrm>
            <a:off x="2709818" y="3905071"/>
            <a:ext cx="6357982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  char str1[] = "Hello", str2[] = "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Helpo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";</a:t>
            </a:r>
            <a:endParaRPr lang="en-US" sz="2400" b="1" dirty="0">
              <a:latin typeface="Comic Sans MS" pitchFamily="66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 = 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strcmp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(str1,str2);   </a:t>
            </a:r>
          </a:p>
          <a:p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printf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("%d", 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);</a:t>
            </a:r>
            <a:endParaRPr lang="en-US" sz="2400" b="1" dirty="0">
              <a:latin typeface="Comic Sans MS" pitchFamily="66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456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omic Sans MS" panose="030F0702030302020204" pitchFamily="66" charset="0"/>
              </a:rPr>
              <a:t>string.h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184576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str</a:t>
            </a:r>
            <a:r>
              <a:rPr lang="en-US" dirty="0" err="1" smtClean="0">
                <a:solidFill>
                  <a:srgbClr val="00B050"/>
                </a:solidFill>
                <a:latin typeface="Comic Sans MS" panose="030F0702030302020204" pitchFamily="66" charset="0"/>
              </a:rPr>
              <a:t>n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cpy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(d, s, n)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str</a:t>
            </a:r>
            <a:r>
              <a:rPr lang="en-US" dirty="0" err="1" smtClean="0">
                <a:solidFill>
                  <a:srgbClr val="00B050"/>
                </a:solidFill>
                <a:latin typeface="Comic Sans MS" panose="030F0702030302020204" pitchFamily="66" charset="0"/>
              </a:rPr>
              <a:t>n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cat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(d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s, n)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str</a:t>
            </a:r>
            <a:r>
              <a:rPr lang="en-US" dirty="0" err="1" smtClean="0">
                <a:solidFill>
                  <a:srgbClr val="00B050"/>
                </a:solidFill>
                <a:latin typeface="Comic Sans MS" panose="030F0702030302020204" pitchFamily="66" charset="0"/>
              </a:rPr>
              <a:t>n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cmp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(d, s, n)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restrict the function to “n” characters at most (argument n is an integer)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first two functions-- Truncate the string s to the first “n” characters.  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third function-- Truncate the strings d, s to the first “n” characters.</a:t>
            </a:r>
          </a:p>
          <a:p>
            <a:pPr lvl="1">
              <a:buNone/>
            </a:pPr>
            <a:endParaRPr lang="en-US" dirty="0" smtClean="0">
              <a:solidFill>
                <a:schemeClr val="accent4"/>
              </a:solidFill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12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Programming</a:t>
            </a:r>
            <a:endParaRPr lang="hi-IN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5526961"/>
            <a:ext cx="6357982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  char str1[] = "Hello", str2[] = "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Helpo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";</a:t>
            </a:r>
            <a:endParaRPr lang="en-US" sz="2400" b="1" dirty="0">
              <a:latin typeface="Comic Sans MS" pitchFamily="66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printf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("%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d",strncmp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(str1,str2,3));</a:t>
            </a:r>
            <a:endParaRPr lang="en-US" sz="2400" b="1" dirty="0">
              <a:latin typeface="Comic Sans MS" pitchFamily="66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72396" y="5929330"/>
            <a:ext cx="500066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0</a:t>
            </a:r>
            <a:endParaRPr lang="en-IN" sz="2000" b="1" dirty="0"/>
          </a:p>
        </p:txBody>
      </p:sp>
    </p:spTree>
    <p:extLst>
      <p:ext uri="{BB962C8B-B14F-4D97-AF65-F5344CB8AC3E}">
        <p14:creationId xmlns="" xmlns:p14="http://schemas.microsoft.com/office/powerpoint/2010/main" val="156707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omic Sans MS" panose="030F0702030302020204" pitchFamily="66" charset="0"/>
              </a:rPr>
              <a:t>string.h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377230"/>
          </a:xfrm>
        </p:spPr>
        <p:txBody>
          <a:bodyPr/>
          <a:lstStyle/>
          <a:p>
            <a:r>
              <a:rPr lang="en-US" dirty="0" err="1" smtClean="0">
                <a:latin typeface="Comic Sans MS" panose="030F0702030302020204" pitchFamily="66" charset="0"/>
              </a:rPr>
              <a:t>str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case</a:t>
            </a:r>
            <a:r>
              <a:rPr lang="en-US" dirty="0" err="1" smtClean="0">
                <a:latin typeface="Comic Sans MS" panose="030F0702030302020204" pitchFamily="66" charset="0"/>
              </a:rPr>
              <a:t>cmp</a:t>
            </a:r>
            <a:r>
              <a:rPr lang="en-US" dirty="0" smtClean="0">
                <a:latin typeface="Comic Sans MS" panose="030F0702030302020204" pitchFamily="66" charset="0"/>
              </a:rPr>
              <a:t>, </a:t>
            </a:r>
            <a:r>
              <a:rPr lang="en-US" dirty="0" err="1" smtClean="0">
                <a:latin typeface="Comic Sans MS" panose="030F0702030302020204" pitchFamily="66" charset="0"/>
              </a:rPr>
              <a:t>str</a:t>
            </a:r>
            <a:r>
              <a:rPr lang="en-US" dirty="0" err="1" smtClean="0">
                <a:solidFill>
                  <a:srgbClr val="00B050"/>
                </a:solidFill>
                <a:latin typeface="Comic Sans MS" panose="030F0702030302020204" pitchFamily="66" charset="0"/>
              </a:rPr>
              <a:t>n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case</a:t>
            </a:r>
            <a:r>
              <a:rPr lang="en-US" dirty="0" err="1" smtClean="0">
                <a:latin typeface="Comic Sans MS" panose="030F0702030302020204" pitchFamily="66" charset="0"/>
              </a:rPr>
              <a:t>cmp</a:t>
            </a:r>
            <a:r>
              <a:rPr lang="en-US" dirty="0" smtClean="0">
                <a:latin typeface="Comic Sans MS" panose="030F0702030302020204" pitchFamily="66" charset="0"/>
              </a:rPr>
              <a:t>:</a:t>
            </a:r>
            <a:r>
              <a:rPr lang="en-US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			</a:t>
            </a:r>
            <a:r>
              <a:rPr lang="en-US" dirty="0" smtClean="0">
                <a:latin typeface="Comic Sans MS" panose="030F0702030302020204" pitchFamily="66" charset="0"/>
              </a:rPr>
              <a:t>case insensitive comparison.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 Example:</a:t>
            </a:r>
          </a:p>
          <a:p>
            <a:endParaRPr lang="en-US" dirty="0" smtClean="0">
              <a:solidFill>
                <a:schemeClr val="accent4"/>
              </a:solidFill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			</a:t>
            </a: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 </a:t>
            </a:r>
          </a:p>
          <a:p>
            <a:endParaRPr lang="en-US" dirty="0" smtClean="0">
              <a:solidFill>
                <a:schemeClr val="accent4"/>
              </a:solidFill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strcmp</a:t>
            </a:r>
            <a:r>
              <a:rPr lang="en-US" dirty="0" smtClean="0">
                <a:latin typeface="Comic Sans MS" panose="030F0702030302020204" pitchFamily="66" charset="0"/>
              </a:rPr>
              <a:t> gives -32 because ‘E’ &lt; ‘e’ . 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 ‘</a:t>
            </a:r>
            <a:r>
              <a:rPr lang="en-US" dirty="0" err="1" smtClean="0">
                <a:latin typeface="Comic Sans MS" panose="030F0702030302020204" pitchFamily="66" charset="0"/>
              </a:rPr>
              <a:t>E’-‘e</a:t>
            </a:r>
            <a:r>
              <a:rPr lang="en-US" dirty="0" smtClean="0">
                <a:latin typeface="Comic Sans MS" panose="030F0702030302020204" pitchFamily="66" charset="0"/>
              </a:rPr>
              <a:t>’ = -32 .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13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Programming</a:t>
            </a:r>
            <a:endParaRPr lang="hi-IN" dirty="0"/>
          </a:p>
        </p:txBody>
      </p:sp>
      <p:sp>
        <p:nvSpPr>
          <p:cNvPr id="8" name="TextBox 7"/>
          <p:cNvSpPr txBox="1"/>
          <p:nvPr/>
        </p:nvSpPr>
        <p:spPr>
          <a:xfrm>
            <a:off x="4357686" y="4714884"/>
            <a:ext cx="114300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-32 -4</a:t>
            </a:r>
            <a:endParaRPr lang="en-IN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7224" y="2928934"/>
            <a:ext cx="7072362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  char str1[] = "HELLO", str2[] = "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Helpo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 = 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strcmp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(str1,str2);</a:t>
            </a:r>
          </a:p>
          <a:p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 j = 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strcasecmp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(str1,str2);   </a:t>
            </a:r>
          </a:p>
          <a:p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printf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("%d %d", 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, j);</a:t>
            </a:r>
            <a:endParaRPr lang="en-US" sz="2400" b="1" dirty="0">
              <a:latin typeface="Comic Sans MS" pitchFamily="66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6707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omic Sans MS" panose="030F0702030302020204" pitchFamily="66" charset="0"/>
              </a:rPr>
              <a:t>string.h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184576"/>
          </a:xfrm>
        </p:spPr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Many more utility functions.</a:t>
            </a:r>
          </a:p>
          <a:p>
            <a:pPr>
              <a:buNone/>
            </a:pPr>
            <a:endParaRPr lang="en-US" dirty="0" smtClean="0">
              <a:solidFill>
                <a:schemeClr val="accent4"/>
              </a:solidFill>
              <a:latin typeface="Comic Sans MS" panose="030F0702030302020204" pitchFamily="66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strupr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(s) </a:t>
            </a:r>
            <a:r>
              <a:rPr lang="en-US" dirty="0" smtClean="0">
                <a:latin typeface="Comic Sans MS" panose="030F0702030302020204" pitchFamily="66" charset="0"/>
              </a:rPr>
              <a:t>: converts lower to upper case.</a:t>
            </a:r>
          </a:p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strlwr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(s) </a:t>
            </a:r>
            <a:r>
              <a:rPr lang="en-US" dirty="0" smtClean="0">
                <a:latin typeface="Comic Sans MS" panose="030F0702030302020204" pitchFamily="66" charset="0"/>
              </a:rPr>
              <a:t>: converts upper to lower case.</a:t>
            </a:r>
          </a:p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strstr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(S,s) </a:t>
            </a:r>
            <a:r>
              <a:rPr lang="en-US" dirty="0" smtClean="0">
                <a:latin typeface="Comic Sans MS" panose="030F0702030302020204" pitchFamily="66" charset="0"/>
              </a:rPr>
              <a:t>: searches s in S. Returns a pointer to the first occurrence.</a:t>
            </a:r>
          </a:p>
          <a:p>
            <a:endParaRPr lang="en-US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All functions depend on ‘\0’ as the end-of-string marker.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14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Programming</a:t>
            </a:r>
            <a:endParaRPr lang="hi-IN" dirty="0"/>
          </a:p>
        </p:txBody>
      </p:sp>
    </p:spTree>
    <p:extLst>
      <p:ext uri="{BB962C8B-B14F-4D97-AF65-F5344CB8AC3E}">
        <p14:creationId xmlns="" xmlns:p14="http://schemas.microsoft.com/office/powerpoint/2010/main" val="156707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Exercise: Write a program to see whether the phrase “very nice” occurs in a string input by the user.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971800"/>
            <a:ext cx="8496944" cy="3416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mic Sans MS" pitchFamily="66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str_find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() {</a:t>
            </a:r>
            <a:endParaRPr lang="en-US" sz="2400" b="1" dirty="0">
              <a:latin typeface="Comic Sans MS" pitchFamily="66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mic Sans MS" pitchFamily="66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  char 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str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[1000];</a:t>
            </a:r>
          </a:p>
          <a:p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   gets(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str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   char *p = 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strstr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str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, "very nice");</a:t>
            </a:r>
          </a:p>
          <a:p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   if(p!=NULL){</a:t>
            </a:r>
          </a:p>
          <a:p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        printf("%s\n", p);</a:t>
            </a:r>
          </a:p>
          <a:p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        printf("%d\n", p-str+1);</a:t>
            </a:r>
          </a:p>
          <a:p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   }else</a:t>
            </a:r>
          </a:p>
          <a:p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        printf("Not found");}</a:t>
            </a:r>
            <a:endParaRPr lang="en-US" sz="2400" b="1" dirty="0">
              <a:latin typeface="Comic Sans MS" pitchFamily="66" charset="0"/>
              <a:cs typeface="Courier New" panose="020703090202050204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600200" y="4038600"/>
            <a:ext cx="609600" cy="6096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>
            <a:stCxn id="5" idx="7"/>
          </p:cNvCxnSpPr>
          <p:nvPr/>
        </p:nvCxnSpPr>
        <p:spPr>
          <a:xfrm flipV="1">
            <a:off x="2120526" y="2895600"/>
            <a:ext cx="1079874" cy="1232274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67000" y="2438400"/>
            <a:ext cx="15240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is this?</a:t>
            </a:r>
            <a:endParaRPr lang="en-GB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2286000"/>
            <a:ext cx="4114800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String functions that search within strings return pointers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019800" y="4800600"/>
            <a:ext cx="26670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Could we search for a phrase in the string without using pointers?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Left as (tedious) 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5" grpId="0" animBg="1"/>
      <p:bldP spid="8" grpId="0" animBg="1"/>
      <p:bldP spid="9" grpId="0" build="allAtOnce" animBg="1"/>
      <p:bldP spid="10" grpId="0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Write a program to count the number of time each letter of the alphabet appears in a sentence</a:t>
            </a:r>
          </a:p>
          <a:p>
            <a:pPr lvl="1"/>
            <a:r>
              <a:rPr lang="en-US" dirty="0" smtClean="0"/>
              <a:t>Constraint: cannot operate on individual characters of sentence, have to treat it as a string all the time</a:t>
            </a:r>
          </a:p>
          <a:p>
            <a:r>
              <a:rPr lang="en-US" dirty="0" smtClean="0"/>
              <a:t>Solution approach</a:t>
            </a:r>
          </a:p>
          <a:p>
            <a:pPr lvl="1"/>
            <a:r>
              <a:rPr lang="en-US" dirty="0" smtClean="0"/>
              <a:t>Loop through the alphabet individually</a:t>
            </a:r>
          </a:p>
          <a:p>
            <a:pPr lvl="1"/>
            <a:r>
              <a:rPr lang="en-US" dirty="0" smtClean="0"/>
              <a:t>For each letter, find the number of occurrences in the string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number of occurrences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function strchr() returns the location in the string where a character is found</a:t>
            </a:r>
          </a:p>
          <a:p>
            <a:pPr lvl="1"/>
            <a:r>
              <a:rPr lang="en-US" dirty="0" smtClean="0"/>
              <a:t>Returns a NULL pointer if the character is not found</a:t>
            </a:r>
          </a:p>
          <a:p>
            <a:r>
              <a:rPr lang="en-US" dirty="0" smtClean="0"/>
              <a:t>Run a loop, such that </a:t>
            </a:r>
          </a:p>
          <a:p>
            <a:pPr lvl="1"/>
            <a:r>
              <a:rPr lang="en-US" dirty="0" smtClean="0"/>
              <a:t>The program searches for the letter in the string beginning only for the location beyond where the letter was found in the last iteration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Selective search in a string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Without using string functions</a:t>
            </a:r>
          </a:p>
          <a:p>
            <a:pPr lvl="1"/>
            <a:r>
              <a:rPr lang="en-US" dirty="0" smtClean="0"/>
              <a:t>Can treat the string as a character array</a:t>
            </a:r>
          </a:p>
          <a:p>
            <a:pPr lvl="1"/>
            <a:r>
              <a:rPr lang="en-US" dirty="0" smtClean="0"/>
              <a:t>Use a variable as lower bound and keep increasing it every time we search</a:t>
            </a:r>
          </a:p>
          <a:p>
            <a:r>
              <a:rPr lang="en-US" dirty="0" smtClean="0"/>
              <a:t>Using string functions</a:t>
            </a:r>
          </a:p>
          <a:p>
            <a:pPr lvl="1"/>
            <a:r>
              <a:rPr lang="en-US" dirty="0" smtClean="0"/>
              <a:t>Slightly trickier</a:t>
            </a:r>
          </a:p>
          <a:p>
            <a:pPr lvl="1"/>
            <a:r>
              <a:rPr lang="en-US" dirty="0" smtClean="0"/>
              <a:t>Replace the old string with the truncated string 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truncation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location of the first occurrence, say it is k</a:t>
            </a:r>
          </a:p>
          <a:p>
            <a:r>
              <a:rPr lang="en-US" dirty="0" smtClean="0"/>
              <a:t>Reverse the string</a:t>
            </a:r>
          </a:p>
          <a:p>
            <a:r>
              <a:rPr lang="en-US" dirty="0" smtClean="0"/>
              <a:t>Replace (copy) the string with the first N – k elements of the reversed string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Last class</a:t>
            </a:r>
          </a:p>
          <a:p>
            <a:pPr lvl="1"/>
            <a:r>
              <a:rPr lang="en-US" dirty="0" smtClean="0"/>
              <a:t>Strings as a special type of array</a:t>
            </a:r>
          </a:p>
          <a:p>
            <a:pPr lvl="2"/>
            <a:r>
              <a:rPr lang="en-US" dirty="0" smtClean="0"/>
              <a:t>Char array terminated with ‘\0’</a:t>
            </a:r>
          </a:p>
          <a:p>
            <a:pPr lvl="1"/>
            <a:r>
              <a:rPr lang="en-US" dirty="0" smtClean="0"/>
              <a:t>String input using scanf, gets and fgets</a:t>
            </a:r>
          </a:p>
          <a:p>
            <a:pPr lvl="1"/>
            <a:r>
              <a:rPr lang="en-US" dirty="0" smtClean="0"/>
              <a:t>String printing using printf, puts</a:t>
            </a:r>
          </a:p>
          <a:p>
            <a:r>
              <a:rPr lang="en-US" dirty="0" smtClean="0"/>
              <a:t>This class</a:t>
            </a:r>
          </a:p>
          <a:p>
            <a:pPr lvl="1"/>
            <a:r>
              <a:rPr lang="en-US" dirty="0" smtClean="0"/>
              <a:t>String specific functions</a:t>
            </a:r>
          </a:p>
          <a:p>
            <a:pPr lvl="2"/>
            <a:r>
              <a:rPr lang="en-US" dirty="0" smtClean="0"/>
              <a:t>What makes strings superior to char arrays for handling text</a:t>
            </a:r>
          </a:p>
          <a:p>
            <a:pPr lvl="1"/>
            <a:r>
              <a:rPr lang="en-US" dirty="0" smtClean="0"/>
              <a:t>String operations</a:t>
            </a:r>
          </a:p>
          <a:p>
            <a:pPr lvl="2"/>
            <a:r>
              <a:rPr lang="en-US" dirty="0" smtClean="0"/>
              <a:t>Using compositions of primitive string function operations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Looping through the letters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8496944" cy="563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    char 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str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[SIZE], cpy_str[SIZE];</a:t>
            </a:r>
          </a:p>
          <a:p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    int 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fgets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str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, sizeof(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str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), stdin);</a:t>
            </a:r>
          </a:p>
          <a:p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    //int count = 0;</a:t>
            </a:r>
          </a:p>
          <a:p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    char alphabet[] = {'a','b','c','d','e','f','g','h','i','j','k','l','m','n','o','p','q','r','s','t','u','v','w','x','y','z'};</a:t>
            </a:r>
          </a:p>
          <a:p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    for(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=0;i&lt;sizeof(alphabet);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++){</a:t>
            </a:r>
          </a:p>
          <a:p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        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strcpy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cpy_str,str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);  // </a:t>
            </a:r>
            <a:r>
              <a:rPr lang="en-US" sz="2400" b="1" dirty="0" smtClean="0">
                <a:solidFill>
                  <a:srgbClr val="FF0000"/>
                </a:solidFill>
                <a:latin typeface="Comic Sans MS" pitchFamily="66" charset="0"/>
                <a:cs typeface="Courier New" panose="02070309020205020404" pitchFamily="49" charset="0"/>
              </a:rPr>
              <a:t>why do we need this?</a:t>
            </a:r>
          </a:p>
          <a:p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        printf("%c\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t%d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\n", alphabet[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],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count_letters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cpy_str,alphabet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[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],SIZE));</a:t>
            </a:r>
          </a:p>
          <a:p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}</a:t>
            </a:r>
            <a:endParaRPr lang="en-US" sz="2400" b="1" dirty="0">
              <a:latin typeface="Comic Sans MS" pitchFamily="66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Counting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66056" y="838200"/>
            <a:ext cx="8496944" cy="5940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  <a:cs typeface="Courier New" panose="02070309020205020404" pitchFamily="49" charset="0"/>
              </a:rPr>
              <a:t>int </a:t>
            </a:r>
            <a:r>
              <a:rPr lang="en-US" sz="2000" b="1" dirty="0" err="1" smtClean="0">
                <a:latin typeface="Comic Sans MS" pitchFamily="66" charset="0"/>
                <a:cs typeface="Courier New" panose="02070309020205020404" pitchFamily="49" charset="0"/>
              </a:rPr>
              <a:t>count_letters</a:t>
            </a:r>
            <a:r>
              <a:rPr lang="en-US" sz="2000" b="1" dirty="0" smtClean="0">
                <a:latin typeface="Comic Sans MS" pitchFamily="66" charset="0"/>
                <a:cs typeface="Courier New" panose="02070309020205020404" pitchFamily="49" charset="0"/>
              </a:rPr>
              <a:t>(char *</a:t>
            </a:r>
            <a:r>
              <a:rPr lang="en-US" sz="2000" b="1" dirty="0" err="1" smtClean="0">
                <a:latin typeface="Comic Sans MS" pitchFamily="66" charset="0"/>
                <a:cs typeface="Courier New" panose="02070309020205020404" pitchFamily="49" charset="0"/>
              </a:rPr>
              <a:t>str</a:t>
            </a:r>
            <a:r>
              <a:rPr lang="en-US" sz="2000" b="1" dirty="0" smtClean="0">
                <a:latin typeface="Comic Sans MS" pitchFamily="66" charset="0"/>
                <a:cs typeface="Courier New" panose="02070309020205020404" pitchFamily="49" charset="0"/>
              </a:rPr>
              <a:t>, char letter, int SIZE)</a:t>
            </a:r>
          </a:p>
          <a:p>
            <a:r>
              <a:rPr lang="en-US" sz="2000" b="1" dirty="0" smtClean="0">
                <a:latin typeface="Comic Sans MS" pitchFamily="66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latin typeface="Comic Sans MS" pitchFamily="66" charset="0"/>
                <a:cs typeface="Courier New" panose="02070309020205020404" pitchFamily="49" charset="0"/>
              </a:rPr>
              <a:t>   char rev[SIZE], temp[SIZE];</a:t>
            </a:r>
          </a:p>
          <a:p>
            <a:r>
              <a:rPr lang="en-US" sz="2000" b="1" dirty="0" smtClean="0">
                <a:latin typeface="Comic Sans MS" pitchFamily="66" charset="0"/>
                <a:cs typeface="Courier New" panose="02070309020205020404" pitchFamily="49" charset="0"/>
              </a:rPr>
              <a:t>   int </a:t>
            </a:r>
            <a:r>
              <a:rPr lang="en-US" sz="2000" b="1" dirty="0" err="1" smtClean="0">
                <a:latin typeface="Comic Sans MS" pitchFamily="66" charset="0"/>
                <a:cs typeface="Courier New" panose="02070309020205020404" pitchFamily="49" charset="0"/>
              </a:rPr>
              <a:t>idx,i,cnt</a:t>
            </a:r>
            <a:r>
              <a:rPr lang="en-US" sz="2000" b="1" dirty="0" smtClean="0">
                <a:latin typeface="Comic Sans MS" pitchFamily="66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000" b="1" dirty="0" smtClean="0">
                <a:latin typeface="Comic Sans MS" pitchFamily="66" charset="0"/>
                <a:cs typeface="Courier New" panose="02070309020205020404" pitchFamily="49" charset="0"/>
              </a:rPr>
              <a:t>   char *p = strchr(</a:t>
            </a:r>
            <a:r>
              <a:rPr lang="en-US" sz="2000" b="1" dirty="0" err="1" smtClean="0">
                <a:latin typeface="Comic Sans MS" pitchFamily="66" charset="0"/>
                <a:cs typeface="Courier New" panose="02070309020205020404" pitchFamily="49" charset="0"/>
              </a:rPr>
              <a:t>str</a:t>
            </a:r>
            <a:r>
              <a:rPr lang="en-US" sz="2000" b="1" dirty="0" smtClean="0">
                <a:latin typeface="Comic Sans MS" pitchFamily="66" charset="0"/>
                <a:cs typeface="Courier New" panose="02070309020205020404" pitchFamily="49" charset="0"/>
              </a:rPr>
              <a:t>, letter);</a:t>
            </a:r>
          </a:p>
          <a:p>
            <a:endParaRPr lang="en-US" sz="2000" b="1" dirty="0" smtClean="0">
              <a:latin typeface="Comic Sans MS" pitchFamily="66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mic Sans MS" pitchFamily="66" charset="0"/>
                <a:cs typeface="Courier New" panose="02070309020205020404" pitchFamily="49" charset="0"/>
              </a:rPr>
              <a:t>     while(p!=NULL){</a:t>
            </a:r>
          </a:p>
          <a:p>
            <a:r>
              <a:rPr lang="en-US" sz="2000" b="1" dirty="0" smtClean="0">
                <a:latin typeface="Comic Sans MS" pitchFamily="66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 smtClean="0">
                <a:latin typeface="Comic Sans MS" pitchFamily="66" charset="0"/>
                <a:cs typeface="Courier New" panose="02070309020205020404" pitchFamily="49" charset="0"/>
              </a:rPr>
              <a:t>cnt</a:t>
            </a:r>
            <a:r>
              <a:rPr lang="en-US" sz="2000" b="1" dirty="0" smtClean="0">
                <a:latin typeface="Comic Sans MS" pitchFamily="66" charset="0"/>
                <a:cs typeface="Courier New" panose="02070309020205020404" pitchFamily="49" charset="0"/>
              </a:rPr>
              <a:t>++;</a:t>
            </a:r>
          </a:p>
          <a:p>
            <a:r>
              <a:rPr lang="en-US" sz="2000" b="1" dirty="0" smtClean="0">
                <a:latin typeface="Comic Sans MS" pitchFamily="66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 smtClean="0">
                <a:latin typeface="Comic Sans MS" pitchFamily="66" charset="0"/>
                <a:cs typeface="Courier New" panose="02070309020205020404" pitchFamily="49" charset="0"/>
              </a:rPr>
              <a:t>idx</a:t>
            </a:r>
            <a:r>
              <a:rPr lang="en-US" sz="2000" b="1" dirty="0" smtClean="0">
                <a:latin typeface="Comic Sans MS" pitchFamily="66" charset="0"/>
                <a:cs typeface="Courier New" panose="02070309020205020404" pitchFamily="49" charset="0"/>
              </a:rPr>
              <a:t> = p - </a:t>
            </a:r>
            <a:r>
              <a:rPr lang="en-US" sz="2000" b="1" dirty="0" err="1" smtClean="0">
                <a:latin typeface="Comic Sans MS" pitchFamily="66" charset="0"/>
                <a:cs typeface="Courier New" panose="02070309020205020404" pitchFamily="49" charset="0"/>
              </a:rPr>
              <a:t>str</a:t>
            </a:r>
            <a:r>
              <a:rPr lang="en-US" sz="2000" b="1" dirty="0" smtClean="0">
                <a:latin typeface="Comic Sans MS" pitchFamily="66" charset="0"/>
                <a:cs typeface="Courier New" panose="02070309020205020404" pitchFamily="49" charset="0"/>
              </a:rPr>
              <a:t> + 1;				// locate</a:t>
            </a:r>
          </a:p>
          <a:p>
            <a:r>
              <a:rPr lang="en-US" sz="2000" b="1" dirty="0" smtClean="0">
                <a:latin typeface="Comic Sans MS" pitchFamily="66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 smtClean="0">
                <a:latin typeface="Comic Sans MS" pitchFamily="66" charset="0"/>
                <a:cs typeface="Courier New" panose="02070309020205020404" pitchFamily="49" charset="0"/>
              </a:rPr>
              <a:t>strrev</a:t>
            </a:r>
            <a:r>
              <a:rPr lang="en-US" sz="2000" b="1" dirty="0" smtClean="0">
                <a:latin typeface="Comic Sans MS" pitchFamily="66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latin typeface="Comic Sans MS" pitchFamily="66" charset="0"/>
                <a:cs typeface="Courier New" panose="02070309020205020404" pitchFamily="49" charset="0"/>
              </a:rPr>
              <a:t>str</a:t>
            </a:r>
            <a:r>
              <a:rPr lang="en-US" sz="2000" b="1" dirty="0" smtClean="0">
                <a:latin typeface="Comic Sans MS" pitchFamily="66" charset="0"/>
                <a:cs typeface="Courier New" panose="02070309020205020404" pitchFamily="49" charset="0"/>
              </a:rPr>
              <a:t>, rev, </a:t>
            </a:r>
            <a:r>
              <a:rPr lang="en-US" sz="2000" b="1" dirty="0" err="1" smtClean="0">
                <a:latin typeface="Comic Sans MS" pitchFamily="66" charset="0"/>
                <a:cs typeface="Courier New" panose="02070309020205020404" pitchFamily="49" charset="0"/>
              </a:rPr>
              <a:t>strlen</a:t>
            </a:r>
            <a:r>
              <a:rPr lang="en-US" sz="2000" b="1" dirty="0" smtClean="0">
                <a:latin typeface="Comic Sans MS" pitchFamily="66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latin typeface="Comic Sans MS" pitchFamily="66" charset="0"/>
                <a:cs typeface="Courier New" panose="02070309020205020404" pitchFamily="49" charset="0"/>
              </a:rPr>
              <a:t>str</a:t>
            </a:r>
            <a:r>
              <a:rPr lang="en-US" sz="2000" b="1" dirty="0" smtClean="0">
                <a:latin typeface="Comic Sans MS" pitchFamily="66" charset="0"/>
                <a:cs typeface="Courier New" panose="02070309020205020404" pitchFamily="49" charset="0"/>
              </a:rPr>
              <a:t>));			// reverse</a:t>
            </a:r>
          </a:p>
          <a:p>
            <a:r>
              <a:rPr lang="en-US" sz="2000" b="1" dirty="0" smtClean="0">
                <a:latin typeface="Comic Sans MS" pitchFamily="66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 smtClean="0">
                <a:latin typeface="Comic Sans MS" pitchFamily="66" charset="0"/>
                <a:cs typeface="Courier New" panose="02070309020205020404" pitchFamily="49" charset="0"/>
              </a:rPr>
              <a:t>strncpy</a:t>
            </a:r>
            <a:r>
              <a:rPr lang="en-US" sz="2000" b="1" dirty="0" smtClean="0">
                <a:latin typeface="Comic Sans MS" pitchFamily="66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latin typeface="Comic Sans MS" pitchFamily="66" charset="0"/>
                <a:cs typeface="Courier New" panose="02070309020205020404" pitchFamily="49" charset="0"/>
              </a:rPr>
              <a:t>temp,rev,strlen</a:t>
            </a:r>
            <a:r>
              <a:rPr lang="en-US" sz="2000" b="1" dirty="0" smtClean="0">
                <a:latin typeface="Comic Sans MS" pitchFamily="66" charset="0"/>
                <a:cs typeface="Courier New" panose="02070309020205020404" pitchFamily="49" charset="0"/>
              </a:rPr>
              <a:t>(rev)-</a:t>
            </a:r>
            <a:r>
              <a:rPr lang="en-US" sz="2000" b="1" dirty="0" err="1" smtClean="0">
                <a:latin typeface="Comic Sans MS" pitchFamily="66" charset="0"/>
                <a:cs typeface="Courier New" panose="02070309020205020404" pitchFamily="49" charset="0"/>
              </a:rPr>
              <a:t>idx</a:t>
            </a:r>
            <a:r>
              <a:rPr lang="en-US" sz="2000" b="1" dirty="0" smtClean="0">
                <a:latin typeface="Comic Sans MS" pitchFamily="66" charset="0"/>
                <a:cs typeface="Courier New" panose="02070309020205020404" pitchFamily="49" charset="0"/>
              </a:rPr>
              <a:t>);		// truncate</a:t>
            </a:r>
          </a:p>
          <a:p>
            <a:r>
              <a:rPr lang="en-US" sz="2000" b="1" dirty="0" smtClean="0">
                <a:latin typeface="Comic Sans MS" pitchFamily="66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 smtClean="0">
                <a:latin typeface="Comic Sans MS" pitchFamily="66" charset="0"/>
                <a:cs typeface="Courier New" panose="02070309020205020404" pitchFamily="49" charset="0"/>
              </a:rPr>
              <a:t>strcpy</a:t>
            </a:r>
            <a:r>
              <a:rPr lang="en-US" sz="2000" b="1" dirty="0" smtClean="0">
                <a:latin typeface="Comic Sans MS" pitchFamily="66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latin typeface="Comic Sans MS" pitchFamily="66" charset="0"/>
                <a:cs typeface="Courier New" panose="02070309020205020404" pitchFamily="49" charset="0"/>
              </a:rPr>
              <a:t>str,strrev</a:t>
            </a:r>
            <a:r>
              <a:rPr lang="en-US" sz="2000" b="1" dirty="0" smtClean="0">
                <a:latin typeface="Comic Sans MS" pitchFamily="66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latin typeface="Comic Sans MS" pitchFamily="66" charset="0"/>
                <a:cs typeface="Courier New" panose="02070309020205020404" pitchFamily="49" charset="0"/>
              </a:rPr>
              <a:t>temp,rev,strlen</a:t>
            </a:r>
            <a:r>
              <a:rPr lang="en-US" sz="2000" b="1" dirty="0" smtClean="0">
                <a:latin typeface="Comic Sans MS" pitchFamily="66" charset="0"/>
                <a:cs typeface="Courier New" panose="02070309020205020404" pitchFamily="49" charset="0"/>
              </a:rPr>
              <a:t>(temp)));	// replace</a:t>
            </a:r>
          </a:p>
          <a:p>
            <a:r>
              <a:rPr lang="en-US" sz="2000" b="1" dirty="0" smtClean="0">
                <a:latin typeface="Comic Sans MS" pitchFamily="66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 smtClean="0">
                <a:latin typeface="Comic Sans MS" pitchFamily="66" charset="0"/>
                <a:cs typeface="Courier New" panose="02070309020205020404" pitchFamily="49" charset="0"/>
              </a:rPr>
              <a:t>        for(</a:t>
            </a:r>
            <a:r>
              <a:rPr lang="en-US" sz="2000" b="1" dirty="0" err="1" smtClean="0">
                <a:latin typeface="Comic Sans MS" pitchFamily="66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mic Sans MS" pitchFamily="66" charset="0"/>
                <a:cs typeface="Courier New" panose="02070309020205020404" pitchFamily="49" charset="0"/>
              </a:rPr>
              <a:t>=0;i&lt;</a:t>
            </a:r>
            <a:r>
              <a:rPr lang="en-US" sz="2000" b="1" dirty="0" err="1" smtClean="0">
                <a:latin typeface="Comic Sans MS" pitchFamily="66" charset="0"/>
                <a:cs typeface="Courier New" panose="02070309020205020404" pitchFamily="49" charset="0"/>
              </a:rPr>
              <a:t>strlen</a:t>
            </a:r>
            <a:r>
              <a:rPr lang="en-US" sz="2000" b="1" dirty="0" smtClean="0">
                <a:latin typeface="Comic Sans MS" pitchFamily="66" charset="0"/>
                <a:cs typeface="Courier New" panose="02070309020205020404" pitchFamily="49" charset="0"/>
              </a:rPr>
              <a:t>(rev);</a:t>
            </a:r>
            <a:r>
              <a:rPr lang="en-US" sz="2000" b="1" dirty="0" err="1" smtClean="0">
                <a:latin typeface="Comic Sans MS" pitchFamily="66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mic Sans MS" pitchFamily="66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b="1" dirty="0" smtClean="0">
                <a:latin typeface="Comic Sans MS" pitchFamily="66" charset="0"/>
                <a:cs typeface="Courier New" panose="02070309020205020404" pitchFamily="49" charset="0"/>
              </a:rPr>
              <a:t>            temp[</a:t>
            </a:r>
            <a:r>
              <a:rPr lang="en-US" sz="2000" b="1" dirty="0" err="1" smtClean="0">
                <a:latin typeface="Comic Sans MS" pitchFamily="66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mic Sans MS" pitchFamily="66" charset="0"/>
                <a:cs typeface="Courier New" panose="02070309020205020404" pitchFamily="49" charset="0"/>
              </a:rPr>
              <a:t>] = -1;</a:t>
            </a:r>
          </a:p>
          <a:p>
            <a:r>
              <a:rPr lang="en-US" sz="2000" b="1" dirty="0" smtClean="0">
                <a:latin typeface="Comic Sans MS" pitchFamily="66" charset="0"/>
                <a:cs typeface="Courier New" panose="02070309020205020404" pitchFamily="49" charset="0"/>
              </a:rPr>
              <a:t>        p = strchr(</a:t>
            </a:r>
            <a:r>
              <a:rPr lang="en-US" sz="2000" b="1" dirty="0" err="1" smtClean="0">
                <a:latin typeface="Comic Sans MS" pitchFamily="66" charset="0"/>
                <a:cs typeface="Courier New" panose="02070309020205020404" pitchFamily="49" charset="0"/>
              </a:rPr>
              <a:t>str</a:t>
            </a:r>
            <a:r>
              <a:rPr lang="en-US" sz="2000" b="1" dirty="0" smtClean="0">
                <a:latin typeface="Comic Sans MS" pitchFamily="66" charset="0"/>
                <a:cs typeface="Courier New" panose="02070309020205020404" pitchFamily="49" charset="0"/>
              </a:rPr>
              <a:t>, letter);			// search</a:t>
            </a:r>
          </a:p>
          <a:p>
            <a:r>
              <a:rPr lang="en-US" sz="2000" b="1" dirty="0" smtClean="0">
                <a:latin typeface="Comic Sans MS" pitchFamily="66" charset="0"/>
                <a:cs typeface="Courier New" panose="02070309020205020404" pitchFamily="49" charset="0"/>
              </a:rPr>
              <a:t>   } </a:t>
            </a:r>
          </a:p>
          <a:p>
            <a:r>
              <a:rPr lang="en-US" sz="2000" b="1" dirty="0" smtClean="0">
                <a:latin typeface="Comic Sans MS" pitchFamily="66" charset="0"/>
                <a:cs typeface="Courier New" panose="02070309020205020404" pitchFamily="49" charset="0"/>
              </a:rPr>
              <a:t>    return </a:t>
            </a:r>
            <a:r>
              <a:rPr lang="en-US" sz="2000" b="1" dirty="0" err="1" smtClean="0">
                <a:latin typeface="Comic Sans MS" pitchFamily="66" charset="0"/>
                <a:cs typeface="Courier New" panose="02070309020205020404" pitchFamily="49" charset="0"/>
              </a:rPr>
              <a:t>cnt</a:t>
            </a:r>
            <a:r>
              <a:rPr lang="en-US" sz="2000" b="1" dirty="0" smtClean="0">
                <a:latin typeface="Comic Sans MS" pitchFamily="66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 smtClean="0">
                <a:latin typeface="Comic Sans MS" pitchFamily="66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reversal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function </a:t>
            </a:r>
            <a:r>
              <a:rPr lang="en-US" dirty="0" err="1" smtClean="0"/>
              <a:t>strrev</a:t>
            </a:r>
            <a:r>
              <a:rPr lang="en-US" dirty="0" smtClean="0"/>
              <a:t>() is non-standard, not available on all compilers</a:t>
            </a:r>
          </a:p>
          <a:p>
            <a:r>
              <a:rPr lang="en-US" dirty="0" smtClean="0"/>
              <a:t>You may have to write your own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42256" y="3582412"/>
            <a:ext cx="8496944" cy="3046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char *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strrev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(char *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str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, char *rev, int size){</a:t>
            </a:r>
          </a:p>
          <a:p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    int 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    rev[size] = '\0';		// adding EOL by hand</a:t>
            </a:r>
          </a:p>
          <a:p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    for(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=0;i&lt;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size;i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++){</a:t>
            </a:r>
          </a:p>
          <a:p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        rev[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] = 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str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[size-i-1];	// reversal</a:t>
            </a:r>
          </a:p>
          <a:p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    return rev;</a:t>
            </a:r>
          </a:p>
          <a:p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}</a:t>
            </a:r>
            <a:endParaRPr lang="en-US" sz="2400" b="1" dirty="0">
              <a:latin typeface="Comic Sans MS" pitchFamily="66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525963"/>
          </a:xfrm>
        </p:spPr>
        <p:txBody>
          <a:bodyPr/>
          <a:lstStyle/>
          <a:p>
            <a:r>
              <a:rPr lang="en-US" dirty="0" smtClean="0"/>
              <a:t>Input text “the quick brown fox jumps over the lazy dog”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8200" y="1752600"/>
            <a:ext cx="1676400" cy="452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mic Sans MS" pitchFamily="66" charset="0"/>
                <a:cs typeface="Courier New" panose="02070309020205020404" pitchFamily="49" charset="0"/>
              </a:rPr>
              <a:t>a	1</a:t>
            </a:r>
          </a:p>
          <a:p>
            <a:r>
              <a:rPr lang="pt-BR" sz="2400" b="1" dirty="0" smtClean="0">
                <a:latin typeface="Comic Sans MS" pitchFamily="66" charset="0"/>
                <a:cs typeface="Courier New" panose="02070309020205020404" pitchFamily="49" charset="0"/>
              </a:rPr>
              <a:t>b	1</a:t>
            </a:r>
          </a:p>
          <a:p>
            <a:r>
              <a:rPr lang="pt-BR" sz="2400" b="1" dirty="0" smtClean="0">
                <a:latin typeface="Comic Sans MS" pitchFamily="66" charset="0"/>
                <a:cs typeface="Courier New" panose="02070309020205020404" pitchFamily="49" charset="0"/>
              </a:rPr>
              <a:t>c	1</a:t>
            </a:r>
          </a:p>
          <a:p>
            <a:r>
              <a:rPr lang="pt-BR" sz="2400" b="1" dirty="0" smtClean="0">
                <a:latin typeface="Comic Sans MS" pitchFamily="66" charset="0"/>
                <a:cs typeface="Courier New" panose="02070309020205020404" pitchFamily="49" charset="0"/>
              </a:rPr>
              <a:t>d	1</a:t>
            </a:r>
          </a:p>
          <a:p>
            <a:r>
              <a:rPr lang="pt-BR" sz="2400" b="1" dirty="0" smtClean="0">
                <a:latin typeface="Comic Sans MS" pitchFamily="66" charset="0"/>
                <a:cs typeface="Courier New" panose="02070309020205020404" pitchFamily="49" charset="0"/>
              </a:rPr>
              <a:t>e	3</a:t>
            </a:r>
          </a:p>
          <a:p>
            <a:r>
              <a:rPr lang="pt-BR" sz="2400" b="1" dirty="0" smtClean="0">
                <a:latin typeface="Comic Sans MS" pitchFamily="66" charset="0"/>
                <a:cs typeface="Courier New" panose="02070309020205020404" pitchFamily="49" charset="0"/>
              </a:rPr>
              <a:t>f	1</a:t>
            </a:r>
          </a:p>
          <a:p>
            <a:r>
              <a:rPr lang="pt-BR" sz="2400" b="1" dirty="0" smtClean="0">
                <a:latin typeface="Comic Sans MS" pitchFamily="66" charset="0"/>
                <a:cs typeface="Courier New" panose="02070309020205020404" pitchFamily="49" charset="0"/>
              </a:rPr>
              <a:t>g	1</a:t>
            </a:r>
          </a:p>
          <a:p>
            <a:r>
              <a:rPr lang="pt-BR" sz="2400" b="1" dirty="0" smtClean="0">
                <a:latin typeface="Comic Sans MS" pitchFamily="66" charset="0"/>
                <a:cs typeface="Courier New" panose="02070309020205020404" pitchFamily="49" charset="0"/>
              </a:rPr>
              <a:t>h	2</a:t>
            </a:r>
          </a:p>
          <a:p>
            <a:r>
              <a:rPr lang="pt-BR" sz="2400" b="1" dirty="0" smtClean="0">
                <a:latin typeface="Comic Sans MS" pitchFamily="66" charset="0"/>
                <a:cs typeface="Courier New" panose="02070309020205020404" pitchFamily="49" charset="0"/>
              </a:rPr>
              <a:t>i	1</a:t>
            </a:r>
          </a:p>
          <a:p>
            <a:r>
              <a:rPr lang="pt-BR" sz="2400" b="1" dirty="0" smtClean="0">
                <a:latin typeface="Comic Sans MS" pitchFamily="66" charset="0"/>
                <a:cs typeface="Courier New" panose="02070309020205020404" pitchFamily="49" charset="0"/>
              </a:rPr>
              <a:t>j	1</a:t>
            </a:r>
          </a:p>
          <a:p>
            <a:r>
              <a:rPr lang="pt-BR" sz="2400" b="1" dirty="0" smtClean="0">
                <a:latin typeface="Comic Sans MS" pitchFamily="66" charset="0"/>
                <a:cs typeface="Courier New" panose="02070309020205020404" pitchFamily="49" charset="0"/>
              </a:rPr>
              <a:t>k	1</a:t>
            </a:r>
          </a:p>
          <a:p>
            <a:r>
              <a:rPr lang="pt-BR" sz="2400" b="1" dirty="0" smtClean="0">
                <a:latin typeface="Comic Sans MS" pitchFamily="66" charset="0"/>
                <a:cs typeface="Courier New" panose="02070309020205020404" pitchFamily="49" charset="0"/>
              </a:rPr>
              <a:t>l	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1295400"/>
            <a:ext cx="1676400" cy="52629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mic Sans MS" pitchFamily="66" charset="0"/>
                <a:cs typeface="Courier New" panose="02070309020205020404" pitchFamily="49" charset="0"/>
              </a:rPr>
              <a:t>m	1</a:t>
            </a:r>
          </a:p>
          <a:p>
            <a:r>
              <a:rPr lang="pt-BR" sz="2400" b="1" dirty="0" smtClean="0">
                <a:latin typeface="Comic Sans MS" pitchFamily="66" charset="0"/>
                <a:cs typeface="Courier New" panose="02070309020205020404" pitchFamily="49" charset="0"/>
              </a:rPr>
              <a:t>n	1</a:t>
            </a:r>
          </a:p>
          <a:p>
            <a:r>
              <a:rPr lang="pt-BR" sz="2400" b="1" dirty="0" smtClean="0">
                <a:latin typeface="Comic Sans MS" pitchFamily="66" charset="0"/>
                <a:cs typeface="Courier New" panose="02070309020205020404" pitchFamily="49" charset="0"/>
              </a:rPr>
              <a:t>o	4</a:t>
            </a:r>
          </a:p>
          <a:p>
            <a:r>
              <a:rPr lang="pt-BR" sz="2400" b="1" dirty="0" smtClean="0">
                <a:latin typeface="Comic Sans MS" pitchFamily="66" charset="0"/>
                <a:cs typeface="Courier New" panose="02070309020205020404" pitchFamily="49" charset="0"/>
              </a:rPr>
              <a:t>p	1</a:t>
            </a:r>
          </a:p>
          <a:p>
            <a:r>
              <a:rPr lang="pt-BR" sz="2400" b="1" dirty="0" smtClean="0">
                <a:latin typeface="Comic Sans MS" pitchFamily="66" charset="0"/>
                <a:cs typeface="Courier New" panose="02070309020205020404" pitchFamily="49" charset="0"/>
              </a:rPr>
              <a:t>q	1</a:t>
            </a:r>
          </a:p>
          <a:p>
            <a:r>
              <a:rPr lang="pt-BR" sz="2400" b="1" dirty="0" smtClean="0">
                <a:latin typeface="Comic Sans MS" pitchFamily="66" charset="0"/>
                <a:cs typeface="Courier New" panose="02070309020205020404" pitchFamily="49" charset="0"/>
              </a:rPr>
              <a:t>r	2</a:t>
            </a:r>
          </a:p>
          <a:p>
            <a:r>
              <a:rPr lang="pt-BR" sz="2400" b="1" dirty="0" smtClean="0">
                <a:latin typeface="Comic Sans MS" pitchFamily="66" charset="0"/>
                <a:cs typeface="Courier New" panose="02070309020205020404" pitchFamily="49" charset="0"/>
              </a:rPr>
              <a:t>s	1</a:t>
            </a:r>
          </a:p>
          <a:p>
            <a:r>
              <a:rPr lang="pt-BR" sz="2400" b="1" dirty="0" smtClean="0">
                <a:latin typeface="Comic Sans MS" pitchFamily="66" charset="0"/>
                <a:cs typeface="Courier New" panose="02070309020205020404" pitchFamily="49" charset="0"/>
              </a:rPr>
              <a:t>t	2</a:t>
            </a:r>
          </a:p>
          <a:p>
            <a:r>
              <a:rPr lang="pt-BR" sz="2400" b="1" dirty="0" smtClean="0">
                <a:latin typeface="Comic Sans MS" pitchFamily="66" charset="0"/>
                <a:cs typeface="Courier New" panose="02070309020205020404" pitchFamily="49" charset="0"/>
              </a:rPr>
              <a:t>u	2</a:t>
            </a:r>
          </a:p>
          <a:p>
            <a:r>
              <a:rPr lang="pt-BR" sz="2400" b="1" dirty="0" smtClean="0">
                <a:latin typeface="Comic Sans MS" pitchFamily="66" charset="0"/>
                <a:cs typeface="Courier New" panose="02070309020205020404" pitchFamily="49" charset="0"/>
              </a:rPr>
              <a:t>v	1</a:t>
            </a:r>
          </a:p>
          <a:p>
            <a:r>
              <a:rPr lang="pt-BR" sz="2400" b="1" dirty="0" smtClean="0">
                <a:latin typeface="Comic Sans MS" pitchFamily="66" charset="0"/>
                <a:cs typeface="Courier New" panose="02070309020205020404" pitchFamily="49" charset="0"/>
              </a:rPr>
              <a:t>w	1</a:t>
            </a:r>
          </a:p>
          <a:p>
            <a:r>
              <a:rPr lang="pt-BR" sz="2400" b="1" dirty="0" smtClean="0">
                <a:latin typeface="Comic Sans MS" pitchFamily="66" charset="0"/>
                <a:cs typeface="Courier New" panose="02070309020205020404" pitchFamily="49" charset="0"/>
              </a:rPr>
              <a:t>x	1</a:t>
            </a:r>
          </a:p>
          <a:p>
            <a:r>
              <a:rPr lang="pt-BR" sz="2400" b="1" dirty="0" smtClean="0">
                <a:latin typeface="Comic Sans MS" pitchFamily="66" charset="0"/>
                <a:cs typeface="Courier New" panose="02070309020205020404" pitchFamily="49" charset="0"/>
              </a:rPr>
              <a:t>y	1</a:t>
            </a:r>
          </a:p>
          <a:p>
            <a:r>
              <a:rPr lang="pt-BR" sz="2400" b="1" dirty="0" smtClean="0">
                <a:latin typeface="Comic Sans MS" pitchFamily="66" charset="0"/>
                <a:cs typeface="Courier New" panose="02070309020205020404" pitchFamily="49" charset="0"/>
              </a:rPr>
              <a:t>z	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6" grpId="0" build="allAtOnce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operations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string-specific library functions exist in C</a:t>
            </a:r>
          </a:p>
          <a:p>
            <a:r>
              <a:rPr lang="en-US" dirty="0" smtClean="0"/>
              <a:t>Functions to copy, compare, locate patterns, concatenate, etc.</a:t>
            </a:r>
          </a:p>
          <a:p>
            <a:r>
              <a:rPr lang="en-US" dirty="0" smtClean="0"/>
              <a:t>Can combine these functionalities to do complicated lexical operations</a:t>
            </a:r>
          </a:p>
          <a:p>
            <a:r>
              <a:rPr lang="en-US" dirty="0" smtClean="0"/>
              <a:t>Can you adapt the program we just tried to find the most frequent letters in the English language?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Copying one String to Other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mic Sans MS" pitchFamily="66" charset="0"/>
              </a:rPr>
              <a:t>We can not copy content of one string variable to other using assignment operator</a:t>
            </a:r>
          </a:p>
          <a:p>
            <a:endParaRPr lang="en-US" dirty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pPr lvl="1"/>
            <a:r>
              <a:rPr lang="en-US" dirty="0" smtClean="0">
                <a:latin typeface="Comic Sans MS" pitchFamily="66" charset="0"/>
              </a:rPr>
              <a:t>This is true for any array variable.</a:t>
            </a:r>
          </a:p>
          <a:p>
            <a:pPr lvl="1"/>
            <a:r>
              <a:rPr lang="en-US" dirty="0" smtClean="0">
                <a:latin typeface="Comic Sans MS" pitchFamily="66" charset="0"/>
              </a:rPr>
              <a:t>Error: Array initializer must be a list or a string.</a:t>
            </a:r>
          </a:p>
          <a:p>
            <a:r>
              <a:rPr lang="en-US" dirty="0" smtClean="0">
                <a:latin typeface="Comic Sans MS" pitchFamily="66" charset="0"/>
              </a:rPr>
              <a:t>We need to do element-wise copying</a:t>
            </a:r>
          </a:p>
          <a:p>
            <a:pPr marL="0" indent="0">
              <a:buNone/>
            </a:pPr>
            <a:endParaRPr lang="en-US" dirty="0" smtClean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3</a:t>
            </a:fld>
            <a:endParaRPr lang="hi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Programming</a:t>
            </a:r>
            <a:endParaRPr lang="hi-IN" dirty="0"/>
          </a:p>
        </p:txBody>
      </p:sp>
      <p:grpSp>
        <p:nvGrpSpPr>
          <p:cNvPr id="2" name="Group 10"/>
          <p:cNvGrpSpPr/>
          <p:nvPr/>
        </p:nvGrpSpPr>
        <p:grpSpPr>
          <a:xfrm>
            <a:off x="741243" y="2492896"/>
            <a:ext cx="6473963" cy="1512168"/>
            <a:chOff x="1547664" y="2492896"/>
            <a:chExt cx="6473963" cy="1512168"/>
          </a:xfrm>
        </p:grpSpPr>
        <p:sp>
          <p:nvSpPr>
            <p:cNvPr id="7" name="TextBox 6"/>
            <p:cNvSpPr txBox="1"/>
            <p:nvPr/>
          </p:nvSpPr>
          <p:spPr>
            <a:xfrm>
              <a:off x="1547664" y="2979003"/>
              <a:ext cx="3560590" cy="8309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mic Sans MS" pitchFamily="66" charset="0"/>
                </a:rPr>
                <a:t> char str1[] = "Hello";</a:t>
              </a:r>
            </a:p>
            <a:p>
              <a:r>
                <a:rPr lang="en-US" sz="2400" b="1" dirty="0" smtClean="0">
                  <a:latin typeface="Comic Sans MS" pitchFamily="66" charset="0"/>
                </a:rPr>
                <a:t> </a:t>
              </a:r>
              <a:r>
                <a:rPr lang="en-US" sz="2400" b="1" dirty="0">
                  <a:latin typeface="Comic Sans MS" pitchFamily="66" charset="0"/>
                </a:rPr>
                <a:t>char str2[] = str1</a:t>
              </a:r>
              <a:r>
                <a:rPr lang="en-US" sz="2400" b="1" dirty="0" smtClean="0">
                  <a:latin typeface="Comic Sans MS" pitchFamily="66" charset="0"/>
                </a:rPr>
                <a:t>;</a:t>
              </a:r>
              <a:endParaRPr lang="en-US" sz="2400" b="1" dirty="0">
                <a:latin typeface="Comic Sans MS" pitchFamily="66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076056" y="2492896"/>
              <a:ext cx="2945571" cy="1512168"/>
              <a:chOff x="5509132" y="2512349"/>
              <a:chExt cx="2945571" cy="1512168"/>
            </a:xfrm>
          </p:grpSpPr>
          <p:sp>
            <p:nvSpPr>
              <p:cNvPr id="8" name="Multiply 7"/>
              <p:cNvSpPr/>
              <p:nvPr/>
            </p:nvSpPr>
            <p:spPr bwMode="auto">
              <a:xfrm>
                <a:off x="5509132" y="2512349"/>
                <a:ext cx="2016224" cy="1512168"/>
              </a:xfrm>
              <a:prstGeom prst="mathMultiply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046945" y="3037600"/>
                <a:ext cx="1407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  <a:latin typeface="Comic Sans MS" pitchFamily="66" charset="0"/>
                  </a:rPr>
                  <a:t>WRONG</a:t>
                </a:r>
                <a:endParaRPr lang="en-US" sz="2400" b="1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2" name="Rounded Rectangular Callout 11"/>
          <p:cNvSpPr/>
          <p:nvPr/>
        </p:nvSpPr>
        <p:spPr bwMode="auto">
          <a:xfrm>
            <a:off x="7286644" y="2285992"/>
            <a:ext cx="1785918" cy="2000264"/>
          </a:xfrm>
          <a:prstGeom prst="wedgeRoundRectCallout">
            <a:avLst>
              <a:gd name="adj1" fmla="val -69208"/>
              <a:gd name="adj2" fmla="val 4284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IN" sz="21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Array type is not </a:t>
            </a:r>
            <a:r>
              <a:rPr kumimoji="0" lang="en-IN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assignable.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endParaRPr lang="en-IN" sz="2000" dirty="0" smtClean="0"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IN" sz="20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 Pointers</a:t>
            </a:r>
            <a:r>
              <a:rPr kumimoji="0" lang="en-IN" sz="200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needed!</a:t>
            </a:r>
            <a:endParaRPr kumimoji="0" lang="en-IN" sz="20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576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String Copy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712968" cy="5184576"/>
          </a:xfrm>
        </p:spPr>
        <p:txBody>
          <a:bodyPr/>
          <a:lstStyle/>
          <a:p>
            <a:pPr marL="457200" lvl="1" indent="0">
              <a:buNone/>
            </a:pP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   </a:t>
            </a:r>
            <a:r>
              <a:rPr lang="en-US" sz="3200" dirty="0" err="1" smtClean="0">
                <a:solidFill>
                  <a:srgbClr val="FF0000"/>
                </a:solidFill>
                <a:latin typeface="Comic Sans MS" pitchFamily="66" charset="0"/>
              </a:rPr>
              <a:t>str_copy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(char </a:t>
            </a:r>
            <a:r>
              <a:rPr lang="en-US" sz="3200" dirty="0" err="1" smtClean="0">
                <a:solidFill>
                  <a:srgbClr val="FF0000"/>
                </a:solidFill>
                <a:latin typeface="Comic Sans MS" pitchFamily="66" charset="0"/>
              </a:rPr>
              <a:t>dest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[], char </a:t>
            </a:r>
            <a:r>
              <a:rPr lang="en-US" sz="3200" dirty="0" err="1" smtClean="0">
                <a:solidFill>
                  <a:srgbClr val="FF0000"/>
                </a:solidFill>
                <a:latin typeface="Comic Sans MS" pitchFamily="66" charset="0"/>
              </a:rPr>
              <a:t>src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[]);</a:t>
            </a:r>
          </a:p>
          <a:p>
            <a:r>
              <a:rPr lang="en-US" dirty="0">
                <a:latin typeface="Comic Sans MS" pitchFamily="66" charset="0"/>
              </a:rPr>
              <a:t>Arguments: Two </a:t>
            </a:r>
            <a:r>
              <a:rPr lang="en-US" dirty="0" smtClean="0">
                <a:latin typeface="Comic Sans MS" pitchFamily="66" charset="0"/>
              </a:rPr>
              <a:t>strings: </a:t>
            </a:r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dest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and </a:t>
            </a:r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src</a:t>
            </a:r>
            <a:r>
              <a:rPr lang="en-US" dirty="0" smtClean="0">
                <a:latin typeface="Comic Sans MS" pitchFamily="66" charset="0"/>
              </a:rPr>
              <a:t>.</a:t>
            </a:r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Copy </a:t>
            </a:r>
            <a:r>
              <a:rPr lang="en-US" dirty="0">
                <a:latin typeface="Comic Sans MS" pitchFamily="66" charset="0"/>
              </a:rPr>
              <a:t>contents of </a:t>
            </a:r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src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into </a:t>
            </a:r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dest</a:t>
            </a:r>
            <a:r>
              <a:rPr lang="en-US" dirty="0" smtClean="0">
                <a:latin typeface="Comic Sans MS" pitchFamily="66" charset="0"/>
              </a:rPr>
              <a:t>.</a:t>
            </a:r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We assume </a:t>
            </a:r>
            <a:r>
              <a:rPr lang="en-US" dirty="0">
                <a:latin typeface="Comic Sans MS" pitchFamily="66" charset="0"/>
              </a:rPr>
              <a:t>that </a:t>
            </a:r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dest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is </a:t>
            </a:r>
            <a:r>
              <a:rPr lang="en-US" dirty="0">
                <a:latin typeface="Comic Sans MS" pitchFamily="66" charset="0"/>
              </a:rPr>
              <a:t>declared with size at least </a:t>
            </a:r>
            <a:r>
              <a:rPr lang="en-US" dirty="0" smtClean="0">
                <a:latin typeface="Comic Sans MS" pitchFamily="66" charset="0"/>
              </a:rPr>
              <a:t>as large </a:t>
            </a:r>
            <a:r>
              <a:rPr lang="en-US" dirty="0">
                <a:latin typeface="Comic Sans MS" pitchFamily="66" charset="0"/>
              </a:rPr>
              <a:t>as </a:t>
            </a:r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src</a:t>
            </a:r>
            <a:r>
              <a:rPr lang="en-US" dirty="0" smtClean="0">
                <a:latin typeface="Comic Sans MS" pitchFamily="66" charset="0"/>
              </a:rPr>
              <a:t>.</a:t>
            </a:r>
          </a:p>
          <a:p>
            <a:r>
              <a:rPr lang="en-US" dirty="0" smtClean="0">
                <a:latin typeface="Comic Sans MS" pitchFamily="66" charset="0"/>
              </a:rPr>
              <a:t>Note the use of ‘\0’ for loop termination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4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Programming</a:t>
            </a:r>
            <a:endParaRPr lang="hi-IN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4293096"/>
            <a:ext cx="8496944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mic Sans MS" pitchFamily="66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str_copy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(char 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dest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[], char 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src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[]) {</a:t>
            </a:r>
            <a:endParaRPr lang="en-US" sz="2400" b="1" dirty="0">
              <a:latin typeface="Comic Sans MS" pitchFamily="66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   int 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;</a:t>
            </a:r>
            <a:endParaRPr lang="en-US" sz="2400" b="1" dirty="0">
              <a:latin typeface="Comic Sans MS" pitchFamily="66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   for (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 = 0; 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src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[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mic Sans MS" pitchFamily="66" charset="0"/>
                <a:cs typeface="Courier New" panose="02070309020205020404" pitchFamily="49" charset="0"/>
              </a:rPr>
              <a:t>] != '\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0’; 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++)</a:t>
            </a:r>
            <a:endParaRPr lang="en-US" sz="2400" b="1" dirty="0">
              <a:latin typeface="Comic Sans MS" pitchFamily="66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   	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dest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[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mic Sans MS" pitchFamily="66" charset="0"/>
                <a:cs typeface="Courier New" panose="02070309020205020404" pitchFamily="49" charset="0"/>
              </a:rPr>
              <a:t>] = 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src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[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]; </a:t>
            </a:r>
            <a:endParaRPr lang="en-US" sz="2400" b="1" dirty="0">
              <a:latin typeface="Comic Sans MS" pitchFamily="66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dest</a:t>
            </a:r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[</a:t>
            </a:r>
            <a:r>
              <a:rPr lang="en-US" sz="2400" b="1" dirty="0" err="1" smtClean="0">
                <a:latin typeface="Comic Sans MS" pitchFamily="66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mic Sans MS" pitchFamily="66" charset="0"/>
                <a:cs typeface="Courier New" panose="02070309020205020404" pitchFamily="49" charset="0"/>
              </a:rPr>
              <a:t>] = '\0';</a:t>
            </a:r>
          </a:p>
          <a:p>
            <a:r>
              <a:rPr lang="en-US" sz="2400" b="1" dirty="0" smtClean="0">
                <a:latin typeface="Comic Sans MS" pitchFamily="66" charset="0"/>
                <a:cs typeface="Courier New" panose="02070309020205020404" pitchFamily="49" charset="0"/>
              </a:rPr>
              <a:t>}</a:t>
            </a:r>
            <a:endParaRPr lang="en-US" sz="2400" b="1" dirty="0">
              <a:latin typeface="Comic Sans MS" pitchFamily="66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080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itchFamily="66" charset="0"/>
              </a:rPr>
              <a:t>Comparing Two </a:t>
            </a:r>
            <a:r>
              <a:rPr lang="en-US" dirty="0" smtClean="0">
                <a:latin typeface="Comic Sans MS" pitchFamily="66" charset="0"/>
              </a:rPr>
              <a:t>Strings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mic Sans MS" pitchFamily="66" charset="0"/>
              </a:rPr>
              <a:t>Lexicographical </a:t>
            </a:r>
            <a:r>
              <a:rPr lang="en-US" dirty="0" smtClean="0">
                <a:latin typeface="Comic Sans MS" pitchFamily="66" charset="0"/>
              </a:rPr>
              <a:t>Ordering</a:t>
            </a:r>
          </a:p>
          <a:p>
            <a:pPr lvl="1"/>
            <a:r>
              <a:rPr lang="en-US" dirty="0">
                <a:latin typeface="Comic Sans MS" pitchFamily="66" charset="0"/>
              </a:rPr>
              <a:t>A string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str1</a:t>
            </a:r>
            <a:r>
              <a:rPr lang="en-US" dirty="0">
                <a:latin typeface="Comic Sans MS" pitchFamily="66" charset="0"/>
              </a:rPr>
              <a:t> is said to be </a:t>
            </a:r>
            <a:r>
              <a:rPr lang="en-US" dirty="0" smtClean="0">
                <a:latin typeface="Comic Sans MS" pitchFamily="66" charset="0"/>
              </a:rPr>
              <a:t>lexicographically </a:t>
            </a:r>
            <a:r>
              <a:rPr lang="en-US" dirty="0">
                <a:latin typeface="Comic Sans MS" pitchFamily="66" charset="0"/>
              </a:rPr>
              <a:t>smaller </a:t>
            </a:r>
            <a:r>
              <a:rPr lang="en-US" dirty="0" smtClean="0">
                <a:latin typeface="Comic Sans MS" pitchFamily="66" charset="0"/>
              </a:rPr>
              <a:t>than another </a:t>
            </a:r>
            <a:r>
              <a:rPr lang="en-US" dirty="0">
                <a:latin typeface="Comic Sans MS" pitchFamily="66" charset="0"/>
              </a:rPr>
              <a:t>string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str2</a:t>
            </a:r>
            <a:r>
              <a:rPr lang="en-US" dirty="0">
                <a:latin typeface="Comic Sans MS" pitchFamily="66" charset="0"/>
              </a:rPr>
              <a:t> if the </a:t>
            </a:r>
            <a:r>
              <a:rPr lang="en-US" dirty="0" smtClean="0">
                <a:latin typeface="Comic Sans MS" pitchFamily="66" charset="0"/>
              </a:rPr>
              <a:t>first character, </a:t>
            </a:r>
            <a:r>
              <a:rPr lang="en-US" dirty="0">
                <a:latin typeface="Comic Sans MS" pitchFamily="66" charset="0"/>
              </a:rPr>
              <a:t>where the </a:t>
            </a:r>
            <a:r>
              <a:rPr lang="en-US" dirty="0" smtClean="0">
                <a:latin typeface="Comic Sans MS" pitchFamily="66" charset="0"/>
              </a:rPr>
              <a:t>strings differ</a:t>
            </a:r>
            <a:r>
              <a:rPr lang="en-US" dirty="0">
                <a:latin typeface="Comic Sans MS" pitchFamily="66" charset="0"/>
              </a:rPr>
              <a:t>, is smaller in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str1</a:t>
            </a:r>
            <a:r>
              <a:rPr lang="en-US" dirty="0" smtClean="0">
                <a:latin typeface="Comic Sans MS" pitchFamily="66" charset="0"/>
              </a:rPr>
              <a:t>. </a:t>
            </a:r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Examples: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"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cap" </a:t>
            </a:r>
            <a:r>
              <a:rPr lang="en-US" dirty="0">
                <a:latin typeface="Comic Sans MS" pitchFamily="66" charset="0"/>
              </a:rPr>
              <a:t>is smaller than 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"cat"</a:t>
            </a:r>
            <a:r>
              <a:rPr lang="en-US" dirty="0">
                <a:latin typeface="Comic Sans MS" pitchFamily="66" charset="0"/>
              </a:rPr>
              <a:t>.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"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mat" </a:t>
            </a:r>
            <a:r>
              <a:rPr lang="en-US" dirty="0">
                <a:latin typeface="Comic Sans MS" pitchFamily="66" charset="0"/>
              </a:rPr>
              <a:t>is smaller than 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"matter</a:t>
            </a: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"</a:t>
            </a:r>
            <a:r>
              <a:rPr lang="en-US" dirty="0" smtClean="0">
                <a:latin typeface="Comic Sans MS" pitchFamily="66" charset="0"/>
              </a:rPr>
              <a:t>.</a:t>
            </a:r>
          </a:p>
          <a:p>
            <a:r>
              <a:rPr lang="en-US" dirty="0" smtClean="0">
                <a:latin typeface="Comic Sans MS" pitchFamily="66" charset="0"/>
              </a:rPr>
              <a:t>Order of words in a Dictionary</a:t>
            </a:r>
          </a:p>
          <a:p>
            <a:pPr lvl="1"/>
            <a:endParaRPr lang="en-US" dirty="0">
              <a:latin typeface="Comic Sans MS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5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Programming</a:t>
            </a:r>
            <a:endParaRPr lang="hi-IN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929454" y="4429132"/>
            <a:ext cx="1714512" cy="857256"/>
          </a:xfrm>
          <a:prstGeom prst="wedgeRoundRectCallout">
            <a:avLst>
              <a:gd name="adj1" fmla="val -63606"/>
              <a:gd name="adj2" fmla="val 5774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IN" sz="2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Or, ASCII value.</a:t>
            </a:r>
          </a:p>
        </p:txBody>
      </p:sp>
    </p:spTree>
    <p:extLst>
      <p:ext uri="{BB962C8B-B14F-4D97-AF65-F5344CB8AC3E}">
        <p14:creationId xmlns="" xmlns:p14="http://schemas.microsoft.com/office/powerpoint/2010/main" val="60354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String Comparison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518457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mic Sans MS" pitchFamily="66" charset="0"/>
              </a:rPr>
              <a:t>We will write a function that compares two </a:t>
            </a:r>
            <a:r>
              <a:rPr lang="en-US" dirty="0" smtClean="0">
                <a:latin typeface="Comic Sans MS" pitchFamily="66" charset="0"/>
              </a:rPr>
              <a:t>strings lexicographically</a:t>
            </a:r>
            <a:r>
              <a:rPr lang="en-US" dirty="0">
                <a:latin typeface="Comic Sans MS" pitchFamily="66" charset="0"/>
              </a:rPr>
              <a:t>: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str_compare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 (char str1[], char str2[])</a:t>
            </a:r>
          </a:p>
          <a:p>
            <a:r>
              <a:rPr lang="en-US" dirty="0" smtClean="0">
                <a:latin typeface="Comic Sans MS" pitchFamily="66" charset="0"/>
              </a:rPr>
              <a:t>Arguments: Two strings str1 and str2</a:t>
            </a:r>
          </a:p>
          <a:p>
            <a:r>
              <a:rPr lang="en-US" dirty="0" smtClean="0">
                <a:latin typeface="Comic Sans MS" pitchFamily="66" charset="0"/>
              </a:rPr>
              <a:t>Return </a:t>
            </a:r>
            <a:r>
              <a:rPr lang="en-US" dirty="0">
                <a:latin typeface="Comic Sans MS" pitchFamily="66" charset="0"/>
              </a:rPr>
              <a:t>value: </a:t>
            </a:r>
            <a:endParaRPr lang="en-US" dirty="0" smtClean="0">
              <a:latin typeface="Comic Sans MS" pitchFamily="66" charset="0"/>
            </a:endParaRPr>
          </a:p>
          <a:p>
            <a:pPr lvl="1"/>
            <a:r>
              <a:rPr lang="en-US" dirty="0" smtClean="0">
                <a:latin typeface="Comic Sans MS" pitchFamily="66" charset="0"/>
              </a:rPr>
              <a:t> 0 </a:t>
            </a:r>
            <a:r>
              <a:rPr lang="en-US" dirty="0">
                <a:latin typeface="Comic Sans MS" pitchFamily="66" charset="0"/>
              </a:rPr>
              <a:t>if the strings are equal, </a:t>
            </a:r>
            <a:endParaRPr lang="en-US" dirty="0" smtClean="0">
              <a:latin typeface="Comic Sans MS" pitchFamily="66" charset="0"/>
            </a:endParaRPr>
          </a:p>
          <a:p>
            <a:pPr lvl="1"/>
            <a:r>
              <a:rPr lang="en-US" dirty="0" smtClean="0">
                <a:latin typeface="Comic Sans MS" pitchFamily="66" charset="0"/>
              </a:rPr>
              <a:t>-</a:t>
            </a:r>
            <a:r>
              <a:rPr lang="en-US" dirty="0">
                <a:latin typeface="Comic Sans MS" pitchFamily="66" charset="0"/>
              </a:rPr>
              <a:t>1 if str1 is "smaller",</a:t>
            </a:r>
          </a:p>
          <a:p>
            <a:pPr lvl="1"/>
            <a:r>
              <a:rPr lang="en-US" dirty="0" smtClean="0">
                <a:latin typeface="Comic Sans MS" pitchFamily="66" charset="0"/>
              </a:rPr>
              <a:t> 1 </a:t>
            </a:r>
            <a:r>
              <a:rPr lang="en-US" dirty="0">
                <a:latin typeface="Comic Sans MS" pitchFamily="66" charset="0"/>
              </a:rPr>
              <a:t>if str2 is "smaller".</a:t>
            </a:r>
          </a:p>
          <a:p>
            <a:r>
              <a:rPr lang="en-US" dirty="0">
                <a:latin typeface="Comic Sans MS" pitchFamily="66" charset="0"/>
              </a:rPr>
              <a:t>Assumption: The strings contain letters of one case (</a:t>
            </a:r>
            <a:r>
              <a:rPr lang="en-US" dirty="0" smtClean="0">
                <a:latin typeface="Comic Sans MS" pitchFamily="66" charset="0"/>
              </a:rPr>
              <a:t>either capital </a:t>
            </a:r>
            <a:r>
              <a:rPr lang="en-US" dirty="0">
                <a:latin typeface="Comic Sans MS" pitchFamily="66" charset="0"/>
              </a:rPr>
              <a:t>or small).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6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Programming</a:t>
            </a:r>
            <a:endParaRPr lang="hi-IN" dirty="0"/>
          </a:p>
        </p:txBody>
      </p:sp>
    </p:spTree>
    <p:extLst>
      <p:ext uri="{BB962C8B-B14F-4D97-AF65-F5344CB8AC3E}">
        <p14:creationId xmlns="" xmlns:p14="http://schemas.microsoft.com/office/powerpoint/2010/main" val="63224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Code for </a:t>
            </a:r>
            <a:r>
              <a:rPr lang="en-US" dirty="0" err="1" smtClean="0">
                <a:latin typeface="Comic Sans MS" panose="030F0702030302020204" pitchFamily="66" charset="0"/>
              </a:rPr>
              <a:t>str_compare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7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Programming</a:t>
            </a:r>
            <a:endParaRPr lang="hi-IN" dirty="0"/>
          </a:p>
        </p:txBody>
      </p:sp>
      <p:sp>
        <p:nvSpPr>
          <p:cNvPr id="7" name="Rectangle 6"/>
          <p:cNvSpPr/>
          <p:nvPr/>
        </p:nvSpPr>
        <p:spPr>
          <a:xfrm>
            <a:off x="107504" y="2209800"/>
            <a:ext cx="8856984" cy="45243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str_compare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 str1[],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str2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while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(str1[i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]==str2[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]){</a:t>
            </a:r>
            <a:endParaRPr lang="en-US" sz="20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(str1[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== str2[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da-D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 (str1[i] &lt; str2[i])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-1;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1;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80730" y="5562600"/>
            <a:ext cx="169587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//str2 &lt; str1</a:t>
            </a:r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5181600" y="1219200"/>
            <a:ext cx="1905000" cy="8382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is wrong with this code?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0625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Code for </a:t>
            </a:r>
            <a:r>
              <a:rPr lang="en-US" dirty="0" err="1" smtClean="0">
                <a:latin typeface="Comic Sans MS" panose="030F0702030302020204" pitchFamily="66" charset="0"/>
              </a:rPr>
              <a:t>str_compare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8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Programming</a:t>
            </a:r>
            <a:endParaRPr lang="hi-IN" dirty="0"/>
          </a:p>
        </p:txBody>
      </p:sp>
      <p:sp>
        <p:nvSpPr>
          <p:cNvPr id="7" name="Rectangle 6"/>
          <p:cNvSpPr/>
          <p:nvPr/>
        </p:nvSpPr>
        <p:spPr>
          <a:xfrm>
            <a:off x="107504" y="1268760"/>
            <a:ext cx="8856984" cy="52629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str_compare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 str1[],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str2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while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(str1[i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]==str2[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]){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//skip over same chars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(str1[i]=='\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break; 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(str1[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== str2[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da-D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 (str1[i] &lt; str2[i])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-1;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1;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3"/>
          <p:cNvGrpSpPr/>
          <p:nvPr/>
        </p:nvGrpSpPr>
        <p:grpSpPr>
          <a:xfrm>
            <a:off x="5508106" y="4811986"/>
            <a:ext cx="3485897" cy="1785531"/>
            <a:chOff x="3030321" y="3607068"/>
            <a:chExt cx="3485897" cy="1785531"/>
          </a:xfrm>
        </p:grpSpPr>
        <p:sp>
          <p:nvSpPr>
            <p:cNvPr id="25" name="TextBox 24"/>
            <p:cNvSpPr txBox="1"/>
            <p:nvPr/>
          </p:nvSpPr>
          <p:spPr>
            <a:xfrm>
              <a:off x="3131842" y="4192270"/>
              <a:ext cx="3384376" cy="1200329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At this point, since the first differing characters are such that str1[</a:t>
              </a:r>
              <a:r>
                <a:rPr lang="en-US" dirty="0" err="1" smtClean="0"/>
                <a:t>i</a:t>
              </a:r>
              <a:r>
                <a:rPr lang="en-US" dirty="0" smtClean="0"/>
                <a:t>] &lt; str2[</a:t>
              </a:r>
              <a:r>
                <a:rPr lang="en-US" dirty="0" err="1" smtClean="0"/>
                <a:t>i</a:t>
              </a:r>
              <a:r>
                <a:rPr lang="en-US" dirty="0" smtClean="0"/>
                <a:t>], =&gt; str1 is smaller</a:t>
              </a:r>
              <a:endParaRPr lang="en-US" dirty="0"/>
            </a:p>
          </p:txBody>
        </p:sp>
        <p:cxnSp>
          <p:nvCxnSpPr>
            <p:cNvPr id="26" name="Curved Connector 25"/>
            <p:cNvCxnSpPr/>
            <p:nvPr/>
          </p:nvCxnSpPr>
          <p:spPr bwMode="auto">
            <a:xfrm rot="10800000">
              <a:off x="3030321" y="3607068"/>
              <a:ext cx="1584174" cy="585203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475656" y="5397188"/>
            <a:ext cx="169587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//str2 &lt; str1</a:t>
            </a:r>
            <a:endParaRPr lang="en-US" dirty="0"/>
          </a:p>
        </p:txBody>
      </p:sp>
      <p:grpSp>
        <p:nvGrpSpPr>
          <p:cNvPr id="4" name="Group 19"/>
          <p:cNvGrpSpPr/>
          <p:nvPr/>
        </p:nvGrpSpPr>
        <p:grpSpPr>
          <a:xfrm>
            <a:off x="4716018" y="2667000"/>
            <a:ext cx="4199601" cy="1410072"/>
            <a:chOff x="2316617" y="4534059"/>
            <a:chExt cx="4199601" cy="1410072"/>
          </a:xfrm>
        </p:grpSpPr>
        <p:sp>
          <p:nvSpPr>
            <p:cNvPr id="21" name="TextBox 20"/>
            <p:cNvSpPr txBox="1"/>
            <p:nvPr/>
          </p:nvSpPr>
          <p:spPr>
            <a:xfrm>
              <a:off x="3131842" y="4534059"/>
              <a:ext cx="3384376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When can this happen?</a:t>
              </a:r>
              <a:endParaRPr lang="en-US" dirty="0"/>
            </a:p>
          </p:txBody>
        </p:sp>
        <p:cxnSp>
          <p:nvCxnSpPr>
            <p:cNvPr id="27" name="Curved Connector 26"/>
            <p:cNvCxnSpPr/>
            <p:nvPr/>
          </p:nvCxnSpPr>
          <p:spPr bwMode="auto">
            <a:xfrm rot="10800000" flipV="1">
              <a:off x="2316617" y="4915060"/>
              <a:ext cx="2370582" cy="1029071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10625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Other string functions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Return </a:t>
            </a:r>
            <a:r>
              <a:rPr lang="en-US" i="1" dirty="0">
                <a:latin typeface="Comic Sans MS" panose="030F0702030302020204" pitchFamily="66" charset="0"/>
              </a:rPr>
              <a:t>length</a:t>
            </a:r>
            <a:r>
              <a:rPr lang="en-US" dirty="0">
                <a:latin typeface="Comic Sans MS" panose="030F0702030302020204" pitchFamily="66" charset="0"/>
              </a:rPr>
              <a:t> of a string.</a:t>
            </a:r>
          </a:p>
          <a:p>
            <a:r>
              <a:rPr lang="en-US" i="1" dirty="0" smtClean="0">
                <a:latin typeface="Comic Sans MS" panose="030F0702030302020204" pitchFamily="66" charset="0"/>
              </a:rPr>
              <a:t>Concatenates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one string with another.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Search </a:t>
            </a:r>
            <a:r>
              <a:rPr lang="en-US" dirty="0">
                <a:latin typeface="Comic Sans MS" panose="030F0702030302020204" pitchFamily="66" charset="0"/>
              </a:rPr>
              <a:t>for a </a:t>
            </a:r>
            <a:r>
              <a:rPr lang="en-US" i="1" dirty="0">
                <a:latin typeface="Comic Sans MS" panose="030F0702030302020204" pitchFamily="66" charset="0"/>
              </a:rPr>
              <a:t>substring</a:t>
            </a:r>
            <a:r>
              <a:rPr lang="en-US" dirty="0">
                <a:latin typeface="Comic Sans MS" panose="030F0702030302020204" pitchFamily="66" charset="0"/>
              </a:rPr>
              <a:t> in a given string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r>
              <a:rPr lang="en-US" i="1" dirty="0" smtClean="0">
                <a:latin typeface="Comic Sans MS" panose="030F0702030302020204" pitchFamily="66" charset="0"/>
              </a:rPr>
              <a:t>Reverse</a:t>
            </a:r>
            <a:r>
              <a:rPr lang="en-US" dirty="0" smtClean="0">
                <a:latin typeface="Comic Sans MS" panose="030F0702030302020204" pitchFamily="66" charset="0"/>
              </a:rPr>
              <a:t> a string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Find first/last/k-</a:t>
            </a:r>
            <a:r>
              <a:rPr lang="en-US" dirty="0" err="1" smtClean="0">
                <a:latin typeface="Comic Sans MS" panose="030F0702030302020204" pitchFamily="66" charset="0"/>
              </a:rPr>
              <a:t>th</a:t>
            </a:r>
            <a:r>
              <a:rPr lang="en-US" dirty="0" smtClean="0">
                <a:latin typeface="Comic Sans MS" panose="030F0702030302020204" pitchFamily="66" charset="0"/>
              </a:rPr>
              <a:t> occurrence of a </a:t>
            </a:r>
            <a:r>
              <a:rPr lang="en-US" i="1" dirty="0" smtClean="0">
                <a:latin typeface="Comic Sans MS" panose="030F0702030302020204" pitchFamily="66" charset="0"/>
              </a:rPr>
              <a:t>character</a:t>
            </a:r>
            <a:r>
              <a:rPr lang="en-US" dirty="0" smtClean="0">
                <a:latin typeface="Comic Sans MS" panose="030F0702030302020204" pitchFamily="66" charset="0"/>
              </a:rPr>
              <a:t> in a string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… and more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Case sensitive/</a:t>
            </a:r>
            <a:r>
              <a:rPr lang="en-US" i="1" dirty="0" smtClean="0">
                <a:latin typeface="Comic Sans MS" panose="030F0702030302020204" pitchFamily="66" charset="0"/>
              </a:rPr>
              <a:t>insensitive</a:t>
            </a:r>
            <a:r>
              <a:rPr lang="en-US" dirty="0" smtClean="0">
                <a:latin typeface="Comic Sans MS" panose="030F0702030302020204" pitchFamily="66" charset="0"/>
              </a:rPr>
              <a:t> versions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9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Programming</a:t>
            </a:r>
            <a:endParaRPr lang="hi-IN" dirty="0"/>
          </a:p>
        </p:txBody>
      </p:sp>
    </p:spTree>
    <p:extLst>
      <p:ext uri="{BB962C8B-B14F-4D97-AF65-F5344CB8AC3E}">
        <p14:creationId xmlns="" xmlns:p14="http://schemas.microsoft.com/office/powerpoint/2010/main" val="395011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1511</Words>
  <Application>Microsoft Office PowerPoint</Application>
  <PresentationFormat>On-screen Show (4:3)</PresentationFormat>
  <Paragraphs>294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Operations on strings</vt:lpstr>
      <vt:lpstr>Strings</vt:lpstr>
      <vt:lpstr>Copying one String to Other</vt:lpstr>
      <vt:lpstr>String Copy</vt:lpstr>
      <vt:lpstr>Comparing Two Strings</vt:lpstr>
      <vt:lpstr>String Comparison</vt:lpstr>
      <vt:lpstr>Code for str_compare</vt:lpstr>
      <vt:lpstr>Code for str_compare</vt:lpstr>
      <vt:lpstr>Other string functions</vt:lpstr>
      <vt:lpstr>string.h</vt:lpstr>
      <vt:lpstr>string.h</vt:lpstr>
      <vt:lpstr>string.h</vt:lpstr>
      <vt:lpstr>string.h</vt:lpstr>
      <vt:lpstr>string.h</vt:lpstr>
      <vt:lpstr>Program example</vt:lpstr>
      <vt:lpstr>Program example</vt:lpstr>
      <vt:lpstr>Finding number of occurrences</vt:lpstr>
      <vt:lpstr>Selective search in a string</vt:lpstr>
      <vt:lpstr>String truncation</vt:lpstr>
      <vt:lpstr>Looping through the letters</vt:lpstr>
      <vt:lpstr>Counting</vt:lpstr>
      <vt:lpstr>String reversal</vt:lpstr>
      <vt:lpstr>Sample output</vt:lpstr>
      <vt:lpstr>String operations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Operations on strings</dc:title>
  <dc:creator>nisheeth</dc:creator>
  <cp:lastModifiedBy>nisheeth</cp:lastModifiedBy>
  <cp:revision>28</cp:revision>
  <dcterms:created xsi:type="dcterms:W3CDTF">2017-10-01T11:53:13Z</dcterms:created>
  <dcterms:modified xsi:type="dcterms:W3CDTF">2017-10-11T06:10:59Z</dcterms:modified>
</cp:coreProperties>
</file>