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324" r:id="rId3"/>
    <p:sldId id="257" r:id="rId4"/>
    <p:sldId id="32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5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C12BA-9502-4C3D-BE19-EDFE91FAC6A4}" type="datetimeFigureOut">
              <a:rPr lang="en-GB" smtClean="0"/>
              <a:pPr/>
              <a:t>16/10/2017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2E178-9124-40BA-A40B-4640153CEFF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95357-8BA4-4506-8748-29C72D895E8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4A6AB5-7449-4218-AE63-48D00982B3C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5D7CEE-FCE8-4BFD-BDF4-12E1A2F9012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284B6E-26FF-4FC9-B8C3-0BB975389F0B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F6EB6A-AB32-405A-8617-22BB11A29AC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DD4D94-50CB-400C-9306-43083C2A959B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042AC-E4C5-4620-9834-C9B52062F74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B1DF96-110E-4F41-89CF-1B89A0DD2CC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9E5962-AAE9-489B-BC0B-09CE4116E04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2421BE-567B-4275-86A4-9FF829458FCE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07B285-88FD-4DAE-9EFF-C4B4FE1E6B1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B53E2A-B7F3-431C-B747-605D9D025C9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21E9-AC4C-4126-B67B-5EDF5970689E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1498C5-682C-44B4-9C4B-E6A10284BA79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D23C12-5C87-41CE-89FE-221C7DBBF2CB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35B7B3-C16D-45F1-8787-43A7C8A5BD1A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1C3EEB-4677-488A-9483-EA26F5FA3739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A8FD1F-34CB-4F04-9781-2443F8BBFEB0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E9BFF1-50C9-49A9-ADB3-E243816EFA4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64A743-3AFB-488F-AE9A-1F40BEC6FE30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776B79-ADE6-4B89-A179-E3E6FEE50DE9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E72E28-0DF1-4129-B1C0-2CFC6D930383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3BD7D-C2D5-4B4E-B2FD-A848BC8A5DC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DF0F1C-3A29-459D-9BFE-F660F736EB68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D6BABC-BE77-4DD5-AE35-CDF0E484980E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59EF67-E77B-44DF-B6C6-C867268BB4B9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82B52-12FF-445C-977F-C35E3DECAA74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ACC5EE-C93E-476E-B3D9-ADDCF83E9C2B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C9C061-4008-448E-AD18-7E1F4E28524E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1FE0DE-00C7-46D4-83CF-AA316E71052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24798C-BD9E-4C9F-A920-0F0F13AB723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5DDE7A-5064-4D9A-8E60-9368353F29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57D6DB-1DAD-46D7-8CA8-BD3449D80E7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95F23C-A1F5-447E-8A10-C6A725DC4D4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C1C8F6-EE87-4817-9D60-899BC94834D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CD52-CD5A-4BD5-B2D3-2F0E5624278C}" type="datetimeFigureOut">
              <a:rPr lang="en-GB" smtClean="0"/>
              <a:pPr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C518-A1DF-419B-85A6-8B4267A779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CD52-CD5A-4BD5-B2D3-2F0E5624278C}" type="datetimeFigureOut">
              <a:rPr lang="en-GB" smtClean="0"/>
              <a:pPr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C518-A1DF-419B-85A6-8B4267A779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CD52-CD5A-4BD5-B2D3-2F0E5624278C}" type="datetimeFigureOut">
              <a:rPr lang="en-GB" smtClean="0"/>
              <a:pPr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C518-A1DF-419B-85A6-8B4267A779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CD52-CD5A-4BD5-B2D3-2F0E5624278C}" type="datetimeFigureOut">
              <a:rPr lang="en-GB" smtClean="0"/>
              <a:pPr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C518-A1DF-419B-85A6-8B4267A779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CD52-CD5A-4BD5-B2D3-2F0E5624278C}" type="datetimeFigureOut">
              <a:rPr lang="en-GB" smtClean="0"/>
              <a:pPr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C518-A1DF-419B-85A6-8B4267A779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CD52-CD5A-4BD5-B2D3-2F0E5624278C}" type="datetimeFigureOut">
              <a:rPr lang="en-GB" smtClean="0"/>
              <a:pPr/>
              <a:t>16/10/2017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C518-A1DF-419B-85A6-8B4267A779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CD52-CD5A-4BD5-B2D3-2F0E5624278C}" type="datetimeFigureOut">
              <a:rPr lang="en-GB" smtClean="0"/>
              <a:pPr/>
              <a:t>16/10/2017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C518-A1DF-419B-85A6-8B4267A779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CD52-CD5A-4BD5-B2D3-2F0E5624278C}" type="datetimeFigureOut">
              <a:rPr lang="en-GB" smtClean="0"/>
              <a:pPr/>
              <a:t>16/10/2017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C518-A1DF-419B-85A6-8B4267A779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CD52-CD5A-4BD5-B2D3-2F0E5624278C}" type="datetimeFigureOut">
              <a:rPr lang="en-GB" smtClean="0"/>
              <a:pPr/>
              <a:t>16/10/2017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C518-A1DF-419B-85A6-8B4267A779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CD52-CD5A-4BD5-B2D3-2F0E5624278C}" type="datetimeFigureOut">
              <a:rPr lang="en-GB" smtClean="0"/>
              <a:pPr/>
              <a:t>16/10/2017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C518-A1DF-419B-85A6-8B4267A779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CD52-CD5A-4BD5-B2D3-2F0E5624278C}" type="datetimeFigureOut">
              <a:rPr lang="en-GB" smtClean="0"/>
              <a:pPr/>
              <a:t>16/10/2017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C518-A1DF-419B-85A6-8B4267A779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BCD52-CD5A-4BD5-B2D3-2F0E5624278C}" type="datetimeFigureOut">
              <a:rPr lang="en-GB" smtClean="0"/>
              <a:pPr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CC518-A1DF-419B-85A6-8B4267A779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Complex Sorting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ESC101</a:t>
            </a:r>
          </a:p>
          <a:p>
            <a:r>
              <a:rPr lang="en-US" dirty="0" smtClean="0"/>
              <a:t>October 16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1066800" y="4038600"/>
            <a:ext cx="5791200" cy="2462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void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a[],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n)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if (n&lt;=1) return;  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= partition(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a,n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a,pindex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);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(a+pindex+1, n-pindex-1);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}</a:t>
            </a:r>
          </a:p>
        </p:txBody>
      </p:sp>
      <p:sp>
        <p:nvSpPr>
          <p:cNvPr id="13315" name="TextBox 56"/>
          <p:cNvSpPr txBox="1">
            <a:spLocks noChangeArrowheads="1"/>
          </p:cNvSpPr>
          <p:nvPr/>
        </p:nvSpPr>
        <p:spPr bwMode="auto">
          <a:xfrm>
            <a:off x="6934200" y="4267200"/>
            <a:ext cx="1709738" cy="769938"/>
          </a:xfrm>
          <a:prstGeom prst="rect">
            <a:avLst/>
          </a:prstGeom>
          <a:noFill/>
          <a:ln w="9525">
            <a:solidFill>
              <a:srgbClr val="9D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Quicksort function</a:t>
            </a:r>
          </a:p>
        </p:txBody>
      </p:sp>
      <p:sp>
        <p:nvSpPr>
          <p:cNvPr id="13316" name="Rectangle 57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3317" name="Rectangle 58"/>
          <p:cNvSpPr>
            <a:spLocks noChangeArrowheads="1"/>
          </p:cNvSpPr>
          <p:nvPr/>
        </p:nvSpPr>
        <p:spPr bwMode="auto">
          <a:xfrm>
            <a:off x="8382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3318" name="Rectangle 60"/>
          <p:cNvSpPr>
            <a:spLocks noChangeArrowheads="1"/>
          </p:cNvSpPr>
          <p:nvPr/>
        </p:nvSpPr>
        <p:spPr bwMode="auto">
          <a:xfrm>
            <a:off x="16764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3319" name="Rectangle 61"/>
          <p:cNvSpPr>
            <a:spLocks noChangeArrowheads="1"/>
          </p:cNvSpPr>
          <p:nvPr/>
        </p:nvSpPr>
        <p:spPr bwMode="auto">
          <a:xfrm>
            <a:off x="25146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3320" name="TextBox 62"/>
          <p:cNvSpPr txBox="1">
            <a:spLocks noChangeArrowheads="1"/>
          </p:cNvSpPr>
          <p:nvPr/>
        </p:nvSpPr>
        <p:spPr bwMode="auto">
          <a:xfrm>
            <a:off x="1524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13321" name="TextBox 63"/>
          <p:cNvSpPr txBox="1">
            <a:spLocks noChangeArrowheads="1"/>
          </p:cNvSpPr>
          <p:nvPr/>
        </p:nvSpPr>
        <p:spPr bwMode="auto">
          <a:xfrm>
            <a:off x="9906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4</a:t>
            </a:r>
          </a:p>
        </p:txBody>
      </p:sp>
      <p:sp>
        <p:nvSpPr>
          <p:cNvPr id="13322" name="TextBox 65"/>
          <p:cNvSpPr txBox="1">
            <a:spLocks noChangeArrowheads="1"/>
          </p:cNvSpPr>
          <p:nvPr/>
        </p:nvSpPr>
        <p:spPr bwMode="auto">
          <a:xfrm>
            <a:off x="1828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10</a:t>
            </a:r>
          </a:p>
        </p:txBody>
      </p:sp>
      <p:sp>
        <p:nvSpPr>
          <p:cNvPr id="13323" name="TextBox 66"/>
          <p:cNvSpPr txBox="1">
            <a:spLocks noChangeArrowheads="1"/>
          </p:cNvSpPr>
          <p:nvPr/>
        </p:nvSpPr>
        <p:spPr bwMode="auto">
          <a:xfrm>
            <a:off x="2667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13324" name="Rectangle 68"/>
          <p:cNvSpPr>
            <a:spLocks noChangeArrowheads="1"/>
          </p:cNvSpPr>
          <p:nvPr/>
        </p:nvSpPr>
        <p:spPr bwMode="auto">
          <a:xfrm>
            <a:off x="33528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200" b="1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13325" name="Rectangle 69"/>
          <p:cNvSpPr>
            <a:spLocks noChangeArrowheads="1"/>
          </p:cNvSpPr>
          <p:nvPr/>
        </p:nvSpPr>
        <p:spPr bwMode="auto">
          <a:xfrm>
            <a:off x="41910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3326" name="Rectangle 70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3327" name="Rectangle 71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3328" name="Rectangle 72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3329" name="Rectangle 73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3330" name="TextBox 74"/>
          <p:cNvSpPr txBox="1">
            <a:spLocks noChangeArrowheads="1"/>
          </p:cNvSpPr>
          <p:nvPr/>
        </p:nvSpPr>
        <p:spPr bwMode="auto">
          <a:xfrm>
            <a:off x="4419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13331" name="TextBox 75"/>
          <p:cNvSpPr txBox="1">
            <a:spLocks noChangeArrowheads="1"/>
          </p:cNvSpPr>
          <p:nvPr/>
        </p:nvSpPr>
        <p:spPr bwMode="auto">
          <a:xfrm>
            <a:off x="51816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</a:t>
            </a:r>
          </a:p>
        </p:txBody>
      </p:sp>
      <p:sp>
        <p:nvSpPr>
          <p:cNvPr id="13332" name="TextBox 76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25</a:t>
            </a:r>
          </a:p>
        </p:txBody>
      </p:sp>
      <p:sp>
        <p:nvSpPr>
          <p:cNvPr id="13333" name="TextBox 77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13334" name="TextBox 78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11</a:t>
            </a:r>
          </a:p>
        </p:txBody>
      </p:sp>
      <p:sp>
        <p:nvSpPr>
          <p:cNvPr id="13335" name="TextBox 79"/>
          <p:cNvSpPr txBox="1">
            <a:spLocks noChangeArrowheads="1"/>
          </p:cNvSpPr>
          <p:nvPr/>
        </p:nvSpPr>
        <p:spPr bwMode="auto">
          <a:xfrm>
            <a:off x="3505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59</a:t>
            </a:r>
          </a:p>
        </p:txBody>
      </p:sp>
      <p:sp>
        <p:nvSpPr>
          <p:cNvPr id="13336" name="TextBox 80"/>
          <p:cNvSpPr txBox="1">
            <a:spLocks noChangeArrowheads="1"/>
          </p:cNvSpPr>
          <p:nvPr/>
        </p:nvSpPr>
        <p:spPr bwMode="auto">
          <a:xfrm>
            <a:off x="723900" y="1079500"/>
            <a:ext cx="341313" cy="431800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13337" name="Elbow Connector 30"/>
          <p:cNvCxnSpPr>
            <a:cxnSpLocks noChangeShapeType="1"/>
            <a:stCxn id="13336" idx="1"/>
            <a:endCxn id="13316" idx="2"/>
          </p:cNvCxnSpPr>
          <p:nvPr/>
        </p:nvCxnSpPr>
        <p:spPr bwMode="auto">
          <a:xfrm rot="10800000">
            <a:off x="419100" y="990600"/>
            <a:ext cx="304800" cy="3048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5" name="TextBox 84"/>
          <p:cNvSpPr txBox="1"/>
          <p:nvPr/>
        </p:nvSpPr>
        <p:spPr>
          <a:xfrm>
            <a:off x="1524000" y="1219200"/>
            <a:ext cx="7089775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Let us now run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on the above array: n is 11.</a:t>
            </a:r>
          </a:p>
        </p:txBody>
      </p:sp>
      <p:sp>
        <p:nvSpPr>
          <p:cNvPr id="13339" name="Rectangle 86"/>
          <p:cNvSpPr>
            <a:spLocks noChangeArrowheads="1"/>
          </p:cNvSpPr>
          <p:nvPr/>
        </p:nvSpPr>
        <p:spPr bwMode="auto">
          <a:xfrm>
            <a:off x="8305800" y="381000"/>
            <a:ext cx="7620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3340" name="TextBox 87"/>
          <p:cNvSpPr txBox="1">
            <a:spLocks noChangeArrowheads="1"/>
          </p:cNvSpPr>
          <p:nvPr/>
        </p:nvSpPr>
        <p:spPr bwMode="auto">
          <a:xfrm>
            <a:off x="854075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cxnSp>
        <p:nvCxnSpPr>
          <p:cNvPr id="13341" name="Straight Arrow Connector 91"/>
          <p:cNvCxnSpPr>
            <a:cxnSpLocks noChangeShapeType="1"/>
          </p:cNvCxnSpPr>
          <p:nvPr/>
        </p:nvCxnSpPr>
        <p:spPr bwMode="auto">
          <a:xfrm>
            <a:off x="838200" y="22860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1143000" y="1828800"/>
          <a:ext cx="716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447800"/>
                <a:gridCol w="1052622"/>
                <a:gridCol w="1264413"/>
                <a:gridCol w="1645365"/>
              </a:tblGrid>
              <a:tr h="90170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0" y="2743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13369" name="Right Arrow 96"/>
          <p:cNvSpPr>
            <a:spLocks noChangeArrowheads="1"/>
          </p:cNvSpPr>
          <p:nvPr/>
        </p:nvSpPr>
        <p:spPr bwMode="auto">
          <a:xfrm>
            <a:off x="533400" y="5029200"/>
            <a:ext cx="609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934200" y="5410200"/>
            <a:ext cx="1447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calls partition (a,11)</a:t>
            </a:r>
          </a:p>
        </p:txBody>
      </p:sp>
    </p:spTree>
    <p:extLst>
      <p:ext uri="{BB962C8B-B14F-4D97-AF65-F5344CB8AC3E}">
        <p14:creationId xmlns="" xmlns:p14="http://schemas.microsoft.com/office/powerpoint/2010/main" val="1829402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533400" y="4395788"/>
            <a:ext cx="5791200" cy="24622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void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a[],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n)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if (n&lt;=1) return;  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= partition(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a,n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a,pindex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);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(a+pindex+1, n-pindex-1);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}</a:t>
            </a:r>
          </a:p>
        </p:txBody>
      </p:sp>
      <p:sp>
        <p:nvSpPr>
          <p:cNvPr id="14339" name="TextBox 80"/>
          <p:cNvSpPr txBox="1">
            <a:spLocks noChangeArrowheads="1"/>
          </p:cNvSpPr>
          <p:nvPr/>
        </p:nvSpPr>
        <p:spPr bwMode="auto">
          <a:xfrm>
            <a:off x="723900" y="1079500"/>
            <a:ext cx="341313" cy="431800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14340" name="Elbow Connector 30"/>
          <p:cNvCxnSpPr>
            <a:cxnSpLocks noChangeShapeType="1"/>
            <a:stCxn id="14339" idx="1"/>
          </p:cNvCxnSpPr>
          <p:nvPr/>
        </p:nvCxnSpPr>
        <p:spPr bwMode="auto">
          <a:xfrm rot="10800000">
            <a:off x="419100" y="990600"/>
            <a:ext cx="304800" cy="3048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41" name="Straight Arrow Connector 91"/>
          <p:cNvCxnSpPr>
            <a:cxnSpLocks noChangeShapeType="1"/>
          </p:cNvCxnSpPr>
          <p:nvPr/>
        </p:nvCxnSpPr>
        <p:spPr bwMode="auto">
          <a:xfrm>
            <a:off x="533400" y="22860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685800" y="1828800"/>
          <a:ext cx="8229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828800"/>
                <a:gridCol w="990600"/>
                <a:gridCol w="1143000"/>
                <a:gridCol w="2057400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-228600" y="2743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14369" name="Right Arrow 96"/>
          <p:cNvSpPr>
            <a:spLocks noChangeArrowheads="1"/>
          </p:cNvSpPr>
          <p:nvPr/>
        </p:nvSpPr>
        <p:spPr bwMode="auto">
          <a:xfrm>
            <a:off x="0" y="5638800"/>
            <a:ext cx="609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77000" y="4343400"/>
            <a:ext cx="2362200" cy="1108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partition(a,11) returns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as 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6</a:t>
            </a:r>
            <a:endParaRPr lang="en-US" sz="2200" b="1" dirty="0">
              <a:latin typeface="Comic Sans MS" pitchFamily="66" charset="0"/>
              <a:cs typeface="Arial" charset="0"/>
            </a:endParaRPr>
          </a:p>
        </p:txBody>
      </p:sp>
      <p:sp>
        <p:nvSpPr>
          <p:cNvPr id="14371" name="TextBox 34"/>
          <p:cNvSpPr txBox="1">
            <a:spLocks noChangeArrowheads="1"/>
          </p:cNvSpPr>
          <p:nvPr/>
        </p:nvSpPr>
        <p:spPr bwMode="auto">
          <a:xfrm>
            <a:off x="6553200" y="5791200"/>
            <a:ext cx="2770188" cy="769938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Now a call is made</a:t>
            </a:r>
          </a:p>
          <a:p>
            <a:pPr eaLnBrk="1" hangingPunct="1"/>
            <a:r>
              <a:rPr lang="en-US" altLang="en-US" sz="2200" b="1">
                <a:latin typeface="Comic Sans MS" pitchFamily="66" charset="0"/>
              </a:rPr>
              <a:t>to qsort(a,6).</a:t>
            </a:r>
          </a:p>
        </p:txBody>
      </p:sp>
      <p:sp>
        <p:nvSpPr>
          <p:cNvPr id="14372" name="Rectangle 67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4373" name="Rectangle 82"/>
          <p:cNvSpPr>
            <a:spLocks noChangeArrowheads="1"/>
          </p:cNvSpPr>
          <p:nvPr/>
        </p:nvSpPr>
        <p:spPr bwMode="auto">
          <a:xfrm>
            <a:off x="83820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4374" name="Rectangle 83"/>
          <p:cNvSpPr>
            <a:spLocks noChangeArrowheads="1"/>
          </p:cNvSpPr>
          <p:nvPr/>
        </p:nvSpPr>
        <p:spPr bwMode="auto">
          <a:xfrm>
            <a:off x="167640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4375" name="Rectangle 85"/>
          <p:cNvSpPr>
            <a:spLocks noChangeArrowheads="1"/>
          </p:cNvSpPr>
          <p:nvPr/>
        </p:nvSpPr>
        <p:spPr bwMode="auto">
          <a:xfrm>
            <a:off x="251460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4376" name="TextBox 88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14377" name="TextBox 89"/>
          <p:cNvSpPr txBox="1">
            <a:spLocks noChangeArrowheads="1"/>
          </p:cNvSpPr>
          <p:nvPr/>
        </p:nvSpPr>
        <p:spPr bwMode="auto">
          <a:xfrm>
            <a:off x="9906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4</a:t>
            </a:r>
          </a:p>
        </p:txBody>
      </p:sp>
      <p:sp>
        <p:nvSpPr>
          <p:cNvPr id="14378" name="TextBox 90"/>
          <p:cNvSpPr txBox="1">
            <a:spLocks noChangeArrowheads="1"/>
          </p:cNvSpPr>
          <p:nvPr/>
        </p:nvSpPr>
        <p:spPr bwMode="auto">
          <a:xfrm>
            <a:off x="1828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10</a:t>
            </a:r>
          </a:p>
        </p:txBody>
      </p:sp>
      <p:sp>
        <p:nvSpPr>
          <p:cNvPr id="14379" name="TextBox 94"/>
          <p:cNvSpPr txBox="1">
            <a:spLocks noChangeArrowheads="1"/>
          </p:cNvSpPr>
          <p:nvPr/>
        </p:nvSpPr>
        <p:spPr bwMode="auto">
          <a:xfrm>
            <a:off x="2667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11</a:t>
            </a:r>
          </a:p>
        </p:txBody>
      </p:sp>
      <p:sp>
        <p:nvSpPr>
          <p:cNvPr id="14380" name="Rectangle 95"/>
          <p:cNvSpPr>
            <a:spLocks noChangeArrowheads="1"/>
          </p:cNvSpPr>
          <p:nvPr/>
        </p:nvSpPr>
        <p:spPr bwMode="auto">
          <a:xfrm>
            <a:off x="335280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200" b="1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14381" name="Rectangle 97"/>
          <p:cNvSpPr>
            <a:spLocks noChangeArrowheads="1"/>
          </p:cNvSpPr>
          <p:nvPr/>
        </p:nvSpPr>
        <p:spPr bwMode="auto">
          <a:xfrm>
            <a:off x="419100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4382" name="Rectangle 98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4383" name="Rectangle 100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4384" name="Rectangle 101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4385" name="Rectangle 102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4386" name="Rectangle 103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4387" name="TextBox 104"/>
          <p:cNvSpPr txBox="1">
            <a:spLocks noChangeArrowheads="1"/>
          </p:cNvSpPr>
          <p:nvPr/>
        </p:nvSpPr>
        <p:spPr bwMode="auto">
          <a:xfrm>
            <a:off x="44196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</a:t>
            </a:r>
          </a:p>
        </p:txBody>
      </p:sp>
      <p:sp>
        <p:nvSpPr>
          <p:cNvPr id="14388" name="TextBox 105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14389" name="TextBox 106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14390" name="TextBox 107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14391" name="TextBox 108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14392" name="TextBox 109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14393" name="TextBox 110"/>
          <p:cNvSpPr txBox="1">
            <a:spLocks noChangeArrowheads="1"/>
          </p:cNvSpPr>
          <p:nvPr/>
        </p:nvSpPr>
        <p:spPr bwMode="auto">
          <a:xfrm>
            <a:off x="3505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25</a:t>
            </a:r>
          </a:p>
        </p:txBody>
      </p:sp>
    </p:spTree>
    <p:extLst>
      <p:ext uri="{BB962C8B-B14F-4D97-AF65-F5344CB8AC3E}">
        <p14:creationId xmlns="" xmlns:p14="http://schemas.microsoft.com/office/powerpoint/2010/main" val="13342384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7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5363" name="Rectangle 28"/>
          <p:cNvSpPr>
            <a:spLocks noChangeArrowheads="1"/>
          </p:cNvSpPr>
          <p:nvPr/>
        </p:nvSpPr>
        <p:spPr bwMode="auto">
          <a:xfrm>
            <a:off x="83820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5364" name="Rectangle 29"/>
          <p:cNvSpPr>
            <a:spLocks noChangeArrowheads="1"/>
          </p:cNvSpPr>
          <p:nvPr/>
        </p:nvSpPr>
        <p:spPr bwMode="auto">
          <a:xfrm>
            <a:off x="167640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5365" name="Rectangle 30"/>
          <p:cNvSpPr>
            <a:spLocks noChangeArrowheads="1"/>
          </p:cNvSpPr>
          <p:nvPr/>
        </p:nvSpPr>
        <p:spPr bwMode="auto">
          <a:xfrm>
            <a:off x="251460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5366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15367" name="TextBox 32"/>
          <p:cNvSpPr txBox="1">
            <a:spLocks noChangeArrowheads="1"/>
          </p:cNvSpPr>
          <p:nvPr/>
        </p:nvSpPr>
        <p:spPr bwMode="auto">
          <a:xfrm>
            <a:off x="9906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4</a:t>
            </a:r>
          </a:p>
        </p:txBody>
      </p:sp>
      <p:sp>
        <p:nvSpPr>
          <p:cNvPr id="15368" name="TextBox 33"/>
          <p:cNvSpPr txBox="1">
            <a:spLocks noChangeArrowheads="1"/>
          </p:cNvSpPr>
          <p:nvPr/>
        </p:nvSpPr>
        <p:spPr bwMode="auto">
          <a:xfrm>
            <a:off x="1828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10</a:t>
            </a:r>
          </a:p>
        </p:txBody>
      </p:sp>
      <p:sp>
        <p:nvSpPr>
          <p:cNvPr id="15369" name="TextBox 34"/>
          <p:cNvSpPr txBox="1">
            <a:spLocks noChangeArrowheads="1"/>
          </p:cNvSpPr>
          <p:nvPr/>
        </p:nvSpPr>
        <p:spPr bwMode="auto">
          <a:xfrm>
            <a:off x="2667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11</a:t>
            </a:r>
          </a:p>
        </p:txBody>
      </p:sp>
      <p:sp>
        <p:nvSpPr>
          <p:cNvPr id="15370" name="Rectangle 35"/>
          <p:cNvSpPr>
            <a:spLocks noChangeArrowheads="1"/>
          </p:cNvSpPr>
          <p:nvPr/>
        </p:nvSpPr>
        <p:spPr bwMode="auto">
          <a:xfrm>
            <a:off x="335280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200" b="1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15371" name="Rectangle 36"/>
          <p:cNvSpPr>
            <a:spLocks noChangeArrowheads="1"/>
          </p:cNvSpPr>
          <p:nvPr/>
        </p:nvSpPr>
        <p:spPr bwMode="auto">
          <a:xfrm>
            <a:off x="419100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5372" name="Rectangle 37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5373" name="Rectangle 38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5374" name="Rectangle 39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5375" name="Rectangle 40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5376" name="Rectangle 41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5377" name="TextBox 42"/>
          <p:cNvSpPr txBox="1">
            <a:spLocks noChangeArrowheads="1"/>
          </p:cNvSpPr>
          <p:nvPr/>
        </p:nvSpPr>
        <p:spPr bwMode="auto">
          <a:xfrm>
            <a:off x="44196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</a:t>
            </a:r>
          </a:p>
        </p:txBody>
      </p:sp>
      <p:sp>
        <p:nvSpPr>
          <p:cNvPr id="15378" name="TextBox 43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15379" name="TextBox 44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15380" name="TextBox 45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15381" name="TextBox 46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15382" name="TextBox 47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15383" name="TextBox 48"/>
          <p:cNvSpPr txBox="1">
            <a:spLocks noChangeArrowheads="1"/>
          </p:cNvSpPr>
          <p:nvPr/>
        </p:nvSpPr>
        <p:spPr bwMode="auto">
          <a:xfrm>
            <a:off x="3505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25</a:t>
            </a:r>
          </a:p>
        </p:txBody>
      </p:sp>
      <p:cxnSp>
        <p:nvCxnSpPr>
          <p:cNvPr id="15384" name="Straight Arrow Connector 64"/>
          <p:cNvCxnSpPr>
            <a:cxnSpLocks noChangeShapeType="1"/>
          </p:cNvCxnSpPr>
          <p:nvPr/>
        </p:nvCxnSpPr>
        <p:spPr bwMode="auto">
          <a:xfrm>
            <a:off x="533400" y="1981200"/>
            <a:ext cx="0" cy="1828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914400" y="1219200"/>
          <a:ext cx="77724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905000"/>
                <a:gridCol w="990600"/>
                <a:gridCol w="1071493"/>
                <a:gridCol w="1519307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228600" y="26670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15418" name="TextBox 85"/>
          <p:cNvSpPr txBox="1">
            <a:spLocks noChangeArrowheads="1"/>
          </p:cNvSpPr>
          <p:nvPr/>
        </p:nvSpPr>
        <p:spPr bwMode="auto">
          <a:xfrm>
            <a:off x="4191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15419" name="Elbow Connector 30"/>
          <p:cNvCxnSpPr>
            <a:cxnSpLocks noChangeShapeType="1"/>
            <a:stCxn id="15418" idx="1"/>
          </p:cNvCxnSpPr>
          <p:nvPr/>
        </p:nvCxnSpPr>
        <p:spPr bwMode="auto">
          <a:xfrm rot="10800000">
            <a:off x="228600" y="990600"/>
            <a:ext cx="190500" cy="5969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9" name="TextBox 88"/>
          <p:cNvSpPr txBox="1"/>
          <p:nvPr/>
        </p:nvSpPr>
        <p:spPr>
          <a:xfrm>
            <a:off x="533400" y="4038600"/>
            <a:ext cx="5791200" cy="2462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void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a[],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n)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if (n&lt;=1) return;  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= partition(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a,n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a,pindex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);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(a+pindex+1, n-pindex-1);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}</a:t>
            </a:r>
          </a:p>
        </p:txBody>
      </p:sp>
      <p:sp>
        <p:nvSpPr>
          <p:cNvPr id="15421" name="Right Arrow 89"/>
          <p:cNvSpPr>
            <a:spLocks noChangeArrowheads="1"/>
          </p:cNvSpPr>
          <p:nvPr/>
        </p:nvSpPr>
        <p:spPr bwMode="auto">
          <a:xfrm>
            <a:off x="0" y="5334000"/>
            <a:ext cx="609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400800" y="4800600"/>
            <a:ext cx="2743200" cy="14462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calls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a,pindex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).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return address is</a:t>
            </a:r>
          </a:p>
          <a:p>
            <a:pPr>
              <a:defRPr/>
            </a:pP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().6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943600" y="4343400"/>
            <a:ext cx="2640013" cy="430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in call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(a,11)</a:t>
            </a:r>
          </a:p>
        </p:txBody>
      </p:sp>
    </p:spTree>
    <p:extLst>
      <p:ext uri="{BB962C8B-B14F-4D97-AF65-F5344CB8AC3E}">
        <p14:creationId xmlns="" xmlns:p14="http://schemas.microsoft.com/office/powerpoint/2010/main" val="39566929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7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6387" name="Rectangle 28"/>
          <p:cNvSpPr>
            <a:spLocks noChangeArrowheads="1"/>
          </p:cNvSpPr>
          <p:nvPr/>
        </p:nvSpPr>
        <p:spPr bwMode="auto">
          <a:xfrm>
            <a:off x="83820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6388" name="Rectangle 29"/>
          <p:cNvSpPr>
            <a:spLocks noChangeArrowheads="1"/>
          </p:cNvSpPr>
          <p:nvPr/>
        </p:nvSpPr>
        <p:spPr bwMode="auto">
          <a:xfrm>
            <a:off x="167640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6389" name="Rectangle 30"/>
          <p:cNvSpPr>
            <a:spLocks noChangeArrowheads="1"/>
          </p:cNvSpPr>
          <p:nvPr/>
        </p:nvSpPr>
        <p:spPr bwMode="auto">
          <a:xfrm>
            <a:off x="251460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6390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16391" name="TextBox 32"/>
          <p:cNvSpPr txBox="1">
            <a:spLocks noChangeArrowheads="1"/>
          </p:cNvSpPr>
          <p:nvPr/>
        </p:nvSpPr>
        <p:spPr bwMode="auto">
          <a:xfrm>
            <a:off x="9906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4</a:t>
            </a:r>
          </a:p>
        </p:txBody>
      </p:sp>
      <p:sp>
        <p:nvSpPr>
          <p:cNvPr id="16392" name="TextBox 33"/>
          <p:cNvSpPr txBox="1">
            <a:spLocks noChangeArrowheads="1"/>
          </p:cNvSpPr>
          <p:nvPr/>
        </p:nvSpPr>
        <p:spPr bwMode="auto">
          <a:xfrm>
            <a:off x="1828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10</a:t>
            </a:r>
          </a:p>
        </p:txBody>
      </p:sp>
      <p:sp>
        <p:nvSpPr>
          <p:cNvPr id="16393" name="TextBox 34"/>
          <p:cNvSpPr txBox="1">
            <a:spLocks noChangeArrowheads="1"/>
          </p:cNvSpPr>
          <p:nvPr/>
        </p:nvSpPr>
        <p:spPr bwMode="auto">
          <a:xfrm>
            <a:off x="2667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11</a:t>
            </a:r>
          </a:p>
        </p:txBody>
      </p:sp>
      <p:sp>
        <p:nvSpPr>
          <p:cNvPr id="16394" name="Rectangle 35"/>
          <p:cNvSpPr>
            <a:spLocks noChangeArrowheads="1"/>
          </p:cNvSpPr>
          <p:nvPr/>
        </p:nvSpPr>
        <p:spPr bwMode="auto">
          <a:xfrm>
            <a:off x="335280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200" b="1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16395" name="Rectangle 36"/>
          <p:cNvSpPr>
            <a:spLocks noChangeArrowheads="1"/>
          </p:cNvSpPr>
          <p:nvPr/>
        </p:nvSpPr>
        <p:spPr bwMode="auto">
          <a:xfrm>
            <a:off x="419100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6396" name="Rectangle 37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6397" name="Rectangle 38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6398" name="Rectangle 39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6399" name="Rectangle 40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6400" name="Rectangle 41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6401" name="TextBox 42"/>
          <p:cNvSpPr txBox="1">
            <a:spLocks noChangeArrowheads="1"/>
          </p:cNvSpPr>
          <p:nvPr/>
        </p:nvSpPr>
        <p:spPr bwMode="auto">
          <a:xfrm>
            <a:off x="44196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</a:t>
            </a:r>
          </a:p>
        </p:txBody>
      </p:sp>
      <p:sp>
        <p:nvSpPr>
          <p:cNvPr id="16402" name="TextBox 43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16403" name="TextBox 44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16404" name="TextBox 45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16405" name="TextBox 46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16406" name="TextBox 47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16407" name="TextBox 48"/>
          <p:cNvSpPr txBox="1">
            <a:spLocks noChangeArrowheads="1"/>
          </p:cNvSpPr>
          <p:nvPr/>
        </p:nvSpPr>
        <p:spPr bwMode="auto">
          <a:xfrm>
            <a:off x="3505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25</a:t>
            </a:r>
          </a:p>
        </p:txBody>
      </p:sp>
      <p:cxnSp>
        <p:nvCxnSpPr>
          <p:cNvPr id="16408" name="Straight Arrow Connector 64"/>
          <p:cNvCxnSpPr>
            <a:cxnSpLocks noChangeShapeType="1"/>
          </p:cNvCxnSpPr>
          <p:nvPr/>
        </p:nvCxnSpPr>
        <p:spPr bwMode="auto">
          <a:xfrm>
            <a:off x="533400" y="1981200"/>
            <a:ext cx="0" cy="1828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914400" y="1219200"/>
          <a:ext cx="77724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905000"/>
                <a:gridCol w="990600"/>
                <a:gridCol w="1071493"/>
                <a:gridCol w="1519307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228600" y="26670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16442" name="TextBox 85"/>
          <p:cNvSpPr txBox="1">
            <a:spLocks noChangeArrowheads="1"/>
          </p:cNvSpPr>
          <p:nvPr/>
        </p:nvSpPr>
        <p:spPr bwMode="auto">
          <a:xfrm>
            <a:off x="4191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16443" name="Elbow Connector 30"/>
          <p:cNvCxnSpPr>
            <a:cxnSpLocks noChangeShapeType="1"/>
            <a:stCxn id="16442" idx="1"/>
          </p:cNvCxnSpPr>
          <p:nvPr/>
        </p:nvCxnSpPr>
        <p:spPr bwMode="auto">
          <a:xfrm rot="10800000">
            <a:off x="228600" y="990600"/>
            <a:ext cx="190500" cy="5969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444" name="TextBox 49"/>
          <p:cNvSpPr txBox="1">
            <a:spLocks noChangeArrowheads="1"/>
          </p:cNvSpPr>
          <p:nvPr/>
        </p:nvSpPr>
        <p:spPr bwMode="auto">
          <a:xfrm>
            <a:off x="609600" y="4419600"/>
            <a:ext cx="3284538" cy="430213"/>
          </a:xfrm>
          <a:prstGeom prst="rect">
            <a:avLst/>
          </a:prstGeom>
          <a:solidFill>
            <a:srgbClr val="FCC5AB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The call to qsort(a,6)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62400" y="4395788"/>
            <a:ext cx="5791200" cy="24622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void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a[],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n)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if (n&lt;=1) return;  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= partition(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a,n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a,pindex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);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(a+pindex+1, n-pindex-1);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}</a:t>
            </a:r>
          </a:p>
        </p:txBody>
      </p:sp>
      <p:sp>
        <p:nvSpPr>
          <p:cNvPr id="16446" name="Right Arrow 51"/>
          <p:cNvSpPr>
            <a:spLocks noChangeArrowheads="1"/>
          </p:cNvSpPr>
          <p:nvPr/>
        </p:nvSpPr>
        <p:spPr bwMode="auto">
          <a:xfrm>
            <a:off x="3505200" y="5334000"/>
            <a:ext cx="609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6447" name="TextBox 52"/>
          <p:cNvSpPr txBox="1">
            <a:spLocks noChangeArrowheads="1"/>
          </p:cNvSpPr>
          <p:nvPr/>
        </p:nvSpPr>
        <p:spPr bwMode="auto">
          <a:xfrm>
            <a:off x="609600" y="4953000"/>
            <a:ext cx="2862263" cy="769938"/>
          </a:xfrm>
          <a:prstGeom prst="rect">
            <a:avLst/>
          </a:prstGeom>
          <a:solidFill>
            <a:srgbClr val="FCC5AB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200" b="1">
                <a:latin typeface="Comic Sans MS" pitchFamily="66" charset="0"/>
              </a:rPr>
              <a:t>Makes a call to </a:t>
            </a:r>
          </a:p>
          <a:p>
            <a:pPr algn="r" eaLnBrk="1" hangingPunct="1"/>
            <a:r>
              <a:rPr lang="en-US" altLang="en-US" sz="2200" b="1">
                <a:latin typeface="Comic Sans MS" pitchFamily="66" charset="0"/>
              </a:rPr>
              <a:t>partition(a,6) here.</a:t>
            </a:r>
          </a:p>
        </p:txBody>
      </p:sp>
    </p:spTree>
    <p:extLst>
      <p:ext uri="{BB962C8B-B14F-4D97-AF65-F5344CB8AC3E}">
        <p14:creationId xmlns="" xmlns:p14="http://schemas.microsoft.com/office/powerpoint/2010/main" val="22155622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7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7411" name="Rectangle 28"/>
          <p:cNvSpPr>
            <a:spLocks noChangeArrowheads="1"/>
          </p:cNvSpPr>
          <p:nvPr/>
        </p:nvSpPr>
        <p:spPr bwMode="auto">
          <a:xfrm>
            <a:off x="83820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7412" name="Rectangle 29"/>
          <p:cNvSpPr>
            <a:spLocks noChangeArrowheads="1"/>
          </p:cNvSpPr>
          <p:nvPr/>
        </p:nvSpPr>
        <p:spPr bwMode="auto">
          <a:xfrm>
            <a:off x="167640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7413" name="Rectangle 30"/>
          <p:cNvSpPr>
            <a:spLocks noChangeArrowheads="1"/>
          </p:cNvSpPr>
          <p:nvPr/>
        </p:nvSpPr>
        <p:spPr bwMode="auto">
          <a:xfrm>
            <a:off x="251460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7414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17415" name="TextBox 32"/>
          <p:cNvSpPr txBox="1">
            <a:spLocks noChangeArrowheads="1"/>
          </p:cNvSpPr>
          <p:nvPr/>
        </p:nvSpPr>
        <p:spPr bwMode="auto">
          <a:xfrm>
            <a:off x="9906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4</a:t>
            </a:r>
          </a:p>
        </p:txBody>
      </p:sp>
      <p:sp>
        <p:nvSpPr>
          <p:cNvPr id="17416" name="TextBox 33"/>
          <p:cNvSpPr txBox="1">
            <a:spLocks noChangeArrowheads="1"/>
          </p:cNvSpPr>
          <p:nvPr/>
        </p:nvSpPr>
        <p:spPr bwMode="auto">
          <a:xfrm>
            <a:off x="1828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10</a:t>
            </a:r>
          </a:p>
        </p:txBody>
      </p:sp>
      <p:sp>
        <p:nvSpPr>
          <p:cNvPr id="17417" name="TextBox 34"/>
          <p:cNvSpPr txBox="1">
            <a:spLocks noChangeArrowheads="1"/>
          </p:cNvSpPr>
          <p:nvPr/>
        </p:nvSpPr>
        <p:spPr bwMode="auto">
          <a:xfrm>
            <a:off x="2667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11</a:t>
            </a:r>
          </a:p>
        </p:txBody>
      </p:sp>
      <p:sp>
        <p:nvSpPr>
          <p:cNvPr id="17418" name="Rectangle 35"/>
          <p:cNvSpPr>
            <a:spLocks noChangeArrowheads="1"/>
          </p:cNvSpPr>
          <p:nvPr/>
        </p:nvSpPr>
        <p:spPr bwMode="auto">
          <a:xfrm>
            <a:off x="335280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200" b="1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17419" name="Rectangle 36"/>
          <p:cNvSpPr>
            <a:spLocks noChangeArrowheads="1"/>
          </p:cNvSpPr>
          <p:nvPr/>
        </p:nvSpPr>
        <p:spPr bwMode="auto">
          <a:xfrm>
            <a:off x="419100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7420" name="Rectangle 37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7421" name="Rectangle 38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7422" name="Rectangle 39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7423" name="Rectangle 40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7424" name="Rectangle 41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7425" name="TextBox 42"/>
          <p:cNvSpPr txBox="1">
            <a:spLocks noChangeArrowheads="1"/>
          </p:cNvSpPr>
          <p:nvPr/>
        </p:nvSpPr>
        <p:spPr bwMode="auto">
          <a:xfrm>
            <a:off x="44196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</a:t>
            </a:r>
          </a:p>
        </p:txBody>
      </p:sp>
      <p:sp>
        <p:nvSpPr>
          <p:cNvPr id="17426" name="TextBox 43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17427" name="TextBox 44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17428" name="TextBox 45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17429" name="TextBox 46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17430" name="TextBox 47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17431" name="TextBox 48"/>
          <p:cNvSpPr txBox="1">
            <a:spLocks noChangeArrowheads="1"/>
          </p:cNvSpPr>
          <p:nvPr/>
        </p:nvSpPr>
        <p:spPr bwMode="auto">
          <a:xfrm>
            <a:off x="3505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25</a:t>
            </a:r>
          </a:p>
        </p:txBody>
      </p:sp>
      <p:cxnSp>
        <p:nvCxnSpPr>
          <p:cNvPr id="17432" name="Straight Arrow Connector 64"/>
          <p:cNvCxnSpPr>
            <a:cxnSpLocks noChangeShapeType="1"/>
          </p:cNvCxnSpPr>
          <p:nvPr/>
        </p:nvCxnSpPr>
        <p:spPr bwMode="auto">
          <a:xfrm>
            <a:off x="533400" y="1981200"/>
            <a:ext cx="0" cy="1828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914400" y="1219200"/>
          <a:ext cx="77724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905000"/>
                <a:gridCol w="990600"/>
                <a:gridCol w="1071493"/>
                <a:gridCol w="1519307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partition(a,6)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rgbClr val="FCC5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rgbClr val="FCC5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rgbClr val="FCC5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rgbClr val="FCC5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().4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rgbClr val="FCC5AB"/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228600" y="26670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17472" name="TextBox 85"/>
          <p:cNvSpPr txBox="1">
            <a:spLocks noChangeArrowheads="1"/>
          </p:cNvSpPr>
          <p:nvPr/>
        </p:nvSpPr>
        <p:spPr bwMode="auto">
          <a:xfrm>
            <a:off x="4191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17473" name="Elbow Connector 30"/>
          <p:cNvCxnSpPr>
            <a:cxnSpLocks noChangeShapeType="1"/>
            <a:stCxn id="17472" idx="1"/>
          </p:cNvCxnSpPr>
          <p:nvPr/>
        </p:nvCxnSpPr>
        <p:spPr bwMode="auto">
          <a:xfrm rot="10800000">
            <a:off x="228600" y="990600"/>
            <a:ext cx="190500" cy="5969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" name="TextBox 53"/>
          <p:cNvSpPr txBox="1"/>
          <p:nvPr/>
        </p:nvSpPr>
        <p:spPr>
          <a:xfrm>
            <a:off x="3352800" y="4395788"/>
            <a:ext cx="5791200" cy="24622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void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a[],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n) {</a:t>
            </a:r>
          </a:p>
          <a:p>
            <a:pPr marL="457200" indent="-457200">
              <a:buClr>
                <a:srgbClr val="9D0000"/>
              </a:buCl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…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 startAt="4"/>
              <a:defRPr/>
            </a:pP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= partition(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a,n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 startAt="4"/>
              <a:defRPr/>
            </a:pPr>
            <a:endParaRPr lang="en-US" sz="22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 startAt="4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a,pindex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);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 startAt="4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(a+pindex+1, n-pindex-1);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 startAt="4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}</a:t>
            </a:r>
          </a:p>
        </p:txBody>
      </p:sp>
      <p:sp>
        <p:nvSpPr>
          <p:cNvPr id="57" name="Curved Up Arrow 56"/>
          <p:cNvSpPr/>
          <p:nvPr/>
        </p:nvSpPr>
        <p:spPr bwMode="auto">
          <a:xfrm>
            <a:off x="4038600" y="5410200"/>
            <a:ext cx="2209800" cy="457200"/>
          </a:xfrm>
          <a:prstGeom prst="curvedUpArrow">
            <a:avLst/>
          </a:prstGeom>
          <a:solidFill>
            <a:srgbClr val="FDBD9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62000" y="4419600"/>
            <a:ext cx="2554288" cy="1108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return address</a:t>
            </a:r>
          </a:p>
          <a:p>
            <a:pPr algn="r"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for partition(a,6)</a:t>
            </a:r>
          </a:p>
          <a:p>
            <a:pPr algn="r"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is this.</a:t>
            </a:r>
          </a:p>
        </p:txBody>
      </p:sp>
    </p:spTree>
    <p:extLst>
      <p:ext uri="{BB962C8B-B14F-4D97-AF65-F5344CB8AC3E}">
        <p14:creationId xmlns="" xmlns:p14="http://schemas.microsoft.com/office/powerpoint/2010/main" val="5160343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7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8435" name="Rectangle 28"/>
          <p:cNvSpPr>
            <a:spLocks noChangeArrowheads="1"/>
          </p:cNvSpPr>
          <p:nvPr/>
        </p:nvSpPr>
        <p:spPr bwMode="auto">
          <a:xfrm>
            <a:off x="83820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8436" name="Rectangle 29"/>
          <p:cNvSpPr>
            <a:spLocks noChangeArrowheads="1"/>
          </p:cNvSpPr>
          <p:nvPr/>
        </p:nvSpPr>
        <p:spPr bwMode="auto">
          <a:xfrm>
            <a:off x="167640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8437" name="Rectangle 30"/>
          <p:cNvSpPr>
            <a:spLocks noChangeArrowheads="1"/>
          </p:cNvSpPr>
          <p:nvPr/>
        </p:nvSpPr>
        <p:spPr bwMode="auto">
          <a:xfrm>
            <a:off x="251460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8438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18439" name="TextBox 32"/>
          <p:cNvSpPr txBox="1">
            <a:spLocks noChangeArrowheads="1"/>
          </p:cNvSpPr>
          <p:nvPr/>
        </p:nvSpPr>
        <p:spPr bwMode="auto">
          <a:xfrm>
            <a:off x="9906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4</a:t>
            </a:r>
          </a:p>
        </p:txBody>
      </p:sp>
      <p:sp>
        <p:nvSpPr>
          <p:cNvPr id="18440" name="TextBox 33"/>
          <p:cNvSpPr txBox="1">
            <a:spLocks noChangeArrowheads="1"/>
          </p:cNvSpPr>
          <p:nvPr/>
        </p:nvSpPr>
        <p:spPr bwMode="auto">
          <a:xfrm>
            <a:off x="1828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10</a:t>
            </a:r>
          </a:p>
        </p:txBody>
      </p:sp>
      <p:sp>
        <p:nvSpPr>
          <p:cNvPr id="18441" name="TextBox 34"/>
          <p:cNvSpPr txBox="1">
            <a:spLocks noChangeArrowheads="1"/>
          </p:cNvSpPr>
          <p:nvPr/>
        </p:nvSpPr>
        <p:spPr bwMode="auto">
          <a:xfrm>
            <a:off x="2667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11</a:t>
            </a:r>
          </a:p>
        </p:txBody>
      </p:sp>
      <p:sp>
        <p:nvSpPr>
          <p:cNvPr id="18442" name="Rectangle 35"/>
          <p:cNvSpPr>
            <a:spLocks noChangeArrowheads="1"/>
          </p:cNvSpPr>
          <p:nvPr/>
        </p:nvSpPr>
        <p:spPr bwMode="auto">
          <a:xfrm>
            <a:off x="335280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200" b="1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18443" name="Rectangle 36"/>
          <p:cNvSpPr>
            <a:spLocks noChangeArrowheads="1"/>
          </p:cNvSpPr>
          <p:nvPr/>
        </p:nvSpPr>
        <p:spPr bwMode="auto">
          <a:xfrm>
            <a:off x="419100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8444" name="Rectangle 37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8445" name="Rectangle 38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8446" name="Rectangle 39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8447" name="Rectangle 40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8448" name="Rectangle 41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8449" name="TextBox 42"/>
          <p:cNvSpPr txBox="1">
            <a:spLocks noChangeArrowheads="1"/>
          </p:cNvSpPr>
          <p:nvPr/>
        </p:nvSpPr>
        <p:spPr bwMode="auto">
          <a:xfrm>
            <a:off x="44196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</a:t>
            </a:r>
          </a:p>
        </p:txBody>
      </p:sp>
      <p:sp>
        <p:nvSpPr>
          <p:cNvPr id="18450" name="TextBox 43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18451" name="TextBox 44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18452" name="TextBox 45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18453" name="TextBox 46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18454" name="TextBox 47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18455" name="TextBox 48"/>
          <p:cNvSpPr txBox="1">
            <a:spLocks noChangeArrowheads="1"/>
          </p:cNvSpPr>
          <p:nvPr/>
        </p:nvSpPr>
        <p:spPr bwMode="auto">
          <a:xfrm>
            <a:off x="3505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25</a:t>
            </a:r>
          </a:p>
        </p:txBody>
      </p:sp>
      <p:cxnSp>
        <p:nvCxnSpPr>
          <p:cNvPr id="18456" name="Straight Arrow Connector 64"/>
          <p:cNvCxnSpPr>
            <a:cxnSpLocks noChangeShapeType="1"/>
          </p:cNvCxnSpPr>
          <p:nvPr/>
        </p:nvCxnSpPr>
        <p:spPr bwMode="auto">
          <a:xfrm>
            <a:off x="685800" y="4038600"/>
            <a:ext cx="0" cy="1828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914400" y="3276600"/>
          <a:ext cx="77724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905000"/>
                <a:gridCol w="990600"/>
                <a:gridCol w="1071493"/>
                <a:gridCol w="1519307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partition(a,6)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rgbClr val="FCC5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rgbClr val="FCC5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rgbClr val="FCC5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rgbClr val="FCC5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().4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rgbClr val="FCC5AB"/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228600" y="4267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18496" name="TextBox 85"/>
          <p:cNvSpPr txBox="1">
            <a:spLocks noChangeArrowheads="1"/>
          </p:cNvSpPr>
          <p:nvPr/>
        </p:nvSpPr>
        <p:spPr bwMode="auto">
          <a:xfrm>
            <a:off x="5334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18497" name="Elbow Connector 30"/>
          <p:cNvCxnSpPr>
            <a:cxnSpLocks noChangeShapeType="1"/>
            <a:stCxn id="18496" idx="1"/>
          </p:cNvCxnSpPr>
          <p:nvPr/>
        </p:nvCxnSpPr>
        <p:spPr bwMode="auto">
          <a:xfrm rot="10800000">
            <a:off x="342900" y="990600"/>
            <a:ext cx="190500" cy="5969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98" name="TextBox 66"/>
          <p:cNvSpPr txBox="1">
            <a:spLocks noChangeArrowheads="1"/>
          </p:cNvSpPr>
          <p:nvPr/>
        </p:nvSpPr>
        <p:spPr bwMode="auto">
          <a:xfrm>
            <a:off x="1905000" y="1447800"/>
            <a:ext cx="5029200" cy="769938"/>
          </a:xfrm>
          <a:prstGeom prst="rect">
            <a:avLst/>
          </a:prstGeom>
          <a:solidFill>
            <a:srgbClr val="FEFB94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Calling partition(a,6) returns 0 and changes the array as follows.</a:t>
            </a:r>
          </a:p>
        </p:txBody>
      </p:sp>
    </p:spTree>
    <p:extLst>
      <p:ext uri="{BB962C8B-B14F-4D97-AF65-F5344CB8AC3E}">
        <p14:creationId xmlns="" xmlns:p14="http://schemas.microsoft.com/office/powerpoint/2010/main" val="41461681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58" name="Straight Arrow Connector 64"/>
          <p:cNvCxnSpPr>
            <a:cxnSpLocks noChangeShapeType="1"/>
          </p:cNvCxnSpPr>
          <p:nvPr/>
        </p:nvCxnSpPr>
        <p:spPr bwMode="auto">
          <a:xfrm>
            <a:off x="838200" y="2209800"/>
            <a:ext cx="0" cy="1828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1066800" y="1143000"/>
          <a:ext cx="77724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905000"/>
                <a:gridCol w="990600"/>
                <a:gridCol w="1071493"/>
                <a:gridCol w="1519307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partition(a,6)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rgbClr val="FCC5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rgbClr val="FCC5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rgbClr val="FCC5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rgbClr val="FCC5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().4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rgbClr val="FCC5AB"/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0" y="2743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19498" name="TextBox 85"/>
          <p:cNvSpPr txBox="1">
            <a:spLocks noChangeArrowheads="1"/>
          </p:cNvSpPr>
          <p:nvPr/>
        </p:nvSpPr>
        <p:spPr bwMode="auto">
          <a:xfrm>
            <a:off x="5334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19499" name="Elbow Connector 30"/>
          <p:cNvCxnSpPr>
            <a:cxnSpLocks noChangeShapeType="1"/>
            <a:stCxn id="19498" idx="1"/>
          </p:cNvCxnSpPr>
          <p:nvPr/>
        </p:nvCxnSpPr>
        <p:spPr bwMode="auto">
          <a:xfrm rot="10800000">
            <a:off x="419100" y="990600"/>
            <a:ext cx="114300" cy="5969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500" name="Rectangle 5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9501" name="Rectangle 51"/>
          <p:cNvSpPr>
            <a:spLocks noChangeArrowheads="1"/>
          </p:cNvSpPr>
          <p:nvPr/>
        </p:nvSpPr>
        <p:spPr bwMode="auto">
          <a:xfrm>
            <a:off x="8382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9502" name="Rectangle 52"/>
          <p:cNvSpPr>
            <a:spLocks noChangeArrowheads="1"/>
          </p:cNvSpPr>
          <p:nvPr/>
        </p:nvSpPr>
        <p:spPr bwMode="auto">
          <a:xfrm>
            <a:off x="16764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9503" name="Rectangle 53"/>
          <p:cNvSpPr>
            <a:spLocks noChangeArrowheads="1"/>
          </p:cNvSpPr>
          <p:nvPr/>
        </p:nvSpPr>
        <p:spPr bwMode="auto">
          <a:xfrm>
            <a:off x="25146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9504" name="TextBox 54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19505" name="TextBox 55"/>
          <p:cNvSpPr txBox="1">
            <a:spLocks noChangeArrowheads="1"/>
          </p:cNvSpPr>
          <p:nvPr/>
        </p:nvSpPr>
        <p:spPr bwMode="auto">
          <a:xfrm>
            <a:off x="9906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4</a:t>
            </a:r>
          </a:p>
        </p:txBody>
      </p:sp>
      <p:sp>
        <p:nvSpPr>
          <p:cNvPr id="19506" name="TextBox 56"/>
          <p:cNvSpPr txBox="1">
            <a:spLocks noChangeArrowheads="1"/>
          </p:cNvSpPr>
          <p:nvPr/>
        </p:nvSpPr>
        <p:spPr bwMode="auto">
          <a:xfrm>
            <a:off x="1828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10</a:t>
            </a:r>
          </a:p>
        </p:txBody>
      </p:sp>
      <p:sp>
        <p:nvSpPr>
          <p:cNvPr id="19507" name="TextBox 57"/>
          <p:cNvSpPr txBox="1">
            <a:spLocks noChangeArrowheads="1"/>
          </p:cNvSpPr>
          <p:nvPr/>
        </p:nvSpPr>
        <p:spPr bwMode="auto">
          <a:xfrm>
            <a:off x="2667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11</a:t>
            </a:r>
          </a:p>
        </p:txBody>
      </p:sp>
      <p:sp>
        <p:nvSpPr>
          <p:cNvPr id="19508" name="Rectangle 58"/>
          <p:cNvSpPr>
            <a:spLocks noChangeArrowheads="1"/>
          </p:cNvSpPr>
          <p:nvPr/>
        </p:nvSpPr>
        <p:spPr bwMode="auto">
          <a:xfrm>
            <a:off x="33528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200" b="1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19509" name="Rectangle 59"/>
          <p:cNvSpPr>
            <a:spLocks noChangeArrowheads="1"/>
          </p:cNvSpPr>
          <p:nvPr/>
        </p:nvSpPr>
        <p:spPr bwMode="auto">
          <a:xfrm>
            <a:off x="41910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9510" name="Rectangle 60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9511" name="Rectangle 61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9512" name="Rectangle 62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9513" name="Rectangle 63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9514" name="Rectangle 65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9515" name="TextBox 68"/>
          <p:cNvSpPr txBox="1">
            <a:spLocks noChangeArrowheads="1"/>
          </p:cNvSpPr>
          <p:nvPr/>
        </p:nvSpPr>
        <p:spPr bwMode="auto">
          <a:xfrm>
            <a:off x="44196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</a:t>
            </a:r>
          </a:p>
        </p:txBody>
      </p:sp>
      <p:sp>
        <p:nvSpPr>
          <p:cNvPr id="19516" name="TextBox 69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19517" name="TextBox 70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19518" name="TextBox 71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19519" name="TextBox 72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19520" name="TextBox 73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19521" name="TextBox 74"/>
          <p:cNvSpPr txBox="1">
            <a:spLocks noChangeArrowheads="1"/>
          </p:cNvSpPr>
          <p:nvPr/>
        </p:nvSpPr>
        <p:spPr bwMode="auto">
          <a:xfrm>
            <a:off x="3505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25</a:t>
            </a:r>
          </a:p>
        </p:txBody>
      </p:sp>
      <p:sp>
        <p:nvSpPr>
          <p:cNvPr id="19522" name="TextBox 76"/>
          <p:cNvSpPr txBox="1">
            <a:spLocks noChangeArrowheads="1"/>
          </p:cNvSpPr>
          <p:nvPr/>
        </p:nvSpPr>
        <p:spPr bwMode="auto">
          <a:xfrm>
            <a:off x="0" y="4395788"/>
            <a:ext cx="3276600" cy="2124075"/>
          </a:xfrm>
          <a:prstGeom prst="rect">
            <a:avLst/>
          </a:prstGeom>
          <a:solidFill>
            <a:srgbClr val="FDBD95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Clr>
                <a:srgbClr val="9D0000"/>
              </a:buClr>
              <a:buFont typeface="Arial Narrow" pitchFamily="34" charset="0"/>
              <a:buAutoNum type="arabicPeriod"/>
            </a:pPr>
            <a:r>
              <a:rPr lang="en-US" altLang="en-US" sz="2200" b="1">
                <a:latin typeface="Comic Sans MS" pitchFamily="66" charset="0"/>
              </a:rPr>
              <a:t>partition(a,6)</a:t>
            </a:r>
          </a:p>
          <a:p>
            <a:pPr eaLnBrk="1" hangingPunct="1">
              <a:buClr>
                <a:srgbClr val="9D0000"/>
              </a:buClr>
              <a:buFont typeface="Arial Narrow" pitchFamily="34" charset="0"/>
              <a:buAutoNum type="arabicPeriod"/>
            </a:pPr>
            <a:r>
              <a:rPr lang="en-US" altLang="en-US" sz="2200" b="1">
                <a:latin typeface="Comic Sans MS" pitchFamily="66" charset="0"/>
              </a:rPr>
              <a:t>returns.</a:t>
            </a:r>
          </a:p>
          <a:p>
            <a:pPr eaLnBrk="1" hangingPunct="1">
              <a:buClr>
                <a:srgbClr val="9D0000"/>
              </a:buClr>
              <a:buFont typeface="Arial Narrow" pitchFamily="34" charset="0"/>
              <a:buAutoNum type="arabicPeriod"/>
            </a:pPr>
            <a:r>
              <a:rPr lang="en-US" altLang="en-US" sz="2200" b="1">
                <a:latin typeface="Comic Sans MS" pitchFamily="66" charset="0"/>
              </a:rPr>
              <a:t>Return value is 0,</a:t>
            </a:r>
          </a:p>
          <a:p>
            <a:pPr eaLnBrk="1" hangingPunct="1">
              <a:buClr>
                <a:srgbClr val="9D0000"/>
              </a:buClr>
              <a:buFont typeface="Arial Narrow" pitchFamily="34" charset="0"/>
              <a:buAutoNum type="arabicPeriod"/>
            </a:pPr>
            <a:r>
              <a:rPr lang="en-US" altLang="en-US" sz="2200" b="1">
                <a:latin typeface="Comic Sans MS" pitchFamily="66" charset="0"/>
              </a:rPr>
              <a:t>pindex is set to 0.</a:t>
            </a:r>
          </a:p>
          <a:p>
            <a:pPr eaLnBrk="1" hangingPunct="1">
              <a:buClr>
                <a:srgbClr val="9D0000"/>
              </a:buClr>
              <a:buFont typeface="Arial Narrow" pitchFamily="34" charset="0"/>
              <a:buAutoNum type="arabicPeriod"/>
            </a:pPr>
            <a:r>
              <a:rPr lang="en-US" altLang="en-US" sz="2200" b="1">
                <a:latin typeface="Comic Sans MS" pitchFamily="66" charset="0"/>
              </a:rPr>
              <a:t>qsort(a,6)</a:t>
            </a:r>
          </a:p>
          <a:p>
            <a:pPr eaLnBrk="1" hangingPunct="1">
              <a:buClr>
                <a:srgbClr val="9D0000"/>
              </a:buClr>
              <a:buFont typeface="Arial Narrow" pitchFamily="34" charset="0"/>
              <a:buAutoNum type="arabicPeriod"/>
            </a:pPr>
            <a:r>
              <a:rPr lang="en-US" altLang="en-US" sz="2200" b="1">
                <a:latin typeface="Comic Sans MS" pitchFamily="66" charset="0"/>
              </a:rPr>
              <a:t>resumes at line 4.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352800" y="4395788"/>
            <a:ext cx="5791200" cy="24622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void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a[],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n)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if (n&lt;=1) return;  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= partition(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a,n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a,pindex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);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(a+pindex+1, n-pindex-1);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}</a:t>
            </a:r>
          </a:p>
        </p:txBody>
      </p:sp>
      <p:sp>
        <p:nvSpPr>
          <p:cNvPr id="19524" name="Right Arrow 79"/>
          <p:cNvSpPr>
            <a:spLocks noChangeArrowheads="1"/>
          </p:cNvSpPr>
          <p:nvPr/>
        </p:nvSpPr>
        <p:spPr bwMode="auto">
          <a:xfrm>
            <a:off x="3657600" y="5334000"/>
            <a:ext cx="609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57906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2" name="Straight Arrow Connector 64"/>
          <p:cNvCxnSpPr>
            <a:cxnSpLocks noChangeShapeType="1"/>
          </p:cNvCxnSpPr>
          <p:nvPr/>
        </p:nvCxnSpPr>
        <p:spPr bwMode="auto">
          <a:xfrm>
            <a:off x="838200" y="2209800"/>
            <a:ext cx="0" cy="1828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1066800" y="1143000"/>
          <a:ext cx="77724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905000"/>
                <a:gridCol w="990600"/>
                <a:gridCol w="1071493"/>
                <a:gridCol w="1519307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(a,0)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1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0" y="2743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20522" name="TextBox 85"/>
          <p:cNvSpPr txBox="1">
            <a:spLocks noChangeArrowheads="1"/>
          </p:cNvSpPr>
          <p:nvPr/>
        </p:nvSpPr>
        <p:spPr bwMode="auto">
          <a:xfrm>
            <a:off x="609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20523" name="Elbow Connector 30"/>
          <p:cNvCxnSpPr>
            <a:cxnSpLocks noChangeShapeType="1"/>
            <a:stCxn id="20522" idx="1"/>
          </p:cNvCxnSpPr>
          <p:nvPr/>
        </p:nvCxnSpPr>
        <p:spPr bwMode="auto">
          <a:xfrm rot="10800000">
            <a:off x="495300" y="990600"/>
            <a:ext cx="114300" cy="5969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24" name="Rectangle 5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0525" name="Rectangle 51"/>
          <p:cNvSpPr>
            <a:spLocks noChangeArrowheads="1"/>
          </p:cNvSpPr>
          <p:nvPr/>
        </p:nvSpPr>
        <p:spPr bwMode="auto">
          <a:xfrm>
            <a:off x="8382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0526" name="Rectangle 52"/>
          <p:cNvSpPr>
            <a:spLocks noChangeArrowheads="1"/>
          </p:cNvSpPr>
          <p:nvPr/>
        </p:nvSpPr>
        <p:spPr bwMode="auto">
          <a:xfrm>
            <a:off x="16764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0527" name="Rectangle 53"/>
          <p:cNvSpPr>
            <a:spLocks noChangeArrowheads="1"/>
          </p:cNvSpPr>
          <p:nvPr/>
        </p:nvSpPr>
        <p:spPr bwMode="auto">
          <a:xfrm>
            <a:off x="25146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0528" name="TextBox 54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20529" name="TextBox 55"/>
          <p:cNvSpPr txBox="1">
            <a:spLocks noChangeArrowheads="1"/>
          </p:cNvSpPr>
          <p:nvPr/>
        </p:nvSpPr>
        <p:spPr bwMode="auto">
          <a:xfrm>
            <a:off x="9906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4</a:t>
            </a:r>
          </a:p>
        </p:txBody>
      </p:sp>
      <p:sp>
        <p:nvSpPr>
          <p:cNvPr id="20530" name="TextBox 56"/>
          <p:cNvSpPr txBox="1">
            <a:spLocks noChangeArrowheads="1"/>
          </p:cNvSpPr>
          <p:nvPr/>
        </p:nvSpPr>
        <p:spPr bwMode="auto">
          <a:xfrm>
            <a:off x="1828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10</a:t>
            </a:r>
          </a:p>
        </p:txBody>
      </p:sp>
      <p:sp>
        <p:nvSpPr>
          <p:cNvPr id="20531" name="TextBox 57"/>
          <p:cNvSpPr txBox="1">
            <a:spLocks noChangeArrowheads="1"/>
          </p:cNvSpPr>
          <p:nvPr/>
        </p:nvSpPr>
        <p:spPr bwMode="auto">
          <a:xfrm>
            <a:off x="2667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11</a:t>
            </a:r>
          </a:p>
        </p:txBody>
      </p:sp>
      <p:sp>
        <p:nvSpPr>
          <p:cNvPr id="20532" name="Rectangle 58"/>
          <p:cNvSpPr>
            <a:spLocks noChangeArrowheads="1"/>
          </p:cNvSpPr>
          <p:nvPr/>
        </p:nvSpPr>
        <p:spPr bwMode="auto">
          <a:xfrm>
            <a:off x="33528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200" b="1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20533" name="Rectangle 59"/>
          <p:cNvSpPr>
            <a:spLocks noChangeArrowheads="1"/>
          </p:cNvSpPr>
          <p:nvPr/>
        </p:nvSpPr>
        <p:spPr bwMode="auto">
          <a:xfrm>
            <a:off x="41910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0534" name="Rectangle 60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0535" name="Rectangle 61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0536" name="Rectangle 62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0537" name="Rectangle 63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0538" name="Rectangle 65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0539" name="TextBox 68"/>
          <p:cNvSpPr txBox="1">
            <a:spLocks noChangeArrowheads="1"/>
          </p:cNvSpPr>
          <p:nvPr/>
        </p:nvSpPr>
        <p:spPr bwMode="auto">
          <a:xfrm>
            <a:off x="44196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</a:t>
            </a:r>
          </a:p>
        </p:txBody>
      </p:sp>
      <p:sp>
        <p:nvSpPr>
          <p:cNvPr id="20540" name="TextBox 69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0541" name="TextBox 70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0542" name="TextBox 71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0543" name="TextBox 72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0544" name="TextBox 73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0545" name="TextBox 74"/>
          <p:cNvSpPr txBox="1">
            <a:spLocks noChangeArrowheads="1"/>
          </p:cNvSpPr>
          <p:nvPr/>
        </p:nvSpPr>
        <p:spPr bwMode="auto">
          <a:xfrm>
            <a:off x="3505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25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352800" y="4395788"/>
            <a:ext cx="5791200" cy="24622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void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a[],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n)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if (n&lt;=1) return;  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= partition(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a,n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a,pindex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);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(a+pindex+1, n-pindex-1);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}</a:t>
            </a:r>
          </a:p>
        </p:txBody>
      </p:sp>
      <p:sp>
        <p:nvSpPr>
          <p:cNvPr id="20547" name="Right Arrow 79"/>
          <p:cNvSpPr>
            <a:spLocks noChangeArrowheads="1"/>
          </p:cNvSpPr>
          <p:nvPr/>
        </p:nvSpPr>
        <p:spPr bwMode="auto">
          <a:xfrm>
            <a:off x="3657600" y="5715000"/>
            <a:ext cx="609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5073650"/>
            <a:ext cx="3200400" cy="1784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(a,6) now has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as 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0.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Now calls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(a,0).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Return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addr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.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() line 6.</a:t>
            </a:r>
          </a:p>
        </p:txBody>
      </p:sp>
      <p:sp>
        <p:nvSpPr>
          <p:cNvPr id="20549" name="TextBox 32"/>
          <p:cNvSpPr txBox="1">
            <a:spLocks noChangeArrowheads="1"/>
          </p:cNvSpPr>
          <p:nvPr/>
        </p:nvSpPr>
        <p:spPr bwMode="auto">
          <a:xfrm>
            <a:off x="0" y="4419600"/>
            <a:ext cx="2544763" cy="430213"/>
          </a:xfrm>
          <a:prstGeom prst="rect">
            <a:avLst/>
          </a:prstGeom>
          <a:solidFill>
            <a:srgbClr val="F9BDDA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In call qsort(a,6)</a:t>
            </a:r>
          </a:p>
        </p:txBody>
      </p:sp>
    </p:spTree>
    <p:extLst>
      <p:ext uri="{BB962C8B-B14F-4D97-AF65-F5344CB8AC3E}">
        <p14:creationId xmlns="" xmlns:p14="http://schemas.microsoft.com/office/powerpoint/2010/main" val="36694838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06" name="Straight Arrow Connector 64"/>
          <p:cNvCxnSpPr>
            <a:cxnSpLocks noChangeShapeType="1"/>
          </p:cNvCxnSpPr>
          <p:nvPr/>
        </p:nvCxnSpPr>
        <p:spPr bwMode="auto">
          <a:xfrm>
            <a:off x="838200" y="2209800"/>
            <a:ext cx="0" cy="1828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1066800" y="1143000"/>
          <a:ext cx="77724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905000"/>
                <a:gridCol w="990600"/>
                <a:gridCol w="1071493"/>
                <a:gridCol w="1519307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(a,0)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0" y="2743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21546" name="TextBox 85"/>
          <p:cNvSpPr txBox="1">
            <a:spLocks noChangeArrowheads="1"/>
          </p:cNvSpPr>
          <p:nvPr/>
        </p:nvSpPr>
        <p:spPr bwMode="auto">
          <a:xfrm>
            <a:off x="609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21547" name="Elbow Connector 30"/>
          <p:cNvCxnSpPr>
            <a:cxnSpLocks noChangeShapeType="1"/>
            <a:stCxn id="21546" idx="1"/>
          </p:cNvCxnSpPr>
          <p:nvPr/>
        </p:nvCxnSpPr>
        <p:spPr bwMode="auto">
          <a:xfrm rot="10800000">
            <a:off x="495300" y="990600"/>
            <a:ext cx="114300" cy="5969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48" name="Rectangle 5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1549" name="Rectangle 51"/>
          <p:cNvSpPr>
            <a:spLocks noChangeArrowheads="1"/>
          </p:cNvSpPr>
          <p:nvPr/>
        </p:nvSpPr>
        <p:spPr bwMode="auto">
          <a:xfrm>
            <a:off x="8382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1550" name="Rectangle 52"/>
          <p:cNvSpPr>
            <a:spLocks noChangeArrowheads="1"/>
          </p:cNvSpPr>
          <p:nvPr/>
        </p:nvSpPr>
        <p:spPr bwMode="auto">
          <a:xfrm>
            <a:off x="16764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1551" name="Rectangle 53"/>
          <p:cNvSpPr>
            <a:spLocks noChangeArrowheads="1"/>
          </p:cNvSpPr>
          <p:nvPr/>
        </p:nvSpPr>
        <p:spPr bwMode="auto">
          <a:xfrm>
            <a:off x="25146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1552" name="TextBox 54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21553" name="TextBox 55"/>
          <p:cNvSpPr txBox="1">
            <a:spLocks noChangeArrowheads="1"/>
          </p:cNvSpPr>
          <p:nvPr/>
        </p:nvSpPr>
        <p:spPr bwMode="auto">
          <a:xfrm>
            <a:off x="9906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4</a:t>
            </a:r>
          </a:p>
        </p:txBody>
      </p:sp>
      <p:sp>
        <p:nvSpPr>
          <p:cNvPr id="21554" name="TextBox 56"/>
          <p:cNvSpPr txBox="1">
            <a:spLocks noChangeArrowheads="1"/>
          </p:cNvSpPr>
          <p:nvPr/>
        </p:nvSpPr>
        <p:spPr bwMode="auto">
          <a:xfrm>
            <a:off x="1828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10</a:t>
            </a:r>
          </a:p>
        </p:txBody>
      </p:sp>
      <p:sp>
        <p:nvSpPr>
          <p:cNvPr id="21555" name="TextBox 57"/>
          <p:cNvSpPr txBox="1">
            <a:spLocks noChangeArrowheads="1"/>
          </p:cNvSpPr>
          <p:nvPr/>
        </p:nvSpPr>
        <p:spPr bwMode="auto">
          <a:xfrm>
            <a:off x="2667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11</a:t>
            </a:r>
          </a:p>
        </p:txBody>
      </p:sp>
      <p:sp>
        <p:nvSpPr>
          <p:cNvPr id="21556" name="Rectangle 58"/>
          <p:cNvSpPr>
            <a:spLocks noChangeArrowheads="1"/>
          </p:cNvSpPr>
          <p:nvPr/>
        </p:nvSpPr>
        <p:spPr bwMode="auto">
          <a:xfrm>
            <a:off x="33528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200" b="1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21557" name="Rectangle 59"/>
          <p:cNvSpPr>
            <a:spLocks noChangeArrowheads="1"/>
          </p:cNvSpPr>
          <p:nvPr/>
        </p:nvSpPr>
        <p:spPr bwMode="auto">
          <a:xfrm>
            <a:off x="41910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1558" name="Rectangle 60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1559" name="Rectangle 61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1560" name="Rectangle 62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1561" name="Rectangle 63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1562" name="Rectangle 65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1563" name="TextBox 68"/>
          <p:cNvSpPr txBox="1">
            <a:spLocks noChangeArrowheads="1"/>
          </p:cNvSpPr>
          <p:nvPr/>
        </p:nvSpPr>
        <p:spPr bwMode="auto">
          <a:xfrm>
            <a:off x="44196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</a:t>
            </a:r>
          </a:p>
        </p:txBody>
      </p:sp>
      <p:sp>
        <p:nvSpPr>
          <p:cNvPr id="21564" name="TextBox 69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1565" name="TextBox 70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1566" name="TextBox 71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1567" name="TextBox 72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1568" name="TextBox 73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1569" name="TextBox 74"/>
          <p:cNvSpPr txBox="1">
            <a:spLocks noChangeArrowheads="1"/>
          </p:cNvSpPr>
          <p:nvPr/>
        </p:nvSpPr>
        <p:spPr bwMode="auto">
          <a:xfrm>
            <a:off x="3505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25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352800" y="4395788"/>
            <a:ext cx="5791200" cy="24622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void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a[],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n)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if (n&lt;=1) return;  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= partition(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a,n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a,pindex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);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(a+pindex+1, n-pindex-1);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}</a:t>
            </a:r>
          </a:p>
        </p:txBody>
      </p:sp>
      <p:sp>
        <p:nvSpPr>
          <p:cNvPr id="21571" name="Right Arrow 79"/>
          <p:cNvSpPr>
            <a:spLocks noChangeArrowheads="1"/>
          </p:cNvSpPr>
          <p:nvPr/>
        </p:nvSpPr>
        <p:spPr bwMode="auto">
          <a:xfrm>
            <a:off x="3657600" y="5029200"/>
            <a:ext cx="609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5073650"/>
            <a:ext cx="3200400" cy="11064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Since n is 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0,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(a,0) 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returns immediately.</a:t>
            </a:r>
          </a:p>
        </p:txBody>
      </p:sp>
      <p:sp>
        <p:nvSpPr>
          <p:cNvPr id="21573" name="TextBox 32"/>
          <p:cNvSpPr txBox="1">
            <a:spLocks noChangeArrowheads="1"/>
          </p:cNvSpPr>
          <p:nvPr/>
        </p:nvSpPr>
        <p:spPr bwMode="auto">
          <a:xfrm>
            <a:off x="0" y="4419600"/>
            <a:ext cx="2544763" cy="430213"/>
          </a:xfrm>
          <a:prstGeom prst="rect">
            <a:avLst/>
          </a:prstGeom>
          <a:solidFill>
            <a:srgbClr val="F9BDDA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In call </a:t>
            </a:r>
            <a:r>
              <a:rPr lang="en-US" altLang="en-US" sz="2200" b="1" dirty="0" err="1" smtClean="0">
                <a:latin typeface="Comic Sans MS" pitchFamily="66" charset="0"/>
              </a:rPr>
              <a:t>qsort</a:t>
            </a:r>
            <a:r>
              <a:rPr lang="en-US" altLang="en-US" sz="2200" b="1" dirty="0" smtClean="0">
                <a:latin typeface="Comic Sans MS" pitchFamily="66" charset="0"/>
              </a:rPr>
              <a:t>(a,0)</a:t>
            </a:r>
            <a:endParaRPr lang="en-US" altLang="en-US" sz="22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85505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30" name="Straight Arrow Connector 64"/>
          <p:cNvCxnSpPr>
            <a:cxnSpLocks noChangeShapeType="1"/>
          </p:cNvCxnSpPr>
          <p:nvPr/>
        </p:nvCxnSpPr>
        <p:spPr bwMode="auto">
          <a:xfrm>
            <a:off x="838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1066800" y="1143000"/>
          <a:ext cx="77724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905000"/>
                <a:gridCol w="990600"/>
                <a:gridCol w="1071493"/>
                <a:gridCol w="1519307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0" y="2743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22564" name="TextBox 85"/>
          <p:cNvSpPr txBox="1">
            <a:spLocks noChangeArrowheads="1"/>
          </p:cNvSpPr>
          <p:nvPr/>
        </p:nvSpPr>
        <p:spPr bwMode="auto">
          <a:xfrm>
            <a:off x="609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22565" name="Elbow Connector 30"/>
          <p:cNvCxnSpPr>
            <a:cxnSpLocks noChangeShapeType="1"/>
            <a:stCxn id="22564" idx="1"/>
          </p:cNvCxnSpPr>
          <p:nvPr/>
        </p:nvCxnSpPr>
        <p:spPr bwMode="auto">
          <a:xfrm rot="10800000">
            <a:off x="495300" y="990600"/>
            <a:ext cx="114300" cy="5969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66" name="Rectangle 5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2567" name="Rectangle 51"/>
          <p:cNvSpPr>
            <a:spLocks noChangeArrowheads="1"/>
          </p:cNvSpPr>
          <p:nvPr/>
        </p:nvSpPr>
        <p:spPr bwMode="auto">
          <a:xfrm>
            <a:off x="8382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2568" name="Rectangle 52"/>
          <p:cNvSpPr>
            <a:spLocks noChangeArrowheads="1"/>
          </p:cNvSpPr>
          <p:nvPr/>
        </p:nvSpPr>
        <p:spPr bwMode="auto">
          <a:xfrm>
            <a:off x="16764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2569" name="Rectangle 53"/>
          <p:cNvSpPr>
            <a:spLocks noChangeArrowheads="1"/>
          </p:cNvSpPr>
          <p:nvPr/>
        </p:nvSpPr>
        <p:spPr bwMode="auto">
          <a:xfrm>
            <a:off x="25146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2570" name="TextBox 54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22571" name="TextBox 55"/>
          <p:cNvSpPr txBox="1">
            <a:spLocks noChangeArrowheads="1"/>
          </p:cNvSpPr>
          <p:nvPr/>
        </p:nvSpPr>
        <p:spPr bwMode="auto">
          <a:xfrm>
            <a:off x="9906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4</a:t>
            </a:r>
          </a:p>
        </p:txBody>
      </p:sp>
      <p:sp>
        <p:nvSpPr>
          <p:cNvPr id="22572" name="TextBox 56"/>
          <p:cNvSpPr txBox="1">
            <a:spLocks noChangeArrowheads="1"/>
          </p:cNvSpPr>
          <p:nvPr/>
        </p:nvSpPr>
        <p:spPr bwMode="auto">
          <a:xfrm>
            <a:off x="1828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10</a:t>
            </a:r>
          </a:p>
        </p:txBody>
      </p:sp>
      <p:sp>
        <p:nvSpPr>
          <p:cNvPr id="22573" name="TextBox 57"/>
          <p:cNvSpPr txBox="1">
            <a:spLocks noChangeArrowheads="1"/>
          </p:cNvSpPr>
          <p:nvPr/>
        </p:nvSpPr>
        <p:spPr bwMode="auto">
          <a:xfrm>
            <a:off x="2667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11</a:t>
            </a:r>
          </a:p>
        </p:txBody>
      </p:sp>
      <p:sp>
        <p:nvSpPr>
          <p:cNvPr id="22574" name="Rectangle 58"/>
          <p:cNvSpPr>
            <a:spLocks noChangeArrowheads="1"/>
          </p:cNvSpPr>
          <p:nvPr/>
        </p:nvSpPr>
        <p:spPr bwMode="auto">
          <a:xfrm>
            <a:off x="33528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200" b="1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22575" name="Rectangle 59"/>
          <p:cNvSpPr>
            <a:spLocks noChangeArrowheads="1"/>
          </p:cNvSpPr>
          <p:nvPr/>
        </p:nvSpPr>
        <p:spPr bwMode="auto">
          <a:xfrm>
            <a:off x="41910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2576" name="Rectangle 60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2577" name="Rectangle 61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2578" name="Rectangle 62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2579" name="Rectangle 63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2580" name="Rectangle 65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2581" name="TextBox 68"/>
          <p:cNvSpPr txBox="1">
            <a:spLocks noChangeArrowheads="1"/>
          </p:cNvSpPr>
          <p:nvPr/>
        </p:nvSpPr>
        <p:spPr bwMode="auto">
          <a:xfrm>
            <a:off x="44196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</a:t>
            </a:r>
          </a:p>
        </p:txBody>
      </p:sp>
      <p:sp>
        <p:nvSpPr>
          <p:cNvPr id="22582" name="TextBox 69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2583" name="TextBox 70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2584" name="TextBox 71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2585" name="TextBox 72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2586" name="TextBox 73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2587" name="TextBox 74"/>
          <p:cNvSpPr txBox="1">
            <a:spLocks noChangeArrowheads="1"/>
          </p:cNvSpPr>
          <p:nvPr/>
        </p:nvSpPr>
        <p:spPr bwMode="auto">
          <a:xfrm>
            <a:off x="3505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25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352800" y="4395788"/>
            <a:ext cx="5562600" cy="24622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void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a[],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n)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if (n&lt;=1) return;  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= partition(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a,n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a,pindex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);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(a+pindex+1, n-pindex-1);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}</a:t>
            </a:r>
          </a:p>
        </p:txBody>
      </p:sp>
      <p:sp>
        <p:nvSpPr>
          <p:cNvPr id="22589" name="Right Arrow 79"/>
          <p:cNvSpPr>
            <a:spLocks noChangeArrowheads="1"/>
          </p:cNvSpPr>
          <p:nvPr/>
        </p:nvSpPr>
        <p:spPr bwMode="auto">
          <a:xfrm>
            <a:off x="3657600" y="6019800"/>
            <a:ext cx="609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5029200"/>
            <a:ext cx="3200400" cy="1784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Now calls</a:t>
            </a:r>
          </a:p>
          <a:p>
            <a:pPr>
              <a:defRPr/>
            </a:pP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(a+pindex+1, n-pindex-1).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Calls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(a+1, 5)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return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addr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. qsort.7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3810000"/>
            <a:ext cx="2819400" cy="11080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Returns to  executing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(a,6), line 6 </a:t>
            </a:r>
          </a:p>
        </p:txBody>
      </p:sp>
      <p:sp>
        <p:nvSpPr>
          <p:cNvPr id="22592" name="TextBox 33"/>
          <p:cNvSpPr txBox="1">
            <a:spLocks noChangeArrowheads="1"/>
          </p:cNvSpPr>
          <p:nvPr/>
        </p:nvSpPr>
        <p:spPr bwMode="auto">
          <a:xfrm>
            <a:off x="2971800" y="3886200"/>
            <a:ext cx="3810000" cy="430213"/>
          </a:xfrm>
          <a:prstGeom prst="rect">
            <a:avLst/>
          </a:prstGeom>
          <a:solidFill>
            <a:srgbClr val="F9BDDA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In call qsort(a,6), line 6 </a:t>
            </a:r>
          </a:p>
        </p:txBody>
      </p:sp>
    </p:spTree>
    <p:extLst>
      <p:ext uri="{BB962C8B-B14F-4D97-AF65-F5344CB8AC3E}">
        <p14:creationId xmlns="" xmlns:p14="http://schemas.microsoft.com/office/powerpoint/2010/main" val="13264592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Major quiz on Wednesday</a:t>
            </a:r>
          </a:p>
          <a:p>
            <a:r>
              <a:rPr lang="en-US" dirty="0" smtClean="0"/>
              <a:t>Syllabus: recursion, strings and multidimensional arrays</a:t>
            </a:r>
          </a:p>
          <a:p>
            <a:r>
              <a:rPr lang="en-US" dirty="0" smtClean="0"/>
              <a:t>In L20 at noon</a:t>
            </a:r>
          </a:p>
          <a:p>
            <a:pPr lvl="1"/>
            <a:r>
              <a:rPr lang="en-US" dirty="0" smtClean="0"/>
              <a:t>Please be on time</a:t>
            </a:r>
          </a:p>
          <a:p>
            <a:pPr lvl="1"/>
            <a:r>
              <a:rPr lang="en-US" dirty="0" smtClean="0"/>
              <a:t>Please bring your ID</a:t>
            </a:r>
          </a:p>
          <a:p>
            <a:pPr lvl="1"/>
            <a:r>
              <a:rPr lang="en-US" dirty="0" smtClean="0"/>
              <a:t>One A4 sized cheat sheet in your own hand-writing allowed</a:t>
            </a:r>
          </a:p>
          <a:p>
            <a:pPr lvl="1"/>
            <a:r>
              <a:rPr lang="en-US" dirty="0" smtClean="0"/>
              <a:t>Mobile phones not allowed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54" name="Straight Arrow Connector 64"/>
          <p:cNvCxnSpPr>
            <a:cxnSpLocks noChangeShapeType="1"/>
          </p:cNvCxnSpPr>
          <p:nvPr/>
        </p:nvCxnSpPr>
        <p:spPr bwMode="auto">
          <a:xfrm>
            <a:off x="838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1066800" y="1143000"/>
          <a:ext cx="77724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905000"/>
                <a:gridCol w="990600"/>
                <a:gridCol w="1071493"/>
                <a:gridCol w="1519307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?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0" y="2743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23594" name="TextBox 85"/>
          <p:cNvSpPr txBox="1">
            <a:spLocks noChangeArrowheads="1"/>
          </p:cNvSpPr>
          <p:nvPr/>
        </p:nvSpPr>
        <p:spPr bwMode="auto">
          <a:xfrm>
            <a:off x="609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23595" name="Elbow Connector 30"/>
          <p:cNvCxnSpPr>
            <a:cxnSpLocks noChangeShapeType="1"/>
            <a:stCxn id="23594" idx="1"/>
          </p:cNvCxnSpPr>
          <p:nvPr/>
        </p:nvCxnSpPr>
        <p:spPr bwMode="auto">
          <a:xfrm rot="10800000">
            <a:off x="495300" y="990600"/>
            <a:ext cx="114300" cy="5969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96" name="Rectangle 5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3597" name="Rectangle 51"/>
          <p:cNvSpPr>
            <a:spLocks noChangeArrowheads="1"/>
          </p:cNvSpPr>
          <p:nvPr/>
        </p:nvSpPr>
        <p:spPr bwMode="auto">
          <a:xfrm>
            <a:off x="8382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3598" name="Rectangle 52"/>
          <p:cNvSpPr>
            <a:spLocks noChangeArrowheads="1"/>
          </p:cNvSpPr>
          <p:nvPr/>
        </p:nvSpPr>
        <p:spPr bwMode="auto">
          <a:xfrm>
            <a:off x="16764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3599" name="Rectangle 53"/>
          <p:cNvSpPr>
            <a:spLocks noChangeArrowheads="1"/>
          </p:cNvSpPr>
          <p:nvPr/>
        </p:nvSpPr>
        <p:spPr bwMode="auto">
          <a:xfrm>
            <a:off x="25146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3600" name="TextBox 54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23601" name="TextBox 55"/>
          <p:cNvSpPr txBox="1">
            <a:spLocks noChangeArrowheads="1"/>
          </p:cNvSpPr>
          <p:nvPr/>
        </p:nvSpPr>
        <p:spPr bwMode="auto">
          <a:xfrm>
            <a:off x="9906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4</a:t>
            </a:r>
          </a:p>
        </p:txBody>
      </p:sp>
      <p:sp>
        <p:nvSpPr>
          <p:cNvPr id="23602" name="TextBox 56"/>
          <p:cNvSpPr txBox="1">
            <a:spLocks noChangeArrowheads="1"/>
          </p:cNvSpPr>
          <p:nvPr/>
        </p:nvSpPr>
        <p:spPr bwMode="auto">
          <a:xfrm>
            <a:off x="1828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10</a:t>
            </a:r>
          </a:p>
        </p:txBody>
      </p:sp>
      <p:sp>
        <p:nvSpPr>
          <p:cNvPr id="23603" name="TextBox 57"/>
          <p:cNvSpPr txBox="1">
            <a:spLocks noChangeArrowheads="1"/>
          </p:cNvSpPr>
          <p:nvPr/>
        </p:nvSpPr>
        <p:spPr bwMode="auto">
          <a:xfrm>
            <a:off x="2667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11</a:t>
            </a:r>
          </a:p>
        </p:txBody>
      </p:sp>
      <p:sp>
        <p:nvSpPr>
          <p:cNvPr id="23604" name="Rectangle 58"/>
          <p:cNvSpPr>
            <a:spLocks noChangeArrowheads="1"/>
          </p:cNvSpPr>
          <p:nvPr/>
        </p:nvSpPr>
        <p:spPr bwMode="auto">
          <a:xfrm>
            <a:off x="33528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200" b="1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23605" name="Rectangle 59"/>
          <p:cNvSpPr>
            <a:spLocks noChangeArrowheads="1"/>
          </p:cNvSpPr>
          <p:nvPr/>
        </p:nvSpPr>
        <p:spPr bwMode="auto">
          <a:xfrm>
            <a:off x="41910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3606" name="Rectangle 60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3607" name="Rectangle 61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3608" name="Rectangle 62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3609" name="Rectangle 63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3610" name="Rectangle 65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3611" name="TextBox 68"/>
          <p:cNvSpPr txBox="1">
            <a:spLocks noChangeArrowheads="1"/>
          </p:cNvSpPr>
          <p:nvPr/>
        </p:nvSpPr>
        <p:spPr bwMode="auto">
          <a:xfrm>
            <a:off x="44196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</a:t>
            </a:r>
          </a:p>
        </p:txBody>
      </p:sp>
      <p:sp>
        <p:nvSpPr>
          <p:cNvPr id="23612" name="TextBox 69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3613" name="TextBox 70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3614" name="TextBox 71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3615" name="TextBox 72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3616" name="TextBox 73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3617" name="TextBox 74"/>
          <p:cNvSpPr txBox="1">
            <a:spLocks noChangeArrowheads="1"/>
          </p:cNvSpPr>
          <p:nvPr/>
        </p:nvSpPr>
        <p:spPr bwMode="auto">
          <a:xfrm>
            <a:off x="3505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25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352800" y="4395788"/>
            <a:ext cx="5562600" cy="24622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void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a[],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n)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if (n&lt;=1) return;  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= partition(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a,n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a,pindex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);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(a+pindex+1, n-pindex-1);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}</a:t>
            </a:r>
          </a:p>
        </p:txBody>
      </p:sp>
      <p:sp>
        <p:nvSpPr>
          <p:cNvPr id="23619" name="Right Arrow 79"/>
          <p:cNvSpPr>
            <a:spLocks noChangeArrowheads="1"/>
          </p:cNvSpPr>
          <p:nvPr/>
        </p:nvSpPr>
        <p:spPr bwMode="auto">
          <a:xfrm>
            <a:off x="3581400" y="5334000"/>
            <a:ext cx="609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5486400"/>
            <a:ext cx="3200400" cy="769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Now calls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partition(a+1,5)</a:t>
            </a:r>
          </a:p>
        </p:txBody>
      </p:sp>
      <p:sp>
        <p:nvSpPr>
          <p:cNvPr id="23621" name="TextBox 33"/>
          <p:cNvSpPr txBox="1">
            <a:spLocks noChangeArrowheads="1"/>
          </p:cNvSpPr>
          <p:nvPr/>
        </p:nvSpPr>
        <p:spPr bwMode="auto">
          <a:xfrm>
            <a:off x="0" y="4648200"/>
            <a:ext cx="3276600" cy="769938"/>
          </a:xfrm>
          <a:prstGeom prst="rect">
            <a:avLst/>
          </a:prstGeom>
          <a:solidFill>
            <a:srgbClr val="F9BDDA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In call qsort(a+1,5), line 3</a:t>
            </a:r>
          </a:p>
        </p:txBody>
      </p:sp>
    </p:spTree>
    <p:extLst>
      <p:ext uri="{BB962C8B-B14F-4D97-AF65-F5344CB8AC3E}">
        <p14:creationId xmlns="" xmlns:p14="http://schemas.microsoft.com/office/powerpoint/2010/main" val="41203603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78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143000"/>
          <a:ext cx="8153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39159"/>
                <a:gridCol w="11240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?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partition(a+1,5)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().4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81000" y="2743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24624" name="TextBox 85"/>
          <p:cNvSpPr txBox="1">
            <a:spLocks noChangeArrowheads="1"/>
          </p:cNvSpPr>
          <p:nvPr/>
        </p:nvSpPr>
        <p:spPr bwMode="auto">
          <a:xfrm>
            <a:off x="1143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sp>
        <p:nvSpPr>
          <p:cNvPr id="24625" name="Rectangle 5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4626" name="Rectangle 51"/>
          <p:cNvSpPr>
            <a:spLocks noChangeArrowheads="1"/>
          </p:cNvSpPr>
          <p:nvPr/>
        </p:nvSpPr>
        <p:spPr bwMode="auto">
          <a:xfrm>
            <a:off x="8382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4627" name="Rectangle 52"/>
          <p:cNvSpPr>
            <a:spLocks noChangeArrowheads="1"/>
          </p:cNvSpPr>
          <p:nvPr/>
        </p:nvSpPr>
        <p:spPr bwMode="auto">
          <a:xfrm>
            <a:off x="16764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4628" name="Rectangle 53"/>
          <p:cNvSpPr>
            <a:spLocks noChangeArrowheads="1"/>
          </p:cNvSpPr>
          <p:nvPr/>
        </p:nvSpPr>
        <p:spPr bwMode="auto">
          <a:xfrm>
            <a:off x="25146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4629" name="TextBox 54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24630" name="TextBox 55"/>
          <p:cNvSpPr txBox="1">
            <a:spLocks noChangeArrowheads="1"/>
          </p:cNvSpPr>
          <p:nvPr/>
        </p:nvSpPr>
        <p:spPr bwMode="auto">
          <a:xfrm>
            <a:off x="9906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4</a:t>
            </a:r>
          </a:p>
        </p:txBody>
      </p:sp>
      <p:sp>
        <p:nvSpPr>
          <p:cNvPr id="24631" name="TextBox 56"/>
          <p:cNvSpPr txBox="1">
            <a:spLocks noChangeArrowheads="1"/>
          </p:cNvSpPr>
          <p:nvPr/>
        </p:nvSpPr>
        <p:spPr bwMode="auto">
          <a:xfrm>
            <a:off x="1828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10</a:t>
            </a:r>
          </a:p>
        </p:txBody>
      </p:sp>
      <p:sp>
        <p:nvSpPr>
          <p:cNvPr id="24632" name="TextBox 57"/>
          <p:cNvSpPr txBox="1">
            <a:spLocks noChangeArrowheads="1"/>
          </p:cNvSpPr>
          <p:nvPr/>
        </p:nvSpPr>
        <p:spPr bwMode="auto">
          <a:xfrm>
            <a:off x="2667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11</a:t>
            </a:r>
          </a:p>
        </p:txBody>
      </p:sp>
      <p:sp>
        <p:nvSpPr>
          <p:cNvPr id="24633" name="Rectangle 58"/>
          <p:cNvSpPr>
            <a:spLocks noChangeArrowheads="1"/>
          </p:cNvSpPr>
          <p:nvPr/>
        </p:nvSpPr>
        <p:spPr bwMode="auto">
          <a:xfrm>
            <a:off x="33528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200" b="1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24634" name="Rectangle 59"/>
          <p:cNvSpPr>
            <a:spLocks noChangeArrowheads="1"/>
          </p:cNvSpPr>
          <p:nvPr/>
        </p:nvSpPr>
        <p:spPr bwMode="auto">
          <a:xfrm>
            <a:off x="4191000" y="381000"/>
            <a:ext cx="838200" cy="609600"/>
          </a:xfrm>
          <a:prstGeom prst="rect">
            <a:avLst/>
          </a:prstGeom>
          <a:solidFill>
            <a:srgbClr val="FAD3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4635" name="Rectangle 60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4636" name="Rectangle 61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4637" name="Rectangle 62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4638" name="Rectangle 63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4639" name="Rectangle 65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4640" name="TextBox 68"/>
          <p:cNvSpPr txBox="1">
            <a:spLocks noChangeArrowheads="1"/>
          </p:cNvSpPr>
          <p:nvPr/>
        </p:nvSpPr>
        <p:spPr bwMode="auto">
          <a:xfrm>
            <a:off x="44196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</a:t>
            </a:r>
          </a:p>
        </p:txBody>
      </p:sp>
      <p:sp>
        <p:nvSpPr>
          <p:cNvPr id="24641" name="TextBox 69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4642" name="TextBox 70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4643" name="TextBox 71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4644" name="TextBox 72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4645" name="TextBox 73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4646" name="TextBox 74"/>
          <p:cNvSpPr txBox="1">
            <a:spLocks noChangeArrowheads="1"/>
          </p:cNvSpPr>
          <p:nvPr/>
        </p:nvSpPr>
        <p:spPr bwMode="auto">
          <a:xfrm>
            <a:off x="3505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25</a:t>
            </a:r>
          </a:p>
        </p:txBody>
      </p:sp>
      <p:sp>
        <p:nvSpPr>
          <p:cNvPr id="24647" name="TextBox 33"/>
          <p:cNvSpPr txBox="1">
            <a:spLocks noChangeArrowheads="1"/>
          </p:cNvSpPr>
          <p:nvPr/>
        </p:nvSpPr>
        <p:spPr bwMode="auto">
          <a:xfrm>
            <a:off x="381000" y="4953000"/>
            <a:ext cx="3276600" cy="430213"/>
          </a:xfrm>
          <a:prstGeom prst="rect">
            <a:avLst/>
          </a:prstGeom>
          <a:solidFill>
            <a:srgbClr val="F9BDDA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In partition(a+1,5):</a:t>
            </a:r>
          </a:p>
        </p:txBody>
      </p:sp>
      <p:cxnSp>
        <p:nvCxnSpPr>
          <p:cNvPr id="24648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14300" y="1104900"/>
            <a:ext cx="533400" cy="3048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1066800" y="5749925"/>
            <a:ext cx="6629400" cy="769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Pivot is (a+1)[0] which is 4, so after partition is over, the array would be like this…</a:t>
            </a:r>
          </a:p>
        </p:txBody>
      </p:sp>
    </p:spTree>
    <p:extLst>
      <p:ext uri="{BB962C8B-B14F-4D97-AF65-F5344CB8AC3E}">
        <p14:creationId xmlns="" xmlns:p14="http://schemas.microsoft.com/office/powerpoint/2010/main" val="36714103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02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219200"/>
          <a:ext cx="81534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39159"/>
                <a:gridCol w="11240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?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81000" y="2743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25642" name="TextBox 85"/>
          <p:cNvSpPr txBox="1">
            <a:spLocks noChangeArrowheads="1"/>
          </p:cNvSpPr>
          <p:nvPr/>
        </p:nvSpPr>
        <p:spPr bwMode="auto">
          <a:xfrm>
            <a:off x="1143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sp>
        <p:nvSpPr>
          <p:cNvPr id="25643" name="TextBox 33"/>
          <p:cNvSpPr txBox="1">
            <a:spLocks noChangeArrowheads="1"/>
          </p:cNvSpPr>
          <p:nvPr/>
        </p:nvSpPr>
        <p:spPr bwMode="auto">
          <a:xfrm>
            <a:off x="2895600" y="4294187"/>
            <a:ext cx="2514600" cy="430213"/>
          </a:xfrm>
          <a:prstGeom prst="rect">
            <a:avLst/>
          </a:prstGeom>
          <a:solidFill>
            <a:srgbClr val="F9BDDA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In qsort(a+1,5):</a:t>
            </a:r>
          </a:p>
        </p:txBody>
      </p:sp>
      <p:cxnSp>
        <p:nvCxnSpPr>
          <p:cNvPr id="25644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14300" y="1104900"/>
            <a:ext cx="533400" cy="3048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45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5646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25647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5648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5649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5650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5651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5652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5653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5654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5655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5656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25661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25662" name="Rectangle 47"/>
            <p:cNvSpPr>
              <a:spLocks noChangeArrowheads="1"/>
            </p:cNvSpPr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25663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25664" name="TextBox 49"/>
            <p:cNvSpPr txBox="1">
              <a:spLocks noChangeArrowheads="1"/>
            </p:cNvSpPr>
            <p:nvPr/>
          </p:nvSpPr>
          <p:spPr bwMode="auto">
            <a:xfrm>
              <a:off x="4495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25665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25666" name="TextBox 75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25667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5668" name="Rectangle 77"/>
            <p:cNvSpPr>
              <a:spLocks noChangeArrowheads="1"/>
            </p:cNvSpPr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25669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25670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25671" name="TextBox 81"/>
            <p:cNvSpPr txBox="1">
              <a:spLocks noChangeArrowheads="1"/>
            </p:cNvSpPr>
            <p:nvPr/>
          </p:nvSpPr>
          <p:spPr bwMode="auto">
            <a:xfrm>
              <a:off x="4419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304800" y="4876800"/>
            <a:ext cx="2895600" cy="1784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partition(a+1,5) returns 0. So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is 0.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execution resumes at line 4.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276600" y="4724400"/>
            <a:ext cx="5486400" cy="21240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void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a[],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n)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…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 startAt="4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= partition(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a,n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 startAt="4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a,pindex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);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 startAt="4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(a+pindex+1, n-pindex-1);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 startAt="4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}</a:t>
            </a:r>
          </a:p>
        </p:txBody>
      </p:sp>
      <p:sp>
        <p:nvSpPr>
          <p:cNvPr id="25660" name="Right Arrow 84"/>
          <p:cNvSpPr>
            <a:spLocks noChangeArrowheads="1"/>
          </p:cNvSpPr>
          <p:nvPr/>
        </p:nvSpPr>
        <p:spPr bwMode="auto">
          <a:xfrm>
            <a:off x="3581400" y="5562600"/>
            <a:ext cx="609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57644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219200"/>
          <a:ext cx="81534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39159"/>
                <a:gridCol w="11240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?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81000" y="2743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26666" name="TextBox 85"/>
          <p:cNvSpPr txBox="1">
            <a:spLocks noChangeArrowheads="1"/>
          </p:cNvSpPr>
          <p:nvPr/>
        </p:nvSpPr>
        <p:spPr bwMode="auto">
          <a:xfrm>
            <a:off x="1143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sp>
        <p:nvSpPr>
          <p:cNvPr id="26667" name="TextBox 33"/>
          <p:cNvSpPr txBox="1">
            <a:spLocks noChangeArrowheads="1"/>
          </p:cNvSpPr>
          <p:nvPr/>
        </p:nvSpPr>
        <p:spPr bwMode="auto">
          <a:xfrm>
            <a:off x="2057400" y="4419600"/>
            <a:ext cx="2514600" cy="430213"/>
          </a:xfrm>
          <a:prstGeom prst="rect">
            <a:avLst/>
          </a:prstGeom>
          <a:solidFill>
            <a:srgbClr val="F9BDDA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In qsort(a+1,5):</a:t>
            </a:r>
          </a:p>
        </p:txBody>
      </p:sp>
      <p:cxnSp>
        <p:nvCxnSpPr>
          <p:cNvPr id="26668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14300" y="1104900"/>
            <a:ext cx="533400" cy="3048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69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6670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26671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6672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6673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6674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6675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6676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6677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6678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6679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6680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26686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26687" name="Rectangle 47"/>
            <p:cNvSpPr>
              <a:spLocks noChangeArrowheads="1"/>
            </p:cNvSpPr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26688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26689" name="TextBox 49"/>
            <p:cNvSpPr txBox="1">
              <a:spLocks noChangeArrowheads="1"/>
            </p:cNvSpPr>
            <p:nvPr/>
          </p:nvSpPr>
          <p:spPr bwMode="auto">
            <a:xfrm>
              <a:off x="4495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26690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26691" name="TextBox 75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26692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6693" name="Rectangle 77"/>
            <p:cNvSpPr>
              <a:spLocks noChangeArrowheads="1"/>
            </p:cNvSpPr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26694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26695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26696" name="TextBox 81"/>
            <p:cNvSpPr txBox="1">
              <a:spLocks noChangeArrowheads="1"/>
            </p:cNvSpPr>
            <p:nvPr/>
          </p:nvSpPr>
          <p:spPr bwMode="auto">
            <a:xfrm>
              <a:off x="4419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381000" y="4876800"/>
            <a:ext cx="2895600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Calls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(a+1, 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0)</a:t>
            </a:r>
            <a:endParaRPr lang="en-US" sz="2200" b="1" dirty="0">
              <a:latin typeface="Comic Sans MS" pitchFamily="66" charset="0"/>
              <a:cs typeface="Arial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76600" y="4953000"/>
            <a:ext cx="5486400" cy="21240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void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a[],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n)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…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 startAt="4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= partition(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a,n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 startAt="4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a,pindex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);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 startAt="4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(a+pindex+1, n-pindex-1);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 startAt="4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}</a:t>
            </a:r>
          </a:p>
        </p:txBody>
      </p:sp>
      <p:sp>
        <p:nvSpPr>
          <p:cNvPr id="26684" name="Right Arrow 84"/>
          <p:cNvSpPr>
            <a:spLocks noChangeArrowheads="1"/>
          </p:cNvSpPr>
          <p:nvPr/>
        </p:nvSpPr>
        <p:spPr bwMode="auto">
          <a:xfrm>
            <a:off x="3581400" y="6324600"/>
            <a:ext cx="609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0" y="5334000"/>
            <a:ext cx="3124200" cy="1446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To summarize, this will terminate immediately, with no change to a[].</a:t>
            </a:r>
          </a:p>
        </p:txBody>
      </p:sp>
    </p:spTree>
    <p:extLst>
      <p:ext uri="{BB962C8B-B14F-4D97-AF65-F5344CB8AC3E}">
        <p14:creationId xmlns="" xmlns:p14="http://schemas.microsoft.com/office/powerpoint/2010/main" val="35850112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50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219200"/>
          <a:ext cx="81534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39159"/>
                <a:gridCol w="11240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81000" y="2743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27690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sp>
        <p:nvSpPr>
          <p:cNvPr id="27691" name="TextBox 33"/>
          <p:cNvSpPr txBox="1">
            <a:spLocks noChangeArrowheads="1"/>
          </p:cNvSpPr>
          <p:nvPr/>
        </p:nvSpPr>
        <p:spPr bwMode="auto">
          <a:xfrm>
            <a:off x="1676400" y="4419600"/>
            <a:ext cx="2514600" cy="430213"/>
          </a:xfrm>
          <a:prstGeom prst="rect">
            <a:avLst/>
          </a:prstGeom>
          <a:solidFill>
            <a:srgbClr val="F9BDDA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In qsort(a+1,5):</a:t>
            </a:r>
          </a:p>
        </p:txBody>
      </p:sp>
      <p:cxnSp>
        <p:nvCxnSpPr>
          <p:cNvPr id="27692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693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7694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27695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7696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7697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7698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7699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7700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7701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7702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7703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7704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27709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27710" name="Rectangle 47"/>
            <p:cNvSpPr>
              <a:spLocks noChangeArrowheads="1"/>
            </p:cNvSpPr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27711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27712" name="TextBox 49"/>
            <p:cNvSpPr txBox="1">
              <a:spLocks noChangeArrowheads="1"/>
            </p:cNvSpPr>
            <p:nvPr/>
          </p:nvSpPr>
          <p:spPr bwMode="auto">
            <a:xfrm>
              <a:off x="4495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27713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27714" name="TextBox 75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27715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7716" name="Rectangle 77"/>
            <p:cNvSpPr>
              <a:spLocks noChangeArrowheads="1"/>
            </p:cNvSpPr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27717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27718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27719" name="TextBox 81"/>
            <p:cNvSpPr txBox="1">
              <a:spLocks noChangeArrowheads="1"/>
            </p:cNvSpPr>
            <p:nvPr/>
          </p:nvSpPr>
          <p:spPr bwMode="auto">
            <a:xfrm>
              <a:off x="4419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0" y="4953000"/>
            <a:ext cx="31242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in line 6: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is 0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Calls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(a+2, 4).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276600" y="4800600"/>
            <a:ext cx="5486400" cy="21240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void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a[],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n)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…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 startAt="4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= partition(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a,n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 startAt="4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a,pindex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);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 startAt="4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(a+pindex+1, n-pindex-1);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 startAt="4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}</a:t>
            </a:r>
          </a:p>
        </p:txBody>
      </p:sp>
      <p:sp>
        <p:nvSpPr>
          <p:cNvPr id="27708" name="Right Arrow 84"/>
          <p:cNvSpPr>
            <a:spLocks noChangeArrowheads="1"/>
          </p:cNvSpPr>
          <p:nvPr/>
        </p:nvSpPr>
        <p:spPr bwMode="auto">
          <a:xfrm>
            <a:off x="3505200" y="6096000"/>
            <a:ext cx="609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0010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4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219200"/>
          <a:ext cx="8153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39159"/>
                <a:gridCol w="11240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(a+2,4)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4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?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81000" y="2743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28720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28721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722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8723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28724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8725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8726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8727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8728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8729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8730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8731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8732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8733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28738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28739" name="Rectangle 47"/>
            <p:cNvSpPr>
              <a:spLocks noChangeArrowheads="1"/>
            </p:cNvSpPr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28740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28741" name="TextBox 49"/>
            <p:cNvSpPr txBox="1">
              <a:spLocks noChangeArrowheads="1"/>
            </p:cNvSpPr>
            <p:nvPr/>
          </p:nvSpPr>
          <p:spPr bwMode="auto">
            <a:xfrm>
              <a:off x="4495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28742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28743" name="TextBox 75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28744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8745" name="Rectangle 77"/>
            <p:cNvSpPr>
              <a:spLocks noChangeArrowheads="1"/>
            </p:cNvSpPr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28746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28747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28748" name="TextBox 81"/>
            <p:cNvSpPr txBox="1">
              <a:spLocks noChangeArrowheads="1"/>
            </p:cNvSpPr>
            <p:nvPr/>
          </p:nvSpPr>
          <p:spPr bwMode="auto">
            <a:xfrm>
              <a:off x="4419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0" y="4953000"/>
            <a:ext cx="3124200" cy="1446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in line 6: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is 0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Calls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(a+2, 4).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return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addr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is</a:t>
            </a:r>
          </a:p>
          <a:p>
            <a:pPr>
              <a:defRPr/>
            </a:pP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().line 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276600" y="4953000"/>
            <a:ext cx="5486400" cy="21240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void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a[],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n)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…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 startAt="4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= partition(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a,n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 startAt="4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a,pindex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);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 startAt="4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(a+pindex+1, n-pindex-1);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 startAt="4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}</a:t>
            </a:r>
          </a:p>
        </p:txBody>
      </p:sp>
      <p:sp>
        <p:nvSpPr>
          <p:cNvPr id="28737" name="Right Arrow 84"/>
          <p:cNvSpPr>
            <a:spLocks noChangeArrowheads="1"/>
          </p:cNvSpPr>
          <p:nvPr/>
        </p:nvSpPr>
        <p:spPr bwMode="auto">
          <a:xfrm>
            <a:off x="3505200" y="6324600"/>
            <a:ext cx="609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48626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98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219200"/>
          <a:ext cx="81534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39159"/>
                <a:gridCol w="11240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(a+2,4)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4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?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partition(a+2,4)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(a+2,4)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4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().4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81000" y="2743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29750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29751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52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9753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29754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9755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9756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9757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9758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29759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9760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29761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9762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29763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29767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29768" name="Rectangle 47"/>
            <p:cNvSpPr>
              <a:spLocks noChangeArrowheads="1"/>
            </p:cNvSpPr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29769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29770" name="TextBox 49"/>
            <p:cNvSpPr txBox="1">
              <a:spLocks noChangeArrowheads="1"/>
            </p:cNvSpPr>
            <p:nvPr/>
          </p:nvSpPr>
          <p:spPr bwMode="auto">
            <a:xfrm>
              <a:off x="4495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29771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29772" name="TextBox 75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29773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9774" name="Rectangle 77"/>
            <p:cNvSpPr>
              <a:spLocks noChangeArrowheads="1"/>
            </p:cNvSpPr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29775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29776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29777" name="TextBox 81"/>
            <p:cNvSpPr txBox="1">
              <a:spLocks noChangeArrowheads="1"/>
            </p:cNvSpPr>
            <p:nvPr/>
          </p:nvSpPr>
          <p:spPr bwMode="auto">
            <a:xfrm>
              <a:off x="4419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3886200" y="5486400"/>
            <a:ext cx="4800600" cy="1108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pivot will be (a+2)[4] which is 10.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After partition, the state of the array is as shown…</a:t>
            </a:r>
          </a:p>
        </p:txBody>
      </p:sp>
      <p:sp>
        <p:nvSpPr>
          <p:cNvPr id="29766" name="TextBox 33"/>
          <p:cNvSpPr txBox="1">
            <a:spLocks noChangeArrowheads="1"/>
          </p:cNvSpPr>
          <p:nvPr/>
        </p:nvSpPr>
        <p:spPr bwMode="auto">
          <a:xfrm>
            <a:off x="0" y="5486400"/>
            <a:ext cx="3810000" cy="430213"/>
          </a:xfrm>
          <a:prstGeom prst="rect">
            <a:avLst/>
          </a:prstGeom>
          <a:solidFill>
            <a:srgbClr val="F9BDDA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In partition (a+2, 4)</a:t>
            </a:r>
          </a:p>
        </p:txBody>
      </p:sp>
    </p:spTree>
    <p:extLst>
      <p:ext uri="{BB962C8B-B14F-4D97-AF65-F5344CB8AC3E}">
        <p14:creationId xmlns="" xmlns:p14="http://schemas.microsoft.com/office/powerpoint/2010/main" val="6731353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2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09600" y="1676400"/>
          <a:ext cx="8153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39159"/>
                <a:gridCol w="11240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(a+2,4)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4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?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81000" y="3124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30768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30769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770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0771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30772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0773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0774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0775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0776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0777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30778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30779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30780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30781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30789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791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30792" name="TextBox 49"/>
            <p:cNvSpPr txBox="1">
              <a:spLocks noChangeArrowheads="1"/>
            </p:cNvSpPr>
            <p:nvPr/>
          </p:nvSpPr>
          <p:spPr bwMode="auto">
            <a:xfrm>
              <a:off x="4495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0793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0794" name="TextBox 75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30795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30796" name="Rectangle 77"/>
            <p:cNvSpPr>
              <a:spLocks noChangeArrowheads="1"/>
            </p:cNvSpPr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30797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0798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30799" name="TextBox 81"/>
            <p:cNvSpPr txBox="1">
              <a:spLocks noChangeArrowheads="1"/>
            </p:cNvSpPr>
            <p:nvPr/>
          </p:nvSpPr>
          <p:spPr bwMode="auto">
            <a:xfrm>
              <a:off x="44196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4419600" y="1066800"/>
            <a:ext cx="4724400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a[] is  as above, return value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2000" y="1066800"/>
            <a:ext cx="3581400" cy="4302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After partition (a+2, 4)</a:t>
            </a:r>
          </a:p>
        </p:txBody>
      </p:sp>
      <p:sp>
        <p:nvSpPr>
          <p:cNvPr id="30785" name="TextBox 37"/>
          <p:cNvSpPr txBox="1">
            <a:spLocks noChangeArrowheads="1"/>
          </p:cNvSpPr>
          <p:nvPr/>
        </p:nvSpPr>
        <p:spPr bwMode="auto">
          <a:xfrm>
            <a:off x="0" y="5486400"/>
            <a:ext cx="3276600" cy="430213"/>
          </a:xfrm>
          <a:prstGeom prst="rect">
            <a:avLst/>
          </a:prstGeom>
          <a:solidFill>
            <a:srgbClr val="F9BDDA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In qsort(a+2,4) line 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0" y="5943600"/>
            <a:ext cx="3276600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is set to 0.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29000" y="5411788"/>
            <a:ext cx="5486400" cy="14462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void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a[],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n)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…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 startAt="5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a,pindex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);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 startAt="5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(a+pindex+1, n-pindex-1);</a:t>
            </a:r>
          </a:p>
        </p:txBody>
      </p:sp>
      <p:sp>
        <p:nvSpPr>
          <p:cNvPr id="30788" name="Right Arrow 51"/>
          <p:cNvSpPr>
            <a:spLocks noChangeArrowheads="1"/>
          </p:cNvSpPr>
          <p:nvPr/>
        </p:nvSpPr>
        <p:spPr bwMode="auto">
          <a:xfrm>
            <a:off x="3733800" y="6019800"/>
            <a:ext cx="609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61509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46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09600" y="1600200"/>
          <a:ext cx="8153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39159"/>
                <a:gridCol w="11240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(a+2,4)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4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81000" y="3124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31792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31793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1794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1795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31796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1797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1798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1799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1800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1801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31802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31803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31804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31805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31813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1815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31816" name="TextBox 49"/>
            <p:cNvSpPr txBox="1">
              <a:spLocks noChangeArrowheads="1"/>
            </p:cNvSpPr>
            <p:nvPr/>
          </p:nvSpPr>
          <p:spPr bwMode="auto">
            <a:xfrm>
              <a:off x="4495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1817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1818" name="TextBox 75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31819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31820" name="Rectangle 77"/>
            <p:cNvSpPr>
              <a:spLocks noChangeArrowheads="1"/>
            </p:cNvSpPr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31821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1822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31823" name="TextBox 81"/>
            <p:cNvSpPr txBox="1">
              <a:spLocks noChangeArrowheads="1"/>
            </p:cNvSpPr>
            <p:nvPr/>
          </p:nvSpPr>
          <p:spPr bwMode="auto">
            <a:xfrm>
              <a:off x="44196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4419600" y="1066800"/>
            <a:ext cx="4724400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a[] is  as above, return value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2000" y="1066800"/>
            <a:ext cx="3581400" cy="4302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After partition (a+2, 4)</a:t>
            </a:r>
          </a:p>
        </p:txBody>
      </p:sp>
      <p:sp>
        <p:nvSpPr>
          <p:cNvPr id="31809" name="TextBox 37"/>
          <p:cNvSpPr txBox="1">
            <a:spLocks noChangeArrowheads="1"/>
          </p:cNvSpPr>
          <p:nvPr/>
        </p:nvSpPr>
        <p:spPr bwMode="auto">
          <a:xfrm>
            <a:off x="0" y="5334000"/>
            <a:ext cx="3276600" cy="430213"/>
          </a:xfrm>
          <a:prstGeom prst="rect">
            <a:avLst/>
          </a:prstGeom>
          <a:solidFill>
            <a:srgbClr val="F9BDDA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In qsort(a+2,4) line 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0" y="5749925"/>
            <a:ext cx="3505200" cy="1108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calls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(a+2,0).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This returns immediately. No change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57600" y="5411788"/>
            <a:ext cx="5486400" cy="14462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void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a[],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n)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…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 startAt="5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a,pindex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);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 startAt="5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(a+pindex+1, n-pindex-1);</a:t>
            </a:r>
          </a:p>
        </p:txBody>
      </p:sp>
      <p:sp>
        <p:nvSpPr>
          <p:cNvPr id="31812" name="Right Arrow 51"/>
          <p:cNvSpPr>
            <a:spLocks noChangeArrowheads="1"/>
          </p:cNvSpPr>
          <p:nvPr/>
        </p:nvSpPr>
        <p:spPr bwMode="auto">
          <a:xfrm>
            <a:off x="3962400" y="6019800"/>
            <a:ext cx="609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05461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70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09600" y="1600200"/>
          <a:ext cx="8153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39159"/>
                <a:gridCol w="11240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(a+2,4)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4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81000" y="3124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32816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32817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818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2819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32820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2821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2822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2823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2824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2825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32826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32827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32828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32829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32837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2839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32840" name="TextBox 49"/>
            <p:cNvSpPr txBox="1">
              <a:spLocks noChangeArrowheads="1"/>
            </p:cNvSpPr>
            <p:nvPr/>
          </p:nvSpPr>
          <p:spPr bwMode="auto">
            <a:xfrm>
              <a:off x="4495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2841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2842" name="TextBox 75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32843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32844" name="Rectangle 77"/>
            <p:cNvSpPr>
              <a:spLocks noChangeArrowheads="1"/>
            </p:cNvSpPr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32845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2846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32847" name="TextBox 81"/>
            <p:cNvSpPr txBox="1">
              <a:spLocks noChangeArrowheads="1"/>
            </p:cNvSpPr>
            <p:nvPr/>
          </p:nvSpPr>
          <p:spPr bwMode="auto">
            <a:xfrm>
              <a:off x="44196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4419600" y="1066800"/>
            <a:ext cx="4724400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a[] is  as above, return value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2000" y="1066800"/>
            <a:ext cx="3581400" cy="4302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After partition (a+2, 4)</a:t>
            </a:r>
          </a:p>
        </p:txBody>
      </p:sp>
      <p:sp>
        <p:nvSpPr>
          <p:cNvPr id="32833" name="TextBox 37"/>
          <p:cNvSpPr txBox="1">
            <a:spLocks noChangeArrowheads="1"/>
          </p:cNvSpPr>
          <p:nvPr/>
        </p:nvSpPr>
        <p:spPr bwMode="auto">
          <a:xfrm>
            <a:off x="0" y="5334000"/>
            <a:ext cx="3276600" cy="430213"/>
          </a:xfrm>
          <a:prstGeom prst="rect">
            <a:avLst/>
          </a:prstGeom>
          <a:solidFill>
            <a:srgbClr val="F9BDDA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In qsort(a+2,4) line 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0" y="5749925"/>
            <a:ext cx="3505200" cy="1108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calls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(a+3,3).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since, n-pindex-1 is 4-0-1 which is 3.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57600" y="5411788"/>
            <a:ext cx="5486400" cy="14462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void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a[],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n)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…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 startAt="5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a,pindex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);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 startAt="5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(a+pindex+1, n-pindex-1);</a:t>
            </a:r>
          </a:p>
        </p:txBody>
      </p:sp>
      <p:sp>
        <p:nvSpPr>
          <p:cNvPr id="32836" name="Right Arrow 51"/>
          <p:cNvSpPr>
            <a:spLocks noChangeArrowheads="1"/>
          </p:cNvSpPr>
          <p:nvPr/>
        </p:nvSpPr>
        <p:spPr bwMode="auto">
          <a:xfrm>
            <a:off x="3962400" y="6324600"/>
            <a:ext cx="609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2281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676400"/>
            <a:ext cx="830580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 err="1" smtClean="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partition(</a:t>
            </a:r>
            <a:r>
              <a:rPr lang="en-US" sz="2400" b="1" dirty="0" err="1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 a[], </a:t>
            </a:r>
            <a:r>
              <a:rPr lang="en-US" sz="2400" b="1" dirty="0" err="1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 n</a:t>
            </a: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):  </a:t>
            </a:r>
            <a:r>
              <a:rPr lang="en-US" sz="2400" b="1" dirty="0" smtClean="0">
                <a:latin typeface="Comic Sans MS" pitchFamily="66" charset="0"/>
                <a:cs typeface="Arial" charset="0"/>
              </a:rPr>
              <a:t>returns </a:t>
            </a:r>
            <a:r>
              <a:rPr lang="en-US" sz="2400" b="1" dirty="0">
                <a:latin typeface="Comic Sans MS" pitchFamily="66" charset="0"/>
                <a:cs typeface="Arial" charset="0"/>
              </a:rPr>
              <a:t>an index </a:t>
            </a:r>
            <a:r>
              <a:rPr lang="en-US" sz="2400" b="1" dirty="0" err="1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pindex</a:t>
            </a:r>
            <a:r>
              <a:rPr lang="en-US" sz="2400" b="1" dirty="0">
                <a:latin typeface="Comic Sans MS" pitchFamily="66" charset="0"/>
                <a:cs typeface="Arial" charset="0"/>
              </a:rPr>
              <a:t> of the array a</a:t>
            </a:r>
            <a:r>
              <a:rPr lang="en-US" sz="2400" b="1" dirty="0" smtClean="0">
                <a:latin typeface="Comic Sans MS" pitchFamily="66" charset="0"/>
                <a:cs typeface="Arial" charset="0"/>
              </a:rPr>
              <a:t>[], such that, for </a:t>
            </a:r>
            <a:r>
              <a:rPr lang="en-US" sz="2400" b="1" dirty="0">
                <a:latin typeface="Comic Sans MS" pitchFamily="66" charset="0"/>
                <a:cs typeface="Arial" charset="0"/>
              </a:rPr>
              <a:t>any a[] with n &gt;=2, all the following are true</a:t>
            </a:r>
            <a:r>
              <a:rPr lang="en-US" sz="2400" b="1" dirty="0" smtClean="0">
                <a:latin typeface="Comic Sans MS" pitchFamily="66" charset="0"/>
                <a:cs typeface="Arial" charset="0"/>
              </a:rPr>
              <a:t>.</a:t>
            </a:r>
          </a:p>
          <a:p>
            <a:pPr>
              <a:defRPr/>
            </a:pPr>
            <a:endParaRPr lang="en-US" sz="24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4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400" b="1" dirty="0">
                <a:latin typeface="Comic Sans MS" pitchFamily="66" charset="0"/>
                <a:cs typeface="Arial" charset="0"/>
              </a:rPr>
              <a:t> lies between 0 and n-2,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400" b="1" dirty="0">
                <a:latin typeface="Comic Sans MS" pitchFamily="66" charset="0"/>
                <a:cs typeface="Arial" charset="0"/>
              </a:rPr>
              <a:t>all items in a[0..pindex] are  &lt;= pivot,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400" b="1" dirty="0">
                <a:latin typeface="Comic Sans MS" pitchFamily="66" charset="0"/>
                <a:cs typeface="Arial" charset="0"/>
              </a:rPr>
              <a:t>all items in a[pindex+1…n-1] are  &gt;= pivot,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400" b="1" dirty="0">
                <a:latin typeface="Comic Sans MS" pitchFamily="66" charset="0"/>
                <a:cs typeface="Arial" charset="0"/>
              </a:rPr>
              <a:t>Number of operations required by partition is O(n), that is bounded by </a:t>
            </a:r>
            <a:r>
              <a:rPr lang="en-US" sz="2400" b="1" dirty="0" err="1" smtClean="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cn</a:t>
            </a:r>
            <a:r>
              <a:rPr lang="en-US" sz="2400" b="1" dirty="0" smtClean="0">
                <a:latin typeface="Comic Sans MS" pitchFamily="66" charset="0"/>
                <a:cs typeface="Arial" charset="0"/>
              </a:rPr>
              <a:t> </a:t>
            </a:r>
            <a:r>
              <a:rPr lang="en-US" sz="2400" b="1" dirty="0">
                <a:latin typeface="Comic Sans MS" pitchFamily="66" charset="0"/>
                <a:cs typeface="Arial" charset="0"/>
              </a:rPr>
              <a:t>for some constant c</a:t>
            </a:r>
            <a:r>
              <a:rPr lang="en-US" sz="2400" b="1" dirty="0" smtClean="0">
                <a:latin typeface="Comic Sans MS" pitchFamily="66" charset="0"/>
                <a:cs typeface="Arial" charset="0"/>
              </a:rPr>
              <a:t>.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400" b="1" dirty="0" smtClean="0">
                <a:latin typeface="Comic Sans MS" pitchFamily="66" charset="0"/>
                <a:cs typeface="Arial" charset="0"/>
              </a:rPr>
              <a:t>Required </a:t>
            </a:r>
            <a:r>
              <a:rPr lang="en-US" sz="2400" b="1" dirty="0">
                <a:latin typeface="Comic Sans MS" pitchFamily="66" charset="0"/>
                <a:cs typeface="Arial" charset="0"/>
              </a:rPr>
              <a:t>only a single pass over the array: each element is touched once. </a:t>
            </a:r>
          </a:p>
        </p:txBody>
      </p:sp>
      <p:sp>
        <p:nvSpPr>
          <p:cNvPr id="10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Partition function</a:t>
            </a:r>
          </a:p>
        </p:txBody>
      </p:sp>
    </p:spTree>
    <p:extLst>
      <p:ext uri="{BB962C8B-B14F-4D97-AF65-F5344CB8AC3E}">
        <p14:creationId xmlns="" xmlns:p14="http://schemas.microsoft.com/office/powerpoint/2010/main" val="36793012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94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09600" y="1219200"/>
          <a:ext cx="81534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39159"/>
                <a:gridCol w="11240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(a+2,4)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4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(a+3,3)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(a+2,4)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3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??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81000" y="3124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33846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33847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848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3849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33850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3851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3852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3853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3854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3855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33856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33857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33858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33859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33865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3867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33868" name="TextBox 49"/>
            <p:cNvSpPr txBox="1">
              <a:spLocks noChangeArrowheads="1"/>
            </p:cNvSpPr>
            <p:nvPr/>
          </p:nvSpPr>
          <p:spPr bwMode="auto">
            <a:xfrm>
              <a:off x="4495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3869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3870" name="TextBox 75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33871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33872" name="Rectangle 77"/>
            <p:cNvSpPr>
              <a:spLocks noChangeArrowheads="1"/>
            </p:cNvSpPr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33873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3874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33875" name="TextBox 81"/>
            <p:cNvSpPr txBox="1">
              <a:spLocks noChangeArrowheads="1"/>
            </p:cNvSpPr>
            <p:nvPr/>
          </p:nvSpPr>
          <p:spPr bwMode="auto">
            <a:xfrm>
              <a:off x="44196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33861" name="TextBox 37"/>
          <p:cNvSpPr txBox="1">
            <a:spLocks noChangeArrowheads="1"/>
          </p:cNvSpPr>
          <p:nvPr/>
        </p:nvSpPr>
        <p:spPr bwMode="auto">
          <a:xfrm>
            <a:off x="0" y="5486400"/>
            <a:ext cx="3276600" cy="430213"/>
          </a:xfrm>
          <a:prstGeom prst="rect">
            <a:avLst/>
          </a:prstGeom>
          <a:solidFill>
            <a:srgbClr val="F9BDDA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In qsort(a+3,3) line 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352800" y="5411788"/>
            <a:ext cx="5486400" cy="14462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void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a[],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n)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…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 startAt="4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= partition(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a,n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);</a:t>
            </a:r>
          </a:p>
          <a:p>
            <a:pPr marL="457200" indent="-457200">
              <a:buClr>
                <a:srgbClr val="9D0000"/>
              </a:buCl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…</a:t>
            </a:r>
          </a:p>
        </p:txBody>
      </p:sp>
      <p:sp>
        <p:nvSpPr>
          <p:cNvPr id="33863" name="Right Arrow 53"/>
          <p:cNvSpPr>
            <a:spLocks noChangeArrowheads="1"/>
          </p:cNvSpPr>
          <p:nvPr/>
        </p:nvSpPr>
        <p:spPr bwMode="auto">
          <a:xfrm>
            <a:off x="3733800" y="6019800"/>
            <a:ext cx="609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0" y="6019800"/>
            <a:ext cx="3200400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calls partition(a+3,3)</a:t>
            </a:r>
          </a:p>
        </p:txBody>
      </p:sp>
    </p:spTree>
    <p:extLst>
      <p:ext uri="{BB962C8B-B14F-4D97-AF65-F5344CB8AC3E}">
        <p14:creationId xmlns="" xmlns:p14="http://schemas.microsoft.com/office/powerpoint/2010/main" val="40959237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818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09600" y="1219200"/>
          <a:ext cx="81534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39159"/>
                <a:gridCol w="11240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(a+2,4)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4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(a+3,3)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(a+2,4)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3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??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partition(a+3,3)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(a+3,3)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3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().4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81000" y="3124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34876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34877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878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4879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34880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4881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4882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4883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4884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4885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34886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34887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34888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34889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34894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4896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34897" name="TextBox 49"/>
            <p:cNvSpPr txBox="1">
              <a:spLocks noChangeArrowheads="1"/>
            </p:cNvSpPr>
            <p:nvPr/>
          </p:nvSpPr>
          <p:spPr bwMode="auto">
            <a:xfrm>
              <a:off x="4495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4898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4899" name="TextBox 75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34900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34901" name="Rectangle 77"/>
            <p:cNvSpPr>
              <a:spLocks noChangeArrowheads="1"/>
            </p:cNvSpPr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34902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4903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34904" name="TextBox 81"/>
            <p:cNvSpPr txBox="1">
              <a:spLocks noChangeArrowheads="1"/>
            </p:cNvSpPr>
            <p:nvPr/>
          </p:nvSpPr>
          <p:spPr bwMode="auto">
            <a:xfrm>
              <a:off x="44196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34891" name="TextBox 37"/>
          <p:cNvSpPr txBox="1">
            <a:spLocks noChangeArrowheads="1"/>
          </p:cNvSpPr>
          <p:nvPr/>
        </p:nvSpPr>
        <p:spPr bwMode="auto">
          <a:xfrm>
            <a:off x="0" y="6096000"/>
            <a:ext cx="1981200" cy="762000"/>
          </a:xfrm>
          <a:prstGeom prst="rect">
            <a:avLst/>
          </a:prstGeom>
          <a:solidFill>
            <a:srgbClr val="F9BDDA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In partition (a+3,3)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590800" y="6088063"/>
            <a:ext cx="2438400" cy="769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pivot is (a+3)[0] which is 11.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57800" y="6019800"/>
            <a:ext cx="3657600" cy="7699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State of array  after partition becomes</a:t>
            </a:r>
          </a:p>
        </p:txBody>
      </p:sp>
    </p:spTree>
    <p:extLst>
      <p:ext uri="{BB962C8B-B14F-4D97-AF65-F5344CB8AC3E}">
        <p14:creationId xmlns="" xmlns:p14="http://schemas.microsoft.com/office/powerpoint/2010/main" val="8090600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42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09600" y="1600200"/>
          <a:ext cx="81534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39159"/>
                <a:gridCol w="11240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(a+2,4)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4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(a+3,3)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(a+2,4)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3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??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81000" y="3124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35894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35895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5896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5897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35898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5899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5900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5901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5902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5903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35904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35905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35906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35907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35915" name="Rectangle 77"/>
            <p:cNvSpPr>
              <a:spLocks noChangeArrowheads="1"/>
            </p:cNvSpPr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35916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5918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35919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5920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35921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35922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5923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35924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35909" name="TextBox 37"/>
          <p:cNvSpPr txBox="1">
            <a:spLocks noChangeArrowheads="1"/>
          </p:cNvSpPr>
          <p:nvPr/>
        </p:nvSpPr>
        <p:spPr bwMode="auto">
          <a:xfrm>
            <a:off x="762000" y="1066800"/>
            <a:ext cx="4114800" cy="430213"/>
          </a:xfrm>
          <a:prstGeom prst="rect">
            <a:avLst/>
          </a:prstGeom>
          <a:solidFill>
            <a:srgbClr val="F9BDDA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partition (a+3,3) returns  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29200" y="1066800"/>
            <a:ext cx="2438400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endParaRPr lang="en-US" sz="2200" b="1" dirty="0">
              <a:latin typeface="Comic Sans MS" pitchFamily="66" charset="0"/>
              <a:cs typeface="Arial" charset="0"/>
            </a:endParaRPr>
          </a:p>
        </p:txBody>
      </p:sp>
      <p:sp>
        <p:nvSpPr>
          <p:cNvPr id="35911" name="TextBox 33"/>
          <p:cNvSpPr txBox="1">
            <a:spLocks noChangeArrowheads="1"/>
          </p:cNvSpPr>
          <p:nvPr/>
        </p:nvSpPr>
        <p:spPr bwMode="auto">
          <a:xfrm>
            <a:off x="0" y="5970588"/>
            <a:ext cx="3276600" cy="430212"/>
          </a:xfrm>
          <a:prstGeom prst="rect">
            <a:avLst/>
          </a:prstGeom>
          <a:solidFill>
            <a:srgbClr val="F9BDDA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In qsort(a+3,3) line 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0" y="6427788"/>
            <a:ext cx="3276600" cy="4302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is set to 0.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29000" y="5673725"/>
            <a:ext cx="5486400" cy="11080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 startAt="5"/>
              <a:defRPr/>
            </a:pPr>
            <a:endParaRPr lang="en-US" sz="22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 startAt="5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a,pindex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);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 startAt="5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(a+pindex+1, n-pindex-1);</a:t>
            </a:r>
          </a:p>
        </p:txBody>
      </p:sp>
      <p:sp>
        <p:nvSpPr>
          <p:cNvPr id="35914" name="Right Arrow 52"/>
          <p:cNvSpPr>
            <a:spLocks noChangeArrowheads="1"/>
          </p:cNvSpPr>
          <p:nvPr/>
        </p:nvSpPr>
        <p:spPr bwMode="auto">
          <a:xfrm>
            <a:off x="3810000" y="6096000"/>
            <a:ext cx="609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63133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866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09600" y="1600200"/>
          <a:ext cx="81534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39159"/>
                <a:gridCol w="11240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(a+2,4)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4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(a+3,3)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(a+2,4)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3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??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81000" y="3124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36918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36919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920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6921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36922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6923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6924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6925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6926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6927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36928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36929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36930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36931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36938" name="Rectangle 77"/>
            <p:cNvSpPr>
              <a:spLocks noChangeArrowheads="1"/>
            </p:cNvSpPr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36939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6941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36942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6943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36944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36945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946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36947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36933" name="TextBox 37"/>
          <p:cNvSpPr txBox="1">
            <a:spLocks noChangeArrowheads="1"/>
          </p:cNvSpPr>
          <p:nvPr/>
        </p:nvSpPr>
        <p:spPr bwMode="auto">
          <a:xfrm>
            <a:off x="762000" y="1066800"/>
            <a:ext cx="4114800" cy="430213"/>
          </a:xfrm>
          <a:prstGeom prst="rect">
            <a:avLst/>
          </a:prstGeom>
          <a:solidFill>
            <a:srgbClr val="F9BDDA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partition (a+3,3) returns  0</a:t>
            </a:r>
          </a:p>
        </p:txBody>
      </p:sp>
      <p:sp>
        <p:nvSpPr>
          <p:cNvPr id="36934" name="TextBox 33"/>
          <p:cNvSpPr txBox="1">
            <a:spLocks noChangeArrowheads="1"/>
          </p:cNvSpPr>
          <p:nvPr/>
        </p:nvSpPr>
        <p:spPr bwMode="auto">
          <a:xfrm>
            <a:off x="0" y="5970588"/>
            <a:ext cx="3276600" cy="430212"/>
          </a:xfrm>
          <a:prstGeom prst="rect">
            <a:avLst/>
          </a:prstGeom>
          <a:solidFill>
            <a:srgbClr val="F9BDDA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calls </a:t>
            </a:r>
            <a:r>
              <a:rPr lang="en-US" altLang="en-US" sz="2200" b="1" dirty="0" err="1" smtClean="0">
                <a:latin typeface="Comic Sans MS" pitchFamily="66" charset="0"/>
              </a:rPr>
              <a:t>qsort</a:t>
            </a:r>
            <a:r>
              <a:rPr lang="en-US" altLang="en-US" sz="2200" b="1" dirty="0" smtClean="0">
                <a:latin typeface="Comic Sans MS" pitchFamily="66" charset="0"/>
              </a:rPr>
              <a:t>(a+3,0)</a:t>
            </a:r>
            <a:endParaRPr lang="en-US" altLang="en-US" sz="2200" b="1" dirty="0">
              <a:latin typeface="Comic Sans MS" pitchFamily="66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0" y="6427788"/>
            <a:ext cx="3276600" cy="4302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returns immediately.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29000" y="5749925"/>
            <a:ext cx="5486400" cy="11080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 startAt="5"/>
              <a:defRPr/>
            </a:pPr>
            <a:endParaRPr lang="en-US" sz="22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 startAt="5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a,pindex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);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 startAt="5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(a+pindex+1, n-pindex-1);</a:t>
            </a:r>
          </a:p>
        </p:txBody>
      </p:sp>
      <p:sp>
        <p:nvSpPr>
          <p:cNvPr id="36937" name="Right Arrow 52"/>
          <p:cNvSpPr>
            <a:spLocks noChangeArrowheads="1"/>
          </p:cNvSpPr>
          <p:nvPr/>
        </p:nvSpPr>
        <p:spPr bwMode="auto">
          <a:xfrm>
            <a:off x="3733800" y="6324600"/>
            <a:ext cx="609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58056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90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09600" y="1600200"/>
          <a:ext cx="81534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39159"/>
                <a:gridCol w="11240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(a+2,4)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4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(a+3,3)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(a+2,4)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3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81000" y="3124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37942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37943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944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7945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37946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7947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7948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7949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7950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7951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37952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37953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37954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37955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37962" name="Rectangle 77"/>
            <p:cNvSpPr>
              <a:spLocks noChangeArrowheads="1"/>
            </p:cNvSpPr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37963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7965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37966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7967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37968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37969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7970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37971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37957" name="TextBox 37"/>
          <p:cNvSpPr txBox="1">
            <a:spLocks noChangeArrowheads="1"/>
          </p:cNvSpPr>
          <p:nvPr/>
        </p:nvSpPr>
        <p:spPr bwMode="auto">
          <a:xfrm>
            <a:off x="762000" y="1066800"/>
            <a:ext cx="4114800" cy="430213"/>
          </a:xfrm>
          <a:prstGeom prst="rect">
            <a:avLst/>
          </a:prstGeom>
          <a:solidFill>
            <a:srgbClr val="F9BDDA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partition (a+3,3) returns  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29200" y="1066800"/>
            <a:ext cx="3048000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is set to  0</a:t>
            </a:r>
          </a:p>
        </p:txBody>
      </p:sp>
      <p:sp>
        <p:nvSpPr>
          <p:cNvPr id="37959" name="TextBox 33"/>
          <p:cNvSpPr txBox="1">
            <a:spLocks noChangeArrowheads="1"/>
          </p:cNvSpPr>
          <p:nvPr/>
        </p:nvSpPr>
        <p:spPr bwMode="auto">
          <a:xfrm>
            <a:off x="0" y="5970588"/>
            <a:ext cx="3276600" cy="430212"/>
          </a:xfrm>
          <a:prstGeom prst="rect">
            <a:avLst/>
          </a:prstGeom>
          <a:solidFill>
            <a:srgbClr val="F9BDDA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calls qsort(a+4,2)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2800" y="5749925"/>
            <a:ext cx="5486400" cy="11080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 startAt="5"/>
              <a:defRPr/>
            </a:pPr>
            <a:endParaRPr lang="en-US" sz="22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 startAt="5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a,pindex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);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 startAt="5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(a+pindex+1, n-pindex-1);</a:t>
            </a:r>
          </a:p>
        </p:txBody>
      </p:sp>
      <p:sp>
        <p:nvSpPr>
          <p:cNvPr id="37961" name="Right Arrow 52"/>
          <p:cNvSpPr>
            <a:spLocks noChangeArrowheads="1"/>
          </p:cNvSpPr>
          <p:nvPr/>
        </p:nvSpPr>
        <p:spPr bwMode="auto">
          <a:xfrm>
            <a:off x="3733800" y="6324600"/>
            <a:ext cx="609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2719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914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09600" y="1143000"/>
          <a:ext cx="81534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13759"/>
                <a:gridCol w="11494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(a+2,4)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4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(a+3,3)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(a+2,4)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3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(a+4,2)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(a+3,3)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2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??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partition(a+4,2)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(a+4,2)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2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().4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81000" y="3124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38978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38979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980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8981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38982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8983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8984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8985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8986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8987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38988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38989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38990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38991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38996" name="Rectangle 77"/>
            <p:cNvSpPr>
              <a:spLocks noChangeArrowheads="1"/>
            </p:cNvSpPr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38997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8999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39000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001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39002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39003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9004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39005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38993" name="TextBox 33"/>
          <p:cNvSpPr txBox="1">
            <a:spLocks noChangeArrowheads="1"/>
          </p:cNvSpPr>
          <p:nvPr/>
        </p:nvSpPr>
        <p:spPr bwMode="auto">
          <a:xfrm>
            <a:off x="0" y="6427788"/>
            <a:ext cx="3886200" cy="430212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calls partition (a+4,2)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114800" y="6427788"/>
            <a:ext cx="1636713" cy="4302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pivot is 25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96000" y="6427788"/>
            <a:ext cx="2371725" cy="4302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array becomes…</a:t>
            </a:r>
          </a:p>
        </p:txBody>
      </p:sp>
    </p:spTree>
    <p:extLst>
      <p:ext uri="{BB962C8B-B14F-4D97-AF65-F5344CB8AC3E}">
        <p14:creationId xmlns="" xmlns:p14="http://schemas.microsoft.com/office/powerpoint/2010/main" val="15941025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38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676400"/>
          <a:ext cx="81534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13759"/>
                <a:gridCol w="11494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(a+2,4)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4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(a+3,3)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(a+2,4)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3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(a+4,2)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(a+3,3)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2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??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04800" y="3505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39996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39997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998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9999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40000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0001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0002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0003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0004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0005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40006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40007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40008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40009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0015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0017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0018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40019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40020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40021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0022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40023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295400" y="1066800"/>
            <a:ext cx="4267200" cy="430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partition (a+4,2) returns 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15000" y="1066800"/>
            <a:ext cx="1681163" cy="430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is 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4800" y="6488113"/>
            <a:ext cx="8335963" cy="43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(a+4,2) resumes at  line 7. But this is the last line…</a:t>
            </a:r>
          </a:p>
        </p:txBody>
      </p:sp>
    </p:spTree>
    <p:extLst>
      <p:ext uri="{BB962C8B-B14F-4D97-AF65-F5344CB8AC3E}">
        <p14:creationId xmlns="" xmlns:p14="http://schemas.microsoft.com/office/powerpoint/2010/main" val="19584691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447800"/>
            <a:ext cx="5791200" cy="2462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void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a[],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n)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if (n&lt;=1) return;  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= partition(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a,n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a,pindex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);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(a+pindex+1, n-pindex-1);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4114800"/>
            <a:ext cx="5730875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Line 7 terminates the call to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a,n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5029200"/>
            <a:ext cx="4138613" cy="4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So stack changes as follows.</a:t>
            </a:r>
          </a:p>
        </p:txBody>
      </p:sp>
    </p:spTree>
    <p:extLst>
      <p:ext uri="{BB962C8B-B14F-4D97-AF65-F5344CB8AC3E}">
        <p14:creationId xmlns="" xmlns:p14="http://schemas.microsoft.com/office/powerpoint/2010/main" val="29526328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86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676400"/>
          <a:ext cx="81534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13759"/>
                <a:gridCol w="11494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(a+2,4)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4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(a+3,3)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(a+2,4)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3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(a+4,2)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(a+3,3)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2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04800" y="3505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42044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42045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46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2047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42048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2049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2050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2051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2052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2053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42054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42055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42056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42057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2063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2065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2066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42067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42068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42069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2070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42071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295400" y="1066800"/>
            <a:ext cx="4267200" cy="430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partition (a+4,2) returns 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15000" y="1066800"/>
            <a:ext cx="1681163" cy="430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is 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4400" y="6427788"/>
            <a:ext cx="6496050" cy="4302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(a+4,2) resumes at  line 4,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is 0. </a:t>
            </a:r>
          </a:p>
        </p:txBody>
      </p:sp>
    </p:spTree>
    <p:extLst>
      <p:ext uri="{BB962C8B-B14F-4D97-AF65-F5344CB8AC3E}">
        <p14:creationId xmlns="" xmlns:p14="http://schemas.microsoft.com/office/powerpoint/2010/main" val="23201533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10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09600" y="1295400"/>
          <a:ext cx="81534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13759"/>
                <a:gridCol w="11494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(a+2,4)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4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(a+3,3)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(a+2,4)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3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(a+4,2)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(a+3,3)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2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04800" y="3505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43068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43069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070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3071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43072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3073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3074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3075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3076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3077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43078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43079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43080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43081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3085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3087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3088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43089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43090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43091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3092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43093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90600" y="6088063"/>
            <a:ext cx="7696200" cy="7699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(a+4,2) line 5: Calls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(a+5,0) 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which terminates immediately.</a:t>
            </a:r>
          </a:p>
        </p:txBody>
      </p:sp>
    </p:spTree>
    <p:extLst>
      <p:ext uri="{BB962C8B-B14F-4D97-AF65-F5344CB8AC3E}">
        <p14:creationId xmlns="" xmlns:p14="http://schemas.microsoft.com/office/powerpoint/2010/main" val="18078543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17693"/>
            <a:ext cx="8534400" cy="65556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D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 err="1">
                <a:latin typeface="Comic Sans MS" panose="030F0702030302020204" pitchFamily="66" charset="0"/>
                <a:cs typeface="Courier New" pitchFamily="49" charset="0"/>
              </a:rPr>
              <a:t>int</a:t>
            </a:r>
            <a:r>
              <a:rPr lang="en-US" sz="2800" b="1" dirty="0">
                <a:latin typeface="Comic Sans MS" panose="030F0702030302020204" pitchFamily="66" charset="0"/>
                <a:cs typeface="Courier New" pitchFamily="49" charset="0"/>
              </a:rPr>
              <a:t> partition(</a:t>
            </a:r>
            <a:r>
              <a:rPr lang="en-US" sz="2800" b="1" dirty="0" err="1">
                <a:latin typeface="Comic Sans MS" panose="030F0702030302020204" pitchFamily="66" charset="0"/>
                <a:cs typeface="Courier New" pitchFamily="49" charset="0"/>
              </a:rPr>
              <a:t>int</a:t>
            </a:r>
            <a:r>
              <a:rPr lang="en-US" sz="2800" b="1" dirty="0">
                <a:latin typeface="Comic Sans MS" panose="030F0702030302020204" pitchFamily="66" charset="0"/>
                <a:cs typeface="Courier New" pitchFamily="49" charset="0"/>
              </a:rPr>
              <a:t> a[], </a:t>
            </a:r>
            <a:r>
              <a:rPr lang="en-US" sz="2800" b="1" dirty="0" err="1">
                <a:latin typeface="Comic Sans MS" panose="030F0702030302020204" pitchFamily="66" charset="0"/>
                <a:cs typeface="Courier New" pitchFamily="49" charset="0"/>
              </a:rPr>
              <a:t>int</a:t>
            </a:r>
            <a:r>
              <a:rPr lang="en-US" sz="2800" b="1" dirty="0">
                <a:latin typeface="Comic Sans MS" panose="030F0702030302020204" pitchFamily="66" charset="0"/>
                <a:cs typeface="Courier New" pitchFamily="49" charset="0"/>
              </a:rPr>
              <a:t> n) {</a:t>
            </a:r>
          </a:p>
          <a:p>
            <a:pPr>
              <a:defRPr/>
            </a:pPr>
            <a:r>
              <a:rPr lang="en-US" sz="2800" b="1" dirty="0">
                <a:latin typeface="Comic Sans MS" panose="030F0702030302020204" pitchFamily="66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mic Sans MS" panose="030F0702030302020204" pitchFamily="66" charset="0"/>
                <a:cs typeface="Courier New" pitchFamily="49" charset="0"/>
              </a:rPr>
              <a:t>int</a:t>
            </a:r>
            <a:r>
              <a:rPr lang="en-US" sz="2800" b="1" dirty="0">
                <a:latin typeface="Comic Sans MS" panose="030F0702030302020204" pitchFamily="66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mic Sans MS" panose="030F0702030302020204" pitchFamily="66" charset="0"/>
                <a:cs typeface="Courier New" pitchFamily="49" charset="0"/>
              </a:rPr>
              <a:t>l = 0, r = n-1, pivot = a[0];</a:t>
            </a:r>
            <a:endParaRPr lang="en-US" sz="2800" b="1" dirty="0">
              <a:latin typeface="Comic Sans MS" panose="030F0702030302020204" pitchFamily="66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b="1" dirty="0">
                <a:latin typeface="Comic Sans MS" panose="030F0702030302020204" pitchFamily="66" charset="0"/>
                <a:cs typeface="Courier New" pitchFamily="49" charset="0"/>
              </a:rPr>
              <a:t>	while (l &lt;=n-1 &amp;&amp; r&gt;=0) {</a:t>
            </a:r>
          </a:p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itchFamily="49" charset="0"/>
              </a:rPr>
              <a:t>		while (a[l] &lt;= pivot) 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  <a:cs typeface="Courier New" pitchFamily="49" charset="0"/>
              </a:rPr>
              <a:t>{ l=l+1</a:t>
            </a:r>
            <a:r>
              <a:rPr lang="en-US" sz="28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itchFamily="49" charset="0"/>
              </a:rPr>
              <a:t>; 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  <a:cs typeface="Courier New" pitchFamily="49" charset="0"/>
              </a:rPr>
              <a:t>}</a:t>
            </a:r>
            <a:endParaRPr lang="en-US" sz="2800" b="1" dirty="0">
              <a:solidFill>
                <a:srgbClr val="FF0000"/>
              </a:solidFill>
              <a:latin typeface="Comic Sans MS" panose="030F0702030302020204" pitchFamily="66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itchFamily="49" charset="0"/>
              </a:rPr>
              <a:t>          	while (a[r] &gt;= pivot) 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  <a:cs typeface="Courier New" pitchFamily="49" charset="0"/>
              </a:rPr>
              <a:t>{ r=r-1; }</a:t>
            </a:r>
            <a:endParaRPr lang="en-US" sz="2800" b="1" dirty="0">
              <a:solidFill>
                <a:srgbClr val="FF0000"/>
              </a:solidFill>
              <a:latin typeface="Comic Sans MS" panose="030F0702030302020204" pitchFamily="66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b="1" dirty="0">
                <a:latin typeface="Comic Sans MS" panose="030F0702030302020204" pitchFamily="66" charset="0"/>
                <a:cs typeface="Courier New" pitchFamily="49" charset="0"/>
              </a:rPr>
              <a:t>		if(l&lt;r</a:t>
            </a:r>
            <a:r>
              <a:rPr lang="en-US" sz="2800" b="1" dirty="0" smtClean="0">
                <a:latin typeface="Comic Sans MS" panose="030F0702030302020204" pitchFamily="66" charset="0"/>
                <a:cs typeface="Courier New" pitchFamily="49" charset="0"/>
              </a:rPr>
              <a:t>) {</a:t>
            </a:r>
            <a:endParaRPr lang="en-US" sz="2800" b="1" dirty="0">
              <a:latin typeface="Comic Sans MS" panose="030F0702030302020204" pitchFamily="66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b="1" dirty="0" smtClean="0">
                <a:latin typeface="Comic Sans MS" panose="030F0702030302020204" pitchFamily="66" charset="0"/>
                <a:cs typeface="Courier New" pitchFamily="49" charset="0"/>
              </a:rPr>
              <a:t>         </a:t>
            </a:r>
            <a:r>
              <a:rPr lang="en-US" sz="2800" b="1" dirty="0">
                <a:latin typeface="Comic Sans MS" panose="030F0702030302020204" pitchFamily="66" charset="0"/>
                <a:cs typeface="Courier New" pitchFamily="49" charset="0"/>
              </a:rPr>
              <a:t>	 </a:t>
            </a:r>
            <a:r>
              <a:rPr lang="en-US" sz="2800" b="1" dirty="0" smtClean="0">
                <a:latin typeface="Comic Sans MS" panose="030F0702030302020204" pitchFamily="66" charset="0"/>
                <a:cs typeface="Courier New" pitchFamily="49" charset="0"/>
              </a:rPr>
              <a:t> swap(a, l, r);</a:t>
            </a:r>
            <a:endParaRPr lang="en-US" sz="2800" b="1" dirty="0">
              <a:latin typeface="Comic Sans MS" panose="030F0702030302020204" pitchFamily="66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b="1" dirty="0">
                <a:latin typeface="Comic Sans MS" panose="030F0702030302020204" pitchFamily="66" charset="0"/>
                <a:cs typeface="Courier New" pitchFamily="49" charset="0"/>
              </a:rPr>
              <a:t>            </a:t>
            </a:r>
            <a:r>
              <a:rPr lang="en-US" sz="2800" b="1" dirty="0" smtClean="0">
                <a:latin typeface="Comic Sans MS" panose="030F0702030302020204" pitchFamily="66" charset="0"/>
                <a:cs typeface="Courier New" pitchFamily="49" charset="0"/>
              </a:rPr>
              <a:t>  l </a:t>
            </a:r>
            <a:r>
              <a:rPr lang="en-US" sz="2800" b="1" dirty="0">
                <a:latin typeface="Comic Sans MS" panose="030F0702030302020204" pitchFamily="66" charset="0"/>
                <a:cs typeface="Courier New" pitchFamily="49" charset="0"/>
              </a:rPr>
              <a:t>= l+1</a:t>
            </a:r>
            <a:r>
              <a:rPr lang="en-US" sz="2800" b="1" dirty="0" smtClean="0">
                <a:latin typeface="Comic Sans MS" panose="030F0702030302020204" pitchFamily="66" charset="0"/>
                <a:cs typeface="Courier New" pitchFamily="49" charset="0"/>
              </a:rPr>
              <a:t>; r = r-1</a:t>
            </a:r>
            <a:r>
              <a:rPr lang="en-US" sz="2800" b="1" dirty="0">
                <a:latin typeface="Comic Sans MS" panose="030F0702030302020204" pitchFamily="66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800" b="1" dirty="0">
                <a:latin typeface="Comic Sans MS" panose="030F0702030302020204" pitchFamily="66" charset="0"/>
                <a:cs typeface="Courier New" pitchFamily="49" charset="0"/>
              </a:rPr>
              <a:t>		</a:t>
            </a:r>
            <a:r>
              <a:rPr lang="en-US" sz="2800" b="1" dirty="0" smtClean="0">
                <a:latin typeface="Comic Sans MS" panose="030F0702030302020204" pitchFamily="66" charset="0"/>
                <a:cs typeface="Courier New" pitchFamily="49" charset="0"/>
              </a:rPr>
              <a:t>}</a:t>
            </a:r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mic Sans MS" panose="030F0702030302020204" pitchFamily="66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mic Sans MS" panose="030F0702030302020204" pitchFamily="66" charset="0"/>
                <a:cs typeface="Courier New" pitchFamily="49" charset="0"/>
              </a:rPr>
              <a:t>else {</a:t>
            </a:r>
            <a:endParaRPr lang="en-US" sz="2800" b="1" dirty="0">
              <a:latin typeface="Comic Sans MS" panose="030F0702030302020204" pitchFamily="66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		</a:t>
            </a:r>
            <a:r>
              <a:rPr lang="en-US" sz="2800" b="1" dirty="0" smtClean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  </a:t>
            </a:r>
            <a:r>
              <a:rPr lang="en-US" sz="2800" i="1" dirty="0" smtClean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/* </a:t>
            </a:r>
            <a:r>
              <a:rPr lang="en-US" sz="2800" i="1" dirty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move pivot to its position */</a:t>
            </a:r>
          </a:p>
          <a:p>
            <a:pPr>
              <a:defRPr/>
            </a:pPr>
            <a:r>
              <a:rPr lang="en-US" sz="2800" i="1" dirty="0">
                <a:solidFill>
                  <a:schemeClr val="bg1"/>
                </a:solidFill>
                <a:latin typeface="Comic Sans MS" panose="030F0702030302020204" pitchFamily="66" charset="0"/>
                <a:cs typeface="Courier New" pitchFamily="49" charset="0"/>
              </a:rPr>
              <a:t>		</a:t>
            </a:r>
            <a:r>
              <a:rPr lang="en-US" sz="2800" i="1" dirty="0" smtClean="0">
                <a:latin typeface="Comic Sans MS" panose="030F0702030302020204" pitchFamily="66" charset="0"/>
                <a:cs typeface="Courier New" pitchFamily="49" charset="0"/>
              </a:rPr>
              <a:t>  </a:t>
            </a:r>
            <a:r>
              <a:rPr lang="en-US" sz="2800" b="1" dirty="0" smtClean="0">
                <a:latin typeface="Comic Sans MS" panose="030F0702030302020204" pitchFamily="66" charset="0"/>
                <a:cs typeface="Courier New" pitchFamily="49" charset="0"/>
              </a:rPr>
              <a:t>swap(a</a:t>
            </a:r>
            <a:r>
              <a:rPr lang="en-US" sz="2800" b="1" dirty="0">
                <a:latin typeface="Comic Sans MS" panose="030F0702030302020204" pitchFamily="66" charset="0"/>
                <a:cs typeface="Courier New" pitchFamily="49" charset="0"/>
              </a:rPr>
              <a:t>, l-1, 0);</a:t>
            </a:r>
          </a:p>
          <a:p>
            <a:pPr>
              <a:defRPr/>
            </a:pPr>
            <a:r>
              <a:rPr lang="en-US" sz="2800" b="1" i="1" dirty="0">
                <a:latin typeface="Comic Sans MS" panose="030F0702030302020204" pitchFamily="66" charset="0"/>
                <a:cs typeface="Courier New" pitchFamily="49" charset="0"/>
              </a:rPr>
              <a:t>		</a:t>
            </a:r>
            <a:r>
              <a:rPr lang="en-US" sz="2800" b="1" i="1" dirty="0" smtClean="0">
                <a:latin typeface="Comic Sans MS" panose="030F0702030302020204" pitchFamily="66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mic Sans MS" panose="030F0702030302020204" pitchFamily="66" charset="0"/>
                <a:cs typeface="Courier New" pitchFamily="49" charset="0"/>
              </a:rPr>
              <a:t>return </a:t>
            </a:r>
            <a:r>
              <a:rPr lang="en-US" sz="2800" b="1" dirty="0">
                <a:latin typeface="Comic Sans MS" panose="030F0702030302020204" pitchFamily="66" charset="0"/>
                <a:cs typeface="Courier New" pitchFamily="49" charset="0"/>
              </a:rPr>
              <a:t>l-1;</a:t>
            </a:r>
          </a:p>
          <a:p>
            <a:pPr>
              <a:defRPr/>
            </a:pPr>
            <a:r>
              <a:rPr lang="en-US" sz="2800" b="1" i="1" dirty="0">
                <a:latin typeface="Comic Sans MS" panose="030F0702030302020204" pitchFamily="66" charset="0"/>
                <a:cs typeface="Courier New" pitchFamily="49" charset="0"/>
              </a:rPr>
              <a:t>		</a:t>
            </a:r>
            <a:r>
              <a:rPr lang="en-US" sz="2800" b="1" dirty="0">
                <a:latin typeface="Comic Sans MS" panose="030F0702030302020204" pitchFamily="66" charset="0"/>
                <a:cs typeface="Courier New" pitchFamily="49" charset="0"/>
              </a:rPr>
              <a:t>}</a:t>
            </a:r>
            <a:endParaRPr lang="en-US" sz="2800" i="1" dirty="0">
              <a:latin typeface="Comic Sans MS" panose="030F0702030302020204" pitchFamily="66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b="1" dirty="0" smtClean="0">
                <a:latin typeface="Comic Sans MS" panose="030F0702030302020204" pitchFamily="66" charset="0"/>
                <a:cs typeface="Courier New" pitchFamily="49" charset="0"/>
              </a:rPr>
              <a:t>       }</a:t>
            </a:r>
            <a:endParaRPr lang="en-US" sz="2800" b="1" dirty="0">
              <a:latin typeface="Comic Sans MS" panose="030F0702030302020204" pitchFamily="66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b="1" dirty="0">
                <a:latin typeface="Comic Sans MS" panose="030F0702030302020204" pitchFamily="66" charset="0"/>
                <a:cs typeface="Courier New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40458C"/>
                </a:solidFill>
              </a:rPr>
              <a:t>Oct-14</a:t>
            </a:r>
            <a:endParaRPr lang="hi-IN" dirty="0">
              <a:solidFill>
                <a:srgbClr val="40458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947916" y="6400800"/>
            <a:ext cx="3300484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 Sorting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4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16104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034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295400"/>
          <a:ext cx="81534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13759"/>
                <a:gridCol w="11494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(a+2,4)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4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(a+3,3)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(a+2,4)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3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(a+4,2)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(a+3,3)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2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04800" y="3505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44092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44093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094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4095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44096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4097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4098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4099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4100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4101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44102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44103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44104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44105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4109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4111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4112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44113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44114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44115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4116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44117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62000" y="6088063"/>
            <a:ext cx="8077200" cy="7699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(a+4,2) line 6: Calls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(a+6,1) which terminates immediately.</a:t>
            </a:r>
          </a:p>
        </p:txBody>
      </p:sp>
    </p:spTree>
    <p:extLst>
      <p:ext uri="{BB962C8B-B14F-4D97-AF65-F5344CB8AC3E}">
        <p14:creationId xmlns="" xmlns:p14="http://schemas.microsoft.com/office/powerpoint/2010/main" val="13107018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58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219200"/>
          <a:ext cx="81534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13759"/>
                <a:gridCol w="11494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(a+2,4)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4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(a+3,3)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(a+2,4)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3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(a+4,2)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(a+3,3)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2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04800" y="3505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45116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45117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118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5119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45120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5121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5122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5123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5124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5125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45126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45127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45128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45129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5133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5135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5136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45137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45138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45139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5140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45141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04800" y="6088063"/>
            <a:ext cx="8610600" cy="769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(a+4,2) line 7: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(a+4,2) terminates now.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Control returns to its calling fn: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(a+3,3) at line 7.</a:t>
            </a:r>
          </a:p>
        </p:txBody>
      </p:sp>
    </p:spTree>
    <p:extLst>
      <p:ext uri="{BB962C8B-B14F-4D97-AF65-F5344CB8AC3E}">
        <p14:creationId xmlns="" xmlns:p14="http://schemas.microsoft.com/office/powerpoint/2010/main" val="14133285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082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676400"/>
          <a:ext cx="81534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13759"/>
                <a:gridCol w="11494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(a+2,4)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4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(a+3,3)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(a+2,4)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3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04800" y="3505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46134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46135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6136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6137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46138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6139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6140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6141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6142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6143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46144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46145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46146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46147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6151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6153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6154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46155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46156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46157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6158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46159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33400" y="6088063"/>
            <a:ext cx="8229600" cy="769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(a+3,3) resumes at  line 7 and terminates. Control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retuns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to calling fn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(a+2,4) at line 7.</a:t>
            </a:r>
          </a:p>
        </p:txBody>
      </p:sp>
    </p:spTree>
    <p:extLst>
      <p:ext uri="{BB962C8B-B14F-4D97-AF65-F5344CB8AC3E}">
        <p14:creationId xmlns="" xmlns:p14="http://schemas.microsoft.com/office/powerpoint/2010/main" val="230981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106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295400"/>
          <a:ext cx="8153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13759"/>
                <a:gridCol w="11494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(a+2,4)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4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04800" y="3505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47152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47153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7154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7155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47156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7157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7158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7159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7160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7161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47162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47163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47164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47165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7169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7171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7172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47173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47174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47175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7176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47177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33400" y="5257800"/>
            <a:ext cx="8229600" cy="769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(a+2,4) resumes at  line 7 and terminates. Control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retuns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to calling fn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(a+1,5) at line 7.</a:t>
            </a:r>
          </a:p>
        </p:txBody>
      </p:sp>
    </p:spTree>
    <p:extLst>
      <p:ext uri="{BB962C8B-B14F-4D97-AF65-F5344CB8AC3E}">
        <p14:creationId xmlns="" xmlns:p14="http://schemas.microsoft.com/office/powerpoint/2010/main" val="23285385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130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295400"/>
          <a:ext cx="81534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13759"/>
                <a:gridCol w="11494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04800" y="3505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48170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48171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172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8173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48174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8175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8176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8177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8178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8179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48180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48181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48182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48183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8187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8189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190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48191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48192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48193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8194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48195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09600" y="4648200"/>
            <a:ext cx="8229600" cy="769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(a+1,5) resumes at  line 7 and terminates. Control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retuns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to calling fn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(a,6) at line 7.</a:t>
            </a:r>
          </a:p>
        </p:txBody>
      </p:sp>
    </p:spTree>
    <p:extLst>
      <p:ext uri="{BB962C8B-B14F-4D97-AF65-F5344CB8AC3E}">
        <p14:creationId xmlns="" xmlns:p14="http://schemas.microsoft.com/office/powerpoint/2010/main" val="35622486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154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295400"/>
          <a:ext cx="81534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13759"/>
                <a:gridCol w="11494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(a+1,5)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04800" y="3505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49194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49195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9196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9197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49198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9199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9200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9201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9202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49203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49204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49205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49206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49207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9211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9213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9214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49215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49216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49217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9218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49219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09600" y="4648200"/>
            <a:ext cx="8229600" cy="769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(a+1,5) resumes at  line 7 and terminates. Control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retuns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to calling fn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(a,6) at line 7.</a:t>
            </a:r>
          </a:p>
        </p:txBody>
      </p:sp>
    </p:spTree>
    <p:extLst>
      <p:ext uri="{BB962C8B-B14F-4D97-AF65-F5344CB8AC3E}">
        <p14:creationId xmlns="" xmlns:p14="http://schemas.microsoft.com/office/powerpoint/2010/main" val="11816125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178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295400"/>
          <a:ext cx="81534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13759"/>
                <a:gridCol w="11494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(a,6)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baseline="0" dirty="0" smtClean="0"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04800" y="3505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50212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50213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0214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0215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50216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0217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0218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0219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0220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0221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50222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50223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50224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50225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50230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50232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50233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50234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50235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50236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50237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50238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09600" y="4114800"/>
            <a:ext cx="8077200" cy="769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(a,6) resumes at  line 7 and terminates. Control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retuns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to calling fn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(a,11) at line 6.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600" y="5181600"/>
            <a:ext cx="8077200" cy="76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Note that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(a,6) has terminated and the array a[0..5] has been sorted.</a:t>
            </a:r>
          </a:p>
        </p:txBody>
      </p:sp>
    </p:spTree>
    <p:extLst>
      <p:ext uri="{BB962C8B-B14F-4D97-AF65-F5344CB8AC3E}">
        <p14:creationId xmlns="" xmlns:p14="http://schemas.microsoft.com/office/powerpoint/2010/main" val="25994010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02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295400"/>
          <a:ext cx="81534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13759"/>
                <a:gridCol w="11494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04800" y="3505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51230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51231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1232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1233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51234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1235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1236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1237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1238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1239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51240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51241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51242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51243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51250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51252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51253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51254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51255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51256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51257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51258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09600" y="4114800"/>
            <a:ext cx="2667000" cy="769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(a,11) resumes at line 6.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52800" y="4114800"/>
            <a:ext cx="5791200" cy="2462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void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a[],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n)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if (n&lt;=1) return;  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= partition(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a,n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a,pindex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);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(a+pindex+1, n-pindex-1);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}</a:t>
            </a:r>
          </a:p>
        </p:txBody>
      </p:sp>
      <p:sp>
        <p:nvSpPr>
          <p:cNvPr id="51247" name="Right Arrow 45"/>
          <p:cNvSpPr>
            <a:spLocks noChangeArrowheads="1"/>
          </p:cNvSpPr>
          <p:nvPr/>
        </p:nvSpPr>
        <p:spPr bwMode="auto">
          <a:xfrm>
            <a:off x="3657600" y="5867400"/>
            <a:ext cx="533400" cy="4572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1248" name="TextBox 50"/>
          <p:cNvSpPr txBox="1">
            <a:spLocks noChangeArrowheads="1"/>
          </p:cNvSpPr>
          <p:nvPr/>
        </p:nvSpPr>
        <p:spPr bwMode="auto">
          <a:xfrm>
            <a:off x="609600" y="5029200"/>
            <a:ext cx="2632075" cy="430213"/>
          </a:xfrm>
          <a:prstGeom prst="rect">
            <a:avLst/>
          </a:prstGeom>
          <a:solidFill>
            <a:srgbClr val="FEFB94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Calls qsort(a+6,5)</a:t>
            </a:r>
          </a:p>
        </p:txBody>
      </p:sp>
    </p:spTree>
    <p:extLst>
      <p:ext uri="{BB962C8B-B14F-4D97-AF65-F5344CB8AC3E}">
        <p14:creationId xmlns="" xmlns:p14="http://schemas.microsoft.com/office/powerpoint/2010/main" val="24697971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26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295400"/>
          <a:ext cx="81534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13759"/>
                <a:gridCol w="11494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(a+6,5)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04800" y="3505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52260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52261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2262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2263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52264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2265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2266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2267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2268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2269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52270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52271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52272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52273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52280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52282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52283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52284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52285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52286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52287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52288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752600" y="3962400"/>
            <a:ext cx="2667000" cy="430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In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(a+6,5)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52800" y="4395788"/>
            <a:ext cx="5791200" cy="24622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void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a[],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n)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if (n&lt;=1) return;  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= partition(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a,n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a,pindex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);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(a+pindex+1, n-pindex-1);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}</a:t>
            </a:r>
          </a:p>
        </p:txBody>
      </p:sp>
      <p:sp>
        <p:nvSpPr>
          <p:cNvPr id="52277" name="Right Arrow 45"/>
          <p:cNvSpPr>
            <a:spLocks noChangeArrowheads="1"/>
          </p:cNvSpPr>
          <p:nvPr/>
        </p:nvSpPr>
        <p:spPr bwMode="auto">
          <a:xfrm>
            <a:off x="3657600" y="5410200"/>
            <a:ext cx="533400" cy="4572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2278" name="TextBox 50"/>
          <p:cNvSpPr txBox="1">
            <a:spLocks noChangeArrowheads="1"/>
          </p:cNvSpPr>
          <p:nvPr/>
        </p:nvSpPr>
        <p:spPr bwMode="auto">
          <a:xfrm>
            <a:off x="0" y="4572000"/>
            <a:ext cx="3092450" cy="430213"/>
          </a:xfrm>
          <a:prstGeom prst="rect">
            <a:avLst/>
          </a:prstGeom>
          <a:solidFill>
            <a:srgbClr val="FEFB94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Calls partition(a+6,5)</a:t>
            </a:r>
          </a:p>
        </p:txBody>
      </p:sp>
    </p:spTree>
    <p:extLst>
      <p:ext uri="{BB962C8B-B14F-4D97-AF65-F5344CB8AC3E}">
        <p14:creationId xmlns="" xmlns:p14="http://schemas.microsoft.com/office/powerpoint/2010/main" val="27951633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250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295400"/>
          <a:ext cx="815340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13759"/>
                <a:gridCol w="11494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(a+6,5)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partition(a+6,5)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(a+6,5)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().4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04800" y="28956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53290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53291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3292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3293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53294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3295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3296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3297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3298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3299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53300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53301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53302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53303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53309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53311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53312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53313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53314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53315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53316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53317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914400" y="5257800"/>
            <a:ext cx="3124200" cy="430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In partition(a+6,5)</a:t>
            </a:r>
          </a:p>
        </p:txBody>
      </p:sp>
      <p:sp>
        <p:nvSpPr>
          <p:cNvPr id="53306" name="TextBox 50"/>
          <p:cNvSpPr txBox="1">
            <a:spLocks noChangeArrowheads="1"/>
          </p:cNvSpPr>
          <p:nvPr/>
        </p:nvSpPr>
        <p:spPr bwMode="auto">
          <a:xfrm>
            <a:off x="4191000" y="5257800"/>
            <a:ext cx="4171950" cy="430213"/>
          </a:xfrm>
          <a:prstGeom prst="rect">
            <a:avLst/>
          </a:prstGeom>
          <a:solidFill>
            <a:srgbClr val="FEFB94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pivot is (a+6)[0] which is 31.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14400" y="5791200"/>
            <a:ext cx="5605463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After partition, array looks like this…</a:t>
            </a:r>
          </a:p>
        </p:txBody>
      </p:sp>
    </p:spTree>
    <p:extLst>
      <p:ext uri="{BB962C8B-B14F-4D97-AF65-F5344CB8AC3E}">
        <p14:creationId xmlns="" xmlns:p14="http://schemas.microsoft.com/office/powerpoint/2010/main" val="24093376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828800"/>
            <a:ext cx="7620000" cy="38164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dirty="0">
                <a:latin typeface="Comic Sans MS" pitchFamily="66" charset="0"/>
                <a:cs typeface="Arial" charset="0"/>
              </a:rPr>
              <a:t>Pivot may be chosen to be any  value of a[]. Some choices </a:t>
            </a:r>
            <a:r>
              <a:rPr lang="en-US" sz="2200" dirty="0" smtClean="0">
                <a:latin typeface="Comic Sans MS" pitchFamily="66" charset="0"/>
                <a:cs typeface="Arial" charset="0"/>
              </a:rPr>
              <a:t>are</a:t>
            </a:r>
          </a:p>
          <a:p>
            <a:pPr>
              <a:defRPr/>
            </a:pPr>
            <a:endParaRPr lang="en-US" sz="2200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dirty="0">
                <a:latin typeface="Comic Sans MS" pitchFamily="66" charset="0"/>
                <a:cs typeface="Arial" charset="0"/>
              </a:rPr>
              <a:t>Pivot is a[0]: simple choice.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endParaRPr lang="en-US" sz="2200" dirty="0" smtClean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dirty="0" smtClean="0">
                <a:latin typeface="Comic Sans MS" pitchFamily="66" charset="0"/>
                <a:cs typeface="Arial" charset="0"/>
              </a:rPr>
              <a:t>Pivot </a:t>
            </a:r>
            <a:r>
              <a:rPr lang="en-US" sz="2200" dirty="0">
                <a:latin typeface="Comic Sans MS" pitchFamily="66" charset="0"/>
                <a:cs typeface="Arial" charset="0"/>
              </a:rPr>
              <a:t>is some  random member of a[]: randomized pivot choice.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endParaRPr lang="en-US" sz="2200" dirty="0" smtClean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dirty="0" smtClean="0">
                <a:latin typeface="Comic Sans MS" pitchFamily="66" charset="0"/>
                <a:cs typeface="Arial" charset="0"/>
              </a:rPr>
              <a:t>Pivot </a:t>
            </a:r>
            <a:r>
              <a:rPr lang="en-US" sz="2200" dirty="0">
                <a:latin typeface="Comic Sans MS" pitchFamily="66" charset="0"/>
                <a:cs typeface="Arial" charset="0"/>
              </a:rPr>
              <a:t>is the median element of a[]. This gives the most equal sized partitions, but is much more complicated.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810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Pivot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28581262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274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752600"/>
          <a:ext cx="81534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13759"/>
                <a:gridCol w="11494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(a+6,5)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04800" y="28956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54308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54309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310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4311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54314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4315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4316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4317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54318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54319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54320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54321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54329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54331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54332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54333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54334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54335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54336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54337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57200" y="5029200"/>
            <a:ext cx="2819400" cy="430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In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(a+6,5)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" y="5562600"/>
            <a:ext cx="2754313" cy="769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is 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2.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Calls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(a+6,2).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2000" y="1143000"/>
            <a:ext cx="3886200" cy="4302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partition(a+6,5) returns 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2</a:t>
            </a:r>
            <a:endParaRPr lang="en-US" sz="2200" b="1" dirty="0">
              <a:latin typeface="Comic Sans MS" pitchFamily="66" charset="0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52800" y="5073650"/>
            <a:ext cx="5791200" cy="17843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void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a[],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n) {</a:t>
            </a:r>
          </a:p>
          <a:p>
            <a:pPr marL="457200" indent="-457200">
              <a:buClr>
                <a:srgbClr val="9D0000"/>
              </a:buCl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…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 startAt="5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   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a,pindex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);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 startAt="5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 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(a+pindex+1, n-pindex-1);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 startAt="5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}</a:t>
            </a:r>
          </a:p>
        </p:txBody>
      </p:sp>
      <p:sp>
        <p:nvSpPr>
          <p:cNvPr id="54327" name="Right Arrow 51"/>
          <p:cNvSpPr>
            <a:spLocks noChangeArrowheads="1"/>
          </p:cNvSpPr>
          <p:nvPr/>
        </p:nvSpPr>
        <p:spPr bwMode="auto">
          <a:xfrm>
            <a:off x="3810000" y="5715000"/>
            <a:ext cx="7620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95446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298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295400"/>
          <a:ext cx="815340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13759"/>
                <a:gridCol w="11494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(a+6,5)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2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(a+6,2)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(a+6,5)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2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04800" y="28956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55338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55339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340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5341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55344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5345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5346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5347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55348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55349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55350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55351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55358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55360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55361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55362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55363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55364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55365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55366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57200" y="5029200"/>
            <a:ext cx="2819400" cy="430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In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(a+6,5)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" y="5562600"/>
            <a:ext cx="2754313" cy="769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is 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2.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Calls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(a+6,2).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52800" y="5073650"/>
            <a:ext cx="5791200" cy="17843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void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a[],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n) {</a:t>
            </a:r>
          </a:p>
          <a:p>
            <a:pPr marL="457200" indent="-457200">
              <a:buClr>
                <a:srgbClr val="9D0000"/>
              </a:buCl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…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 startAt="5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   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a,pindex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);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 startAt="5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 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(a+pindex+1, n-pindex-1);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 startAt="5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}</a:t>
            </a:r>
          </a:p>
        </p:txBody>
      </p:sp>
      <p:sp>
        <p:nvSpPr>
          <p:cNvPr id="55356" name="Right Arrow 51"/>
          <p:cNvSpPr>
            <a:spLocks noChangeArrowheads="1"/>
          </p:cNvSpPr>
          <p:nvPr/>
        </p:nvSpPr>
        <p:spPr bwMode="auto">
          <a:xfrm>
            <a:off x="4038600" y="5715000"/>
            <a:ext cx="5334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83826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322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143000"/>
          <a:ext cx="815340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13759"/>
                <a:gridCol w="11494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(a+6,5)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2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(a+6,2)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(a+6,5)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2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04800" y="28956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56362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56363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64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6365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56366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AD2ED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6367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A9EB4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6368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6369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6370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6371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56372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56373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56374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56375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56385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56387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56388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56389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56390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56391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56392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56393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85800" y="4495800"/>
            <a:ext cx="2667000" cy="430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In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(a+6,2)</a:t>
            </a:r>
          </a:p>
        </p:txBody>
      </p:sp>
      <p:sp>
        <p:nvSpPr>
          <p:cNvPr id="56378" name="TextBox 50"/>
          <p:cNvSpPr txBox="1">
            <a:spLocks noChangeArrowheads="1"/>
          </p:cNvSpPr>
          <p:nvPr/>
        </p:nvSpPr>
        <p:spPr bwMode="auto">
          <a:xfrm>
            <a:off x="3429000" y="4495800"/>
            <a:ext cx="3092450" cy="430213"/>
          </a:xfrm>
          <a:prstGeom prst="rect">
            <a:avLst/>
          </a:prstGeom>
          <a:solidFill>
            <a:srgbClr val="FEFB94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Calls partition(a+6,2)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0" y="5073650"/>
            <a:ext cx="9001125" cy="1784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Partition is called for the array 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partition returns 0. 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Control returns to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(a+6,2) line 4, with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set to 0.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line 5: Calls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(a+6,1) which returns immediately.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line 6: Calls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(a+7,1) which returns immediately.</a:t>
            </a:r>
          </a:p>
        </p:txBody>
      </p:sp>
      <p:sp>
        <p:nvSpPr>
          <p:cNvPr id="56380" name="Rectangle 61"/>
          <p:cNvSpPr>
            <a:spLocks noChangeArrowheads="1"/>
          </p:cNvSpPr>
          <p:nvPr/>
        </p:nvSpPr>
        <p:spPr bwMode="auto">
          <a:xfrm>
            <a:off x="5105400" y="5105400"/>
            <a:ext cx="838200" cy="609600"/>
          </a:xfrm>
          <a:prstGeom prst="rect">
            <a:avLst/>
          </a:prstGeom>
          <a:solidFill>
            <a:srgbClr val="FAD2ED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6381" name="Rectangle 62"/>
          <p:cNvSpPr>
            <a:spLocks noChangeArrowheads="1"/>
          </p:cNvSpPr>
          <p:nvPr/>
        </p:nvSpPr>
        <p:spPr bwMode="auto">
          <a:xfrm>
            <a:off x="5943600" y="5105400"/>
            <a:ext cx="838200" cy="609600"/>
          </a:xfrm>
          <a:prstGeom prst="rect">
            <a:avLst/>
          </a:prstGeom>
          <a:solidFill>
            <a:srgbClr val="FA9EB4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6382" name="TextBox 63"/>
          <p:cNvSpPr txBox="1">
            <a:spLocks noChangeArrowheads="1"/>
          </p:cNvSpPr>
          <p:nvPr/>
        </p:nvSpPr>
        <p:spPr bwMode="auto">
          <a:xfrm>
            <a:off x="5257800" y="51816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56383" name="TextBox 65"/>
          <p:cNvSpPr txBox="1">
            <a:spLocks noChangeArrowheads="1"/>
          </p:cNvSpPr>
          <p:nvPr/>
        </p:nvSpPr>
        <p:spPr bwMode="auto">
          <a:xfrm>
            <a:off x="6096000" y="51816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</p:spTree>
    <p:extLst>
      <p:ext uri="{BB962C8B-B14F-4D97-AF65-F5344CB8AC3E}">
        <p14:creationId xmlns="" xmlns:p14="http://schemas.microsoft.com/office/powerpoint/2010/main" val="29308736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346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066800"/>
          <a:ext cx="815340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13759"/>
                <a:gridCol w="11494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(a+6,5)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2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(a+6,2)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(a+6,5)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2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04800" y="28956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57386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57387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7388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7389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57390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AD2ED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7391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A9EB4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7392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7393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7394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7395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57396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57397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57398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57399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57409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57411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57412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57413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57414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57415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57416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57417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85800" y="4495800"/>
            <a:ext cx="2667000" cy="430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In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(a+6,2)</a:t>
            </a:r>
          </a:p>
        </p:txBody>
      </p:sp>
      <p:sp>
        <p:nvSpPr>
          <p:cNvPr id="57402" name="TextBox 50"/>
          <p:cNvSpPr txBox="1">
            <a:spLocks noChangeArrowheads="1"/>
          </p:cNvSpPr>
          <p:nvPr/>
        </p:nvSpPr>
        <p:spPr bwMode="auto">
          <a:xfrm>
            <a:off x="3429000" y="4495800"/>
            <a:ext cx="1751013" cy="430213"/>
          </a:xfrm>
          <a:prstGeom prst="rect">
            <a:avLst/>
          </a:prstGeom>
          <a:solidFill>
            <a:srgbClr val="FEFB94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Calls made: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0" y="5073650"/>
            <a:ext cx="9001125" cy="1784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partition(a+6,2) is called for the array 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partition(a+6,2)  returns 0. 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Control returns to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(a+6,2) line 4, with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set to 0.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line 5: Calls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(a+6,1) which returns immediately.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line 6: Calls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(a+7,1) which returns immediately.</a:t>
            </a:r>
          </a:p>
        </p:txBody>
      </p:sp>
      <p:sp>
        <p:nvSpPr>
          <p:cNvPr id="57404" name="Rectangle 61"/>
          <p:cNvSpPr>
            <a:spLocks noChangeArrowheads="1"/>
          </p:cNvSpPr>
          <p:nvPr/>
        </p:nvSpPr>
        <p:spPr bwMode="auto">
          <a:xfrm>
            <a:off x="6019800" y="4953000"/>
            <a:ext cx="838200" cy="609600"/>
          </a:xfrm>
          <a:prstGeom prst="rect">
            <a:avLst/>
          </a:prstGeom>
          <a:solidFill>
            <a:srgbClr val="FAD2ED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7405" name="Rectangle 62"/>
          <p:cNvSpPr>
            <a:spLocks noChangeArrowheads="1"/>
          </p:cNvSpPr>
          <p:nvPr/>
        </p:nvSpPr>
        <p:spPr bwMode="auto">
          <a:xfrm>
            <a:off x="6858000" y="4953000"/>
            <a:ext cx="838200" cy="609600"/>
          </a:xfrm>
          <a:prstGeom prst="rect">
            <a:avLst/>
          </a:prstGeom>
          <a:solidFill>
            <a:srgbClr val="FA9EB4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7406" name="TextBox 63"/>
          <p:cNvSpPr txBox="1">
            <a:spLocks noChangeArrowheads="1"/>
          </p:cNvSpPr>
          <p:nvPr/>
        </p:nvSpPr>
        <p:spPr bwMode="auto">
          <a:xfrm>
            <a:off x="6172200" y="5029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57407" name="TextBox 65"/>
          <p:cNvSpPr txBox="1">
            <a:spLocks noChangeArrowheads="1"/>
          </p:cNvSpPr>
          <p:nvPr/>
        </p:nvSpPr>
        <p:spPr bwMode="auto">
          <a:xfrm>
            <a:off x="7010400" y="5029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</p:spTree>
    <p:extLst>
      <p:ext uri="{BB962C8B-B14F-4D97-AF65-F5344CB8AC3E}">
        <p14:creationId xmlns="" xmlns:p14="http://schemas.microsoft.com/office/powerpoint/2010/main" val="1243990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370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143000"/>
          <a:ext cx="815340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13759"/>
                <a:gridCol w="11494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(a+6,5)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2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(a+6,2)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(a+6,5)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2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04800" y="28956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58410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58411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412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8413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58414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AD2ED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8415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A9EB4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8416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8417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8418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8419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58420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58421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58422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58423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58428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58430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58431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58432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58433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58434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58435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58436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85800" y="4495800"/>
            <a:ext cx="2667000" cy="11080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In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(a+6,2):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Terminates at line 7.</a:t>
            </a:r>
          </a:p>
        </p:txBody>
      </p:sp>
      <p:sp>
        <p:nvSpPr>
          <p:cNvPr id="58426" name="TextBox 50"/>
          <p:cNvSpPr txBox="1">
            <a:spLocks noChangeArrowheads="1"/>
          </p:cNvSpPr>
          <p:nvPr/>
        </p:nvSpPr>
        <p:spPr bwMode="auto">
          <a:xfrm>
            <a:off x="3429000" y="4495800"/>
            <a:ext cx="2884488" cy="769938"/>
          </a:xfrm>
          <a:prstGeom prst="rect">
            <a:avLst/>
          </a:prstGeom>
          <a:solidFill>
            <a:srgbClr val="FEFB94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Control returns to </a:t>
            </a:r>
          </a:p>
          <a:p>
            <a:pPr eaLnBrk="1" hangingPunct="1"/>
            <a:r>
              <a:rPr lang="en-US" altLang="en-US" sz="2200" b="1">
                <a:latin typeface="Comic Sans MS" pitchFamily="66" charset="0"/>
              </a:rPr>
              <a:t>qsort(a+6,5) line 6.</a:t>
            </a:r>
          </a:p>
        </p:txBody>
      </p:sp>
    </p:spTree>
    <p:extLst>
      <p:ext uri="{BB962C8B-B14F-4D97-AF65-F5344CB8AC3E}">
        <p14:creationId xmlns="" xmlns:p14="http://schemas.microsoft.com/office/powerpoint/2010/main" val="31317492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394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143000"/>
          <a:ext cx="81534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13759"/>
                <a:gridCol w="11494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(a+6,5)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2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04800" y="28956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59428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59429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9430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9431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59432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AD2ED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9433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A9EB4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9434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9435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9436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59437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59438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59439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59440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59441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59448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59450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59451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59452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59453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59454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59455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59456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59443" name="TextBox 50"/>
          <p:cNvSpPr txBox="1">
            <a:spLocks noChangeArrowheads="1"/>
          </p:cNvSpPr>
          <p:nvPr/>
        </p:nvSpPr>
        <p:spPr bwMode="auto">
          <a:xfrm>
            <a:off x="0" y="5029200"/>
            <a:ext cx="2601913" cy="430213"/>
          </a:xfrm>
          <a:prstGeom prst="rect">
            <a:avLst/>
          </a:prstGeom>
          <a:solidFill>
            <a:srgbClr val="FEFB94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calls qsort(a+8,3)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0" y="4495800"/>
            <a:ext cx="3352800" cy="430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In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(a+6,5) line 6.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52800" y="5073650"/>
            <a:ext cx="5791200" cy="17843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void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a[],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n) {</a:t>
            </a:r>
          </a:p>
          <a:p>
            <a:pPr marL="457200" indent="-457200">
              <a:buClr>
                <a:srgbClr val="9D0000"/>
              </a:buCl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…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 startAt="5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   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a,pindex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);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 startAt="5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 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(a+pindex+1, n-pindex-1);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 startAt="5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}</a:t>
            </a:r>
          </a:p>
        </p:txBody>
      </p:sp>
      <p:sp>
        <p:nvSpPr>
          <p:cNvPr id="59446" name="Right Arrow 45"/>
          <p:cNvSpPr>
            <a:spLocks noChangeArrowheads="1"/>
          </p:cNvSpPr>
          <p:nvPr/>
        </p:nvSpPr>
        <p:spPr bwMode="auto">
          <a:xfrm>
            <a:off x="4114800" y="6019800"/>
            <a:ext cx="5334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73100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418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143000"/>
          <a:ext cx="815340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13759"/>
                <a:gridCol w="11494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(a+6,5)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2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(a+8,3)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(a+6,5)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3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04800" y="28956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60458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60459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0460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0461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60462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AD2ED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0463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A9EB4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0464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0465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0466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0467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60468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60469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60470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60471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0478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0480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60481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60482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60483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60484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60485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60486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60473" name="TextBox 50"/>
          <p:cNvSpPr txBox="1">
            <a:spLocks noChangeArrowheads="1"/>
          </p:cNvSpPr>
          <p:nvPr/>
        </p:nvSpPr>
        <p:spPr bwMode="auto">
          <a:xfrm>
            <a:off x="0" y="5562600"/>
            <a:ext cx="3184525" cy="430213"/>
          </a:xfrm>
          <a:prstGeom prst="rect">
            <a:avLst/>
          </a:prstGeom>
          <a:solidFill>
            <a:srgbClr val="FEFB94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calls partition (a+8,3)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0" y="5029200"/>
            <a:ext cx="3352800" cy="430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In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(a+8,3).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52800" y="5073650"/>
            <a:ext cx="5791200" cy="17843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void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a[],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n) {</a:t>
            </a:r>
          </a:p>
          <a:p>
            <a:pPr marL="457200" indent="-457200">
              <a:buClr>
                <a:srgbClr val="9D0000"/>
              </a:buCl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…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 startAt="5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   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a,pindex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);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 startAt="5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 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(a+pindex+1, n-pindex-1);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 startAt="5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}</a:t>
            </a:r>
          </a:p>
        </p:txBody>
      </p:sp>
      <p:sp>
        <p:nvSpPr>
          <p:cNvPr id="60476" name="Right Arrow 45"/>
          <p:cNvSpPr>
            <a:spLocks noChangeArrowheads="1"/>
          </p:cNvSpPr>
          <p:nvPr/>
        </p:nvSpPr>
        <p:spPr bwMode="auto">
          <a:xfrm>
            <a:off x="4114800" y="6019800"/>
            <a:ext cx="5334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36698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42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143000"/>
          <a:ext cx="815340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13759"/>
                <a:gridCol w="11494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(a+6,5)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2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(a+8,3)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(a+6,5)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3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partition(a+8,3)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(a+8,3)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3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().4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04800" y="28956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61488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61489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490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1491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61492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AD2ED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1493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A9EB4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1494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1495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1496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1497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61498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61499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61500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61501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1507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1509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61510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61511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61512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61513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61514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61515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61503" name="TextBox 50"/>
          <p:cNvSpPr txBox="1">
            <a:spLocks noChangeArrowheads="1"/>
          </p:cNvSpPr>
          <p:nvPr/>
        </p:nvSpPr>
        <p:spPr bwMode="auto">
          <a:xfrm>
            <a:off x="0" y="5791200"/>
            <a:ext cx="4171950" cy="769938"/>
          </a:xfrm>
          <a:prstGeom prst="rect">
            <a:avLst/>
          </a:prstGeom>
          <a:solidFill>
            <a:srgbClr val="FEFB94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pivot is (a+8)[0] which is 35.</a:t>
            </a:r>
          </a:p>
          <a:p>
            <a:pPr eaLnBrk="1" hangingPunct="1"/>
            <a:r>
              <a:rPr lang="en-US" altLang="en-US" sz="2200" b="1">
                <a:latin typeface="Comic Sans MS" pitchFamily="66" charset="0"/>
              </a:rPr>
              <a:t>Partition returns 1.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0" y="5181600"/>
            <a:ext cx="3352800" cy="430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In partition(a+8,3)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72000" y="5791200"/>
            <a:ext cx="4114800" cy="7699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state of array after partition(a+8,3) is…</a:t>
            </a:r>
          </a:p>
        </p:txBody>
      </p:sp>
    </p:spTree>
    <p:extLst>
      <p:ext uri="{BB962C8B-B14F-4D97-AF65-F5344CB8AC3E}">
        <p14:creationId xmlns="" xmlns:p14="http://schemas.microsoft.com/office/powerpoint/2010/main" val="41318971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466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143000"/>
          <a:ext cx="81534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13759"/>
                <a:gridCol w="11494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(a+6,5)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2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(a+8,3)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(a+6,5)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3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(a+8,2)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(a+8,3)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2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partition(a+8,2)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(a+8,2)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().4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04800" y="30480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62518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62519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2520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2521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62522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AD2ED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2523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A9EB4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2524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2525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2526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5BD5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2527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62528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62529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62530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62531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2536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2538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62539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62540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62541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62542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62543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62544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0" y="5791200"/>
            <a:ext cx="3810000" cy="430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In partition(a+8,2)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38600" y="5791200"/>
            <a:ext cx="5105400" cy="769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pivot is 31.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returns 0. No change to array.</a:t>
            </a:r>
          </a:p>
        </p:txBody>
      </p:sp>
    </p:spTree>
    <p:extLst>
      <p:ext uri="{BB962C8B-B14F-4D97-AF65-F5344CB8AC3E}">
        <p14:creationId xmlns="" xmlns:p14="http://schemas.microsoft.com/office/powerpoint/2010/main" val="2779990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490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143000"/>
          <a:ext cx="815340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13759"/>
                <a:gridCol w="11494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(a+6,5)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2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(a+8,3)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(a+6,5)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3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(a+8,2)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(a+8,3)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2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04800" y="30480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63536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63537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538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3539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63540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AD2ED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3541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A9EB4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3542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3543" name="Rectangle 38"/>
          <p:cNvSpPr>
            <a:spLocks noChangeArrowheads="1"/>
          </p:cNvSpPr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3544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5BD5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3545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63546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63547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63548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63549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3554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3556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63557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63558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63559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63560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63561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63562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0" y="5181600"/>
            <a:ext cx="3810000" cy="7699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In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(a+8,2) line 4: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calls partition(a+8,2).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38600" y="5257800"/>
            <a:ext cx="5105400" cy="769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pivot is 31.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returns 0. No change to array.</a:t>
            </a:r>
          </a:p>
        </p:txBody>
      </p:sp>
    </p:spTree>
    <p:extLst>
      <p:ext uri="{BB962C8B-B14F-4D97-AF65-F5344CB8AC3E}">
        <p14:creationId xmlns="" xmlns:p14="http://schemas.microsoft.com/office/powerpoint/2010/main" val="505055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1219200"/>
            <a:ext cx="8001000" cy="28003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After the call </a:t>
            </a:r>
            <a:r>
              <a:rPr lang="en-US" sz="2200" b="1" dirty="0" err="1">
                <a:solidFill>
                  <a:srgbClr val="9D0000"/>
                </a:solidFill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solidFill>
                  <a:srgbClr val="9D0000"/>
                </a:solidFill>
                <a:latin typeface="Comic Sans MS" pitchFamily="66" charset="0"/>
                <a:cs typeface="Arial" charset="0"/>
              </a:rPr>
              <a:t> = </a:t>
            </a:r>
            <a:r>
              <a:rPr lang="en-US" sz="2200" b="1" dirty="0" smtClean="0">
                <a:solidFill>
                  <a:srgbClr val="9D0000"/>
                </a:solidFill>
                <a:latin typeface="Comic Sans MS" pitchFamily="66" charset="0"/>
                <a:cs typeface="Arial" charset="0"/>
              </a:rPr>
              <a:t>partition(</a:t>
            </a:r>
            <a:r>
              <a:rPr lang="en-US" sz="2200" b="1" dirty="0" err="1" smtClean="0">
                <a:solidFill>
                  <a:srgbClr val="9D0000"/>
                </a:solidFill>
                <a:latin typeface="Comic Sans MS" pitchFamily="66" charset="0"/>
                <a:cs typeface="Arial" charset="0"/>
              </a:rPr>
              <a:t>a,n</a:t>
            </a:r>
            <a:r>
              <a:rPr lang="en-US" sz="2200" b="1" dirty="0">
                <a:solidFill>
                  <a:srgbClr val="9D0000"/>
                </a:solidFill>
                <a:latin typeface="Comic Sans MS" pitchFamily="66" charset="0"/>
                <a:cs typeface="Arial" charset="0"/>
              </a:rPr>
              <a:t>)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each element of a[0..pindex-1]  &lt;= pivot.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each element of a[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..n-1] &gt;= pivot.</a:t>
            </a:r>
          </a:p>
          <a:p>
            <a:pPr marL="457200" indent="-457200">
              <a:buClr>
                <a:srgbClr val="9D0000"/>
              </a:buCl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So after the call to partition(), to  sort a[], we can just</a:t>
            </a:r>
          </a:p>
          <a:p>
            <a:pPr>
              <a:defRPr/>
            </a:pPr>
            <a:endParaRPr lang="en-US" sz="2200" b="1" dirty="0">
              <a:latin typeface="Comic Sans MS" pitchFamily="66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sort the array a[0..pindex-1], and,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sort the array a[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…n-1].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533400"/>
            <a:ext cx="5694363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Suppose we wish to sort the array a[]. </a:t>
            </a:r>
          </a:p>
        </p:txBody>
      </p:sp>
      <p:grpSp>
        <p:nvGrpSpPr>
          <p:cNvPr id="2" name="Group 27"/>
          <p:cNvGrpSpPr/>
          <p:nvPr/>
        </p:nvGrpSpPr>
        <p:grpSpPr>
          <a:xfrm>
            <a:off x="0" y="5410200"/>
            <a:ext cx="9144000" cy="609600"/>
            <a:chOff x="0" y="5410200"/>
            <a:chExt cx="9144000" cy="6096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0" y="5410200"/>
              <a:ext cx="838200" cy="609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838200" y="5410200"/>
              <a:ext cx="838200" cy="609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676400" y="5410200"/>
              <a:ext cx="838200" cy="609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514600" y="5410200"/>
              <a:ext cx="838200" cy="609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9224" name="TextBox 14"/>
            <p:cNvSpPr txBox="1">
              <a:spLocks noChangeArrowheads="1"/>
            </p:cNvSpPr>
            <p:nvPr/>
          </p:nvSpPr>
          <p:spPr bwMode="auto">
            <a:xfrm>
              <a:off x="152400" y="5486400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31</a:t>
              </a:r>
            </a:p>
          </p:txBody>
        </p:sp>
        <p:sp>
          <p:nvSpPr>
            <p:cNvPr id="9225" name="TextBox 15"/>
            <p:cNvSpPr txBox="1">
              <a:spLocks noChangeArrowheads="1"/>
            </p:cNvSpPr>
            <p:nvPr/>
          </p:nvSpPr>
          <p:spPr bwMode="auto">
            <a:xfrm>
              <a:off x="990600" y="5486400"/>
              <a:ext cx="3556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9226" name="TextBox 16"/>
            <p:cNvSpPr txBox="1">
              <a:spLocks noChangeArrowheads="1"/>
            </p:cNvSpPr>
            <p:nvPr/>
          </p:nvSpPr>
          <p:spPr bwMode="auto">
            <a:xfrm>
              <a:off x="1828800" y="5486400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9227" name="TextBox 17"/>
            <p:cNvSpPr txBox="1">
              <a:spLocks noChangeArrowheads="1"/>
            </p:cNvSpPr>
            <p:nvPr/>
          </p:nvSpPr>
          <p:spPr bwMode="auto">
            <a:xfrm>
              <a:off x="2667000" y="5486400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35</a:t>
              </a:r>
            </a:p>
          </p:txBody>
        </p:sp>
        <p:sp>
          <p:nvSpPr>
            <p:cNvPr id="9228" name="Rectangle 18"/>
            <p:cNvSpPr>
              <a:spLocks noChangeArrowheads="1"/>
            </p:cNvSpPr>
            <p:nvPr/>
          </p:nvSpPr>
          <p:spPr bwMode="auto">
            <a:xfrm>
              <a:off x="3352800" y="5410200"/>
              <a:ext cx="838200" cy="609600"/>
            </a:xfrm>
            <a:prstGeom prst="rect">
              <a:avLst/>
            </a:prstGeom>
            <a:solidFill>
              <a:srgbClr val="BAF6F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191000" y="5410200"/>
              <a:ext cx="838200" cy="609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029200" y="5410200"/>
              <a:ext cx="838200" cy="609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867400" y="5410200"/>
              <a:ext cx="838200" cy="609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6705600" y="5410200"/>
              <a:ext cx="838200" cy="609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7467600" y="5410200"/>
              <a:ext cx="838200" cy="609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8305800" y="5410200"/>
              <a:ext cx="838200" cy="609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9235" name="TextBox 25"/>
            <p:cNvSpPr txBox="1">
              <a:spLocks noChangeArrowheads="1"/>
            </p:cNvSpPr>
            <p:nvPr/>
          </p:nvSpPr>
          <p:spPr bwMode="auto">
            <a:xfrm>
              <a:off x="4419600" y="5486400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31</a:t>
              </a:r>
            </a:p>
          </p:txBody>
        </p:sp>
        <p:sp>
          <p:nvSpPr>
            <p:cNvPr id="9236" name="TextBox 26"/>
            <p:cNvSpPr txBox="1">
              <a:spLocks noChangeArrowheads="1"/>
            </p:cNvSpPr>
            <p:nvPr/>
          </p:nvSpPr>
          <p:spPr bwMode="auto">
            <a:xfrm>
              <a:off x="5181600" y="5486400"/>
              <a:ext cx="3556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9237" name="TextBox 27"/>
            <p:cNvSpPr txBox="1">
              <a:spLocks noChangeArrowheads="1"/>
            </p:cNvSpPr>
            <p:nvPr/>
          </p:nvSpPr>
          <p:spPr bwMode="auto">
            <a:xfrm>
              <a:off x="6019800" y="5486400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9238" name="TextBox 28"/>
            <p:cNvSpPr txBox="1">
              <a:spLocks noChangeArrowheads="1"/>
            </p:cNvSpPr>
            <p:nvPr/>
          </p:nvSpPr>
          <p:spPr bwMode="auto">
            <a:xfrm>
              <a:off x="6858000" y="5486400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35</a:t>
              </a:r>
            </a:p>
          </p:txBody>
        </p:sp>
        <p:sp>
          <p:nvSpPr>
            <p:cNvPr id="9239" name="TextBox 29"/>
            <p:cNvSpPr txBox="1">
              <a:spLocks noChangeArrowheads="1"/>
            </p:cNvSpPr>
            <p:nvPr/>
          </p:nvSpPr>
          <p:spPr bwMode="auto">
            <a:xfrm>
              <a:off x="7620000" y="5486400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9240" name="TextBox 30"/>
            <p:cNvSpPr txBox="1">
              <a:spLocks noChangeArrowheads="1"/>
            </p:cNvSpPr>
            <p:nvPr/>
          </p:nvSpPr>
          <p:spPr bwMode="auto">
            <a:xfrm>
              <a:off x="8458200" y="5486400"/>
              <a:ext cx="3556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0</a:t>
              </a:r>
            </a:p>
          </p:txBody>
        </p:sp>
        <p:sp>
          <p:nvSpPr>
            <p:cNvPr id="9241" name="TextBox 31"/>
            <p:cNvSpPr txBox="1">
              <a:spLocks noChangeArrowheads="1"/>
            </p:cNvSpPr>
            <p:nvPr/>
          </p:nvSpPr>
          <p:spPr bwMode="auto">
            <a:xfrm>
              <a:off x="3505200" y="5486400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59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28600" y="4876800"/>
            <a:ext cx="4406900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Input Array a[], size is n : 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8600" y="4191000"/>
            <a:ext cx="5318125" cy="46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Comic Sans MS" pitchFamily="66" charset="0"/>
                <a:cs typeface="Arial" charset="0"/>
              </a:rPr>
              <a:t>For example, consider the array. </a:t>
            </a:r>
          </a:p>
        </p:txBody>
      </p:sp>
    </p:spTree>
    <p:extLst>
      <p:ext uri="{BB962C8B-B14F-4D97-AF65-F5344CB8AC3E}">
        <p14:creationId xmlns="" xmlns:p14="http://schemas.microsoft.com/office/powerpoint/2010/main" val="27420391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514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143000"/>
          <a:ext cx="815340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13759"/>
                <a:gridCol w="11494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(a+6,5)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(a+8,3)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(a+6,5)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3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(a+8,2)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(a+8,3)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2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04800" y="30480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64560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64561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4562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4563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64564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AD2ED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4565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A9EB4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4566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4568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5BD5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4569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64570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64571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64572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64573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4578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4580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64581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64582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64583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64584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64585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64586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0" y="5181600"/>
            <a:ext cx="4495800" cy="1446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In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(a+8,2)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line 4: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is set to 0.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line 5: calls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(a+8,1).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this returns immediately.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48200" y="5257800"/>
            <a:ext cx="4495800" cy="1446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line 6: calls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(a+9,1).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Returns immediately.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line 7: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(a+8,2) returns.</a:t>
            </a:r>
          </a:p>
        </p:txBody>
      </p:sp>
    </p:spTree>
    <p:extLst>
      <p:ext uri="{BB962C8B-B14F-4D97-AF65-F5344CB8AC3E}">
        <p14:creationId xmlns="" xmlns:p14="http://schemas.microsoft.com/office/powerpoint/2010/main" val="22663778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538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143000"/>
          <a:ext cx="815340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13759"/>
                <a:gridCol w="11494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(a+6,5)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(a+8,3)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(a+6,5)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3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(a+8,2)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(a+8,3)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2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04800" y="30480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65584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65585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5586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5587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65588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AD2ED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5589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A9EB4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5590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5592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5BD5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5593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65594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65595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65596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65597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5602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5604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65605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65606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65607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65608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65609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65610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0" y="5181600"/>
            <a:ext cx="4495800" cy="1446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In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(a+8,2)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line 4: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is set to 0.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line 5: calls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(a+8,1).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this returns immediately.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48200" y="5257800"/>
            <a:ext cx="4495800" cy="1446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line 6: calls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(a+9,1).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Returns immediately.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line 7: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(a+8,2) returns to call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(a+8,3) line 6.</a:t>
            </a:r>
          </a:p>
        </p:txBody>
      </p:sp>
    </p:spTree>
    <p:extLst>
      <p:ext uri="{BB962C8B-B14F-4D97-AF65-F5344CB8AC3E}">
        <p14:creationId xmlns="" xmlns:p14="http://schemas.microsoft.com/office/powerpoint/2010/main" val="33459580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562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143000"/>
          <a:ext cx="815340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13759"/>
                <a:gridCol w="11494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(a+6,5)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(a+8,3)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(a+6,5)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3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04800" y="30480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66602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66603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604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6605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66606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AD2ED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6607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A9EB4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6608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6610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5BD5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6611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66612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66613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66614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66615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6619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6621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66622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66623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66624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66625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66626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66627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04800" y="4733925"/>
            <a:ext cx="3810000" cy="21240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In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(a+8,3) line 6: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calls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(a+10,1)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returns immediately.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(a+8,3) returns to line 7 in call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(a+6,5)</a:t>
            </a:r>
          </a:p>
        </p:txBody>
      </p:sp>
    </p:spTree>
    <p:extLst>
      <p:ext uri="{BB962C8B-B14F-4D97-AF65-F5344CB8AC3E}">
        <p14:creationId xmlns="" xmlns:p14="http://schemas.microsoft.com/office/powerpoint/2010/main" val="38670488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586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143000"/>
          <a:ext cx="81534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13759"/>
                <a:gridCol w="11494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(a+6,5)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04800" y="30480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67620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67621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7622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7623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67624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AD2ED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7625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A9EB4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7626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7628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5BD5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7629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67630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67631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67632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67633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7637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7639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67640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67641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67642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67643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67644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67645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04800" y="4191000"/>
            <a:ext cx="3810000" cy="11080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In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(a+6,5) line 7: returns to line 7 of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(a,11).</a:t>
            </a:r>
          </a:p>
        </p:txBody>
      </p:sp>
    </p:spTree>
    <p:extLst>
      <p:ext uri="{BB962C8B-B14F-4D97-AF65-F5344CB8AC3E}">
        <p14:creationId xmlns="" xmlns:p14="http://schemas.microsoft.com/office/powerpoint/2010/main" val="10459514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610" name="Straight Arrow Connector 64"/>
          <p:cNvCxnSpPr>
            <a:cxnSpLocks noChangeShapeType="1"/>
          </p:cNvCxnSpPr>
          <p:nvPr/>
        </p:nvCxnSpPr>
        <p:spPr bwMode="auto">
          <a:xfrm>
            <a:off x="457200" y="25146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143000"/>
          <a:ext cx="81534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13759"/>
                <a:gridCol w="11494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(a+6,5)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().7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04800" y="30480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68644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68645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8646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8647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68648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AD2ED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8649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A9EB4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8650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8652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5BD5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8653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68654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68655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68656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68657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8661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8663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68664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68665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68666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68667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68668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68669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371600" y="4267200"/>
            <a:ext cx="3810000" cy="11080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In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(a+6,5) line 7: returns to line 7 of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(a,11).</a:t>
            </a:r>
          </a:p>
        </p:txBody>
      </p:sp>
    </p:spTree>
    <p:extLst>
      <p:ext uri="{BB962C8B-B14F-4D97-AF65-F5344CB8AC3E}">
        <p14:creationId xmlns="" xmlns:p14="http://schemas.microsoft.com/office/powerpoint/2010/main" val="21970319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634" name="Straight Arrow Connector 64"/>
          <p:cNvCxnSpPr>
            <a:cxnSpLocks noChangeShapeType="1"/>
          </p:cNvCxnSpPr>
          <p:nvPr/>
        </p:nvCxnSpPr>
        <p:spPr bwMode="auto">
          <a:xfrm>
            <a:off x="457200" y="18288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143000"/>
          <a:ext cx="81534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13759"/>
                <a:gridCol w="11494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qsort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(a,11)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main().??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04800" y="2362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69662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69663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9664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9665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69666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AD2ED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9667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A9EB4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9668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9670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5BD5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69671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69672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69673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69674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69675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9679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9681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69682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69683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69684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69685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69686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69687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371600" y="4267200"/>
            <a:ext cx="3810000" cy="11080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In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(a,11) line 7: returns to the calling function main().</a:t>
            </a:r>
          </a:p>
        </p:txBody>
      </p:sp>
    </p:spTree>
    <p:extLst>
      <p:ext uri="{BB962C8B-B14F-4D97-AF65-F5344CB8AC3E}">
        <p14:creationId xmlns="" xmlns:p14="http://schemas.microsoft.com/office/powerpoint/2010/main" val="5506578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658" name="Straight Arrow Connector 64"/>
          <p:cNvCxnSpPr>
            <a:cxnSpLocks noChangeShapeType="1"/>
          </p:cNvCxnSpPr>
          <p:nvPr/>
        </p:nvCxnSpPr>
        <p:spPr bwMode="auto">
          <a:xfrm>
            <a:off x="457200" y="1828800"/>
            <a:ext cx="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85800" y="1143000"/>
          <a:ext cx="81534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/>
                <a:gridCol w="1998382"/>
                <a:gridCol w="1013759"/>
                <a:gridCol w="1149417"/>
                <a:gridCol w="1593783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</a:t>
                      </a:r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by</a:t>
                      </a:r>
                    </a:p>
                    <a:p>
                      <a:pPr algn="ctr"/>
                      <a:r>
                        <a:rPr lang="en-US" sz="2200" baseline="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dirty="0" smtClean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 n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pindex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-304800" y="2362200"/>
            <a:ext cx="1122423" cy="43088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STACK</a:t>
            </a:r>
          </a:p>
        </p:txBody>
      </p:sp>
      <p:sp>
        <p:nvSpPr>
          <p:cNvPr id="70680" name="TextBox 85"/>
          <p:cNvSpPr txBox="1">
            <a:spLocks noChangeArrowheads="1"/>
          </p:cNvSpPr>
          <p:nvPr/>
        </p:nvSpPr>
        <p:spPr bwMode="auto">
          <a:xfrm>
            <a:off x="228600" y="1371600"/>
            <a:ext cx="341313" cy="430213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</a:t>
            </a:r>
          </a:p>
        </p:txBody>
      </p:sp>
      <p:cxnSp>
        <p:nvCxnSpPr>
          <p:cNvPr id="70681" name="Elbow Connector 35"/>
          <p:cNvCxnSpPr>
            <a:cxnSpLocks noChangeShapeType="1"/>
          </p:cNvCxnSpPr>
          <p:nvPr/>
        </p:nvCxnSpPr>
        <p:spPr bwMode="auto">
          <a:xfrm rot="5400000" flipH="1" flipV="1">
            <a:off x="152400" y="1219200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0682" name="Rectangle 30"/>
          <p:cNvSpPr>
            <a:spLocks noChangeArrowheads="1"/>
          </p:cNvSpPr>
          <p:nvPr/>
        </p:nvSpPr>
        <p:spPr bwMode="auto">
          <a:xfrm>
            <a:off x="0" y="3810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70683" name="TextBox 31"/>
          <p:cNvSpPr txBox="1">
            <a:spLocks noChangeArrowheads="1"/>
          </p:cNvSpPr>
          <p:nvPr/>
        </p:nvSpPr>
        <p:spPr bwMode="auto">
          <a:xfrm>
            <a:off x="152400" y="4572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70684" name="Rectangle 32"/>
          <p:cNvSpPr>
            <a:spLocks noChangeArrowheads="1"/>
          </p:cNvSpPr>
          <p:nvPr/>
        </p:nvSpPr>
        <p:spPr bwMode="auto">
          <a:xfrm>
            <a:off x="5029200" y="381000"/>
            <a:ext cx="838200" cy="609600"/>
          </a:xfrm>
          <a:prstGeom prst="rect">
            <a:avLst/>
          </a:prstGeom>
          <a:solidFill>
            <a:srgbClr val="FAD2ED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70685" name="Rectangle 34"/>
          <p:cNvSpPr>
            <a:spLocks noChangeArrowheads="1"/>
          </p:cNvSpPr>
          <p:nvPr/>
        </p:nvSpPr>
        <p:spPr bwMode="auto">
          <a:xfrm>
            <a:off x="5867400" y="381000"/>
            <a:ext cx="838200" cy="609600"/>
          </a:xfrm>
          <a:prstGeom prst="rect">
            <a:avLst/>
          </a:prstGeom>
          <a:solidFill>
            <a:srgbClr val="FA9EB4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70686" name="Rectangle 36"/>
          <p:cNvSpPr>
            <a:spLocks noChangeArrowheads="1"/>
          </p:cNvSpPr>
          <p:nvPr/>
        </p:nvSpPr>
        <p:spPr bwMode="auto">
          <a:xfrm>
            <a:off x="6705600" y="381000"/>
            <a:ext cx="838200" cy="6096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467600" y="381000"/>
            <a:ext cx="8382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70688" name="Rectangle 39"/>
          <p:cNvSpPr>
            <a:spLocks noChangeArrowheads="1"/>
          </p:cNvSpPr>
          <p:nvPr/>
        </p:nvSpPr>
        <p:spPr bwMode="auto">
          <a:xfrm>
            <a:off x="8305800" y="381000"/>
            <a:ext cx="838200" cy="609600"/>
          </a:xfrm>
          <a:prstGeom prst="rect">
            <a:avLst/>
          </a:prstGeom>
          <a:solidFill>
            <a:srgbClr val="F5BD5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70689" name="TextBox 40"/>
          <p:cNvSpPr txBox="1">
            <a:spLocks noChangeArrowheads="1"/>
          </p:cNvSpPr>
          <p:nvPr/>
        </p:nvSpPr>
        <p:spPr bwMode="auto">
          <a:xfrm>
            <a:off x="51816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70690" name="TextBox 41"/>
          <p:cNvSpPr txBox="1">
            <a:spLocks noChangeArrowheads="1"/>
          </p:cNvSpPr>
          <p:nvPr/>
        </p:nvSpPr>
        <p:spPr bwMode="auto">
          <a:xfrm>
            <a:off x="60198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70691" name="TextBox 42"/>
          <p:cNvSpPr txBox="1">
            <a:spLocks noChangeArrowheads="1"/>
          </p:cNvSpPr>
          <p:nvPr/>
        </p:nvSpPr>
        <p:spPr bwMode="auto">
          <a:xfrm>
            <a:off x="6858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70692" name="TextBox 43"/>
          <p:cNvSpPr txBox="1">
            <a:spLocks noChangeArrowheads="1"/>
          </p:cNvSpPr>
          <p:nvPr/>
        </p:nvSpPr>
        <p:spPr bwMode="auto">
          <a:xfrm>
            <a:off x="76200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70693" name="TextBox 44"/>
          <p:cNvSpPr txBox="1">
            <a:spLocks noChangeArrowheads="1"/>
          </p:cNvSpPr>
          <p:nvPr/>
        </p:nvSpPr>
        <p:spPr bwMode="auto">
          <a:xfrm>
            <a:off x="8458200" y="457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200" y="381000"/>
            <a:ext cx="4191000" cy="609600"/>
            <a:chOff x="838200" y="381000"/>
            <a:chExt cx="4191000" cy="609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191000" y="381000"/>
              <a:ext cx="8382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70697" name="Rectangle 46"/>
            <p:cNvSpPr>
              <a:spLocks noChangeArrowheads="1"/>
            </p:cNvSpPr>
            <p:nvPr/>
          </p:nvSpPr>
          <p:spPr bwMode="auto">
            <a:xfrm>
              <a:off x="838200" y="381000"/>
              <a:ext cx="838200" cy="609600"/>
            </a:xfrm>
            <a:prstGeom prst="rect">
              <a:avLst/>
            </a:prstGeom>
            <a:solidFill>
              <a:srgbClr val="D8F8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676400" y="381000"/>
              <a:ext cx="8382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70699" name="Rectangle 48"/>
            <p:cNvSpPr>
              <a:spLocks noChangeArrowheads="1"/>
            </p:cNvSpPr>
            <p:nvPr/>
          </p:nvSpPr>
          <p:spPr bwMode="auto">
            <a:xfrm>
              <a:off x="2514600" y="381000"/>
              <a:ext cx="838200" cy="609600"/>
            </a:xfrm>
            <a:prstGeom prst="rect">
              <a:avLst/>
            </a:prstGeom>
            <a:solidFill>
              <a:srgbClr val="CFAFE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400">
                <a:ea typeface="MS PGothic" pitchFamily="34" charset="-128"/>
              </a:endParaRPr>
            </a:p>
          </p:txBody>
        </p:sp>
        <p:sp>
          <p:nvSpPr>
            <p:cNvPr id="70700" name="TextBox 66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0701" name="TextBox 75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25</a:t>
              </a:r>
            </a:p>
          </p:txBody>
        </p:sp>
        <p:sp>
          <p:nvSpPr>
            <p:cNvPr id="70702" name="Rectangle 76"/>
            <p:cNvSpPr>
              <a:spLocks noChangeArrowheads="1"/>
            </p:cNvSpPr>
            <p:nvPr/>
          </p:nvSpPr>
          <p:spPr bwMode="auto">
            <a:xfrm>
              <a:off x="3352800" y="381000"/>
              <a:ext cx="838200" cy="609600"/>
            </a:xfrm>
            <a:prstGeom prst="rect">
              <a:avLst/>
            </a:prstGeom>
            <a:solidFill>
              <a:srgbClr val="FAD3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sz="2200" b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70703" name="TextBox 79"/>
            <p:cNvSpPr txBox="1">
              <a:spLocks noChangeArrowheads="1"/>
            </p:cNvSpPr>
            <p:nvPr/>
          </p:nvSpPr>
          <p:spPr bwMode="auto">
            <a:xfrm>
              <a:off x="990600" y="457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0704" name="TextBox 80"/>
            <p:cNvSpPr txBox="1">
              <a:spLocks noChangeArrowheads="1"/>
            </p:cNvSpPr>
            <p:nvPr/>
          </p:nvSpPr>
          <p:spPr bwMode="auto">
            <a:xfrm>
              <a:off x="35052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70705" name="TextBox 81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143000" y="3276600"/>
            <a:ext cx="5715000" cy="523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9D0000"/>
                </a:solidFill>
                <a:latin typeface="Comic Sans MS" pitchFamily="66" charset="0"/>
                <a:cs typeface="Arial" charset="0"/>
              </a:rPr>
              <a:t>ARRAY a[] is SORTED. </a:t>
            </a:r>
          </a:p>
        </p:txBody>
      </p:sp>
    </p:spTree>
    <p:extLst>
      <p:ext uri="{BB962C8B-B14F-4D97-AF65-F5344CB8AC3E}">
        <p14:creationId xmlns="" xmlns:p14="http://schemas.microsoft.com/office/powerpoint/2010/main" val="33946751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GB" dirty="0"/>
          </a:p>
        </p:txBody>
      </p:sp>
      <p:pic>
        <p:nvPicPr>
          <p:cNvPr id="5" name="Content Placeholder 4" descr="Sorting_quicksort_anim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8500" y="2844006"/>
            <a:ext cx="2667000" cy="2038350"/>
          </a:xfrm>
        </p:spPr>
      </p:pic>
      <p:sp>
        <p:nvSpPr>
          <p:cNvPr id="6" name="TextBox 5"/>
          <p:cNvSpPr txBox="1"/>
          <p:nvPr/>
        </p:nvSpPr>
        <p:spPr>
          <a:xfrm>
            <a:off x="457200" y="567826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By </a:t>
            </a:r>
            <a:r>
              <a:rPr lang="en-GB" dirty="0" err="1" smtClean="0"/>
              <a:t>en:User:RolandH</a:t>
            </a:r>
            <a:r>
              <a:rPr lang="en-GB" dirty="0" smtClean="0"/>
              <a:t>, CC BY-SA 3.0, https://commons.wikimedia.org/w/index.php?curid=1965827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from merge sort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calls not stacked all in one go</a:t>
            </a:r>
          </a:p>
          <a:p>
            <a:r>
              <a:rPr lang="en-US" dirty="0" smtClean="0"/>
              <a:t>Average case time complexity O(n log n)</a:t>
            </a:r>
          </a:p>
          <a:p>
            <a:pPr lvl="1"/>
            <a:r>
              <a:rPr lang="en-US" dirty="0" smtClean="0"/>
              <a:t>In practice, 2-3x speedup over merge sort</a:t>
            </a:r>
          </a:p>
          <a:p>
            <a:r>
              <a:rPr lang="en-US" dirty="0" smtClean="0"/>
              <a:t>Average case space complexity O(log n)</a:t>
            </a:r>
          </a:p>
          <a:p>
            <a:pPr lvl="1"/>
            <a:r>
              <a:rPr lang="en-US" dirty="0" smtClean="0"/>
              <a:t>For merge sort O(n)</a:t>
            </a:r>
            <a:endParaRPr lang="en-GB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685800" y="457200"/>
            <a:ext cx="5257800" cy="7699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After call to partition(a,11). </a:t>
            </a:r>
            <a:r>
              <a:rPr lang="en-US" sz="2200" b="1" dirty="0">
                <a:solidFill>
                  <a:srgbClr val="9D0000"/>
                </a:solidFill>
                <a:latin typeface="Comic Sans MS" pitchFamily="66" charset="0"/>
                <a:cs typeface="Arial" charset="0"/>
              </a:rPr>
              <a:t>Pivot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element is assumed to be a[0]: 31</a:t>
            </a:r>
          </a:p>
        </p:txBody>
      </p:sp>
      <p:sp>
        <p:nvSpPr>
          <p:cNvPr id="10243" name="Rectangle 27"/>
          <p:cNvSpPr>
            <a:spLocks noChangeArrowheads="1"/>
          </p:cNvSpPr>
          <p:nvPr/>
        </p:nvSpPr>
        <p:spPr bwMode="auto">
          <a:xfrm>
            <a:off x="0" y="17526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0244" name="Rectangle 28"/>
          <p:cNvSpPr>
            <a:spLocks noChangeArrowheads="1"/>
          </p:cNvSpPr>
          <p:nvPr/>
        </p:nvSpPr>
        <p:spPr bwMode="auto">
          <a:xfrm>
            <a:off x="838200" y="17526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0245" name="Rectangle 29"/>
          <p:cNvSpPr>
            <a:spLocks noChangeArrowheads="1"/>
          </p:cNvSpPr>
          <p:nvPr/>
        </p:nvSpPr>
        <p:spPr bwMode="auto">
          <a:xfrm>
            <a:off x="1676400" y="17526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0246" name="Rectangle 30"/>
          <p:cNvSpPr>
            <a:spLocks noChangeArrowheads="1"/>
          </p:cNvSpPr>
          <p:nvPr/>
        </p:nvSpPr>
        <p:spPr bwMode="auto">
          <a:xfrm>
            <a:off x="2514600" y="17526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0247" name="TextBox 31"/>
          <p:cNvSpPr txBox="1">
            <a:spLocks noChangeArrowheads="1"/>
          </p:cNvSpPr>
          <p:nvPr/>
        </p:nvSpPr>
        <p:spPr bwMode="auto">
          <a:xfrm>
            <a:off x="152400" y="18288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10248" name="TextBox 32"/>
          <p:cNvSpPr txBox="1">
            <a:spLocks noChangeArrowheads="1"/>
          </p:cNvSpPr>
          <p:nvPr/>
        </p:nvSpPr>
        <p:spPr bwMode="auto">
          <a:xfrm>
            <a:off x="990600" y="18288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4</a:t>
            </a:r>
          </a:p>
        </p:txBody>
      </p:sp>
      <p:sp>
        <p:nvSpPr>
          <p:cNvPr id="10249" name="TextBox 33"/>
          <p:cNvSpPr txBox="1">
            <a:spLocks noChangeArrowheads="1"/>
          </p:cNvSpPr>
          <p:nvPr/>
        </p:nvSpPr>
        <p:spPr bwMode="auto">
          <a:xfrm>
            <a:off x="1828800" y="18288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10</a:t>
            </a:r>
          </a:p>
        </p:txBody>
      </p:sp>
      <p:sp>
        <p:nvSpPr>
          <p:cNvPr id="10250" name="TextBox 34"/>
          <p:cNvSpPr txBox="1">
            <a:spLocks noChangeArrowheads="1"/>
          </p:cNvSpPr>
          <p:nvPr/>
        </p:nvSpPr>
        <p:spPr bwMode="auto">
          <a:xfrm>
            <a:off x="2667000" y="18288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11</a:t>
            </a:r>
          </a:p>
        </p:txBody>
      </p:sp>
      <p:sp>
        <p:nvSpPr>
          <p:cNvPr id="10251" name="Rectangle 35"/>
          <p:cNvSpPr>
            <a:spLocks noChangeArrowheads="1"/>
          </p:cNvSpPr>
          <p:nvPr/>
        </p:nvSpPr>
        <p:spPr bwMode="auto">
          <a:xfrm>
            <a:off x="3352800" y="17526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200" b="1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10252" name="Rectangle 36"/>
          <p:cNvSpPr>
            <a:spLocks noChangeArrowheads="1"/>
          </p:cNvSpPr>
          <p:nvPr/>
        </p:nvSpPr>
        <p:spPr bwMode="auto">
          <a:xfrm>
            <a:off x="4191000" y="17526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0253" name="Rectangle 37"/>
          <p:cNvSpPr>
            <a:spLocks noChangeArrowheads="1"/>
          </p:cNvSpPr>
          <p:nvPr/>
        </p:nvSpPr>
        <p:spPr bwMode="auto">
          <a:xfrm>
            <a:off x="5029200" y="17526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0254" name="Rectangle 38"/>
          <p:cNvSpPr>
            <a:spLocks noChangeArrowheads="1"/>
          </p:cNvSpPr>
          <p:nvPr/>
        </p:nvSpPr>
        <p:spPr bwMode="auto">
          <a:xfrm>
            <a:off x="5867400" y="17526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0255" name="Rectangle 39"/>
          <p:cNvSpPr>
            <a:spLocks noChangeArrowheads="1"/>
          </p:cNvSpPr>
          <p:nvPr/>
        </p:nvSpPr>
        <p:spPr bwMode="auto">
          <a:xfrm>
            <a:off x="6705600" y="17526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0256" name="Rectangle 40"/>
          <p:cNvSpPr>
            <a:spLocks noChangeArrowheads="1"/>
          </p:cNvSpPr>
          <p:nvPr/>
        </p:nvSpPr>
        <p:spPr bwMode="auto">
          <a:xfrm>
            <a:off x="7467600" y="17526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0257" name="Rectangle 41"/>
          <p:cNvSpPr>
            <a:spLocks noChangeArrowheads="1"/>
          </p:cNvSpPr>
          <p:nvPr/>
        </p:nvSpPr>
        <p:spPr bwMode="auto">
          <a:xfrm>
            <a:off x="8305800" y="17526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0258" name="TextBox 42"/>
          <p:cNvSpPr txBox="1">
            <a:spLocks noChangeArrowheads="1"/>
          </p:cNvSpPr>
          <p:nvPr/>
        </p:nvSpPr>
        <p:spPr bwMode="auto">
          <a:xfrm>
            <a:off x="4419600" y="18288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</a:t>
            </a:r>
          </a:p>
        </p:txBody>
      </p:sp>
      <p:sp>
        <p:nvSpPr>
          <p:cNvPr id="10259" name="TextBox 43"/>
          <p:cNvSpPr txBox="1">
            <a:spLocks noChangeArrowheads="1"/>
          </p:cNvSpPr>
          <p:nvPr/>
        </p:nvSpPr>
        <p:spPr bwMode="auto">
          <a:xfrm>
            <a:off x="5181600" y="18288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10260" name="TextBox 44"/>
          <p:cNvSpPr txBox="1">
            <a:spLocks noChangeArrowheads="1"/>
          </p:cNvSpPr>
          <p:nvPr/>
        </p:nvSpPr>
        <p:spPr bwMode="auto">
          <a:xfrm>
            <a:off x="6019800" y="18288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10261" name="TextBox 45"/>
          <p:cNvSpPr txBox="1">
            <a:spLocks noChangeArrowheads="1"/>
          </p:cNvSpPr>
          <p:nvPr/>
        </p:nvSpPr>
        <p:spPr bwMode="auto">
          <a:xfrm>
            <a:off x="6858000" y="18288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10262" name="TextBox 46"/>
          <p:cNvSpPr txBox="1">
            <a:spLocks noChangeArrowheads="1"/>
          </p:cNvSpPr>
          <p:nvPr/>
        </p:nvSpPr>
        <p:spPr bwMode="auto">
          <a:xfrm>
            <a:off x="7620000" y="18288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10263" name="TextBox 47"/>
          <p:cNvSpPr txBox="1">
            <a:spLocks noChangeArrowheads="1"/>
          </p:cNvSpPr>
          <p:nvPr/>
        </p:nvSpPr>
        <p:spPr bwMode="auto">
          <a:xfrm>
            <a:off x="8458200" y="18288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10264" name="TextBox 48"/>
          <p:cNvSpPr txBox="1">
            <a:spLocks noChangeArrowheads="1"/>
          </p:cNvSpPr>
          <p:nvPr/>
        </p:nvSpPr>
        <p:spPr bwMode="auto">
          <a:xfrm>
            <a:off x="3505200" y="18288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25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95400" y="2667000"/>
            <a:ext cx="1979613" cy="4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left partition</a:t>
            </a:r>
          </a:p>
        </p:txBody>
      </p:sp>
      <p:cxnSp>
        <p:nvCxnSpPr>
          <p:cNvPr id="10266" name="Shape 50"/>
          <p:cNvCxnSpPr>
            <a:cxnSpLocks noChangeShapeType="1"/>
            <a:stCxn id="50" idx="1"/>
            <a:endCxn id="10243" idx="2"/>
          </p:cNvCxnSpPr>
          <p:nvPr/>
        </p:nvCxnSpPr>
        <p:spPr bwMode="auto">
          <a:xfrm rot="10800000">
            <a:off x="419100" y="2362200"/>
            <a:ext cx="876300" cy="5207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7" name="Shape 51"/>
          <p:cNvCxnSpPr>
            <a:cxnSpLocks noChangeShapeType="1"/>
            <a:stCxn id="50" idx="0"/>
            <a:endCxn id="10252" idx="2"/>
          </p:cNvCxnSpPr>
          <p:nvPr/>
        </p:nvCxnSpPr>
        <p:spPr bwMode="auto">
          <a:xfrm rot="5400000" flipH="1" flipV="1">
            <a:off x="3295650" y="1352550"/>
            <a:ext cx="304800" cy="23241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5867400" y="2667000"/>
            <a:ext cx="2252663" cy="4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right  partition</a:t>
            </a:r>
          </a:p>
        </p:txBody>
      </p:sp>
      <p:cxnSp>
        <p:nvCxnSpPr>
          <p:cNvPr id="10269" name="Shape 53"/>
          <p:cNvCxnSpPr>
            <a:cxnSpLocks noChangeShapeType="1"/>
            <a:stCxn id="53" idx="1"/>
            <a:endCxn id="10253" idx="2"/>
          </p:cNvCxnSpPr>
          <p:nvPr/>
        </p:nvCxnSpPr>
        <p:spPr bwMode="auto">
          <a:xfrm rot="10800000">
            <a:off x="5448300" y="2362200"/>
            <a:ext cx="419100" cy="5207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70" name="Shape 54"/>
          <p:cNvCxnSpPr>
            <a:cxnSpLocks noChangeShapeType="1"/>
            <a:stCxn id="53" idx="3"/>
            <a:endCxn id="10257" idx="2"/>
          </p:cNvCxnSpPr>
          <p:nvPr/>
        </p:nvCxnSpPr>
        <p:spPr bwMode="auto">
          <a:xfrm flipV="1">
            <a:off x="8120063" y="2362200"/>
            <a:ext cx="604837" cy="5207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" name="TextBox 55"/>
          <p:cNvSpPr txBox="1"/>
          <p:nvPr/>
        </p:nvSpPr>
        <p:spPr>
          <a:xfrm>
            <a:off x="3581400" y="2667000"/>
            <a:ext cx="1681871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is 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6</a:t>
            </a:r>
            <a:endParaRPr lang="en-US" sz="2200" b="1" dirty="0">
              <a:latin typeface="Comic Sans MS" pitchFamily="66" charset="0"/>
              <a:cs typeface="Arial" charset="0"/>
            </a:endParaRPr>
          </a:p>
        </p:txBody>
      </p:sp>
      <p:sp>
        <p:nvSpPr>
          <p:cNvPr id="10272" name="TextBox 57"/>
          <p:cNvSpPr txBox="1">
            <a:spLocks noChangeArrowheads="1"/>
          </p:cNvSpPr>
          <p:nvPr/>
        </p:nvSpPr>
        <p:spPr bwMode="auto">
          <a:xfrm>
            <a:off x="152400" y="3531513"/>
            <a:ext cx="8610600" cy="430887"/>
          </a:xfrm>
          <a:prstGeom prst="rect">
            <a:avLst/>
          </a:prstGeom>
          <a:solidFill>
            <a:srgbClr val="FDC29D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 dirty="0" smtClean="0">
                <a:latin typeface="Comic Sans MS" pitchFamily="66" charset="0"/>
              </a:rPr>
              <a:t>To </a:t>
            </a:r>
            <a:r>
              <a:rPr lang="en-US" altLang="en-US" sz="2200" b="1" dirty="0">
                <a:latin typeface="Comic Sans MS" pitchFamily="66" charset="0"/>
              </a:rPr>
              <a:t>sort a</a:t>
            </a:r>
            <a:r>
              <a:rPr lang="en-US" altLang="en-US" sz="2200" b="1" dirty="0" smtClean="0">
                <a:latin typeface="Comic Sans MS" pitchFamily="66" charset="0"/>
              </a:rPr>
              <a:t>[]: sort </a:t>
            </a:r>
            <a:r>
              <a:rPr lang="en-US" altLang="en-US" sz="2200" b="1" dirty="0">
                <a:latin typeface="Comic Sans MS" pitchFamily="66" charset="0"/>
              </a:rPr>
              <a:t>the left </a:t>
            </a:r>
            <a:r>
              <a:rPr lang="en-US" altLang="en-US" sz="2200" b="1" dirty="0" smtClean="0">
                <a:latin typeface="Comic Sans MS" pitchFamily="66" charset="0"/>
              </a:rPr>
              <a:t>and right </a:t>
            </a:r>
            <a:r>
              <a:rPr lang="en-US" altLang="en-US" sz="2200" b="1" dirty="0">
                <a:latin typeface="Comic Sans MS" pitchFamily="66" charset="0"/>
              </a:rPr>
              <a:t>partition independently.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2400" y="4497387"/>
            <a:ext cx="8229600" cy="1785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How should we do the sorting: Any way we 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wish.</a:t>
            </a:r>
          </a:p>
          <a:p>
            <a:pPr>
              <a:defRPr/>
            </a:pPr>
            <a:r>
              <a:rPr lang="en-US" sz="2200" b="1" dirty="0" smtClean="0">
                <a:latin typeface="Comic Sans MS" pitchFamily="66" charset="0"/>
                <a:cs typeface="Arial" charset="0"/>
              </a:rPr>
              <a:t> </a:t>
            </a:r>
          </a:p>
          <a:p>
            <a:pPr>
              <a:defRPr/>
            </a:pPr>
            <a:r>
              <a:rPr lang="en-US" sz="2200" b="1" dirty="0" smtClean="0">
                <a:latin typeface="Comic Sans MS" pitchFamily="66" charset="0"/>
                <a:cs typeface="Arial" charset="0"/>
              </a:rPr>
              <a:t>How 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about choosing the  same algorithm, that 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is, run 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partition on each half again (and then again on smaller parts—this is </a:t>
            </a:r>
            <a:r>
              <a:rPr lang="en-US" sz="2200" b="1" dirty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  <a:cs typeface="Arial" charset="0"/>
              </a:rPr>
              <a:t>recursion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4029442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2" grpId="0" animBg="1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685800" y="457200"/>
            <a:ext cx="5257800" cy="7699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After call to partition(a,11). </a:t>
            </a:r>
            <a:r>
              <a:rPr lang="en-US" sz="2200" b="1" dirty="0">
                <a:solidFill>
                  <a:srgbClr val="9D0000"/>
                </a:solidFill>
                <a:latin typeface="Comic Sans MS" pitchFamily="66" charset="0"/>
                <a:cs typeface="Arial" charset="0"/>
              </a:rPr>
              <a:t>Pivot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element is assumed to be a[0]: 31</a:t>
            </a:r>
          </a:p>
        </p:txBody>
      </p:sp>
      <p:sp>
        <p:nvSpPr>
          <p:cNvPr id="11267" name="Rectangle 27"/>
          <p:cNvSpPr>
            <a:spLocks noChangeArrowheads="1"/>
          </p:cNvSpPr>
          <p:nvPr/>
        </p:nvSpPr>
        <p:spPr bwMode="auto">
          <a:xfrm>
            <a:off x="0" y="17526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1268" name="Rectangle 28"/>
          <p:cNvSpPr>
            <a:spLocks noChangeArrowheads="1"/>
          </p:cNvSpPr>
          <p:nvPr/>
        </p:nvSpPr>
        <p:spPr bwMode="auto">
          <a:xfrm>
            <a:off x="838200" y="17526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1269" name="Rectangle 29"/>
          <p:cNvSpPr>
            <a:spLocks noChangeArrowheads="1"/>
          </p:cNvSpPr>
          <p:nvPr/>
        </p:nvSpPr>
        <p:spPr bwMode="auto">
          <a:xfrm>
            <a:off x="1676400" y="17526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1270" name="Rectangle 30"/>
          <p:cNvSpPr>
            <a:spLocks noChangeArrowheads="1"/>
          </p:cNvSpPr>
          <p:nvPr/>
        </p:nvSpPr>
        <p:spPr bwMode="auto">
          <a:xfrm>
            <a:off x="2514600" y="17526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1271" name="TextBox 31"/>
          <p:cNvSpPr txBox="1">
            <a:spLocks noChangeArrowheads="1"/>
          </p:cNvSpPr>
          <p:nvPr/>
        </p:nvSpPr>
        <p:spPr bwMode="auto">
          <a:xfrm>
            <a:off x="152400" y="18288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0</a:t>
            </a:r>
          </a:p>
        </p:txBody>
      </p:sp>
      <p:sp>
        <p:nvSpPr>
          <p:cNvPr id="11272" name="TextBox 32"/>
          <p:cNvSpPr txBox="1">
            <a:spLocks noChangeArrowheads="1"/>
          </p:cNvSpPr>
          <p:nvPr/>
        </p:nvSpPr>
        <p:spPr bwMode="auto">
          <a:xfrm>
            <a:off x="990600" y="18288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4</a:t>
            </a:r>
          </a:p>
        </p:txBody>
      </p:sp>
      <p:sp>
        <p:nvSpPr>
          <p:cNvPr id="11273" name="TextBox 33"/>
          <p:cNvSpPr txBox="1">
            <a:spLocks noChangeArrowheads="1"/>
          </p:cNvSpPr>
          <p:nvPr/>
        </p:nvSpPr>
        <p:spPr bwMode="auto">
          <a:xfrm>
            <a:off x="1828800" y="18288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10</a:t>
            </a:r>
          </a:p>
        </p:txBody>
      </p:sp>
      <p:sp>
        <p:nvSpPr>
          <p:cNvPr id="11274" name="TextBox 34"/>
          <p:cNvSpPr txBox="1">
            <a:spLocks noChangeArrowheads="1"/>
          </p:cNvSpPr>
          <p:nvPr/>
        </p:nvSpPr>
        <p:spPr bwMode="auto">
          <a:xfrm>
            <a:off x="2667000" y="18288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11</a:t>
            </a:r>
          </a:p>
        </p:txBody>
      </p:sp>
      <p:sp>
        <p:nvSpPr>
          <p:cNvPr id="11275" name="Rectangle 35"/>
          <p:cNvSpPr>
            <a:spLocks noChangeArrowheads="1"/>
          </p:cNvSpPr>
          <p:nvPr/>
        </p:nvSpPr>
        <p:spPr bwMode="auto">
          <a:xfrm>
            <a:off x="3352800" y="17526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200" b="1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11276" name="Rectangle 36"/>
          <p:cNvSpPr>
            <a:spLocks noChangeArrowheads="1"/>
          </p:cNvSpPr>
          <p:nvPr/>
        </p:nvSpPr>
        <p:spPr bwMode="auto">
          <a:xfrm>
            <a:off x="4191000" y="1752600"/>
            <a:ext cx="838200" cy="609600"/>
          </a:xfrm>
          <a:prstGeom prst="rect">
            <a:avLst/>
          </a:prstGeom>
          <a:solidFill>
            <a:srgbClr val="FFFF8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1277" name="Rectangle 37"/>
          <p:cNvSpPr>
            <a:spLocks noChangeArrowheads="1"/>
          </p:cNvSpPr>
          <p:nvPr/>
        </p:nvSpPr>
        <p:spPr bwMode="auto">
          <a:xfrm>
            <a:off x="5029200" y="1752600"/>
            <a:ext cx="838200" cy="6096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1278" name="Rectangle 38"/>
          <p:cNvSpPr>
            <a:spLocks noChangeArrowheads="1"/>
          </p:cNvSpPr>
          <p:nvPr/>
        </p:nvSpPr>
        <p:spPr bwMode="auto">
          <a:xfrm>
            <a:off x="5867400" y="17526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1279" name="Rectangle 39"/>
          <p:cNvSpPr>
            <a:spLocks noChangeArrowheads="1"/>
          </p:cNvSpPr>
          <p:nvPr/>
        </p:nvSpPr>
        <p:spPr bwMode="auto">
          <a:xfrm>
            <a:off x="6705600" y="17526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1280" name="Rectangle 40"/>
          <p:cNvSpPr>
            <a:spLocks noChangeArrowheads="1"/>
          </p:cNvSpPr>
          <p:nvPr/>
        </p:nvSpPr>
        <p:spPr bwMode="auto">
          <a:xfrm>
            <a:off x="7467600" y="17526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1281" name="Rectangle 41"/>
          <p:cNvSpPr>
            <a:spLocks noChangeArrowheads="1"/>
          </p:cNvSpPr>
          <p:nvPr/>
        </p:nvSpPr>
        <p:spPr bwMode="auto">
          <a:xfrm>
            <a:off x="8305800" y="1752600"/>
            <a:ext cx="838200" cy="609600"/>
          </a:xfrm>
          <a:prstGeom prst="rect">
            <a:avLst/>
          </a:prstGeom>
          <a:solidFill>
            <a:srgbClr val="FE92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400">
              <a:ea typeface="MS PGothic" pitchFamily="34" charset="-128"/>
            </a:endParaRPr>
          </a:p>
        </p:txBody>
      </p:sp>
      <p:sp>
        <p:nvSpPr>
          <p:cNvPr id="11282" name="TextBox 42"/>
          <p:cNvSpPr txBox="1">
            <a:spLocks noChangeArrowheads="1"/>
          </p:cNvSpPr>
          <p:nvPr/>
        </p:nvSpPr>
        <p:spPr bwMode="auto">
          <a:xfrm>
            <a:off x="4419600" y="18288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</a:t>
            </a:r>
          </a:p>
        </p:txBody>
      </p:sp>
      <p:sp>
        <p:nvSpPr>
          <p:cNvPr id="11283" name="TextBox 43"/>
          <p:cNvSpPr txBox="1">
            <a:spLocks noChangeArrowheads="1"/>
          </p:cNvSpPr>
          <p:nvPr/>
        </p:nvSpPr>
        <p:spPr bwMode="auto">
          <a:xfrm>
            <a:off x="5181600" y="18288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31</a:t>
            </a:r>
          </a:p>
        </p:txBody>
      </p:sp>
      <p:sp>
        <p:nvSpPr>
          <p:cNvPr id="11284" name="TextBox 44"/>
          <p:cNvSpPr txBox="1">
            <a:spLocks noChangeArrowheads="1"/>
          </p:cNvSpPr>
          <p:nvPr/>
        </p:nvSpPr>
        <p:spPr bwMode="auto">
          <a:xfrm>
            <a:off x="6019800" y="18288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11285" name="TextBox 45"/>
          <p:cNvSpPr txBox="1">
            <a:spLocks noChangeArrowheads="1"/>
          </p:cNvSpPr>
          <p:nvPr/>
        </p:nvSpPr>
        <p:spPr bwMode="auto">
          <a:xfrm>
            <a:off x="6858000" y="18288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11286" name="TextBox 46"/>
          <p:cNvSpPr txBox="1">
            <a:spLocks noChangeArrowheads="1"/>
          </p:cNvSpPr>
          <p:nvPr/>
        </p:nvSpPr>
        <p:spPr bwMode="auto">
          <a:xfrm>
            <a:off x="7620000" y="18288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35</a:t>
            </a:r>
          </a:p>
        </p:txBody>
      </p:sp>
      <p:sp>
        <p:nvSpPr>
          <p:cNvPr id="11287" name="TextBox 47"/>
          <p:cNvSpPr txBox="1">
            <a:spLocks noChangeArrowheads="1"/>
          </p:cNvSpPr>
          <p:nvPr/>
        </p:nvSpPr>
        <p:spPr bwMode="auto">
          <a:xfrm>
            <a:off x="8458200" y="18288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31</a:t>
            </a:r>
          </a:p>
        </p:txBody>
      </p:sp>
      <p:sp>
        <p:nvSpPr>
          <p:cNvPr id="11288" name="TextBox 48"/>
          <p:cNvSpPr txBox="1">
            <a:spLocks noChangeArrowheads="1"/>
          </p:cNvSpPr>
          <p:nvPr/>
        </p:nvSpPr>
        <p:spPr bwMode="auto">
          <a:xfrm>
            <a:off x="3505200" y="18288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25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95400" y="2667000"/>
            <a:ext cx="1979613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left partition</a:t>
            </a:r>
          </a:p>
        </p:txBody>
      </p:sp>
      <p:cxnSp>
        <p:nvCxnSpPr>
          <p:cNvPr id="11290" name="Shape 50"/>
          <p:cNvCxnSpPr>
            <a:cxnSpLocks noChangeShapeType="1"/>
            <a:stCxn id="50" idx="1"/>
            <a:endCxn id="11267" idx="2"/>
          </p:cNvCxnSpPr>
          <p:nvPr/>
        </p:nvCxnSpPr>
        <p:spPr bwMode="auto">
          <a:xfrm rot="10800000">
            <a:off x="419100" y="2362200"/>
            <a:ext cx="876300" cy="5207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91" name="Shape 51"/>
          <p:cNvCxnSpPr>
            <a:cxnSpLocks noChangeShapeType="1"/>
            <a:stCxn id="50" idx="0"/>
            <a:endCxn id="11276" idx="2"/>
          </p:cNvCxnSpPr>
          <p:nvPr/>
        </p:nvCxnSpPr>
        <p:spPr bwMode="auto">
          <a:xfrm rot="5400000" flipH="1" flipV="1">
            <a:off x="3295650" y="1352550"/>
            <a:ext cx="304800" cy="23241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93" name="Shape 53"/>
          <p:cNvCxnSpPr>
            <a:cxnSpLocks noChangeShapeType="1"/>
          </p:cNvCxnSpPr>
          <p:nvPr/>
        </p:nvCxnSpPr>
        <p:spPr bwMode="auto">
          <a:xfrm rot="10800000">
            <a:off x="6176963" y="2362201"/>
            <a:ext cx="833437" cy="51990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94" name="Shape 54"/>
          <p:cNvCxnSpPr>
            <a:cxnSpLocks noChangeShapeType="1"/>
            <a:stCxn id="53" idx="3"/>
            <a:endCxn id="11281" idx="2"/>
          </p:cNvCxnSpPr>
          <p:nvPr/>
        </p:nvCxnSpPr>
        <p:spPr bwMode="auto">
          <a:xfrm flipV="1">
            <a:off x="8534400" y="2362200"/>
            <a:ext cx="190500" cy="51990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" name="TextBox 55"/>
          <p:cNvSpPr txBox="1"/>
          <p:nvPr/>
        </p:nvSpPr>
        <p:spPr>
          <a:xfrm>
            <a:off x="3581400" y="2667000"/>
            <a:ext cx="1681871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is 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6</a:t>
            </a:r>
            <a:endParaRPr lang="en-US" sz="2200" b="1" dirty="0">
              <a:latin typeface="Comic Sans MS" pitchFamily="66" charset="0"/>
              <a:cs typeface="Arial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1000" y="3200400"/>
            <a:ext cx="2559050" cy="4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Writing formally: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1000" y="3717925"/>
            <a:ext cx="6351588" cy="31400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void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a[],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n)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  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int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   if (n&lt;=1) return;  /* nothing to sort */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   else {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	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pindex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 = partition(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a,n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);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	 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(</a:t>
            </a:r>
            <a:r>
              <a:rPr lang="en-US" sz="2200" b="1" dirty="0" err="1" smtClean="0">
                <a:latin typeface="Comic Sans MS" pitchFamily="66" charset="0"/>
                <a:cs typeface="Arial" charset="0"/>
              </a:rPr>
              <a:t>a,pindex</a:t>
            </a:r>
            <a:r>
              <a:rPr lang="en-US" sz="2200" b="1" dirty="0" smtClean="0">
                <a:latin typeface="Comic Sans MS" pitchFamily="66" charset="0"/>
                <a:cs typeface="Arial" charset="0"/>
              </a:rPr>
              <a:t>);</a:t>
            </a:r>
            <a:endParaRPr lang="en-US" sz="2200" b="1" dirty="0">
              <a:latin typeface="Comic Sans MS" pitchFamily="66" charset="0"/>
              <a:cs typeface="Arial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	 </a:t>
            </a:r>
            <a:r>
              <a:rPr lang="en-US" sz="2200" b="1" dirty="0" err="1">
                <a:latin typeface="Comic Sans MS" pitchFamily="66" charset="0"/>
                <a:cs typeface="Arial" charset="0"/>
              </a:rPr>
              <a:t>qsort</a:t>
            </a:r>
            <a:r>
              <a:rPr lang="en-US" sz="2200" b="1" dirty="0">
                <a:latin typeface="Comic Sans MS" pitchFamily="66" charset="0"/>
                <a:cs typeface="Arial" charset="0"/>
              </a:rPr>
              <a:t>(a+pindex+1, n-pindex-1);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    }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}   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34200" y="3733800"/>
            <a:ext cx="15240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This is a recursive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program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010400" y="5486400"/>
            <a:ext cx="1689100" cy="11080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These are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recursive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calls.</a:t>
            </a:r>
          </a:p>
        </p:txBody>
      </p:sp>
      <p:cxnSp>
        <p:nvCxnSpPr>
          <p:cNvPr id="11300" name="Elbow Connector 80"/>
          <p:cNvCxnSpPr>
            <a:cxnSpLocks noChangeShapeType="1"/>
          </p:cNvCxnSpPr>
          <p:nvPr/>
        </p:nvCxnSpPr>
        <p:spPr bwMode="auto">
          <a:xfrm>
            <a:off x="3962400" y="5562600"/>
            <a:ext cx="3048000" cy="228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01" name="Elbow Connector 82"/>
          <p:cNvCxnSpPr>
            <a:cxnSpLocks noChangeShapeType="1"/>
          </p:cNvCxnSpPr>
          <p:nvPr/>
        </p:nvCxnSpPr>
        <p:spPr bwMode="auto">
          <a:xfrm>
            <a:off x="6096000" y="6019800"/>
            <a:ext cx="914400" cy="381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6281737" y="2667000"/>
            <a:ext cx="2252663" cy="4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  <a:cs typeface="Arial" charset="0"/>
              </a:rPr>
              <a:t>right  partition</a:t>
            </a:r>
          </a:p>
        </p:txBody>
      </p:sp>
    </p:spTree>
    <p:extLst>
      <p:ext uri="{BB962C8B-B14F-4D97-AF65-F5344CB8AC3E}">
        <p14:creationId xmlns="" xmlns:p14="http://schemas.microsoft.com/office/powerpoint/2010/main" val="413046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worst case time complexity?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Average is pretty </a:t>
            </a:r>
            <a:r>
              <a:rPr lang="en-US" dirty="0" smtClean="0"/>
              <a:t>good </a:t>
            </a:r>
          </a:p>
          <a:p>
            <a:pPr lvl="1"/>
            <a:r>
              <a:rPr lang="en-US" dirty="0" smtClean="0"/>
              <a:t>O(n log n)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Very commonly used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5716</Words>
  <Application>Microsoft Office PowerPoint</Application>
  <PresentationFormat>On-screen Show (4:3)</PresentationFormat>
  <Paragraphs>2883</Paragraphs>
  <Slides>69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Complex Sorting</vt:lpstr>
      <vt:lpstr>Announcements</vt:lpstr>
      <vt:lpstr>The Partition function</vt:lpstr>
      <vt:lpstr>Slide 4</vt:lpstr>
      <vt:lpstr>Slide 5</vt:lpstr>
      <vt:lpstr>Slide 6</vt:lpstr>
      <vt:lpstr>Slide 7</vt:lpstr>
      <vt:lpstr>Slide 8</vt:lpstr>
      <vt:lpstr>Time Complexity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Visualization</vt:lpstr>
      <vt:lpstr>Difference from merge sort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Sorting</dc:title>
  <dc:creator>nisheeth</dc:creator>
  <cp:lastModifiedBy>nisheeth</cp:lastModifiedBy>
  <cp:revision>5</cp:revision>
  <dcterms:created xsi:type="dcterms:W3CDTF">2017-10-16T05:32:51Z</dcterms:created>
  <dcterms:modified xsi:type="dcterms:W3CDTF">2017-10-16T06:01:39Z</dcterms:modified>
</cp:coreProperties>
</file>