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9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4" r:id="rId19"/>
    <p:sldId id="285" r:id="rId20"/>
    <p:sldId id="287" r:id="rId21"/>
    <p:sldId id="288" r:id="rId22"/>
    <p:sldId id="289" r:id="rId23"/>
    <p:sldId id="290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CAB5E-2E72-4F1D-BCAB-6F12EAD5472E}" type="datetimeFigureOut">
              <a:rPr lang="en-GB" smtClean="0"/>
              <a:pPr/>
              <a:t>23/10/2017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B82A2-7063-4880-87BE-B97499FF64D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2413-83F5-429F-921F-BB874A71DF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984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Note that &amp;(&amp;x) gives</a:t>
            </a:r>
            <a:r>
              <a:rPr lang="en-IN" baseline="0" dirty="0" smtClean="0"/>
              <a:t> a compiler error. You should first store the address &amp;x in </a:t>
            </a:r>
            <a:r>
              <a:rPr lang="en-IN" baseline="0" dirty="0" err="1" smtClean="0"/>
              <a:t>px</a:t>
            </a:r>
            <a:r>
              <a:rPr lang="en-IN" baseline="0" dirty="0" smtClean="0"/>
              <a:t> and then do &amp;</a:t>
            </a:r>
            <a:r>
              <a:rPr lang="en-IN" baseline="0" dirty="0" err="1" smtClean="0"/>
              <a:t>px</a:t>
            </a:r>
            <a:r>
              <a:rPr lang="en-IN" baseline="0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33F9E-DF00-4945-96C4-3A0B57715F3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</a:t>
            </a:r>
            <a:r>
              <a:rPr lang="en-IN" dirty="0" err="1" smtClean="0"/>
              <a:t>calloc</a:t>
            </a:r>
            <a:r>
              <a:rPr lang="en-IN" dirty="0" smtClean="0"/>
              <a:t> for “contiguous allocation”.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33F9E-DF00-4945-96C4-3A0B57715F3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FDBE-5318-4A96-829F-F190E809FE10}" type="datetimeFigureOut">
              <a:rPr lang="en-GB" smtClean="0"/>
              <a:pPr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F906-82A4-4DC7-BC84-BEA55B42A2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FDBE-5318-4A96-829F-F190E809FE10}" type="datetimeFigureOut">
              <a:rPr lang="en-GB" smtClean="0"/>
              <a:pPr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F906-82A4-4DC7-BC84-BEA55B42A2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FDBE-5318-4A96-829F-F190E809FE10}" type="datetimeFigureOut">
              <a:rPr lang="en-GB" smtClean="0"/>
              <a:pPr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F906-82A4-4DC7-BC84-BEA55B42A2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FDBE-5318-4A96-829F-F190E809FE10}" type="datetimeFigureOut">
              <a:rPr lang="en-GB" smtClean="0"/>
              <a:pPr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F906-82A4-4DC7-BC84-BEA55B42A2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FDBE-5318-4A96-829F-F190E809FE10}" type="datetimeFigureOut">
              <a:rPr lang="en-GB" smtClean="0"/>
              <a:pPr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F906-82A4-4DC7-BC84-BEA55B42A2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FDBE-5318-4A96-829F-F190E809FE10}" type="datetimeFigureOut">
              <a:rPr lang="en-GB" smtClean="0"/>
              <a:pPr/>
              <a:t>23/10/2017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F906-82A4-4DC7-BC84-BEA55B42A2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FDBE-5318-4A96-829F-F190E809FE10}" type="datetimeFigureOut">
              <a:rPr lang="en-GB" smtClean="0"/>
              <a:pPr/>
              <a:t>23/10/2017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F906-82A4-4DC7-BC84-BEA55B42A2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FDBE-5318-4A96-829F-F190E809FE10}" type="datetimeFigureOut">
              <a:rPr lang="en-GB" smtClean="0"/>
              <a:pPr/>
              <a:t>23/10/2017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F906-82A4-4DC7-BC84-BEA55B42A2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FDBE-5318-4A96-829F-F190E809FE10}" type="datetimeFigureOut">
              <a:rPr lang="en-GB" smtClean="0"/>
              <a:pPr/>
              <a:t>23/10/2017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F906-82A4-4DC7-BC84-BEA55B42A2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FDBE-5318-4A96-829F-F190E809FE10}" type="datetimeFigureOut">
              <a:rPr lang="en-GB" smtClean="0"/>
              <a:pPr/>
              <a:t>23/10/2017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F906-82A4-4DC7-BC84-BEA55B42A2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FDBE-5318-4A96-829F-F190E809FE10}" type="datetimeFigureOut">
              <a:rPr lang="en-GB" smtClean="0"/>
              <a:pPr/>
              <a:t>23/10/2017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F906-82A4-4DC7-BC84-BEA55B42A2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FDBE-5318-4A96-829F-F190E809FE10}" type="datetimeFigureOut">
              <a:rPr lang="en-GB" smtClean="0"/>
              <a:pPr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0F906-82A4-4DC7-BC84-BEA55B42A2E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ESC101</a:t>
            </a:r>
          </a:p>
          <a:p>
            <a:r>
              <a:rPr lang="en-US" dirty="0" smtClean="0"/>
              <a:t>October 23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Middle path: dynamic </a:t>
            </a:r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</a:t>
            </a:r>
            <a:r>
              <a:rPr lang="en-US" dirty="0" smtClean="0"/>
              <a:t>a way </a:t>
            </a:r>
            <a:r>
              <a:rPr lang="en-US" dirty="0"/>
              <a:t>of allocating memory to a program </a:t>
            </a:r>
            <a:r>
              <a:rPr lang="en-US" dirty="0" smtClean="0"/>
              <a:t>during runtime</a:t>
            </a:r>
            <a:r>
              <a:rPr lang="en-US" dirty="0"/>
              <a:t>.</a:t>
            </a:r>
          </a:p>
          <a:p>
            <a:r>
              <a:rPr lang="en-US" dirty="0"/>
              <a:t>This is known as</a:t>
            </a:r>
            <a:r>
              <a:rPr lang="en-US" dirty="0">
                <a:solidFill>
                  <a:srgbClr val="FF0000"/>
                </a:solidFill>
              </a:rPr>
              <a:t> dynamic memory allocation.</a:t>
            </a:r>
          </a:p>
          <a:p>
            <a:r>
              <a:rPr lang="en-US" dirty="0"/>
              <a:t>Dynamic allocation is done in a part of the memory called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heap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control the memory allocated depending on the actual input(s)</a:t>
            </a:r>
          </a:p>
          <a:p>
            <a:pPr lvl="1"/>
            <a:r>
              <a:rPr lang="en-US" dirty="0" smtClean="0"/>
              <a:t>Less wastage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10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306573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Memory allocation: malloc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malloc </a:t>
            </a:r>
            <a:r>
              <a:rPr lang="en-US" dirty="0" smtClean="0"/>
              <a:t>function is declared in </a:t>
            </a:r>
            <a:r>
              <a:rPr lang="en-US" dirty="0" err="1" smtClean="0">
                <a:solidFill>
                  <a:srgbClr val="FF0000"/>
                </a:solidFill>
              </a:rPr>
              <a:t>stdlib.h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</a:t>
            </a:r>
            <a:r>
              <a:rPr lang="en-US" dirty="0" smtClean="0"/>
              <a:t>akes </a:t>
            </a:r>
            <a:r>
              <a:rPr lang="en-US" dirty="0"/>
              <a:t>as argument </a:t>
            </a:r>
            <a:r>
              <a:rPr lang="en-US" dirty="0" smtClean="0"/>
              <a:t>an </a:t>
            </a:r>
            <a:r>
              <a:rPr lang="en-US" dirty="0"/>
              <a:t>integer (say </a:t>
            </a:r>
            <a:r>
              <a:rPr lang="en-US" b="1" dirty="0" smtClean="0">
                <a:solidFill>
                  <a:srgbClr val="FF0000"/>
                </a:solidFill>
              </a:rPr>
              <a:t>n, </a:t>
            </a:r>
            <a:r>
              <a:rPr lang="en-US" dirty="0" smtClean="0"/>
              <a:t>typically &gt; 0),</a:t>
            </a:r>
            <a:endParaRPr lang="en-US" dirty="0"/>
          </a:p>
          <a:p>
            <a:r>
              <a:rPr lang="en-US" dirty="0" smtClean="0"/>
              <a:t>Allocates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consecutive bytes </a:t>
            </a:r>
            <a:r>
              <a:rPr lang="en-US" dirty="0"/>
              <a:t>of memory space, and</a:t>
            </a:r>
          </a:p>
          <a:p>
            <a:r>
              <a:rPr lang="en-US" dirty="0" smtClean="0"/>
              <a:t>returns </a:t>
            </a:r>
            <a:r>
              <a:rPr lang="en-US" dirty="0" smtClean="0">
                <a:solidFill>
                  <a:srgbClr val="FF0000"/>
                </a:solidFill>
              </a:rPr>
              <a:t>the address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first </a:t>
            </a:r>
            <a:r>
              <a:rPr lang="en-US" dirty="0">
                <a:solidFill>
                  <a:srgbClr val="FF0000"/>
                </a:solidFill>
              </a:rPr>
              <a:t>cell </a:t>
            </a:r>
            <a:r>
              <a:rPr lang="en-US" dirty="0"/>
              <a:t>of this memory </a:t>
            </a:r>
            <a:r>
              <a:rPr lang="en-US" dirty="0" smtClean="0"/>
              <a:t>space</a:t>
            </a:r>
          </a:p>
          <a:p>
            <a:r>
              <a:rPr lang="en-US" dirty="0" smtClean="0"/>
              <a:t>The return type is </a:t>
            </a:r>
            <a:r>
              <a:rPr lang="en-US" dirty="0" smtClean="0">
                <a:solidFill>
                  <a:srgbClr val="FF0000"/>
                </a:solidFill>
              </a:rPr>
              <a:t>void*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11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pic>
        <p:nvPicPr>
          <p:cNvPr id="1026" name="Picture 2" descr="C:\Users\karkare\AppData\Local\Microsoft\Windows\INetCache\IE\OSV0HL4A\MC90028162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88640"/>
            <a:ext cx="1504188" cy="18214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477000" y="4509120"/>
            <a:ext cx="2667000" cy="2246769"/>
          </a:xfrm>
          <a:prstGeom prst="rect">
            <a:avLst/>
          </a:prstGeom>
          <a:noFill/>
          <a:scene3d>
            <a:camera prst="orthographicFront">
              <a:rot lat="0" lon="0" rev="1200000"/>
            </a:camera>
            <a:lightRig rig="threePt" dir="t"/>
          </a:scene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Lucida Calligraphy" pitchFamily="66" charset="0"/>
              </a:rPr>
              <a:t>WAIT!! Doesn’t </a:t>
            </a:r>
            <a:r>
              <a:rPr lang="en-US" sz="2000" b="1" dirty="0" smtClean="0">
                <a:solidFill>
                  <a:srgbClr val="FF0000"/>
                </a:solidFill>
                <a:latin typeface="Lucida Calligraphy" pitchFamily="66" charset="0"/>
              </a:rPr>
              <a:t>void</a:t>
            </a:r>
            <a:r>
              <a:rPr lang="en-US" sz="2000" b="1" dirty="0" smtClean="0">
                <a:solidFill>
                  <a:srgbClr val="0070C0"/>
                </a:solidFill>
                <a:latin typeface="Lucida Calligraphy" pitchFamily="66" charset="0"/>
              </a:rPr>
              <a:t> means “</a:t>
            </a:r>
            <a:r>
              <a:rPr lang="en-US" sz="2000" b="1" dirty="0" smtClean="0">
                <a:solidFill>
                  <a:srgbClr val="FF0000"/>
                </a:solidFill>
                <a:latin typeface="Lucida Calligraphy" pitchFamily="66" charset="0"/>
              </a:rPr>
              <a:t>nothing</a:t>
            </a:r>
            <a:r>
              <a:rPr lang="en-US" sz="2000" b="1" dirty="0" smtClean="0">
                <a:solidFill>
                  <a:srgbClr val="0070C0"/>
                </a:solidFill>
                <a:latin typeface="Lucida Calligraphy" pitchFamily="66" charset="0"/>
              </a:rPr>
              <a:t>” in C?</a:t>
            </a:r>
          </a:p>
          <a:p>
            <a:pPr algn="ctr"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Lucida Calligraphy" pitchFamily="66" charset="0"/>
              </a:rPr>
              <a:t>What is the meaning of void*? </a:t>
            </a:r>
            <a:r>
              <a:rPr lang="en-US" sz="2000" b="1" dirty="0" smtClean="0">
                <a:solidFill>
                  <a:srgbClr val="FF0000"/>
                </a:solidFill>
                <a:latin typeface="Lucida Calligraphy" pitchFamily="66" charset="0"/>
              </a:rPr>
              <a:t>Pointer to nothing!</a:t>
            </a:r>
            <a:endParaRPr lang="en-US" sz="20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533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void* is NOT pointer to nothing!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malloc knows </a:t>
            </a:r>
            <a:r>
              <a:rPr lang="en-US" i="1" dirty="0" smtClean="0"/>
              <a:t>nothing</a:t>
            </a:r>
            <a:r>
              <a:rPr lang="en-US" dirty="0" smtClean="0"/>
              <a:t> about the             use of the memory blocks it has  allocated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void*</a:t>
            </a:r>
            <a:r>
              <a:rPr lang="en-US" dirty="0" smtClean="0"/>
              <a:t> is used to convey this message </a:t>
            </a:r>
          </a:p>
          <a:p>
            <a:pPr lvl="1"/>
            <a:r>
              <a:rPr lang="en-US" dirty="0" smtClean="0"/>
              <a:t>Does not mean pointer to nothing, but means pointer to </a:t>
            </a:r>
            <a:r>
              <a:rPr lang="en-US" i="1" dirty="0" smtClean="0">
                <a:solidFill>
                  <a:srgbClr val="FF0000"/>
                </a:solidFill>
              </a:rPr>
              <a:t>something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about which </a:t>
            </a:r>
            <a:r>
              <a:rPr lang="en-US" i="1" dirty="0" smtClean="0"/>
              <a:t>nothing</a:t>
            </a:r>
            <a:r>
              <a:rPr lang="en-US" dirty="0" smtClean="0"/>
              <a:t> </a:t>
            </a:r>
            <a:r>
              <a:rPr lang="en-US" i="1" dirty="0" smtClean="0"/>
              <a:t>is known</a:t>
            </a:r>
          </a:p>
          <a:p>
            <a:r>
              <a:rPr lang="en-US" dirty="0" smtClean="0"/>
              <a:t>The blocks allocated by </a:t>
            </a:r>
            <a:r>
              <a:rPr lang="en-US" dirty="0" err="1" smtClean="0">
                <a:solidFill>
                  <a:srgbClr val="FF0000"/>
                </a:solidFill>
              </a:rPr>
              <a:t>malloc</a:t>
            </a:r>
            <a:r>
              <a:rPr lang="en-US" dirty="0" smtClean="0"/>
              <a:t> can be used to store “</a:t>
            </a:r>
            <a:r>
              <a:rPr lang="en-US" dirty="0" smtClean="0">
                <a:solidFill>
                  <a:srgbClr val="FF0000"/>
                </a:solidFill>
              </a:rPr>
              <a:t>anything</a:t>
            </a:r>
            <a:r>
              <a:rPr lang="en-US" dirty="0" smtClean="0"/>
              <a:t>” provided we allocate enough of them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12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pic>
        <p:nvPicPr>
          <p:cNvPr id="7" name="Picture 3" descr="C:\Users\karkare\AppData\Local\Microsoft\Windows\INetCache\IE\KKKV8TYS\MM900284091[1]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410200"/>
            <a:ext cx="1450848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7236296" y="1052736"/>
            <a:ext cx="1773300" cy="1649940"/>
            <a:chOff x="2112" y="-36"/>
            <a:chExt cx="1380" cy="1284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12" y="-36"/>
              <a:ext cx="1380" cy="1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116" y="52"/>
              <a:ext cx="1375" cy="1193"/>
            </a:xfrm>
            <a:custGeom>
              <a:avLst/>
              <a:gdLst>
                <a:gd name="T0" fmla="*/ 1517 w 2750"/>
                <a:gd name="T1" fmla="*/ 2380 h 2387"/>
                <a:gd name="T2" fmla="*/ 1720 w 2750"/>
                <a:gd name="T3" fmla="*/ 2350 h 2387"/>
                <a:gd name="T4" fmla="*/ 1912 w 2750"/>
                <a:gd name="T5" fmla="*/ 2293 h 2387"/>
                <a:gd name="T6" fmla="*/ 2088 w 2750"/>
                <a:gd name="T7" fmla="*/ 2214 h 2387"/>
                <a:gd name="T8" fmla="*/ 2250 w 2750"/>
                <a:gd name="T9" fmla="*/ 2114 h 2387"/>
                <a:gd name="T10" fmla="*/ 2394 w 2750"/>
                <a:gd name="T11" fmla="*/ 1996 h 2387"/>
                <a:gd name="T12" fmla="*/ 2515 w 2750"/>
                <a:gd name="T13" fmla="*/ 1861 h 2387"/>
                <a:gd name="T14" fmla="*/ 2615 w 2750"/>
                <a:gd name="T15" fmla="*/ 1710 h 2387"/>
                <a:gd name="T16" fmla="*/ 2689 w 2750"/>
                <a:gd name="T17" fmla="*/ 1548 h 2387"/>
                <a:gd name="T18" fmla="*/ 2734 w 2750"/>
                <a:gd name="T19" fmla="*/ 1374 h 2387"/>
                <a:gd name="T20" fmla="*/ 2750 w 2750"/>
                <a:gd name="T21" fmla="*/ 1193 h 2387"/>
                <a:gd name="T22" fmla="*/ 2734 w 2750"/>
                <a:gd name="T23" fmla="*/ 1012 h 2387"/>
                <a:gd name="T24" fmla="*/ 2689 w 2750"/>
                <a:gd name="T25" fmla="*/ 838 h 2387"/>
                <a:gd name="T26" fmla="*/ 2615 w 2750"/>
                <a:gd name="T27" fmla="*/ 676 h 2387"/>
                <a:gd name="T28" fmla="*/ 2515 w 2750"/>
                <a:gd name="T29" fmla="*/ 525 h 2387"/>
                <a:gd name="T30" fmla="*/ 2394 w 2750"/>
                <a:gd name="T31" fmla="*/ 390 h 2387"/>
                <a:gd name="T32" fmla="*/ 2250 w 2750"/>
                <a:gd name="T33" fmla="*/ 272 h 2387"/>
                <a:gd name="T34" fmla="*/ 2088 w 2750"/>
                <a:gd name="T35" fmla="*/ 173 h 2387"/>
                <a:gd name="T36" fmla="*/ 1912 w 2750"/>
                <a:gd name="T37" fmla="*/ 94 h 2387"/>
                <a:gd name="T38" fmla="*/ 1720 w 2750"/>
                <a:gd name="T39" fmla="*/ 38 h 2387"/>
                <a:gd name="T40" fmla="*/ 1517 w 2750"/>
                <a:gd name="T41" fmla="*/ 7 h 2387"/>
                <a:gd name="T42" fmla="*/ 1306 w 2750"/>
                <a:gd name="T43" fmla="*/ 2 h 2387"/>
                <a:gd name="T44" fmla="*/ 1099 w 2750"/>
                <a:gd name="T45" fmla="*/ 25 h 2387"/>
                <a:gd name="T46" fmla="*/ 903 w 2750"/>
                <a:gd name="T47" fmla="*/ 72 h 2387"/>
                <a:gd name="T48" fmla="*/ 720 w 2750"/>
                <a:gd name="T49" fmla="*/ 144 h 2387"/>
                <a:gd name="T50" fmla="*/ 553 w 2750"/>
                <a:gd name="T51" fmla="*/ 237 h 2387"/>
                <a:gd name="T52" fmla="*/ 403 w 2750"/>
                <a:gd name="T53" fmla="*/ 349 h 2387"/>
                <a:gd name="T54" fmla="*/ 274 w 2750"/>
                <a:gd name="T55" fmla="*/ 479 h 2387"/>
                <a:gd name="T56" fmla="*/ 167 w 2750"/>
                <a:gd name="T57" fmla="*/ 624 h 2387"/>
                <a:gd name="T58" fmla="*/ 84 w 2750"/>
                <a:gd name="T59" fmla="*/ 782 h 2387"/>
                <a:gd name="T60" fmla="*/ 29 w 2750"/>
                <a:gd name="T61" fmla="*/ 952 h 2387"/>
                <a:gd name="T62" fmla="*/ 2 w 2750"/>
                <a:gd name="T63" fmla="*/ 1131 h 2387"/>
                <a:gd name="T64" fmla="*/ 8 w 2750"/>
                <a:gd name="T65" fmla="*/ 1315 h 2387"/>
                <a:gd name="T66" fmla="*/ 44 w 2750"/>
                <a:gd name="T67" fmla="*/ 1491 h 2387"/>
                <a:gd name="T68" fmla="*/ 108 w 2750"/>
                <a:gd name="T69" fmla="*/ 1657 h 2387"/>
                <a:gd name="T70" fmla="*/ 200 w 2750"/>
                <a:gd name="T71" fmla="*/ 1812 h 2387"/>
                <a:gd name="T72" fmla="*/ 315 w 2750"/>
                <a:gd name="T73" fmla="*/ 1952 h 2387"/>
                <a:gd name="T74" fmla="*/ 451 w 2750"/>
                <a:gd name="T75" fmla="*/ 2077 h 2387"/>
                <a:gd name="T76" fmla="*/ 607 w 2750"/>
                <a:gd name="T77" fmla="*/ 2182 h 2387"/>
                <a:gd name="T78" fmla="*/ 780 w 2750"/>
                <a:gd name="T79" fmla="*/ 2268 h 2387"/>
                <a:gd name="T80" fmla="*/ 967 w 2750"/>
                <a:gd name="T81" fmla="*/ 2333 h 2387"/>
                <a:gd name="T82" fmla="*/ 1166 w 2750"/>
                <a:gd name="T83" fmla="*/ 2373 h 2387"/>
                <a:gd name="T84" fmla="*/ 1376 w 2750"/>
                <a:gd name="T85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50" h="2387">
                  <a:moveTo>
                    <a:pt x="1376" y="2387"/>
                  </a:moveTo>
                  <a:lnTo>
                    <a:pt x="1446" y="2386"/>
                  </a:lnTo>
                  <a:lnTo>
                    <a:pt x="1517" y="2380"/>
                  </a:lnTo>
                  <a:lnTo>
                    <a:pt x="1586" y="2373"/>
                  </a:lnTo>
                  <a:lnTo>
                    <a:pt x="1653" y="2362"/>
                  </a:lnTo>
                  <a:lnTo>
                    <a:pt x="1720" y="2350"/>
                  </a:lnTo>
                  <a:lnTo>
                    <a:pt x="1785" y="2333"/>
                  </a:lnTo>
                  <a:lnTo>
                    <a:pt x="1849" y="2315"/>
                  </a:lnTo>
                  <a:lnTo>
                    <a:pt x="1912" y="2293"/>
                  </a:lnTo>
                  <a:lnTo>
                    <a:pt x="1972" y="2268"/>
                  </a:lnTo>
                  <a:lnTo>
                    <a:pt x="2032" y="2243"/>
                  </a:lnTo>
                  <a:lnTo>
                    <a:pt x="2088" y="2214"/>
                  </a:lnTo>
                  <a:lnTo>
                    <a:pt x="2145" y="2182"/>
                  </a:lnTo>
                  <a:lnTo>
                    <a:pt x="2199" y="2149"/>
                  </a:lnTo>
                  <a:lnTo>
                    <a:pt x="2250" y="2114"/>
                  </a:lnTo>
                  <a:lnTo>
                    <a:pt x="2301" y="2077"/>
                  </a:lnTo>
                  <a:lnTo>
                    <a:pt x="2349" y="2037"/>
                  </a:lnTo>
                  <a:lnTo>
                    <a:pt x="2394" y="1996"/>
                  </a:lnTo>
                  <a:lnTo>
                    <a:pt x="2437" y="1952"/>
                  </a:lnTo>
                  <a:lnTo>
                    <a:pt x="2478" y="1907"/>
                  </a:lnTo>
                  <a:lnTo>
                    <a:pt x="2515" y="1861"/>
                  </a:lnTo>
                  <a:lnTo>
                    <a:pt x="2551" y="1812"/>
                  </a:lnTo>
                  <a:lnTo>
                    <a:pt x="2584" y="1762"/>
                  </a:lnTo>
                  <a:lnTo>
                    <a:pt x="2615" y="1710"/>
                  </a:lnTo>
                  <a:lnTo>
                    <a:pt x="2642" y="1657"/>
                  </a:lnTo>
                  <a:lnTo>
                    <a:pt x="2666" y="1603"/>
                  </a:lnTo>
                  <a:lnTo>
                    <a:pt x="2689" y="1548"/>
                  </a:lnTo>
                  <a:lnTo>
                    <a:pt x="2707" y="1491"/>
                  </a:lnTo>
                  <a:lnTo>
                    <a:pt x="2722" y="1434"/>
                  </a:lnTo>
                  <a:lnTo>
                    <a:pt x="2734" y="1374"/>
                  </a:lnTo>
                  <a:lnTo>
                    <a:pt x="2743" y="1315"/>
                  </a:lnTo>
                  <a:lnTo>
                    <a:pt x="2749" y="1255"/>
                  </a:lnTo>
                  <a:lnTo>
                    <a:pt x="2750" y="1193"/>
                  </a:lnTo>
                  <a:lnTo>
                    <a:pt x="2749" y="1131"/>
                  </a:lnTo>
                  <a:lnTo>
                    <a:pt x="2743" y="1071"/>
                  </a:lnTo>
                  <a:lnTo>
                    <a:pt x="2734" y="1012"/>
                  </a:lnTo>
                  <a:lnTo>
                    <a:pt x="2722" y="952"/>
                  </a:lnTo>
                  <a:lnTo>
                    <a:pt x="2707" y="894"/>
                  </a:lnTo>
                  <a:lnTo>
                    <a:pt x="2689" y="838"/>
                  </a:lnTo>
                  <a:lnTo>
                    <a:pt x="2666" y="782"/>
                  </a:lnTo>
                  <a:lnTo>
                    <a:pt x="2642" y="728"/>
                  </a:lnTo>
                  <a:lnTo>
                    <a:pt x="2615" y="676"/>
                  </a:lnTo>
                  <a:lnTo>
                    <a:pt x="2584" y="624"/>
                  </a:lnTo>
                  <a:lnTo>
                    <a:pt x="2551" y="574"/>
                  </a:lnTo>
                  <a:lnTo>
                    <a:pt x="2515" y="525"/>
                  </a:lnTo>
                  <a:lnTo>
                    <a:pt x="2478" y="479"/>
                  </a:lnTo>
                  <a:lnTo>
                    <a:pt x="2437" y="434"/>
                  </a:lnTo>
                  <a:lnTo>
                    <a:pt x="2394" y="390"/>
                  </a:lnTo>
                  <a:lnTo>
                    <a:pt x="2349" y="349"/>
                  </a:lnTo>
                  <a:lnTo>
                    <a:pt x="2301" y="309"/>
                  </a:lnTo>
                  <a:lnTo>
                    <a:pt x="2250" y="272"/>
                  </a:lnTo>
                  <a:lnTo>
                    <a:pt x="2199" y="237"/>
                  </a:lnTo>
                  <a:lnTo>
                    <a:pt x="2145" y="204"/>
                  </a:lnTo>
                  <a:lnTo>
                    <a:pt x="2088" y="173"/>
                  </a:lnTo>
                  <a:lnTo>
                    <a:pt x="2032" y="144"/>
                  </a:lnTo>
                  <a:lnTo>
                    <a:pt x="1972" y="117"/>
                  </a:lnTo>
                  <a:lnTo>
                    <a:pt x="1912" y="94"/>
                  </a:lnTo>
                  <a:lnTo>
                    <a:pt x="1849" y="72"/>
                  </a:lnTo>
                  <a:lnTo>
                    <a:pt x="1785" y="54"/>
                  </a:lnTo>
                  <a:lnTo>
                    <a:pt x="1720" y="38"/>
                  </a:lnTo>
                  <a:lnTo>
                    <a:pt x="1653" y="25"/>
                  </a:lnTo>
                  <a:lnTo>
                    <a:pt x="1586" y="14"/>
                  </a:lnTo>
                  <a:lnTo>
                    <a:pt x="1517" y="7"/>
                  </a:lnTo>
                  <a:lnTo>
                    <a:pt x="1446" y="2"/>
                  </a:lnTo>
                  <a:lnTo>
                    <a:pt x="1376" y="0"/>
                  </a:lnTo>
                  <a:lnTo>
                    <a:pt x="1306" y="2"/>
                  </a:lnTo>
                  <a:lnTo>
                    <a:pt x="1235" y="7"/>
                  </a:lnTo>
                  <a:lnTo>
                    <a:pt x="1166" y="14"/>
                  </a:lnTo>
                  <a:lnTo>
                    <a:pt x="1099" y="25"/>
                  </a:lnTo>
                  <a:lnTo>
                    <a:pt x="1033" y="38"/>
                  </a:lnTo>
                  <a:lnTo>
                    <a:pt x="967" y="54"/>
                  </a:lnTo>
                  <a:lnTo>
                    <a:pt x="903" y="72"/>
                  </a:lnTo>
                  <a:lnTo>
                    <a:pt x="842" y="94"/>
                  </a:lnTo>
                  <a:lnTo>
                    <a:pt x="780" y="117"/>
                  </a:lnTo>
                  <a:lnTo>
                    <a:pt x="720" y="144"/>
                  </a:lnTo>
                  <a:lnTo>
                    <a:pt x="664" y="173"/>
                  </a:lnTo>
                  <a:lnTo>
                    <a:pt x="607" y="204"/>
                  </a:lnTo>
                  <a:lnTo>
                    <a:pt x="553" y="237"/>
                  </a:lnTo>
                  <a:lnTo>
                    <a:pt x="502" y="272"/>
                  </a:lnTo>
                  <a:lnTo>
                    <a:pt x="451" y="309"/>
                  </a:lnTo>
                  <a:lnTo>
                    <a:pt x="403" y="349"/>
                  </a:lnTo>
                  <a:lnTo>
                    <a:pt x="358" y="390"/>
                  </a:lnTo>
                  <a:lnTo>
                    <a:pt x="315" y="434"/>
                  </a:lnTo>
                  <a:lnTo>
                    <a:pt x="274" y="479"/>
                  </a:lnTo>
                  <a:lnTo>
                    <a:pt x="235" y="525"/>
                  </a:lnTo>
                  <a:lnTo>
                    <a:pt x="200" y="574"/>
                  </a:lnTo>
                  <a:lnTo>
                    <a:pt x="167" y="624"/>
                  </a:lnTo>
                  <a:lnTo>
                    <a:pt x="137" y="676"/>
                  </a:lnTo>
                  <a:lnTo>
                    <a:pt x="108" y="728"/>
                  </a:lnTo>
                  <a:lnTo>
                    <a:pt x="84" y="782"/>
                  </a:lnTo>
                  <a:lnTo>
                    <a:pt x="62" y="838"/>
                  </a:lnTo>
                  <a:lnTo>
                    <a:pt x="44" y="894"/>
                  </a:lnTo>
                  <a:lnTo>
                    <a:pt x="29" y="952"/>
                  </a:lnTo>
                  <a:lnTo>
                    <a:pt x="17" y="1012"/>
                  </a:lnTo>
                  <a:lnTo>
                    <a:pt x="8" y="1071"/>
                  </a:lnTo>
                  <a:lnTo>
                    <a:pt x="2" y="1131"/>
                  </a:lnTo>
                  <a:lnTo>
                    <a:pt x="0" y="1193"/>
                  </a:lnTo>
                  <a:lnTo>
                    <a:pt x="2" y="1255"/>
                  </a:lnTo>
                  <a:lnTo>
                    <a:pt x="8" y="1315"/>
                  </a:lnTo>
                  <a:lnTo>
                    <a:pt x="17" y="1374"/>
                  </a:lnTo>
                  <a:lnTo>
                    <a:pt x="29" y="1434"/>
                  </a:lnTo>
                  <a:lnTo>
                    <a:pt x="44" y="1491"/>
                  </a:lnTo>
                  <a:lnTo>
                    <a:pt x="62" y="1548"/>
                  </a:lnTo>
                  <a:lnTo>
                    <a:pt x="84" y="1603"/>
                  </a:lnTo>
                  <a:lnTo>
                    <a:pt x="108" y="1657"/>
                  </a:lnTo>
                  <a:lnTo>
                    <a:pt x="137" y="1710"/>
                  </a:lnTo>
                  <a:lnTo>
                    <a:pt x="167" y="1762"/>
                  </a:lnTo>
                  <a:lnTo>
                    <a:pt x="200" y="1812"/>
                  </a:lnTo>
                  <a:lnTo>
                    <a:pt x="235" y="1861"/>
                  </a:lnTo>
                  <a:lnTo>
                    <a:pt x="274" y="1907"/>
                  </a:lnTo>
                  <a:lnTo>
                    <a:pt x="315" y="1952"/>
                  </a:lnTo>
                  <a:lnTo>
                    <a:pt x="358" y="1996"/>
                  </a:lnTo>
                  <a:lnTo>
                    <a:pt x="403" y="2037"/>
                  </a:lnTo>
                  <a:lnTo>
                    <a:pt x="451" y="2077"/>
                  </a:lnTo>
                  <a:lnTo>
                    <a:pt x="502" y="2114"/>
                  </a:lnTo>
                  <a:lnTo>
                    <a:pt x="553" y="2149"/>
                  </a:lnTo>
                  <a:lnTo>
                    <a:pt x="607" y="2182"/>
                  </a:lnTo>
                  <a:lnTo>
                    <a:pt x="664" y="2214"/>
                  </a:lnTo>
                  <a:lnTo>
                    <a:pt x="720" y="2243"/>
                  </a:lnTo>
                  <a:lnTo>
                    <a:pt x="780" y="2268"/>
                  </a:lnTo>
                  <a:lnTo>
                    <a:pt x="842" y="2293"/>
                  </a:lnTo>
                  <a:lnTo>
                    <a:pt x="903" y="2315"/>
                  </a:lnTo>
                  <a:lnTo>
                    <a:pt x="967" y="2333"/>
                  </a:lnTo>
                  <a:lnTo>
                    <a:pt x="1033" y="2350"/>
                  </a:lnTo>
                  <a:lnTo>
                    <a:pt x="1099" y="2362"/>
                  </a:lnTo>
                  <a:lnTo>
                    <a:pt x="1166" y="2373"/>
                  </a:lnTo>
                  <a:lnTo>
                    <a:pt x="1235" y="2380"/>
                  </a:lnTo>
                  <a:lnTo>
                    <a:pt x="1306" y="2386"/>
                  </a:lnTo>
                  <a:lnTo>
                    <a:pt x="1376" y="2387"/>
                  </a:lnTo>
                  <a:close/>
                </a:path>
              </a:pathLst>
            </a:custGeom>
            <a:solidFill>
              <a:srgbClr val="3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112" y="534"/>
              <a:ext cx="1380" cy="714"/>
            </a:xfrm>
            <a:custGeom>
              <a:avLst/>
              <a:gdLst>
                <a:gd name="T0" fmla="*/ 2555 w 2760"/>
                <a:gd name="T1" fmla="*/ 220 h 1428"/>
                <a:gd name="T2" fmla="*/ 2506 w 2760"/>
                <a:gd name="T3" fmla="*/ 240 h 1428"/>
                <a:gd name="T4" fmla="*/ 2453 w 2760"/>
                <a:gd name="T5" fmla="*/ 181 h 1428"/>
                <a:gd name="T6" fmla="*/ 2359 w 2760"/>
                <a:gd name="T7" fmla="*/ 132 h 1428"/>
                <a:gd name="T8" fmla="*/ 2287 w 2760"/>
                <a:gd name="T9" fmla="*/ 135 h 1428"/>
                <a:gd name="T10" fmla="*/ 2236 w 2760"/>
                <a:gd name="T11" fmla="*/ 158 h 1428"/>
                <a:gd name="T12" fmla="*/ 2190 w 2760"/>
                <a:gd name="T13" fmla="*/ 114 h 1428"/>
                <a:gd name="T14" fmla="*/ 2127 w 2760"/>
                <a:gd name="T15" fmla="*/ 58 h 1428"/>
                <a:gd name="T16" fmla="*/ 2045 w 2760"/>
                <a:gd name="T17" fmla="*/ 19 h 1428"/>
                <a:gd name="T18" fmla="*/ 1950 w 2760"/>
                <a:gd name="T19" fmla="*/ 1 h 1428"/>
                <a:gd name="T20" fmla="*/ 1831 w 2760"/>
                <a:gd name="T21" fmla="*/ 11 h 1428"/>
                <a:gd name="T22" fmla="*/ 1723 w 2760"/>
                <a:gd name="T23" fmla="*/ 58 h 1428"/>
                <a:gd name="T24" fmla="*/ 1645 w 2760"/>
                <a:gd name="T25" fmla="*/ 134 h 1428"/>
                <a:gd name="T26" fmla="*/ 1606 w 2760"/>
                <a:gd name="T27" fmla="*/ 230 h 1428"/>
                <a:gd name="T28" fmla="*/ 1528 w 2760"/>
                <a:gd name="T29" fmla="*/ 252 h 1428"/>
                <a:gd name="T30" fmla="*/ 1426 w 2760"/>
                <a:gd name="T31" fmla="*/ 246 h 1428"/>
                <a:gd name="T32" fmla="*/ 1323 w 2760"/>
                <a:gd name="T33" fmla="*/ 242 h 1428"/>
                <a:gd name="T34" fmla="*/ 1218 w 2760"/>
                <a:gd name="T35" fmla="*/ 240 h 1428"/>
                <a:gd name="T36" fmla="*/ 1069 w 2760"/>
                <a:gd name="T37" fmla="*/ 242 h 1428"/>
                <a:gd name="T38" fmla="*/ 909 w 2760"/>
                <a:gd name="T39" fmla="*/ 248 h 1428"/>
                <a:gd name="T40" fmla="*/ 753 w 2760"/>
                <a:gd name="T41" fmla="*/ 260 h 1428"/>
                <a:gd name="T42" fmla="*/ 603 w 2760"/>
                <a:gd name="T43" fmla="*/ 277 h 1428"/>
                <a:gd name="T44" fmla="*/ 567 w 2760"/>
                <a:gd name="T45" fmla="*/ 260 h 1428"/>
                <a:gd name="T46" fmla="*/ 528 w 2760"/>
                <a:gd name="T47" fmla="*/ 120 h 1428"/>
                <a:gd name="T48" fmla="*/ 385 w 2760"/>
                <a:gd name="T49" fmla="*/ 19 h 1428"/>
                <a:gd name="T50" fmla="*/ 241 w 2760"/>
                <a:gd name="T51" fmla="*/ 36 h 1428"/>
                <a:gd name="T52" fmla="*/ 147 w 2760"/>
                <a:gd name="T53" fmla="*/ 121 h 1428"/>
                <a:gd name="T54" fmla="*/ 103 w 2760"/>
                <a:gd name="T55" fmla="*/ 139 h 1428"/>
                <a:gd name="T56" fmla="*/ 64 w 2760"/>
                <a:gd name="T57" fmla="*/ 131 h 1428"/>
                <a:gd name="T58" fmla="*/ 34 w 2760"/>
                <a:gd name="T59" fmla="*/ 132 h 1428"/>
                <a:gd name="T60" fmla="*/ 10 w 2760"/>
                <a:gd name="T61" fmla="*/ 138 h 1428"/>
                <a:gd name="T62" fmla="*/ 0 w 2760"/>
                <a:gd name="T63" fmla="*/ 206 h 1428"/>
                <a:gd name="T64" fmla="*/ 16 w 2760"/>
                <a:gd name="T65" fmla="*/ 412 h 1428"/>
                <a:gd name="T66" fmla="*/ 84 w 2760"/>
                <a:gd name="T67" fmla="*/ 642 h 1428"/>
                <a:gd name="T68" fmla="*/ 201 w 2760"/>
                <a:gd name="T69" fmla="*/ 850 h 1428"/>
                <a:gd name="T70" fmla="*/ 359 w 2760"/>
                <a:gd name="T71" fmla="*/ 1036 h 1428"/>
                <a:gd name="T72" fmla="*/ 555 w 2760"/>
                <a:gd name="T73" fmla="*/ 1190 h 1428"/>
                <a:gd name="T74" fmla="*/ 784 w 2760"/>
                <a:gd name="T75" fmla="*/ 1310 h 1428"/>
                <a:gd name="T76" fmla="*/ 1037 w 2760"/>
                <a:gd name="T77" fmla="*/ 1391 h 1428"/>
                <a:gd name="T78" fmla="*/ 1311 w 2760"/>
                <a:gd name="T79" fmla="*/ 1427 h 1428"/>
                <a:gd name="T80" fmla="*/ 1584 w 2760"/>
                <a:gd name="T81" fmla="*/ 1415 h 1428"/>
                <a:gd name="T82" fmla="*/ 1837 w 2760"/>
                <a:gd name="T83" fmla="*/ 1362 h 1428"/>
                <a:gd name="T84" fmla="*/ 2069 w 2760"/>
                <a:gd name="T85" fmla="*/ 1270 h 1428"/>
                <a:gd name="T86" fmla="*/ 2275 w 2760"/>
                <a:gd name="T87" fmla="*/ 1145 h 1428"/>
                <a:gd name="T88" fmla="*/ 2452 w 2760"/>
                <a:gd name="T89" fmla="*/ 989 h 1428"/>
                <a:gd name="T90" fmla="*/ 2594 w 2760"/>
                <a:gd name="T91" fmla="*/ 807 h 1428"/>
                <a:gd name="T92" fmla="*/ 2696 w 2760"/>
                <a:gd name="T93" fmla="*/ 603 h 1428"/>
                <a:gd name="T94" fmla="*/ 2753 w 2760"/>
                <a:gd name="T95" fmla="*/ 383 h 1428"/>
                <a:gd name="T96" fmla="*/ 2714 w 2760"/>
                <a:gd name="T97" fmla="*/ 261 h 1428"/>
                <a:gd name="T98" fmla="*/ 2622 w 2760"/>
                <a:gd name="T99" fmla="*/ 217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60" h="1428">
                  <a:moveTo>
                    <a:pt x="2595" y="215"/>
                  </a:moveTo>
                  <a:lnTo>
                    <a:pt x="2582" y="215"/>
                  </a:lnTo>
                  <a:lnTo>
                    <a:pt x="2568" y="217"/>
                  </a:lnTo>
                  <a:lnTo>
                    <a:pt x="2555" y="220"/>
                  </a:lnTo>
                  <a:lnTo>
                    <a:pt x="2541" y="224"/>
                  </a:lnTo>
                  <a:lnTo>
                    <a:pt x="2530" y="229"/>
                  </a:lnTo>
                  <a:lnTo>
                    <a:pt x="2518" y="234"/>
                  </a:lnTo>
                  <a:lnTo>
                    <a:pt x="2506" y="240"/>
                  </a:lnTo>
                  <a:lnTo>
                    <a:pt x="2494" y="248"/>
                  </a:lnTo>
                  <a:lnTo>
                    <a:pt x="2483" y="224"/>
                  </a:lnTo>
                  <a:lnTo>
                    <a:pt x="2470" y="201"/>
                  </a:lnTo>
                  <a:lnTo>
                    <a:pt x="2453" y="181"/>
                  </a:lnTo>
                  <a:lnTo>
                    <a:pt x="2432" y="163"/>
                  </a:lnTo>
                  <a:lnTo>
                    <a:pt x="2410" y="149"/>
                  </a:lnTo>
                  <a:lnTo>
                    <a:pt x="2386" y="139"/>
                  </a:lnTo>
                  <a:lnTo>
                    <a:pt x="2359" y="132"/>
                  </a:lnTo>
                  <a:lnTo>
                    <a:pt x="2330" y="130"/>
                  </a:lnTo>
                  <a:lnTo>
                    <a:pt x="2315" y="131"/>
                  </a:lnTo>
                  <a:lnTo>
                    <a:pt x="2300" y="132"/>
                  </a:lnTo>
                  <a:lnTo>
                    <a:pt x="2287" y="135"/>
                  </a:lnTo>
                  <a:lnTo>
                    <a:pt x="2274" y="140"/>
                  </a:lnTo>
                  <a:lnTo>
                    <a:pt x="2260" y="145"/>
                  </a:lnTo>
                  <a:lnTo>
                    <a:pt x="2248" y="150"/>
                  </a:lnTo>
                  <a:lnTo>
                    <a:pt x="2236" y="158"/>
                  </a:lnTo>
                  <a:lnTo>
                    <a:pt x="2224" y="166"/>
                  </a:lnTo>
                  <a:lnTo>
                    <a:pt x="2214" y="148"/>
                  </a:lnTo>
                  <a:lnTo>
                    <a:pt x="2203" y="131"/>
                  </a:lnTo>
                  <a:lnTo>
                    <a:pt x="2190" y="114"/>
                  </a:lnTo>
                  <a:lnTo>
                    <a:pt x="2176" y="99"/>
                  </a:lnTo>
                  <a:lnTo>
                    <a:pt x="2161" y="85"/>
                  </a:lnTo>
                  <a:lnTo>
                    <a:pt x="2145" y="71"/>
                  </a:lnTo>
                  <a:lnTo>
                    <a:pt x="2127" y="58"/>
                  </a:lnTo>
                  <a:lnTo>
                    <a:pt x="2107" y="46"/>
                  </a:lnTo>
                  <a:lnTo>
                    <a:pt x="2088" y="36"/>
                  </a:lnTo>
                  <a:lnTo>
                    <a:pt x="2067" y="27"/>
                  </a:lnTo>
                  <a:lnTo>
                    <a:pt x="2045" y="19"/>
                  </a:lnTo>
                  <a:lnTo>
                    <a:pt x="2022" y="13"/>
                  </a:lnTo>
                  <a:lnTo>
                    <a:pt x="2000" y="6"/>
                  </a:lnTo>
                  <a:lnTo>
                    <a:pt x="1974" y="2"/>
                  </a:lnTo>
                  <a:lnTo>
                    <a:pt x="1950" y="1"/>
                  </a:lnTo>
                  <a:lnTo>
                    <a:pt x="1925" y="0"/>
                  </a:lnTo>
                  <a:lnTo>
                    <a:pt x="1892" y="1"/>
                  </a:lnTo>
                  <a:lnTo>
                    <a:pt x="1860" y="5"/>
                  </a:lnTo>
                  <a:lnTo>
                    <a:pt x="1831" y="11"/>
                  </a:lnTo>
                  <a:lnTo>
                    <a:pt x="1801" y="20"/>
                  </a:lnTo>
                  <a:lnTo>
                    <a:pt x="1774" y="31"/>
                  </a:lnTo>
                  <a:lnTo>
                    <a:pt x="1747" y="44"/>
                  </a:lnTo>
                  <a:lnTo>
                    <a:pt x="1723" y="58"/>
                  </a:lnTo>
                  <a:lnTo>
                    <a:pt x="1700" y="75"/>
                  </a:lnTo>
                  <a:lnTo>
                    <a:pt x="1679" y="94"/>
                  </a:lnTo>
                  <a:lnTo>
                    <a:pt x="1660" y="113"/>
                  </a:lnTo>
                  <a:lnTo>
                    <a:pt x="1645" y="134"/>
                  </a:lnTo>
                  <a:lnTo>
                    <a:pt x="1630" y="157"/>
                  </a:lnTo>
                  <a:lnTo>
                    <a:pt x="1619" y="180"/>
                  </a:lnTo>
                  <a:lnTo>
                    <a:pt x="1610" y="206"/>
                  </a:lnTo>
                  <a:lnTo>
                    <a:pt x="1606" y="230"/>
                  </a:lnTo>
                  <a:lnTo>
                    <a:pt x="1603" y="257"/>
                  </a:lnTo>
                  <a:lnTo>
                    <a:pt x="1578" y="256"/>
                  </a:lnTo>
                  <a:lnTo>
                    <a:pt x="1554" y="253"/>
                  </a:lnTo>
                  <a:lnTo>
                    <a:pt x="1528" y="252"/>
                  </a:lnTo>
                  <a:lnTo>
                    <a:pt x="1503" y="251"/>
                  </a:lnTo>
                  <a:lnTo>
                    <a:pt x="1477" y="248"/>
                  </a:lnTo>
                  <a:lnTo>
                    <a:pt x="1452" y="247"/>
                  </a:lnTo>
                  <a:lnTo>
                    <a:pt x="1426" y="246"/>
                  </a:lnTo>
                  <a:lnTo>
                    <a:pt x="1401" y="244"/>
                  </a:lnTo>
                  <a:lnTo>
                    <a:pt x="1376" y="244"/>
                  </a:lnTo>
                  <a:lnTo>
                    <a:pt x="1350" y="243"/>
                  </a:lnTo>
                  <a:lnTo>
                    <a:pt x="1323" y="242"/>
                  </a:lnTo>
                  <a:lnTo>
                    <a:pt x="1298" y="242"/>
                  </a:lnTo>
                  <a:lnTo>
                    <a:pt x="1271" y="242"/>
                  </a:lnTo>
                  <a:lnTo>
                    <a:pt x="1244" y="240"/>
                  </a:lnTo>
                  <a:lnTo>
                    <a:pt x="1218" y="240"/>
                  </a:lnTo>
                  <a:lnTo>
                    <a:pt x="1191" y="240"/>
                  </a:lnTo>
                  <a:lnTo>
                    <a:pt x="1151" y="240"/>
                  </a:lnTo>
                  <a:lnTo>
                    <a:pt x="1109" y="242"/>
                  </a:lnTo>
                  <a:lnTo>
                    <a:pt x="1069" y="242"/>
                  </a:lnTo>
                  <a:lnTo>
                    <a:pt x="1028" y="243"/>
                  </a:lnTo>
                  <a:lnTo>
                    <a:pt x="988" y="244"/>
                  </a:lnTo>
                  <a:lnTo>
                    <a:pt x="947" y="247"/>
                  </a:lnTo>
                  <a:lnTo>
                    <a:pt x="909" y="248"/>
                  </a:lnTo>
                  <a:lnTo>
                    <a:pt x="870" y="251"/>
                  </a:lnTo>
                  <a:lnTo>
                    <a:pt x="831" y="253"/>
                  </a:lnTo>
                  <a:lnTo>
                    <a:pt x="792" y="257"/>
                  </a:lnTo>
                  <a:lnTo>
                    <a:pt x="753" y="260"/>
                  </a:lnTo>
                  <a:lnTo>
                    <a:pt x="714" y="264"/>
                  </a:lnTo>
                  <a:lnTo>
                    <a:pt x="677" y="268"/>
                  </a:lnTo>
                  <a:lnTo>
                    <a:pt x="639" y="273"/>
                  </a:lnTo>
                  <a:lnTo>
                    <a:pt x="603" y="277"/>
                  </a:lnTo>
                  <a:lnTo>
                    <a:pt x="566" y="282"/>
                  </a:lnTo>
                  <a:lnTo>
                    <a:pt x="567" y="275"/>
                  </a:lnTo>
                  <a:lnTo>
                    <a:pt x="567" y="268"/>
                  </a:lnTo>
                  <a:lnTo>
                    <a:pt x="567" y="260"/>
                  </a:lnTo>
                  <a:lnTo>
                    <a:pt x="567" y="253"/>
                  </a:lnTo>
                  <a:lnTo>
                    <a:pt x="563" y="204"/>
                  </a:lnTo>
                  <a:lnTo>
                    <a:pt x="549" y="159"/>
                  </a:lnTo>
                  <a:lnTo>
                    <a:pt x="528" y="120"/>
                  </a:lnTo>
                  <a:lnTo>
                    <a:pt x="500" y="84"/>
                  </a:lnTo>
                  <a:lnTo>
                    <a:pt x="465" y="55"/>
                  </a:lnTo>
                  <a:lnTo>
                    <a:pt x="427" y="33"/>
                  </a:lnTo>
                  <a:lnTo>
                    <a:pt x="385" y="19"/>
                  </a:lnTo>
                  <a:lnTo>
                    <a:pt x="338" y="14"/>
                  </a:lnTo>
                  <a:lnTo>
                    <a:pt x="304" y="17"/>
                  </a:lnTo>
                  <a:lnTo>
                    <a:pt x="272" y="24"/>
                  </a:lnTo>
                  <a:lnTo>
                    <a:pt x="241" y="36"/>
                  </a:lnTo>
                  <a:lnTo>
                    <a:pt x="214" y="51"/>
                  </a:lnTo>
                  <a:lnTo>
                    <a:pt x="189" y="72"/>
                  </a:lnTo>
                  <a:lnTo>
                    <a:pt x="166" y="95"/>
                  </a:lnTo>
                  <a:lnTo>
                    <a:pt x="147" y="121"/>
                  </a:lnTo>
                  <a:lnTo>
                    <a:pt x="130" y="150"/>
                  </a:lnTo>
                  <a:lnTo>
                    <a:pt x="121" y="145"/>
                  </a:lnTo>
                  <a:lnTo>
                    <a:pt x="112" y="141"/>
                  </a:lnTo>
                  <a:lnTo>
                    <a:pt x="103" y="139"/>
                  </a:lnTo>
                  <a:lnTo>
                    <a:pt x="94" y="136"/>
                  </a:lnTo>
                  <a:lnTo>
                    <a:pt x="84" y="134"/>
                  </a:lnTo>
                  <a:lnTo>
                    <a:pt x="73" y="132"/>
                  </a:lnTo>
                  <a:lnTo>
                    <a:pt x="64" y="131"/>
                  </a:lnTo>
                  <a:lnTo>
                    <a:pt x="54" y="131"/>
                  </a:lnTo>
                  <a:lnTo>
                    <a:pt x="48" y="131"/>
                  </a:lnTo>
                  <a:lnTo>
                    <a:pt x="42" y="131"/>
                  </a:lnTo>
                  <a:lnTo>
                    <a:pt x="34" y="132"/>
                  </a:lnTo>
                  <a:lnTo>
                    <a:pt x="28" y="132"/>
                  </a:lnTo>
                  <a:lnTo>
                    <a:pt x="22" y="134"/>
                  </a:lnTo>
                  <a:lnTo>
                    <a:pt x="16" y="135"/>
                  </a:lnTo>
                  <a:lnTo>
                    <a:pt x="10" y="138"/>
                  </a:lnTo>
                  <a:lnTo>
                    <a:pt x="4" y="139"/>
                  </a:lnTo>
                  <a:lnTo>
                    <a:pt x="3" y="161"/>
                  </a:lnTo>
                  <a:lnTo>
                    <a:pt x="1" y="184"/>
                  </a:lnTo>
                  <a:lnTo>
                    <a:pt x="0" y="206"/>
                  </a:lnTo>
                  <a:lnTo>
                    <a:pt x="0" y="229"/>
                  </a:lnTo>
                  <a:lnTo>
                    <a:pt x="1" y="291"/>
                  </a:lnTo>
                  <a:lnTo>
                    <a:pt x="7" y="351"/>
                  </a:lnTo>
                  <a:lnTo>
                    <a:pt x="16" y="412"/>
                  </a:lnTo>
                  <a:lnTo>
                    <a:pt x="28" y="471"/>
                  </a:lnTo>
                  <a:lnTo>
                    <a:pt x="43" y="529"/>
                  </a:lnTo>
                  <a:lnTo>
                    <a:pt x="63" y="585"/>
                  </a:lnTo>
                  <a:lnTo>
                    <a:pt x="84" y="642"/>
                  </a:lnTo>
                  <a:lnTo>
                    <a:pt x="109" y="696"/>
                  </a:lnTo>
                  <a:lnTo>
                    <a:pt x="136" y="749"/>
                  </a:lnTo>
                  <a:lnTo>
                    <a:pt x="168" y="800"/>
                  </a:lnTo>
                  <a:lnTo>
                    <a:pt x="201" y="850"/>
                  </a:lnTo>
                  <a:lnTo>
                    <a:pt x="236" y="899"/>
                  </a:lnTo>
                  <a:lnTo>
                    <a:pt x="275" y="947"/>
                  </a:lnTo>
                  <a:lnTo>
                    <a:pt x="316" y="992"/>
                  </a:lnTo>
                  <a:lnTo>
                    <a:pt x="359" y="1036"/>
                  </a:lnTo>
                  <a:lnTo>
                    <a:pt x="406" y="1077"/>
                  </a:lnTo>
                  <a:lnTo>
                    <a:pt x="454" y="1117"/>
                  </a:lnTo>
                  <a:lnTo>
                    <a:pt x="503" y="1154"/>
                  </a:lnTo>
                  <a:lnTo>
                    <a:pt x="555" y="1190"/>
                  </a:lnTo>
                  <a:lnTo>
                    <a:pt x="611" y="1223"/>
                  </a:lnTo>
                  <a:lnTo>
                    <a:pt x="666" y="1254"/>
                  </a:lnTo>
                  <a:lnTo>
                    <a:pt x="724" y="1284"/>
                  </a:lnTo>
                  <a:lnTo>
                    <a:pt x="784" y="1310"/>
                  </a:lnTo>
                  <a:lnTo>
                    <a:pt x="844" y="1334"/>
                  </a:lnTo>
                  <a:lnTo>
                    <a:pt x="907" y="1355"/>
                  </a:lnTo>
                  <a:lnTo>
                    <a:pt x="971" y="1374"/>
                  </a:lnTo>
                  <a:lnTo>
                    <a:pt x="1037" y="1391"/>
                  </a:lnTo>
                  <a:lnTo>
                    <a:pt x="1105" y="1404"/>
                  </a:lnTo>
                  <a:lnTo>
                    <a:pt x="1172" y="1414"/>
                  </a:lnTo>
                  <a:lnTo>
                    <a:pt x="1242" y="1422"/>
                  </a:lnTo>
                  <a:lnTo>
                    <a:pt x="1311" y="1427"/>
                  </a:lnTo>
                  <a:lnTo>
                    <a:pt x="1383" y="1428"/>
                  </a:lnTo>
                  <a:lnTo>
                    <a:pt x="1450" y="1427"/>
                  </a:lnTo>
                  <a:lnTo>
                    <a:pt x="1518" y="1423"/>
                  </a:lnTo>
                  <a:lnTo>
                    <a:pt x="1584" y="1415"/>
                  </a:lnTo>
                  <a:lnTo>
                    <a:pt x="1648" y="1406"/>
                  </a:lnTo>
                  <a:lnTo>
                    <a:pt x="1712" y="1393"/>
                  </a:lnTo>
                  <a:lnTo>
                    <a:pt x="1775" y="1379"/>
                  </a:lnTo>
                  <a:lnTo>
                    <a:pt x="1837" y="1362"/>
                  </a:lnTo>
                  <a:lnTo>
                    <a:pt x="1896" y="1343"/>
                  </a:lnTo>
                  <a:lnTo>
                    <a:pt x="1955" y="1321"/>
                  </a:lnTo>
                  <a:lnTo>
                    <a:pt x="2013" y="1297"/>
                  </a:lnTo>
                  <a:lnTo>
                    <a:pt x="2069" y="1270"/>
                  </a:lnTo>
                  <a:lnTo>
                    <a:pt x="2122" y="1241"/>
                  </a:lnTo>
                  <a:lnTo>
                    <a:pt x="2175" y="1212"/>
                  </a:lnTo>
                  <a:lnTo>
                    <a:pt x="2226" y="1178"/>
                  </a:lnTo>
                  <a:lnTo>
                    <a:pt x="2275" y="1145"/>
                  </a:lnTo>
                  <a:lnTo>
                    <a:pt x="2323" y="1108"/>
                  </a:lnTo>
                  <a:lnTo>
                    <a:pt x="2368" y="1070"/>
                  </a:lnTo>
                  <a:lnTo>
                    <a:pt x="2411" y="1030"/>
                  </a:lnTo>
                  <a:lnTo>
                    <a:pt x="2452" y="989"/>
                  </a:lnTo>
                  <a:lnTo>
                    <a:pt x="2491" y="946"/>
                  </a:lnTo>
                  <a:lnTo>
                    <a:pt x="2528" y="901"/>
                  </a:lnTo>
                  <a:lnTo>
                    <a:pt x="2561" y="854"/>
                  </a:lnTo>
                  <a:lnTo>
                    <a:pt x="2594" y="807"/>
                  </a:lnTo>
                  <a:lnTo>
                    <a:pt x="2622" y="758"/>
                  </a:lnTo>
                  <a:lnTo>
                    <a:pt x="2649" y="708"/>
                  </a:lnTo>
                  <a:lnTo>
                    <a:pt x="2675" y="656"/>
                  </a:lnTo>
                  <a:lnTo>
                    <a:pt x="2696" y="603"/>
                  </a:lnTo>
                  <a:lnTo>
                    <a:pt x="2714" y="551"/>
                  </a:lnTo>
                  <a:lnTo>
                    <a:pt x="2730" y="495"/>
                  </a:lnTo>
                  <a:lnTo>
                    <a:pt x="2744" y="440"/>
                  </a:lnTo>
                  <a:lnTo>
                    <a:pt x="2753" y="383"/>
                  </a:lnTo>
                  <a:lnTo>
                    <a:pt x="2760" y="325"/>
                  </a:lnTo>
                  <a:lnTo>
                    <a:pt x="2747" y="302"/>
                  </a:lnTo>
                  <a:lnTo>
                    <a:pt x="2732" y="280"/>
                  </a:lnTo>
                  <a:lnTo>
                    <a:pt x="2714" y="261"/>
                  </a:lnTo>
                  <a:lnTo>
                    <a:pt x="2693" y="246"/>
                  </a:lnTo>
                  <a:lnTo>
                    <a:pt x="2670" y="233"/>
                  </a:lnTo>
                  <a:lnTo>
                    <a:pt x="2646" y="222"/>
                  </a:lnTo>
                  <a:lnTo>
                    <a:pt x="2622" y="217"/>
                  </a:lnTo>
                  <a:lnTo>
                    <a:pt x="2595" y="215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277" y="-36"/>
              <a:ext cx="1136" cy="1247"/>
            </a:xfrm>
            <a:custGeom>
              <a:avLst/>
              <a:gdLst>
                <a:gd name="T0" fmla="*/ 2013 w 2270"/>
                <a:gd name="T1" fmla="*/ 362 h 2493"/>
                <a:gd name="T2" fmla="*/ 2056 w 2270"/>
                <a:gd name="T3" fmla="*/ 639 h 2493"/>
                <a:gd name="T4" fmla="*/ 2151 w 2270"/>
                <a:gd name="T5" fmla="*/ 677 h 2493"/>
                <a:gd name="T6" fmla="*/ 2267 w 2270"/>
                <a:gd name="T7" fmla="*/ 763 h 2493"/>
                <a:gd name="T8" fmla="*/ 2166 w 2270"/>
                <a:gd name="T9" fmla="*/ 821 h 2493"/>
                <a:gd name="T10" fmla="*/ 2076 w 2270"/>
                <a:gd name="T11" fmla="*/ 728 h 2493"/>
                <a:gd name="T12" fmla="*/ 1972 w 2270"/>
                <a:gd name="T13" fmla="*/ 593 h 2493"/>
                <a:gd name="T14" fmla="*/ 1925 w 2270"/>
                <a:gd name="T15" fmla="*/ 320 h 2493"/>
                <a:gd name="T16" fmla="*/ 1670 w 2270"/>
                <a:gd name="T17" fmla="*/ 394 h 2493"/>
                <a:gd name="T18" fmla="*/ 1766 w 2270"/>
                <a:gd name="T19" fmla="*/ 485 h 2493"/>
                <a:gd name="T20" fmla="*/ 1730 w 2270"/>
                <a:gd name="T21" fmla="*/ 699 h 2493"/>
                <a:gd name="T22" fmla="*/ 1760 w 2270"/>
                <a:gd name="T23" fmla="*/ 1049 h 2493"/>
                <a:gd name="T24" fmla="*/ 1702 w 2270"/>
                <a:gd name="T25" fmla="*/ 1314 h 2493"/>
                <a:gd name="T26" fmla="*/ 1838 w 2270"/>
                <a:gd name="T27" fmla="*/ 1522 h 2493"/>
                <a:gd name="T28" fmla="*/ 2082 w 2270"/>
                <a:gd name="T29" fmla="*/ 1640 h 2493"/>
                <a:gd name="T30" fmla="*/ 2086 w 2270"/>
                <a:gd name="T31" fmla="*/ 1715 h 2493"/>
                <a:gd name="T32" fmla="*/ 1772 w 2270"/>
                <a:gd name="T33" fmla="*/ 1723 h 2493"/>
                <a:gd name="T34" fmla="*/ 1907 w 2270"/>
                <a:gd name="T35" fmla="*/ 1841 h 2493"/>
                <a:gd name="T36" fmla="*/ 1938 w 2270"/>
                <a:gd name="T37" fmla="*/ 1855 h 2493"/>
                <a:gd name="T38" fmla="*/ 1697 w 2270"/>
                <a:gd name="T39" fmla="*/ 1967 h 2493"/>
                <a:gd name="T40" fmla="*/ 1351 w 2270"/>
                <a:gd name="T41" fmla="*/ 2071 h 2493"/>
                <a:gd name="T42" fmla="*/ 1482 w 2270"/>
                <a:gd name="T43" fmla="*/ 2097 h 2493"/>
                <a:gd name="T44" fmla="*/ 1612 w 2270"/>
                <a:gd name="T45" fmla="*/ 2104 h 2493"/>
                <a:gd name="T46" fmla="*/ 1785 w 2270"/>
                <a:gd name="T47" fmla="*/ 2177 h 2493"/>
                <a:gd name="T48" fmla="*/ 1847 w 2270"/>
                <a:gd name="T49" fmla="*/ 2154 h 2493"/>
                <a:gd name="T50" fmla="*/ 1854 w 2270"/>
                <a:gd name="T51" fmla="*/ 2281 h 2493"/>
                <a:gd name="T52" fmla="*/ 1693 w 2270"/>
                <a:gd name="T53" fmla="*/ 2228 h 2493"/>
                <a:gd name="T54" fmla="*/ 1573 w 2270"/>
                <a:gd name="T55" fmla="*/ 2306 h 2493"/>
                <a:gd name="T56" fmla="*/ 1404 w 2270"/>
                <a:gd name="T57" fmla="*/ 2466 h 2493"/>
                <a:gd name="T58" fmla="*/ 1384 w 2270"/>
                <a:gd name="T59" fmla="*/ 2343 h 2493"/>
                <a:gd name="T60" fmla="*/ 1589 w 2270"/>
                <a:gd name="T61" fmla="*/ 2204 h 2493"/>
                <a:gd name="T62" fmla="*/ 1335 w 2270"/>
                <a:gd name="T63" fmla="*/ 2200 h 2493"/>
                <a:gd name="T64" fmla="*/ 1208 w 2270"/>
                <a:gd name="T65" fmla="*/ 2249 h 2493"/>
                <a:gd name="T66" fmla="*/ 1048 w 2270"/>
                <a:gd name="T67" fmla="*/ 2230 h 2493"/>
                <a:gd name="T68" fmla="*/ 934 w 2270"/>
                <a:gd name="T69" fmla="*/ 2151 h 2493"/>
                <a:gd name="T70" fmla="*/ 787 w 2270"/>
                <a:gd name="T71" fmla="*/ 2178 h 2493"/>
                <a:gd name="T72" fmla="*/ 657 w 2270"/>
                <a:gd name="T73" fmla="*/ 2163 h 2493"/>
                <a:gd name="T74" fmla="*/ 447 w 2270"/>
                <a:gd name="T75" fmla="*/ 2140 h 2493"/>
                <a:gd name="T76" fmla="*/ 329 w 2270"/>
                <a:gd name="T77" fmla="*/ 2307 h 2493"/>
                <a:gd name="T78" fmla="*/ 218 w 2270"/>
                <a:gd name="T79" fmla="*/ 2221 h 2493"/>
                <a:gd name="T80" fmla="*/ 396 w 2270"/>
                <a:gd name="T81" fmla="*/ 2134 h 2493"/>
                <a:gd name="T82" fmla="*/ 425 w 2270"/>
                <a:gd name="T83" fmla="*/ 2070 h 2493"/>
                <a:gd name="T84" fmla="*/ 157 w 2270"/>
                <a:gd name="T85" fmla="*/ 2066 h 2493"/>
                <a:gd name="T86" fmla="*/ 220 w 2270"/>
                <a:gd name="T87" fmla="*/ 2015 h 2493"/>
                <a:gd name="T88" fmla="*/ 30 w 2270"/>
                <a:gd name="T89" fmla="*/ 2016 h 2493"/>
                <a:gd name="T90" fmla="*/ 236 w 2270"/>
                <a:gd name="T91" fmla="*/ 1989 h 2493"/>
                <a:gd name="T92" fmla="*/ 281 w 2270"/>
                <a:gd name="T93" fmla="*/ 1947 h 2493"/>
                <a:gd name="T94" fmla="*/ 142 w 2270"/>
                <a:gd name="T95" fmla="*/ 1819 h 2493"/>
                <a:gd name="T96" fmla="*/ 124 w 2270"/>
                <a:gd name="T97" fmla="*/ 1693 h 2493"/>
                <a:gd name="T98" fmla="*/ 366 w 2270"/>
                <a:gd name="T99" fmla="*/ 1875 h 2493"/>
                <a:gd name="T100" fmla="*/ 483 w 2270"/>
                <a:gd name="T101" fmla="*/ 2004 h 2493"/>
                <a:gd name="T102" fmla="*/ 709 w 2270"/>
                <a:gd name="T103" fmla="*/ 1966 h 2493"/>
                <a:gd name="T104" fmla="*/ 557 w 2270"/>
                <a:gd name="T105" fmla="*/ 1851 h 2493"/>
                <a:gd name="T106" fmla="*/ 337 w 2270"/>
                <a:gd name="T107" fmla="*/ 1579 h 2493"/>
                <a:gd name="T108" fmla="*/ 143 w 2270"/>
                <a:gd name="T109" fmla="*/ 1334 h 2493"/>
                <a:gd name="T110" fmla="*/ 133 w 2270"/>
                <a:gd name="T111" fmla="*/ 1110 h 2493"/>
                <a:gd name="T112" fmla="*/ 181 w 2270"/>
                <a:gd name="T113" fmla="*/ 875 h 2493"/>
                <a:gd name="T114" fmla="*/ 308 w 2270"/>
                <a:gd name="T115" fmla="*/ 980 h 2493"/>
                <a:gd name="T116" fmla="*/ 545 w 2270"/>
                <a:gd name="T117" fmla="*/ 827 h 2493"/>
                <a:gd name="T118" fmla="*/ 696 w 2270"/>
                <a:gd name="T119" fmla="*/ 471 h 2493"/>
                <a:gd name="T120" fmla="*/ 827 w 2270"/>
                <a:gd name="T121" fmla="*/ 381 h 2493"/>
                <a:gd name="T122" fmla="*/ 569 w 2270"/>
                <a:gd name="T123" fmla="*/ 247 h 2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70" h="2493">
                  <a:moveTo>
                    <a:pt x="2152" y="185"/>
                  </a:moveTo>
                  <a:lnTo>
                    <a:pt x="2152" y="190"/>
                  </a:lnTo>
                  <a:lnTo>
                    <a:pt x="2130" y="205"/>
                  </a:lnTo>
                  <a:lnTo>
                    <a:pt x="2107" y="219"/>
                  </a:lnTo>
                  <a:lnTo>
                    <a:pt x="2085" y="232"/>
                  </a:lnTo>
                  <a:lnTo>
                    <a:pt x="2062" y="244"/>
                  </a:lnTo>
                  <a:lnTo>
                    <a:pt x="2040" y="257"/>
                  </a:lnTo>
                  <a:lnTo>
                    <a:pt x="2016" y="269"/>
                  </a:lnTo>
                  <a:lnTo>
                    <a:pt x="1993" y="282"/>
                  </a:lnTo>
                  <a:lnTo>
                    <a:pt x="1969" y="293"/>
                  </a:lnTo>
                  <a:lnTo>
                    <a:pt x="1999" y="326"/>
                  </a:lnTo>
                  <a:lnTo>
                    <a:pt x="2013" y="362"/>
                  </a:lnTo>
                  <a:lnTo>
                    <a:pt x="2014" y="400"/>
                  </a:lnTo>
                  <a:lnTo>
                    <a:pt x="2010" y="440"/>
                  </a:lnTo>
                  <a:lnTo>
                    <a:pt x="2004" y="480"/>
                  </a:lnTo>
                  <a:lnTo>
                    <a:pt x="2001" y="520"/>
                  </a:lnTo>
                  <a:lnTo>
                    <a:pt x="2005" y="558"/>
                  </a:lnTo>
                  <a:lnTo>
                    <a:pt x="2022" y="596"/>
                  </a:lnTo>
                  <a:lnTo>
                    <a:pt x="2026" y="603"/>
                  </a:lnTo>
                  <a:lnTo>
                    <a:pt x="2032" y="610"/>
                  </a:lnTo>
                  <a:lnTo>
                    <a:pt x="2037" y="618"/>
                  </a:lnTo>
                  <a:lnTo>
                    <a:pt x="2043" y="625"/>
                  </a:lnTo>
                  <a:lnTo>
                    <a:pt x="2049" y="633"/>
                  </a:lnTo>
                  <a:lnTo>
                    <a:pt x="2056" y="639"/>
                  </a:lnTo>
                  <a:lnTo>
                    <a:pt x="2064" y="643"/>
                  </a:lnTo>
                  <a:lnTo>
                    <a:pt x="2073" y="647"/>
                  </a:lnTo>
                  <a:lnTo>
                    <a:pt x="2080" y="648"/>
                  </a:lnTo>
                  <a:lnTo>
                    <a:pt x="2086" y="648"/>
                  </a:lnTo>
                  <a:lnTo>
                    <a:pt x="2094" y="648"/>
                  </a:lnTo>
                  <a:lnTo>
                    <a:pt x="2101" y="648"/>
                  </a:lnTo>
                  <a:lnTo>
                    <a:pt x="2109" y="648"/>
                  </a:lnTo>
                  <a:lnTo>
                    <a:pt x="2116" y="648"/>
                  </a:lnTo>
                  <a:lnTo>
                    <a:pt x="2122" y="651"/>
                  </a:lnTo>
                  <a:lnTo>
                    <a:pt x="2128" y="654"/>
                  </a:lnTo>
                  <a:lnTo>
                    <a:pt x="2142" y="665"/>
                  </a:lnTo>
                  <a:lnTo>
                    <a:pt x="2151" y="677"/>
                  </a:lnTo>
                  <a:lnTo>
                    <a:pt x="2155" y="691"/>
                  </a:lnTo>
                  <a:lnTo>
                    <a:pt x="2155" y="705"/>
                  </a:lnTo>
                  <a:lnTo>
                    <a:pt x="2163" y="711"/>
                  </a:lnTo>
                  <a:lnTo>
                    <a:pt x="2176" y="717"/>
                  </a:lnTo>
                  <a:lnTo>
                    <a:pt x="2190" y="722"/>
                  </a:lnTo>
                  <a:lnTo>
                    <a:pt x="2203" y="727"/>
                  </a:lnTo>
                  <a:lnTo>
                    <a:pt x="2216" y="732"/>
                  </a:lnTo>
                  <a:lnTo>
                    <a:pt x="2230" y="738"/>
                  </a:lnTo>
                  <a:lnTo>
                    <a:pt x="2243" y="745"/>
                  </a:lnTo>
                  <a:lnTo>
                    <a:pt x="2257" y="751"/>
                  </a:lnTo>
                  <a:lnTo>
                    <a:pt x="2270" y="759"/>
                  </a:lnTo>
                  <a:lnTo>
                    <a:pt x="2267" y="763"/>
                  </a:lnTo>
                  <a:lnTo>
                    <a:pt x="2264" y="767"/>
                  </a:lnTo>
                  <a:lnTo>
                    <a:pt x="2260" y="771"/>
                  </a:lnTo>
                  <a:lnTo>
                    <a:pt x="2255" y="775"/>
                  </a:lnTo>
                  <a:lnTo>
                    <a:pt x="2249" y="784"/>
                  </a:lnTo>
                  <a:lnTo>
                    <a:pt x="2242" y="793"/>
                  </a:lnTo>
                  <a:lnTo>
                    <a:pt x="2233" y="800"/>
                  </a:lnTo>
                  <a:lnTo>
                    <a:pt x="2222" y="807"/>
                  </a:lnTo>
                  <a:lnTo>
                    <a:pt x="2212" y="813"/>
                  </a:lnTo>
                  <a:lnTo>
                    <a:pt x="2201" y="818"/>
                  </a:lnTo>
                  <a:lnTo>
                    <a:pt x="2191" y="823"/>
                  </a:lnTo>
                  <a:lnTo>
                    <a:pt x="2179" y="827"/>
                  </a:lnTo>
                  <a:lnTo>
                    <a:pt x="2166" y="821"/>
                  </a:lnTo>
                  <a:lnTo>
                    <a:pt x="2155" y="812"/>
                  </a:lnTo>
                  <a:lnTo>
                    <a:pt x="2148" y="802"/>
                  </a:lnTo>
                  <a:lnTo>
                    <a:pt x="2143" y="789"/>
                  </a:lnTo>
                  <a:lnTo>
                    <a:pt x="2137" y="776"/>
                  </a:lnTo>
                  <a:lnTo>
                    <a:pt x="2134" y="763"/>
                  </a:lnTo>
                  <a:lnTo>
                    <a:pt x="2130" y="750"/>
                  </a:lnTo>
                  <a:lnTo>
                    <a:pt x="2124" y="738"/>
                  </a:lnTo>
                  <a:lnTo>
                    <a:pt x="2113" y="737"/>
                  </a:lnTo>
                  <a:lnTo>
                    <a:pt x="2104" y="736"/>
                  </a:lnTo>
                  <a:lnTo>
                    <a:pt x="2094" y="733"/>
                  </a:lnTo>
                  <a:lnTo>
                    <a:pt x="2085" y="731"/>
                  </a:lnTo>
                  <a:lnTo>
                    <a:pt x="2076" y="728"/>
                  </a:lnTo>
                  <a:lnTo>
                    <a:pt x="2068" y="723"/>
                  </a:lnTo>
                  <a:lnTo>
                    <a:pt x="2062" y="717"/>
                  </a:lnTo>
                  <a:lnTo>
                    <a:pt x="2058" y="708"/>
                  </a:lnTo>
                  <a:lnTo>
                    <a:pt x="2055" y="697"/>
                  </a:lnTo>
                  <a:lnTo>
                    <a:pt x="2053" y="687"/>
                  </a:lnTo>
                  <a:lnTo>
                    <a:pt x="2053" y="677"/>
                  </a:lnTo>
                  <a:lnTo>
                    <a:pt x="2053" y="665"/>
                  </a:lnTo>
                  <a:lnTo>
                    <a:pt x="2034" y="654"/>
                  </a:lnTo>
                  <a:lnTo>
                    <a:pt x="2016" y="641"/>
                  </a:lnTo>
                  <a:lnTo>
                    <a:pt x="1999" y="627"/>
                  </a:lnTo>
                  <a:lnTo>
                    <a:pt x="1984" y="611"/>
                  </a:lnTo>
                  <a:lnTo>
                    <a:pt x="1972" y="593"/>
                  </a:lnTo>
                  <a:lnTo>
                    <a:pt x="1964" y="575"/>
                  </a:lnTo>
                  <a:lnTo>
                    <a:pt x="1958" y="556"/>
                  </a:lnTo>
                  <a:lnTo>
                    <a:pt x="1956" y="535"/>
                  </a:lnTo>
                  <a:lnTo>
                    <a:pt x="1959" y="507"/>
                  </a:lnTo>
                  <a:lnTo>
                    <a:pt x="1965" y="477"/>
                  </a:lnTo>
                  <a:lnTo>
                    <a:pt x="1971" y="448"/>
                  </a:lnTo>
                  <a:lnTo>
                    <a:pt x="1977" y="417"/>
                  </a:lnTo>
                  <a:lnTo>
                    <a:pt x="1980" y="389"/>
                  </a:lnTo>
                  <a:lnTo>
                    <a:pt x="1977" y="360"/>
                  </a:lnTo>
                  <a:lnTo>
                    <a:pt x="1968" y="333"/>
                  </a:lnTo>
                  <a:lnTo>
                    <a:pt x="1949" y="307"/>
                  </a:lnTo>
                  <a:lnTo>
                    <a:pt x="1925" y="320"/>
                  </a:lnTo>
                  <a:lnTo>
                    <a:pt x="1899" y="333"/>
                  </a:lnTo>
                  <a:lnTo>
                    <a:pt x="1875" y="347"/>
                  </a:lnTo>
                  <a:lnTo>
                    <a:pt x="1851" y="362"/>
                  </a:lnTo>
                  <a:lnTo>
                    <a:pt x="1827" y="374"/>
                  </a:lnTo>
                  <a:lnTo>
                    <a:pt x="1803" y="387"/>
                  </a:lnTo>
                  <a:lnTo>
                    <a:pt x="1779" y="400"/>
                  </a:lnTo>
                  <a:lnTo>
                    <a:pt x="1754" y="412"/>
                  </a:lnTo>
                  <a:lnTo>
                    <a:pt x="1738" y="409"/>
                  </a:lnTo>
                  <a:lnTo>
                    <a:pt x="1720" y="405"/>
                  </a:lnTo>
                  <a:lnTo>
                    <a:pt x="1703" y="401"/>
                  </a:lnTo>
                  <a:lnTo>
                    <a:pt x="1687" y="398"/>
                  </a:lnTo>
                  <a:lnTo>
                    <a:pt x="1670" y="394"/>
                  </a:lnTo>
                  <a:lnTo>
                    <a:pt x="1652" y="391"/>
                  </a:lnTo>
                  <a:lnTo>
                    <a:pt x="1636" y="387"/>
                  </a:lnTo>
                  <a:lnTo>
                    <a:pt x="1618" y="386"/>
                  </a:lnTo>
                  <a:lnTo>
                    <a:pt x="1616" y="414"/>
                  </a:lnTo>
                  <a:lnTo>
                    <a:pt x="1618" y="443"/>
                  </a:lnTo>
                  <a:lnTo>
                    <a:pt x="1619" y="471"/>
                  </a:lnTo>
                  <a:lnTo>
                    <a:pt x="1621" y="500"/>
                  </a:lnTo>
                  <a:lnTo>
                    <a:pt x="1663" y="490"/>
                  </a:lnTo>
                  <a:lnTo>
                    <a:pt x="1699" y="485"/>
                  </a:lnTo>
                  <a:lnTo>
                    <a:pt x="1727" y="482"/>
                  </a:lnTo>
                  <a:lnTo>
                    <a:pt x="1749" y="484"/>
                  </a:lnTo>
                  <a:lnTo>
                    <a:pt x="1766" y="485"/>
                  </a:lnTo>
                  <a:lnTo>
                    <a:pt x="1778" y="489"/>
                  </a:lnTo>
                  <a:lnTo>
                    <a:pt x="1784" y="491"/>
                  </a:lnTo>
                  <a:lnTo>
                    <a:pt x="1787" y="494"/>
                  </a:lnTo>
                  <a:lnTo>
                    <a:pt x="1788" y="518"/>
                  </a:lnTo>
                  <a:lnTo>
                    <a:pt x="1788" y="542"/>
                  </a:lnTo>
                  <a:lnTo>
                    <a:pt x="1787" y="565"/>
                  </a:lnTo>
                  <a:lnTo>
                    <a:pt x="1782" y="587"/>
                  </a:lnTo>
                  <a:lnTo>
                    <a:pt x="1776" y="610"/>
                  </a:lnTo>
                  <a:lnTo>
                    <a:pt x="1769" y="632"/>
                  </a:lnTo>
                  <a:lnTo>
                    <a:pt x="1758" y="652"/>
                  </a:lnTo>
                  <a:lnTo>
                    <a:pt x="1746" y="673"/>
                  </a:lnTo>
                  <a:lnTo>
                    <a:pt x="1730" y="699"/>
                  </a:lnTo>
                  <a:lnTo>
                    <a:pt x="1714" y="724"/>
                  </a:lnTo>
                  <a:lnTo>
                    <a:pt x="1700" y="751"/>
                  </a:lnTo>
                  <a:lnTo>
                    <a:pt x="1688" y="780"/>
                  </a:lnTo>
                  <a:lnTo>
                    <a:pt x="1681" y="808"/>
                  </a:lnTo>
                  <a:lnTo>
                    <a:pt x="1676" y="838"/>
                  </a:lnTo>
                  <a:lnTo>
                    <a:pt x="1679" y="868"/>
                  </a:lnTo>
                  <a:lnTo>
                    <a:pt x="1688" y="899"/>
                  </a:lnTo>
                  <a:lnTo>
                    <a:pt x="1702" y="930"/>
                  </a:lnTo>
                  <a:lnTo>
                    <a:pt x="1717" y="960"/>
                  </a:lnTo>
                  <a:lnTo>
                    <a:pt x="1732" y="989"/>
                  </a:lnTo>
                  <a:lnTo>
                    <a:pt x="1746" y="1018"/>
                  </a:lnTo>
                  <a:lnTo>
                    <a:pt x="1760" y="1049"/>
                  </a:lnTo>
                  <a:lnTo>
                    <a:pt x="1770" y="1079"/>
                  </a:lnTo>
                  <a:lnTo>
                    <a:pt x="1778" y="1112"/>
                  </a:lnTo>
                  <a:lnTo>
                    <a:pt x="1779" y="1145"/>
                  </a:lnTo>
                  <a:lnTo>
                    <a:pt x="1778" y="1168"/>
                  </a:lnTo>
                  <a:lnTo>
                    <a:pt x="1775" y="1191"/>
                  </a:lnTo>
                  <a:lnTo>
                    <a:pt x="1770" y="1215"/>
                  </a:lnTo>
                  <a:lnTo>
                    <a:pt x="1764" y="1235"/>
                  </a:lnTo>
                  <a:lnTo>
                    <a:pt x="1755" y="1257"/>
                  </a:lnTo>
                  <a:lnTo>
                    <a:pt x="1743" y="1276"/>
                  </a:lnTo>
                  <a:lnTo>
                    <a:pt x="1729" y="1294"/>
                  </a:lnTo>
                  <a:lnTo>
                    <a:pt x="1711" y="1311"/>
                  </a:lnTo>
                  <a:lnTo>
                    <a:pt x="1702" y="1314"/>
                  </a:lnTo>
                  <a:lnTo>
                    <a:pt x="1696" y="1319"/>
                  </a:lnTo>
                  <a:lnTo>
                    <a:pt x="1690" y="1325"/>
                  </a:lnTo>
                  <a:lnTo>
                    <a:pt x="1682" y="1330"/>
                  </a:lnTo>
                  <a:lnTo>
                    <a:pt x="1715" y="1346"/>
                  </a:lnTo>
                  <a:lnTo>
                    <a:pt x="1742" y="1365"/>
                  </a:lnTo>
                  <a:lnTo>
                    <a:pt x="1764" y="1387"/>
                  </a:lnTo>
                  <a:lnTo>
                    <a:pt x="1782" y="1413"/>
                  </a:lnTo>
                  <a:lnTo>
                    <a:pt x="1797" y="1440"/>
                  </a:lnTo>
                  <a:lnTo>
                    <a:pt x="1808" y="1469"/>
                  </a:lnTo>
                  <a:lnTo>
                    <a:pt x="1815" y="1499"/>
                  </a:lnTo>
                  <a:lnTo>
                    <a:pt x="1820" y="1528"/>
                  </a:lnTo>
                  <a:lnTo>
                    <a:pt x="1838" y="1522"/>
                  </a:lnTo>
                  <a:lnTo>
                    <a:pt x="1856" y="1516"/>
                  </a:lnTo>
                  <a:lnTo>
                    <a:pt x="1874" y="1508"/>
                  </a:lnTo>
                  <a:lnTo>
                    <a:pt x="1893" y="1500"/>
                  </a:lnTo>
                  <a:lnTo>
                    <a:pt x="1911" y="1494"/>
                  </a:lnTo>
                  <a:lnTo>
                    <a:pt x="1931" y="1487"/>
                  </a:lnTo>
                  <a:lnTo>
                    <a:pt x="1949" y="1481"/>
                  </a:lnTo>
                  <a:lnTo>
                    <a:pt x="1968" y="1476"/>
                  </a:lnTo>
                  <a:lnTo>
                    <a:pt x="1993" y="1543"/>
                  </a:lnTo>
                  <a:lnTo>
                    <a:pt x="2014" y="1567"/>
                  </a:lnTo>
                  <a:lnTo>
                    <a:pt x="2037" y="1591"/>
                  </a:lnTo>
                  <a:lnTo>
                    <a:pt x="2059" y="1616"/>
                  </a:lnTo>
                  <a:lnTo>
                    <a:pt x="2082" y="1640"/>
                  </a:lnTo>
                  <a:lnTo>
                    <a:pt x="2106" y="1665"/>
                  </a:lnTo>
                  <a:lnTo>
                    <a:pt x="2131" y="1688"/>
                  </a:lnTo>
                  <a:lnTo>
                    <a:pt x="2157" y="1711"/>
                  </a:lnTo>
                  <a:lnTo>
                    <a:pt x="2184" y="1734"/>
                  </a:lnTo>
                  <a:lnTo>
                    <a:pt x="2184" y="1736"/>
                  </a:lnTo>
                  <a:lnTo>
                    <a:pt x="2184" y="1738"/>
                  </a:lnTo>
                  <a:lnTo>
                    <a:pt x="2184" y="1739"/>
                  </a:lnTo>
                  <a:lnTo>
                    <a:pt x="2182" y="1741"/>
                  </a:lnTo>
                  <a:lnTo>
                    <a:pt x="2160" y="1733"/>
                  </a:lnTo>
                  <a:lnTo>
                    <a:pt x="2136" y="1725"/>
                  </a:lnTo>
                  <a:lnTo>
                    <a:pt x="2110" y="1720"/>
                  </a:lnTo>
                  <a:lnTo>
                    <a:pt x="2086" y="1715"/>
                  </a:lnTo>
                  <a:lnTo>
                    <a:pt x="2061" y="1711"/>
                  </a:lnTo>
                  <a:lnTo>
                    <a:pt x="2034" y="1707"/>
                  </a:lnTo>
                  <a:lnTo>
                    <a:pt x="2007" y="1706"/>
                  </a:lnTo>
                  <a:lnTo>
                    <a:pt x="1981" y="1705"/>
                  </a:lnTo>
                  <a:lnTo>
                    <a:pt x="1955" y="1705"/>
                  </a:lnTo>
                  <a:lnTo>
                    <a:pt x="1928" y="1705"/>
                  </a:lnTo>
                  <a:lnTo>
                    <a:pt x="1901" y="1706"/>
                  </a:lnTo>
                  <a:lnTo>
                    <a:pt x="1874" y="1709"/>
                  </a:lnTo>
                  <a:lnTo>
                    <a:pt x="1848" y="1711"/>
                  </a:lnTo>
                  <a:lnTo>
                    <a:pt x="1821" y="1714"/>
                  </a:lnTo>
                  <a:lnTo>
                    <a:pt x="1797" y="1718"/>
                  </a:lnTo>
                  <a:lnTo>
                    <a:pt x="1772" y="1723"/>
                  </a:lnTo>
                  <a:lnTo>
                    <a:pt x="1772" y="1736"/>
                  </a:lnTo>
                  <a:lnTo>
                    <a:pt x="1775" y="1750"/>
                  </a:lnTo>
                  <a:lnTo>
                    <a:pt x="1778" y="1763"/>
                  </a:lnTo>
                  <a:lnTo>
                    <a:pt x="1784" y="1774"/>
                  </a:lnTo>
                  <a:lnTo>
                    <a:pt x="1790" y="1786"/>
                  </a:lnTo>
                  <a:lnTo>
                    <a:pt x="1799" y="1797"/>
                  </a:lnTo>
                  <a:lnTo>
                    <a:pt x="1809" y="1806"/>
                  </a:lnTo>
                  <a:lnTo>
                    <a:pt x="1821" y="1815"/>
                  </a:lnTo>
                  <a:lnTo>
                    <a:pt x="1841" y="1826"/>
                  </a:lnTo>
                  <a:lnTo>
                    <a:pt x="1862" y="1833"/>
                  </a:lnTo>
                  <a:lnTo>
                    <a:pt x="1884" y="1839"/>
                  </a:lnTo>
                  <a:lnTo>
                    <a:pt x="1907" y="1841"/>
                  </a:lnTo>
                  <a:lnTo>
                    <a:pt x="1931" y="1842"/>
                  </a:lnTo>
                  <a:lnTo>
                    <a:pt x="1953" y="1840"/>
                  </a:lnTo>
                  <a:lnTo>
                    <a:pt x="1975" y="1835"/>
                  </a:lnTo>
                  <a:lnTo>
                    <a:pt x="1995" y="1826"/>
                  </a:lnTo>
                  <a:lnTo>
                    <a:pt x="1989" y="1832"/>
                  </a:lnTo>
                  <a:lnTo>
                    <a:pt x="1983" y="1837"/>
                  </a:lnTo>
                  <a:lnTo>
                    <a:pt x="1975" y="1841"/>
                  </a:lnTo>
                  <a:lnTo>
                    <a:pt x="1968" y="1844"/>
                  </a:lnTo>
                  <a:lnTo>
                    <a:pt x="1961" y="1846"/>
                  </a:lnTo>
                  <a:lnTo>
                    <a:pt x="1953" y="1849"/>
                  </a:lnTo>
                  <a:lnTo>
                    <a:pt x="1946" y="1851"/>
                  </a:lnTo>
                  <a:lnTo>
                    <a:pt x="1938" y="1855"/>
                  </a:lnTo>
                  <a:lnTo>
                    <a:pt x="1920" y="1867"/>
                  </a:lnTo>
                  <a:lnTo>
                    <a:pt x="1901" y="1880"/>
                  </a:lnTo>
                  <a:lnTo>
                    <a:pt x="1881" y="1891"/>
                  </a:lnTo>
                  <a:lnTo>
                    <a:pt x="1863" y="1903"/>
                  </a:lnTo>
                  <a:lnTo>
                    <a:pt x="1844" y="1914"/>
                  </a:lnTo>
                  <a:lnTo>
                    <a:pt x="1824" y="1925"/>
                  </a:lnTo>
                  <a:lnTo>
                    <a:pt x="1803" y="1934"/>
                  </a:lnTo>
                  <a:lnTo>
                    <a:pt x="1784" y="1943"/>
                  </a:lnTo>
                  <a:lnTo>
                    <a:pt x="1763" y="1950"/>
                  </a:lnTo>
                  <a:lnTo>
                    <a:pt x="1740" y="1957"/>
                  </a:lnTo>
                  <a:lnTo>
                    <a:pt x="1720" y="1963"/>
                  </a:lnTo>
                  <a:lnTo>
                    <a:pt x="1697" y="1967"/>
                  </a:lnTo>
                  <a:lnTo>
                    <a:pt x="1675" y="1970"/>
                  </a:lnTo>
                  <a:lnTo>
                    <a:pt x="1651" y="1970"/>
                  </a:lnTo>
                  <a:lnTo>
                    <a:pt x="1627" y="1968"/>
                  </a:lnTo>
                  <a:lnTo>
                    <a:pt x="1601" y="1966"/>
                  </a:lnTo>
                  <a:lnTo>
                    <a:pt x="1522" y="1944"/>
                  </a:lnTo>
                  <a:lnTo>
                    <a:pt x="1501" y="1966"/>
                  </a:lnTo>
                  <a:lnTo>
                    <a:pt x="1479" y="1986"/>
                  </a:lnTo>
                  <a:lnTo>
                    <a:pt x="1455" y="2006"/>
                  </a:lnTo>
                  <a:lnTo>
                    <a:pt x="1429" y="2025"/>
                  </a:lnTo>
                  <a:lnTo>
                    <a:pt x="1404" y="2042"/>
                  </a:lnTo>
                  <a:lnTo>
                    <a:pt x="1378" y="2059"/>
                  </a:lnTo>
                  <a:lnTo>
                    <a:pt x="1351" y="2071"/>
                  </a:lnTo>
                  <a:lnTo>
                    <a:pt x="1323" y="2083"/>
                  </a:lnTo>
                  <a:lnTo>
                    <a:pt x="1321" y="2084"/>
                  </a:lnTo>
                  <a:lnTo>
                    <a:pt x="1320" y="2086"/>
                  </a:lnTo>
                  <a:lnTo>
                    <a:pt x="1320" y="2088"/>
                  </a:lnTo>
                  <a:lnTo>
                    <a:pt x="1318" y="2091"/>
                  </a:lnTo>
                  <a:lnTo>
                    <a:pt x="1339" y="2096"/>
                  </a:lnTo>
                  <a:lnTo>
                    <a:pt x="1362" y="2097"/>
                  </a:lnTo>
                  <a:lnTo>
                    <a:pt x="1386" y="2098"/>
                  </a:lnTo>
                  <a:lnTo>
                    <a:pt x="1410" y="2098"/>
                  </a:lnTo>
                  <a:lnTo>
                    <a:pt x="1434" y="2098"/>
                  </a:lnTo>
                  <a:lnTo>
                    <a:pt x="1458" y="2097"/>
                  </a:lnTo>
                  <a:lnTo>
                    <a:pt x="1482" y="2097"/>
                  </a:lnTo>
                  <a:lnTo>
                    <a:pt x="1506" y="2098"/>
                  </a:lnTo>
                  <a:lnTo>
                    <a:pt x="1440" y="2051"/>
                  </a:lnTo>
                  <a:lnTo>
                    <a:pt x="1459" y="2055"/>
                  </a:lnTo>
                  <a:lnTo>
                    <a:pt x="1477" y="2059"/>
                  </a:lnTo>
                  <a:lnTo>
                    <a:pt x="1495" y="2064"/>
                  </a:lnTo>
                  <a:lnTo>
                    <a:pt x="1513" y="2069"/>
                  </a:lnTo>
                  <a:lnTo>
                    <a:pt x="1531" y="2075"/>
                  </a:lnTo>
                  <a:lnTo>
                    <a:pt x="1547" y="2083"/>
                  </a:lnTo>
                  <a:lnTo>
                    <a:pt x="1564" y="2091"/>
                  </a:lnTo>
                  <a:lnTo>
                    <a:pt x="1580" y="2101"/>
                  </a:lnTo>
                  <a:lnTo>
                    <a:pt x="1597" y="2102"/>
                  </a:lnTo>
                  <a:lnTo>
                    <a:pt x="1612" y="2104"/>
                  </a:lnTo>
                  <a:lnTo>
                    <a:pt x="1628" y="2104"/>
                  </a:lnTo>
                  <a:lnTo>
                    <a:pt x="1643" y="2105"/>
                  </a:lnTo>
                  <a:lnTo>
                    <a:pt x="1658" y="2106"/>
                  </a:lnTo>
                  <a:lnTo>
                    <a:pt x="1673" y="2109"/>
                  </a:lnTo>
                  <a:lnTo>
                    <a:pt x="1688" y="2113"/>
                  </a:lnTo>
                  <a:lnTo>
                    <a:pt x="1702" y="2118"/>
                  </a:lnTo>
                  <a:lnTo>
                    <a:pt x="1717" y="2125"/>
                  </a:lnTo>
                  <a:lnTo>
                    <a:pt x="1732" y="2134"/>
                  </a:lnTo>
                  <a:lnTo>
                    <a:pt x="1746" y="2143"/>
                  </a:lnTo>
                  <a:lnTo>
                    <a:pt x="1760" y="2154"/>
                  </a:lnTo>
                  <a:lnTo>
                    <a:pt x="1773" y="2165"/>
                  </a:lnTo>
                  <a:lnTo>
                    <a:pt x="1785" y="2177"/>
                  </a:lnTo>
                  <a:lnTo>
                    <a:pt x="1797" y="2188"/>
                  </a:lnTo>
                  <a:lnTo>
                    <a:pt x="1809" y="2200"/>
                  </a:lnTo>
                  <a:lnTo>
                    <a:pt x="1809" y="2167"/>
                  </a:lnTo>
                  <a:lnTo>
                    <a:pt x="1812" y="2133"/>
                  </a:lnTo>
                  <a:lnTo>
                    <a:pt x="1818" y="2101"/>
                  </a:lnTo>
                  <a:lnTo>
                    <a:pt x="1826" y="2070"/>
                  </a:lnTo>
                  <a:lnTo>
                    <a:pt x="1833" y="2079"/>
                  </a:lnTo>
                  <a:lnTo>
                    <a:pt x="1838" y="2091"/>
                  </a:lnTo>
                  <a:lnTo>
                    <a:pt x="1838" y="2105"/>
                  </a:lnTo>
                  <a:lnTo>
                    <a:pt x="1839" y="2118"/>
                  </a:lnTo>
                  <a:lnTo>
                    <a:pt x="1842" y="2136"/>
                  </a:lnTo>
                  <a:lnTo>
                    <a:pt x="1847" y="2154"/>
                  </a:lnTo>
                  <a:lnTo>
                    <a:pt x="1851" y="2170"/>
                  </a:lnTo>
                  <a:lnTo>
                    <a:pt x="1857" y="2187"/>
                  </a:lnTo>
                  <a:lnTo>
                    <a:pt x="1863" y="2204"/>
                  </a:lnTo>
                  <a:lnTo>
                    <a:pt x="1871" y="2221"/>
                  </a:lnTo>
                  <a:lnTo>
                    <a:pt x="1878" y="2237"/>
                  </a:lnTo>
                  <a:lnTo>
                    <a:pt x="1886" y="2253"/>
                  </a:lnTo>
                  <a:lnTo>
                    <a:pt x="1883" y="2257"/>
                  </a:lnTo>
                  <a:lnTo>
                    <a:pt x="1881" y="2262"/>
                  </a:lnTo>
                  <a:lnTo>
                    <a:pt x="1880" y="2267"/>
                  </a:lnTo>
                  <a:lnTo>
                    <a:pt x="1878" y="2272"/>
                  </a:lnTo>
                  <a:lnTo>
                    <a:pt x="1866" y="2277"/>
                  </a:lnTo>
                  <a:lnTo>
                    <a:pt x="1854" y="2281"/>
                  </a:lnTo>
                  <a:lnTo>
                    <a:pt x="1841" y="2285"/>
                  </a:lnTo>
                  <a:lnTo>
                    <a:pt x="1826" y="2288"/>
                  </a:lnTo>
                  <a:lnTo>
                    <a:pt x="1812" y="2290"/>
                  </a:lnTo>
                  <a:lnTo>
                    <a:pt x="1799" y="2289"/>
                  </a:lnTo>
                  <a:lnTo>
                    <a:pt x="1785" y="2286"/>
                  </a:lnTo>
                  <a:lnTo>
                    <a:pt x="1772" y="2281"/>
                  </a:lnTo>
                  <a:lnTo>
                    <a:pt x="1758" y="2273"/>
                  </a:lnTo>
                  <a:lnTo>
                    <a:pt x="1745" y="2264"/>
                  </a:lnTo>
                  <a:lnTo>
                    <a:pt x="1733" y="2255"/>
                  </a:lnTo>
                  <a:lnTo>
                    <a:pt x="1720" y="2246"/>
                  </a:lnTo>
                  <a:lnTo>
                    <a:pt x="1706" y="2237"/>
                  </a:lnTo>
                  <a:lnTo>
                    <a:pt x="1693" y="2228"/>
                  </a:lnTo>
                  <a:lnTo>
                    <a:pt x="1679" y="2221"/>
                  </a:lnTo>
                  <a:lnTo>
                    <a:pt x="1666" y="2214"/>
                  </a:lnTo>
                  <a:lnTo>
                    <a:pt x="1654" y="2217"/>
                  </a:lnTo>
                  <a:lnTo>
                    <a:pt x="1642" y="2223"/>
                  </a:lnTo>
                  <a:lnTo>
                    <a:pt x="1630" y="2231"/>
                  </a:lnTo>
                  <a:lnTo>
                    <a:pt x="1618" y="2237"/>
                  </a:lnTo>
                  <a:lnTo>
                    <a:pt x="1607" y="2245"/>
                  </a:lnTo>
                  <a:lnTo>
                    <a:pt x="1595" y="2253"/>
                  </a:lnTo>
                  <a:lnTo>
                    <a:pt x="1585" y="2261"/>
                  </a:lnTo>
                  <a:lnTo>
                    <a:pt x="1573" y="2270"/>
                  </a:lnTo>
                  <a:lnTo>
                    <a:pt x="1562" y="2279"/>
                  </a:lnTo>
                  <a:lnTo>
                    <a:pt x="1573" y="2306"/>
                  </a:lnTo>
                  <a:lnTo>
                    <a:pt x="1580" y="2334"/>
                  </a:lnTo>
                  <a:lnTo>
                    <a:pt x="1580" y="2362"/>
                  </a:lnTo>
                  <a:lnTo>
                    <a:pt x="1571" y="2389"/>
                  </a:lnTo>
                  <a:lnTo>
                    <a:pt x="1556" y="2406"/>
                  </a:lnTo>
                  <a:lnTo>
                    <a:pt x="1538" y="2417"/>
                  </a:lnTo>
                  <a:lnTo>
                    <a:pt x="1517" y="2424"/>
                  </a:lnTo>
                  <a:lnTo>
                    <a:pt x="1495" y="2429"/>
                  </a:lnTo>
                  <a:lnTo>
                    <a:pt x="1473" y="2434"/>
                  </a:lnTo>
                  <a:lnTo>
                    <a:pt x="1452" y="2439"/>
                  </a:lnTo>
                  <a:lnTo>
                    <a:pt x="1431" y="2447"/>
                  </a:lnTo>
                  <a:lnTo>
                    <a:pt x="1413" y="2459"/>
                  </a:lnTo>
                  <a:lnTo>
                    <a:pt x="1404" y="2466"/>
                  </a:lnTo>
                  <a:lnTo>
                    <a:pt x="1393" y="2474"/>
                  </a:lnTo>
                  <a:lnTo>
                    <a:pt x="1386" y="2483"/>
                  </a:lnTo>
                  <a:lnTo>
                    <a:pt x="1383" y="2493"/>
                  </a:lnTo>
                  <a:lnTo>
                    <a:pt x="1377" y="2486"/>
                  </a:lnTo>
                  <a:lnTo>
                    <a:pt x="1375" y="2477"/>
                  </a:lnTo>
                  <a:lnTo>
                    <a:pt x="1375" y="2468"/>
                  </a:lnTo>
                  <a:lnTo>
                    <a:pt x="1377" y="2457"/>
                  </a:lnTo>
                  <a:lnTo>
                    <a:pt x="1378" y="2435"/>
                  </a:lnTo>
                  <a:lnTo>
                    <a:pt x="1378" y="2412"/>
                  </a:lnTo>
                  <a:lnTo>
                    <a:pt x="1380" y="2389"/>
                  </a:lnTo>
                  <a:lnTo>
                    <a:pt x="1381" y="2365"/>
                  </a:lnTo>
                  <a:lnTo>
                    <a:pt x="1384" y="2343"/>
                  </a:lnTo>
                  <a:lnTo>
                    <a:pt x="1392" y="2322"/>
                  </a:lnTo>
                  <a:lnTo>
                    <a:pt x="1405" y="2302"/>
                  </a:lnTo>
                  <a:lnTo>
                    <a:pt x="1425" y="2285"/>
                  </a:lnTo>
                  <a:lnTo>
                    <a:pt x="1437" y="2277"/>
                  </a:lnTo>
                  <a:lnTo>
                    <a:pt x="1450" y="2271"/>
                  </a:lnTo>
                  <a:lnTo>
                    <a:pt x="1464" y="2264"/>
                  </a:lnTo>
                  <a:lnTo>
                    <a:pt x="1477" y="2261"/>
                  </a:lnTo>
                  <a:lnTo>
                    <a:pt x="1492" y="2257"/>
                  </a:lnTo>
                  <a:lnTo>
                    <a:pt x="1506" y="2255"/>
                  </a:lnTo>
                  <a:lnTo>
                    <a:pt x="1522" y="2255"/>
                  </a:lnTo>
                  <a:lnTo>
                    <a:pt x="1537" y="2257"/>
                  </a:lnTo>
                  <a:lnTo>
                    <a:pt x="1589" y="2204"/>
                  </a:lnTo>
                  <a:lnTo>
                    <a:pt x="1564" y="2204"/>
                  </a:lnTo>
                  <a:lnTo>
                    <a:pt x="1537" y="2206"/>
                  </a:lnTo>
                  <a:lnTo>
                    <a:pt x="1511" y="2208"/>
                  </a:lnTo>
                  <a:lnTo>
                    <a:pt x="1486" y="2209"/>
                  </a:lnTo>
                  <a:lnTo>
                    <a:pt x="1461" y="2212"/>
                  </a:lnTo>
                  <a:lnTo>
                    <a:pt x="1434" y="2212"/>
                  </a:lnTo>
                  <a:lnTo>
                    <a:pt x="1408" y="2210"/>
                  </a:lnTo>
                  <a:lnTo>
                    <a:pt x="1381" y="2208"/>
                  </a:lnTo>
                  <a:lnTo>
                    <a:pt x="1369" y="2205"/>
                  </a:lnTo>
                  <a:lnTo>
                    <a:pt x="1357" y="2204"/>
                  </a:lnTo>
                  <a:lnTo>
                    <a:pt x="1347" y="2201"/>
                  </a:lnTo>
                  <a:lnTo>
                    <a:pt x="1335" y="2200"/>
                  </a:lnTo>
                  <a:lnTo>
                    <a:pt x="1324" y="2197"/>
                  </a:lnTo>
                  <a:lnTo>
                    <a:pt x="1312" y="2196"/>
                  </a:lnTo>
                  <a:lnTo>
                    <a:pt x="1302" y="2194"/>
                  </a:lnTo>
                  <a:lnTo>
                    <a:pt x="1290" y="2192"/>
                  </a:lnTo>
                  <a:lnTo>
                    <a:pt x="1291" y="2206"/>
                  </a:lnTo>
                  <a:lnTo>
                    <a:pt x="1291" y="2222"/>
                  </a:lnTo>
                  <a:lnTo>
                    <a:pt x="1285" y="2235"/>
                  </a:lnTo>
                  <a:lnTo>
                    <a:pt x="1274" y="2242"/>
                  </a:lnTo>
                  <a:lnTo>
                    <a:pt x="1257" y="2245"/>
                  </a:lnTo>
                  <a:lnTo>
                    <a:pt x="1241" y="2246"/>
                  </a:lnTo>
                  <a:lnTo>
                    <a:pt x="1224" y="2248"/>
                  </a:lnTo>
                  <a:lnTo>
                    <a:pt x="1208" y="2249"/>
                  </a:lnTo>
                  <a:lnTo>
                    <a:pt x="1190" y="2250"/>
                  </a:lnTo>
                  <a:lnTo>
                    <a:pt x="1173" y="2253"/>
                  </a:lnTo>
                  <a:lnTo>
                    <a:pt x="1157" y="2257"/>
                  </a:lnTo>
                  <a:lnTo>
                    <a:pt x="1142" y="2262"/>
                  </a:lnTo>
                  <a:lnTo>
                    <a:pt x="1128" y="2266"/>
                  </a:lnTo>
                  <a:lnTo>
                    <a:pt x="1116" y="2266"/>
                  </a:lnTo>
                  <a:lnTo>
                    <a:pt x="1104" y="2263"/>
                  </a:lnTo>
                  <a:lnTo>
                    <a:pt x="1092" y="2258"/>
                  </a:lnTo>
                  <a:lnTo>
                    <a:pt x="1080" y="2252"/>
                  </a:lnTo>
                  <a:lnTo>
                    <a:pt x="1070" y="2244"/>
                  </a:lnTo>
                  <a:lnTo>
                    <a:pt x="1058" y="2236"/>
                  </a:lnTo>
                  <a:lnTo>
                    <a:pt x="1048" y="2230"/>
                  </a:lnTo>
                  <a:lnTo>
                    <a:pt x="1033" y="2230"/>
                  </a:lnTo>
                  <a:lnTo>
                    <a:pt x="1018" y="2228"/>
                  </a:lnTo>
                  <a:lnTo>
                    <a:pt x="1004" y="2226"/>
                  </a:lnTo>
                  <a:lnTo>
                    <a:pt x="991" y="2222"/>
                  </a:lnTo>
                  <a:lnTo>
                    <a:pt x="979" y="2217"/>
                  </a:lnTo>
                  <a:lnTo>
                    <a:pt x="967" y="2209"/>
                  </a:lnTo>
                  <a:lnTo>
                    <a:pt x="958" y="2200"/>
                  </a:lnTo>
                  <a:lnTo>
                    <a:pt x="949" y="2190"/>
                  </a:lnTo>
                  <a:lnTo>
                    <a:pt x="944" y="2181"/>
                  </a:lnTo>
                  <a:lnTo>
                    <a:pt x="940" y="2170"/>
                  </a:lnTo>
                  <a:lnTo>
                    <a:pt x="937" y="2161"/>
                  </a:lnTo>
                  <a:lnTo>
                    <a:pt x="934" y="2151"/>
                  </a:lnTo>
                  <a:lnTo>
                    <a:pt x="923" y="2154"/>
                  </a:lnTo>
                  <a:lnTo>
                    <a:pt x="914" y="2159"/>
                  </a:lnTo>
                  <a:lnTo>
                    <a:pt x="907" y="2165"/>
                  </a:lnTo>
                  <a:lnTo>
                    <a:pt x="898" y="2173"/>
                  </a:lnTo>
                  <a:lnTo>
                    <a:pt x="890" y="2181"/>
                  </a:lnTo>
                  <a:lnTo>
                    <a:pt x="881" y="2187"/>
                  </a:lnTo>
                  <a:lnTo>
                    <a:pt x="872" y="2192"/>
                  </a:lnTo>
                  <a:lnTo>
                    <a:pt x="860" y="2196"/>
                  </a:lnTo>
                  <a:lnTo>
                    <a:pt x="839" y="2197"/>
                  </a:lnTo>
                  <a:lnTo>
                    <a:pt x="820" y="2194"/>
                  </a:lnTo>
                  <a:lnTo>
                    <a:pt x="804" y="2186"/>
                  </a:lnTo>
                  <a:lnTo>
                    <a:pt x="787" y="2178"/>
                  </a:lnTo>
                  <a:lnTo>
                    <a:pt x="771" y="2170"/>
                  </a:lnTo>
                  <a:lnTo>
                    <a:pt x="753" y="2164"/>
                  </a:lnTo>
                  <a:lnTo>
                    <a:pt x="733" y="2163"/>
                  </a:lnTo>
                  <a:lnTo>
                    <a:pt x="712" y="2167"/>
                  </a:lnTo>
                  <a:lnTo>
                    <a:pt x="706" y="2168"/>
                  </a:lnTo>
                  <a:lnTo>
                    <a:pt x="699" y="2169"/>
                  </a:lnTo>
                  <a:lnTo>
                    <a:pt x="691" y="2169"/>
                  </a:lnTo>
                  <a:lnTo>
                    <a:pt x="684" y="2169"/>
                  </a:lnTo>
                  <a:lnTo>
                    <a:pt x="676" y="2169"/>
                  </a:lnTo>
                  <a:lnTo>
                    <a:pt x="669" y="2168"/>
                  </a:lnTo>
                  <a:lnTo>
                    <a:pt x="663" y="2165"/>
                  </a:lnTo>
                  <a:lnTo>
                    <a:pt x="657" y="2163"/>
                  </a:lnTo>
                  <a:lnTo>
                    <a:pt x="648" y="2156"/>
                  </a:lnTo>
                  <a:lnTo>
                    <a:pt x="640" y="2147"/>
                  </a:lnTo>
                  <a:lnTo>
                    <a:pt x="636" y="2138"/>
                  </a:lnTo>
                  <a:lnTo>
                    <a:pt x="633" y="2128"/>
                  </a:lnTo>
                  <a:lnTo>
                    <a:pt x="610" y="2125"/>
                  </a:lnTo>
                  <a:lnTo>
                    <a:pt x="587" y="2122"/>
                  </a:lnTo>
                  <a:lnTo>
                    <a:pt x="561" y="2120"/>
                  </a:lnTo>
                  <a:lnTo>
                    <a:pt x="537" y="2119"/>
                  </a:lnTo>
                  <a:lnTo>
                    <a:pt x="513" y="2120"/>
                  </a:lnTo>
                  <a:lnTo>
                    <a:pt x="491" y="2123"/>
                  </a:lnTo>
                  <a:lnTo>
                    <a:pt x="468" y="2129"/>
                  </a:lnTo>
                  <a:lnTo>
                    <a:pt x="447" y="2140"/>
                  </a:lnTo>
                  <a:lnTo>
                    <a:pt x="461" y="2160"/>
                  </a:lnTo>
                  <a:lnTo>
                    <a:pt x="468" y="2183"/>
                  </a:lnTo>
                  <a:lnTo>
                    <a:pt x="468" y="2206"/>
                  </a:lnTo>
                  <a:lnTo>
                    <a:pt x="462" y="2230"/>
                  </a:lnTo>
                  <a:lnTo>
                    <a:pt x="452" y="2246"/>
                  </a:lnTo>
                  <a:lnTo>
                    <a:pt x="440" y="2262"/>
                  </a:lnTo>
                  <a:lnTo>
                    <a:pt x="425" y="2275"/>
                  </a:lnTo>
                  <a:lnTo>
                    <a:pt x="408" y="2285"/>
                  </a:lnTo>
                  <a:lnTo>
                    <a:pt x="389" y="2294"/>
                  </a:lnTo>
                  <a:lnTo>
                    <a:pt x="369" y="2300"/>
                  </a:lnTo>
                  <a:lnTo>
                    <a:pt x="350" y="2306"/>
                  </a:lnTo>
                  <a:lnTo>
                    <a:pt x="329" y="2307"/>
                  </a:lnTo>
                  <a:lnTo>
                    <a:pt x="307" y="2307"/>
                  </a:lnTo>
                  <a:lnTo>
                    <a:pt x="283" y="2306"/>
                  </a:lnTo>
                  <a:lnTo>
                    <a:pt x="259" y="2304"/>
                  </a:lnTo>
                  <a:lnTo>
                    <a:pt x="235" y="2304"/>
                  </a:lnTo>
                  <a:lnTo>
                    <a:pt x="212" y="2304"/>
                  </a:lnTo>
                  <a:lnTo>
                    <a:pt x="188" y="2306"/>
                  </a:lnTo>
                  <a:lnTo>
                    <a:pt x="167" y="2308"/>
                  </a:lnTo>
                  <a:lnTo>
                    <a:pt x="145" y="2315"/>
                  </a:lnTo>
                  <a:lnTo>
                    <a:pt x="173" y="2297"/>
                  </a:lnTo>
                  <a:lnTo>
                    <a:pt x="193" y="2273"/>
                  </a:lnTo>
                  <a:lnTo>
                    <a:pt x="208" y="2248"/>
                  </a:lnTo>
                  <a:lnTo>
                    <a:pt x="218" y="2221"/>
                  </a:lnTo>
                  <a:lnTo>
                    <a:pt x="227" y="2192"/>
                  </a:lnTo>
                  <a:lnTo>
                    <a:pt x="241" y="2165"/>
                  </a:lnTo>
                  <a:lnTo>
                    <a:pt x="259" y="2142"/>
                  </a:lnTo>
                  <a:lnTo>
                    <a:pt x="286" y="2123"/>
                  </a:lnTo>
                  <a:lnTo>
                    <a:pt x="299" y="2118"/>
                  </a:lnTo>
                  <a:lnTo>
                    <a:pt x="313" y="2115"/>
                  </a:lnTo>
                  <a:lnTo>
                    <a:pt x="328" y="2114"/>
                  </a:lnTo>
                  <a:lnTo>
                    <a:pt x="341" y="2115"/>
                  </a:lnTo>
                  <a:lnTo>
                    <a:pt x="356" y="2118"/>
                  </a:lnTo>
                  <a:lnTo>
                    <a:pt x="371" y="2122"/>
                  </a:lnTo>
                  <a:lnTo>
                    <a:pt x="384" y="2128"/>
                  </a:lnTo>
                  <a:lnTo>
                    <a:pt x="396" y="2134"/>
                  </a:lnTo>
                  <a:lnTo>
                    <a:pt x="410" y="2132"/>
                  </a:lnTo>
                  <a:lnTo>
                    <a:pt x="422" y="2128"/>
                  </a:lnTo>
                  <a:lnTo>
                    <a:pt x="435" y="2123"/>
                  </a:lnTo>
                  <a:lnTo>
                    <a:pt x="447" y="2118"/>
                  </a:lnTo>
                  <a:lnTo>
                    <a:pt x="459" y="2113"/>
                  </a:lnTo>
                  <a:lnTo>
                    <a:pt x="470" y="2107"/>
                  </a:lnTo>
                  <a:lnTo>
                    <a:pt x="482" y="2104"/>
                  </a:lnTo>
                  <a:lnTo>
                    <a:pt x="494" y="2098"/>
                  </a:lnTo>
                  <a:lnTo>
                    <a:pt x="477" y="2091"/>
                  </a:lnTo>
                  <a:lnTo>
                    <a:pt x="461" y="2084"/>
                  </a:lnTo>
                  <a:lnTo>
                    <a:pt x="443" y="2078"/>
                  </a:lnTo>
                  <a:lnTo>
                    <a:pt x="425" y="2070"/>
                  </a:lnTo>
                  <a:lnTo>
                    <a:pt x="408" y="2064"/>
                  </a:lnTo>
                  <a:lnTo>
                    <a:pt x="390" y="2057"/>
                  </a:lnTo>
                  <a:lnTo>
                    <a:pt x="372" y="2050"/>
                  </a:lnTo>
                  <a:lnTo>
                    <a:pt x="356" y="2042"/>
                  </a:lnTo>
                  <a:lnTo>
                    <a:pt x="337" y="2039"/>
                  </a:lnTo>
                  <a:lnTo>
                    <a:pt x="311" y="2043"/>
                  </a:lnTo>
                  <a:lnTo>
                    <a:pt x="286" y="2047"/>
                  </a:lnTo>
                  <a:lnTo>
                    <a:pt x="260" y="2052"/>
                  </a:lnTo>
                  <a:lnTo>
                    <a:pt x="235" y="2056"/>
                  </a:lnTo>
                  <a:lnTo>
                    <a:pt x="209" y="2060"/>
                  </a:lnTo>
                  <a:lnTo>
                    <a:pt x="182" y="2064"/>
                  </a:lnTo>
                  <a:lnTo>
                    <a:pt x="157" y="2066"/>
                  </a:lnTo>
                  <a:lnTo>
                    <a:pt x="130" y="2069"/>
                  </a:lnTo>
                  <a:lnTo>
                    <a:pt x="146" y="2064"/>
                  </a:lnTo>
                  <a:lnTo>
                    <a:pt x="161" y="2059"/>
                  </a:lnTo>
                  <a:lnTo>
                    <a:pt x="176" y="2052"/>
                  </a:lnTo>
                  <a:lnTo>
                    <a:pt x="193" y="2046"/>
                  </a:lnTo>
                  <a:lnTo>
                    <a:pt x="208" y="2041"/>
                  </a:lnTo>
                  <a:lnTo>
                    <a:pt x="223" y="2034"/>
                  </a:lnTo>
                  <a:lnTo>
                    <a:pt x="238" y="2029"/>
                  </a:lnTo>
                  <a:lnTo>
                    <a:pt x="254" y="2025"/>
                  </a:lnTo>
                  <a:lnTo>
                    <a:pt x="250" y="2020"/>
                  </a:lnTo>
                  <a:lnTo>
                    <a:pt x="235" y="2017"/>
                  </a:lnTo>
                  <a:lnTo>
                    <a:pt x="220" y="2015"/>
                  </a:lnTo>
                  <a:lnTo>
                    <a:pt x="203" y="2013"/>
                  </a:lnTo>
                  <a:lnTo>
                    <a:pt x="188" y="2012"/>
                  </a:lnTo>
                  <a:lnTo>
                    <a:pt x="172" y="2011"/>
                  </a:lnTo>
                  <a:lnTo>
                    <a:pt x="157" y="2011"/>
                  </a:lnTo>
                  <a:lnTo>
                    <a:pt x="140" y="2010"/>
                  </a:lnTo>
                  <a:lnTo>
                    <a:pt x="126" y="2010"/>
                  </a:lnTo>
                  <a:lnTo>
                    <a:pt x="109" y="2011"/>
                  </a:lnTo>
                  <a:lnTo>
                    <a:pt x="93" y="2011"/>
                  </a:lnTo>
                  <a:lnTo>
                    <a:pt x="78" y="2012"/>
                  </a:lnTo>
                  <a:lnTo>
                    <a:pt x="61" y="2013"/>
                  </a:lnTo>
                  <a:lnTo>
                    <a:pt x="46" y="2015"/>
                  </a:lnTo>
                  <a:lnTo>
                    <a:pt x="30" y="2016"/>
                  </a:lnTo>
                  <a:lnTo>
                    <a:pt x="15" y="2019"/>
                  </a:lnTo>
                  <a:lnTo>
                    <a:pt x="0" y="2020"/>
                  </a:lnTo>
                  <a:lnTo>
                    <a:pt x="22" y="2012"/>
                  </a:lnTo>
                  <a:lnTo>
                    <a:pt x="46" y="2006"/>
                  </a:lnTo>
                  <a:lnTo>
                    <a:pt x="70" y="1999"/>
                  </a:lnTo>
                  <a:lnTo>
                    <a:pt x="94" y="1995"/>
                  </a:lnTo>
                  <a:lnTo>
                    <a:pt x="118" y="1992"/>
                  </a:lnTo>
                  <a:lnTo>
                    <a:pt x="143" y="1988"/>
                  </a:lnTo>
                  <a:lnTo>
                    <a:pt x="169" y="1986"/>
                  </a:lnTo>
                  <a:lnTo>
                    <a:pt x="194" y="1986"/>
                  </a:lnTo>
                  <a:lnTo>
                    <a:pt x="215" y="1988"/>
                  </a:lnTo>
                  <a:lnTo>
                    <a:pt x="236" y="1989"/>
                  </a:lnTo>
                  <a:lnTo>
                    <a:pt x="257" y="1990"/>
                  </a:lnTo>
                  <a:lnTo>
                    <a:pt x="278" y="1992"/>
                  </a:lnTo>
                  <a:lnTo>
                    <a:pt x="299" y="1993"/>
                  </a:lnTo>
                  <a:lnTo>
                    <a:pt x="320" y="1994"/>
                  </a:lnTo>
                  <a:lnTo>
                    <a:pt x="343" y="1994"/>
                  </a:lnTo>
                  <a:lnTo>
                    <a:pt x="363" y="1994"/>
                  </a:lnTo>
                  <a:lnTo>
                    <a:pt x="353" y="1981"/>
                  </a:lnTo>
                  <a:lnTo>
                    <a:pt x="343" y="1968"/>
                  </a:lnTo>
                  <a:lnTo>
                    <a:pt x="332" y="1957"/>
                  </a:lnTo>
                  <a:lnTo>
                    <a:pt x="322" y="1944"/>
                  </a:lnTo>
                  <a:lnTo>
                    <a:pt x="301" y="1947"/>
                  </a:lnTo>
                  <a:lnTo>
                    <a:pt x="281" y="1947"/>
                  </a:lnTo>
                  <a:lnTo>
                    <a:pt x="262" y="1945"/>
                  </a:lnTo>
                  <a:lnTo>
                    <a:pt x="244" y="1940"/>
                  </a:lnTo>
                  <a:lnTo>
                    <a:pt x="227" y="1932"/>
                  </a:lnTo>
                  <a:lnTo>
                    <a:pt x="211" y="1923"/>
                  </a:lnTo>
                  <a:lnTo>
                    <a:pt x="196" y="1913"/>
                  </a:lnTo>
                  <a:lnTo>
                    <a:pt x="182" y="1900"/>
                  </a:lnTo>
                  <a:lnTo>
                    <a:pt x="172" y="1887"/>
                  </a:lnTo>
                  <a:lnTo>
                    <a:pt x="163" y="1875"/>
                  </a:lnTo>
                  <a:lnTo>
                    <a:pt x="155" y="1862"/>
                  </a:lnTo>
                  <a:lnTo>
                    <a:pt x="149" y="1848"/>
                  </a:lnTo>
                  <a:lnTo>
                    <a:pt x="145" y="1833"/>
                  </a:lnTo>
                  <a:lnTo>
                    <a:pt x="142" y="1819"/>
                  </a:lnTo>
                  <a:lnTo>
                    <a:pt x="140" y="1804"/>
                  </a:lnTo>
                  <a:lnTo>
                    <a:pt x="140" y="1788"/>
                  </a:lnTo>
                  <a:lnTo>
                    <a:pt x="139" y="1768"/>
                  </a:lnTo>
                  <a:lnTo>
                    <a:pt x="134" y="1747"/>
                  </a:lnTo>
                  <a:lnTo>
                    <a:pt x="129" y="1728"/>
                  </a:lnTo>
                  <a:lnTo>
                    <a:pt x="124" y="1709"/>
                  </a:lnTo>
                  <a:lnTo>
                    <a:pt x="118" y="1702"/>
                  </a:lnTo>
                  <a:lnTo>
                    <a:pt x="111" y="1696"/>
                  </a:lnTo>
                  <a:lnTo>
                    <a:pt x="106" y="1689"/>
                  </a:lnTo>
                  <a:lnTo>
                    <a:pt x="105" y="1683"/>
                  </a:lnTo>
                  <a:lnTo>
                    <a:pt x="117" y="1685"/>
                  </a:lnTo>
                  <a:lnTo>
                    <a:pt x="124" y="1693"/>
                  </a:lnTo>
                  <a:lnTo>
                    <a:pt x="133" y="1703"/>
                  </a:lnTo>
                  <a:lnTo>
                    <a:pt x="142" y="1711"/>
                  </a:lnTo>
                  <a:lnTo>
                    <a:pt x="170" y="1723"/>
                  </a:lnTo>
                  <a:lnTo>
                    <a:pt x="200" y="1730"/>
                  </a:lnTo>
                  <a:lnTo>
                    <a:pt x="232" y="1738"/>
                  </a:lnTo>
                  <a:lnTo>
                    <a:pt x="262" y="1746"/>
                  </a:lnTo>
                  <a:lnTo>
                    <a:pt x="292" y="1756"/>
                  </a:lnTo>
                  <a:lnTo>
                    <a:pt x="317" y="1770"/>
                  </a:lnTo>
                  <a:lnTo>
                    <a:pt x="341" y="1790"/>
                  </a:lnTo>
                  <a:lnTo>
                    <a:pt x="360" y="1815"/>
                  </a:lnTo>
                  <a:lnTo>
                    <a:pt x="369" y="1845"/>
                  </a:lnTo>
                  <a:lnTo>
                    <a:pt x="366" y="1875"/>
                  </a:lnTo>
                  <a:lnTo>
                    <a:pt x="358" y="1903"/>
                  </a:lnTo>
                  <a:lnTo>
                    <a:pt x="353" y="1931"/>
                  </a:lnTo>
                  <a:lnTo>
                    <a:pt x="362" y="1943"/>
                  </a:lnTo>
                  <a:lnTo>
                    <a:pt x="371" y="1954"/>
                  </a:lnTo>
                  <a:lnTo>
                    <a:pt x="381" y="1966"/>
                  </a:lnTo>
                  <a:lnTo>
                    <a:pt x="393" y="1976"/>
                  </a:lnTo>
                  <a:lnTo>
                    <a:pt x="405" y="1985"/>
                  </a:lnTo>
                  <a:lnTo>
                    <a:pt x="417" y="1993"/>
                  </a:lnTo>
                  <a:lnTo>
                    <a:pt x="431" y="1999"/>
                  </a:lnTo>
                  <a:lnTo>
                    <a:pt x="446" y="2003"/>
                  </a:lnTo>
                  <a:lnTo>
                    <a:pt x="464" y="2004"/>
                  </a:lnTo>
                  <a:lnTo>
                    <a:pt x="483" y="2004"/>
                  </a:lnTo>
                  <a:lnTo>
                    <a:pt x="501" y="2002"/>
                  </a:lnTo>
                  <a:lnTo>
                    <a:pt x="521" y="1999"/>
                  </a:lnTo>
                  <a:lnTo>
                    <a:pt x="540" y="1995"/>
                  </a:lnTo>
                  <a:lnTo>
                    <a:pt x="558" y="1993"/>
                  </a:lnTo>
                  <a:lnTo>
                    <a:pt x="578" y="1992"/>
                  </a:lnTo>
                  <a:lnTo>
                    <a:pt x="597" y="1993"/>
                  </a:lnTo>
                  <a:lnTo>
                    <a:pt x="655" y="2004"/>
                  </a:lnTo>
                  <a:lnTo>
                    <a:pt x="664" y="1994"/>
                  </a:lnTo>
                  <a:lnTo>
                    <a:pt x="673" y="1985"/>
                  </a:lnTo>
                  <a:lnTo>
                    <a:pt x="685" y="1977"/>
                  </a:lnTo>
                  <a:lnTo>
                    <a:pt x="697" y="1971"/>
                  </a:lnTo>
                  <a:lnTo>
                    <a:pt x="709" y="1966"/>
                  </a:lnTo>
                  <a:lnTo>
                    <a:pt x="721" y="1961"/>
                  </a:lnTo>
                  <a:lnTo>
                    <a:pt x="735" y="1957"/>
                  </a:lnTo>
                  <a:lnTo>
                    <a:pt x="747" y="1953"/>
                  </a:lnTo>
                  <a:lnTo>
                    <a:pt x="753" y="1948"/>
                  </a:lnTo>
                  <a:lnTo>
                    <a:pt x="726" y="1940"/>
                  </a:lnTo>
                  <a:lnTo>
                    <a:pt x="699" y="1932"/>
                  </a:lnTo>
                  <a:lnTo>
                    <a:pt x="673" y="1923"/>
                  </a:lnTo>
                  <a:lnTo>
                    <a:pt x="648" y="1913"/>
                  </a:lnTo>
                  <a:lnTo>
                    <a:pt x="624" y="1900"/>
                  </a:lnTo>
                  <a:lnTo>
                    <a:pt x="600" y="1886"/>
                  </a:lnTo>
                  <a:lnTo>
                    <a:pt x="578" y="1869"/>
                  </a:lnTo>
                  <a:lnTo>
                    <a:pt x="557" y="1851"/>
                  </a:lnTo>
                  <a:lnTo>
                    <a:pt x="530" y="1823"/>
                  </a:lnTo>
                  <a:lnTo>
                    <a:pt x="509" y="1793"/>
                  </a:lnTo>
                  <a:lnTo>
                    <a:pt x="489" y="1763"/>
                  </a:lnTo>
                  <a:lnTo>
                    <a:pt x="476" y="1729"/>
                  </a:lnTo>
                  <a:lnTo>
                    <a:pt x="465" y="1696"/>
                  </a:lnTo>
                  <a:lnTo>
                    <a:pt x="458" y="1661"/>
                  </a:lnTo>
                  <a:lnTo>
                    <a:pt x="453" y="1625"/>
                  </a:lnTo>
                  <a:lnTo>
                    <a:pt x="452" y="1589"/>
                  </a:lnTo>
                  <a:lnTo>
                    <a:pt x="422" y="1593"/>
                  </a:lnTo>
                  <a:lnTo>
                    <a:pt x="392" y="1591"/>
                  </a:lnTo>
                  <a:lnTo>
                    <a:pt x="363" y="1588"/>
                  </a:lnTo>
                  <a:lnTo>
                    <a:pt x="337" y="1579"/>
                  </a:lnTo>
                  <a:lnTo>
                    <a:pt x="311" y="1568"/>
                  </a:lnTo>
                  <a:lnTo>
                    <a:pt x="289" y="1553"/>
                  </a:lnTo>
                  <a:lnTo>
                    <a:pt x="268" y="1536"/>
                  </a:lnTo>
                  <a:lnTo>
                    <a:pt x="250" y="1516"/>
                  </a:lnTo>
                  <a:lnTo>
                    <a:pt x="236" y="1492"/>
                  </a:lnTo>
                  <a:lnTo>
                    <a:pt x="230" y="1465"/>
                  </a:lnTo>
                  <a:lnTo>
                    <a:pt x="227" y="1438"/>
                  </a:lnTo>
                  <a:lnTo>
                    <a:pt x="229" y="1410"/>
                  </a:lnTo>
                  <a:lnTo>
                    <a:pt x="202" y="1396"/>
                  </a:lnTo>
                  <a:lnTo>
                    <a:pt x="178" y="1378"/>
                  </a:lnTo>
                  <a:lnTo>
                    <a:pt x="158" y="1357"/>
                  </a:lnTo>
                  <a:lnTo>
                    <a:pt x="143" y="1334"/>
                  </a:lnTo>
                  <a:lnTo>
                    <a:pt x="133" y="1310"/>
                  </a:lnTo>
                  <a:lnTo>
                    <a:pt x="126" y="1284"/>
                  </a:lnTo>
                  <a:lnTo>
                    <a:pt x="124" y="1257"/>
                  </a:lnTo>
                  <a:lnTo>
                    <a:pt x="126" y="1230"/>
                  </a:lnTo>
                  <a:lnTo>
                    <a:pt x="131" y="1209"/>
                  </a:lnTo>
                  <a:lnTo>
                    <a:pt x="139" y="1189"/>
                  </a:lnTo>
                  <a:lnTo>
                    <a:pt x="148" y="1169"/>
                  </a:lnTo>
                  <a:lnTo>
                    <a:pt x="157" y="1149"/>
                  </a:lnTo>
                  <a:lnTo>
                    <a:pt x="157" y="1137"/>
                  </a:lnTo>
                  <a:lnTo>
                    <a:pt x="149" y="1127"/>
                  </a:lnTo>
                  <a:lnTo>
                    <a:pt x="140" y="1119"/>
                  </a:lnTo>
                  <a:lnTo>
                    <a:pt x="133" y="1110"/>
                  </a:lnTo>
                  <a:lnTo>
                    <a:pt x="121" y="1085"/>
                  </a:lnTo>
                  <a:lnTo>
                    <a:pt x="112" y="1058"/>
                  </a:lnTo>
                  <a:lnTo>
                    <a:pt x="106" y="1031"/>
                  </a:lnTo>
                  <a:lnTo>
                    <a:pt x="109" y="1001"/>
                  </a:lnTo>
                  <a:lnTo>
                    <a:pt x="115" y="984"/>
                  </a:lnTo>
                  <a:lnTo>
                    <a:pt x="121" y="968"/>
                  </a:lnTo>
                  <a:lnTo>
                    <a:pt x="127" y="951"/>
                  </a:lnTo>
                  <a:lnTo>
                    <a:pt x="136" y="935"/>
                  </a:lnTo>
                  <a:lnTo>
                    <a:pt x="145" y="920"/>
                  </a:lnTo>
                  <a:lnTo>
                    <a:pt x="155" y="904"/>
                  </a:lnTo>
                  <a:lnTo>
                    <a:pt x="167" y="889"/>
                  </a:lnTo>
                  <a:lnTo>
                    <a:pt x="181" y="875"/>
                  </a:lnTo>
                  <a:lnTo>
                    <a:pt x="178" y="868"/>
                  </a:lnTo>
                  <a:lnTo>
                    <a:pt x="185" y="879"/>
                  </a:lnTo>
                  <a:lnTo>
                    <a:pt x="191" y="888"/>
                  </a:lnTo>
                  <a:lnTo>
                    <a:pt x="197" y="898"/>
                  </a:lnTo>
                  <a:lnTo>
                    <a:pt x="203" y="908"/>
                  </a:lnTo>
                  <a:lnTo>
                    <a:pt x="209" y="919"/>
                  </a:lnTo>
                  <a:lnTo>
                    <a:pt x="215" y="928"/>
                  </a:lnTo>
                  <a:lnTo>
                    <a:pt x="224" y="938"/>
                  </a:lnTo>
                  <a:lnTo>
                    <a:pt x="233" y="947"/>
                  </a:lnTo>
                  <a:lnTo>
                    <a:pt x="256" y="962"/>
                  </a:lnTo>
                  <a:lnTo>
                    <a:pt x="281" y="974"/>
                  </a:lnTo>
                  <a:lnTo>
                    <a:pt x="308" y="980"/>
                  </a:lnTo>
                  <a:lnTo>
                    <a:pt x="335" y="984"/>
                  </a:lnTo>
                  <a:lnTo>
                    <a:pt x="363" y="988"/>
                  </a:lnTo>
                  <a:lnTo>
                    <a:pt x="392" y="992"/>
                  </a:lnTo>
                  <a:lnTo>
                    <a:pt x="420" y="997"/>
                  </a:lnTo>
                  <a:lnTo>
                    <a:pt x="446" y="1006"/>
                  </a:lnTo>
                  <a:lnTo>
                    <a:pt x="449" y="1002"/>
                  </a:lnTo>
                  <a:lnTo>
                    <a:pt x="456" y="970"/>
                  </a:lnTo>
                  <a:lnTo>
                    <a:pt x="468" y="939"/>
                  </a:lnTo>
                  <a:lnTo>
                    <a:pt x="483" y="911"/>
                  </a:lnTo>
                  <a:lnTo>
                    <a:pt x="501" y="883"/>
                  </a:lnTo>
                  <a:lnTo>
                    <a:pt x="522" y="854"/>
                  </a:lnTo>
                  <a:lnTo>
                    <a:pt x="545" y="827"/>
                  </a:lnTo>
                  <a:lnTo>
                    <a:pt x="570" y="800"/>
                  </a:lnTo>
                  <a:lnTo>
                    <a:pt x="595" y="772"/>
                  </a:lnTo>
                  <a:lnTo>
                    <a:pt x="613" y="745"/>
                  </a:lnTo>
                  <a:lnTo>
                    <a:pt x="627" y="717"/>
                  </a:lnTo>
                  <a:lnTo>
                    <a:pt x="634" y="684"/>
                  </a:lnTo>
                  <a:lnTo>
                    <a:pt x="642" y="654"/>
                  </a:lnTo>
                  <a:lnTo>
                    <a:pt x="651" y="621"/>
                  </a:lnTo>
                  <a:lnTo>
                    <a:pt x="664" y="592"/>
                  </a:lnTo>
                  <a:lnTo>
                    <a:pt x="684" y="566"/>
                  </a:lnTo>
                  <a:lnTo>
                    <a:pt x="714" y="543"/>
                  </a:lnTo>
                  <a:lnTo>
                    <a:pt x="699" y="509"/>
                  </a:lnTo>
                  <a:lnTo>
                    <a:pt x="696" y="471"/>
                  </a:lnTo>
                  <a:lnTo>
                    <a:pt x="699" y="432"/>
                  </a:lnTo>
                  <a:lnTo>
                    <a:pt x="708" y="396"/>
                  </a:lnTo>
                  <a:lnTo>
                    <a:pt x="723" y="399"/>
                  </a:lnTo>
                  <a:lnTo>
                    <a:pt x="738" y="403"/>
                  </a:lnTo>
                  <a:lnTo>
                    <a:pt x="753" y="408"/>
                  </a:lnTo>
                  <a:lnTo>
                    <a:pt x="766" y="413"/>
                  </a:lnTo>
                  <a:lnTo>
                    <a:pt x="781" y="419"/>
                  </a:lnTo>
                  <a:lnTo>
                    <a:pt x="795" y="427"/>
                  </a:lnTo>
                  <a:lnTo>
                    <a:pt x="807" y="435"/>
                  </a:lnTo>
                  <a:lnTo>
                    <a:pt x="820" y="443"/>
                  </a:lnTo>
                  <a:lnTo>
                    <a:pt x="823" y="412"/>
                  </a:lnTo>
                  <a:lnTo>
                    <a:pt x="827" y="381"/>
                  </a:lnTo>
                  <a:lnTo>
                    <a:pt x="832" y="351"/>
                  </a:lnTo>
                  <a:lnTo>
                    <a:pt x="838" y="322"/>
                  </a:lnTo>
                  <a:lnTo>
                    <a:pt x="821" y="316"/>
                  </a:lnTo>
                  <a:lnTo>
                    <a:pt x="801" y="311"/>
                  </a:lnTo>
                  <a:lnTo>
                    <a:pt x="775" y="305"/>
                  </a:lnTo>
                  <a:lnTo>
                    <a:pt x="748" y="297"/>
                  </a:lnTo>
                  <a:lnTo>
                    <a:pt x="720" y="289"/>
                  </a:lnTo>
                  <a:lnTo>
                    <a:pt x="688" y="280"/>
                  </a:lnTo>
                  <a:lnTo>
                    <a:pt x="658" y="271"/>
                  </a:lnTo>
                  <a:lnTo>
                    <a:pt x="627" y="264"/>
                  </a:lnTo>
                  <a:lnTo>
                    <a:pt x="597" y="255"/>
                  </a:lnTo>
                  <a:lnTo>
                    <a:pt x="569" y="247"/>
                  </a:lnTo>
                  <a:lnTo>
                    <a:pt x="542" y="239"/>
                  </a:lnTo>
                  <a:lnTo>
                    <a:pt x="519" y="233"/>
                  </a:lnTo>
                  <a:lnTo>
                    <a:pt x="500" y="226"/>
                  </a:lnTo>
                  <a:lnTo>
                    <a:pt x="485" y="223"/>
                  </a:lnTo>
                  <a:lnTo>
                    <a:pt x="474" y="219"/>
                  </a:lnTo>
                  <a:lnTo>
                    <a:pt x="470" y="217"/>
                  </a:lnTo>
                  <a:lnTo>
                    <a:pt x="1034" y="0"/>
                  </a:lnTo>
                  <a:lnTo>
                    <a:pt x="2152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538" y="172"/>
              <a:ext cx="619" cy="484"/>
            </a:xfrm>
            <a:custGeom>
              <a:avLst/>
              <a:gdLst>
                <a:gd name="T0" fmla="*/ 347 w 1237"/>
                <a:gd name="T1" fmla="*/ 149 h 968"/>
                <a:gd name="T2" fmla="*/ 431 w 1237"/>
                <a:gd name="T3" fmla="*/ 202 h 968"/>
                <a:gd name="T4" fmla="*/ 549 w 1237"/>
                <a:gd name="T5" fmla="*/ 239 h 968"/>
                <a:gd name="T6" fmla="*/ 679 w 1237"/>
                <a:gd name="T7" fmla="*/ 250 h 968"/>
                <a:gd name="T8" fmla="*/ 811 w 1237"/>
                <a:gd name="T9" fmla="*/ 245 h 968"/>
                <a:gd name="T10" fmla="*/ 899 w 1237"/>
                <a:gd name="T11" fmla="*/ 232 h 968"/>
                <a:gd name="T12" fmla="*/ 983 w 1237"/>
                <a:gd name="T13" fmla="*/ 211 h 968"/>
                <a:gd name="T14" fmla="*/ 1061 w 1237"/>
                <a:gd name="T15" fmla="*/ 181 h 968"/>
                <a:gd name="T16" fmla="*/ 1103 w 1237"/>
                <a:gd name="T17" fmla="*/ 137 h 968"/>
                <a:gd name="T18" fmla="*/ 1143 w 1237"/>
                <a:gd name="T19" fmla="*/ 99 h 968"/>
                <a:gd name="T20" fmla="*/ 1211 w 1237"/>
                <a:gd name="T21" fmla="*/ 93 h 968"/>
                <a:gd name="T22" fmla="*/ 1227 w 1237"/>
                <a:gd name="T23" fmla="*/ 148 h 968"/>
                <a:gd name="T24" fmla="*/ 1157 w 1237"/>
                <a:gd name="T25" fmla="*/ 223 h 968"/>
                <a:gd name="T26" fmla="*/ 1082 w 1237"/>
                <a:gd name="T27" fmla="*/ 361 h 968"/>
                <a:gd name="T28" fmla="*/ 1139 w 1237"/>
                <a:gd name="T29" fmla="*/ 526 h 968"/>
                <a:gd name="T30" fmla="*/ 1170 w 1237"/>
                <a:gd name="T31" fmla="*/ 719 h 968"/>
                <a:gd name="T32" fmla="*/ 1101 w 1237"/>
                <a:gd name="T33" fmla="*/ 820 h 968"/>
                <a:gd name="T34" fmla="*/ 1007 w 1237"/>
                <a:gd name="T35" fmla="*/ 882 h 968"/>
                <a:gd name="T36" fmla="*/ 886 w 1237"/>
                <a:gd name="T37" fmla="*/ 935 h 968"/>
                <a:gd name="T38" fmla="*/ 753 w 1237"/>
                <a:gd name="T39" fmla="*/ 966 h 968"/>
                <a:gd name="T40" fmla="*/ 612 w 1237"/>
                <a:gd name="T41" fmla="*/ 954 h 968"/>
                <a:gd name="T42" fmla="*/ 503 w 1237"/>
                <a:gd name="T43" fmla="*/ 889 h 968"/>
                <a:gd name="T44" fmla="*/ 380 w 1237"/>
                <a:gd name="T45" fmla="*/ 849 h 968"/>
                <a:gd name="T46" fmla="*/ 254 w 1237"/>
                <a:gd name="T47" fmla="*/ 822 h 968"/>
                <a:gd name="T48" fmla="*/ 277 w 1237"/>
                <a:gd name="T49" fmla="*/ 791 h 968"/>
                <a:gd name="T50" fmla="*/ 353 w 1237"/>
                <a:gd name="T51" fmla="*/ 760 h 968"/>
                <a:gd name="T52" fmla="*/ 256 w 1237"/>
                <a:gd name="T53" fmla="*/ 775 h 968"/>
                <a:gd name="T54" fmla="*/ 139 w 1237"/>
                <a:gd name="T55" fmla="*/ 763 h 968"/>
                <a:gd name="T56" fmla="*/ 28 w 1237"/>
                <a:gd name="T57" fmla="*/ 696 h 968"/>
                <a:gd name="T58" fmla="*/ 16 w 1237"/>
                <a:gd name="T59" fmla="*/ 530 h 968"/>
                <a:gd name="T60" fmla="*/ 91 w 1237"/>
                <a:gd name="T61" fmla="*/ 515 h 968"/>
                <a:gd name="T62" fmla="*/ 190 w 1237"/>
                <a:gd name="T63" fmla="*/ 570 h 968"/>
                <a:gd name="T64" fmla="*/ 298 w 1237"/>
                <a:gd name="T65" fmla="*/ 573 h 968"/>
                <a:gd name="T66" fmla="*/ 359 w 1237"/>
                <a:gd name="T67" fmla="*/ 537 h 968"/>
                <a:gd name="T68" fmla="*/ 386 w 1237"/>
                <a:gd name="T69" fmla="*/ 616 h 968"/>
                <a:gd name="T70" fmla="*/ 432 w 1237"/>
                <a:gd name="T71" fmla="*/ 702 h 968"/>
                <a:gd name="T72" fmla="*/ 467 w 1237"/>
                <a:gd name="T73" fmla="*/ 683 h 968"/>
                <a:gd name="T74" fmla="*/ 538 w 1237"/>
                <a:gd name="T75" fmla="*/ 607 h 968"/>
                <a:gd name="T76" fmla="*/ 631 w 1237"/>
                <a:gd name="T77" fmla="*/ 667 h 968"/>
                <a:gd name="T78" fmla="*/ 775 w 1237"/>
                <a:gd name="T79" fmla="*/ 690 h 968"/>
                <a:gd name="T80" fmla="*/ 920 w 1237"/>
                <a:gd name="T81" fmla="*/ 645 h 968"/>
                <a:gd name="T82" fmla="*/ 977 w 1237"/>
                <a:gd name="T83" fmla="*/ 501 h 968"/>
                <a:gd name="T84" fmla="*/ 925 w 1237"/>
                <a:gd name="T85" fmla="*/ 395 h 968"/>
                <a:gd name="T86" fmla="*/ 818 w 1237"/>
                <a:gd name="T87" fmla="*/ 338 h 968"/>
                <a:gd name="T88" fmla="*/ 670 w 1237"/>
                <a:gd name="T89" fmla="*/ 346 h 968"/>
                <a:gd name="T90" fmla="*/ 564 w 1237"/>
                <a:gd name="T91" fmla="*/ 425 h 968"/>
                <a:gd name="T92" fmla="*/ 528 w 1237"/>
                <a:gd name="T93" fmla="*/ 540 h 968"/>
                <a:gd name="T94" fmla="*/ 498 w 1237"/>
                <a:gd name="T95" fmla="*/ 581 h 968"/>
                <a:gd name="T96" fmla="*/ 462 w 1237"/>
                <a:gd name="T97" fmla="*/ 624 h 968"/>
                <a:gd name="T98" fmla="*/ 414 w 1237"/>
                <a:gd name="T99" fmla="*/ 550 h 968"/>
                <a:gd name="T100" fmla="*/ 410 w 1237"/>
                <a:gd name="T101" fmla="*/ 384 h 968"/>
                <a:gd name="T102" fmla="*/ 389 w 1237"/>
                <a:gd name="T103" fmla="*/ 299 h 968"/>
                <a:gd name="T104" fmla="*/ 299 w 1237"/>
                <a:gd name="T105" fmla="*/ 249 h 968"/>
                <a:gd name="T106" fmla="*/ 179 w 1237"/>
                <a:gd name="T107" fmla="*/ 248 h 968"/>
                <a:gd name="T108" fmla="*/ 182 w 1237"/>
                <a:gd name="T109" fmla="*/ 177 h 968"/>
                <a:gd name="T110" fmla="*/ 262 w 1237"/>
                <a:gd name="T111" fmla="*/ 119 h 968"/>
                <a:gd name="T112" fmla="*/ 263 w 1237"/>
                <a:gd name="T113" fmla="*/ 110 h 968"/>
                <a:gd name="T114" fmla="*/ 215 w 1237"/>
                <a:gd name="T115" fmla="*/ 110 h 968"/>
                <a:gd name="T116" fmla="*/ 199 w 1237"/>
                <a:gd name="T117" fmla="*/ 0 h 968"/>
                <a:gd name="T118" fmla="*/ 268 w 1237"/>
                <a:gd name="T119" fmla="*/ 56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37" h="968">
                  <a:moveTo>
                    <a:pt x="298" y="95"/>
                  </a:moveTo>
                  <a:lnTo>
                    <a:pt x="308" y="109"/>
                  </a:lnTo>
                  <a:lnTo>
                    <a:pt x="318" y="123"/>
                  </a:lnTo>
                  <a:lnTo>
                    <a:pt x="332" y="137"/>
                  </a:lnTo>
                  <a:lnTo>
                    <a:pt x="347" y="149"/>
                  </a:lnTo>
                  <a:lnTo>
                    <a:pt x="362" y="162"/>
                  </a:lnTo>
                  <a:lnTo>
                    <a:pt x="377" y="172"/>
                  </a:lnTo>
                  <a:lnTo>
                    <a:pt x="392" y="182"/>
                  </a:lnTo>
                  <a:lnTo>
                    <a:pt x="408" y="191"/>
                  </a:lnTo>
                  <a:lnTo>
                    <a:pt x="431" y="202"/>
                  </a:lnTo>
                  <a:lnTo>
                    <a:pt x="453" y="212"/>
                  </a:lnTo>
                  <a:lnTo>
                    <a:pt x="476" y="220"/>
                  </a:lnTo>
                  <a:lnTo>
                    <a:pt x="500" y="227"/>
                  </a:lnTo>
                  <a:lnTo>
                    <a:pt x="524" y="234"/>
                  </a:lnTo>
                  <a:lnTo>
                    <a:pt x="549" y="239"/>
                  </a:lnTo>
                  <a:lnTo>
                    <a:pt x="574" y="243"/>
                  </a:lnTo>
                  <a:lnTo>
                    <a:pt x="600" y="245"/>
                  </a:lnTo>
                  <a:lnTo>
                    <a:pt x="627" y="248"/>
                  </a:lnTo>
                  <a:lnTo>
                    <a:pt x="652" y="249"/>
                  </a:lnTo>
                  <a:lnTo>
                    <a:pt x="679" y="250"/>
                  </a:lnTo>
                  <a:lnTo>
                    <a:pt x="705" y="250"/>
                  </a:lnTo>
                  <a:lnTo>
                    <a:pt x="732" y="250"/>
                  </a:lnTo>
                  <a:lnTo>
                    <a:pt x="758" y="249"/>
                  </a:lnTo>
                  <a:lnTo>
                    <a:pt x="784" y="248"/>
                  </a:lnTo>
                  <a:lnTo>
                    <a:pt x="811" y="245"/>
                  </a:lnTo>
                  <a:lnTo>
                    <a:pt x="829" y="244"/>
                  </a:lnTo>
                  <a:lnTo>
                    <a:pt x="847" y="241"/>
                  </a:lnTo>
                  <a:lnTo>
                    <a:pt x="865" y="239"/>
                  </a:lnTo>
                  <a:lnTo>
                    <a:pt x="881" y="236"/>
                  </a:lnTo>
                  <a:lnTo>
                    <a:pt x="899" y="232"/>
                  </a:lnTo>
                  <a:lnTo>
                    <a:pt x="916" y="229"/>
                  </a:lnTo>
                  <a:lnTo>
                    <a:pt x="932" y="225"/>
                  </a:lnTo>
                  <a:lnTo>
                    <a:pt x="950" y="221"/>
                  </a:lnTo>
                  <a:lnTo>
                    <a:pt x="967" y="216"/>
                  </a:lnTo>
                  <a:lnTo>
                    <a:pt x="983" y="211"/>
                  </a:lnTo>
                  <a:lnTo>
                    <a:pt x="998" y="205"/>
                  </a:lnTo>
                  <a:lnTo>
                    <a:pt x="1014" y="200"/>
                  </a:lnTo>
                  <a:lnTo>
                    <a:pt x="1029" y="194"/>
                  </a:lnTo>
                  <a:lnTo>
                    <a:pt x="1046" y="187"/>
                  </a:lnTo>
                  <a:lnTo>
                    <a:pt x="1061" y="181"/>
                  </a:lnTo>
                  <a:lnTo>
                    <a:pt x="1076" y="173"/>
                  </a:lnTo>
                  <a:lnTo>
                    <a:pt x="1086" y="167"/>
                  </a:lnTo>
                  <a:lnTo>
                    <a:pt x="1094" y="158"/>
                  </a:lnTo>
                  <a:lnTo>
                    <a:pt x="1098" y="148"/>
                  </a:lnTo>
                  <a:lnTo>
                    <a:pt x="1103" y="137"/>
                  </a:lnTo>
                  <a:lnTo>
                    <a:pt x="1107" y="127"/>
                  </a:lnTo>
                  <a:lnTo>
                    <a:pt x="1113" y="118"/>
                  </a:lnTo>
                  <a:lnTo>
                    <a:pt x="1121" y="109"/>
                  </a:lnTo>
                  <a:lnTo>
                    <a:pt x="1131" y="102"/>
                  </a:lnTo>
                  <a:lnTo>
                    <a:pt x="1143" y="99"/>
                  </a:lnTo>
                  <a:lnTo>
                    <a:pt x="1157" y="96"/>
                  </a:lnTo>
                  <a:lnTo>
                    <a:pt x="1169" y="95"/>
                  </a:lnTo>
                  <a:lnTo>
                    <a:pt x="1182" y="93"/>
                  </a:lnTo>
                  <a:lnTo>
                    <a:pt x="1197" y="93"/>
                  </a:lnTo>
                  <a:lnTo>
                    <a:pt x="1211" y="93"/>
                  </a:lnTo>
                  <a:lnTo>
                    <a:pt x="1224" y="93"/>
                  </a:lnTo>
                  <a:lnTo>
                    <a:pt x="1237" y="92"/>
                  </a:lnTo>
                  <a:lnTo>
                    <a:pt x="1237" y="111"/>
                  </a:lnTo>
                  <a:lnTo>
                    <a:pt x="1234" y="131"/>
                  </a:lnTo>
                  <a:lnTo>
                    <a:pt x="1227" y="148"/>
                  </a:lnTo>
                  <a:lnTo>
                    <a:pt x="1217" y="164"/>
                  </a:lnTo>
                  <a:lnTo>
                    <a:pt x="1205" y="180"/>
                  </a:lnTo>
                  <a:lnTo>
                    <a:pt x="1190" y="194"/>
                  </a:lnTo>
                  <a:lnTo>
                    <a:pt x="1173" y="209"/>
                  </a:lnTo>
                  <a:lnTo>
                    <a:pt x="1157" y="223"/>
                  </a:lnTo>
                  <a:lnTo>
                    <a:pt x="1133" y="245"/>
                  </a:lnTo>
                  <a:lnTo>
                    <a:pt x="1113" y="271"/>
                  </a:lnTo>
                  <a:lnTo>
                    <a:pt x="1097" y="299"/>
                  </a:lnTo>
                  <a:lnTo>
                    <a:pt x="1086" y="329"/>
                  </a:lnTo>
                  <a:lnTo>
                    <a:pt x="1082" y="361"/>
                  </a:lnTo>
                  <a:lnTo>
                    <a:pt x="1082" y="393"/>
                  </a:lnTo>
                  <a:lnTo>
                    <a:pt x="1088" y="424"/>
                  </a:lnTo>
                  <a:lnTo>
                    <a:pt x="1100" y="455"/>
                  </a:lnTo>
                  <a:lnTo>
                    <a:pt x="1119" y="490"/>
                  </a:lnTo>
                  <a:lnTo>
                    <a:pt x="1139" y="526"/>
                  </a:lnTo>
                  <a:lnTo>
                    <a:pt x="1155" y="564"/>
                  </a:lnTo>
                  <a:lnTo>
                    <a:pt x="1169" y="602"/>
                  </a:lnTo>
                  <a:lnTo>
                    <a:pt x="1178" y="642"/>
                  </a:lnTo>
                  <a:lnTo>
                    <a:pt x="1179" y="680"/>
                  </a:lnTo>
                  <a:lnTo>
                    <a:pt x="1170" y="719"/>
                  </a:lnTo>
                  <a:lnTo>
                    <a:pt x="1152" y="757"/>
                  </a:lnTo>
                  <a:lnTo>
                    <a:pt x="1142" y="774"/>
                  </a:lnTo>
                  <a:lnTo>
                    <a:pt x="1130" y="790"/>
                  </a:lnTo>
                  <a:lnTo>
                    <a:pt x="1116" y="805"/>
                  </a:lnTo>
                  <a:lnTo>
                    <a:pt x="1101" y="820"/>
                  </a:lnTo>
                  <a:lnTo>
                    <a:pt x="1085" y="835"/>
                  </a:lnTo>
                  <a:lnTo>
                    <a:pt x="1068" y="847"/>
                  </a:lnTo>
                  <a:lnTo>
                    <a:pt x="1050" y="860"/>
                  </a:lnTo>
                  <a:lnTo>
                    <a:pt x="1031" y="871"/>
                  </a:lnTo>
                  <a:lnTo>
                    <a:pt x="1007" y="882"/>
                  </a:lnTo>
                  <a:lnTo>
                    <a:pt x="985" y="894"/>
                  </a:lnTo>
                  <a:lnTo>
                    <a:pt x="961" y="905"/>
                  </a:lnTo>
                  <a:lnTo>
                    <a:pt x="935" y="916"/>
                  </a:lnTo>
                  <a:lnTo>
                    <a:pt x="910" y="926"/>
                  </a:lnTo>
                  <a:lnTo>
                    <a:pt x="886" y="935"/>
                  </a:lnTo>
                  <a:lnTo>
                    <a:pt x="859" y="944"/>
                  </a:lnTo>
                  <a:lnTo>
                    <a:pt x="833" y="952"/>
                  </a:lnTo>
                  <a:lnTo>
                    <a:pt x="806" y="958"/>
                  </a:lnTo>
                  <a:lnTo>
                    <a:pt x="779" y="963"/>
                  </a:lnTo>
                  <a:lnTo>
                    <a:pt x="753" y="966"/>
                  </a:lnTo>
                  <a:lnTo>
                    <a:pt x="726" y="968"/>
                  </a:lnTo>
                  <a:lnTo>
                    <a:pt x="697" y="967"/>
                  </a:lnTo>
                  <a:lnTo>
                    <a:pt x="669" y="966"/>
                  </a:lnTo>
                  <a:lnTo>
                    <a:pt x="640" y="961"/>
                  </a:lnTo>
                  <a:lnTo>
                    <a:pt x="612" y="954"/>
                  </a:lnTo>
                  <a:lnTo>
                    <a:pt x="588" y="945"/>
                  </a:lnTo>
                  <a:lnTo>
                    <a:pt x="565" y="934"/>
                  </a:lnTo>
                  <a:lnTo>
                    <a:pt x="544" y="919"/>
                  </a:lnTo>
                  <a:lnTo>
                    <a:pt x="524" y="904"/>
                  </a:lnTo>
                  <a:lnTo>
                    <a:pt x="503" y="889"/>
                  </a:lnTo>
                  <a:lnTo>
                    <a:pt x="480" y="876"/>
                  </a:lnTo>
                  <a:lnTo>
                    <a:pt x="458" y="864"/>
                  </a:lnTo>
                  <a:lnTo>
                    <a:pt x="432" y="856"/>
                  </a:lnTo>
                  <a:lnTo>
                    <a:pt x="407" y="853"/>
                  </a:lnTo>
                  <a:lnTo>
                    <a:pt x="380" y="849"/>
                  </a:lnTo>
                  <a:lnTo>
                    <a:pt x="354" y="846"/>
                  </a:lnTo>
                  <a:lnTo>
                    <a:pt x="327" y="844"/>
                  </a:lnTo>
                  <a:lnTo>
                    <a:pt x="302" y="838"/>
                  </a:lnTo>
                  <a:lnTo>
                    <a:pt x="278" y="831"/>
                  </a:lnTo>
                  <a:lnTo>
                    <a:pt x="254" y="822"/>
                  </a:lnTo>
                  <a:lnTo>
                    <a:pt x="233" y="808"/>
                  </a:lnTo>
                  <a:lnTo>
                    <a:pt x="230" y="805"/>
                  </a:lnTo>
                  <a:lnTo>
                    <a:pt x="245" y="800"/>
                  </a:lnTo>
                  <a:lnTo>
                    <a:pt x="262" y="796"/>
                  </a:lnTo>
                  <a:lnTo>
                    <a:pt x="277" y="791"/>
                  </a:lnTo>
                  <a:lnTo>
                    <a:pt x="293" y="786"/>
                  </a:lnTo>
                  <a:lnTo>
                    <a:pt x="308" y="779"/>
                  </a:lnTo>
                  <a:lnTo>
                    <a:pt x="323" y="774"/>
                  </a:lnTo>
                  <a:lnTo>
                    <a:pt x="338" y="768"/>
                  </a:lnTo>
                  <a:lnTo>
                    <a:pt x="353" y="760"/>
                  </a:lnTo>
                  <a:lnTo>
                    <a:pt x="333" y="763"/>
                  </a:lnTo>
                  <a:lnTo>
                    <a:pt x="314" y="765"/>
                  </a:lnTo>
                  <a:lnTo>
                    <a:pt x="295" y="769"/>
                  </a:lnTo>
                  <a:lnTo>
                    <a:pt x="275" y="773"/>
                  </a:lnTo>
                  <a:lnTo>
                    <a:pt x="256" y="775"/>
                  </a:lnTo>
                  <a:lnTo>
                    <a:pt x="236" y="777"/>
                  </a:lnTo>
                  <a:lnTo>
                    <a:pt x="215" y="777"/>
                  </a:lnTo>
                  <a:lnTo>
                    <a:pt x="193" y="774"/>
                  </a:lnTo>
                  <a:lnTo>
                    <a:pt x="166" y="769"/>
                  </a:lnTo>
                  <a:lnTo>
                    <a:pt x="139" y="763"/>
                  </a:lnTo>
                  <a:lnTo>
                    <a:pt x="113" y="753"/>
                  </a:lnTo>
                  <a:lnTo>
                    <a:pt x="88" y="743"/>
                  </a:lnTo>
                  <a:lnTo>
                    <a:pt x="66" y="730"/>
                  </a:lnTo>
                  <a:lnTo>
                    <a:pt x="45" y="715"/>
                  </a:lnTo>
                  <a:lnTo>
                    <a:pt x="28" y="696"/>
                  </a:lnTo>
                  <a:lnTo>
                    <a:pt x="15" y="674"/>
                  </a:lnTo>
                  <a:lnTo>
                    <a:pt x="4" y="639"/>
                  </a:lnTo>
                  <a:lnTo>
                    <a:pt x="0" y="602"/>
                  </a:lnTo>
                  <a:lnTo>
                    <a:pt x="4" y="564"/>
                  </a:lnTo>
                  <a:lnTo>
                    <a:pt x="16" y="530"/>
                  </a:lnTo>
                  <a:lnTo>
                    <a:pt x="54" y="442"/>
                  </a:lnTo>
                  <a:lnTo>
                    <a:pt x="57" y="461"/>
                  </a:lnTo>
                  <a:lnTo>
                    <a:pt x="64" y="481"/>
                  </a:lnTo>
                  <a:lnTo>
                    <a:pt x="76" y="499"/>
                  </a:lnTo>
                  <a:lnTo>
                    <a:pt x="91" y="515"/>
                  </a:lnTo>
                  <a:lnTo>
                    <a:pt x="107" y="531"/>
                  </a:lnTo>
                  <a:lnTo>
                    <a:pt x="127" y="544"/>
                  </a:lnTo>
                  <a:lnTo>
                    <a:pt x="148" y="555"/>
                  </a:lnTo>
                  <a:lnTo>
                    <a:pt x="170" y="564"/>
                  </a:lnTo>
                  <a:lnTo>
                    <a:pt x="190" y="570"/>
                  </a:lnTo>
                  <a:lnTo>
                    <a:pt x="211" y="573"/>
                  </a:lnTo>
                  <a:lnTo>
                    <a:pt x="232" y="576"/>
                  </a:lnTo>
                  <a:lnTo>
                    <a:pt x="254" y="577"/>
                  </a:lnTo>
                  <a:lnTo>
                    <a:pt x="277" y="576"/>
                  </a:lnTo>
                  <a:lnTo>
                    <a:pt x="298" y="573"/>
                  </a:lnTo>
                  <a:lnTo>
                    <a:pt x="318" y="567"/>
                  </a:lnTo>
                  <a:lnTo>
                    <a:pt x="336" y="558"/>
                  </a:lnTo>
                  <a:lnTo>
                    <a:pt x="344" y="552"/>
                  </a:lnTo>
                  <a:lnTo>
                    <a:pt x="351" y="545"/>
                  </a:lnTo>
                  <a:lnTo>
                    <a:pt x="359" y="537"/>
                  </a:lnTo>
                  <a:lnTo>
                    <a:pt x="366" y="531"/>
                  </a:lnTo>
                  <a:lnTo>
                    <a:pt x="368" y="553"/>
                  </a:lnTo>
                  <a:lnTo>
                    <a:pt x="372" y="575"/>
                  </a:lnTo>
                  <a:lnTo>
                    <a:pt x="378" y="595"/>
                  </a:lnTo>
                  <a:lnTo>
                    <a:pt x="386" y="616"/>
                  </a:lnTo>
                  <a:lnTo>
                    <a:pt x="396" y="636"/>
                  </a:lnTo>
                  <a:lnTo>
                    <a:pt x="405" y="657"/>
                  </a:lnTo>
                  <a:lnTo>
                    <a:pt x="417" y="678"/>
                  </a:lnTo>
                  <a:lnTo>
                    <a:pt x="428" y="697"/>
                  </a:lnTo>
                  <a:lnTo>
                    <a:pt x="432" y="702"/>
                  </a:lnTo>
                  <a:lnTo>
                    <a:pt x="438" y="708"/>
                  </a:lnTo>
                  <a:lnTo>
                    <a:pt x="444" y="714"/>
                  </a:lnTo>
                  <a:lnTo>
                    <a:pt x="452" y="719"/>
                  </a:lnTo>
                  <a:lnTo>
                    <a:pt x="458" y="701"/>
                  </a:lnTo>
                  <a:lnTo>
                    <a:pt x="467" y="683"/>
                  </a:lnTo>
                  <a:lnTo>
                    <a:pt x="477" y="666"/>
                  </a:lnTo>
                  <a:lnTo>
                    <a:pt x="489" y="651"/>
                  </a:lnTo>
                  <a:lnTo>
                    <a:pt x="504" y="635"/>
                  </a:lnTo>
                  <a:lnTo>
                    <a:pt x="521" y="621"/>
                  </a:lnTo>
                  <a:lnTo>
                    <a:pt x="538" y="607"/>
                  </a:lnTo>
                  <a:lnTo>
                    <a:pt x="556" y="595"/>
                  </a:lnTo>
                  <a:lnTo>
                    <a:pt x="568" y="620"/>
                  </a:lnTo>
                  <a:lnTo>
                    <a:pt x="586" y="639"/>
                  </a:lnTo>
                  <a:lnTo>
                    <a:pt x="607" y="654"/>
                  </a:lnTo>
                  <a:lnTo>
                    <a:pt x="631" y="667"/>
                  </a:lnTo>
                  <a:lnTo>
                    <a:pt x="658" y="678"/>
                  </a:lnTo>
                  <a:lnTo>
                    <a:pt x="685" y="684"/>
                  </a:lnTo>
                  <a:lnTo>
                    <a:pt x="714" y="688"/>
                  </a:lnTo>
                  <a:lnTo>
                    <a:pt x="742" y="690"/>
                  </a:lnTo>
                  <a:lnTo>
                    <a:pt x="775" y="690"/>
                  </a:lnTo>
                  <a:lnTo>
                    <a:pt x="806" y="689"/>
                  </a:lnTo>
                  <a:lnTo>
                    <a:pt x="838" y="683"/>
                  </a:lnTo>
                  <a:lnTo>
                    <a:pt x="868" y="674"/>
                  </a:lnTo>
                  <a:lnTo>
                    <a:pt x="896" y="662"/>
                  </a:lnTo>
                  <a:lnTo>
                    <a:pt x="920" y="645"/>
                  </a:lnTo>
                  <a:lnTo>
                    <a:pt x="940" y="625"/>
                  </a:lnTo>
                  <a:lnTo>
                    <a:pt x="956" y="599"/>
                  </a:lnTo>
                  <a:lnTo>
                    <a:pt x="970" y="568"/>
                  </a:lnTo>
                  <a:lnTo>
                    <a:pt x="977" y="536"/>
                  </a:lnTo>
                  <a:lnTo>
                    <a:pt x="977" y="501"/>
                  </a:lnTo>
                  <a:lnTo>
                    <a:pt x="968" y="469"/>
                  </a:lnTo>
                  <a:lnTo>
                    <a:pt x="959" y="450"/>
                  </a:lnTo>
                  <a:lnTo>
                    <a:pt x="949" y="432"/>
                  </a:lnTo>
                  <a:lnTo>
                    <a:pt x="938" y="413"/>
                  </a:lnTo>
                  <a:lnTo>
                    <a:pt x="925" y="395"/>
                  </a:lnTo>
                  <a:lnTo>
                    <a:pt x="908" y="378"/>
                  </a:lnTo>
                  <a:lnTo>
                    <a:pt x="892" y="364"/>
                  </a:lnTo>
                  <a:lnTo>
                    <a:pt x="871" y="352"/>
                  </a:lnTo>
                  <a:lnTo>
                    <a:pt x="847" y="344"/>
                  </a:lnTo>
                  <a:lnTo>
                    <a:pt x="818" y="338"/>
                  </a:lnTo>
                  <a:lnTo>
                    <a:pt x="788" y="334"/>
                  </a:lnTo>
                  <a:lnTo>
                    <a:pt x="757" y="333"/>
                  </a:lnTo>
                  <a:lnTo>
                    <a:pt x="727" y="334"/>
                  </a:lnTo>
                  <a:lnTo>
                    <a:pt x="699" y="339"/>
                  </a:lnTo>
                  <a:lnTo>
                    <a:pt x="670" y="346"/>
                  </a:lnTo>
                  <a:lnTo>
                    <a:pt x="643" y="356"/>
                  </a:lnTo>
                  <a:lnTo>
                    <a:pt x="619" y="370"/>
                  </a:lnTo>
                  <a:lnTo>
                    <a:pt x="597" y="387"/>
                  </a:lnTo>
                  <a:lnTo>
                    <a:pt x="579" y="405"/>
                  </a:lnTo>
                  <a:lnTo>
                    <a:pt x="564" y="425"/>
                  </a:lnTo>
                  <a:lnTo>
                    <a:pt x="553" y="446"/>
                  </a:lnTo>
                  <a:lnTo>
                    <a:pt x="544" y="469"/>
                  </a:lnTo>
                  <a:lnTo>
                    <a:pt x="537" y="491"/>
                  </a:lnTo>
                  <a:lnTo>
                    <a:pt x="532" y="515"/>
                  </a:lnTo>
                  <a:lnTo>
                    <a:pt x="528" y="540"/>
                  </a:lnTo>
                  <a:lnTo>
                    <a:pt x="525" y="549"/>
                  </a:lnTo>
                  <a:lnTo>
                    <a:pt x="521" y="558"/>
                  </a:lnTo>
                  <a:lnTo>
                    <a:pt x="515" y="566"/>
                  </a:lnTo>
                  <a:lnTo>
                    <a:pt x="507" y="573"/>
                  </a:lnTo>
                  <a:lnTo>
                    <a:pt x="498" y="581"/>
                  </a:lnTo>
                  <a:lnTo>
                    <a:pt x="489" y="589"/>
                  </a:lnTo>
                  <a:lnTo>
                    <a:pt x="482" y="597"/>
                  </a:lnTo>
                  <a:lnTo>
                    <a:pt x="476" y="604"/>
                  </a:lnTo>
                  <a:lnTo>
                    <a:pt x="467" y="616"/>
                  </a:lnTo>
                  <a:lnTo>
                    <a:pt x="462" y="624"/>
                  </a:lnTo>
                  <a:lnTo>
                    <a:pt x="456" y="630"/>
                  </a:lnTo>
                  <a:lnTo>
                    <a:pt x="449" y="643"/>
                  </a:lnTo>
                  <a:lnTo>
                    <a:pt x="434" y="612"/>
                  </a:lnTo>
                  <a:lnTo>
                    <a:pt x="422" y="581"/>
                  </a:lnTo>
                  <a:lnTo>
                    <a:pt x="414" y="550"/>
                  </a:lnTo>
                  <a:lnTo>
                    <a:pt x="410" y="518"/>
                  </a:lnTo>
                  <a:lnTo>
                    <a:pt x="408" y="486"/>
                  </a:lnTo>
                  <a:lnTo>
                    <a:pt x="407" y="454"/>
                  </a:lnTo>
                  <a:lnTo>
                    <a:pt x="408" y="419"/>
                  </a:lnTo>
                  <a:lnTo>
                    <a:pt x="410" y="384"/>
                  </a:lnTo>
                  <a:lnTo>
                    <a:pt x="410" y="366"/>
                  </a:lnTo>
                  <a:lnTo>
                    <a:pt x="408" y="348"/>
                  </a:lnTo>
                  <a:lnTo>
                    <a:pt x="404" y="331"/>
                  </a:lnTo>
                  <a:lnTo>
                    <a:pt x="398" y="315"/>
                  </a:lnTo>
                  <a:lnTo>
                    <a:pt x="389" y="299"/>
                  </a:lnTo>
                  <a:lnTo>
                    <a:pt x="377" y="285"/>
                  </a:lnTo>
                  <a:lnTo>
                    <a:pt x="362" y="274"/>
                  </a:lnTo>
                  <a:lnTo>
                    <a:pt x="342" y="263"/>
                  </a:lnTo>
                  <a:lnTo>
                    <a:pt x="321" y="256"/>
                  </a:lnTo>
                  <a:lnTo>
                    <a:pt x="299" y="249"/>
                  </a:lnTo>
                  <a:lnTo>
                    <a:pt x="275" y="244"/>
                  </a:lnTo>
                  <a:lnTo>
                    <a:pt x="251" y="241"/>
                  </a:lnTo>
                  <a:lnTo>
                    <a:pt x="226" y="241"/>
                  </a:lnTo>
                  <a:lnTo>
                    <a:pt x="202" y="244"/>
                  </a:lnTo>
                  <a:lnTo>
                    <a:pt x="179" y="248"/>
                  </a:lnTo>
                  <a:lnTo>
                    <a:pt x="157" y="256"/>
                  </a:lnTo>
                  <a:lnTo>
                    <a:pt x="160" y="236"/>
                  </a:lnTo>
                  <a:lnTo>
                    <a:pt x="164" y="216"/>
                  </a:lnTo>
                  <a:lnTo>
                    <a:pt x="172" y="196"/>
                  </a:lnTo>
                  <a:lnTo>
                    <a:pt x="182" y="177"/>
                  </a:lnTo>
                  <a:lnTo>
                    <a:pt x="196" y="159"/>
                  </a:lnTo>
                  <a:lnTo>
                    <a:pt x="212" y="144"/>
                  </a:lnTo>
                  <a:lnTo>
                    <a:pt x="232" y="131"/>
                  </a:lnTo>
                  <a:lnTo>
                    <a:pt x="254" y="121"/>
                  </a:lnTo>
                  <a:lnTo>
                    <a:pt x="262" y="119"/>
                  </a:lnTo>
                  <a:lnTo>
                    <a:pt x="269" y="118"/>
                  </a:lnTo>
                  <a:lnTo>
                    <a:pt x="277" y="117"/>
                  </a:lnTo>
                  <a:lnTo>
                    <a:pt x="283" y="114"/>
                  </a:lnTo>
                  <a:lnTo>
                    <a:pt x="274" y="110"/>
                  </a:lnTo>
                  <a:lnTo>
                    <a:pt x="263" y="110"/>
                  </a:lnTo>
                  <a:lnTo>
                    <a:pt x="253" y="111"/>
                  </a:lnTo>
                  <a:lnTo>
                    <a:pt x="242" y="113"/>
                  </a:lnTo>
                  <a:lnTo>
                    <a:pt x="232" y="115"/>
                  </a:lnTo>
                  <a:lnTo>
                    <a:pt x="223" y="114"/>
                  </a:lnTo>
                  <a:lnTo>
                    <a:pt x="215" y="110"/>
                  </a:lnTo>
                  <a:lnTo>
                    <a:pt x="209" y="101"/>
                  </a:lnTo>
                  <a:lnTo>
                    <a:pt x="203" y="77"/>
                  </a:lnTo>
                  <a:lnTo>
                    <a:pt x="200" y="52"/>
                  </a:lnTo>
                  <a:lnTo>
                    <a:pt x="199" y="25"/>
                  </a:lnTo>
                  <a:lnTo>
                    <a:pt x="199" y="0"/>
                  </a:lnTo>
                  <a:lnTo>
                    <a:pt x="214" y="10"/>
                  </a:lnTo>
                  <a:lnTo>
                    <a:pt x="229" y="21"/>
                  </a:lnTo>
                  <a:lnTo>
                    <a:pt x="242" y="32"/>
                  </a:lnTo>
                  <a:lnTo>
                    <a:pt x="256" y="43"/>
                  </a:lnTo>
                  <a:lnTo>
                    <a:pt x="268" y="56"/>
                  </a:lnTo>
                  <a:lnTo>
                    <a:pt x="278" y="68"/>
                  </a:lnTo>
                  <a:lnTo>
                    <a:pt x="289" y="81"/>
                  </a:lnTo>
                  <a:lnTo>
                    <a:pt x="298" y="95"/>
                  </a:lnTo>
                  <a:close/>
                </a:path>
              </a:pathLst>
            </a:custGeom>
            <a:solidFill>
              <a:srgbClr val="B22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049" y="239"/>
              <a:ext cx="97" cy="55"/>
            </a:xfrm>
            <a:custGeom>
              <a:avLst/>
              <a:gdLst>
                <a:gd name="T0" fmla="*/ 193 w 193"/>
                <a:gd name="T1" fmla="*/ 0 h 111"/>
                <a:gd name="T2" fmla="*/ 186 w 193"/>
                <a:gd name="T3" fmla="*/ 6 h 111"/>
                <a:gd name="T4" fmla="*/ 177 w 193"/>
                <a:gd name="T5" fmla="*/ 11 h 111"/>
                <a:gd name="T6" fmla="*/ 169 w 193"/>
                <a:gd name="T7" fmla="*/ 17 h 111"/>
                <a:gd name="T8" fmla="*/ 163 w 193"/>
                <a:gd name="T9" fmla="*/ 24 h 111"/>
                <a:gd name="T10" fmla="*/ 156 w 193"/>
                <a:gd name="T11" fmla="*/ 30 h 111"/>
                <a:gd name="T12" fmla="*/ 150 w 193"/>
                <a:gd name="T13" fmla="*/ 36 h 111"/>
                <a:gd name="T14" fmla="*/ 145 w 193"/>
                <a:gd name="T15" fmla="*/ 44 h 111"/>
                <a:gd name="T16" fmla="*/ 141 w 193"/>
                <a:gd name="T17" fmla="*/ 52 h 111"/>
                <a:gd name="T18" fmla="*/ 130 w 193"/>
                <a:gd name="T19" fmla="*/ 69 h 111"/>
                <a:gd name="T20" fmla="*/ 117 w 193"/>
                <a:gd name="T21" fmla="*/ 80 h 111"/>
                <a:gd name="T22" fmla="*/ 100 w 193"/>
                <a:gd name="T23" fmla="*/ 88 h 111"/>
                <a:gd name="T24" fmla="*/ 81 w 193"/>
                <a:gd name="T25" fmla="*/ 93 h 111"/>
                <a:gd name="T26" fmla="*/ 61 w 193"/>
                <a:gd name="T27" fmla="*/ 97 h 111"/>
                <a:gd name="T28" fmla="*/ 42 w 193"/>
                <a:gd name="T29" fmla="*/ 101 h 111"/>
                <a:gd name="T30" fmla="*/ 24 w 193"/>
                <a:gd name="T31" fmla="*/ 105 h 111"/>
                <a:gd name="T32" fmla="*/ 6 w 193"/>
                <a:gd name="T33" fmla="*/ 111 h 111"/>
                <a:gd name="T34" fmla="*/ 0 w 193"/>
                <a:gd name="T35" fmla="*/ 111 h 111"/>
                <a:gd name="T36" fmla="*/ 6 w 193"/>
                <a:gd name="T37" fmla="*/ 102 h 111"/>
                <a:gd name="T38" fmla="*/ 12 w 193"/>
                <a:gd name="T39" fmla="*/ 93 h 111"/>
                <a:gd name="T40" fmla="*/ 19 w 193"/>
                <a:gd name="T41" fmla="*/ 84 h 111"/>
                <a:gd name="T42" fmla="*/ 27 w 193"/>
                <a:gd name="T43" fmla="*/ 76 h 111"/>
                <a:gd name="T44" fmla="*/ 36 w 193"/>
                <a:gd name="T45" fmla="*/ 67 h 111"/>
                <a:gd name="T46" fmla="*/ 45 w 193"/>
                <a:gd name="T47" fmla="*/ 60 h 111"/>
                <a:gd name="T48" fmla="*/ 54 w 193"/>
                <a:gd name="T49" fmla="*/ 51 h 111"/>
                <a:gd name="T50" fmla="*/ 63 w 193"/>
                <a:gd name="T51" fmla="*/ 43 h 111"/>
                <a:gd name="T52" fmla="*/ 76 w 193"/>
                <a:gd name="T53" fmla="*/ 33 h 111"/>
                <a:gd name="T54" fmla="*/ 91 w 193"/>
                <a:gd name="T55" fmla="*/ 24 h 111"/>
                <a:gd name="T56" fmla="*/ 106 w 193"/>
                <a:gd name="T57" fmla="*/ 16 h 111"/>
                <a:gd name="T58" fmla="*/ 123 w 193"/>
                <a:gd name="T59" fmla="*/ 11 h 111"/>
                <a:gd name="T60" fmla="*/ 139 w 193"/>
                <a:gd name="T61" fmla="*/ 6 h 111"/>
                <a:gd name="T62" fmla="*/ 157 w 193"/>
                <a:gd name="T63" fmla="*/ 3 h 111"/>
                <a:gd name="T64" fmla="*/ 175 w 193"/>
                <a:gd name="T65" fmla="*/ 0 h 111"/>
                <a:gd name="T66" fmla="*/ 193 w 193"/>
                <a:gd name="T6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3" h="111">
                  <a:moveTo>
                    <a:pt x="193" y="0"/>
                  </a:moveTo>
                  <a:lnTo>
                    <a:pt x="186" y="6"/>
                  </a:lnTo>
                  <a:lnTo>
                    <a:pt x="177" y="11"/>
                  </a:lnTo>
                  <a:lnTo>
                    <a:pt x="169" y="17"/>
                  </a:lnTo>
                  <a:lnTo>
                    <a:pt x="163" y="24"/>
                  </a:lnTo>
                  <a:lnTo>
                    <a:pt x="156" y="30"/>
                  </a:lnTo>
                  <a:lnTo>
                    <a:pt x="150" y="36"/>
                  </a:lnTo>
                  <a:lnTo>
                    <a:pt x="145" y="44"/>
                  </a:lnTo>
                  <a:lnTo>
                    <a:pt x="141" y="52"/>
                  </a:lnTo>
                  <a:lnTo>
                    <a:pt x="130" y="69"/>
                  </a:lnTo>
                  <a:lnTo>
                    <a:pt x="117" y="80"/>
                  </a:lnTo>
                  <a:lnTo>
                    <a:pt x="100" y="88"/>
                  </a:lnTo>
                  <a:lnTo>
                    <a:pt x="81" y="93"/>
                  </a:lnTo>
                  <a:lnTo>
                    <a:pt x="61" y="97"/>
                  </a:lnTo>
                  <a:lnTo>
                    <a:pt x="42" y="101"/>
                  </a:lnTo>
                  <a:lnTo>
                    <a:pt x="24" y="105"/>
                  </a:lnTo>
                  <a:lnTo>
                    <a:pt x="6" y="111"/>
                  </a:lnTo>
                  <a:lnTo>
                    <a:pt x="0" y="111"/>
                  </a:lnTo>
                  <a:lnTo>
                    <a:pt x="6" y="102"/>
                  </a:lnTo>
                  <a:lnTo>
                    <a:pt x="12" y="93"/>
                  </a:lnTo>
                  <a:lnTo>
                    <a:pt x="19" y="84"/>
                  </a:lnTo>
                  <a:lnTo>
                    <a:pt x="27" y="76"/>
                  </a:lnTo>
                  <a:lnTo>
                    <a:pt x="36" y="67"/>
                  </a:lnTo>
                  <a:lnTo>
                    <a:pt x="45" y="60"/>
                  </a:lnTo>
                  <a:lnTo>
                    <a:pt x="54" y="51"/>
                  </a:lnTo>
                  <a:lnTo>
                    <a:pt x="63" y="43"/>
                  </a:lnTo>
                  <a:lnTo>
                    <a:pt x="76" y="33"/>
                  </a:lnTo>
                  <a:lnTo>
                    <a:pt x="91" y="24"/>
                  </a:lnTo>
                  <a:lnTo>
                    <a:pt x="106" y="16"/>
                  </a:lnTo>
                  <a:lnTo>
                    <a:pt x="123" y="11"/>
                  </a:lnTo>
                  <a:lnTo>
                    <a:pt x="139" y="6"/>
                  </a:lnTo>
                  <a:lnTo>
                    <a:pt x="157" y="3"/>
                  </a:lnTo>
                  <a:lnTo>
                    <a:pt x="175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353" y="423"/>
              <a:ext cx="650" cy="549"/>
            </a:xfrm>
            <a:custGeom>
              <a:avLst/>
              <a:gdLst>
                <a:gd name="T0" fmla="*/ 192 w 1299"/>
                <a:gd name="T1" fmla="*/ 122 h 1097"/>
                <a:gd name="T2" fmla="*/ 307 w 1299"/>
                <a:gd name="T3" fmla="*/ 153 h 1097"/>
                <a:gd name="T4" fmla="*/ 391 w 1299"/>
                <a:gd name="T5" fmla="*/ 261 h 1097"/>
                <a:gd name="T6" fmla="*/ 491 w 1299"/>
                <a:gd name="T7" fmla="*/ 299 h 1097"/>
                <a:gd name="T8" fmla="*/ 536 w 1299"/>
                <a:gd name="T9" fmla="*/ 306 h 1097"/>
                <a:gd name="T10" fmla="*/ 638 w 1299"/>
                <a:gd name="T11" fmla="*/ 377 h 1097"/>
                <a:gd name="T12" fmla="*/ 768 w 1299"/>
                <a:gd name="T13" fmla="*/ 388 h 1097"/>
                <a:gd name="T14" fmla="*/ 804 w 1299"/>
                <a:gd name="T15" fmla="*/ 386 h 1097"/>
                <a:gd name="T16" fmla="*/ 868 w 1299"/>
                <a:gd name="T17" fmla="*/ 442 h 1097"/>
                <a:gd name="T18" fmla="*/ 967 w 1299"/>
                <a:gd name="T19" fmla="*/ 516 h 1097"/>
                <a:gd name="T20" fmla="*/ 976 w 1299"/>
                <a:gd name="T21" fmla="*/ 684 h 1097"/>
                <a:gd name="T22" fmla="*/ 958 w 1299"/>
                <a:gd name="T23" fmla="*/ 784 h 1097"/>
                <a:gd name="T24" fmla="*/ 997 w 1299"/>
                <a:gd name="T25" fmla="*/ 891 h 1097"/>
                <a:gd name="T26" fmla="*/ 1103 w 1299"/>
                <a:gd name="T27" fmla="*/ 966 h 1097"/>
                <a:gd name="T28" fmla="*/ 1224 w 1299"/>
                <a:gd name="T29" fmla="*/ 988 h 1097"/>
                <a:gd name="T30" fmla="*/ 1263 w 1299"/>
                <a:gd name="T31" fmla="*/ 1020 h 1097"/>
                <a:gd name="T32" fmla="*/ 1170 w 1299"/>
                <a:gd name="T33" fmla="*/ 1067 h 1097"/>
                <a:gd name="T34" fmla="*/ 1066 w 1299"/>
                <a:gd name="T35" fmla="*/ 1093 h 1097"/>
                <a:gd name="T36" fmla="*/ 952 w 1299"/>
                <a:gd name="T37" fmla="*/ 1096 h 1097"/>
                <a:gd name="T38" fmla="*/ 859 w 1299"/>
                <a:gd name="T39" fmla="*/ 1062 h 1097"/>
                <a:gd name="T40" fmla="*/ 778 w 1299"/>
                <a:gd name="T41" fmla="*/ 1012 h 1097"/>
                <a:gd name="T42" fmla="*/ 688 w 1299"/>
                <a:gd name="T43" fmla="*/ 976 h 1097"/>
                <a:gd name="T44" fmla="*/ 552 w 1299"/>
                <a:gd name="T45" fmla="*/ 956 h 1097"/>
                <a:gd name="T46" fmla="*/ 418 w 1299"/>
                <a:gd name="T47" fmla="*/ 842 h 1097"/>
                <a:gd name="T48" fmla="*/ 361 w 1299"/>
                <a:gd name="T49" fmla="*/ 627 h 1097"/>
                <a:gd name="T50" fmla="*/ 370 w 1299"/>
                <a:gd name="T51" fmla="*/ 467 h 1097"/>
                <a:gd name="T52" fmla="*/ 400 w 1299"/>
                <a:gd name="T53" fmla="*/ 375 h 1097"/>
                <a:gd name="T54" fmla="*/ 394 w 1299"/>
                <a:gd name="T55" fmla="*/ 353 h 1097"/>
                <a:gd name="T56" fmla="*/ 320 w 1299"/>
                <a:gd name="T57" fmla="*/ 553 h 1097"/>
                <a:gd name="T58" fmla="*/ 251 w 1299"/>
                <a:gd name="T59" fmla="*/ 627 h 1097"/>
                <a:gd name="T60" fmla="*/ 183 w 1299"/>
                <a:gd name="T61" fmla="*/ 585 h 1097"/>
                <a:gd name="T62" fmla="*/ 175 w 1299"/>
                <a:gd name="T63" fmla="*/ 522 h 1097"/>
                <a:gd name="T64" fmla="*/ 292 w 1299"/>
                <a:gd name="T65" fmla="*/ 517 h 1097"/>
                <a:gd name="T66" fmla="*/ 301 w 1299"/>
                <a:gd name="T67" fmla="*/ 499 h 1097"/>
                <a:gd name="T68" fmla="*/ 254 w 1299"/>
                <a:gd name="T69" fmla="*/ 507 h 1097"/>
                <a:gd name="T70" fmla="*/ 136 w 1299"/>
                <a:gd name="T71" fmla="*/ 476 h 1097"/>
                <a:gd name="T72" fmla="*/ 63 w 1299"/>
                <a:gd name="T73" fmla="*/ 416 h 1097"/>
                <a:gd name="T74" fmla="*/ 121 w 1299"/>
                <a:gd name="T75" fmla="*/ 419 h 1097"/>
                <a:gd name="T76" fmla="*/ 241 w 1299"/>
                <a:gd name="T77" fmla="*/ 409 h 1097"/>
                <a:gd name="T78" fmla="*/ 271 w 1299"/>
                <a:gd name="T79" fmla="*/ 396 h 1097"/>
                <a:gd name="T80" fmla="*/ 244 w 1299"/>
                <a:gd name="T81" fmla="*/ 396 h 1097"/>
                <a:gd name="T82" fmla="*/ 123 w 1299"/>
                <a:gd name="T83" fmla="*/ 388 h 1097"/>
                <a:gd name="T84" fmla="*/ 66 w 1299"/>
                <a:gd name="T85" fmla="*/ 330 h 1097"/>
                <a:gd name="T86" fmla="*/ 85 w 1299"/>
                <a:gd name="T87" fmla="*/ 284 h 1097"/>
                <a:gd name="T88" fmla="*/ 212 w 1299"/>
                <a:gd name="T89" fmla="*/ 301 h 1097"/>
                <a:gd name="T90" fmla="*/ 289 w 1299"/>
                <a:gd name="T91" fmla="*/ 270 h 1097"/>
                <a:gd name="T92" fmla="*/ 256 w 1299"/>
                <a:gd name="T93" fmla="*/ 271 h 1097"/>
                <a:gd name="T94" fmla="*/ 186 w 1299"/>
                <a:gd name="T95" fmla="*/ 269 h 1097"/>
                <a:gd name="T96" fmla="*/ 70 w 1299"/>
                <a:gd name="T97" fmla="*/ 221 h 1097"/>
                <a:gd name="T98" fmla="*/ 0 w 1299"/>
                <a:gd name="T99" fmla="*/ 92 h 1097"/>
                <a:gd name="T100" fmla="*/ 46 w 1299"/>
                <a:gd name="T101" fmla="*/ 52 h 1097"/>
                <a:gd name="T102" fmla="*/ 136 w 1299"/>
                <a:gd name="T103" fmla="*/ 11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9" h="1097">
                  <a:moveTo>
                    <a:pt x="136" y="110"/>
                  </a:moveTo>
                  <a:lnTo>
                    <a:pt x="150" y="114"/>
                  </a:lnTo>
                  <a:lnTo>
                    <a:pt x="163" y="118"/>
                  </a:lnTo>
                  <a:lnTo>
                    <a:pt x="177" y="121"/>
                  </a:lnTo>
                  <a:lnTo>
                    <a:pt x="192" y="122"/>
                  </a:lnTo>
                  <a:lnTo>
                    <a:pt x="205" y="124"/>
                  </a:lnTo>
                  <a:lnTo>
                    <a:pt x="218" y="126"/>
                  </a:lnTo>
                  <a:lnTo>
                    <a:pt x="232" y="128"/>
                  </a:lnTo>
                  <a:lnTo>
                    <a:pt x="245" y="132"/>
                  </a:lnTo>
                  <a:lnTo>
                    <a:pt x="307" y="153"/>
                  </a:lnTo>
                  <a:lnTo>
                    <a:pt x="314" y="177"/>
                  </a:lnTo>
                  <a:lnTo>
                    <a:pt x="328" y="202"/>
                  </a:lnTo>
                  <a:lnTo>
                    <a:pt x="344" y="223"/>
                  </a:lnTo>
                  <a:lnTo>
                    <a:pt x="367" y="243"/>
                  </a:lnTo>
                  <a:lnTo>
                    <a:pt x="391" y="261"/>
                  </a:lnTo>
                  <a:lnTo>
                    <a:pt x="418" y="275"/>
                  </a:lnTo>
                  <a:lnTo>
                    <a:pt x="444" y="287"/>
                  </a:lnTo>
                  <a:lnTo>
                    <a:pt x="473" y="296"/>
                  </a:lnTo>
                  <a:lnTo>
                    <a:pt x="482" y="297"/>
                  </a:lnTo>
                  <a:lnTo>
                    <a:pt x="491" y="299"/>
                  </a:lnTo>
                  <a:lnTo>
                    <a:pt x="500" y="301"/>
                  </a:lnTo>
                  <a:lnTo>
                    <a:pt x="509" y="302"/>
                  </a:lnTo>
                  <a:lnTo>
                    <a:pt x="518" y="305"/>
                  </a:lnTo>
                  <a:lnTo>
                    <a:pt x="527" y="305"/>
                  </a:lnTo>
                  <a:lnTo>
                    <a:pt x="536" y="306"/>
                  </a:lnTo>
                  <a:lnTo>
                    <a:pt x="546" y="306"/>
                  </a:lnTo>
                  <a:lnTo>
                    <a:pt x="564" y="329"/>
                  </a:lnTo>
                  <a:lnTo>
                    <a:pt x="587" y="348"/>
                  </a:lnTo>
                  <a:lnTo>
                    <a:pt x="611" y="364"/>
                  </a:lnTo>
                  <a:lnTo>
                    <a:pt x="638" y="377"/>
                  </a:lnTo>
                  <a:lnTo>
                    <a:pt x="668" y="384"/>
                  </a:lnTo>
                  <a:lnTo>
                    <a:pt x="697" y="389"/>
                  </a:lnTo>
                  <a:lnTo>
                    <a:pt x="729" y="391"/>
                  </a:lnTo>
                  <a:lnTo>
                    <a:pt x="760" y="389"/>
                  </a:lnTo>
                  <a:lnTo>
                    <a:pt x="768" y="388"/>
                  </a:lnTo>
                  <a:lnTo>
                    <a:pt x="775" y="387"/>
                  </a:lnTo>
                  <a:lnTo>
                    <a:pt x="783" y="386"/>
                  </a:lnTo>
                  <a:lnTo>
                    <a:pt x="790" y="386"/>
                  </a:lnTo>
                  <a:lnTo>
                    <a:pt x="798" y="386"/>
                  </a:lnTo>
                  <a:lnTo>
                    <a:pt x="804" y="386"/>
                  </a:lnTo>
                  <a:lnTo>
                    <a:pt x="810" y="388"/>
                  </a:lnTo>
                  <a:lnTo>
                    <a:pt x="816" y="391"/>
                  </a:lnTo>
                  <a:lnTo>
                    <a:pt x="834" y="406"/>
                  </a:lnTo>
                  <a:lnTo>
                    <a:pt x="852" y="424"/>
                  </a:lnTo>
                  <a:lnTo>
                    <a:pt x="868" y="442"/>
                  </a:lnTo>
                  <a:lnTo>
                    <a:pt x="886" y="459"/>
                  </a:lnTo>
                  <a:lnTo>
                    <a:pt x="904" y="477"/>
                  </a:lnTo>
                  <a:lnTo>
                    <a:pt x="923" y="492"/>
                  </a:lnTo>
                  <a:lnTo>
                    <a:pt x="944" y="505"/>
                  </a:lnTo>
                  <a:lnTo>
                    <a:pt x="967" y="516"/>
                  </a:lnTo>
                  <a:lnTo>
                    <a:pt x="952" y="550"/>
                  </a:lnTo>
                  <a:lnTo>
                    <a:pt x="944" y="590"/>
                  </a:lnTo>
                  <a:lnTo>
                    <a:pt x="947" y="629"/>
                  </a:lnTo>
                  <a:lnTo>
                    <a:pt x="964" y="663"/>
                  </a:lnTo>
                  <a:lnTo>
                    <a:pt x="976" y="684"/>
                  </a:lnTo>
                  <a:lnTo>
                    <a:pt x="979" y="705"/>
                  </a:lnTo>
                  <a:lnTo>
                    <a:pt x="977" y="724"/>
                  </a:lnTo>
                  <a:lnTo>
                    <a:pt x="971" y="743"/>
                  </a:lnTo>
                  <a:lnTo>
                    <a:pt x="964" y="764"/>
                  </a:lnTo>
                  <a:lnTo>
                    <a:pt x="958" y="784"/>
                  </a:lnTo>
                  <a:lnTo>
                    <a:pt x="956" y="806"/>
                  </a:lnTo>
                  <a:lnTo>
                    <a:pt x="961" y="828"/>
                  </a:lnTo>
                  <a:lnTo>
                    <a:pt x="970" y="850"/>
                  </a:lnTo>
                  <a:lnTo>
                    <a:pt x="982" y="871"/>
                  </a:lnTo>
                  <a:lnTo>
                    <a:pt x="997" y="891"/>
                  </a:lnTo>
                  <a:lnTo>
                    <a:pt x="1015" y="911"/>
                  </a:lnTo>
                  <a:lnTo>
                    <a:pt x="1034" y="927"/>
                  </a:lnTo>
                  <a:lnTo>
                    <a:pt x="1055" y="943"/>
                  </a:lnTo>
                  <a:lnTo>
                    <a:pt x="1079" y="956"/>
                  </a:lnTo>
                  <a:lnTo>
                    <a:pt x="1103" y="966"/>
                  </a:lnTo>
                  <a:lnTo>
                    <a:pt x="1127" y="972"/>
                  </a:lnTo>
                  <a:lnTo>
                    <a:pt x="1149" y="977"/>
                  </a:lnTo>
                  <a:lnTo>
                    <a:pt x="1175" y="981"/>
                  </a:lnTo>
                  <a:lnTo>
                    <a:pt x="1199" y="985"/>
                  </a:lnTo>
                  <a:lnTo>
                    <a:pt x="1224" y="988"/>
                  </a:lnTo>
                  <a:lnTo>
                    <a:pt x="1248" y="990"/>
                  </a:lnTo>
                  <a:lnTo>
                    <a:pt x="1274" y="993"/>
                  </a:lnTo>
                  <a:lnTo>
                    <a:pt x="1299" y="995"/>
                  </a:lnTo>
                  <a:lnTo>
                    <a:pt x="1281" y="1008"/>
                  </a:lnTo>
                  <a:lnTo>
                    <a:pt x="1263" y="1020"/>
                  </a:lnTo>
                  <a:lnTo>
                    <a:pt x="1245" y="1031"/>
                  </a:lnTo>
                  <a:lnTo>
                    <a:pt x="1227" y="1042"/>
                  </a:lnTo>
                  <a:lnTo>
                    <a:pt x="1208" y="1051"/>
                  </a:lnTo>
                  <a:lnTo>
                    <a:pt x="1190" y="1060"/>
                  </a:lnTo>
                  <a:lnTo>
                    <a:pt x="1170" y="1067"/>
                  </a:lnTo>
                  <a:lnTo>
                    <a:pt x="1149" y="1075"/>
                  </a:lnTo>
                  <a:lnTo>
                    <a:pt x="1130" y="1080"/>
                  </a:lnTo>
                  <a:lnTo>
                    <a:pt x="1109" y="1085"/>
                  </a:lnTo>
                  <a:lnTo>
                    <a:pt x="1088" y="1091"/>
                  </a:lnTo>
                  <a:lnTo>
                    <a:pt x="1066" y="1093"/>
                  </a:lnTo>
                  <a:lnTo>
                    <a:pt x="1043" y="1096"/>
                  </a:lnTo>
                  <a:lnTo>
                    <a:pt x="1021" y="1097"/>
                  </a:lnTo>
                  <a:lnTo>
                    <a:pt x="997" y="1097"/>
                  </a:lnTo>
                  <a:lnTo>
                    <a:pt x="973" y="1097"/>
                  </a:lnTo>
                  <a:lnTo>
                    <a:pt x="952" y="1096"/>
                  </a:lnTo>
                  <a:lnTo>
                    <a:pt x="931" y="1092"/>
                  </a:lnTo>
                  <a:lnTo>
                    <a:pt x="913" y="1085"/>
                  </a:lnTo>
                  <a:lnTo>
                    <a:pt x="894" y="1079"/>
                  </a:lnTo>
                  <a:lnTo>
                    <a:pt x="877" y="1071"/>
                  </a:lnTo>
                  <a:lnTo>
                    <a:pt x="859" y="1062"/>
                  </a:lnTo>
                  <a:lnTo>
                    <a:pt x="843" y="1052"/>
                  </a:lnTo>
                  <a:lnTo>
                    <a:pt x="826" y="1042"/>
                  </a:lnTo>
                  <a:lnTo>
                    <a:pt x="811" y="1031"/>
                  </a:lnTo>
                  <a:lnTo>
                    <a:pt x="795" y="1022"/>
                  </a:lnTo>
                  <a:lnTo>
                    <a:pt x="778" y="1012"/>
                  </a:lnTo>
                  <a:lnTo>
                    <a:pt x="762" y="1003"/>
                  </a:lnTo>
                  <a:lnTo>
                    <a:pt x="744" y="994"/>
                  </a:lnTo>
                  <a:lnTo>
                    <a:pt x="726" y="986"/>
                  </a:lnTo>
                  <a:lnTo>
                    <a:pt x="708" y="980"/>
                  </a:lnTo>
                  <a:lnTo>
                    <a:pt x="688" y="976"/>
                  </a:lnTo>
                  <a:lnTo>
                    <a:pt x="662" y="972"/>
                  </a:lnTo>
                  <a:lnTo>
                    <a:pt x="635" y="970"/>
                  </a:lnTo>
                  <a:lnTo>
                    <a:pt x="606" y="966"/>
                  </a:lnTo>
                  <a:lnTo>
                    <a:pt x="579" y="962"/>
                  </a:lnTo>
                  <a:lnTo>
                    <a:pt x="552" y="956"/>
                  </a:lnTo>
                  <a:lnTo>
                    <a:pt x="527" y="947"/>
                  </a:lnTo>
                  <a:lnTo>
                    <a:pt x="503" y="934"/>
                  </a:lnTo>
                  <a:lnTo>
                    <a:pt x="480" y="917"/>
                  </a:lnTo>
                  <a:lnTo>
                    <a:pt x="444" y="881"/>
                  </a:lnTo>
                  <a:lnTo>
                    <a:pt x="418" y="842"/>
                  </a:lnTo>
                  <a:lnTo>
                    <a:pt x="397" y="802"/>
                  </a:lnTo>
                  <a:lnTo>
                    <a:pt x="382" y="761"/>
                  </a:lnTo>
                  <a:lnTo>
                    <a:pt x="371" y="718"/>
                  </a:lnTo>
                  <a:lnTo>
                    <a:pt x="364" y="674"/>
                  </a:lnTo>
                  <a:lnTo>
                    <a:pt x="361" y="627"/>
                  </a:lnTo>
                  <a:lnTo>
                    <a:pt x="359" y="581"/>
                  </a:lnTo>
                  <a:lnTo>
                    <a:pt x="359" y="552"/>
                  </a:lnTo>
                  <a:lnTo>
                    <a:pt x="361" y="523"/>
                  </a:lnTo>
                  <a:lnTo>
                    <a:pt x="364" y="494"/>
                  </a:lnTo>
                  <a:lnTo>
                    <a:pt x="370" y="467"/>
                  </a:lnTo>
                  <a:lnTo>
                    <a:pt x="374" y="449"/>
                  </a:lnTo>
                  <a:lnTo>
                    <a:pt x="380" y="429"/>
                  </a:lnTo>
                  <a:lnTo>
                    <a:pt x="386" y="411"/>
                  </a:lnTo>
                  <a:lnTo>
                    <a:pt x="392" y="393"/>
                  </a:lnTo>
                  <a:lnTo>
                    <a:pt x="400" y="375"/>
                  </a:lnTo>
                  <a:lnTo>
                    <a:pt x="407" y="356"/>
                  </a:lnTo>
                  <a:lnTo>
                    <a:pt x="415" y="339"/>
                  </a:lnTo>
                  <a:lnTo>
                    <a:pt x="424" y="321"/>
                  </a:lnTo>
                  <a:lnTo>
                    <a:pt x="421" y="319"/>
                  </a:lnTo>
                  <a:lnTo>
                    <a:pt x="394" y="353"/>
                  </a:lnTo>
                  <a:lnTo>
                    <a:pt x="371" y="391"/>
                  </a:lnTo>
                  <a:lnTo>
                    <a:pt x="355" y="429"/>
                  </a:lnTo>
                  <a:lnTo>
                    <a:pt x="340" y="469"/>
                  </a:lnTo>
                  <a:lnTo>
                    <a:pt x="329" y="510"/>
                  </a:lnTo>
                  <a:lnTo>
                    <a:pt x="320" y="553"/>
                  </a:lnTo>
                  <a:lnTo>
                    <a:pt x="311" y="594"/>
                  </a:lnTo>
                  <a:lnTo>
                    <a:pt x="304" y="636"/>
                  </a:lnTo>
                  <a:lnTo>
                    <a:pt x="286" y="634"/>
                  </a:lnTo>
                  <a:lnTo>
                    <a:pt x="269" y="631"/>
                  </a:lnTo>
                  <a:lnTo>
                    <a:pt x="251" y="627"/>
                  </a:lnTo>
                  <a:lnTo>
                    <a:pt x="235" y="622"/>
                  </a:lnTo>
                  <a:lnTo>
                    <a:pt x="220" y="616"/>
                  </a:lnTo>
                  <a:lnTo>
                    <a:pt x="205" y="607"/>
                  </a:lnTo>
                  <a:lnTo>
                    <a:pt x="193" y="598"/>
                  </a:lnTo>
                  <a:lnTo>
                    <a:pt x="183" y="585"/>
                  </a:lnTo>
                  <a:lnTo>
                    <a:pt x="174" y="570"/>
                  </a:lnTo>
                  <a:lnTo>
                    <a:pt x="166" y="553"/>
                  </a:lnTo>
                  <a:lnTo>
                    <a:pt x="159" y="535"/>
                  </a:lnTo>
                  <a:lnTo>
                    <a:pt x="153" y="518"/>
                  </a:lnTo>
                  <a:lnTo>
                    <a:pt x="175" y="522"/>
                  </a:lnTo>
                  <a:lnTo>
                    <a:pt x="199" y="526"/>
                  </a:lnTo>
                  <a:lnTo>
                    <a:pt x="223" y="528"/>
                  </a:lnTo>
                  <a:lnTo>
                    <a:pt x="247" y="527"/>
                  </a:lnTo>
                  <a:lnTo>
                    <a:pt x="271" y="525"/>
                  </a:lnTo>
                  <a:lnTo>
                    <a:pt x="292" y="517"/>
                  </a:lnTo>
                  <a:lnTo>
                    <a:pt x="311" y="507"/>
                  </a:lnTo>
                  <a:lnTo>
                    <a:pt x="326" y="491"/>
                  </a:lnTo>
                  <a:lnTo>
                    <a:pt x="317" y="492"/>
                  </a:lnTo>
                  <a:lnTo>
                    <a:pt x="308" y="496"/>
                  </a:lnTo>
                  <a:lnTo>
                    <a:pt x="301" y="499"/>
                  </a:lnTo>
                  <a:lnTo>
                    <a:pt x="292" y="501"/>
                  </a:lnTo>
                  <a:lnTo>
                    <a:pt x="283" y="504"/>
                  </a:lnTo>
                  <a:lnTo>
                    <a:pt x="274" y="507"/>
                  </a:lnTo>
                  <a:lnTo>
                    <a:pt x="265" y="507"/>
                  </a:lnTo>
                  <a:lnTo>
                    <a:pt x="254" y="507"/>
                  </a:lnTo>
                  <a:lnTo>
                    <a:pt x="229" y="504"/>
                  </a:lnTo>
                  <a:lnTo>
                    <a:pt x="205" y="499"/>
                  </a:lnTo>
                  <a:lnTo>
                    <a:pt x="181" y="494"/>
                  </a:lnTo>
                  <a:lnTo>
                    <a:pt x="159" y="486"/>
                  </a:lnTo>
                  <a:lnTo>
                    <a:pt x="136" y="476"/>
                  </a:lnTo>
                  <a:lnTo>
                    <a:pt x="115" y="465"/>
                  </a:lnTo>
                  <a:lnTo>
                    <a:pt x="96" y="451"/>
                  </a:lnTo>
                  <a:lnTo>
                    <a:pt x="78" y="436"/>
                  </a:lnTo>
                  <a:lnTo>
                    <a:pt x="69" y="427"/>
                  </a:lnTo>
                  <a:lnTo>
                    <a:pt x="63" y="416"/>
                  </a:lnTo>
                  <a:lnTo>
                    <a:pt x="58" y="405"/>
                  </a:lnTo>
                  <a:lnTo>
                    <a:pt x="55" y="393"/>
                  </a:lnTo>
                  <a:lnTo>
                    <a:pt x="75" y="404"/>
                  </a:lnTo>
                  <a:lnTo>
                    <a:pt x="97" y="413"/>
                  </a:lnTo>
                  <a:lnTo>
                    <a:pt x="121" y="419"/>
                  </a:lnTo>
                  <a:lnTo>
                    <a:pt x="145" y="422"/>
                  </a:lnTo>
                  <a:lnTo>
                    <a:pt x="171" y="423"/>
                  </a:lnTo>
                  <a:lnTo>
                    <a:pt x="195" y="422"/>
                  </a:lnTo>
                  <a:lnTo>
                    <a:pt x="218" y="416"/>
                  </a:lnTo>
                  <a:lnTo>
                    <a:pt x="241" y="409"/>
                  </a:lnTo>
                  <a:lnTo>
                    <a:pt x="247" y="406"/>
                  </a:lnTo>
                  <a:lnTo>
                    <a:pt x="253" y="404"/>
                  </a:lnTo>
                  <a:lnTo>
                    <a:pt x="259" y="401"/>
                  </a:lnTo>
                  <a:lnTo>
                    <a:pt x="265" y="398"/>
                  </a:lnTo>
                  <a:lnTo>
                    <a:pt x="271" y="396"/>
                  </a:lnTo>
                  <a:lnTo>
                    <a:pt x="277" y="393"/>
                  </a:lnTo>
                  <a:lnTo>
                    <a:pt x="283" y="391"/>
                  </a:lnTo>
                  <a:lnTo>
                    <a:pt x="289" y="387"/>
                  </a:lnTo>
                  <a:lnTo>
                    <a:pt x="268" y="392"/>
                  </a:lnTo>
                  <a:lnTo>
                    <a:pt x="244" y="396"/>
                  </a:lnTo>
                  <a:lnTo>
                    <a:pt x="218" y="400"/>
                  </a:lnTo>
                  <a:lnTo>
                    <a:pt x="195" y="401"/>
                  </a:lnTo>
                  <a:lnTo>
                    <a:pt x="169" y="400"/>
                  </a:lnTo>
                  <a:lnTo>
                    <a:pt x="145" y="396"/>
                  </a:lnTo>
                  <a:lnTo>
                    <a:pt x="123" y="388"/>
                  </a:lnTo>
                  <a:lnTo>
                    <a:pt x="103" y="377"/>
                  </a:lnTo>
                  <a:lnTo>
                    <a:pt x="91" y="366"/>
                  </a:lnTo>
                  <a:lnTo>
                    <a:pt x="81" y="355"/>
                  </a:lnTo>
                  <a:lnTo>
                    <a:pt x="72" y="343"/>
                  </a:lnTo>
                  <a:lnTo>
                    <a:pt x="66" y="330"/>
                  </a:lnTo>
                  <a:lnTo>
                    <a:pt x="61" y="317"/>
                  </a:lnTo>
                  <a:lnTo>
                    <a:pt x="60" y="305"/>
                  </a:lnTo>
                  <a:lnTo>
                    <a:pt x="60" y="290"/>
                  </a:lnTo>
                  <a:lnTo>
                    <a:pt x="63" y="276"/>
                  </a:lnTo>
                  <a:lnTo>
                    <a:pt x="85" y="284"/>
                  </a:lnTo>
                  <a:lnTo>
                    <a:pt x="109" y="290"/>
                  </a:lnTo>
                  <a:lnTo>
                    <a:pt x="133" y="297"/>
                  </a:lnTo>
                  <a:lnTo>
                    <a:pt x="160" y="301"/>
                  </a:lnTo>
                  <a:lnTo>
                    <a:pt x="186" y="302"/>
                  </a:lnTo>
                  <a:lnTo>
                    <a:pt x="212" y="301"/>
                  </a:lnTo>
                  <a:lnTo>
                    <a:pt x="236" y="294"/>
                  </a:lnTo>
                  <a:lnTo>
                    <a:pt x="260" y="284"/>
                  </a:lnTo>
                  <a:lnTo>
                    <a:pt x="269" y="279"/>
                  </a:lnTo>
                  <a:lnTo>
                    <a:pt x="280" y="275"/>
                  </a:lnTo>
                  <a:lnTo>
                    <a:pt x="289" y="270"/>
                  </a:lnTo>
                  <a:lnTo>
                    <a:pt x="296" y="262"/>
                  </a:lnTo>
                  <a:lnTo>
                    <a:pt x="287" y="265"/>
                  </a:lnTo>
                  <a:lnTo>
                    <a:pt x="277" y="266"/>
                  </a:lnTo>
                  <a:lnTo>
                    <a:pt x="266" y="269"/>
                  </a:lnTo>
                  <a:lnTo>
                    <a:pt x="256" y="271"/>
                  </a:lnTo>
                  <a:lnTo>
                    <a:pt x="245" y="272"/>
                  </a:lnTo>
                  <a:lnTo>
                    <a:pt x="233" y="274"/>
                  </a:lnTo>
                  <a:lnTo>
                    <a:pt x="223" y="274"/>
                  </a:lnTo>
                  <a:lnTo>
                    <a:pt x="211" y="272"/>
                  </a:lnTo>
                  <a:lnTo>
                    <a:pt x="186" y="269"/>
                  </a:lnTo>
                  <a:lnTo>
                    <a:pt x="162" y="262"/>
                  </a:lnTo>
                  <a:lnTo>
                    <a:pt x="136" y="256"/>
                  </a:lnTo>
                  <a:lnTo>
                    <a:pt x="114" y="247"/>
                  </a:lnTo>
                  <a:lnTo>
                    <a:pt x="91" y="235"/>
                  </a:lnTo>
                  <a:lnTo>
                    <a:pt x="70" y="221"/>
                  </a:lnTo>
                  <a:lnTo>
                    <a:pt x="52" y="205"/>
                  </a:lnTo>
                  <a:lnTo>
                    <a:pt x="36" y="186"/>
                  </a:lnTo>
                  <a:lnTo>
                    <a:pt x="18" y="157"/>
                  </a:lnTo>
                  <a:lnTo>
                    <a:pt x="6" y="126"/>
                  </a:lnTo>
                  <a:lnTo>
                    <a:pt x="0" y="92"/>
                  </a:lnTo>
                  <a:lnTo>
                    <a:pt x="0" y="58"/>
                  </a:lnTo>
                  <a:lnTo>
                    <a:pt x="21" y="0"/>
                  </a:lnTo>
                  <a:lnTo>
                    <a:pt x="25" y="19"/>
                  </a:lnTo>
                  <a:lnTo>
                    <a:pt x="34" y="36"/>
                  </a:lnTo>
                  <a:lnTo>
                    <a:pt x="46" y="52"/>
                  </a:lnTo>
                  <a:lnTo>
                    <a:pt x="61" y="68"/>
                  </a:lnTo>
                  <a:lnTo>
                    <a:pt x="78" y="81"/>
                  </a:lnTo>
                  <a:lnTo>
                    <a:pt x="97" y="92"/>
                  </a:lnTo>
                  <a:lnTo>
                    <a:pt x="117" y="103"/>
                  </a:lnTo>
                  <a:lnTo>
                    <a:pt x="136" y="110"/>
                  </a:lnTo>
                  <a:close/>
                </a:path>
              </a:pathLst>
            </a:custGeom>
            <a:solidFill>
              <a:srgbClr val="B22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859" y="461"/>
              <a:ext cx="200" cy="148"/>
            </a:xfrm>
            <a:custGeom>
              <a:avLst/>
              <a:gdLst>
                <a:gd name="T0" fmla="*/ 380 w 401"/>
                <a:gd name="T1" fmla="*/ 195 h 297"/>
                <a:gd name="T2" fmla="*/ 343 w 401"/>
                <a:gd name="T3" fmla="*/ 237 h 297"/>
                <a:gd name="T4" fmla="*/ 344 w 401"/>
                <a:gd name="T5" fmla="*/ 238 h 297"/>
                <a:gd name="T6" fmla="*/ 326 w 401"/>
                <a:gd name="T7" fmla="*/ 256 h 297"/>
                <a:gd name="T8" fmla="*/ 305 w 401"/>
                <a:gd name="T9" fmla="*/ 270 h 297"/>
                <a:gd name="T10" fmla="*/ 283 w 401"/>
                <a:gd name="T11" fmla="*/ 282 h 297"/>
                <a:gd name="T12" fmla="*/ 259 w 401"/>
                <a:gd name="T13" fmla="*/ 290 h 297"/>
                <a:gd name="T14" fmla="*/ 232 w 401"/>
                <a:gd name="T15" fmla="*/ 295 h 297"/>
                <a:gd name="T16" fmla="*/ 205 w 401"/>
                <a:gd name="T17" fmla="*/ 297 h 297"/>
                <a:gd name="T18" fmla="*/ 178 w 401"/>
                <a:gd name="T19" fmla="*/ 297 h 297"/>
                <a:gd name="T20" fmla="*/ 149 w 401"/>
                <a:gd name="T21" fmla="*/ 295 h 297"/>
                <a:gd name="T22" fmla="*/ 131 w 401"/>
                <a:gd name="T23" fmla="*/ 292 h 297"/>
                <a:gd name="T24" fmla="*/ 114 w 401"/>
                <a:gd name="T25" fmla="*/ 288 h 297"/>
                <a:gd name="T26" fmla="*/ 96 w 401"/>
                <a:gd name="T27" fmla="*/ 285 h 297"/>
                <a:gd name="T28" fmla="*/ 78 w 401"/>
                <a:gd name="T29" fmla="*/ 281 h 297"/>
                <a:gd name="T30" fmla="*/ 60 w 401"/>
                <a:gd name="T31" fmla="*/ 276 h 297"/>
                <a:gd name="T32" fmla="*/ 42 w 401"/>
                <a:gd name="T33" fmla="*/ 272 h 297"/>
                <a:gd name="T34" fmla="*/ 25 w 401"/>
                <a:gd name="T35" fmla="*/ 267 h 297"/>
                <a:gd name="T36" fmla="*/ 7 w 401"/>
                <a:gd name="T37" fmla="*/ 261 h 297"/>
                <a:gd name="T38" fmla="*/ 4 w 401"/>
                <a:gd name="T39" fmla="*/ 259 h 297"/>
                <a:gd name="T40" fmla="*/ 1 w 401"/>
                <a:gd name="T41" fmla="*/ 256 h 297"/>
                <a:gd name="T42" fmla="*/ 0 w 401"/>
                <a:gd name="T43" fmla="*/ 252 h 297"/>
                <a:gd name="T44" fmla="*/ 0 w 401"/>
                <a:gd name="T45" fmla="*/ 250 h 297"/>
                <a:gd name="T46" fmla="*/ 16 w 401"/>
                <a:gd name="T47" fmla="*/ 254 h 297"/>
                <a:gd name="T48" fmla="*/ 33 w 401"/>
                <a:gd name="T49" fmla="*/ 256 h 297"/>
                <a:gd name="T50" fmla="*/ 51 w 401"/>
                <a:gd name="T51" fmla="*/ 259 h 297"/>
                <a:gd name="T52" fmla="*/ 69 w 401"/>
                <a:gd name="T53" fmla="*/ 261 h 297"/>
                <a:gd name="T54" fmla="*/ 87 w 401"/>
                <a:gd name="T55" fmla="*/ 263 h 297"/>
                <a:gd name="T56" fmla="*/ 105 w 401"/>
                <a:gd name="T57" fmla="*/ 264 h 297"/>
                <a:gd name="T58" fmla="*/ 122 w 401"/>
                <a:gd name="T59" fmla="*/ 264 h 297"/>
                <a:gd name="T60" fmla="*/ 140 w 401"/>
                <a:gd name="T61" fmla="*/ 263 h 297"/>
                <a:gd name="T62" fmla="*/ 158 w 401"/>
                <a:gd name="T63" fmla="*/ 261 h 297"/>
                <a:gd name="T64" fmla="*/ 176 w 401"/>
                <a:gd name="T65" fmla="*/ 260 h 297"/>
                <a:gd name="T66" fmla="*/ 193 w 401"/>
                <a:gd name="T67" fmla="*/ 256 h 297"/>
                <a:gd name="T68" fmla="*/ 209 w 401"/>
                <a:gd name="T69" fmla="*/ 252 h 297"/>
                <a:gd name="T70" fmla="*/ 226 w 401"/>
                <a:gd name="T71" fmla="*/ 246 h 297"/>
                <a:gd name="T72" fmla="*/ 242 w 401"/>
                <a:gd name="T73" fmla="*/ 240 h 297"/>
                <a:gd name="T74" fmla="*/ 257 w 401"/>
                <a:gd name="T75" fmla="*/ 232 h 297"/>
                <a:gd name="T76" fmla="*/ 271 w 401"/>
                <a:gd name="T77" fmla="*/ 223 h 297"/>
                <a:gd name="T78" fmla="*/ 293 w 401"/>
                <a:gd name="T79" fmla="*/ 205 h 297"/>
                <a:gd name="T80" fmla="*/ 314 w 401"/>
                <a:gd name="T81" fmla="*/ 186 h 297"/>
                <a:gd name="T82" fmla="*/ 334 w 401"/>
                <a:gd name="T83" fmla="*/ 165 h 297"/>
                <a:gd name="T84" fmla="*/ 350 w 401"/>
                <a:gd name="T85" fmla="*/ 144 h 297"/>
                <a:gd name="T86" fmla="*/ 362 w 401"/>
                <a:gd name="T87" fmla="*/ 122 h 297"/>
                <a:gd name="T88" fmla="*/ 372 w 401"/>
                <a:gd name="T89" fmla="*/ 98 h 297"/>
                <a:gd name="T90" fmla="*/ 377 w 401"/>
                <a:gd name="T91" fmla="*/ 74 h 297"/>
                <a:gd name="T92" fmla="*/ 378 w 401"/>
                <a:gd name="T93" fmla="*/ 47 h 297"/>
                <a:gd name="T94" fmla="*/ 378 w 401"/>
                <a:gd name="T95" fmla="*/ 0 h 297"/>
                <a:gd name="T96" fmla="*/ 395 w 401"/>
                <a:gd name="T97" fmla="*/ 47 h 297"/>
                <a:gd name="T98" fmla="*/ 401 w 401"/>
                <a:gd name="T99" fmla="*/ 97 h 297"/>
                <a:gd name="T100" fmla="*/ 396 w 401"/>
                <a:gd name="T101" fmla="*/ 148 h 297"/>
                <a:gd name="T102" fmla="*/ 380 w 401"/>
                <a:gd name="T103" fmla="*/ 1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1" h="297">
                  <a:moveTo>
                    <a:pt x="380" y="195"/>
                  </a:moveTo>
                  <a:lnTo>
                    <a:pt x="343" y="237"/>
                  </a:lnTo>
                  <a:lnTo>
                    <a:pt x="344" y="238"/>
                  </a:lnTo>
                  <a:lnTo>
                    <a:pt x="326" y="256"/>
                  </a:lnTo>
                  <a:lnTo>
                    <a:pt x="305" y="270"/>
                  </a:lnTo>
                  <a:lnTo>
                    <a:pt x="283" y="282"/>
                  </a:lnTo>
                  <a:lnTo>
                    <a:pt x="259" y="290"/>
                  </a:lnTo>
                  <a:lnTo>
                    <a:pt x="232" y="295"/>
                  </a:lnTo>
                  <a:lnTo>
                    <a:pt x="205" y="297"/>
                  </a:lnTo>
                  <a:lnTo>
                    <a:pt x="178" y="297"/>
                  </a:lnTo>
                  <a:lnTo>
                    <a:pt x="149" y="295"/>
                  </a:lnTo>
                  <a:lnTo>
                    <a:pt x="131" y="292"/>
                  </a:lnTo>
                  <a:lnTo>
                    <a:pt x="114" y="288"/>
                  </a:lnTo>
                  <a:lnTo>
                    <a:pt x="96" y="285"/>
                  </a:lnTo>
                  <a:lnTo>
                    <a:pt x="78" y="281"/>
                  </a:lnTo>
                  <a:lnTo>
                    <a:pt x="60" y="276"/>
                  </a:lnTo>
                  <a:lnTo>
                    <a:pt x="42" y="272"/>
                  </a:lnTo>
                  <a:lnTo>
                    <a:pt x="25" y="267"/>
                  </a:lnTo>
                  <a:lnTo>
                    <a:pt x="7" y="261"/>
                  </a:lnTo>
                  <a:lnTo>
                    <a:pt x="4" y="259"/>
                  </a:lnTo>
                  <a:lnTo>
                    <a:pt x="1" y="256"/>
                  </a:lnTo>
                  <a:lnTo>
                    <a:pt x="0" y="252"/>
                  </a:lnTo>
                  <a:lnTo>
                    <a:pt x="0" y="250"/>
                  </a:lnTo>
                  <a:lnTo>
                    <a:pt x="16" y="254"/>
                  </a:lnTo>
                  <a:lnTo>
                    <a:pt x="33" y="256"/>
                  </a:lnTo>
                  <a:lnTo>
                    <a:pt x="51" y="259"/>
                  </a:lnTo>
                  <a:lnTo>
                    <a:pt x="69" y="261"/>
                  </a:lnTo>
                  <a:lnTo>
                    <a:pt x="87" y="263"/>
                  </a:lnTo>
                  <a:lnTo>
                    <a:pt x="105" y="264"/>
                  </a:lnTo>
                  <a:lnTo>
                    <a:pt x="122" y="264"/>
                  </a:lnTo>
                  <a:lnTo>
                    <a:pt x="140" y="263"/>
                  </a:lnTo>
                  <a:lnTo>
                    <a:pt x="158" y="261"/>
                  </a:lnTo>
                  <a:lnTo>
                    <a:pt x="176" y="260"/>
                  </a:lnTo>
                  <a:lnTo>
                    <a:pt x="193" y="256"/>
                  </a:lnTo>
                  <a:lnTo>
                    <a:pt x="209" y="252"/>
                  </a:lnTo>
                  <a:lnTo>
                    <a:pt x="226" y="246"/>
                  </a:lnTo>
                  <a:lnTo>
                    <a:pt x="242" y="240"/>
                  </a:lnTo>
                  <a:lnTo>
                    <a:pt x="257" y="232"/>
                  </a:lnTo>
                  <a:lnTo>
                    <a:pt x="271" y="223"/>
                  </a:lnTo>
                  <a:lnTo>
                    <a:pt x="293" y="205"/>
                  </a:lnTo>
                  <a:lnTo>
                    <a:pt x="314" y="186"/>
                  </a:lnTo>
                  <a:lnTo>
                    <a:pt x="334" y="165"/>
                  </a:lnTo>
                  <a:lnTo>
                    <a:pt x="350" y="144"/>
                  </a:lnTo>
                  <a:lnTo>
                    <a:pt x="362" y="122"/>
                  </a:lnTo>
                  <a:lnTo>
                    <a:pt x="372" y="98"/>
                  </a:lnTo>
                  <a:lnTo>
                    <a:pt x="377" y="74"/>
                  </a:lnTo>
                  <a:lnTo>
                    <a:pt x="378" y="47"/>
                  </a:lnTo>
                  <a:lnTo>
                    <a:pt x="378" y="0"/>
                  </a:lnTo>
                  <a:lnTo>
                    <a:pt x="395" y="47"/>
                  </a:lnTo>
                  <a:lnTo>
                    <a:pt x="401" y="97"/>
                  </a:lnTo>
                  <a:lnTo>
                    <a:pt x="396" y="148"/>
                  </a:lnTo>
                  <a:lnTo>
                    <a:pt x="380" y="1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2560" y="592"/>
              <a:ext cx="235" cy="318"/>
            </a:xfrm>
            <a:custGeom>
              <a:avLst/>
              <a:gdLst>
                <a:gd name="T0" fmla="*/ 55 w 470"/>
                <a:gd name="T1" fmla="*/ 58 h 634"/>
                <a:gd name="T2" fmla="*/ 76 w 470"/>
                <a:gd name="T3" fmla="*/ 134 h 634"/>
                <a:gd name="T4" fmla="*/ 117 w 470"/>
                <a:gd name="T5" fmla="*/ 206 h 634"/>
                <a:gd name="T6" fmla="*/ 166 w 470"/>
                <a:gd name="T7" fmla="*/ 250 h 634"/>
                <a:gd name="T8" fmla="*/ 228 w 470"/>
                <a:gd name="T9" fmla="*/ 277 h 634"/>
                <a:gd name="T10" fmla="*/ 246 w 470"/>
                <a:gd name="T11" fmla="*/ 295 h 634"/>
                <a:gd name="T12" fmla="*/ 177 w 470"/>
                <a:gd name="T13" fmla="*/ 284 h 634"/>
                <a:gd name="T14" fmla="*/ 112 w 470"/>
                <a:gd name="T15" fmla="*/ 260 h 634"/>
                <a:gd name="T16" fmla="*/ 106 w 470"/>
                <a:gd name="T17" fmla="*/ 278 h 634"/>
                <a:gd name="T18" fmla="*/ 136 w 470"/>
                <a:gd name="T19" fmla="*/ 314 h 634"/>
                <a:gd name="T20" fmla="*/ 174 w 470"/>
                <a:gd name="T21" fmla="*/ 347 h 634"/>
                <a:gd name="T22" fmla="*/ 214 w 470"/>
                <a:gd name="T23" fmla="*/ 376 h 634"/>
                <a:gd name="T24" fmla="*/ 257 w 470"/>
                <a:gd name="T25" fmla="*/ 399 h 634"/>
                <a:gd name="T26" fmla="*/ 304 w 470"/>
                <a:gd name="T27" fmla="*/ 417 h 634"/>
                <a:gd name="T28" fmla="*/ 352 w 470"/>
                <a:gd name="T29" fmla="*/ 430 h 634"/>
                <a:gd name="T30" fmla="*/ 401 w 470"/>
                <a:gd name="T31" fmla="*/ 439 h 634"/>
                <a:gd name="T32" fmla="*/ 418 w 470"/>
                <a:gd name="T33" fmla="*/ 441 h 634"/>
                <a:gd name="T34" fmla="*/ 356 w 470"/>
                <a:gd name="T35" fmla="*/ 448 h 634"/>
                <a:gd name="T36" fmla="*/ 293 w 470"/>
                <a:gd name="T37" fmla="*/ 448 h 634"/>
                <a:gd name="T38" fmla="*/ 232 w 470"/>
                <a:gd name="T39" fmla="*/ 441 h 634"/>
                <a:gd name="T40" fmla="*/ 174 w 470"/>
                <a:gd name="T41" fmla="*/ 426 h 634"/>
                <a:gd name="T42" fmla="*/ 121 w 470"/>
                <a:gd name="T43" fmla="*/ 400 h 634"/>
                <a:gd name="T44" fmla="*/ 144 w 470"/>
                <a:gd name="T45" fmla="*/ 428 h 634"/>
                <a:gd name="T46" fmla="*/ 174 w 470"/>
                <a:gd name="T47" fmla="*/ 453 h 634"/>
                <a:gd name="T48" fmla="*/ 198 w 470"/>
                <a:gd name="T49" fmla="*/ 473 h 634"/>
                <a:gd name="T50" fmla="*/ 219 w 470"/>
                <a:gd name="T51" fmla="*/ 486 h 634"/>
                <a:gd name="T52" fmla="*/ 241 w 470"/>
                <a:gd name="T53" fmla="*/ 502 h 634"/>
                <a:gd name="T54" fmla="*/ 299 w 470"/>
                <a:gd name="T55" fmla="*/ 520 h 634"/>
                <a:gd name="T56" fmla="*/ 383 w 470"/>
                <a:gd name="T57" fmla="*/ 534 h 634"/>
                <a:gd name="T58" fmla="*/ 464 w 470"/>
                <a:gd name="T59" fmla="*/ 526 h 634"/>
                <a:gd name="T60" fmla="*/ 404 w 470"/>
                <a:gd name="T61" fmla="*/ 551 h 634"/>
                <a:gd name="T62" fmla="*/ 332 w 470"/>
                <a:gd name="T63" fmla="*/ 560 h 634"/>
                <a:gd name="T64" fmla="*/ 296 w 470"/>
                <a:gd name="T65" fmla="*/ 571 h 634"/>
                <a:gd name="T66" fmla="*/ 347 w 470"/>
                <a:gd name="T67" fmla="*/ 600 h 634"/>
                <a:gd name="T68" fmla="*/ 406 w 470"/>
                <a:gd name="T69" fmla="*/ 609 h 634"/>
                <a:gd name="T70" fmla="*/ 449 w 470"/>
                <a:gd name="T71" fmla="*/ 598 h 634"/>
                <a:gd name="T72" fmla="*/ 451 w 470"/>
                <a:gd name="T73" fmla="*/ 603 h 634"/>
                <a:gd name="T74" fmla="*/ 385 w 470"/>
                <a:gd name="T75" fmla="*/ 629 h 634"/>
                <a:gd name="T76" fmla="*/ 316 w 470"/>
                <a:gd name="T77" fmla="*/ 629 h 634"/>
                <a:gd name="T78" fmla="*/ 268 w 470"/>
                <a:gd name="T79" fmla="*/ 600 h 634"/>
                <a:gd name="T80" fmla="*/ 237 w 470"/>
                <a:gd name="T81" fmla="*/ 562 h 634"/>
                <a:gd name="T82" fmla="*/ 199 w 470"/>
                <a:gd name="T83" fmla="*/ 535 h 634"/>
                <a:gd name="T84" fmla="*/ 105 w 470"/>
                <a:gd name="T85" fmla="*/ 482 h 634"/>
                <a:gd name="T86" fmla="*/ 33 w 470"/>
                <a:gd name="T87" fmla="*/ 407 h 634"/>
                <a:gd name="T88" fmla="*/ 2 w 470"/>
                <a:gd name="T89" fmla="*/ 314 h 634"/>
                <a:gd name="T90" fmla="*/ 8 w 470"/>
                <a:gd name="T91" fmla="*/ 214 h 634"/>
                <a:gd name="T92" fmla="*/ 33 w 470"/>
                <a:gd name="T93" fmla="*/ 116 h 634"/>
                <a:gd name="T94" fmla="*/ 48 w 470"/>
                <a:gd name="T95" fmla="*/ 41 h 634"/>
                <a:gd name="T96" fmla="*/ 46 w 470"/>
                <a:gd name="T97" fmla="*/ 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0" h="634">
                  <a:moveTo>
                    <a:pt x="46" y="4"/>
                  </a:moveTo>
                  <a:lnTo>
                    <a:pt x="51" y="31"/>
                  </a:lnTo>
                  <a:lnTo>
                    <a:pt x="55" y="58"/>
                  </a:lnTo>
                  <a:lnTo>
                    <a:pt x="61" y="84"/>
                  </a:lnTo>
                  <a:lnTo>
                    <a:pt x="69" y="109"/>
                  </a:lnTo>
                  <a:lnTo>
                    <a:pt x="76" y="134"/>
                  </a:lnTo>
                  <a:lnTo>
                    <a:pt x="88" y="160"/>
                  </a:lnTo>
                  <a:lnTo>
                    <a:pt x="100" y="183"/>
                  </a:lnTo>
                  <a:lnTo>
                    <a:pt x="117" y="206"/>
                  </a:lnTo>
                  <a:lnTo>
                    <a:pt x="132" y="224"/>
                  </a:lnTo>
                  <a:lnTo>
                    <a:pt x="148" y="238"/>
                  </a:lnTo>
                  <a:lnTo>
                    <a:pt x="166" y="250"/>
                  </a:lnTo>
                  <a:lnTo>
                    <a:pt x="186" y="260"/>
                  </a:lnTo>
                  <a:lnTo>
                    <a:pt x="207" y="269"/>
                  </a:lnTo>
                  <a:lnTo>
                    <a:pt x="228" y="277"/>
                  </a:lnTo>
                  <a:lnTo>
                    <a:pt x="247" y="284"/>
                  </a:lnTo>
                  <a:lnTo>
                    <a:pt x="268" y="292"/>
                  </a:lnTo>
                  <a:lnTo>
                    <a:pt x="246" y="295"/>
                  </a:lnTo>
                  <a:lnTo>
                    <a:pt x="222" y="293"/>
                  </a:lnTo>
                  <a:lnTo>
                    <a:pt x="199" y="289"/>
                  </a:lnTo>
                  <a:lnTo>
                    <a:pt x="177" y="284"/>
                  </a:lnTo>
                  <a:lnTo>
                    <a:pt x="156" y="277"/>
                  </a:lnTo>
                  <a:lnTo>
                    <a:pt x="133" y="269"/>
                  </a:lnTo>
                  <a:lnTo>
                    <a:pt x="112" y="260"/>
                  </a:lnTo>
                  <a:lnTo>
                    <a:pt x="93" y="251"/>
                  </a:lnTo>
                  <a:lnTo>
                    <a:pt x="99" y="265"/>
                  </a:lnTo>
                  <a:lnTo>
                    <a:pt x="106" y="278"/>
                  </a:lnTo>
                  <a:lnTo>
                    <a:pt x="115" y="291"/>
                  </a:lnTo>
                  <a:lnTo>
                    <a:pt x="126" y="302"/>
                  </a:lnTo>
                  <a:lnTo>
                    <a:pt x="136" y="314"/>
                  </a:lnTo>
                  <a:lnTo>
                    <a:pt x="148" y="325"/>
                  </a:lnTo>
                  <a:lnTo>
                    <a:pt x="162" y="337"/>
                  </a:lnTo>
                  <a:lnTo>
                    <a:pt x="174" y="347"/>
                  </a:lnTo>
                  <a:lnTo>
                    <a:pt x="187" y="358"/>
                  </a:lnTo>
                  <a:lnTo>
                    <a:pt x="201" y="367"/>
                  </a:lnTo>
                  <a:lnTo>
                    <a:pt x="214" y="376"/>
                  </a:lnTo>
                  <a:lnTo>
                    <a:pt x="228" y="385"/>
                  </a:lnTo>
                  <a:lnTo>
                    <a:pt x="243" y="392"/>
                  </a:lnTo>
                  <a:lnTo>
                    <a:pt x="257" y="399"/>
                  </a:lnTo>
                  <a:lnTo>
                    <a:pt x="272" y="405"/>
                  </a:lnTo>
                  <a:lnTo>
                    <a:pt x="287" y="412"/>
                  </a:lnTo>
                  <a:lnTo>
                    <a:pt x="304" y="417"/>
                  </a:lnTo>
                  <a:lnTo>
                    <a:pt x="319" y="422"/>
                  </a:lnTo>
                  <a:lnTo>
                    <a:pt x="335" y="426"/>
                  </a:lnTo>
                  <a:lnTo>
                    <a:pt x="352" y="430"/>
                  </a:lnTo>
                  <a:lnTo>
                    <a:pt x="368" y="434"/>
                  </a:lnTo>
                  <a:lnTo>
                    <a:pt x="385" y="436"/>
                  </a:lnTo>
                  <a:lnTo>
                    <a:pt x="401" y="439"/>
                  </a:lnTo>
                  <a:lnTo>
                    <a:pt x="418" y="441"/>
                  </a:lnTo>
                  <a:lnTo>
                    <a:pt x="439" y="437"/>
                  </a:lnTo>
                  <a:lnTo>
                    <a:pt x="418" y="441"/>
                  </a:lnTo>
                  <a:lnTo>
                    <a:pt x="398" y="444"/>
                  </a:lnTo>
                  <a:lnTo>
                    <a:pt x="377" y="446"/>
                  </a:lnTo>
                  <a:lnTo>
                    <a:pt x="356" y="448"/>
                  </a:lnTo>
                  <a:lnTo>
                    <a:pt x="335" y="449"/>
                  </a:lnTo>
                  <a:lnTo>
                    <a:pt x="314" y="449"/>
                  </a:lnTo>
                  <a:lnTo>
                    <a:pt x="293" y="448"/>
                  </a:lnTo>
                  <a:lnTo>
                    <a:pt x="272" y="446"/>
                  </a:lnTo>
                  <a:lnTo>
                    <a:pt x="252" y="444"/>
                  </a:lnTo>
                  <a:lnTo>
                    <a:pt x="232" y="441"/>
                  </a:lnTo>
                  <a:lnTo>
                    <a:pt x="211" y="437"/>
                  </a:lnTo>
                  <a:lnTo>
                    <a:pt x="192" y="431"/>
                  </a:lnTo>
                  <a:lnTo>
                    <a:pt x="174" y="426"/>
                  </a:lnTo>
                  <a:lnTo>
                    <a:pt x="156" y="418"/>
                  </a:lnTo>
                  <a:lnTo>
                    <a:pt x="138" y="409"/>
                  </a:lnTo>
                  <a:lnTo>
                    <a:pt x="121" y="400"/>
                  </a:lnTo>
                  <a:lnTo>
                    <a:pt x="126" y="410"/>
                  </a:lnTo>
                  <a:lnTo>
                    <a:pt x="133" y="419"/>
                  </a:lnTo>
                  <a:lnTo>
                    <a:pt x="144" y="428"/>
                  </a:lnTo>
                  <a:lnTo>
                    <a:pt x="153" y="436"/>
                  </a:lnTo>
                  <a:lnTo>
                    <a:pt x="163" y="444"/>
                  </a:lnTo>
                  <a:lnTo>
                    <a:pt x="174" y="453"/>
                  </a:lnTo>
                  <a:lnTo>
                    <a:pt x="183" y="462"/>
                  </a:lnTo>
                  <a:lnTo>
                    <a:pt x="189" y="472"/>
                  </a:lnTo>
                  <a:lnTo>
                    <a:pt x="198" y="473"/>
                  </a:lnTo>
                  <a:lnTo>
                    <a:pt x="205" y="477"/>
                  </a:lnTo>
                  <a:lnTo>
                    <a:pt x="213" y="481"/>
                  </a:lnTo>
                  <a:lnTo>
                    <a:pt x="219" y="486"/>
                  </a:lnTo>
                  <a:lnTo>
                    <a:pt x="226" y="491"/>
                  </a:lnTo>
                  <a:lnTo>
                    <a:pt x="234" y="497"/>
                  </a:lnTo>
                  <a:lnTo>
                    <a:pt x="241" y="502"/>
                  </a:lnTo>
                  <a:lnTo>
                    <a:pt x="249" y="504"/>
                  </a:lnTo>
                  <a:lnTo>
                    <a:pt x="274" y="512"/>
                  </a:lnTo>
                  <a:lnTo>
                    <a:pt x="299" y="520"/>
                  </a:lnTo>
                  <a:lnTo>
                    <a:pt x="326" y="526"/>
                  </a:lnTo>
                  <a:lnTo>
                    <a:pt x="355" y="530"/>
                  </a:lnTo>
                  <a:lnTo>
                    <a:pt x="383" y="534"/>
                  </a:lnTo>
                  <a:lnTo>
                    <a:pt x="410" y="534"/>
                  </a:lnTo>
                  <a:lnTo>
                    <a:pt x="437" y="531"/>
                  </a:lnTo>
                  <a:lnTo>
                    <a:pt x="464" y="526"/>
                  </a:lnTo>
                  <a:lnTo>
                    <a:pt x="446" y="536"/>
                  </a:lnTo>
                  <a:lnTo>
                    <a:pt x="427" y="544"/>
                  </a:lnTo>
                  <a:lnTo>
                    <a:pt x="404" y="551"/>
                  </a:lnTo>
                  <a:lnTo>
                    <a:pt x="382" y="556"/>
                  </a:lnTo>
                  <a:lnTo>
                    <a:pt x="358" y="558"/>
                  </a:lnTo>
                  <a:lnTo>
                    <a:pt x="332" y="560"/>
                  </a:lnTo>
                  <a:lnTo>
                    <a:pt x="308" y="560"/>
                  </a:lnTo>
                  <a:lnTo>
                    <a:pt x="283" y="560"/>
                  </a:lnTo>
                  <a:lnTo>
                    <a:pt x="296" y="571"/>
                  </a:lnTo>
                  <a:lnTo>
                    <a:pt x="313" y="583"/>
                  </a:lnTo>
                  <a:lnTo>
                    <a:pt x="329" y="592"/>
                  </a:lnTo>
                  <a:lnTo>
                    <a:pt x="347" y="600"/>
                  </a:lnTo>
                  <a:lnTo>
                    <a:pt x="367" y="606"/>
                  </a:lnTo>
                  <a:lnTo>
                    <a:pt x="386" y="609"/>
                  </a:lnTo>
                  <a:lnTo>
                    <a:pt x="406" y="609"/>
                  </a:lnTo>
                  <a:lnTo>
                    <a:pt x="427" y="605"/>
                  </a:lnTo>
                  <a:lnTo>
                    <a:pt x="437" y="601"/>
                  </a:lnTo>
                  <a:lnTo>
                    <a:pt x="449" y="598"/>
                  </a:lnTo>
                  <a:lnTo>
                    <a:pt x="460" y="594"/>
                  </a:lnTo>
                  <a:lnTo>
                    <a:pt x="470" y="593"/>
                  </a:lnTo>
                  <a:lnTo>
                    <a:pt x="451" y="603"/>
                  </a:lnTo>
                  <a:lnTo>
                    <a:pt x="430" y="614"/>
                  </a:lnTo>
                  <a:lnTo>
                    <a:pt x="407" y="623"/>
                  </a:lnTo>
                  <a:lnTo>
                    <a:pt x="385" y="629"/>
                  </a:lnTo>
                  <a:lnTo>
                    <a:pt x="362" y="634"/>
                  </a:lnTo>
                  <a:lnTo>
                    <a:pt x="338" y="634"/>
                  </a:lnTo>
                  <a:lnTo>
                    <a:pt x="316" y="629"/>
                  </a:lnTo>
                  <a:lnTo>
                    <a:pt x="293" y="620"/>
                  </a:lnTo>
                  <a:lnTo>
                    <a:pt x="280" y="610"/>
                  </a:lnTo>
                  <a:lnTo>
                    <a:pt x="268" y="600"/>
                  </a:lnTo>
                  <a:lnTo>
                    <a:pt x="257" y="587"/>
                  </a:lnTo>
                  <a:lnTo>
                    <a:pt x="247" y="575"/>
                  </a:lnTo>
                  <a:lnTo>
                    <a:pt x="237" y="562"/>
                  </a:lnTo>
                  <a:lnTo>
                    <a:pt x="226" y="552"/>
                  </a:lnTo>
                  <a:lnTo>
                    <a:pt x="213" y="543"/>
                  </a:lnTo>
                  <a:lnTo>
                    <a:pt x="199" y="535"/>
                  </a:lnTo>
                  <a:lnTo>
                    <a:pt x="166" y="521"/>
                  </a:lnTo>
                  <a:lnTo>
                    <a:pt x="135" y="503"/>
                  </a:lnTo>
                  <a:lnTo>
                    <a:pt x="105" y="482"/>
                  </a:lnTo>
                  <a:lnTo>
                    <a:pt x="78" y="459"/>
                  </a:lnTo>
                  <a:lnTo>
                    <a:pt x="54" y="434"/>
                  </a:lnTo>
                  <a:lnTo>
                    <a:pt x="33" y="407"/>
                  </a:lnTo>
                  <a:lnTo>
                    <a:pt x="18" y="378"/>
                  </a:lnTo>
                  <a:lnTo>
                    <a:pt x="8" y="349"/>
                  </a:lnTo>
                  <a:lnTo>
                    <a:pt x="2" y="314"/>
                  </a:lnTo>
                  <a:lnTo>
                    <a:pt x="0" y="280"/>
                  </a:lnTo>
                  <a:lnTo>
                    <a:pt x="2" y="247"/>
                  </a:lnTo>
                  <a:lnTo>
                    <a:pt x="8" y="214"/>
                  </a:lnTo>
                  <a:lnTo>
                    <a:pt x="15" y="180"/>
                  </a:lnTo>
                  <a:lnTo>
                    <a:pt x="24" y="148"/>
                  </a:lnTo>
                  <a:lnTo>
                    <a:pt x="33" y="116"/>
                  </a:lnTo>
                  <a:lnTo>
                    <a:pt x="42" y="84"/>
                  </a:lnTo>
                  <a:lnTo>
                    <a:pt x="46" y="63"/>
                  </a:lnTo>
                  <a:lnTo>
                    <a:pt x="48" y="41"/>
                  </a:lnTo>
                  <a:lnTo>
                    <a:pt x="46" y="21"/>
                  </a:lnTo>
                  <a:lnTo>
                    <a:pt x="42" y="0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872" y="636"/>
              <a:ext cx="345" cy="294"/>
            </a:xfrm>
            <a:custGeom>
              <a:avLst/>
              <a:gdLst>
                <a:gd name="T0" fmla="*/ 551 w 690"/>
                <a:gd name="T1" fmla="*/ 160 h 588"/>
                <a:gd name="T2" fmla="*/ 545 w 690"/>
                <a:gd name="T3" fmla="*/ 267 h 588"/>
                <a:gd name="T4" fmla="*/ 526 w 690"/>
                <a:gd name="T5" fmla="*/ 358 h 588"/>
                <a:gd name="T6" fmla="*/ 533 w 690"/>
                <a:gd name="T7" fmla="*/ 447 h 588"/>
                <a:gd name="T8" fmla="*/ 578 w 690"/>
                <a:gd name="T9" fmla="*/ 498 h 588"/>
                <a:gd name="T10" fmla="*/ 630 w 690"/>
                <a:gd name="T11" fmla="*/ 522 h 588"/>
                <a:gd name="T12" fmla="*/ 690 w 690"/>
                <a:gd name="T13" fmla="*/ 529 h 588"/>
                <a:gd name="T14" fmla="*/ 647 w 690"/>
                <a:gd name="T15" fmla="*/ 552 h 588"/>
                <a:gd name="T16" fmla="*/ 602 w 690"/>
                <a:gd name="T17" fmla="*/ 570 h 588"/>
                <a:gd name="T18" fmla="*/ 554 w 690"/>
                <a:gd name="T19" fmla="*/ 583 h 588"/>
                <a:gd name="T20" fmla="*/ 503 w 690"/>
                <a:gd name="T21" fmla="*/ 588 h 588"/>
                <a:gd name="T22" fmla="*/ 451 w 690"/>
                <a:gd name="T23" fmla="*/ 583 h 588"/>
                <a:gd name="T24" fmla="*/ 406 w 690"/>
                <a:gd name="T25" fmla="*/ 570 h 588"/>
                <a:gd name="T26" fmla="*/ 368 w 690"/>
                <a:gd name="T27" fmla="*/ 554 h 588"/>
                <a:gd name="T28" fmla="*/ 332 w 690"/>
                <a:gd name="T29" fmla="*/ 531 h 588"/>
                <a:gd name="T30" fmla="*/ 392 w 690"/>
                <a:gd name="T31" fmla="*/ 513 h 588"/>
                <a:gd name="T32" fmla="*/ 451 w 690"/>
                <a:gd name="T33" fmla="*/ 484 h 588"/>
                <a:gd name="T34" fmla="*/ 476 w 690"/>
                <a:gd name="T35" fmla="*/ 458 h 588"/>
                <a:gd name="T36" fmla="*/ 454 w 690"/>
                <a:gd name="T37" fmla="*/ 470 h 588"/>
                <a:gd name="T38" fmla="*/ 431 w 690"/>
                <a:gd name="T39" fmla="*/ 483 h 588"/>
                <a:gd name="T40" fmla="*/ 382 w 690"/>
                <a:gd name="T41" fmla="*/ 498 h 588"/>
                <a:gd name="T42" fmla="*/ 313 w 690"/>
                <a:gd name="T43" fmla="*/ 507 h 588"/>
                <a:gd name="T44" fmla="*/ 243 w 690"/>
                <a:gd name="T45" fmla="*/ 506 h 588"/>
                <a:gd name="T46" fmla="*/ 175 w 690"/>
                <a:gd name="T47" fmla="*/ 495 h 588"/>
                <a:gd name="T48" fmla="*/ 114 w 690"/>
                <a:gd name="T49" fmla="*/ 470 h 588"/>
                <a:gd name="T50" fmla="*/ 66 w 690"/>
                <a:gd name="T51" fmla="*/ 431 h 588"/>
                <a:gd name="T52" fmla="*/ 47 w 690"/>
                <a:gd name="T53" fmla="*/ 381 h 588"/>
                <a:gd name="T54" fmla="*/ 126 w 690"/>
                <a:gd name="T55" fmla="*/ 403 h 588"/>
                <a:gd name="T56" fmla="*/ 211 w 690"/>
                <a:gd name="T57" fmla="*/ 399 h 588"/>
                <a:gd name="T58" fmla="*/ 271 w 690"/>
                <a:gd name="T59" fmla="*/ 376 h 588"/>
                <a:gd name="T60" fmla="*/ 300 w 690"/>
                <a:gd name="T61" fmla="*/ 359 h 588"/>
                <a:gd name="T62" fmla="*/ 326 w 690"/>
                <a:gd name="T63" fmla="*/ 340 h 588"/>
                <a:gd name="T64" fmla="*/ 306 w 690"/>
                <a:gd name="T65" fmla="*/ 345 h 588"/>
                <a:gd name="T66" fmla="*/ 261 w 690"/>
                <a:gd name="T67" fmla="*/ 365 h 588"/>
                <a:gd name="T68" fmla="*/ 210 w 690"/>
                <a:gd name="T69" fmla="*/ 374 h 588"/>
                <a:gd name="T70" fmla="*/ 144 w 690"/>
                <a:gd name="T71" fmla="*/ 366 h 588"/>
                <a:gd name="T72" fmla="*/ 87 w 690"/>
                <a:gd name="T73" fmla="*/ 341 h 588"/>
                <a:gd name="T74" fmla="*/ 38 w 690"/>
                <a:gd name="T75" fmla="*/ 293 h 588"/>
                <a:gd name="T76" fmla="*/ 6 w 690"/>
                <a:gd name="T77" fmla="*/ 217 h 588"/>
                <a:gd name="T78" fmla="*/ 3 w 690"/>
                <a:gd name="T79" fmla="*/ 133 h 588"/>
                <a:gd name="T80" fmla="*/ 53 w 690"/>
                <a:gd name="T81" fmla="*/ 102 h 588"/>
                <a:gd name="T82" fmla="*/ 118 w 690"/>
                <a:gd name="T83" fmla="*/ 98 h 588"/>
                <a:gd name="T84" fmla="*/ 177 w 690"/>
                <a:gd name="T85" fmla="*/ 82 h 588"/>
                <a:gd name="T86" fmla="*/ 229 w 690"/>
                <a:gd name="T87" fmla="*/ 60 h 588"/>
                <a:gd name="T88" fmla="*/ 282 w 690"/>
                <a:gd name="T89" fmla="*/ 38 h 588"/>
                <a:gd name="T90" fmla="*/ 325 w 690"/>
                <a:gd name="T91" fmla="*/ 15 h 588"/>
                <a:gd name="T92" fmla="*/ 356 w 690"/>
                <a:gd name="T93" fmla="*/ 3 h 588"/>
                <a:gd name="T94" fmla="*/ 391 w 690"/>
                <a:gd name="T95" fmla="*/ 0 h 588"/>
                <a:gd name="T96" fmla="*/ 440 w 690"/>
                <a:gd name="T97" fmla="*/ 13 h 588"/>
                <a:gd name="T98" fmla="*/ 487 w 690"/>
                <a:gd name="T99" fmla="*/ 48 h 588"/>
                <a:gd name="T100" fmla="*/ 524 w 690"/>
                <a:gd name="T101" fmla="*/ 91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90" h="588">
                  <a:moveTo>
                    <a:pt x="524" y="91"/>
                  </a:moveTo>
                  <a:lnTo>
                    <a:pt x="544" y="123"/>
                  </a:lnTo>
                  <a:lnTo>
                    <a:pt x="551" y="160"/>
                  </a:lnTo>
                  <a:lnTo>
                    <a:pt x="552" y="200"/>
                  </a:lnTo>
                  <a:lnTo>
                    <a:pt x="550" y="238"/>
                  </a:lnTo>
                  <a:lnTo>
                    <a:pt x="545" y="267"/>
                  </a:lnTo>
                  <a:lnTo>
                    <a:pt x="538" y="298"/>
                  </a:lnTo>
                  <a:lnTo>
                    <a:pt x="532" y="327"/>
                  </a:lnTo>
                  <a:lnTo>
                    <a:pt x="526" y="358"/>
                  </a:lnTo>
                  <a:lnTo>
                    <a:pt x="523" y="389"/>
                  </a:lnTo>
                  <a:lnTo>
                    <a:pt x="524" y="419"/>
                  </a:lnTo>
                  <a:lnTo>
                    <a:pt x="533" y="447"/>
                  </a:lnTo>
                  <a:lnTo>
                    <a:pt x="550" y="473"/>
                  </a:lnTo>
                  <a:lnTo>
                    <a:pt x="563" y="487"/>
                  </a:lnTo>
                  <a:lnTo>
                    <a:pt x="578" y="498"/>
                  </a:lnTo>
                  <a:lnTo>
                    <a:pt x="594" y="509"/>
                  </a:lnTo>
                  <a:lnTo>
                    <a:pt x="612" y="516"/>
                  </a:lnTo>
                  <a:lnTo>
                    <a:pt x="630" y="522"/>
                  </a:lnTo>
                  <a:lnTo>
                    <a:pt x="650" y="525"/>
                  </a:lnTo>
                  <a:lnTo>
                    <a:pt x="669" y="528"/>
                  </a:lnTo>
                  <a:lnTo>
                    <a:pt x="690" y="529"/>
                  </a:lnTo>
                  <a:lnTo>
                    <a:pt x="677" y="537"/>
                  </a:lnTo>
                  <a:lnTo>
                    <a:pt x="662" y="545"/>
                  </a:lnTo>
                  <a:lnTo>
                    <a:pt x="647" y="552"/>
                  </a:lnTo>
                  <a:lnTo>
                    <a:pt x="632" y="559"/>
                  </a:lnTo>
                  <a:lnTo>
                    <a:pt x="617" y="565"/>
                  </a:lnTo>
                  <a:lnTo>
                    <a:pt x="602" y="570"/>
                  </a:lnTo>
                  <a:lnTo>
                    <a:pt x="585" y="576"/>
                  </a:lnTo>
                  <a:lnTo>
                    <a:pt x="570" y="579"/>
                  </a:lnTo>
                  <a:lnTo>
                    <a:pt x="554" y="583"/>
                  </a:lnTo>
                  <a:lnTo>
                    <a:pt x="538" y="586"/>
                  </a:lnTo>
                  <a:lnTo>
                    <a:pt x="520" y="587"/>
                  </a:lnTo>
                  <a:lnTo>
                    <a:pt x="503" y="588"/>
                  </a:lnTo>
                  <a:lnTo>
                    <a:pt x="485" y="588"/>
                  </a:lnTo>
                  <a:lnTo>
                    <a:pt x="469" y="586"/>
                  </a:lnTo>
                  <a:lnTo>
                    <a:pt x="451" y="583"/>
                  </a:lnTo>
                  <a:lnTo>
                    <a:pt x="433" y="579"/>
                  </a:lnTo>
                  <a:lnTo>
                    <a:pt x="419" y="576"/>
                  </a:lnTo>
                  <a:lnTo>
                    <a:pt x="406" y="570"/>
                  </a:lnTo>
                  <a:lnTo>
                    <a:pt x="392" y="565"/>
                  </a:lnTo>
                  <a:lnTo>
                    <a:pt x="380" y="560"/>
                  </a:lnTo>
                  <a:lnTo>
                    <a:pt x="368" y="554"/>
                  </a:lnTo>
                  <a:lnTo>
                    <a:pt x="356" y="546"/>
                  </a:lnTo>
                  <a:lnTo>
                    <a:pt x="344" y="538"/>
                  </a:lnTo>
                  <a:lnTo>
                    <a:pt x="332" y="531"/>
                  </a:lnTo>
                  <a:lnTo>
                    <a:pt x="352" y="525"/>
                  </a:lnTo>
                  <a:lnTo>
                    <a:pt x="371" y="519"/>
                  </a:lnTo>
                  <a:lnTo>
                    <a:pt x="392" y="513"/>
                  </a:lnTo>
                  <a:lnTo>
                    <a:pt x="412" y="505"/>
                  </a:lnTo>
                  <a:lnTo>
                    <a:pt x="431" y="496"/>
                  </a:lnTo>
                  <a:lnTo>
                    <a:pt x="451" y="484"/>
                  </a:lnTo>
                  <a:lnTo>
                    <a:pt x="467" y="471"/>
                  </a:lnTo>
                  <a:lnTo>
                    <a:pt x="484" y="456"/>
                  </a:lnTo>
                  <a:lnTo>
                    <a:pt x="476" y="458"/>
                  </a:lnTo>
                  <a:lnTo>
                    <a:pt x="469" y="462"/>
                  </a:lnTo>
                  <a:lnTo>
                    <a:pt x="461" y="466"/>
                  </a:lnTo>
                  <a:lnTo>
                    <a:pt x="454" y="470"/>
                  </a:lnTo>
                  <a:lnTo>
                    <a:pt x="446" y="475"/>
                  </a:lnTo>
                  <a:lnTo>
                    <a:pt x="439" y="479"/>
                  </a:lnTo>
                  <a:lnTo>
                    <a:pt x="431" y="483"/>
                  </a:lnTo>
                  <a:lnTo>
                    <a:pt x="424" y="487"/>
                  </a:lnTo>
                  <a:lnTo>
                    <a:pt x="403" y="493"/>
                  </a:lnTo>
                  <a:lnTo>
                    <a:pt x="382" y="498"/>
                  </a:lnTo>
                  <a:lnTo>
                    <a:pt x="359" y="502"/>
                  </a:lnTo>
                  <a:lnTo>
                    <a:pt x="337" y="506"/>
                  </a:lnTo>
                  <a:lnTo>
                    <a:pt x="313" y="507"/>
                  </a:lnTo>
                  <a:lnTo>
                    <a:pt x="289" y="509"/>
                  </a:lnTo>
                  <a:lnTo>
                    <a:pt x="267" y="509"/>
                  </a:lnTo>
                  <a:lnTo>
                    <a:pt x="243" y="506"/>
                  </a:lnTo>
                  <a:lnTo>
                    <a:pt x="220" y="504"/>
                  </a:lnTo>
                  <a:lnTo>
                    <a:pt x="196" y="500"/>
                  </a:lnTo>
                  <a:lnTo>
                    <a:pt x="175" y="495"/>
                  </a:lnTo>
                  <a:lnTo>
                    <a:pt x="153" y="488"/>
                  </a:lnTo>
                  <a:lnTo>
                    <a:pt x="133" y="479"/>
                  </a:lnTo>
                  <a:lnTo>
                    <a:pt x="114" y="470"/>
                  </a:lnTo>
                  <a:lnTo>
                    <a:pt x="96" y="458"/>
                  </a:lnTo>
                  <a:lnTo>
                    <a:pt x="80" y="446"/>
                  </a:lnTo>
                  <a:lnTo>
                    <a:pt x="66" y="431"/>
                  </a:lnTo>
                  <a:lnTo>
                    <a:pt x="59" y="415"/>
                  </a:lnTo>
                  <a:lnTo>
                    <a:pt x="53" y="398"/>
                  </a:lnTo>
                  <a:lnTo>
                    <a:pt x="47" y="381"/>
                  </a:lnTo>
                  <a:lnTo>
                    <a:pt x="71" y="392"/>
                  </a:lnTo>
                  <a:lnTo>
                    <a:pt x="97" y="398"/>
                  </a:lnTo>
                  <a:lnTo>
                    <a:pt x="126" y="403"/>
                  </a:lnTo>
                  <a:lnTo>
                    <a:pt x="154" y="404"/>
                  </a:lnTo>
                  <a:lnTo>
                    <a:pt x="183" y="403"/>
                  </a:lnTo>
                  <a:lnTo>
                    <a:pt x="211" y="399"/>
                  </a:lnTo>
                  <a:lnTo>
                    <a:pt x="238" y="392"/>
                  </a:lnTo>
                  <a:lnTo>
                    <a:pt x="262" y="381"/>
                  </a:lnTo>
                  <a:lnTo>
                    <a:pt x="271" y="376"/>
                  </a:lnTo>
                  <a:lnTo>
                    <a:pt x="282" y="371"/>
                  </a:lnTo>
                  <a:lnTo>
                    <a:pt x="291" y="365"/>
                  </a:lnTo>
                  <a:lnTo>
                    <a:pt x="300" y="359"/>
                  </a:lnTo>
                  <a:lnTo>
                    <a:pt x="309" y="353"/>
                  </a:lnTo>
                  <a:lnTo>
                    <a:pt x="318" y="347"/>
                  </a:lnTo>
                  <a:lnTo>
                    <a:pt x="326" y="340"/>
                  </a:lnTo>
                  <a:lnTo>
                    <a:pt x="335" y="334"/>
                  </a:lnTo>
                  <a:lnTo>
                    <a:pt x="321" y="339"/>
                  </a:lnTo>
                  <a:lnTo>
                    <a:pt x="306" y="345"/>
                  </a:lnTo>
                  <a:lnTo>
                    <a:pt x="292" y="352"/>
                  </a:lnTo>
                  <a:lnTo>
                    <a:pt x="277" y="358"/>
                  </a:lnTo>
                  <a:lnTo>
                    <a:pt x="261" y="365"/>
                  </a:lnTo>
                  <a:lnTo>
                    <a:pt x="246" y="370"/>
                  </a:lnTo>
                  <a:lnTo>
                    <a:pt x="228" y="372"/>
                  </a:lnTo>
                  <a:lnTo>
                    <a:pt x="210" y="374"/>
                  </a:lnTo>
                  <a:lnTo>
                    <a:pt x="187" y="372"/>
                  </a:lnTo>
                  <a:lnTo>
                    <a:pt x="165" y="370"/>
                  </a:lnTo>
                  <a:lnTo>
                    <a:pt x="144" y="366"/>
                  </a:lnTo>
                  <a:lnTo>
                    <a:pt x="124" y="359"/>
                  </a:lnTo>
                  <a:lnTo>
                    <a:pt x="105" y="352"/>
                  </a:lnTo>
                  <a:lnTo>
                    <a:pt x="87" y="341"/>
                  </a:lnTo>
                  <a:lnTo>
                    <a:pt x="71" y="329"/>
                  </a:lnTo>
                  <a:lnTo>
                    <a:pt x="56" y="314"/>
                  </a:lnTo>
                  <a:lnTo>
                    <a:pt x="38" y="293"/>
                  </a:lnTo>
                  <a:lnTo>
                    <a:pt x="24" y="268"/>
                  </a:lnTo>
                  <a:lnTo>
                    <a:pt x="12" y="242"/>
                  </a:lnTo>
                  <a:lnTo>
                    <a:pt x="6" y="217"/>
                  </a:lnTo>
                  <a:lnTo>
                    <a:pt x="2" y="188"/>
                  </a:lnTo>
                  <a:lnTo>
                    <a:pt x="0" y="161"/>
                  </a:lnTo>
                  <a:lnTo>
                    <a:pt x="3" y="133"/>
                  </a:lnTo>
                  <a:lnTo>
                    <a:pt x="9" y="105"/>
                  </a:lnTo>
                  <a:lnTo>
                    <a:pt x="32" y="103"/>
                  </a:lnTo>
                  <a:lnTo>
                    <a:pt x="53" y="102"/>
                  </a:lnTo>
                  <a:lnTo>
                    <a:pt x="75" y="102"/>
                  </a:lnTo>
                  <a:lnTo>
                    <a:pt x="97" y="101"/>
                  </a:lnTo>
                  <a:lnTo>
                    <a:pt x="118" y="98"/>
                  </a:lnTo>
                  <a:lnTo>
                    <a:pt x="138" y="94"/>
                  </a:lnTo>
                  <a:lnTo>
                    <a:pt x="159" y="89"/>
                  </a:lnTo>
                  <a:lnTo>
                    <a:pt x="177" y="82"/>
                  </a:lnTo>
                  <a:lnTo>
                    <a:pt x="193" y="74"/>
                  </a:lnTo>
                  <a:lnTo>
                    <a:pt x="211" y="67"/>
                  </a:lnTo>
                  <a:lnTo>
                    <a:pt x="229" y="60"/>
                  </a:lnTo>
                  <a:lnTo>
                    <a:pt x="246" y="53"/>
                  </a:lnTo>
                  <a:lnTo>
                    <a:pt x="264" y="45"/>
                  </a:lnTo>
                  <a:lnTo>
                    <a:pt x="282" y="38"/>
                  </a:lnTo>
                  <a:lnTo>
                    <a:pt x="298" y="30"/>
                  </a:lnTo>
                  <a:lnTo>
                    <a:pt x="315" y="21"/>
                  </a:lnTo>
                  <a:lnTo>
                    <a:pt x="325" y="15"/>
                  </a:lnTo>
                  <a:lnTo>
                    <a:pt x="335" y="11"/>
                  </a:lnTo>
                  <a:lnTo>
                    <a:pt x="346" y="7"/>
                  </a:lnTo>
                  <a:lnTo>
                    <a:pt x="356" y="3"/>
                  </a:lnTo>
                  <a:lnTo>
                    <a:pt x="368" y="2"/>
                  </a:lnTo>
                  <a:lnTo>
                    <a:pt x="379" y="0"/>
                  </a:lnTo>
                  <a:lnTo>
                    <a:pt x="391" y="0"/>
                  </a:lnTo>
                  <a:lnTo>
                    <a:pt x="403" y="2"/>
                  </a:lnTo>
                  <a:lnTo>
                    <a:pt x="422" y="7"/>
                  </a:lnTo>
                  <a:lnTo>
                    <a:pt x="440" y="13"/>
                  </a:lnTo>
                  <a:lnTo>
                    <a:pt x="457" y="24"/>
                  </a:lnTo>
                  <a:lnTo>
                    <a:pt x="473" y="35"/>
                  </a:lnTo>
                  <a:lnTo>
                    <a:pt x="487" y="48"/>
                  </a:lnTo>
                  <a:lnTo>
                    <a:pt x="500" y="62"/>
                  </a:lnTo>
                  <a:lnTo>
                    <a:pt x="512" y="76"/>
                  </a:lnTo>
                  <a:lnTo>
                    <a:pt x="524" y="91"/>
                  </a:lnTo>
                  <a:close/>
                </a:path>
              </a:pathLst>
            </a:custGeom>
            <a:solidFill>
              <a:srgbClr val="B22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085" y="692"/>
              <a:ext cx="43" cy="152"/>
            </a:xfrm>
            <a:custGeom>
              <a:avLst/>
              <a:gdLst>
                <a:gd name="T0" fmla="*/ 85 w 85"/>
                <a:gd name="T1" fmla="*/ 105 h 304"/>
                <a:gd name="T2" fmla="*/ 85 w 85"/>
                <a:gd name="T3" fmla="*/ 121 h 304"/>
                <a:gd name="T4" fmla="*/ 82 w 85"/>
                <a:gd name="T5" fmla="*/ 137 h 304"/>
                <a:gd name="T6" fmla="*/ 76 w 85"/>
                <a:gd name="T7" fmla="*/ 152 h 304"/>
                <a:gd name="T8" fmla="*/ 70 w 85"/>
                <a:gd name="T9" fmla="*/ 166 h 304"/>
                <a:gd name="T10" fmla="*/ 63 w 85"/>
                <a:gd name="T11" fmla="*/ 181 h 304"/>
                <a:gd name="T12" fmla="*/ 54 w 85"/>
                <a:gd name="T13" fmla="*/ 195 h 304"/>
                <a:gd name="T14" fmla="*/ 45 w 85"/>
                <a:gd name="T15" fmla="*/ 209 h 304"/>
                <a:gd name="T16" fmla="*/ 37 w 85"/>
                <a:gd name="T17" fmla="*/ 223 h 304"/>
                <a:gd name="T18" fmla="*/ 31 w 85"/>
                <a:gd name="T19" fmla="*/ 244 h 304"/>
                <a:gd name="T20" fmla="*/ 33 w 85"/>
                <a:gd name="T21" fmla="*/ 264 h 304"/>
                <a:gd name="T22" fmla="*/ 40 w 85"/>
                <a:gd name="T23" fmla="*/ 285 h 304"/>
                <a:gd name="T24" fmla="*/ 49 w 85"/>
                <a:gd name="T25" fmla="*/ 304 h 304"/>
                <a:gd name="T26" fmla="*/ 43 w 85"/>
                <a:gd name="T27" fmla="*/ 301 h 304"/>
                <a:gd name="T28" fmla="*/ 40 w 85"/>
                <a:gd name="T29" fmla="*/ 304 h 304"/>
                <a:gd name="T30" fmla="*/ 31 w 85"/>
                <a:gd name="T31" fmla="*/ 291 h 304"/>
                <a:gd name="T32" fmla="*/ 24 w 85"/>
                <a:gd name="T33" fmla="*/ 280 h 304"/>
                <a:gd name="T34" fmla="*/ 15 w 85"/>
                <a:gd name="T35" fmla="*/ 265 h 304"/>
                <a:gd name="T36" fmla="*/ 9 w 85"/>
                <a:gd name="T37" fmla="*/ 253 h 304"/>
                <a:gd name="T38" fmla="*/ 3 w 85"/>
                <a:gd name="T39" fmla="*/ 238 h 304"/>
                <a:gd name="T40" fmla="*/ 0 w 85"/>
                <a:gd name="T41" fmla="*/ 224 h 304"/>
                <a:gd name="T42" fmla="*/ 1 w 85"/>
                <a:gd name="T43" fmla="*/ 210 h 304"/>
                <a:gd name="T44" fmla="*/ 4 w 85"/>
                <a:gd name="T45" fmla="*/ 195 h 304"/>
                <a:gd name="T46" fmla="*/ 12 w 85"/>
                <a:gd name="T47" fmla="*/ 177 h 304"/>
                <a:gd name="T48" fmla="*/ 21 w 85"/>
                <a:gd name="T49" fmla="*/ 159 h 304"/>
                <a:gd name="T50" fmla="*/ 28 w 85"/>
                <a:gd name="T51" fmla="*/ 141 h 304"/>
                <a:gd name="T52" fmla="*/ 36 w 85"/>
                <a:gd name="T53" fmla="*/ 121 h 304"/>
                <a:gd name="T54" fmla="*/ 40 w 85"/>
                <a:gd name="T55" fmla="*/ 102 h 304"/>
                <a:gd name="T56" fmla="*/ 42 w 85"/>
                <a:gd name="T57" fmla="*/ 83 h 304"/>
                <a:gd name="T58" fmla="*/ 40 w 85"/>
                <a:gd name="T59" fmla="*/ 63 h 304"/>
                <a:gd name="T60" fmla="*/ 33 w 85"/>
                <a:gd name="T61" fmla="*/ 44 h 304"/>
                <a:gd name="T62" fmla="*/ 28 w 85"/>
                <a:gd name="T63" fmla="*/ 34 h 304"/>
                <a:gd name="T64" fmla="*/ 27 w 85"/>
                <a:gd name="T65" fmla="*/ 24 h 304"/>
                <a:gd name="T66" fmla="*/ 25 w 85"/>
                <a:gd name="T67" fmla="*/ 12 h 304"/>
                <a:gd name="T68" fmla="*/ 27 w 85"/>
                <a:gd name="T69" fmla="*/ 0 h 304"/>
                <a:gd name="T70" fmla="*/ 34 w 85"/>
                <a:gd name="T71" fmla="*/ 13 h 304"/>
                <a:gd name="T72" fmla="*/ 43 w 85"/>
                <a:gd name="T73" fmla="*/ 26 h 304"/>
                <a:gd name="T74" fmla="*/ 52 w 85"/>
                <a:gd name="T75" fmla="*/ 38 h 304"/>
                <a:gd name="T76" fmla="*/ 61 w 85"/>
                <a:gd name="T77" fmla="*/ 51 h 304"/>
                <a:gd name="T78" fmla="*/ 70 w 85"/>
                <a:gd name="T79" fmla="*/ 63 h 304"/>
                <a:gd name="T80" fmla="*/ 78 w 85"/>
                <a:gd name="T81" fmla="*/ 76 h 304"/>
                <a:gd name="T82" fmla="*/ 82 w 85"/>
                <a:gd name="T83" fmla="*/ 89 h 304"/>
                <a:gd name="T84" fmla="*/ 85 w 85"/>
                <a:gd name="T85" fmla="*/ 105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" h="304">
                  <a:moveTo>
                    <a:pt x="85" y="105"/>
                  </a:moveTo>
                  <a:lnTo>
                    <a:pt x="85" y="121"/>
                  </a:lnTo>
                  <a:lnTo>
                    <a:pt x="82" y="137"/>
                  </a:lnTo>
                  <a:lnTo>
                    <a:pt x="76" y="152"/>
                  </a:lnTo>
                  <a:lnTo>
                    <a:pt x="70" y="166"/>
                  </a:lnTo>
                  <a:lnTo>
                    <a:pt x="63" y="181"/>
                  </a:lnTo>
                  <a:lnTo>
                    <a:pt x="54" y="195"/>
                  </a:lnTo>
                  <a:lnTo>
                    <a:pt x="45" y="209"/>
                  </a:lnTo>
                  <a:lnTo>
                    <a:pt x="37" y="223"/>
                  </a:lnTo>
                  <a:lnTo>
                    <a:pt x="31" y="244"/>
                  </a:lnTo>
                  <a:lnTo>
                    <a:pt x="33" y="264"/>
                  </a:lnTo>
                  <a:lnTo>
                    <a:pt x="40" y="285"/>
                  </a:lnTo>
                  <a:lnTo>
                    <a:pt x="49" y="304"/>
                  </a:lnTo>
                  <a:lnTo>
                    <a:pt x="43" y="301"/>
                  </a:lnTo>
                  <a:lnTo>
                    <a:pt x="40" y="304"/>
                  </a:lnTo>
                  <a:lnTo>
                    <a:pt x="31" y="291"/>
                  </a:lnTo>
                  <a:lnTo>
                    <a:pt x="24" y="280"/>
                  </a:lnTo>
                  <a:lnTo>
                    <a:pt x="15" y="265"/>
                  </a:lnTo>
                  <a:lnTo>
                    <a:pt x="9" y="253"/>
                  </a:lnTo>
                  <a:lnTo>
                    <a:pt x="3" y="238"/>
                  </a:lnTo>
                  <a:lnTo>
                    <a:pt x="0" y="224"/>
                  </a:lnTo>
                  <a:lnTo>
                    <a:pt x="1" y="210"/>
                  </a:lnTo>
                  <a:lnTo>
                    <a:pt x="4" y="195"/>
                  </a:lnTo>
                  <a:lnTo>
                    <a:pt x="12" y="177"/>
                  </a:lnTo>
                  <a:lnTo>
                    <a:pt x="21" y="159"/>
                  </a:lnTo>
                  <a:lnTo>
                    <a:pt x="28" y="141"/>
                  </a:lnTo>
                  <a:lnTo>
                    <a:pt x="36" y="121"/>
                  </a:lnTo>
                  <a:lnTo>
                    <a:pt x="40" y="102"/>
                  </a:lnTo>
                  <a:lnTo>
                    <a:pt x="42" y="83"/>
                  </a:lnTo>
                  <a:lnTo>
                    <a:pt x="40" y="63"/>
                  </a:lnTo>
                  <a:lnTo>
                    <a:pt x="33" y="44"/>
                  </a:lnTo>
                  <a:lnTo>
                    <a:pt x="28" y="34"/>
                  </a:lnTo>
                  <a:lnTo>
                    <a:pt x="27" y="24"/>
                  </a:lnTo>
                  <a:lnTo>
                    <a:pt x="25" y="12"/>
                  </a:lnTo>
                  <a:lnTo>
                    <a:pt x="27" y="0"/>
                  </a:lnTo>
                  <a:lnTo>
                    <a:pt x="34" y="13"/>
                  </a:lnTo>
                  <a:lnTo>
                    <a:pt x="43" y="26"/>
                  </a:lnTo>
                  <a:lnTo>
                    <a:pt x="52" y="38"/>
                  </a:lnTo>
                  <a:lnTo>
                    <a:pt x="61" y="51"/>
                  </a:lnTo>
                  <a:lnTo>
                    <a:pt x="70" y="63"/>
                  </a:lnTo>
                  <a:lnTo>
                    <a:pt x="78" y="76"/>
                  </a:lnTo>
                  <a:lnTo>
                    <a:pt x="82" y="89"/>
                  </a:lnTo>
                  <a:lnTo>
                    <a:pt x="85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898" y="700"/>
              <a:ext cx="168" cy="74"/>
            </a:xfrm>
            <a:custGeom>
              <a:avLst/>
              <a:gdLst>
                <a:gd name="T0" fmla="*/ 4 w 336"/>
                <a:gd name="T1" fmla="*/ 1 h 148"/>
                <a:gd name="T2" fmla="*/ 15 w 336"/>
                <a:gd name="T3" fmla="*/ 19 h 148"/>
                <a:gd name="T4" fmla="*/ 28 w 336"/>
                <a:gd name="T5" fmla="*/ 37 h 148"/>
                <a:gd name="T6" fmla="*/ 43 w 336"/>
                <a:gd name="T7" fmla="*/ 54 h 148"/>
                <a:gd name="T8" fmla="*/ 59 w 336"/>
                <a:gd name="T9" fmla="*/ 69 h 148"/>
                <a:gd name="T10" fmla="*/ 79 w 336"/>
                <a:gd name="T11" fmla="*/ 83 h 148"/>
                <a:gd name="T12" fmla="*/ 100 w 336"/>
                <a:gd name="T13" fmla="*/ 95 h 148"/>
                <a:gd name="T14" fmla="*/ 122 w 336"/>
                <a:gd name="T15" fmla="*/ 103 h 148"/>
                <a:gd name="T16" fmla="*/ 146 w 336"/>
                <a:gd name="T17" fmla="*/ 107 h 148"/>
                <a:gd name="T18" fmla="*/ 169 w 336"/>
                <a:gd name="T19" fmla="*/ 109 h 148"/>
                <a:gd name="T20" fmla="*/ 191 w 336"/>
                <a:gd name="T21" fmla="*/ 109 h 148"/>
                <a:gd name="T22" fmla="*/ 214 w 336"/>
                <a:gd name="T23" fmla="*/ 109 h 148"/>
                <a:gd name="T24" fmla="*/ 235 w 336"/>
                <a:gd name="T25" fmla="*/ 107 h 148"/>
                <a:gd name="T26" fmla="*/ 256 w 336"/>
                <a:gd name="T27" fmla="*/ 104 h 148"/>
                <a:gd name="T28" fmla="*/ 276 w 336"/>
                <a:gd name="T29" fmla="*/ 98 h 148"/>
                <a:gd name="T30" fmla="*/ 296 w 336"/>
                <a:gd name="T31" fmla="*/ 90 h 148"/>
                <a:gd name="T32" fmla="*/ 314 w 336"/>
                <a:gd name="T33" fmla="*/ 80 h 148"/>
                <a:gd name="T34" fmla="*/ 336 w 336"/>
                <a:gd name="T35" fmla="*/ 71 h 148"/>
                <a:gd name="T36" fmla="*/ 314 w 336"/>
                <a:gd name="T37" fmla="*/ 90 h 148"/>
                <a:gd name="T38" fmla="*/ 291 w 336"/>
                <a:gd name="T39" fmla="*/ 107 h 148"/>
                <a:gd name="T40" fmla="*/ 266 w 336"/>
                <a:gd name="T41" fmla="*/ 121 h 148"/>
                <a:gd name="T42" fmla="*/ 239 w 336"/>
                <a:gd name="T43" fmla="*/ 132 h 148"/>
                <a:gd name="T44" fmla="*/ 211 w 336"/>
                <a:gd name="T45" fmla="*/ 141 h 148"/>
                <a:gd name="T46" fmla="*/ 182 w 336"/>
                <a:gd name="T47" fmla="*/ 147 h 148"/>
                <a:gd name="T48" fmla="*/ 151 w 336"/>
                <a:gd name="T49" fmla="*/ 148 h 148"/>
                <a:gd name="T50" fmla="*/ 119 w 336"/>
                <a:gd name="T51" fmla="*/ 145 h 148"/>
                <a:gd name="T52" fmla="*/ 100 w 336"/>
                <a:gd name="T53" fmla="*/ 141 h 148"/>
                <a:gd name="T54" fmla="*/ 80 w 336"/>
                <a:gd name="T55" fmla="*/ 134 h 148"/>
                <a:gd name="T56" fmla="*/ 62 w 336"/>
                <a:gd name="T57" fmla="*/ 125 h 148"/>
                <a:gd name="T58" fmla="*/ 47 w 336"/>
                <a:gd name="T59" fmla="*/ 114 h 148"/>
                <a:gd name="T60" fmla="*/ 33 w 336"/>
                <a:gd name="T61" fmla="*/ 101 h 148"/>
                <a:gd name="T62" fmla="*/ 21 w 336"/>
                <a:gd name="T63" fmla="*/ 86 h 148"/>
                <a:gd name="T64" fmla="*/ 12 w 336"/>
                <a:gd name="T65" fmla="*/ 71 h 148"/>
                <a:gd name="T66" fmla="*/ 6 w 336"/>
                <a:gd name="T67" fmla="*/ 54 h 148"/>
                <a:gd name="T68" fmla="*/ 0 w 336"/>
                <a:gd name="T69" fmla="*/ 0 h 148"/>
                <a:gd name="T70" fmla="*/ 4 w 336"/>
                <a:gd name="T71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6" h="148">
                  <a:moveTo>
                    <a:pt x="4" y="1"/>
                  </a:moveTo>
                  <a:lnTo>
                    <a:pt x="15" y="19"/>
                  </a:lnTo>
                  <a:lnTo>
                    <a:pt x="28" y="37"/>
                  </a:lnTo>
                  <a:lnTo>
                    <a:pt x="43" y="54"/>
                  </a:lnTo>
                  <a:lnTo>
                    <a:pt x="59" y="69"/>
                  </a:lnTo>
                  <a:lnTo>
                    <a:pt x="79" y="83"/>
                  </a:lnTo>
                  <a:lnTo>
                    <a:pt x="100" y="95"/>
                  </a:lnTo>
                  <a:lnTo>
                    <a:pt x="122" y="103"/>
                  </a:lnTo>
                  <a:lnTo>
                    <a:pt x="146" y="107"/>
                  </a:lnTo>
                  <a:lnTo>
                    <a:pt x="169" y="109"/>
                  </a:lnTo>
                  <a:lnTo>
                    <a:pt x="191" y="109"/>
                  </a:lnTo>
                  <a:lnTo>
                    <a:pt x="214" y="109"/>
                  </a:lnTo>
                  <a:lnTo>
                    <a:pt x="235" y="107"/>
                  </a:lnTo>
                  <a:lnTo>
                    <a:pt x="256" y="104"/>
                  </a:lnTo>
                  <a:lnTo>
                    <a:pt x="276" y="98"/>
                  </a:lnTo>
                  <a:lnTo>
                    <a:pt x="296" y="90"/>
                  </a:lnTo>
                  <a:lnTo>
                    <a:pt x="314" y="80"/>
                  </a:lnTo>
                  <a:lnTo>
                    <a:pt x="336" y="71"/>
                  </a:lnTo>
                  <a:lnTo>
                    <a:pt x="314" y="90"/>
                  </a:lnTo>
                  <a:lnTo>
                    <a:pt x="291" y="107"/>
                  </a:lnTo>
                  <a:lnTo>
                    <a:pt x="266" y="121"/>
                  </a:lnTo>
                  <a:lnTo>
                    <a:pt x="239" y="132"/>
                  </a:lnTo>
                  <a:lnTo>
                    <a:pt x="211" y="141"/>
                  </a:lnTo>
                  <a:lnTo>
                    <a:pt x="182" y="147"/>
                  </a:lnTo>
                  <a:lnTo>
                    <a:pt x="151" y="148"/>
                  </a:lnTo>
                  <a:lnTo>
                    <a:pt x="119" y="145"/>
                  </a:lnTo>
                  <a:lnTo>
                    <a:pt x="100" y="141"/>
                  </a:lnTo>
                  <a:lnTo>
                    <a:pt x="80" y="134"/>
                  </a:lnTo>
                  <a:lnTo>
                    <a:pt x="62" y="125"/>
                  </a:lnTo>
                  <a:lnTo>
                    <a:pt x="47" y="114"/>
                  </a:lnTo>
                  <a:lnTo>
                    <a:pt x="33" y="101"/>
                  </a:lnTo>
                  <a:lnTo>
                    <a:pt x="21" y="86"/>
                  </a:lnTo>
                  <a:lnTo>
                    <a:pt x="12" y="71"/>
                  </a:lnTo>
                  <a:lnTo>
                    <a:pt x="6" y="54"/>
                  </a:lnTo>
                  <a:lnTo>
                    <a:pt x="0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66" y="725"/>
              <a:ext cx="145" cy="86"/>
            </a:xfrm>
            <a:custGeom>
              <a:avLst/>
              <a:gdLst>
                <a:gd name="T0" fmla="*/ 172 w 289"/>
                <a:gd name="T1" fmla="*/ 31 h 172"/>
                <a:gd name="T2" fmla="*/ 141 w 289"/>
                <a:gd name="T3" fmla="*/ 33 h 172"/>
                <a:gd name="T4" fmla="*/ 111 w 289"/>
                <a:gd name="T5" fmla="*/ 40 h 172"/>
                <a:gd name="T6" fmla="*/ 81 w 289"/>
                <a:gd name="T7" fmla="*/ 50 h 172"/>
                <a:gd name="T8" fmla="*/ 84 w 289"/>
                <a:gd name="T9" fmla="*/ 55 h 172"/>
                <a:gd name="T10" fmla="*/ 121 w 289"/>
                <a:gd name="T11" fmla="*/ 53 h 172"/>
                <a:gd name="T12" fmla="*/ 159 w 289"/>
                <a:gd name="T13" fmla="*/ 51 h 172"/>
                <a:gd name="T14" fmla="*/ 193 w 289"/>
                <a:gd name="T15" fmla="*/ 57 h 172"/>
                <a:gd name="T16" fmla="*/ 223 w 289"/>
                <a:gd name="T17" fmla="*/ 82 h 172"/>
                <a:gd name="T18" fmla="*/ 180 w 289"/>
                <a:gd name="T19" fmla="*/ 85 h 172"/>
                <a:gd name="T20" fmla="*/ 139 w 289"/>
                <a:gd name="T21" fmla="*/ 91 h 172"/>
                <a:gd name="T22" fmla="*/ 100 w 289"/>
                <a:gd name="T23" fmla="*/ 102 h 172"/>
                <a:gd name="T24" fmla="*/ 63 w 289"/>
                <a:gd name="T25" fmla="*/ 116 h 172"/>
                <a:gd name="T26" fmla="*/ 126 w 289"/>
                <a:gd name="T27" fmla="*/ 116 h 172"/>
                <a:gd name="T28" fmla="*/ 189 w 289"/>
                <a:gd name="T29" fmla="*/ 116 h 172"/>
                <a:gd name="T30" fmla="*/ 245 w 289"/>
                <a:gd name="T31" fmla="*/ 130 h 172"/>
                <a:gd name="T32" fmla="*/ 289 w 289"/>
                <a:gd name="T33" fmla="*/ 166 h 172"/>
                <a:gd name="T34" fmla="*/ 253 w 289"/>
                <a:gd name="T35" fmla="*/ 163 h 172"/>
                <a:gd name="T36" fmla="*/ 217 w 289"/>
                <a:gd name="T37" fmla="*/ 160 h 172"/>
                <a:gd name="T38" fmla="*/ 180 w 289"/>
                <a:gd name="T39" fmla="*/ 157 h 172"/>
                <a:gd name="T40" fmla="*/ 142 w 289"/>
                <a:gd name="T41" fmla="*/ 154 h 172"/>
                <a:gd name="T42" fmla="*/ 105 w 289"/>
                <a:gd name="T43" fmla="*/ 154 h 172"/>
                <a:gd name="T44" fmla="*/ 69 w 289"/>
                <a:gd name="T45" fmla="*/ 157 h 172"/>
                <a:gd name="T46" fmla="*/ 33 w 289"/>
                <a:gd name="T47" fmla="*/ 162 h 172"/>
                <a:gd name="T48" fmla="*/ 0 w 289"/>
                <a:gd name="T49" fmla="*/ 172 h 172"/>
                <a:gd name="T50" fmla="*/ 24 w 289"/>
                <a:gd name="T51" fmla="*/ 107 h 172"/>
                <a:gd name="T52" fmla="*/ 42 w 289"/>
                <a:gd name="T53" fmla="*/ 39 h 172"/>
                <a:gd name="T54" fmla="*/ 73 w 289"/>
                <a:gd name="T55" fmla="*/ 28 h 172"/>
                <a:gd name="T56" fmla="*/ 103 w 289"/>
                <a:gd name="T57" fmla="*/ 17 h 172"/>
                <a:gd name="T58" fmla="*/ 133 w 289"/>
                <a:gd name="T59" fmla="*/ 5 h 172"/>
                <a:gd name="T60" fmla="*/ 166 w 289"/>
                <a:gd name="T61" fmla="*/ 0 h 172"/>
                <a:gd name="T62" fmla="*/ 180 w 289"/>
                <a:gd name="T63" fmla="*/ 15 h 172"/>
                <a:gd name="T64" fmla="*/ 189 w 289"/>
                <a:gd name="T65" fmla="*/ 3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9" h="172">
                  <a:moveTo>
                    <a:pt x="189" y="32"/>
                  </a:moveTo>
                  <a:lnTo>
                    <a:pt x="172" y="31"/>
                  </a:lnTo>
                  <a:lnTo>
                    <a:pt x="156" y="31"/>
                  </a:lnTo>
                  <a:lnTo>
                    <a:pt x="141" y="33"/>
                  </a:lnTo>
                  <a:lnTo>
                    <a:pt x="126" y="36"/>
                  </a:lnTo>
                  <a:lnTo>
                    <a:pt x="111" y="40"/>
                  </a:lnTo>
                  <a:lnTo>
                    <a:pt x="96" y="45"/>
                  </a:lnTo>
                  <a:lnTo>
                    <a:pt x="81" y="50"/>
                  </a:lnTo>
                  <a:lnTo>
                    <a:pt x="67" y="57"/>
                  </a:lnTo>
                  <a:lnTo>
                    <a:pt x="84" y="55"/>
                  </a:lnTo>
                  <a:lnTo>
                    <a:pt x="102" y="54"/>
                  </a:lnTo>
                  <a:lnTo>
                    <a:pt x="121" y="53"/>
                  </a:lnTo>
                  <a:lnTo>
                    <a:pt x="139" y="51"/>
                  </a:lnTo>
                  <a:lnTo>
                    <a:pt x="159" y="51"/>
                  </a:lnTo>
                  <a:lnTo>
                    <a:pt x="177" y="53"/>
                  </a:lnTo>
                  <a:lnTo>
                    <a:pt x="193" y="57"/>
                  </a:lnTo>
                  <a:lnTo>
                    <a:pt x="209" y="62"/>
                  </a:lnTo>
                  <a:lnTo>
                    <a:pt x="223" y="82"/>
                  </a:lnTo>
                  <a:lnTo>
                    <a:pt x="200" y="82"/>
                  </a:lnTo>
                  <a:lnTo>
                    <a:pt x="180" y="85"/>
                  </a:lnTo>
                  <a:lnTo>
                    <a:pt x="159" y="88"/>
                  </a:lnTo>
                  <a:lnTo>
                    <a:pt x="139" y="91"/>
                  </a:lnTo>
                  <a:lnTo>
                    <a:pt x="120" y="97"/>
                  </a:lnTo>
                  <a:lnTo>
                    <a:pt x="100" y="102"/>
                  </a:lnTo>
                  <a:lnTo>
                    <a:pt x="81" y="109"/>
                  </a:lnTo>
                  <a:lnTo>
                    <a:pt x="63" y="116"/>
                  </a:lnTo>
                  <a:lnTo>
                    <a:pt x="94" y="116"/>
                  </a:lnTo>
                  <a:lnTo>
                    <a:pt x="126" y="116"/>
                  </a:lnTo>
                  <a:lnTo>
                    <a:pt x="157" y="115"/>
                  </a:lnTo>
                  <a:lnTo>
                    <a:pt x="189" y="116"/>
                  </a:lnTo>
                  <a:lnTo>
                    <a:pt x="217" y="121"/>
                  </a:lnTo>
                  <a:lnTo>
                    <a:pt x="245" y="130"/>
                  </a:lnTo>
                  <a:lnTo>
                    <a:pt x="269" y="144"/>
                  </a:lnTo>
                  <a:lnTo>
                    <a:pt x="289" y="166"/>
                  </a:lnTo>
                  <a:lnTo>
                    <a:pt x="271" y="165"/>
                  </a:lnTo>
                  <a:lnTo>
                    <a:pt x="253" y="163"/>
                  </a:lnTo>
                  <a:lnTo>
                    <a:pt x="235" y="161"/>
                  </a:lnTo>
                  <a:lnTo>
                    <a:pt x="217" y="160"/>
                  </a:lnTo>
                  <a:lnTo>
                    <a:pt x="197" y="158"/>
                  </a:lnTo>
                  <a:lnTo>
                    <a:pt x="180" y="157"/>
                  </a:lnTo>
                  <a:lnTo>
                    <a:pt x="160" y="156"/>
                  </a:lnTo>
                  <a:lnTo>
                    <a:pt x="142" y="154"/>
                  </a:lnTo>
                  <a:lnTo>
                    <a:pt x="124" y="154"/>
                  </a:lnTo>
                  <a:lnTo>
                    <a:pt x="105" y="154"/>
                  </a:lnTo>
                  <a:lnTo>
                    <a:pt x="87" y="156"/>
                  </a:lnTo>
                  <a:lnTo>
                    <a:pt x="69" y="157"/>
                  </a:lnTo>
                  <a:lnTo>
                    <a:pt x="51" y="160"/>
                  </a:lnTo>
                  <a:lnTo>
                    <a:pt x="33" y="162"/>
                  </a:lnTo>
                  <a:lnTo>
                    <a:pt x="16" y="167"/>
                  </a:lnTo>
                  <a:lnTo>
                    <a:pt x="0" y="172"/>
                  </a:lnTo>
                  <a:lnTo>
                    <a:pt x="10" y="140"/>
                  </a:lnTo>
                  <a:lnTo>
                    <a:pt x="24" y="107"/>
                  </a:lnTo>
                  <a:lnTo>
                    <a:pt x="36" y="73"/>
                  </a:lnTo>
                  <a:lnTo>
                    <a:pt x="42" y="39"/>
                  </a:lnTo>
                  <a:lnTo>
                    <a:pt x="58" y="33"/>
                  </a:lnTo>
                  <a:lnTo>
                    <a:pt x="73" y="28"/>
                  </a:lnTo>
                  <a:lnTo>
                    <a:pt x="88" y="23"/>
                  </a:lnTo>
                  <a:lnTo>
                    <a:pt x="103" y="17"/>
                  </a:lnTo>
                  <a:lnTo>
                    <a:pt x="118" y="10"/>
                  </a:lnTo>
                  <a:lnTo>
                    <a:pt x="133" y="5"/>
                  </a:lnTo>
                  <a:lnTo>
                    <a:pt x="150" y="3"/>
                  </a:lnTo>
                  <a:lnTo>
                    <a:pt x="166" y="0"/>
                  </a:lnTo>
                  <a:lnTo>
                    <a:pt x="175" y="8"/>
                  </a:lnTo>
                  <a:lnTo>
                    <a:pt x="180" y="15"/>
                  </a:lnTo>
                  <a:lnTo>
                    <a:pt x="184" y="23"/>
                  </a:lnTo>
                  <a:lnTo>
                    <a:pt x="189" y="32"/>
                  </a:lnTo>
                  <a:close/>
                </a:path>
              </a:pathLst>
            </a:custGeom>
            <a:solidFill>
              <a:srgbClr val="B22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355" y="834"/>
              <a:ext cx="85" cy="83"/>
            </a:xfrm>
            <a:custGeom>
              <a:avLst/>
              <a:gdLst>
                <a:gd name="T0" fmla="*/ 170 w 170"/>
                <a:gd name="T1" fmla="*/ 110 h 166"/>
                <a:gd name="T2" fmla="*/ 168 w 170"/>
                <a:gd name="T3" fmla="*/ 161 h 166"/>
                <a:gd name="T4" fmla="*/ 156 w 170"/>
                <a:gd name="T5" fmla="*/ 149 h 166"/>
                <a:gd name="T6" fmla="*/ 146 w 170"/>
                <a:gd name="T7" fmla="*/ 137 h 166"/>
                <a:gd name="T8" fmla="*/ 134 w 170"/>
                <a:gd name="T9" fmla="*/ 126 h 166"/>
                <a:gd name="T10" fmla="*/ 123 w 170"/>
                <a:gd name="T11" fmla="*/ 113 h 166"/>
                <a:gd name="T12" fmla="*/ 113 w 170"/>
                <a:gd name="T13" fmla="*/ 101 h 166"/>
                <a:gd name="T14" fmla="*/ 99 w 170"/>
                <a:gd name="T15" fmla="*/ 91 h 166"/>
                <a:gd name="T16" fmla="*/ 86 w 170"/>
                <a:gd name="T17" fmla="*/ 82 h 166"/>
                <a:gd name="T18" fmla="*/ 71 w 170"/>
                <a:gd name="T19" fmla="*/ 74 h 166"/>
                <a:gd name="T20" fmla="*/ 81 w 170"/>
                <a:gd name="T21" fmla="*/ 85 h 166"/>
                <a:gd name="T22" fmla="*/ 90 w 170"/>
                <a:gd name="T23" fmla="*/ 95 h 166"/>
                <a:gd name="T24" fmla="*/ 99 w 170"/>
                <a:gd name="T25" fmla="*/ 107 h 166"/>
                <a:gd name="T26" fmla="*/ 107 w 170"/>
                <a:gd name="T27" fmla="*/ 118 h 166"/>
                <a:gd name="T28" fmla="*/ 116 w 170"/>
                <a:gd name="T29" fmla="*/ 130 h 166"/>
                <a:gd name="T30" fmla="*/ 123 w 170"/>
                <a:gd name="T31" fmla="*/ 141 h 166"/>
                <a:gd name="T32" fmla="*/ 131 w 170"/>
                <a:gd name="T33" fmla="*/ 154 h 166"/>
                <a:gd name="T34" fmla="*/ 138 w 170"/>
                <a:gd name="T35" fmla="*/ 166 h 166"/>
                <a:gd name="T36" fmla="*/ 123 w 170"/>
                <a:gd name="T37" fmla="*/ 163 h 166"/>
                <a:gd name="T38" fmla="*/ 107 w 170"/>
                <a:gd name="T39" fmla="*/ 158 h 166"/>
                <a:gd name="T40" fmla="*/ 92 w 170"/>
                <a:gd name="T41" fmla="*/ 152 h 166"/>
                <a:gd name="T42" fmla="*/ 78 w 170"/>
                <a:gd name="T43" fmla="*/ 144 h 166"/>
                <a:gd name="T44" fmla="*/ 65 w 170"/>
                <a:gd name="T45" fmla="*/ 135 h 166"/>
                <a:gd name="T46" fmla="*/ 53 w 170"/>
                <a:gd name="T47" fmla="*/ 125 h 166"/>
                <a:gd name="T48" fmla="*/ 44 w 170"/>
                <a:gd name="T49" fmla="*/ 113 h 166"/>
                <a:gd name="T50" fmla="*/ 35 w 170"/>
                <a:gd name="T51" fmla="*/ 101 h 166"/>
                <a:gd name="T52" fmla="*/ 23 w 170"/>
                <a:gd name="T53" fmla="*/ 77 h 166"/>
                <a:gd name="T54" fmla="*/ 17 w 170"/>
                <a:gd name="T55" fmla="*/ 50 h 166"/>
                <a:gd name="T56" fmla="*/ 9 w 170"/>
                <a:gd name="T57" fmla="*/ 24 h 166"/>
                <a:gd name="T58" fmla="*/ 0 w 170"/>
                <a:gd name="T59" fmla="*/ 0 h 166"/>
                <a:gd name="T60" fmla="*/ 26 w 170"/>
                <a:gd name="T61" fmla="*/ 7 h 166"/>
                <a:gd name="T62" fmla="*/ 54 w 170"/>
                <a:gd name="T63" fmla="*/ 15 h 166"/>
                <a:gd name="T64" fmla="*/ 83 w 170"/>
                <a:gd name="T65" fmla="*/ 23 h 166"/>
                <a:gd name="T66" fmla="*/ 110 w 170"/>
                <a:gd name="T67" fmla="*/ 33 h 166"/>
                <a:gd name="T68" fmla="*/ 134 w 170"/>
                <a:gd name="T69" fmla="*/ 45 h 166"/>
                <a:gd name="T70" fmla="*/ 153 w 170"/>
                <a:gd name="T71" fmla="*/ 61 h 166"/>
                <a:gd name="T72" fmla="*/ 165 w 170"/>
                <a:gd name="T73" fmla="*/ 82 h 166"/>
                <a:gd name="T74" fmla="*/ 170 w 170"/>
                <a:gd name="T75" fmla="*/ 11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" h="166">
                  <a:moveTo>
                    <a:pt x="170" y="110"/>
                  </a:moveTo>
                  <a:lnTo>
                    <a:pt x="168" y="161"/>
                  </a:lnTo>
                  <a:lnTo>
                    <a:pt x="156" y="149"/>
                  </a:lnTo>
                  <a:lnTo>
                    <a:pt x="146" y="137"/>
                  </a:lnTo>
                  <a:lnTo>
                    <a:pt x="134" y="126"/>
                  </a:lnTo>
                  <a:lnTo>
                    <a:pt x="123" y="113"/>
                  </a:lnTo>
                  <a:lnTo>
                    <a:pt x="113" y="101"/>
                  </a:lnTo>
                  <a:lnTo>
                    <a:pt x="99" y="91"/>
                  </a:lnTo>
                  <a:lnTo>
                    <a:pt x="86" y="82"/>
                  </a:lnTo>
                  <a:lnTo>
                    <a:pt x="71" y="74"/>
                  </a:lnTo>
                  <a:lnTo>
                    <a:pt x="81" y="85"/>
                  </a:lnTo>
                  <a:lnTo>
                    <a:pt x="90" y="95"/>
                  </a:lnTo>
                  <a:lnTo>
                    <a:pt x="99" y="107"/>
                  </a:lnTo>
                  <a:lnTo>
                    <a:pt x="107" y="118"/>
                  </a:lnTo>
                  <a:lnTo>
                    <a:pt x="116" y="130"/>
                  </a:lnTo>
                  <a:lnTo>
                    <a:pt x="123" y="141"/>
                  </a:lnTo>
                  <a:lnTo>
                    <a:pt x="131" y="154"/>
                  </a:lnTo>
                  <a:lnTo>
                    <a:pt x="138" y="166"/>
                  </a:lnTo>
                  <a:lnTo>
                    <a:pt x="123" y="163"/>
                  </a:lnTo>
                  <a:lnTo>
                    <a:pt x="107" y="158"/>
                  </a:lnTo>
                  <a:lnTo>
                    <a:pt x="92" y="152"/>
                  </a:lnTo>
                  <a:lnTo>
                    <a:pt x="78" y="144"/>
                  </a:lnTo>
                  <a:lnTo>
                    <a:pt x="65" y="135"/>
                  </a:lnTo>
                  <a:lnTo>
                    <a:pt x="53" y="125"/>
                  </a:lnTo>
                  <a:lnTo>
                    <a:pt x="44" y="113"/>
                  </a:lnTo>
                  <a:lnTo>
                    <a:pt x="35" y="101"/>
                  </a:lnTo>
                  <a:lnTo>
                    <a:pt x="23" y="77"/>
                  </a:lnTo>
                  <a:lnTo>
                    <a:pt x="17" y="50"/>
                  </a:lnTo>
                  <a:lnTo>
                    <a:pt x="9" y="24"/>
                  </a:lnTo>
                  <a:lnTo>
                    <a:pt x="0" y="0"/>
                  </a:lnTo>
                  <a:lnTo>
                    <a:pt x="26" y="7"/>
                  </a:lnTo>
                  <a:lnTo>
                    <a:pt x="54" y="15"/>
                  </a:lnTo>
                  <a:lnTo>
                    <a:pt x="83" y="23"/>
                  </a:lnTo>
                  <a:lnTo>
                    <a:pt x="110" y="33"/>
                  </a:lnTo>
                  <a:lnTo>
                    <a:pt x="134" y="45"/>
                  </a:lnTo>
                  <a:lnTo>
                    <a:pt x="153" y="61"/>
                  </a:lnTo>
                  <a:lnTo>
                    <a:pt x="165" y="82"/>
                  </a:lnTo>
                  <a:lnTo>
                    <a:pt x="170" y="11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2619" y="941"/>
              <a:ext cx="128" cy="104"/>
            </a:xfrm>
            <a:custGeom>
              <a:avLst/>
              <a:gdLst>
                <a:gd name="T0" fmla="*/ 258 w 258"/>
                <a:gd name="T1" fmla="*/ 66 h 209"/>
                <a:gd name="T2" fmla="*/ 258 w 258"/>
                <a:gd name="T3" fmla="*/ 72 h 209"/>
                <a:gd name="T4" fmla="*/ 241 w 258"/>
                <a:gd name="T5" fmla="*/ 80 h 209"/>
                <a:gd name="T6" fmla="*/ 223 w 258"/>
                <a:gd name="T7" fmla="*/ 88 h 209"/>
                <a:gd name="T8" fmla="*/ 207 w 258"/>
                <a:gd name="T9" fmla="*/ 97 h 209"/>
                <a:gd name="T10" fmla="*/ 190 w 258"/>
                <a:gd name="T11" fmla="*/ 107 h 209"/>
                <a:gd name="T12" fmla="*/ 177 w 258"/>
                <a:gd name="T13" fmla="*/ 119 h 209"/>
                <a:gd name="T14" fmla="*/ 166 w 258"/>
                <a:gd name="T15" fmla="*/ 133 h 209"/>
                <a:gd name="T16" fmla="*/ 160 w 258"/>
                <a:gd name="T17" fmla="*/ 148 h 209"/>
                <a:gd name="T18" fmla="*/ 159 w 258"/>
                <a:gd name="T19" fmla="*/ 166 h 209"/>
                <a:gd name="T20" fmla="*/ 160 w 258"/>
                <a:gd name="T21" fmla="*/ 178 h 209"/>
                <a:gd name="T22" fmla="*/ 163 w 258"/>
                <a:gd name="T23" fmla="*/ 191 h 209"/>
                <a:gd name="T24" fmla="*/ 160 w 258"/>
                <a:gd name="T25" fmla="*/ 202 h 209"/>
                <a:gd name="T26" fmla="*/ 148 w 258"/>
                <a:gd name="T27" fmla="*/ 209 h 209"/>
                <a:gd name="T28" fmla="*/ 138 w 258"/>
                <a:gd name="T29" fmla="*/ 207 h 209"/>
                <a:gd name="T30" fmla="*/ 131 w 258"/>
                <a:gd name="T31" fmla="*/ 204 h 209"/>
                <a:gd name="T32" fmla="*/ 123 w 258"/>
                <a:gd name="T33" fmla="*/ 197 h 209"/>
                <a:gd name="T34" fmla="*/ 119 w 258"/>
                <a:gd name="T35" fmla="*/ 189 h 209"/>
                <a:gd name="T36" fmla="*/ 110 w 258"/>
                <a:gd name="T37" fmla="*/ 166 h 209"/>
                <a:gd name="T38" fmla="*/ 113 w 258"/>
                <a:gd name="T39" fmla="*/ 143 h 209"/>
                <a:gd name="T40" fmla="*/ 116 w 258"/>
                <a:gd name="T41" fmla="*/ 120 h 209"/>
                <a:gd name="T42" fmla="*/ 114 w 258"/>
                <a:gd name="T43" fmla="*/ 96 h 209"/>
                <a:gd name="T44" fmla="*/ 101 w 258"/>
                <a:gd name="T45" fmla="*/ 111 h 209"/>
                <a:gd name="T46" fmla="*/ 89 w 258"/>
                <a:gd name="T47" fmla="*/ 128 h 209"/>
                <a:gd name="T48" fmla="*/ 80 w 258"/>
                <a:gd name="T49" fmla="*/ 147 h 209"/>
                <a:gd name="T50" fmla="*/ 78 w 258"/>
                <a:gd name="T51" fmla="*/ 169 h 209"/>
                <a:gd name="T52" fmla="*/ 62 w 258"/>
                <a:gd name="T53" fmla="*/ 152 h 209"/>
                <a:gd name="T54" fmla="*/ 53 w 258"/>
                <a:gd name="T55" fmla="*/ 133 h 209"/>
                <a:gd name="T56" fmla="*/ 48 w 258"/>
                <a:gd name="T57" fmla="*/ 111 h 209"/>
                <a:gd name="T58" fmla="*/ 47 w 258"/>
                <a:gd name="T59" fmla="*/ 89 h 209"/>
                <a:gd name="T60" fmla="*/ 33 w 258"/>
                <a:gd name="T61" fmla="*/ 105 h 209"/>
                <a:gd name="T62" fmla="*/ 26 w 258"/>
                <a:gd name="T63" fmla="*/ 121 h 209"/>
                <a:gd name="T64" fmla="*/ 21 w 258"/>
                <a:gd name="T65" fmla="*/ 139 h 209"/>
                <a:gd name="T66" fmla="*/ 24 w 258"/>
                <a:gd name="T67" fmla="*/ 159 h 209"/>
                <a:gd name="T68" fmla="*/ 26 w 258"/>
                <a:gd name="T69" fmla="*/ 162 h 209"/>
                <a:gd name="T70" fmla="*/ 29 w 258"/>
                <a:gd name="T71" fmla="*/ 166 h 209"/>
                <a:gd name="T72" fmla="*/ 30 w 258"/>
                <a:gd name="T73" fmla="*/ 171 h 209"/>
                <a:gd name="T74" fmla="*/ 30 w 258"/>
                <a:gd name="T75" fmla="*/ 175 h 209"/>
                <a:gd name="T76" fmla="*/ 21 w 258"/>
                <a:gd name="T77" fmla="*/ 174 h 209"/>
                <a:gd name="T78" fmla="*/ 15 w 258"/>
                <a:gd name="T79" fmla="*/ 169 h 209"/>
                <a:gd name="T80" fmla="*/ 12 w 258"/>
                <a:gd name="T81" fmla="*/ 162 h 209"/>
                <a:gd name="T82" fmla="*/ 9 w 258"/>
                <a:gd name="T83" fmla="*/ 156 h 209"/>
                <a:gd name="T84" fmla="*/ 3 w 258"/>
                <a:gd name="T85" fmla="*/ 137 h 209"/>
                <a:gd name="T86" fmla="*/ 0 w 258"/>
                <a:gd name="T87" fmla="*/ 116 h 209"/>
                <a:gd name="T88" fmla="*/ 2 w 258"/>
                <a:gd name="T89" fmla="*/ 96 h 209"/>
                <a:gd name="T90" fmla="*/ 9 w 258"/>
                <a:gd name="T91" fmla="*/ 76 h 209"/>
                <a:gd name="T92" fmla="*/ 24 w 258"/>
                <a:gd name="T93" fmla="*/ 68 h 209"/>
                <a:gd name="T94" fmla="*/ 41 w 258"/>
                <a:gd name="T95" fmla="*/ 59 h 209"/>
                <a:gd name="T96" fmla="*/ 56 w 258"/>
                <a:gd name="T97" fmla="*/ 52 h 209"/>
                <a:gd name="T98" fmla="*/ 71 w 258"/>
                <a:gd name="T99" fmla="*/ 43 h 209"/>
                <a:gd name="T100" fmla="*/ 86 w 258"/>
                <a:gd name="T101" fmla="*/ 34 h 209"/>
                <a:gd name="T102" fmla="*/ 101 w 258"/>
                <a:gd name="T103" fmla="*/ 23 h 209"/>
                <a:gd name="T104" fmla="*/ 114 w 258"/>
                <a:gd name="T105" fmla="*/ 13 h 209"/>
                <a:gd name="T106" fmla="*/ 128 w 258"/>
                <a:gd name="T107" fmla="*/ 0 h 209"/>
                <a:gd name="T108" fmla="*/ 145 w 258"/>
                <a:gd name="T109" fmla="*/ 4 h 209"/>
                <a:gd name="T110" fmla="*/ 163 w 258"/>
                <a:gd name="T111" fmla="*/ 9 h 209"/>
                <a:gd name="T112" fmla="*/ 180 w 258"/>
                <a:gd name="T113" fmla="*/ 17 h 209"/>
                <a:gd name="T114" fmla="*/ 196 w 258"/>
                <a:gd name="T115" fmla="*/ 25 h 209"/>
                <a:gd name="T116" fmla="*/ 211 w 258"/>
                <a:gd name="T117" fmla="*/ 35 h 209"/>
                <a:gd name="T118" fmla="*/ 226 w 258"/>
                <a:gd name="T119" fmla="*/ 45 h 209"/>
                <a:gd name="T120" fmla="*/ 243 w 258"/>
                <a:gd name="T121" fmla="*/ 56 h 209"/>
                <a:gd name="T122" fmla="*/ 258 w 258"/>
                <a:gd name="T123" fmla="*/ 6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8" h="209">
                  <a:moveTo>
                    <a:pt x="258" y="66"/>
                  </a:moveTo>
                  <a:lnTo>
                    <a:pt x="258" y="72"/>
                  </a:lnTo>
                  <a:lnTo>
                    <a:pt x="241" y="80"/>
                  </a:lnTo>
                  <a:lnTo>
                    <a:pt x="223" y="88"/>
                  </a:lnTo>
                  <a:lnTo>
                    <a:pt x="207" y="97"/>
                  </a:lnTo>
                  <a:lnTo>
                    <a:pt x="190" y="107"/>
                  </a:lnTo>
                  <a:lnTo>
                    <a:pt x="177" y="119"/>
                  </a:lnTo>
                  <a:lnTo>
                    <a:pt x="166" y="133"/>
                  </a:lnTo>
                  <a:lnTo>
                    <a:pt x="160" y="148"/>
                  </a:lnTo>
                  <a:lnTo>
                    <a:pt x="159" y="166"/>
                  </a:lnTo>
                  <a:lnTo>
                    <a:pt x="160" y="178"/>
                  </a:lnTo>
                  <a:lnTo>
                    <a:pt x="163" y="191"/>
                  </a:lnTo>
                  <a:lnTo>
                    <a:pt x="160" y="202"/>
                  </a:lnTo>
                  <a:lnTo>
                    <a:pt x="148" y="209"/>
                  </a:lnTo>
                  <a:lnTo>
                    <a:pt x="138" y="207"/>
                  </a:lnTo>
                  <a:lnTo>
                    <a:pt x="131" y="204"/>
                  </a:lnTo>
                  <a:lnTo>
                    <a:pt x="123" y="197"/>
                  </a:lnTo>
                  <a:lnTo>
                    <a:pt x="119" y="189"/>
                  </a:lnTo>
                  <a:lnTo>
                    <a:pt x="110" y="166"/>
                  </a:lnTo>
                  <a:lnTo>
                    <a:pt x="113" y="143"/>
                  </a:lnTo>
                  <a:lnTo>
                    <a:pt x="116" y="120"/>
                  </a:lnTo>
                  <a:lnTo>
                    <a:pt x="114" y="96"/>
                  </a:lnTo>
                  <a:lnTo>
                    <a:pt x="101" y="111"/>
                  </a:lnTo>
                  <a:lnTo>
                    <a:pt x="89" y="128"/>
                  </a:lnTo>
                  <a:lnTo>
                    <a:pt x="80" y="147"/>
                  </a:lnTo>
                  <a:lnTo>
                    <a:pt x="78" y="169"/>
                  </a:lnTo>
                  <a:lnTo>
                    <a:pt x="62" y="152"/>
                  </a:lnTo>
                  <a:lnTo>
                    <a:pt x="53" y="133"/>
                  </a:lnTo>
                  <a:lnTo>
                    <a:pt x="48" y="111"/>
                  </a:lnTo>
                  <a:lnTo>
                    <a:pt x="47" y="89"/>
                  </a:lnTo>
                  <a:lnTo>
                    <a:pt x="33" y="105"/>
                  </a:lnTo>
                  <a:lnTo>
                    <a:pt x="26" y="121"/>
                  </a:lnTo>
                  <a:lnTo>
                    <a:pt x="21" y="139"/>
                  </a:lnTo>
                  <a:lnTo>
                    <a:pt x="24" y="159"/>
                  </a:lnTo>
                  <a:lnTo>
                    <a:pt x="26" y="162"/>
                  </a:lnTo>
                  <a:lnTo>
                    <a:pt x="29" y="166"/>
                  </a:lnTo>
                  <a:lnTo>
                    <a:pt x="30" y="171"/>
                  </a:lnTo>
                  <a:lnTo>
                    <a:pt x="30" y="175"/>
                  </a:lnTo>
                  <a:lnTo>
                    <a:pt x="21" y="174"/>
                  </a:lnTo>
                  <a:lnTo>
                    <a:pt x="15" y="169"/>
                  </a:lnTo>
                  <a:lnTo>
                    <a:pt x="12" y="162"/>
                  </a:lnTo>
                  <a:lnTo>
                    <a:pt x="9" y="156"/>
                  </a:lnTo>
                  <a:lnTo>
                    <a:pt x="3" y="137"/>
                  </a:lnTo>
                  <a:lnTo>
                    <a:pt x="0" y="116"/>
                  </a:lnTo>
                  <a:lnTo>
                    <a:pt x="2" y="96"/>
                  </a:lnTo>
                  <a:lnTo>
                    <a:pt x="9" y="76"/>
                  </a:lnTo>
                  <a:lnTo>
                    <a:pt x="24" y="68"/>
                  </a:lnTo>
                  <a:lnTo>
                    <a:pt x="41" y="59"/>
                  </a:lnTo>
                  <a:lnTo>
                    <a:pt x="56" y="52"/>
                  </a:lnTo>
                  <a:lnTo>
                    <a:pt x="71" y="43"/>
                  </a:lnTo>
                  <a:lnTo>
                    <a:pt x="86" y="34"/>
                  </a:lnTo>
                  <a:lnTo>
                    <a:pt x="101" y="23"/>
                  </a:lnTo>
                  <a:lnTo>
                    <a:pt x="114" y="13"/>
                  </a:lnTo>
                  <a:lnTo>
                    <a:pt x="128" y="0"/>
                  </a:lnTo>
                  <a:lnTo>
                    <a:pt x="145" y="4"/>
                  </a:lnTo>
                  <a:lnTo>
                    <a:pt x="163" y="9"/>
                  </a:lnTo>
                  <a:lnTo>
                    <a:pt x="180" y="17"/>
                  </a:lnTo>
                  <a:lnTo>
                    <a:pt x="196" y="25"/>
                  </a:lnTo>
                  <a:lnTo>
                    <a:pt x="211" y="35"/>
                  </a:lnTo>
                  <a:lnTo>
                    <a:pt x="226" y="45"/>
                  </a:lnTo>
                  <a:lnTo>
                    <a:pt x="243" y="56"/>
                  </a:lnTo>
                  <a:lnTo>
                    <a:pt x="258" y="66"/>
                  </a:lnTo>
                  <a:close/>
                </a:path>
              </a:pathLst>
            </a:custGeom>
            <a:solidFill>
              <a:srgbClr val="D68C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3052" y="954"/>
              <a:ext cx="161" cy="42"/>
            </a:xfrm>
            <a:custGeom>
              <a:avLst/>
              <a:gdLst>
                <a:gd name="T0" fmla="*/ 322 w 322"/>
                <a:gd name="T1" fmla="*/ 0 h 84"/>
                <a:gd name="T2" fmla="*/ 299 w 322"/>
                <a:gd name="T3" fmla="*/ 19 h 84"/>
                <a:gd name="T4" fmla="*/ 277 w 322"/>
                <a:gd name="T5" fmla="*/ 37 h 84"/>
                <a:gd name="T6" fmla="*/ 253 w 322"/>
                <a:gd name="T7" fmla="*/ 54 h 84"/>
                <a:gd name="T8" fmla="*/ 227 w 322"/>
                <a:gd name="T9" fmla="*/ 68 h 84"/>
                <a:gd name="T10" fmla="*/ 202 w 322"/>
                <a:gd name="T11" fmla="*/ 79 h 84"/>
                <a:gd name="T12" fmla="*/ 174 w 322"/>
                <a:gd name="T13" fmla="*/ 84 h 84"/>
                <a:gd name="T14" fmla="*/ 142 w 322"/>
                <a:gd name="T15" fmla="*/ 84 h 84"/>
                <a:gd name="T16" fmla="*/ 111 w 322"/>
                <a:gd name="T17" fmla="*/ 76 h 84"/>
                <a:gd name="T18" fmla="*/ 96 w 322"/>
                <a:gd name="T19" fmla="*/ 71 h 84"/>
                <a:gd name="T20" fmla="*/ 81 w 322"/>
                <a:gd name="T21" fmla="*/ 64 h 84"/>
                <a:gd name="T22" fmla="*/ 67 w 322"/>
                <a:gd name="T23" fmla="*/ 57 h 84"/>
                <a:gd name="T24" fmla="*/ 54 w 322"/>
                <a:gd name="T25" fmla="*/ 49 h 84"/>
                <a:gd name="T26" fmla="*/ 39 w 322"/>
                <a:gd name="T27" fmla="*/ 41 h 84"/>
                <a:gd name="T28" fmla="*/ 25 w 322"/>
                <a:gd name="T29" fmla="*/ 32 h 84"/>
                <a:gd name="T30" fmla="*/ 13 w 322"/>
                <a:gd name="T31" fmla="*/ 23 h 84"/>
                <a:gd name="T32" fmla="*/ 0 w 322"/>
                <a:gd name="T33" fmla="*/ 13 h 84"/>
                <a:gd name="T34" fmla="*/ 0 w 322"/>
                <a:gd name="T35" fmla="*/ 12 h 84"/>
                <a:gd name="T36" fmla="*/ 25 w 322"/>
                <a:gd name="T37" fmla="*/ 17 h 84"/>
                <a:gd name="T38" fmla="*/ 52 w 322"/>
                <a:gd name="T39" fmla="*/ 22 h 84"/>
                <a:gd name="T40" fmla="*/ 81 w 322"/>
                <a:gd name="T41" fmla="*/ 27 h 84"/>
                <a:gd name="T42" fmla="*/ 108 w 322"/>
                <a:gd name="T43" fmla="*/ 31 h 84"/>
                <a:gd name="T44" fmla="*/ 136 w 322"/>
                <a:gd name="T45" fmla="*/ 32 h 84"/>
                <a:gd name="T46" fmla="*/ 163 w 322"/>
                <a:gd name="T47" fmla="*/ 33 h 84"/>
                <a:gd name="T48" fmla="*/ 191 w 322"/>
                <a:gd name="T49" fmla="*/ 31 h 84"/>
                <a:gd name="T50" fmla="*/ 220 w 322"/>
                <a:gd name="T51" fmla="*/ 27 h 84"/>
                <a:gd name="T52" fmla="*/ 232 w 322"/>
                <a:gd name="T53" fmla="*/ 24 h 84"/>
                <a:gd name="T54" fmla="*/ 245 w 322"/>
                <a:gd name="T55" fmla="*/ 19 h 84"/>
                <a:gd name="T56" fmla="*/ 257 w 322"/>
                <a:gd name="T57" fmla="*/ 14 h 84"/>
                <a:gd name="T58" fmla="*/ 269 w 322"/>
                <a:gd name="T59" fmla="*/ 9 h 84"/>
                <a:gd name="T60" fmla="*/ 281 w 322"/>
                <a:gd name="T61" fmla="*/ 5 h 84"/>
                <a:gd name="T62" fmla="*/ 295 w 322"/>
                <a:gd name="T63" fmla="*/ 1 h 84"/>
                <a:gd name="T64" fmla="*/ 308 w 322"/>
                <a:gd name="T65" fmla="*/ 0 h 84"/>
                <a:gd name="T66" fmla="*/ 322 w 322"/>
                <a:gd name="T6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2" h="84">
                  <a:moveTo>
                    <a:pt x="322" y="0"/>
                  </a:moveTo>
                  <a:lnTo>
                    <a:pt x="299" y="19"/>
                  </a:lnTo>
                  <a:lnTo>
                    <a:pt x="277" y="37"/>
                  </a:lnTo>
                  <a:lnTo>
                    <a:pt x="253" y="54"/>
                  </a:lnTo>
                  <a:lnTo>
                    <a:pt x="227" y="68"/>
                  </a:lnTo>
                  <a:lnTo>
                    <a:pt x="202" y="79"/>
                  </a:lnTo>
                  <a:lnTo>
                    <a:pt x="174" y="84"/>
                  </a:lnTo>
                  <a:lnTo>
                    <a:pt x="142" y="84"/>
                  </a:lnTo>
                  <a:lnTo>
                    <a:pt x="111" y="76"/>
                  </a:lnTo>
                  <a:lnTo>
                    <a:pt x="96" y="71"/>
                  </a:lnTo>
                  <a:lnTo>
                    <a:pt x="81" y="64"/>
                  </a:lnTo>
                  <a:lnTo>
                    <a:pt x="67" y="57"/>
                  </a:lnTo>
                  <a:lnTo>
                    <a:pt x="54" y="49"/>
                  </a:lnTo>
                  <a:lnTo>
                    <a:pt x="39" y="41"/>
                  </a:lnTo>
                  <a:lnTo>
                    <a:pt x="25" y="32"/>
                  </a:lnTo>
                  <a:lnTo>
                    <a:pt x="13" y="2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5" y="17"/>
                  </a:lnTo>
                  <a:lnTo>
                    <a:pt x="52" y="22"/>
                  </a:lnTo>
                  <a:lnTo>
                    <a:pt x="81" y="27"/>
                  </a:lnTo>
                  <a:lnTo>
                    <a:pt x="108" y="31"/>
                  </a:lnTo>
                  <a:lnTo>
                    <a:pt x="136" y="32"/>
                  </a:lnTo>
                  <a:lnTo>
                    <a:pt x="163" y="33"/>
                  </a:lnTo>
                  <a:lnTo>
                    <a:pt x="191" y="31"/>
                  </a:lnTo>
                  <a:lnTo>
                    <a:pt x="220" y="27"/>
                  </a:lnTo>
                  <a:lnTo>
                    <a:pt x="232" y="24"/>
                  </a:lnTo>
                  <a:lnTo>
                    <a:pt x="245" y="19"/>
                  </a:lnTo>
                  <a:lnTo>
                    <a:pt x="257" y="14"/>
                  </a:lnTo>
                  <a:lnTo>
                    <a:pt x="269" y="9"/>
                  </a:lnTo>
                  <a:lnTo>
                    <a:pt x="281" y="5"/>
                  </a:lnTo>
                  <a:lnTo>
                    <a:pt x="295" y="1"/>
                  </a:lnTo>
                  <a:lnTo>
                    <a:pt x="308" y="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2770" y="992"/>
              <a:ext cx="140" cy="87"/>
            </a:xfrm>
            <a:custGeom>
              <a:avLst/>
              <a:gdLst>
                <a:gd name="T0" fmla="*/ 271 w 280"/>
                <a:gd name="T1" fmla="*/ 49 h 175"/>
                <a:gd name="T2" fmla="*/ 244 w 280"/>
                <a:gd name="T3" fmla="*/ 67 h 175"/>
                <a:gd name="T4" fmla="*/ 218 w 280"/>
                <a:gd name="T5" fmla="*/ 85 h 175"/>
                <a:gd name="T6" fmla="*/ 209 w 280"/>
                <a:gd name="T7" fmla="*/ 107 h 175"/>
                <a:gd name="T8" fmla="*/ 226 w 280"/>
                <a:gd name="T9" fmla="*/ 132 h 175"/>
                <a:gd name="T10" fmla="*/ 250 w 280"/>
                <a:gd name="T11" fmla="*/ 153 h 175"/>
                <a:gd name="T12" fmla="*/ 248 w 280"/>
                <a:gd name="T13" fmla="*/ 168 h 175"/>
                <a:gd name="T14" fmla="*/ 235 w 280"/>
                <a:gd name="T15" fmla="*/ 167 h 175"/>
                <a:gd name="T16" fmla="*/ 214 w 280"/>
                <a:gd name="T17" fmla="*/ 161 h 175"/>
                <a:gd name="T18" fmla="*/ 182 w 280"/>
                <a:gd name="T19" fmla="*/ 148 h 175"/>
                <a:gd name="T20" fmla="*/ 155 w 280"/>
                <a:gd name="T21" fmla="*/ 129 h 175"/>
                <a:gd name="T22" fmla="*/ 137 w 280"/>
                <a:gd name="T23" fmla="*/ 103 h 175"/>
                <a:gd name="T24" fmla="*/ 133 w 280"/>
                <a:gd name="T25" fmla="*/ 81 h 175"/>
                <a:gd name="T26" fmla="*/ 127 w 280"/>
                <a:gd name="T27" fmla="*/ 69 h 175"/>
                <a:gd name="T28" fmla="*/ 116 w 280"/>
                <a:gd name="T29" fmla="*/ 68 h 175"/>
                <a:gd name="T30" fmla="*/ 119 w 280"/>
                <a:gd name="T31" fmla="*/ 125 h 175"/>
                <a:gd name="T32" fmla="*/ 146 w 280"/>
                <a:gd name="T33" fmla="*/ 175 h 175"/>
                <a:gd name="T34" fmla="*/ 119 w 280"/>
                <a:gd name="T35" fmla="*/ 161 h 175"/>
                <a:gd name="T36" fmla="*/ 94 w 280"/>
                <a:gd name="T37" fmla="*/ 140 h 175"/>
                <a:gd name="T38" fmla="*/ 74 w 280"/>
                <a:gd name="T39" fmla="*/ 114 h 175"/>
                <a:gd name="T40" fmla="*/ 64 w 280"/>
                <a:gd name="T41" fmla="*/ 86 h 175"/>
                <a:gd name="T42" fmla="*/ 63 w 280"/>
                <a:gd name="T43" fmla="*/ 62 h 175"/>
                <a:gd name="T44" fmla="*/ 55 w 280"/>
                <a:gd name="T45" fmla="*/ 41 h 175"/>
                <a:gd name="T46" fmla="*/ 42 w 280"/>
                <a:gd name="T47" fmla="*/ 66 h 175"/>
                <a:gd name="T48" fmla="*/ 36 w 280"/>
                <a:gd name="T49" fmla="*/ 120 h 175"/>
                <a:gd name="T50" fmla="*/ 37 w 280"/>
                <a:gd name="T51" fmla="*/ 144 h 175"/>
                <a:gd name="T52" fmla="*/ 19 w 280"/>
                <a:gd name="T53" fmla="*/ 134 h 175"/>
                <a:gd name="T54" fmla="*/ 1 w 280"/>
                <a:gd name="T55" fmla="*/ 95 h 175"/>
                <a:gd name="T56" fmla="*/ 9 w 280"/>
                <a:gd name="T57" fmla="*/ 28 h 175"/>
                <a:gd name="T58" fmla="*/ 42 w 280"/>
                <a:gd name="T59" fmla="*/ 6 h 175"/>
                <a:gd name="T60" fmla="*/ 70 w 280"/>
                <a:gd name="T61" fmla="*/ 18 h 175"/>
                <a:gd name="T62" fmla="*/ 100 w 280"/>
                <a:gd name="T63" fmla="*/ 27 h 175"/>
                <a:gd name="T64" fmla="*/ 131 w 280"/>
                <a:gd name="T65" fmla="*/ 33 h 175"/>
                <a:gd name="T66" fmla="*/ 164 w 280"/>
                <a:gd name="T67" fmla="*/ 37 h 175"/>
                <a:gd name="T68" fmla="*/ 197 w 280"/>
                <a:gd name="T69" fmla="*/ 40 h 175"/>
                <a:gd name="T70" fmla="*/ 230 w 280"/>
                <a:gd name="T71" fmla="*/ 40 h 175"/>
                <a:gd name="T72" fmla="*/ 263 w 280"/>
                <a:gd name="T73" fmla="*/ 3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0" h="175">
                  <a:moveTo>
                    <a:pt x="280" y="37"/>
                  </a:moveTo>
                  <a:lnTo>
                    <a:pt x="271" y="49"/>
                  </a:lnTo>
                  <a:lnTo>
                    <a:pt x="259" y="58"/>
                  </a:lnTo>
                  <a:lnTo>
                    <a:pt x="244" y="67"/>
                  </a:lnTo>
                  <a:lnTo>
                    <a:pt x="230" y="76"/>
                  </a:lnTo>
                  <a:lnTo>
                    <a:pt x="218" y="85"/>
                  </a:lnTo>
                  <a:lnTo>
                    <a:pt x="211" y="95"/>
                  </a:lnTo>
                  <a:lnTo>
                    <a:pt x="209" y="107"/>
                  </a:lnTo>
                  <a:lnTo>
                    <a:pt x="215" y="122"/>
                  </a:lnTo>
                  <a:lnTo>
                    <a:pt x="226" y="132"/>
                  </a:lnTo>
                  <a:lnTo>
                    <a:pt x="238" y="141"/>
                  </a:lnTo>
                  <a:lnTo>
                    <a:pt x="250" y="153"/>
                  </a:lnTo>
                  <a:lnTo>
                    <a:pt x="254" y="166"/>
                  </a:lnTo>
                  <a:lnTo>
                    <a:pt x="248" y="168"/>
                  </a:lnTo>
                  <a:lnTo>
                    <a:pt x="242" y="168"/>
                  </a:lnTo>
                  <a:lnTo>
                    <a:pt x="235" y="167"/>
                  </a:lnTo>
                  <a:lnTo>
                    <a:pt x="229" y="166"/>
                  </a:lnTo>
                  <a:lnTo>
                    <a:pt x="214" y="161"/>
                  </a:lnTo>
                  <a:lnTo>
                    <a:pt x="197" y="154"/>
                  </a:lnTo>
                  <a:lnTo>
                    <a:pt x="182" y="148"/>
                  </a:lnTo>
                  <a:lnTo>
                    <a:pt x="167" y="139"/>
                  </a:lnTo>
                  <a:lnTo>
                    <a:pt x="155" y="129"/>
                  </a:lnTo>
                  <a:lnTo>
                    <a:pt x="145" y="117"/>
                  </a:lnTo>
                  <a:lnTo>
                    <a:pt x="137" y="103"/>
                  </a:lnTo>
                  <a:lnTo>
                    <a:pt x="134" y="87"/>
                  </a:lnTo>
                  <a:lnTo>
                    <a:pt x="133" y="81"/>
                  </a:lnTo>
                  <a:lnTo>
                    <a:pt x="131" y="75"/>
                  </a:lnTo>
                  <a:lnTo>
                    <a:pt x="127" y="69"/>
                  </a:lnTo>
                  <a:lnTo>
                    <a:pt x="122" y="63"/>
                  </a:lnTo>
                  <a:lnTo>
                    <a:pt x="116" y="68"/>
                  </a:lnTo>
                  <a:lnTo>
                    <a:pt x="115" y="96"/>
                  </a:lnTo>
                  <a:lnTo>
                    <a:pt x="119" y="125"/>
                  </a:lnTo>
                  <a:lnTo>
                    <a:pt x="130" y="152"/>
                  </a:lnTo>
                  <a:lnTo>
                    <a:pt x="146" y="175"/>
                  </a:lnTo>
                  <a:lnTo>
                    <a:pt x="133" y="168"/>
                  </a:lnTo>
                  <a:lnTo>
                    <a:pt x="119" y="161"/>
                  </a:lnTo>
                  <a:lnTo>
                    <a:pt x="107" y="152"/>
                  </a:lnTo>
                  <a:lnTo>
                    <a:pt x="94" y="140"/>
                  </a:lnTo>
                  <a:lnTo>
                    <a:pt x="83" y="129"/>
                  </a:lnTo>
                  <a:lnTo>
                    <a:pt x="74" y="114"/>
                  </a:lnTo>
                  <a:lnTo>
                    <a:pt x="68" y="100"/>
                  </a:lnTo>
                  <a:lnTo>
                    <a:pt x="64" y="86"/>
                  </a:lnTo>
                  <a:lnTo>
                    <a:pt x="64" y="75"/>
                  </a:lnTo>
                  <a:lnTo>
                    <a:pt x="63" y="62"/>
                  </a:lnTo>
                  <a:lnTo>
                    <a:pt x="61" y="5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42" y="66"/>
                  </a:lnTo>
                  <a:lnTo>
                    <a:pt x="36" y="93"/>
                  </a:lnTo>
                  <a:lnTo>
                    <a:pt x="36" y="120"/>
                  </a:lnTo>
                  <a:lnTo>
                    <a:pt x="46" y="145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19" y="134"/>
                  </a:lnTo>
                  <a:lnTo>
                    <a:pt x="12" y="126"/>
                  </a:lnTo>
                  <a:lnTo>
                    <a:pt x="1" y="95"/>
                  </a:lnTo>
                  <a:lnTo>
                    <a:pt x="0" y="60"/>
                  </a:lnTo>
                  <a:lnTo>
                    <a:pt x="9" y="28"/>
                  </a:lnTo>
                  <a:lnTo>
                    <a:pt x="28" y="0"/>
                  </a:lnTo>
                  <a:lnTo>
                    <a:pt x="42" y="6"/>
                  </a:lnTo>
                  <a:lnTo>
                    <a:pt x="57" y="13"/>
                  </a:lnTo>
                  <a:lnTo>
                    <a:pt x="70" y="18"/>
                  </a:lnTo>
                  <a:lnTo>
                    <a:pt x="85" y="23"/>
                  </a:lnTo>
                  <a:lnTo>
                    <a:pt x="100" y="27"/>
                  </a:lnTo>
                  <a:lnTo>
                    <a:pt x="116" y="31"/>
                  </a:lnTo>
                  <a:lnTo>
                    <a:pt x="131" y="33"/>
                  </a:lnTo>
                  <a:lnTo>
                    <a:pt x="148" y="36"/>
                  </a:lnTo>
                  <a:lnTo>
                    <a:pt x="164" y="37"/>
                  </a:lnTo>
                  <a:lnTo>
                    <a:pt x="181" y="39"/>
                  </a:lnTo>
                  <a:lnTo>
                    <a:pt x="197" y="40"/>
                  </a:lnTo>
                  <a:lnTo>
                    <a:pt x="214" y="40"/>
                  </a:lnTo>
                  <a:lnTo>
                    <a:pt x="230" y="40"/>
                  </a:lnTo>
                  <a:lnTo>
                    <a:pt x="247" y="40"/>
                  </a:lnTo>
                  <a:lnTo>
                    <a:pt x="263" y="39"/>
                  </a:lnTo>
                  <a:lnTo>
                    <a:pt x="280" y="37"/>
                  </a:lnTo>
                  <a:close/>
                </a:path>
              </a:pathLst>
            </a:custGeom>
            <a:solidFill>
              <a:srgbClr val="D68C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2381" y="1038"/>
              <a:ext cx="103" cy="70"/>
            </a:xfrm>
            <a:custGeom>
              <a:avLst/>
              <a:gdLst>
                <a:gd name="T0" fmla="*/ 167 w 205"/>
                <a:gd name="T1" fmla="*/ 3 h 142"/>
                <a:gd name="T2" fmla="*/ 158 w 205"/>
                <a:gd name="T3" fmla="*/ 9 h 142"/>
                <a:gd name="T4" fmla="*/ 148 w 205"/>
                <a:gd name="T5" fmla="*/ 16 h 142"/>
                <a:gd name="T6" fmla="*/ 139 w 205"/>
                <a:gd name="T7" fmla="*/ 23 h 142"/>
                <a:gd name="T8" fmla="*/ 130 w 205"/>
                <a:gd name="T9" fmla="*/ 31 h 142"/>
                <a:gd name="T10" fmla="*/ 120 w 205"/>
                <a:gd name="T11" fmla="*/ 40 h 142"/>
                <a:gd name="T12" fmla="*/ 112 w 205"/>
                <a:gd name="T13" fmla="*/ 49 h 142"/>
                <a:gd name="T14" fmla="*/ 103 w 205"/>
                <a:gd name="T15" fmla="*/ 57 h 142"/>
                <a:gd name="T16" fmla="*/ 96 w 205"/>
                <a:gd name="T17" fmla="*/ 66 h 142"/>
                <a:gd name="T18" fmla="*/ 109 w 205"/>
                <a:gd name="T19" fmla="*/ 61 h 142"/>
                <a:gd name="T20" fmla="*/ 121 w 205"/>
                <a:gd name="T21" fmla="*/ 54 h 142"/>
                <a:gd name="T22" fmla="*/ 133 w 205"/>
                <a:gd name="T23" fmla="*/ 47 h 142"/>
                <a:gd name="T24" fmla="*/ 147 w 205"/>
                <a:gd name="T25" fmla="*/ 39 h 142"/>
                <a:gd name="T26" fmla="*/ 158 w 205"/>
                <a:gd name="T27" fmla="*/ 31 h 142"/>
                <a:gd name="T28" fmla="*/ 170 w 205"/>
                <a:gd name="T29" fmla="*/ 23 h 142"/>
                <a:gd name="T30" fmla="*/ 184 w 205"/>
                <a:gd name="T31" fmla="*/ 17 h 142"/>
                <a:gd name="T32" fmla="*/ 197 w 205"/>
                <a:gd name="T33" fmla="*/ 13 h 142"/>
                <a:gd name="T34" fmla="*/ 203 w 205"/>
                <a:gd name="T35" fmla="*/ 32 h 142"/>
                <a:gd name="T36" fmla="*/ 205 w 205"/>
                <a:gd name="T37" fmla="*/ 54 h 142"/>
                <a:gd name="T38" fmla="*/ 200 w 205"/>
                <a:gd name="T39" fmla="*/ 75 h 142"/>
                <a:gd name="T40" fmla="*/ 191 w 205"/>
                <a:gd name="T41" fmla="*/ 93 h 142"/>
                <a:gd name="T42" fmla="*/ 173 w 205"/>
                <a:gd name="T43" fmla="*/ 111 h 142"/>
                <a:gd name="T44" fmla="*/ 154 w 205"/>
                <a:gd name="T45" fmla="*/ 124 h 142"/>
                <a:gd name="T46" fmla="*/ 130 w 205"/>
                <a:gd name="T47" fmla="*/ 132 h 142"/>
                <a:gd name="T48" fmla="*/ 105 w 205"/>
                <a:gd name="T49" fmla="*/ 137 h 142"/>
                <a:gd name="T50" fmla="*/ 79 w 205"/>
                <a:gd name="T51" fmla="*/ 138 h 142"/>
                <a:gd name="T52" fmla="*/ 52 w 205"/>
                <a:gd name="T53" fmla="*/ 139 h 142"/>
                <a:gd name="T54" fmla="*/ 25 w 205"/>
                <a:gd name="T55" fmla="*/ 139 h 142"/>
                <a:gd name="T56" fmla="*/ 0 w 205"/>
                <a:gd name="T57" fmla="*/ 142 h 142"/>
                <a:gd name="T58" fmla="*/ 16 w 205"/>
                <a:gd name="T59" fmla="*/ 129 h 142"/>
                <a:gd name="T60" fmla="*/ 28 w 205"/>
                <a:gd name="T61" fmla="*/ 115 h 142"/>
                <a:gd name="T62" fmla="*/ 37 w 205"/>
                <a:gd name="T63" fmla="*/ 98 h 142"/>
                <a:gd name="T64" fmla="*/ 45 w 205"/>
                <a:gd name="T65" fmla="*/ 83 h 142"/>
                <a:gd name="T66" fmla="*/ 51 w 205"/>
                <a:gd name="T67" fmla="*/ 66 h 142"/>
                <a:gd name="T68" fmla="*/ 58 w 205"/>
                <a:gd name="T69" fmla="*/ 49 h 142"/>
                <a:gd name="T70" fmla="*/ 69 w 205"/>
                <a:gd name="T71" fmla="*/ 34 h 142"/>
                <a:gd name="T72" fmla="*/ 81 w 205"/>
                <a:gd name="T73" fmla="*/ 20 h 142"/>
                <a:gd name="T74" fmla="*/ 90 w 205"/>
                <a:gd name="T75" fmla="*/ 13 h 142"/>
                <a:gd name="T76" fmla="*/ 99 w 205"/>
                <a:gd name="T77" fmla="*/ 8 h 142"/>
                <a:gd name="T78" fmla="*/ 109 w 205"/>
                <a:gd name="T79" fmla="*/ 4 h 142"/>
                <a:gd name="T80" fmla="*/ 121 w 205"/>
                <a:gd name="T81" fmla="*/ 2 h 142"/>
                <a:gd name="T82" fmla="*/ 133 w 205"/>
                <a:gd name="T83" fmla="*/ 0 h 142"/>
                <a:gd name="T84" fmla="*/ 144 w 205"/>
                <a:gd name="T85" fmla="*/ 0 h 142"/>
                <a:gd name="T86" fmla="*/ 155 w 205"/>
                <a:gd name="T87" fmla="*/ 2 h 142"/>
                <a:gd name="T88" fmla="*/ 167 w 205"/>
                <a:gd name="T89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5" h="142">
                  <a:moveTo>
                    <a:pt x="167" y="3"/>
                  </a:moveTo>
                  <a:lnTo>
                    <a:pt x="158" y="9"/>
                  </a:lnTo>
                  <a:lnTo>
                    <a:pt x="148" y="16"/>
                  </a:lnTo>
                  <a:lnTo>
                    <a:pt x="139" y="23"/>
                  </a:lnTo>
                  <a:lnTo>
                    <a:pt x="130" y="31"/>
                  </a:lnTo>
                  <a:lnTo>
                    <a:pt x="120" y="40"/>
                  </a:lnTo>
                  <a:lnTo>
                    <a:pt x="112" y="49"/>
                  </a:lnTo>
                  <a:lnTo>
                    <a:pt x="103" y="57"/>
                  </a:lnTo>
                  <a:lnTo>
                    <a:pt x="96" y="66"/>
                  </a:lnTo>
                  <a:lnTo>
                    <a:pt x="109" y="61"/>
                  </a:lnTo>
                  <a:lnTo>
                    <a:pt x="121" y="54"/>
                  </a:lnTo>
                  <a:lnTo>
                    <a:pt x="133" y="47"/>
                  </a:lnTo>
                  <a:lnTo>
                    <a:pt x="147" y="39"/>
                  </a:lnTo>
                  <a:lnTo>
                    <a:pt x="158" y="31"/>
                  </a:lnTo>
                  <a:lnTo>
                    <a:pt x="170" y="23"/>
                  </a:lnTo>
                  <a:lnTo>
                    <a:pt x="184" y="17"/>
                  </a:lnTo>
                  <a:lnTo>
                    <a:pt x="197" y="13"/>
                  </a:lnTo>
                  <a:lnTo>
                    <a:pt x="203" y="32"/>
                  </a:lnTo>
                  <a:lnTo>
                    <a:pt x="205" y="54"/>
                  </a:lnTo>
                  <a:lnTo>
                    <a:pt x="200" y="75"/>
                  </a:lnTo>
                  <a:lnTo>
                    <a:pt x="191" y="93"/>
                  </a:lnTo>
                  <a:lnTo>
                    <a:pt x="173" y="111"/>
                  </a:lnTo>
                  <a:lnTo>
                    <a:pt x="154" y="124"/>
                  </a:lnTo>
                  <a:lnTo>
                    <a:pt x="130" y="132"/>
                  </a:lnTo>
                  <a:lnTo>
                    <a:pt x="105" y="137"/>
                  </a:lnTo>
                  <a:lnTo>
                    <a:pt x="79" y="138"/>
                  </a:lnTo>
                  <a:lnTo>
                    <a:pt x="52" y="139"/>
                  </a:lnTo>
                  <a:lnTo>
                    <a:pt x="25" y="139"/>
                  </a:lnTo>
                  <a:lnTo>
                    <a:pt x="0" y="142"/>
                  </a:lnTo>
                  <a:lnTo>
                    <a:pt x="16" y="129"/>
                  </a:lnTo>
                  <a:lnTo>
                    <a:pt x="28" y="115"/>
                  </a:lnTo>
                  <a:lnTo>
                    <a:pt x="37" y="98"/>
                  </a:lnTo>
                  <a:lnTo>
                    <a:pt x="45" y="83"/>
                  </a:lnTo>
                  <a:lnTo>
                    <a:pt x="51" y="66"/>
                  </a:lnTo>
                  <a:lnTo>
                    <a:pt x="58" y="49"/>
                  </a:lnTo>
                  <a:lnTo>
                    <a:pt x="69" y="34"/>
                  </a:lnTo>
                  <a:lnTo>
                    <a:pt x="81" y="20"/>
                  </a:lnTo>
                  <a:lnTo>
                    <a:pt x="90" y="13"/>
                  </a:lnTo>
                  <a:lnTo>
                    <a:pt x="99" y="8"/>
                  </a:lnTo>
                  <a:lnTo>
                    <a:pt x="109" y="4"/>
                  </a:lnTo>
                  <a:lnTo>
                    <a:pt x="121" y="2"/>
                  </a:lnTo>
                  <a:lnTo>
                    <a:pt x="133" y="0"/>
                  </a:lnTo>
                  <a:lnTo>
                    <a:pt x="144" y="0"/>
                  </a:lnTo>
                  <a:lnTo>
                    <a:pt x="155" y="2"/>
                  </a:lnTo>
                  <a:lnTo>
                    <a:pt x="167" y="3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979" y="1105"/>
              <a:ext cx="74" cy="68"/>
            </a:xfrm>
            <a:custGeom>
              <a:avLst/>
              <a:gdLst>
                <a:gd name="T0" fmla="*/ 112 w 146"/>
                <a:gd name="T1" fmla="*/ 0 h 136"/>
                <a:gd name="T2" fmla="*/ 105 w 146"/>
                <a:gd name="T3" fmla="*/ 17 h 136"/>
                <a:gd name="T4" fmla="*/ 96 w 146"/>
                <a:gd name="T5" fmla="*/ 34 h 136"/>
                <a:gd name="T6" fmla="*/ 84 w 146"/>
                <a:gd name="T7" fmla="*/ 52 h 136"/>
                <a:gd name="T8" fmla="*/ 75 w 146"/>
                <a:gd name="T9" fmla="*/ 68 h 136"/>
                <a:gd name="T10" fmla="*/ 84 w 146"/>
                <a:gd name="T11" fmla="*/ 66 h 136"/>
                <a:gd name="T12" fmla="*/ 143 w 146"/>
                <a:gd name="T13" fmla="*/ 14 h 136"/>
                <a:gd name="T14" fmla="*/ 146 w 146"/>
                <a:gd name="T15" fmla="*/ 35 h 136"/>
                <a:gd name="T16" fmla="*/ 145 w 146"/>
                <a:gd name="T17" fmla="*/ 54 h 136"/>
                <a:gd name="T18" fmla="*/ 137 w 146"/>
                <a:gd name="T19" fmla="*/ 73 h 136"/>
                <a:gd name="T20" fmla="*/ 124 w 146"/>
                <a:gd name="T21" fmla="*/ 89 h 136"/>
                <a:gd name="T22" fmla="*/ 110 w 146"/>
                <a:gd name="T23" fmla="*/ 99 h 136"/>
                <a:gd name="T24" fmla="*/ 96 w 146"/>
                <a:gd name="T25" fmla="*/ 107 h 136"/>
                <a:gd name="T26" fmla="*/ 79 w 146"/>
                <a:gd name="T27" fmla="*/ 112 h 136"/>
                <a:gd name="T28" fmla="*/ 63 w 146"/>
                <a:gd name="T29" fmla="*/ 117 h 136"/>
                <a:gd name="T30" fmla="*/ 46 w 146"/>
                <a:gd name="T31" fmla="*/ 121 h 136"/>
                <a:gd name="T32" fmla="*/ 30 w 146"/>
                <a:gd name="T33" fmla="*/ 126 h 136"/>
                <a:gd name="T34" fmla="*/ 15 w 146"/>
                <a:gd name="T35" fmla="*/ 130 h 136"/>
                <a:gd name="T36" fmla="*/ 0 w 146"/>
                <a:gd name="T37" fmla="*/ 136 h 136"/>
                <a:gd name="T38" fmla="*/ 0 w 146"/>
                <a:gd name="T39" fmla="*/ 117 h 136"/>
                <a:gd name="T40" fmla="*/ 1 w 146"/>
                <a:gd name="T41" fmla="*/ 99 h 136"/>
                <a:gd name="T42" fmla="*/ 6 w 146"/>
                <a:gd name="T43" fmla="*/ 81 h 136"/>
                <a:gd name="T44" fmla="*/ 15 w 146"/>
                <a:gd name="T45" fmla="*/ 64 h 136"/>
                <a:gd name="T46" fmla="*/ 25 w 146"/>
                <a:gd name="T47" fmla="*/ 49 h 136"/>
                <a:gd name="T48" fmla="*/ 39 w 146"/>
                <a:gd name="T49" fmla="*/ 35 h 136"/>
                <a:gd name="T50" fmla="*/ 54 w 146"/>
                <a:gd name="T51" fmla="*/ 23 h 136"/>
                <a:gd name="T52" fmla="*/ 72 w 146"/>
                <a:gd name="T53" fmla="*/ 12 h 136"/>
                <a:gd name="T54" fmla="*/ 82 w 146"/>
                <a:gd name="T55" fmla="*/ 8 h 136"/>
                <a:gd name="T56" fmla="*/ 91 w 146"/>
                <a:gd name="T57" fmla="*/ 4 h 136"/>
                <a:gd name="T58" fmla="*/ 102 w 146"/>
                <a:gd name="T59" fmla="*/ 1 h 136"/>
                <a:gd name="T60" fmla="*/ 112 w 146"/>
                <a:gd name="T6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6" h="136">
                  <a:moveTo>
                    <a:pt x="112" y="0"/>
                  </a:moveTo>
                  <a:lnTo>
                    <a:pt x="105" y="17"/>
                  </a:lnTo>
                  <a:lnTo>
                    <a:pt x="96" y="34"/>
                  </a:lnTo>
                  <a:lnTo>
                    <a:pt x="84" y="52"/>
                  </a:lnTo>
                  <a:lnTo>
                    <a:pt x="75" y="68"/>
                  </a:lnTo>
                  <a:lnTo>
                    <a:pt x="84" y="66"/>
                  </a:lnTo>
                  <a:lnTo>
                    <a:pt x="143" y="14"/>
                  </a:lnTo>
                  <a:lnTo>
                    <a:pt x="146" y="35"/>
                  </a:lnTo>
                  <a:lnTo>
                    <a:pt x="145" y="54"/>
                  </a:lnTo>
                  <a:lnTo>
                    <a:pt x="137" y="73"/>
                  </a:lnTo>
                  <a:lnTo>
                    <a:pt x="124" y="89"/>
                  </a:lnTo>
                  <a:lnTo>
                    <a:pt x="110" y="99"/>
                  </a:lnTo>
                  <a:lnTo>
                    <a:pt x="96" y="107"/>
                  </a:lnTo>
                  <a:lnTo>
                    <a:pt x="79" y="112"/>
                  </a:lnTo>
                  <a:lnTo>
                    <a:pt x="63" y="117"/>
                  </a:lnTo>
                  <a:lnTo>
                    <a:pt x="46" y="121"/>
                  </a:lnTo>
                  <a:lnTo>
                    <a:pt x="30" y="126"/>
                  </a:lnTo>
                  <a:lnTo>
                    <a:pt x="15" y="130"/>
                  </a:lnTo>
                  <a:lnTo>
                    <a:pt x="0" y="136"/>
                  </a:lnTo>
                  <a:lnTo>
                    <a:pt x="0" y="117"/>
                  </a:lnTo>
                  <a:lnTo>
                    <a:pt x="1" y="99"/>
                  </a:lnTo>
                  <a:lnTo>
                    <a:pt x="6" y="81"/>
                  </a:lnTo>
                  <a:lnTo>
                    <a:pt x="15" y="64"/>
                  </a:lnTo>
                  <a:lnTo>
                    <a:pt x="25" y="49"/>
                  </a:lnTo>
                  <a:lnTo>
                    <a:pt x="39" y="35"/>
                  </a:lnTo>
                  <a:lnTo>
                    <a:pt x="54" y="23"/>
                  </a:lnTo>
                  <a:lnTo>
                    <a:pt x="72" y="12"/>
                  </a:lnTo>
                  <a:lnTo>
                    <a:pt x="82" y="8"/>
                  </a:lnTo>
                  <a:lnTo>
                    <a:pt x="91" y="4"/>
                  </a:lnTo>
                  <a:lnTo>
                    <a:pt x="102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2833" y="358"/>
              <a:ext cx="166" cy="139"/>
            </a:xfrm>
            <a:custGeom>
              <a:avLst/>
              <a:gdLst>
                <a:gd name="T0" fmla="*/ 167 w 333"/>
                <a:gd name="T1" fmla="*/ 278 h 278"/>
                <a:gd name="T2" fmla="*/ 199 w 333"/>
                <a:gd name="T3" fmla="*/ 276 h 278"/>
                <a:gd name="T4" fmla="*/ 231 w 333"/>
                <a:gd name="T5" fmla="*/ 268 h 278"/>
                <a:gd name="T6" fmla="*/ 259 w 333"/>
                <a:gd name="T7" fmla="*/ 255 h 278"/>
                <a:gd name="T8" fmla="*/ 283 w 333"/>
                <a:gd name="T9" fmla="*/ 237 h 278"/>
                <a:gd name="T10" fmla="*/ 304 w 333"/>
                <a:gd name="T11" fmla="*/ 218 h 278"/>
                <a:gd name="T12" fmla="*/ 319 w 333"/>
                <a:gd name="T13" fmla="*/ 193 h 278"/>
                <a:gd name="T14" fmla="*/ 330 w 333"/>
                <a:gd name="T15" fmla="*/ 168 h 278"/>
                <a:gd name="T16" fmla="*/ 333 w 333"/>
                <a:gd name="T17" fmla="*/ 139 h 278"/>
                <a:gd name="T18" fmla="*/ 330 w 333"/>
                <a:gd name="T19" fmla="*/ 111 h 278"/>
                <a:gd name="T20" fmla="*/ 319 w 333"/>
                <a:gd name="T21" fmla="*/ 85 h 278"/>
                <a:gd name="T22" fmla="*/ 304 w 333"/>
                <a:gd name="T23" fmla="*/ 62 h 278"/>
                <a:gd name="T24" fmla="*/ 283 w 333"/>
                <a:gd name="T25" fmla="*/ 42 h 278"/>
                <a:gd name="T26" fmla="*/ 259 w 333"/>
                <a:gd name="T27" fmla="*/ 25 h 278"/>
                <a:gd name="T28" fmla="*/ 231 w 333"/>
                <a:gd name="T29" fmla="*/ 12 h 278"/>
                <a:gd name="T30" fmla="*/ 199 w 333"/>
                <a:gd name="T31" fmla="*/ 3 h 278"/>
                <a:gd name="T32" fmla="*/ 167 w 333"/>
                <a:gd name="T33" fmla="*/ 0 h 278"/>
                <a:gd name="T34" fmla="*/ 132 w 333"/>
                <a:gd name="T35" fmla="*/ 3 h 278"/>
                <a:gd name="T36" fmla="*/ 102 w 333"/>
                <a:gd name="T37" fmla="*/ 12 h 278"/>
                <a:gd name="T38" fmla="*/ 74 w 333"/>
                <a:gd name="T39" fmla="*/ 25 h 278"/>
                <a:gd name="T40" fmla="*/ 48 w 333"/>
                <a:gd name="T41" fmla="*/ 42 h 278"/>
                <a:gd name="T42" fmla="*/ 29 w 333"/>
                <a:gd name="T43" fmla="*/ 62 h 278"/>
                <a:gd name="T44" fmla="*/ 14 w 333"/>
                <a:gd name="T45" fmla="*/ 85 h 278"/>
                <a:gd name="T46" fmla="*/ 3 w 333"/>
                <a:gd name="T47" fmla="*/ 111 h 278"/>
                <a:gd name="T48" fmla="*/ 0 w 333"/>
                <a:gd name="T49" fmla="*/ 139 h 278"/>
                <a:gd name="T50" fmla="*/ 3 w 333"/>
                <a:gd name="T51" fmla="*/ 168 h 278"/>
                <a:gd name="T52" fmla="*/ 14 w 333"/>
                <a:gd name="T53" fmla="*/ 193 h 278"/>
                <a:gd name="T54" fmla="*/ 29 w 333"/>
                <a:gd name="T55" fmla="*/ 218 h 278"/>
                <a:gd name="T56" fmla="*/ 48 w 333"/>
                <a:gd name="T57" fmla="*/ 237 h 278"/>
                <a:gd name="T58" fmla="*/ 74 w 333"/>
                <a:gd name="T59" fmla="*/ 255 h 278"/>
                <a:gd name="T60" fmla="*/ 102 w 333"/>
                <a:gd name="T61" fmla="*/ 268 h 278"/>
                <a:gd name="T62" fmla="*/ 132 w 333"/>
                <a:gd name="T63" fmla="*/ 276 h 278"/>
                <a:gd name="T64" fmla="*/ 167 w 333"/>
                <a:gd name="T6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278">
                  <a:moveTo>
                    <a:pt x="167" y="278"/>
                  </a:moveTo>
                  <a:lnTo>
                    <a:pt x="199" y="276"/>
                  </a:lnTo>
                  <a:lnTo>
                    <a:pt x="231" y="268"/>
                  </a:lnTo>
                  <a:lnTo>
                    <a:pt x="259" y="255"/>
                  </a:lnTo>
                  <a:lnTo>
                    <a:pt x="283" y="237"/>
                  </a:lnTo>
                  <a:lnTo>
                    <a:pt x="304" y="218"/>
                  </a:lnTo>
                  <a:lnTo>
                    <a:pt x="319" y="193"/>
                  </a:lnTo>
                  <a:lnTo>
                    <a:pt x="330" y="168"/>
                  </a:lnTo>
                  <a:lnTo>
                    <a:pt x="333" y="139"/>
                  </a:lnTo>
                  <a:lnTo>
                    <a:pt x="330" y="111"/>
                  </a:lnTo>
                  <a:lnTo>
                    <a:pt x="319" y="85"/>
                  </a:lnTo>
                  <a:lnTo>
                    <a:pt x="304" y="62"/>
                  </a:lnTo>
                  <a:lnTo>
                    <a:pt x="283" y="42"/>
                  </a:lnTo>
                  <a:lnTo>
                    <a:pt x="259" y="25"/>
                  </a:lnTo>
                  <a:lnTo>
                    <a:pt x="231" y="12"/>
                  </a:lnTo>
                  <a:lnTo>
                    <a:pt x="199" y="3"/>
                  </a:lnTo>
                  <a:lnTo>
                    <a:pt x="167" y="0"/>
                  </a:lnTo>
                  <a:lnTo>
                    <a:pt x="132" y="3"/>
                  </a:lnTo>
                  <a:lnTo>
                    <a:pt x="102" y="12"/>
                  </a:lnTo>
                  <a:lnTo>
                    <a:pt x="74" y="25"/>
                  </a:lnTo>
                  <a:lnTo>
                    <a:pt x="48" y="42"/>
                  </a:lnTo>
                  <a:lnTo>
                    <a:pt x="29" y="62"/>
                  </a:lnTo>
                  <a:lnTo>
                    <a:pt x="14" y="85"/>
                  </a:lnTo>
                  <a:lnTo>
                    <a:pt x="3" y="111"/>
                  </a:lnTo>
                  <a:lnTo>
                    <a:pt x="0" y="139"/>
                  </a:lnTo>
                  <a:lnTo>
                    <a:pt x="3" y="168"/>
                  </a:lnTo>
                  <a:lnTo>
                    <a:pt x="14" y="193"/>
                  </a:lnTo>
                  <a:lnTo>
                    <a:pt x="29" y="218"/>
                  </a:lnTo>
                  <a:lnTo>
                    <a:pt x="48" y="237"/>
                  </a:lnTo>
                  <a:lnTo>
                    <a:pt x="74" y="255"/>
                  </a:lnTo>
                  <a:lnTo>
                    <a:pt x="102" y="268"/>
                  </a:lnTo>
                  <a:lnTo>
                    <a:pt x="132" y="276"/>
                  </a:lnTo>
                  <a:lnTo>
                    <a:pt x="167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2869" y="381"/>
              <a:ext cx="95" cy="82"/>
            </a:xfrm>
            <a:custGeom>
              <a:avLst/>
              <a:gdLst>
                <a:gd name="T0" fmla="*/ 96 w 192"/>
                <a:gd name="T1" fmla="*/ 164 h 164"/>
                <a:gd name="T2" fmla="*/ 115 w 192"/>
                <a:gd name="T3" fmla="*/ 163 h 164"/>
                <a:gd name="T4" fmla="*/ 133 w 192"/>
                <a:gd name="T5" fmla="*/ 158 h 164"/>
                <a:gd name="T6" fmla="*/ 150 w 192"/>
                <a:gd name="T7" fmla="*/ 150 h 164"/>
                <a:gd name="T8" fmla="*/ 163 w 192"/>
                <a:gd name="T9" fmla="*/ 140 h 164"/>
                <a:gd name="T10" fmla="*/ 175 w 192"/>
                <a:gd name="T11" fmla="*/ 128 h 164"/>
                <a:gd name="T12" fmla="*/ 184 w 192"/>
                <a:gd name="T13" fmla="*/ 114 h 164"/>
                <a:gd name="T14" fmla="*/ 190 w 192"/>
                <a:gd name="T15" fmla="*/ 99 h 164"/>
                <a:gd name="T16" fmla="*/ 192 w 192"/>
                <a:gd name="T17" fmla="*/ 82 h 164"/>
                <a:gd name="T18" fmla="*/ 190 w 192"/>
                <a:gd name="T19" fmla="*/ 65 h 164"/>
                <a:gd name="T20" fmla="*/ 184 w 192"/>
                <a:gd name="T21" fmla="*/ 50 h 164"/>
                <a:gd name="T22" fmla="*/ 175 w 192"/>
                <a:gd name="T23" fmla="*/ 36 h 164"/>
                <a:gd name="T24" fmla="*/ 163 w 192"/>
                <a:gd name="T25" fmla="*/ 24 h 164"/>
                <a:gd name="T26" fmla="*/ 150 w 192"/>
                <a:gd name="T27" fmla="*/ 14 h 164"/>
                <a:gd name="T28" fmla="*/ 133 w 192"/>
                <a:gd name="T29" fmla="*/ 6 h 164"/>
                <a:gd name="T30" fmla="*/ 115 w 192"/>
                <a:gd name="T31" fmla="*/ 1 h 164"/>
                <a:gd name="T32" fmla="*/ 96 w 192"/>
                <a:gd name="T33" fmla="*/ 0 h 164"/>
                <a:gd name="T34" fmla="*/ 77 w 192"/>
                <a:gd name="T35" fmla="*/ 1 h 164"/>
                <a:gd name="T36" fmla="*/ 59 w 192"/>
                <a:gd name="T37" fmla="*/ 6 h 164"/>
                <a:gd name="T38" fmla="*/ 42 w 192"/>
                <a:gd name="T39" fmla="*/ 14 h 164"/>
                <a:gd name="T40" fmla="*/ 29 w 192"/>
                <a:gd name="T41" fmla="*/ 24 h 164"/>
                <a:gd name="T42" fmla="*/ 17 w 192"/>
                <a:gd name="T43" fmla="*/ 36 h 164"/>
                <a:gd name="T44" fmla="*/ 8 w 192"/>
                <a:gd name="T45" fmla="*/ 50 h 164"/>
                <a:gd name="T46" fmla="*/ 2 w 192"/>
                <a:gd name="T47" fmla="*/ 65 h 164"/>
                <a:gd name="T48" fmla="*/ 0 w 192"/>
                <a:gd name="T49" fmla="*/ 82 h 164"/>
                <a:gd name="T50" fmla="*/ 2 w 192"/>
                <a:gd name="T51" fmla="*/ 99 h 164"/>
                <a:gd name="T52" fmla="*/ 8 w 192"/>
                <a:gd name="T53" fmla="*/ 114 h 164"/>
                <a:gd name="T54" fmla="*/ 17 w 192"/>
                <a:gd name="T55" fmla="*/ 128 h 164"/>
                <a:gd name="T56" fmla="*/ 29 w 192"/>
                <a:gd name="T57" fmla="*/ 140 h 164"/>
                <a:gd name="T58" fmla="*/ 42 w 192"/>
                <a:gd name="T59" fmla="*/ 150 h 164"/>
                <a:gd name="T60" fmla="*/ 59 w 192"/>
                <a:gd name="T61" fmla="*/ 158 h 164"/>
                <a:gd name="T62" fmla="*/ 77 w 192"/>
                <a:gd name="T63" fmla="*/ 163 h 164"/>
                <a:gd name="T64" fmla="*/ 96 w 192"/>
                <a:gd name="T6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164">
                  <a:moveTo>
                    <a:pt x="96" y="164"/>
                  </a:moveTo>
                  <a:lnTo>
                    <a:pt x="115" y="163"/>
                  </a:lnTo>
                  <a:lnTo>
                    <a:pt x="133" y="158"/>
                  </a:lnTo>
                  <a:lnTo>
                    <a:pt x="150" y="150"/>
                  </a:lnTo>
                  <a:lnTo>
                    <a:pt x="163" y="140"/>
                  </a:lnTo>
                  <a:lnTo>
                    <a:pt x="175" y="128"/>
                  </a:lnTo>
                  <a:lnTo>
                    <a:pt x="184" y="114"/>
                  </a:lnTo>
                  <a:lnTo>
                    <a:pt x="190" y="99"/>
                  </a:lnTo>
                  <a:lnTo>
                    <a:pt x="192" y="82"/>
                  </a:lnTo>
                  <a:lnTo>
                    <a:pt x="190" y="65"/>
                  </a:lnTo>
                  <a:lnTo>
                    <a:pt x="184" y="50"/>
                  </a:lnTo>
                  <a:lnTo>
                    <a:pt x="175" y="36"/>
                  </a:lnTo>
                  <a:lnTo>
                    <a:pt x="163" y="24"/>
                  </a:lnTo>
                  <a:lnTo>
                    <a:pt x="150" y="14"/>
                  </a:lnTo>
                  <a:lnTo>
                    <a:pt x="133" y="6"/>
                  </a:lnTo>
                  <a:lnTo>
                    <a:pt x="115" y="1"/>
                  </a:lnTo>
                  <a:lnTo>
                    <a:pt x="96" y="0"/>
                  </a:lnTo>
                  <a:lnTo>
                    <a:pt x="77" y="1"/>
                  </a:lnTo>
                  <a:lnTo>
                    <a:pt x="59" y="6"/>
                  </a:lnTo>
                  <a:lnTo>
                    <a:pt x="42" y="14"/>
                  </a:lnTo>
                  <a:lnTo>
                    <a:pt x="29" y="24"/>
                  </a:lnTo>
                  <a:lnTo>
                    <a:pt x="17" y="36"/>
                  </a:lnTo>
                  <a:lnTo>
                    <a:pt x="8" y="50"/>
                  </a:lnTo>
                  <a:lnTo>
                    <a:pt x="2" y="65"/>
                  </a:lnTo>
                  <a:lnTo>
                    <a:pt x="0" y="82"/>
                  </a:lnTo>
                  <a:lnTo>
                    <a:pt x="2" y="99"/>
                  </a:lnTo>
                  <a:lnTo>
                    <a:pt x="8" y="114"/>
                  </a:lnTo>
                  <a:lnTo>
                    <a:pt x="17" y="128"/>
                  </a:lnTo>
                  <a:lnTo>
                    <a:pt x="29" y="140"/>
                  </a:lnTo>
                  <a:lnTo>
                    <a:pt x="42" y="150"/>
                  </a:lnTo>
                  <a:lnTo>
                    <a:pt x="59" y="158"/>
                  </a:lnTo>
                  <a:lnTo>
                    <a:pt x="77" y="163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2918" y="398"/>
              <a:ext cx="19" cy="12"/>
            </a:xfrm>
            <a:custGeom>
              <a:avLst/>
              <a:gdLst>
                <a:gd name="T0" fmla="*/ 19 w 39"/>
                <a:gd name="T1" fmla="*/ 25 h 25"/>
                <a:gd name="T2" fmla="*/ 27 w 39"/>
                <a:gd name="T3" fmla="*/ 23 h 25"/>
                <a:gd name="T4" fmla="*/ 33 w 39"/>
                <a:gd name="T5" fmla="*/ 21 h 25"/>
                <a:gd name="T6" fmla="*/ 37 w 39"/>
                <a:gd name="T7" fmla="*/ 17 h 25"/>
                <a:gd name="T8" fmla="*/ 39 w 39"/>
                <a:gd name="T9" fmla="*/ 12 h 25"/>
                <a:gd name="T10" fmla="*/ 37 w 39"/>
                <a:gd name="T11" fmla="*/ 7 h 25"/>
                <a:gd name="T12" fmla="*/ 33 w 39"/>
                <a:gd name="T13" fmla="*/ 4 h 25"/>
                <a:gd name="T14" fmla="*/ 27 w 39"/>
                <a:gd name="T15" fmla="*/ 1 h 25"/>
                <a:gd name="T16" fmla="*/ 19 w 39"/>
                <a:gd name="T17" fmla="*/ 0 h 25"/>
                <a:gd name="T18" fmla="*/ 12 w 39"/>
                <a:gd name="T19" fmla="*/ 1 h 25"/>
                <a:gd name="T20" fmla="*/ 6 w 39"/>
                <a:gd name="T21" fmla="*/ 4 h 25"/>
                <a:gd name="T22" fmla="*/ 1 w 39"/>
                <a:gd name="T23" fmla="*/ 7 h 25"/>
                <a:gd name="T24" fmla="*/ 0 w 39"/>
                <a:gd name="T25" fmla="*/ 12 h 25"/>
                <a:gd name="T26" fmla="*/ 1 w 39"/>
                <a:gd name="T27" fmla="*/ 17 h 25"/>
                <a:gd name="T28" fmla="*/ 6 w 39"/>
                <a:gd name="T29" fmla="*/ 21 h 25"/>
                <a:gd name="T30" fmla="*/ 12 w 39"/>
                <a:gd name="T31" fmla="*/ 23 h 25"/>
                <a:gd name="T32" fmla="*/ 19 w 39"/>
                <a:gd name="T3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25">
                  <a:moveTo>
                    <a:pt x="19" y="25"/>
                  </a:moveTo>
                  <a:lnTo>
                    <a:pt x="27" y="23"/>
                  </a:lnTo>
                  <a:lnTo>
                    <a:pt x="33" y="21"/>
                  </a:lnTo>
                  <a:lnTo>
                    <a:pt x="37" y="17"/>
                  </a:lnTo>
                  <a:lnTo>
                    <a:pt x="39" y="12"/>
                  </a:lnTo>
                  <a:lnTo>
                    <a:pt x="37" y="7"/>
                  </a:lnTo>
                  <a:lnTo>
                    <a:pt x="33" y="4"/>
                  </a:lnTo>
                  <a:lnTo>
                    <a:pt x="27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6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6" y="21"/>
                  </a:lnTo>
                  <a:lnTo>
                    <a:pt x="12" y="23"/>
                  </a:lnTo>
                  <a:lnTo>
                    <a:pt x="19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2869" y="381"/>
              <a:ext cx="95" cy="82"/>
            </a:xfrm>
            <a:custGeom>
              <a:avLst/>
              <a:gdLst>
                <a:gd name="T0" fmla="*/ 96 w 192"/>
                <a:gd name="T1" fmla="*/ 164 h 164"/>
                <a:gd name="T2" fmla="*/ 115 w 192"/>
                <a:gd name="T3" fmla="*/ 163 h 164"/>
                <a:gd name="T4" fmla="*/ 133 w 192"/>
                <a:gd name="T5" fmla="*/ 158 h 164"/>
                <a:gd name="T6" fmla="*/ 150 w 192"/>
                <a:gd name="T7" fmla="*/ 150 h 164"/>
                <a:gd name="T8" fmla="*/ 163 w 192"/>
                <a:gd name="T9" fmla="*/ 140 h 164"/>
                <a:gd name="T10" fmla="*/ 175 w 192"/>
                <a:gd name="T11" fmla="*/ 128 h 164"/>
                <a:gd name="T12" fmla="*/ 184 w 192"/>
                <a:gd name="T13" fmla="*/ 114 h 164"/>
                <a:gd name="T14" fmla="*/ 190 w 192"/>
                <a:gd name="T15" fmla="*/ 99 h 164"/>
                <a:gd name="T16" fmla="*/ 192 w 192"/>
                <a:gd name="T17" fmla="*/ 82 h 164"/>
                <a:gd name="T18" fmla="*/ 190 w 192"/>
                <a:gd name="T19" fmla="*/ 65 h 164"/>
                <a:gd name="T20" fmla="*/ 184 w 192"/>
                <a:gd name="T21" fmla="*/ 50 h 164"/>
                <a:gd name="T22" fmla="*/ 175 w 192"/>
                <a:gd name="T23" fmla="*/ 36 h 164"/>
                <a:gd name="T24" fmla="*/ 163 w 192"/>
                <a:gd name="T25" fmla="*/ 24 h 164"/>
                <a:gd name="T26" fmla="*/ 150 w 192"/>
                <a:gd name="T27" fmla="*/ 14 h 164"/>
                <a:gd name="T28" fmla="*/ 133 w 192"/>
                <a:gd name="T29" fmla="*/ 6 h 164"/>
                <a:gd name="T30" fmla="*/ 115 w 192"/>
                <a:gd name="T31" fmla="*/ 1 h 164"/>
                <a:gd name="T32" fmla="*/ 96 w 192"/>
                <a:gd name="T33" fmla="*/ 0 h 164"/>
                <a:gd name="T34" fmla="*/ 77 w 192"/>
                <a:gd name="T35" fmla="*/ 1 h 164"/>
                <a:gd name="T36" fmla="*/ 59 w 192"/>
                <a:gd name="T37" fmla="*/ 6 h 164"/>
                <a:gd name="T38" fmla="*/ 42 w 192"/>
                <a:gd name="T39" fmla="*/ 14 h 164"/>
                <a:gd name="T40" fmla="*/ 29 w 192"/>
                <a:gd name="T41" fmla="*/ 24 h 164"/>
                <a:gd name="T42" fmla="*/ 17 w 192"/>
                <a:gd name="T43" fmla="*/ 36 h 164"/>
                <a:gd name="T44" fmla="*/ 8 w 192"/>
                <a:gd name="T45" fmla="*/ 50 h 164"/>
                <a:gd name="T46" fmla="*/ 2 w 192"/>
                <a:gd name="T47" fmla="*/ 65 h 164"/>
                <a:gd name="T48" fmla="*/ 0 w 192"/>
                <a:gd name="T49" fmla="*/ 82 h 164"/>
                <a:gd name="T50" fmla="*/ 2 w 192"/>
                <a:gd name="T51" fmla="*/ 99 h 164"/>
                <a:gd name="T52" fmla="*/ 8 w 192"/>
                <a:gd name="T53" fmla="*/ 114 h 164"/>
                <a:gd name="T54" fmla="*/ 17 w 192"/>
                <a:gd name="T55" fmla="*/ 128 h 164"/>
                <a:gd name="T56" fmla="*/ 29 w 192"/>
                <a:gd name="T57" fmla="*/ 140 h 164"/>
                <a:gd name="T58" fmla="*/ 42 w 192"/>
                <a:gd name="T59" fmla="*/ 150 h 164"/>
                <a:gd name="T60" fmla="*/ 59 w 192"/>
                <a:gd name="T61" fmla="*/ 158 h 164"/>
                <a:gd name="T62" fmla="*/ 77 w 192"/>
                <a:gd name="T63" fmla="*/ 163 h 164"/>
                <a:gd name="T64" fmla="*/ 96 w 192"/>
                <a:gd name="T6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164">
                  <a:moveTo>
                    <a:pt x="96" y="164"/>
                  </a:moveTo>
                  <a:lnTo>
                    <a:pt x="115" y="163"/>
                  </a:lnTo>
                  <a:lnTo>
                    <a:pt x="133" y="158"/>
                  </a:lnTo>
                  <a:lnTo>
                    <a:pt x="150" y="150"/>
                  </a:lnTo>
                  <a:lnTo>
                    <a:pt x="163" y="140"/>
                  </a:lnTo>
                  <a:lnTo>
                    <a:pt x="175" y="128"/>
                  </a:lnTo>
                  <a:lnTo>
                    <a:pt x="184" y="114"/>
                  </a:lnTo>
                  <a:lnTo>
                    <a:pt x="190" y="99"/>
                  </a:lnTo>
                  <a:lnTo>
                    <a:pt x="192" y="82"/>
                  </a:lnTo>
                  <a:lnTo>
                    <a:pt x="190" y="65"/>
                  </a:lnTo>
                  <a:lnTo>
                    <a:pt x="184" y="50"/>
                  </a:lnTo>
                  <a:lnTo>
                    <a:pt x="175" y="36"/>
                  </a:lnTo>
                  <a:lnTo>
                    <a:pt x="163" y="24"/>
                  </a:lnTo>
                  <a:lnTo>
                    <a:pt x="150" y="14"/>
                  </a:lnTo>
                  <a:lnTo>
                    <a:pt x="133" y="6"/>
                  </a:lnTo>
                  <a:lnTo>
                    <a:pt x="115" y="1"/>
                  </a:lnTo>
                  <a:lnTo>
                    <a:pt x="96" y="0"/>
                  </a:lnTo>
                  <a:lnTo>
                    <a:pt x="77" y="1"/>
                  </a:lnTo>
                  <a:lnTo>
                    <a:pt x="59" y="6"/>
                  </a:lnTo>
                  <a:lnTo>
                    <a:pt x="42" y="14"/>
                  </a:lnTo>
                  <a:lnTo>
                    <a:pt x="29" y="24"/>
                  </a:lnTo>
                  <a:lnTo>
                    <a:pt x="17" y="36"/>
                  </a:lnTo>
                  <a:lnTo>
                    <a:pt x="8" y="50"/>
                  </a:lnTo>
                  <a:lnTo>
                    <a:pt x="2" y="65"/>
                  </a:lnTo>
                  <a:lnTo>
                    <a:pt x="0" y="82"/>
                  </a:lnTo>
                  <a:lnTo>
                    <a:pt x="2" y="99"/>
                  </a:lnTo>
                  <a:lnTo>
                    <a:pt x="8" y="114"/>
                  </a:lnTo>
                  <a:lnTo>
                    <a:pt x="17" y="128"/>
                  </a:lnTo>
                  <a:lnTo>
                    <a:pt x="29" y="140"/>
                  </a:lnTo>
                  <a:lnTo>
                    <a:pt x="42" y="150"/>
                  </a:lnTo>
                  <a:lnTo>
                    <a:pt x="59" y="158"/>
                  </a:lnTo>
                  <a:lnTo>
                    <a:pt x="77" y="163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2918" y="398"/>
              <a:ext cx="19" cy="12"/>
            </a:xfrm>
            <a:custGeom>
              <a:avLst/>
              <a:gdLst>
                <a:gd name="T0" fmla="*/ 19 w 39"/>
                <a:gd name="T1" fmla="*/ 25 h 25"/>
                <a:gd name="T2" fmla="*/ 27 w 39"/>
                <a:gd name="T3" fmla="*/ 23 h 25"/>
                <a:gd name="T4" fmla="*/ 33 w 39"/>
                <a:gd name="T5" fmla="*/ 21 h 25"/>
                <a:gd name="T6" fmla="*/ 37 w 39"/>
                <a:gd name="T7" fmla="*/ 17 h 25"/>
                <a:gd name="T8" fmla="*/ 39 w 39"/>
                <a:gd name="T9" fmla="*/ 12 h 25"/>
                <a:gd name="T10" fmla="*/ 37 w 39"/>
                <a:gd name="T11" fmla="*/ 7 h 25"/>
                <a:gd name="T12" fmla="*/ 33 w 39"/>
                <a:gd name="T13" fmla="*/ 4 h 25"/>
                <a:gd name="T14" fmla="*/ 27 w 39"/>
                <a:gd name="T15" fmla="*/ 1 h 25"/>
                <a:gd name="T16" fmla="*/ 19 w 39"/>
                <a:gd name="T17" fmla="*/ 0 h 25"/>
                <a:gd name="T18" fmla="*/ 12 w 39"/>
                <a:gd name="T19" fmla="*/ 1 h 25"/>
                <a:gd name="T20" fmla="*/ 6 w 39"/>
                <a:gd name="T21" fmla="*/ 4 h 25"/>
                <a:gd name="T22" fmla="*/ 1 w 39"/>
                <a:gd name="T23" fmla="*/ 7 h 25"/>
                <a:gd name="T24" fmla="*/ 0 w 39"/>
                <a:gd name="T25" fmla="*/ 12 h 25"/>
                <a:gd name="T26" fmla="*/ 1 w 39"/>
                <a:gd name="T27" fmla="*/ 17 h 25"/>
                <a:gd name="T28" fmla="*/ 6 w 39"/>
                <a:gd name="T29" fmla="*/ 21 h 25"/>
                <a:gd name="T30" fmla="*/ 12 w 39"/>
                <a:gd name="T31" fmla="*/ 23 h 25"/>
                <a:gd name="T32" fmla="*/ 19 w 39"/>
                <a:gd name="T3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25">
                  <a:moveTo>
                    <a:pt x="19" y="25"/>
                  </a:moveTo>
                  <a:lnTo>
                    <a:pt x="27" y="23"/>
                  </a:lnTo>
                  <a:lnTo>
                    <a:pt x="33" y="21"/>
                  </a:lnTo>
                  <a:lnTo>
                    <a:pt x="37" y="17"/>
                  </a:lnTo>
                  <a:lnTo>
                    <a:pt x="39" y="12"/>
                  </a:lnTo>
                  <a:lnTo>
                    <a:pt x="37" y="7"/>
                  </a:lnTo>
                  <a:lnTo>
                    <a:pt x="33" y="4"/>
                  </a:lnTo>
                  <a:lnTo>
                    <a:pt x="27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6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6" y="21"/>
                  </a:lnTo>
                  <a:lnTo>
                    <a:pt x="12" y="23"/>
                  </a:lnTo>
                  <a:lnTo>
                    <a:pt x="19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2583" y="313"/>
              <a:ext cx="140" cy="124"/>
            </a:xfrm>
            <a:custGeom>
              <a:avLst/>
              <a:gdLst>
                <a:gd name="T0" fmla="*/ 141 w 280"/>
                <a:gd name="T1" fmla="*/ 249 h 249"/>
                <a:gd name="T2" fmla="*/ 169 w 280"/>
                <a:gd name="T3" fmla="*/ 246 h 249"/>
                <a:gd name="T4" fmla="*/ 195 w 280"/>
                <a:gd name="T5" fmla="*/ 238 h 249"/>
                <a:gd name="T6" fmla="*/ 218 w 280"/>
                <a:gd name="T7" fmla="*/ 227 h 249"/>
                <a:gd name="T8" fmla="*/ 239 w 280"/>
                <a:gd name="T9" fmla="*/ 211 h 249"/>
                <a:gd name="T10" fmla="*/ 256 w 280"/>
                <a:gd name="T11" fmla="*/ 193 h 249"/>
                <a:gd name="T12" fmla="*/ 269 w 280"/>
                <a:gd name="T13" fmla="*/ 173 h 249"/>
                <a:gd name="T14" fmla="*/ 277 w 280"/>
                <a:gd name="T15" fmla="*/ 148 h 249"/>
                <a:gd name="T16" fmla="*/ 280 w 280"/>
                <a:gd name="T17" fmla="*/ 124 h 249"/>
                <a:gd name="T18" fmla="*/ 277 w 280"/>
                <a:gd name="T19" fmla="*/ 99 h 249"/>
                <a:gd name="T20" fmla="*/ 269 w 280"/>
                <a:gd name="T21" fmla="*/ 76 h 249"/>
                <a:gd name="T22" fmla="*/ 256 w 280"/>
                <a:gd name="T23" fmla="*/ 54 h 249"/>
                <a:gd name="T24" fmla="*/ 239 w 280"/>
                <a:gd name="T25" fmla="*/ 36 h 249"/>
                <a:gd name="T26" fmla="*/ 218 w 280"/>
                <a:gd name="T27" fmla="*/ 21 h 249"/>
                <a:gd name="T28" fmla="*/ 195 w 280"/>
                <a:gd name="T29" fmla="*/ 11 h 249"/>
                <a:gd name="T30" fmla="*/ 169 w 280"/>
                <a:gd name="T31" fmla="*/ 3 h 249"/>
                <a:gd name="T32" fmla="*/ 141 w 280"/>
                <a:gd name="T33" fmla="*/ 0 h 249"/>
                <a:gd name="T34" fmla="*/ 112 w 280"/>
                <a:gd name="T35" fmla="*/ 3 h 249"/>
                <a:gd name="T36" fmla="*/ 85 w 280"/>
                <a:gd name="T37" fmla="*/ 11 h 249"/>
                <a:gd name="T38" fmla="*/ 61 w 280"/>
                <a:gd name="T39" fmla="*/ 21 h 249"/>
                <a:gd name="T40" fmla="*/ 42 w 280"/>
                <a:gd name="T41" fmla="*/ 36 h 249"/>
                <a:gd name="T42" fmla="*/ 24 w 280"/>
                <a:gd name="T43" fmla="*/ 54 h 249"/>
                <a:gd name="T44" fmla="*/ 10 w 280"/>
                <a:gd name="T45" fmla="*/ 76 h 249"/>
                <a:gd name="T46" fmla="*/ 3 w 280"/>
                <a:gd name="T47" fmla="*/ 99 h 249"/>
                <a:gd name="T48" fmla="*/ 0 w 280"/>
                <a:gd name="T49" fmla="*/ 124 h 249"/>
                <a:gd name="T50" fmla="*/ 3 w 280"/>
                <a:gd name="T51" fmla="*/ 148 h 249"/>
                <a:gd name="T52" fmla="*/ 10 w 280"/>
                <a:gd name="T53" fmla="*/ 173 h 249"/>
                <a:gd name="T54" fmla="*/ 24 w 280"/>
                <a:gd name="T55" fmla="*/ 193 h 249"/>
                <a:gd name="T56" fmla="*/ 42 w 280"/>
                <a:gd name="T57" fmla="*/ 211 h 249"/>
                <a:gd name="T58" fmla="*/ 61 w 280"/>
                <a:gd name="T59" fmla="*/ 227 h 249"/>
                <a:gd name="T60" fmla="*/ 85 w 280"/>
                <a:gd name="T61" fmla="*/ 238 h 249"/>
                <a:gd name="T62" fmla="*/ 112 w 280"/>
                <a:gd name="T63" fmla="*/ 246 h 249"/>
                <a:gd name="T64" fmla="*/ 141 w 280"/>
                <a:gd name="T65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0" h="249">
                  <a:moveTo>
                    <a:pt x="141" y="249"/>
                  </a:moveTo>
                  <a:lnTo>
                    <a:pt x="169" y="246"/>
                  </a:lnTo>
                  <a:lnTo>
                    <a:pt x="195" y="238"/>
                  </a:lnTo>
                  <a:lnTo>
                    <a:pt x="218" y="227"/>
                  </a:lnTo>
                  <a:lnTo>
                    <a:pt x="239" y="211"/>
                  </a:lnTo>
                  <a:lnTo>
                    <a:pt x="256" y="193"/>
                  </a:lnTo>
                  <a:lnTo>
                    <a:pt x="269" y="173"/>
                  </a:lnTo>
                  <a:lnTo>
                    <a:pt x="277" y="148"/>
                  </a:lnTo>
                  <a:lnTo>
                    <a:pt x="280" y="124"/>
                  </a:lnTo>
                  <a:lnTo>
                    <a:pt x="277" y="99"/>
                  </a:lnTo>
                  <a:lnTo>
                    <a:pt x="269" y="76"/>
                  </a:lnTo>
                  <a:lnTo>
                    <a:pt x="256" y="54"/>
                  </a:lnTo>
                  <a:lnTo>
                    <a:pt x="239" y="36"/>
                  </a:lnTo>
                  <a:lnTo>
                    <a:pt x="218" y="21"/>
                  </a:lnTo>
                  <a:lnTo>
                    <a:pt x="195" y="11"/>
                  </a:lnTo>
                  <a:lnTo>
                    <a:pt x="169" y="3"/>
                  </a:lnTo>
                  <a:lnTo>
                    <a:pt x="141" y="0"/>
                  </a:lnTo>
                  <a:lnTo>
                    <a:pt x="112" y="3"/>
                  </a:lnTo>
                  <a:lnTo>
                    <a:pt x="85" y="11"/>
                  </a:lnTo>
                  <a:lnTo>
                    <a:pt x="61" y="21"/>
                  </a:lnTo>
                  <a:lnTo>
                    <a:pt x="42" y="36"/>
                  </a:lnTo>
                  <a:lnTo>
                    <a:pt x="24" y="54"/>
                  </a:lnTo>
                  <a:lnTo>
                    <a:pt x="10" y="76"/>
                  </a:lnTo>
                  <a:lnTo>
                    <a:pt x="3" y="99"/>
                  </a:lnTo>
                  <a:lnTo>
                    <a:pt x="0" y="124"/>
                  </a:lnTo>
                  <a:lnTo>
                    <a:pt x="3" y="148"/>
                  </a:lnTo>
                  <a:lnTo>
                    <a:pt x="10" y="173"/>
                  </a:lnTo>
                  <a:lnTo>
                    <a:pt x="24" y="193"/>
                  </a:lnTo>
                  <a:lnTo>
                    <a:pt x="42" y="211"/>
                  </a:lnTo>
                  <a:lnTo>
                    <a:pt x="61" y="227"/>
                  </a:lnTo>
                  <a:lnTo>
                    <a:pt x="85" y="238"/>
                  </a:lnTo>
                  <a:lnTo>
                    <a:pt x="112" y="246"/>
                  </a:lnTo>
                  <a:lnTo>
                    <a:pt x="141" y="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2610" y="336"/>
              <a:ext cx="86" cy="74"/>
            </a:xfrm>
            <a:custGeom>
              <a:avLst/>
              <a:gdLst>
                <a:gd name="T0" fmla="*/ 87 w 172"/>
                <a:gd name="T1" fmla="*/ 147 h 147"/>
                <a:gd name="T2" fmla="*/ 103 w 172"/>
                <a:gd name="T3" fmla="*/ 145 h 147"/>
                <a:gd name="T4" fmla="*/ 120 w 172"/>
                <a:gd name="T5" fmla="*/ 141 h 147"/>
                <a:gd name="T6" fmla="*/ 135 w 172"/>
                <a:gd name="T7" fmla="*/ 134 h 147"/>
                <a:gd name="T8" fmla="*/ 147 w 172"/>
                <a:gd name="T9" fmla="*/ 125 h 147"/>
                <a:gd name="T10" fmla="*/ 157 w 172"/>
                <a:gd name="T11" fmla="*/ 114 h 147"/>
                <a:gd name="T12" fmla="*/ 164 w 172"/>
                <a:gd name="T13" fmla="*/ 102 h 147"/>
                <a:gd name="T14" fmla="*/ 170 w 172"/>
                <a:gd name="T15" fmla="*/ 89 h 147"/>
                <a:gd name="T16" fmla="*/ 172 w 172"/>
                <a:gd name="T17" fmla="*/ 73 h 147"/>
                <a:gd name="T18" fmla="*/ 170 w 172"/>
                <a:gd name="T19" fmla="*/ 58 h 147"/>
                <a:gd name="T20" fmla="*/ 164 w 172"/>
                <a:gd name="T21" fmla="*/ 45 h 147"/>
                <a:gd name="T22" fmla="*/ 157 w 172"/>
                <a:gd name="T23" fmla="*/ 32 h 147"/>
                <a:gd name="T24" fmla="*/ 147 w 172"/>
                <a:gd name="T25" fmla="*/ 21 h 147"/>
                <a:gd name="T26" fmla="*/ 135 w 172"/>
                <a:gd name="T27" fmla="*/ 13 h 147"/>
                <a:gd name="T28" fmla="*/ 120 w 172"/>
                <a:gd name="T29" fmla="*/ 5 h 147"/>
                <a:gd name="T30" fmla="*/ 103 w 172"/>
                <a:gd name="T31" fmla="*/ 1 h 147"/>
                <a:gd name="T32" fmla="*/ 87 w 172"/>
                <a:gd name="T33" fmla="*/ 0 h 147"/>
                <a:gd name="T34" fmla="*/ 69 w 172"/>
                <a:gd name="T35" fmla="*/ 1 h 147"/>
                <a:gd name="T36" fmla="*/ 52 w 172"/>
                <a:gd name="T37" fmla="*/ 5 h 147"/>
                <a:gd name="T38" fmla="*/ 39 w 172"/>
                <a:gd name="T39" fmla="*/ 13 h 147"/>
                <a:gd name="T40" fmla="*/ 25 w 172"/>
                <a:gd name="T41" fmla="*/ 21 h 147"/>
                <a:gd name="T42" fmla="*/ 15 w 172"/>
                <a:gd name="T43" fmla="*/ 32 h 147"/>
                <a:gd name="T44" fmla="*/ 7 w 172"/>
                <a:gd name="T45" fmla="*/ 45 h 147"/>
                <a:gd name="T46" fmla="*/ 1 w 172"/>
                <a:gd name="T47" fmla="*/ 58 h 147"/>
                <a:gd name="T48" fmla="*/ 0 w 172"/>
                <a:gd name="T49" fmla="*/ 73 h 147"/>
                <a:gd name="T50" fmla="*/ 1 w 172"/>
                <a:gd name="T51" fmla="*/ 89 h 147"/>
                <a:gd name="T52" fmla="*/ 7 w 172"/>
                <a:gd name="T53" fmla="*/ 102 h 147"/>
                <a:gd name="T54" fmla="*/ 15 w 172"/>
                <a:gd name="T55" fmla="*/ 114 h 147"/>
                <a:gd name="T56" fmla="*/ 25 w 172"/>
                <a:gd name="T57" fmla="*/ 125 h 147"/>
                <a:gd name="T58" fmla="*/ 39 w 172"/>
                <a:gd name="T59" fmla="*/ 134 h 147"/>
                <a:gd name="T60" fmla="*/ 52 w 172"/>
                <a:gd name="T61" fmla="*/ 141 h 147"/>
                <a:gd name="T62" fmla="*/ 69 w 172"/>
                <a:gd name="T63" fmla="*/ 145 h 147"/>
                <a:gd name="T64" fmla="*/ 87 w 172"/>
                <a:gd name="T6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2" h="147">
                  <a:moveTo>
                    <a:pt x="87" y="147"/>
                  </a:moveTo>
                  <a:lnTo>
                    <a:pt x="103" y="145"/>
                  </a:lnTo>
                  <a:lnTo>
                    <a:pt x="120" y="141"/>
                  </a:lnTo>
                  <a:lnTo>
                    <a:pt x="135" y="134"/>
                  </a:lnTo>
                  <a:lnTo>
                    <a:pt x="147" y="125"/>
                  </a:lnTo>
                  <a:lnTo>
                    <a:pt x="157" y="114"/>
                  </a:lnTo>
                  <a:lnTo>
                    <a:pt x="164" y="102"/>
                  </a:lnTo>
                  <a:lnTo>
                    <a:pt x="170" y="89"/>
                  </a:lnTo>
                  <a:lnTo>
                    <a:pt x="172" y="73"/>
                  </a:lnTo>
                  <a:lnTo>
                    <a:pt x="170" y="58"/>
                  </a:lnTo>
                  <a:lnTo>
                    <a:pt x="164" y="45"/>
                  </a:lnTo>
                  <a:lnTo>
                    <a:pt x="157" y="32"/>
                  </a:lnTo>
                  <a:lnTo>
                    <a:pt x="147" y="21"/>
                  </a:lnTo>
                  <a:lnTo>
                    <a:pt x="135" y="13"/>
                  </a:lnTo>
                  <a:lnTo>
                    <a:pt x="120" y="5"/>
                  </a:lnTo>
                  <a:lnTo>
                    <a:pt x="103" y="1"/>
                  </a:lnTo>
                  <a:lnTo>
                    <a:pt x="87" y="0"/>
                  </a:lnTo>
                  <a:lnTo>
                    <a:pt x="69" y="1"/>
                  </a:lnTo>
                  <a:lnTo>
                    <a:pt x="52" y="5"/>
                  </a:lnTo>
                  <a:lnTo>
                    <a:pt x="39" y="13"/>
                  </a:lnTo>
                  <a:lnTo>
                    <a:pt x="25" y="21"/>
                  </a:lnTo>
                  <a:lnTo>
                    <a:pt x="15" y="32"/>
                  </a:lnTo>
                  <a:lnTo>
                    <a:pt x="7" y="45"/>
                  </a:lnTo>
                  <a:lnTo>
                    <a:pt x="1" y="58"/>
                  </a:lnTo>
                  <a:lnTo>
                    <a:pt x="0" y="73"/>
                  </a:lnTo>
                  <a:lnTo>
                    <a:pt x="1" y="89"/>
                  </a:lnTo>
                  <a:lnTo>
                    <a:pt x="7" y="102"/>
                  </a:lnTo>
                  <a:lnTo>
                    <a:pt x="15" y="114"/>
                  </a:lnTo>
                  <a:lnTo>
                    <a:pt x="25" y="125"/>
                  </a:lnTo>
                  <a:lnTo>
                    <a:pt x="39" y="134"/>
                  </a:lnTo>
                  <a:lnTo>
                    <a:pt x="52" y="141"/>
                  </a:lnTo>
                  <a:lnTo>
                    <a:pt x="69" y="145"/>
                  </a:lnTo>
                  <a:lnTo>
                    <a:pt x="87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2655" y="351"/>
              <a:ext cx="18" cy="11"/>
            </a:xfrm>
            <a:custGeom>
              <a:avLst/>
              <a:gdLst>
                <a:gd name="T0" fmla="*/ 18 w 36"/>
                <a:gd name="T1" fmla="*/ 23 h 23"/>
                <a:gd name="T2" fmla="*/ 26 w 36"/>
                <a:gd name="T3" fmla="*/ 22 h 23"/>
                <a:gd name="T4" fmla="*/ 32 w 36"/>
                <a:gd name="T5" fmla="*/ 20 h 23"/>
                <a:gd name="T6" fmla="*/ 35 w 36"/>
                <a:gd name="T7" fmla="*/ 17 h 23"/>
                <a:gd name="T8" fmla="*/ 36 w 36"/>
                <a:gd name="T9" fmla="*/ 12 h 23"/>
                <a:gd name="T10" fmla="*/ 35 w 36"/>
                <a:gd name="T11" fmla="*/ 7 h 23"/>
                <a:gd name="T12" fmla="*/ 32 w 36"/>
                <a:gd name="T13" fmla="*/ 4 h 23"/>
                <a:gd name="T14" fmla="*/ 26 w 36"/>
                <a:gd name="T15" fmla="*/ 2 h 23"/>
                <a:gd name="T16" fmla="*/ 18 w 36"/>
                <a:gd name="T17" fmla="*/ 0 h 23"/>
                <a:gd name="T18" fmla="*/ 12 w 36"/>
                <a:gd name="T19" fmla="*/ 2 h 23"/>
                <a:gd name="T20" fmla="*/ 6 w 36"/>
                <a:gd name="T21" fmla="*/ 4 h 23"/>
                <a:gd name="T22" fmla="*/ 2 w 36"/>
                <a:gd name="T23" fmla="*/ 7 h 23"/>
                <a:gd name="T24" fmla="*/ 0 w 36"/>
                <a:gd name="T25" fmla="*/ 12 h 23"/>
                <a:gd name="T26" fmla="*/ 2 w 36"/>
                <a:gd name="T27" fmla="*/ 17 h 23"/>
                <a:gd name="T28" fmla="*/ 6 w 36"/>
                <a:gd name="T29" fmla="*/ 20 h 23"/>
                <a:gd name="T30" fmla="*/ 12 w 36"/>
                <a:gd name="T31" fmla="*/ 22 h 23"/>
                <a:gd name="T32" fmla="*/ 18 w 36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23">
                  <a:moveTo>
                    <a:pt x="18" y="23"/>
                  </a:moveTo>
                  <a:lnTo>
                    <a:pt x="26" y="22"/>
                  </a:lnTo>
                  <a:lnTo>
                    <a:pt x="32" y="20"/>
                  </a:lnTo>
                  <a:lnTo>
                    <a:pt x="35" y="17"/>
                  </a:lnTo>
                  <a:lnTo>
                    <a:pt x="36" y="12"/>
                  </a:lnTo>
                  <a:lnTo>
                    <a:pt x="35" y="7"/>
                  </a:lnTo>
                  <a:lnTo>
                    <a:pt x="32" y="4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2" y="7"/>
                  </a:lnTo>
                  <a:lnTo>
                    <a:pt x="0" y="12"/>
                  </a:lnTo>
                  <a:lnTo>
                    <a:pt x="2" y="17"/>
                  </a:lnTo>
                  <a:lnTo>
                    <a:pt x="6" y="20"/>
                  </a:lnTo>
                  <a:lnTo>
                    <a:pt x="12" y="22"/>
                  </a:lnTo>
                  <a:lnTo>
                    <a:pt x="1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2264" y="117"/>
              <a:ext cx="134" cy="333"/>
            </a:xfrm>
            <a:custGeom>
              <a:avLst/>
              <a:gdLst>
                <a:gd name="T0" fmla="*/ 184 w 268"/>
                <a:gd name="T1" fmla="*/ 595 h 667"/>
                <a:gd name="T2" fmla="*/ 0 w 268"/>
                <a:gd name="T3" fmla="*/ 0 h 667"/>
                <a:gd name="T4" fmla="*/ 268 w 268"/>
                <a:gd name="T5" fmla="*/ 667 h 667"/>
                <a:gd name="T6" fmla="*/ 184 w 268"/>
                <a:gd name="T7" fmla="*/ 595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667">
                  <a:moveTo>
                    <a:pt x="184" y="595"/>
                  </a:moveTo>
                  <a:lnTo>
                    <a:pt x="0" y="0"/>
                  </a:lnTo>
                  <a:lnTo>
                    <a:pt x="268" y="667"/>
                  </a:lnTo>
                  <a:lnTo>
                    <a:pt x="184" y="5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2610" y="-5"/>
              <a:ext cx="627" cy="114"/>
            </a:xfrm>
            <a:custGeom>
              <a:avLst/>
              <a:gdLst>
                <a:gd name="T0" fmla="*/ 0 w 1255"/>
                <a:gd name="T1" fmla="*/ 143 h 229"/>
                <a:gd name="T2" fmla="*/ 370 w 1255"/>
                <a:gd name="T3" fmla="*/ 0 h 229"/>
                <a:gd name="T4" fmla="*/ 1255 w 1255"/>
                <a:gd name="T5" fmla="*/ 146 h 229"/>
                <a:gd name="T6" fmla="*/ 381 w 1255"/>
                <a:gd name="T7" fmla="*/ 54 h 229"/>
                <a:gd name="T8" fmla="*/ 933 w 1255"/>
                <a:gd name="T9" fmla="*/ 173 h 229"/>
                <a:gd name="T10" fmla="*/ 328 w 1255"/>
                <a:gd name="T11" fmla="*/ 92 h 229"/>
                <a:gd name="T12" fmla="*/ 729 w 1255"/>
                <a:gd name="T13" fmla="*/ 197 h 229"/>
                <a:gd name="T14" fmla="*/ 270 w 1255"/>
                <a:gd name="T15" fmla="*/ 131 h 229"/>
                <a:gd name="T16" fmla="*/ 529 w 1255"/>
                <a:gd name="T17" fmla="*/ 229 h 229"/>
                <a:gd name="T18" fmla="*/ 0 w 1255"/>
                <a:gd name="T19" fmla="*/ 14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5" h="229">
                  <a:moveTo>
                    <a:pt x="0" y="143"/>
                  </a:moveTo>
                  <a:lnTo>
                    <a:pt x="370" y="0"/>
                  </a:lnTo>
                  <a:lnTo>
                    <a:pt x="1255" y="146"/>
                  </a:lnTo>
                  <a:lnTo>
                    <a:pt x="381" y="54"/>
                  </a:lnTo>
                  <a:lnTo>
                    <a:pt x="933" y="173"/>
                  </a:lnTo>
                  <a:lnTo>
                    <a:pt x="328" y="92"/>
                  </a:lnTo>
                  <a:lnTo>
                    <a:pt x="729" y="197"/>
                  </a:lnTo>
                  <a:lnTo>
                    <a:pt x="270" y="131"/>
                  </a:lnTo>
                  <a:lnTo>
                    <a:pt x="529" y="229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3041" y="163"/>
              <a:ext cx="14" cy="51"/>
            </a:xfrm>
            <a:custGeom>
              <a:avLst/>
              <a:gdLst>
                <a:gd name="T0" fmla="*/ 0 w 27"/>
                <a:gd name="T1" fmla="*/ 28 h 102"/>
                <a:gd name="T2" fmla="*/ 18 w 27"/>
                <a:gd name="T3" fmla="*/ 102 h 102"/>
                <a:gd name="T4" fmla="*/ 27 w 27"/>
                <a:gd name="T5" fmla="*/ 0 h 102"/>
                <a:gd name="T6" fmla="*/ 0 w 27"/>
                <a:gd name="T7" fmla="*/ 2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02">
                  <a:moveTo>
                    <a:pt x="0" y="28"/>
                  </a:moveTo>
                  <a:lnTo>
                    <a:pt x="18" y="102"/>
                  </a:lnTo>
                  <a:lnTo>
                    <a:pt x="27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2741" y="367"/>
              <a:ext cx="76" cy="132"/>
            </a:xfrm>
            <a:custGeom>
              <a:avLst/>
              <a:gdLst>
                <a:gd name="T0" fmla="*/ 2 w 153"/>
                <a:gd name="T1" fmla="*/ 45 h 265"/>
                <a:gd name="T2" fmla="*/ 0 w 153"/>
                <a:gd name="T3" fmla="*/ 76 h 265"/>
                <a:gd name="T4" fmla="*/ 0 w 153"/>
                <a:gd name="T5" fmla="*/ 105 h 265"/>
                <a:gd name="T6" fmla="*/ 2 w 153"/>
                <a:gd name="T7" fmla="*/ 133 h 265"/>
                <a:gd name="T8" fmla="*/ 6 w 153"/>
                <a:gd name="T9" fmla="*/ 161 h 265"/>
                <a:gd name="T10" fmla="*/ 11 w 153"/>
                <a:gd name="T11" fmla="*/ 187 h 265"/>
                <a:gd name="T12" fmla="*/ 18 w 153"/>
                <a:gd name="T13" fmla="*/ 214 h 265"/>
                <a:gd name="T14" fmla="*/ 29 w 153"/>
                <a:gd name="T15" fmla="*/ 240 h 265"/>
                <a:gd name="T16" fmla="*/ 42 w 153"/>
                <a:gd name="T17" fmla="*/ 265 h 265"/>
                <a:gd name="T18" fmla="*/ 50 w 153"/>
                <a:gd name="T19" fmla="*/ 251 h 265"/>
                <a:gd name="T20" fmla="*/ 56 w 153"/>
                <a:gd name="T21" fmla="*/ 240 h 265"/>
                <a:gd name="T22" fmla="*/ 62 w 153"/>
                <a:gd name="T23" fmla="*/ 229 h 265"/>
                <a:gd name="T24" fmla="*/ 71 w 153"/>
                <a:gd name="T25" fmla="*/ 215 h 265"/>
                <a:gd name="T26" fmla="*/ 77 w 153"/>
                <a:gd name="T27" fmla="*/ 208 h 265"/>
                <a:gd name="T28" fmla="*/ 84 w 153"/>
                <a:gd name="T29" fmla="*/ 200 h 265"/>
                <a:gd name="T30" fmla="*/ 93 w 153"/>
                <a:gd name="T31" fmla="*/ 192 h 265"/>
                <a:gd name="T32" fmla="*/ 102 w 153"/>
                <a:gd name="T33" fmla="*/ 184 h 265"/>
                <a:gd name="T34" fmla="*/ 110 w 153"/>
                <a:gd name="T35" fmla="*/ 177 h 265"/>
                <a:gd name="T36" fmla="*/ 116 w 153"/>
                <a:gd name="T37" fmla="*/ 169 h 265"/>
                <a:gd name="T38" fmla="*/ 120 w 153"/>
                <a:gd name="T39" fmla="*/ 160 h 265"/>
                <a:gd name="T40" fmla="*/ 123 w 153"/>
                <a:gd name="T41" fmla="*/ 151 h 265"/>
                <a:gd name="T42" fmla="*/ 127 w 153"/>
                <a:gd name="T43" fmla="*/ 124 h 265"/>
                <a:gd name="T44" fmla="*/ 133 w 153"/>
                <a:gd name="T45" fmla="*/ 98 h 265"/>
                <a:gd name="T46" fmla="*/ 142 w 153"/>
                <a:gd name="T47" fmla="*/ 74 h 265"/>
                <a:gd name="T48" fmla="*/ 153 w 153"/>
                <a:gd name="T49" fmla="*/ 49 h 265"/>
                <a:gd name="T50" fmla="*/ 133 w 153"/>
                <a:gd name="T51" fmla="*/ 24 h 265"/>
                <a:gd name="T52" fmla="*/ 114 w 153"/>
                <a:gd name="T53" fmla="*/ 8 h 265"/>
                <a:gd name="T54" fmla="*/ 93 w 153"/>
                <a:gd name="T55" fmla="*/ 0 h 265"/>
                <a:gd name="T56" fmla="*/ 74 w 153"/>
                <a:gd name="T57" fmla="*/ 0 h 265"/>
                <a:gd name="T58" fmla="*/ 53 w 153"/>
                <a:gd name="T59" fmla="*/ 7 h 265"/>
                <a:gd name="T60" fmla="*/ 35 w 153"/>
                <a:gd name="T61" fmla="*/ 17 h 265"/>
                <a:gd name="T62" fmla="*/ 17 w 153"/>
                <a:gd name="T63" fmla="*/ 31 h 265"/>
                <a:gd name="T64" fmla="*/ 2 w 153"/>
                <a:gd name="T65" fmla="*/ 4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3" h="265">
                  <a:moveTo>
                    <a:pt x="2" y="45"/>
                  </a:moveTo>
                  <a:lnTo>
                    <a:pt x="0" y="76"/>
                  </a:lnTo>
                  <a:lnTo>
                    <a:pt x="0" y="105"/>
                  </a:lnTo>
                  <a:lnTo>
                    <a:pt x="2" y="133"/>
                  </a:lnTo>
                  <a:lnTo>
                    <a:pt x="6" y="161"/>
                  </a:lnTo>
                  <a:lnTo>
                    <a:pt x="11" y="187"/>
                  </a:lnTo>
                  <a:lnTo>
                    <a:pt x="18" y="214"/>
                  </a:lnTo>
                  <a:lnTo>
                    <a:pt x="29" y="240"/>
                  </a:lnTo>
                  <a:lnTo>
                    <a:pt x="42" y="265"/>
                  </a:lnTo>
                  <a:lnTo>
                    <a:pt x="50" y="251"/>
                  </a:lnTo>
                  <a:lnTo>
                    <a:pt x="56" y="240"/>
                  </a:lnTo>
                  <a:lnTo>
                    <a:pt x="62" y="229"/>
                  </a:lnTo>
                  <a:lnTo>
                    <a:pt x="71" y="215"/>
                  </a:lnTo>
                  <a:lnTo>
                    <a:pt x="77" y="208"/>
                  </a:lnTo>
                  <a:lnTo>
                    <a:pt x="84" y="200"/>
                  </a:lnTo>
                  <a:lnTo>
                    <a:pt x="93" y="192"/>
                  </a:lnTo>
                  <a:lnTo>
                    <a:pt x="102" y="184"/>
                  </a:lnTo>
                  <a:lnTo>
                    <a:pt x="110" y="177"/>
                  </a:lnTo>
                  <a:lnTo>
                    <a:pt x="116" y="169"/>
                  </a:lnTo>
                  <a:lnTo>
                    <a:pt x="120" y="160"/>
                  </a:lnTo>
                  <a:lnTo>
                    <a:pt x="123" y="151"/>
                  </a:lnTo>
                  <a:lnTo>
                    <a:pt x="127" y="124"/>
                  </a:lnTo>
                  <a:lnTo>
                    <a:pt x="133" y="98"/>
                  </a:lnTo>
                  <a:lnTo>
                    <a:pt x="142" y="74"/>
                  </a:lnTo>
                  <a:lnTo>
                    <a:pt x="153" y="49"/>
                  </a:lnTo>
                  <a:lnTo>
                    <a:pt x="133" y="24"/>
                  </a:lnTo>
                  <a:lnTo>
                    <a:pt x="114" y="8"/>
                  </a:lnTo>
                  <a:lnTo>
                    <a:pt x="93" y="0"/>
                  </a:lnTo>
                  <a:lnTo>
                    <a:pt x="74" y="0"/>
                  </a:lnTo>
                  <a:lnTo>
                    <a:pt x="53" y="7"/>
                  </a:lnTo>
                  <a:lnTo>
                    <a:pt x="35" y="17"/>
                  </a:lnTo>
                  <a:lnTo>
                    <a:pt x="17" y="31"/>
                  </a:lnTo>
                  <a:lnTo>
                    <a:pt x="2" y="45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2777" y="421"/>
              <a:ext cx="15" cy="20"/>
            </a:xfrm>
            <a:custGeom>
              <a:avLst/>
              <a:gdLst>
                <a:gd name="T0" fmla="*/ 15 w 30"/>
                <a:gd name="T1" fmla="*/ 38 h 38"/>
                <a:gd name="T2" fmla="*/ 21 w 30"/>
                <a:gd name="T3" fmla="*/ 37 h 38"/>
                <a:gd name="T4" fmla="*/ 26 w 30"/>
                <a:gd name="T5" fmla="*/ 32 h 38"/>
                <a:gd name="T6" fmla="*/ 29 w 30"/>
                <a:gd name="T7" fmla="*/ 27 h 38"/>
                <a:gd name="T8" fmla="*/ 30 w 30"/>
                <a:gd name="T9" fmla="*/ 19 h 38"/>
                <a:gd name="T10" fmla="*/ 29 w 30"/>
                <a:gd name="T11" fmla="*/ 11 h 38"/>
                <a:gd name="T12" fmla="*/ 26 w 30"/>
                <a:gd name="T13" fmla="*/ 5 h 38"/>
                <a:gd name="T14" fmla="*/ 21 w 30"/>
                <a:gd name="T15" fmla="*/ 1 h 38"/>
                <a:gd name="T16" fmla="*/ 15 w 30"/>
                <a:gd name="T17" fmla="*/ 0 h 38"/>
                <a:gd name="T18" fmla="*/ 9 w 30"/>
                <a:gd name="T19" fmla="*/ 1 h 38"/>
                <a:gd name="T20" fmla="*/ 5 w 30"/>
                <a:gd name="T21" fmla="*/ 5 h 38"/>
                <a:gd name="T22" fmla="*/ 2 w 30"/>
                <a:gd name="T23" fmla="*/ 11 h 38"/>
                <a:gd name="T24" fmla="*/ 0 w 30"/>
                <a:gd name="T25" fmla="*/ 19 h 38"/>
                <a:gd name="T26" fmla="*/ 2 w 30"/>
                <a:gd name="T27" fmla="*/ 27 h 38"/>
                <a:gd name="T28" fmla="*/ 5 w 30"/>
                <a:gd name="T29" fmla="*/ 32 h 38"/>
                <a:gd name="T30" fmla="*/ 9 w 30"/>
                <a:gd name="T31" fmla="*/ 37 h 38"/>
                <a:gd name="T32" fmla="*/ 15 w 30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8">
                  <a:moveTo>
                    <a:pt x="15" y="38"/>
                  </a:moveTo>
                  <a:lnTo>
                    <a:pt x="21" y="37"/>
                  </a:lnTo>
                  <a:lnTo>
                    <a:pt x="26" y="32"/>
                  </a:lnTo>
                  <a:lnTo>
                    <a:pt x="29" y="27"/>
                  </a:lnTo>
                  <a:lnTo>
                    <a:pt x="30" y="19"/>
                  </a:lnTo>
                  <a:lnTo>
                    <a:pt x="29" y="11"/>
                  </a:lnTo>
                  <a:lnTo>
                    <a:pt x="26" y="5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11"/>
                  </a:lnTo>
                  <a:lnTo>
                    <a:pt x="0" y="19"/>
                  </a:lnTo>
                  <a:lnTo>
                    <a:pt x="2" y="27"/>
                  </a:lnTo>
                  <a:lnTo>
                    <a:pt x="5" y="32"/>
                  </a:lnTo>
                  <a:lnTo>
                    <a:pt x="9" y="37"/>
                  </a:lnTo>
                  <a:lnTo>
                    <a:pt x="15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2596" y="437"/>
              <a:ext cx="431" cy="163"/>
            </a:xfrm>
            <a:custGeom>
              <a:avLst/>
              <a:gdLst>
                <a:gd name="T0" fmla="*/ 863 w 863"/>
                <a:gd name="T1" fmla="*/ 68 h 324"/>
                <a:gd name="T2" fmla="*/ 858 w 863"/>
                <a:gd name="T3" fmla="*/ 45 h 324"/>
                <a:gd name="T4" fmla="*/ 851 w 863"/>
                <a:gd name="T5" fmla="*/ 42 h 324"/>
                <a:gd name="T6" fmla="*/ 845 w 863"/>
                <a:gd name="T7" fmla="*/ 60 h 324"/>
                <a:gd name="T8" fmla="*/ 824 w 863"/>
                <a:gd name="T9" fmla="*/ 94 h 324"/>
                <a:gd name="T10" fmla="*/ 780 w 863"/>
                <a:gd name="T11" fmla="*/ 131 h 324"/>
                <a:gd name="T12" fmla="*/ 722 w 863"/>
                <a:gd name="T13" fmla="*/ 152 h 324"/>
                <a:gd name="T14" fmla="*/ 659 w 863"/>
                <a:gd name="T15" fmla="*/ 159 h 324"/>
                <a:gd name="T16" fmla="*/ 598 w 863"/>
                <a:gd name="T17" fmla="*/ 157 h 324"/>
                <a:gd name="T18" fmla="*/ 542 w 863"/>
                <a:gd name="T19" fmla="*/ 147 h 324"/>
                <a:gd name="T20" fmla="*/ 491 w 863"/>
                <a:gd name="T21" fmla="*/ 123 h 324"/>
                <a:gd name="T22" fmla="*/ 452 w 863"/>
                <a:gd name="T23" fmla="*/ 89 h 324"/>
                <a:gd name="T24" fmla="*/ 422 w 863"/>
                <a:gd name="T25" fmla="*/ 76 h 324"/>
                <a:gd name="T26" fmla="*/ 388 w 863"/>
                <a:gd name="T27" fmla="*/ 104 h 324"/>
                <a:gd name="T28" fmla="*/ 361 w 863"/>
                <a:gd name="T29" fmla="*/ 135 h 324"/>
                <a:gd name="T30" fmla="*/ 342 w 863"/>
                <a:gd name="T31" fmla="*/ 170 h 324"/>
                <a:gd name="T32" fmla="*/ 328 w 863"/>
                <a:gd name="T33" fmla="*/ 183 h 324"/>
                <a:gd name="T34" fmla="*/ 316 w 863"/>
                <a:gd name="T35" fmla="*/ 171 h 324"/>
                <a:gd name="T36" fmla="*/ 301 w 863"/>
                <a:gd name="T37" fmla="*/ 147 h 324"/>
                <a:gd name="T38" fmla="*/ 280 w 863"/>
                <a:gd name="T39" fmla="*/ 105 h 324"/>
                <a:gd name="T40" fmla="*/ 262 w 863"/>
                <a:gd name="T41" fmla="*/ 64 h 324"/>
                <a:gd name="T42" fmla="*/ 252 w 863"/>
                <a:gd name="T43" fmla="*/ 22 h 324"/>
                <a:gd name="T44" fmla="*/ 243 w 863"/>
                <a:gd name="T45" fmla="*/ 6 h 324"/>
                <a:gd name="T46" fmla="*/ 228 w 863"/>
                <a:gd name="T47" fmla="*/ 21 h 324"/>
                <a:gd name="T48" fmla="*/ 202 w 863"/>
                <a:gd name="T49" fmla="*/ 36 h 324"/>
                <a:gd name="T50" fmla="*/ 161 w 863"/>
                <a:gd name="T51" fmla="*/ 45 h 324"/>
                <a:gd name="T52" fmla="*/ 116 w 863"/>
                <a:gd name="T53" fmla="*/ 45 h 324"/>
                <a:gd name="T54" fmla="*/ 74 w 863"/>
                <a:gd name="T55" fmla="*/ 39 h 324"/>
                <a:gd name="T56" fmla="*/ 44 w 863"/>
                <a:gd name="T57" fmla="*/ 30 h 324"/>
                <a:gd name="T58" fmla="*/ 26 w 863"/>
                <a:gd name="T59" fmla="*/ 22 h 324"/>
                <a:gd name="T60" fmla="*/ 9 w 863"/>
                <a:gd name="T61" fmla="*/ 32 h 324"/>
                <a:gd name="T62" fmla="*/ 2 w 863"/>
                <a:gd name="T63" fmla="*/ 64 h 324"/>
                <a:gd name="T64" fmla="*/ 2 w 863"/>
                <a:gd name="T65" fmla="*/ 104 h 324"/>
                <a:gd name="T66" fmla="*/ 18 w 863"/>
                <a:gd name="T67" fmla="*/ 149 h 324"/>
                <a:gd name="T68" fmla="*/ 48 w 863"/>
                <a:gd name="T69" fmla="*/ 192 h 324"/>
                <a:gd name="T70" fmla="*/ 90 w 863"/>
                <a:gd name="T71" fmla="*/ 229 h 324"/>
                <a:gd name="T72" fmla="*/ 131 w 863"/>
                <a:gd name="T73" fmla="*/ 246 h 324"/>
                <a:gd name="T74" fmla="*/ 162 w 863"/>
                <a:gd name="T75" fmla="*/ 241 h 324"/>
                <a:gd name="T76" fmla="*/ 190 w 863"/>
                <a:gd name="T77" fmla="*/ 235 h 324"/>
                <a:gd name="T78" fmla="*/ 222 w 863"/>
                <a:gd name="T79" fmla="*/ 230 h 324"/>
                <a:gd name="T80" fmla="*/ 226 w 863"/>
                <a:gd name="T81" fmla="*/ 234 h 324"/>
                <a:gd name="T82" fmla="*/ 205 w 863"/>
                <a:gd name="T83" fmla="*/ 244 h 324"/>
                <a:gd name="T84" fmla="*/ 182 w 863"/>
                <a:gd name="T85" fmla="*/ 253 h 324"/>
                <a:gd name="T86" fmla="*/ 159 w 863"/>
                <a:gd name="T87" fmla="*/ 260 h 324"/>
                <a:gd name="T88" fmla="*/ 162 w 863"/>
                <a:gd name="T89" fmla="*/ 270 h 324"/>
                <a:gd name="T90" fmla="*/ 192 w 863"/>
                <a:gd name="T91" fmla="*/ 283 h 324"/>
                <a:gd name="T92" fmla="*/ 225 w 863"/>
                <a:gd name="T93" fmla="*/ 295 h 324"/>
                <a:gd name="T94" fmla="*/ 259 w 863"/>
                <a:gd name="T95" fmla="*/ 305 h 324"/>
                <a:gd name="T96" fmla="*/ 295 w 863"/>
                <a:gd name="T97" fmla="*/ 313 h 324"/>
                <a:gd name="T98" fmla="*/ 333 w 863"/>
                <a:gd name="T99" fmla="*/ 318 h 324"/>
                <a:gd name="T100" fmla="*/ 372 w 863"/>
                <a:gd name="T101" fmla="*/ 322 h 324"/>
                <a:gd name="T102" fmla="*/ 411 w 863"/>
                <a:gd name="T103" fmla="*/ 324 h 324"/>
                <a:gd name="T104" fmla="*/ 475 w 863"/>
                <a:gd name="T105" fmla="*/ 323 h 324"/>
                <a:gd name="T106" fmla="*/ 560 w 863"/>
                <a:gd name="T107" fmla="*/ 314 h 324"/>
                <a:gd name="T108" fmla="*/ 637 w 863"/>
                <a:gd name="T109" fmla="*/ 295 h 324"/>
                <a:gd name="T110" fmla="*/ 705 w 863"/>
                <a:gd name="T111" fmla="*/ 269 h 324"/>
                <a:gd name="T112" fmla="*/ 764 w 863"/>
                <a:gd name="T113" fmla="*/ 235 h 324"/>
                <a:gd name="T114" fmla="*/ 810 w 863"/>
                <a:gd name="T115" fmla="*/ 197 h 324"/>
                <a:gd name="T116" fmla="*/ 843 w 863"/>
                <a:gd name="T117" fmla="*/ 153 h 324"/>
                <a:gd name="T118" fmla="*/ 861 w 863"/>
                <a:gd name="T119" fmla="*/ 10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324">
                  <a:moveTo>
                    <a:pt x="863" y="81"/>
                  </a:moveTo>
                  <a:lnTo>
                    <a:pt x="863" y="68"/>
                  </a:lnTo>
                  <a:lnTo>
                    <a:pt x="861" y="57"/>
                  </a:lnTo>
                  <a:lnTo>
                    <a:pt x="858" y="45"/>
                  </a:lnTo>
                  <a:lnTo>
                    <a:pt x="854" y="33"/>
                  </a:lnTo>
                  <a:lnTo>
                    <a:pt x="851" y="42"/>
                  </a:lnTo>
                  <a:lnTo>
                    <a:pt x="848" y="51"/>
                  </a:lnTo>
                  <a:lnTo>
                    <a:pt x="845" y="60"/>
                  </a:lnTo>
                  <a:lnTo>
                    <a:pt x="840" y="68"/>
                  </a:lnTo>
                  <a:lnTo>
                    <a:pt x="824" y="94"/>
                  </a:lnTo>
                  <a:lnTo>
                    <a:pt x="804" y="114"/>
                  </a:lnTo>
                  <a:lnTo>
                    <a:pt x="780" y="131"/>
                  </a:lnTo>
                  <a:lnTo>
                    <a:pt x="752" y="143"/>
                  </a:lnTo>
                  <a:lnTo>
                    <a:pt x="722" y="152"/>
                  </a:lnTo>
                  <a:lnTo>
                    <a:pt x="690" y="158"/>
                  </a:lnTo>
                  <a:lnTo>
                    <a:pt x="659" y="159"/>
                  </a:lnTo>
                  <a:lnTo>
                    <a:pt x="626" y="159"/>
                  </a:lnTo>
                  <a:lnTo>
                    <a:pt x="598" y="157"/>
                  </a:lnTo>
                  <a:lnTo>
                    <a:pt x="569" y="153"/>
                  </a:lnTo>
                  <a:lnTo>
                    <a:pt x="542" y="147"/>
                  </a:lnTo>
                  <a:lnTo>
                    <a:pt x="515" y="136"/>
                  </a:lnTo>
                  <a:lnTo>
                    <a:pt x="491" y="123"/>
                  </a:lnTo>
                  <a:lnTo>
                    <a:pt x="470" y="108"/>
                  </a:lnTo>
                  <a:lnTo>
                    <a:pt x="452" y="89"/>
                  </a:lnTo>
                  <a:lnTo>
                    <a:pt x="440" y="64"/>
                  </a:lnTo>
                  <a:lnTo>
                    <a:pt x="422" y="76"/>
                  </a:lnTo>
                  <a:lnTo>
                    <a:pt x="405" y="90"/>
                  </a:lnTo>
                  <a:lnTo>
                    <a:pt x="388" y="104"/>
                  </a:lnTo>
                  <a:lnTo>
                    <a:pt x="373" y="120"/>
                  </a:lnTo>
                  <a:lnTo>
                    <a:pt x="361" y="135"/>
                  </a:lnTo>
                  <a:lnTo>
                    <a:pt x="351" y="152"/>
                  </a:lnTo>
                  <a:lnTo>
                    <a:pt x="342" y="170"/>
                  </a:lnTo>
                  <a:lnTo>
                    <a:pt x="336" y="188"/>
                  </a:lnTo>
                  <a:lnTo>
                    <a:pt x="328" y="183"/>
                  </a:lnTo>
                  <a:lnTo>
                    <a:pt x="322" y="177"/>
                  </a:lnTo>
                  <a:lnTo>
                    <a:pt x="316" y="171"/>
                  </a:lnTo>
                  <a:lnTo>
                    <a:pt x="312" y="166"/>
                  </a:lnTo>
                  <a:lnTo>
                    <a:pt x="301" y="147"/>
                  </a:lnTo>
                  <a:lnTo>
                    <a:pt x="289" y="126"/>
                  </a:lnTo>
                  <a:lnTo>
                    <a:pt x="280" y="105"/>
                  </a:lnTo>
                  <a:lnTo>
                    <a:pt x="270" y="85"/>
                  </a:lnTo>
                  <a:lnTo>
                    <a:pt x="262" y="64"/>
                  </a:lnTo>
                  <a:lnTo>
                    <a:pt x="256" y="44"/>
                  </a:lnTo>
                  <a:lnTo>
                    <a:pt x="252" y="22"/>
                  </a:lnTo>
                  <a:lnTo>
                    <a:pt x="250" y="0"/>
                  </a:lnTo>
                  <a:lnTo>
                    <a:pt x="243" y="6"/>
                  </a:lnTo>
                  <a:lnTo>
                    <a:pt x="235" y="14"/>
                  </a:lnTo>
                  <a:lnTo>
                    <a:pt x="228" y="21"/>
                  </a:lnTo>
                  <a:lnTo>
                    <a:pt x="220" y="27"/>
                  </a:lnTo>
                  <a:lnTo>
                    <a:pt x="202" y="36"/>
                  </a:lnTo>
                  <a:lnTo>
                    <a:pt x="182" y="42"/>
                  </a:lnTo>
                  <a:lnTo>
                    <a:pt x="161" y="45"/>
                  </a:lnTo>
                  <a:lnTo>
                    <a:pt x="138" y="46"/>
                  </a:lnTo>
                  <a:lnTo>
                    <a:pt x="116" y="45"/>
                  </a:lnTo>
                  <a:lnTo>
                    <a:pt x="95" y="42"/>
                  </a:lnTo>
                  <a:lnTo>
                    <a:pt x="74" y="39"/>
                  </a:lnTo>
                  <a:lnTo>
                    <a:pt x="54" y="33"/>
                  </a:lnTo>
                  <a:lnTo>
                    <a:pt x="44" y="30"/>
                  </a:lnTo>
                  <a:lnTo>
                    <a:pt x="35" y="26"/>
                  </a:lnTo>
                  <a:lnTo>
                    <a:pt x="26" y="22"/>
                  </a:lnTo>
                  <a:lnTo>
                    <a:pt x="17" y="17"/>
                  </a:lnTo>
                  <a:lnTo>
                    <a:pt x="9" y="32"/>
                  </a:lnTo>
                  <a:lnTo>
                    <a:pt x="5" y="48"/>
                  </a:lnTo>
                  <a:lnTo>
                    <a:pt x="2" y="64"/>
                  </a:lnTo>
                  <a:lnTo>
                    <a:pt x="0" y="81"/>
                  </a:lnTo>
                  <a:lnTo>
                    <a:pt x="2" y="104"/>
                  </a:lnTo>
                  <a:lnTo>
                    <a:pt x="8" y="127"/>
                  </a:lnTo>
                  <a:lnTo>
                    <a:pt x="18" y="149"/>
                  </a:lnTo>
                  <a:lnTo>
                    <a:pt x="32" y="171"/>
                  </a:lnTo>
                  <a:lnTo>
                    <a:pt x="48" y="192"/>
                  </a:lnTo>
                  <a:lnTo>
                    <a:pt x="68" y="211"/>
                  </a:lnTo>
                  <a:lnTo>
                    <a:pt x="90" y="229"/>
                  </a:lnTo>
                  <a:lnTo>
                    <a:pt x="116" y="246"/>
                  </a:lnTo>
                  <a:lnTo>
                    <a:pt x="131" y="246"/>
                  </a:lnTo>
                  <a:lnTo>
                    <a:pt x="147" y="243"/>
                  </a:lnTo>
                  <a:lnTo>
                    <a:pt x="162" y="241"/>
                  </a:lnTo>
                  <a:lnTo>
                    <a:pt x="177" y="238"/>
                  </a:lnTo>
                  <a:lnTo>
                    <a:pt x="190" y="235"/>
                  </a:lnTo>
                  <a:lnTo>
                    <a:pt x="205" y="233"/>
                  </a:lnTo>
                  <a:lnTo>
                    <a:pt x="222" y="230"/>
                  </a:lnTo>
                  <a:lnTo>
                    <a:pt x="237" y="229"/>
                  </a:lnTo>
                  <a:lnTo>
                    <a:pt x="226" y="234"/>
                  </a:lnTo>
                  <a:lnTo>
                    <a:pt x="216" y="239"/>
                  </a:lnTo>
                  <a:lnTo>
                    <a:pt x="205" y="244"/>
                  </a:lnTo>
                  <a:lnTo>
                    <a:pt x="193" y="248"/>
                  </a:lnTo>
                  <a:lnTo>
                    <a:pt x="182" y="253"/>
                  </a:lnTo>
                  <a:lnTo>
                    <a:pt x="171" y="257"/>
                  </a:lnTo>
                  <a:lnTo>
                    <a:pt x="159" y="260"/>
                  </a:lnTo>
                  <a:lnTo>
                    <a:pt x="147" y="264"/>
                  </a:lnTo>
                  <a:lnTo>
                    <a:pt x="162" y="270"/>
                  </a:lnTo>
                  <a:lnTo>
                    <a:pt x="177" y="278"/>
                  </a:lnTo>
                  <a:lnTo>
                    <a:pt x="192" y="283"/>
                  </a:lnTo>
                  <a:lnTo>
                    <a:pt x="208" y="289"/>
                  </a:lnTo>
                  <a:lnTo>
                    <a:pt x="225" y="295"/>
                  </a:lnTo>
                  <a:lnTo>
                    <a:pt x="241" y="300"/>
                  </a:lnTo>
                  <a:lnTo>
                    <a:pt x="259" y="305"/>
                  </a:lnTo>
                  <a:lnTo>
                    <a:pt x="277" y="309"/>
                  </a:lnTo>
                  <a:lnTo>
                    <a:pt x="295" y="313"/>
                  </a:lnTo>
                  <a:lnTo>
                    <a:pt x="313" y="315"/>
                  </a:lnTo>
                  <a:lnTo>
                    <a:pt x="333" y="318"/>
                  </a:lnTo>
                  <a:lnTo>
                    <a:pt x="352" y="320"/>
                  </a:lnTo>
                  <a:lnTo>
                    <a:pt x="372" y="322"/>
                  </a:lnTo>
                  <a:lnTo>
                    <a:pt x="391" y="323"/>
                  </a:lnTo>
                  <a:lnTo>
                    <a:pt x="411" y="324"/>
                  </a:lnTo>
                  <a:lnTo>
                    <a:pt x="431" y="324"/>
                  </a:lnTo>
                  <a:lnTo>
                    <a:pt x="475" y="323"/>
                  </a:lnTo>
                  <a:lnTo>
                    <a:pt x="518" y="319"/>
                  </a:lnTo>
                  <a:lnTo>
                    <a:pt x="560" y="314"/>
                  </a:lnTo>
                  <a:lnTo>
                    <a:pt x="599" y="305"/>
                  </a:lnTo>
                  <a:lnTo>
                    <a:pt x="637" y="295"/>
                  </a:lnTo>
                  <a:lnTo>
                    <a:pt x="672" y="283"/>
                  </a:lnTo>
                  <a:lnTo>
                    <a:pt x="705" y="269"/>
                  </a:lnTo>
                  <a:lnTo>
                    <a:pt x="737" y="253"/>
                  </a:lnTo>
                  <a:lnTo>
                    <a:pt x="764" y="235"/>
                  </a:lnTo>
                  <a:lnTo>
                    <a:pt x="789" y="217"/>
                  </a:lnTo>
                  <a:lnTo>
                    <a:pt x="810" y="197"/>
                  </a:lnTo>
                  <a:lnTo>
                    <a:pt x="828" y="176"/>
                  </a:lnTo>
                  <a:lnTo>
                    <a:pt x="843" y="153"/>
                  </a:lnTo>
                  <a:lnTo>
                    <a:pt x="854" y="130"/>
                  </a:lnTo>
                  <a:lnTo>
                    <a:pt x="861" y="105"/>
                  </a:lnTo>
                  <a:lnTo>
                    <a:pt x="863" y="81"/>
                  </a:lnTo>
                  <a:close/>
                </a:path>
              </a:pathLst>
            </a:custGeom>
            <a:solidFill>
              <a:srgbClr val="D68C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2479" y="218"/>
              <a:ext cx="13" cy="12"/>
            </a:xfrm>
            <a:custGeom>
              <a:avLst/>
              <a:gdLst>
                <a:gd name="T0" fmla="*/ 0 w 27"/>
                <a:gd name="T1" fmla="*/ 12 h 25"/>
                <a:gd name="T2" fmla="*/ 2 w 27"/>
                <a:gd name="T3" fmla="*/ 17 h 25"/>
                <a:gd name="T4" fmla="*/ 5 w 27"/>
                <a:gd name="T5" fmla="*/ 21 h 25"/>
                <a:gd name="T6" fmla="*/ 8 w 27"/>
                <a:gd name="T7" fmla="*/ 23 h 25"/>
                <a:gd name="T8" fmla="*/ 14 w 27"/>
                <a:gd name="T9" fmla="*/ 25 h 25"/>
                <a:gd name="T10" fmla="*/ 20 w 27"/>
                <a:gd name="T11" fmla="*/ 23 h 25"/>
                <a:gd name="T12" fmla="*/ 23 w 27"/>
                <a:gd name="T13" fmla="*/ 21 h 25"/>
                <a:gd name="T14" fmla="*/ 26 w 27"/>
                <a:gd name="T15" fmla="*/ 17 h 25"/>
                <a:gd name="T16" fmla="*/ 27 w 27"/>
                <a:gd name="T17" fmla="*/ 12 h 25"/>
                <a:gd name="T18" fmla="*/ 26 w 27"/>
                <a:gd name="T19" fmla="*/ 7 h 25"/>
                <a:gd name="T20" fmla="*/ 23 w 27"/>
                <a:gd name="T21" fmla="*/ 4 h 25"/>
                <a:gd name="T22" fmla="*/ 20 w 27"/>
                <a:gd name="T23" fmla="*/ 1 h 25"/>
                <a:gd name="T24" fmla="*/ 14 w 27"/>
                <a:gd name="T25" fmla="*/ 0 h 25"/>
                <a:gd name="T26" fmla="*/ 8 w 27"/>
                <a:gd name="T27" fmla="*/ 1 h 25"/>
                <a:gd name="T28" fmla="*/ 5 w 27"/>
                <a:gd name="T29" fmla="*/ 4 h 25"/>
                <a:gd name="T30" fmla="*/ 2 w 27"/>
                <a:gd name="T31" fmla="*/ 7 h 25"/>
                <a:gd name="T32" fmla="*/ 0 w 27"/>
                <a:gd name="T33" fmla="*/ 12 h 25"/>
                <a:gd name="T34" fmla="*/ 0 w 27"/>
                <a:gd name="T35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0" y="12"/>
                  </a:moveTo>
                  <a:lnTo>
                    <a:pt x="2" y="17"/>
                  </a:lnTo>
                  <a:lnTo>
                    <a:pt x="5" y="21"/>
                  </a:lnTo>
                  <a:lnTo>
                    <a:pt x="8" y="23"/>
                  </a:lnTo>
                  <a:lnTo>
                    <a:pt x="14" y="25"/>
                  </a:lnTo>
                  <a:lnTo>
                    <a:pt x="20" y="23"/>
                  </a:lnTo>
                  <a:lnTo>
                    <a:pt x="23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7"/>
                  </a:lnTo>
                  <a:lnTo>
                    <a:pt x="23" y="4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5" y="4"/>
                  </a:lnTo>
                  <a:lnTo>
                    <a:pt x="2" y="7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2543" y="282"/>
              <a:ext cx="14" cy="11"/>
            </a:xfrm>
            <a:custGeom>
              <a:avLst/>
              <a:gdLst>
                <a:gd name="T0" fmla="*/ 0 w 29"/>
                <a:gd name="T1" fmla="*/ 11 h 23"/>
                <a:gd name="T2" fmla="*/ 2 w 29"/>
                <a:gd name="T3" fmla="*/ 16 h 23"/>
                <a:gd name="T4" fmla="*/ 5 w 29"/>
                <a:gd name="T5" fmla="*/ 19 h 23"/>
                <a:gd name="T6" fmla="*/ 8 w 29"/>
                <a:gd name="T7" fmla="*/ 21 h 23"/>
                <a:gd name="T8" fmla="*/ 14 w 29"/>
                <a:gd name="T9" fmla="*/ 23 h 23"/>
                <a:gd name="T10" fmla="*/ 20 w 29"/>
                <a:gd name="T11" fmla="*/ 21 h 23"/>
                <a:gd name="T12" fmla="*/ 24 w 29"/>
                <a:gd name="T13" fmla="*/ 19 h 23"/>
                <a:gd name="T14" fmla="*/ 27 w 29"/>
                <a:gd name="T15" fmla="*/ 16 h 23"/>
                <a:gd name="T16" fmla="*/ 29 w 29"/>
                <a:gd name="T17" fmla="*/ 11 h 23"/>
                <a:gd name="T18" fmla="*/ 27 w 29"/>
                <a:gd name="T19" fmla="*/ 6 h 23"/>
                <a:gd name="T20" fmla="*/ 24 w 29"/>
                <a:gd name="T21" fmla="*/ 3 h 23"/>
                <a:gd name="T22" fmla="*/ 20 w 29"/>
                <a:gd name="T23" fmla="*/ 1 h 23"/>
                <a:gd name="T24" fmla="*/ 14 w 29"/>
                <a:gd name="T25" fmla="*/ 0 h 23"/>
                <a:gd name="T26" fmla="*/ 8 w 29"/>
                <a:gd name="T27" fmla="*/ 1 h 23"/>
                <a:gd name="T28" fmla="*/ 5 w 29"/>
                <a:gd name="T29" fmla="*/ 3 h 23"/>
                <a:gd name="T30" fmla="*/ 2 w 29"/>
                <a:gd name="T31" fmla="*/ 6 h 23"/>
                <a:gd name="T32" fmla="*/ 0 w 29"/>
                <a:gd name="T33" fmla="*/ 11 h 23"/>
                <a:gd name="T34" fmla="*/ 0 w 29"/>
                <a:gd name="T3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23">
                  <a:moveTo>
                    <a:pt x="0" y="11"/>
                  </a:moveTo>
                  <a:lnTo>
                    <a:pt x="2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4" y="23"/>
                  </a:lnTo>
                  <a:lnTo>
                    <a:pt x="20" y="21"/>
                  </a:lnTo>
                  <a:lnTo>
                    <a:pt x="24" y="19"/>
                  </a:lnTo>
                  <a:lnTo>
                    <a:pt x="27" y="16"/>
                  </a:lnTo>
                  <a:lnTo>
                    <a:pt x="29" y="11"/>
                  </a:lnTo>
                  <a:lnTo>
                    <a:pt x="27" y="6"/>
                  </a:lnTo>
                  <a:lnTo>
                    <a:pt x="24" y="3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2" y="6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2460" y="270"/>
              <a:ext cx="14" cy="12"/>
            </a:xfrm>
            <a:custGeom>
              <a:avLst/>
              <a:gdLst>
                <a:gd name="T0" fmla="*/ 0 w 28"/>
                <a:gd name="T1" fmla="*/ 13 h 25"/>
                <a:gd name="T2" fmla="*/ 1 w 28"/>
                <a:gd name="T3" fmla="*/ 18 h 25"/>
                <a:gd name="T4" fmla="*/ 4 w 28"/>
                <a:gd name="T5" fmla="*/ 21 h 25"/>
                <a:gd name="T6" fmla="*/ 7 w 28"/>
                <a:gd name="T7" fmla="*/ 23 h 25"/>
                <a:gd name="T8" fmla="*/ 13 w 28"/>
                <a:gd name="T9" fmla="*/ 25 h 25"/>
                <a:gd name="T10" fmla="*/ 19 w 28"/>
                <a:gd name="T11" fmla="*/ 23 h 25"/>
                <a:gd name="T12" fmla="*/ 24 w 28"/>
                <a:gd name="T13" fmla="*/ 21 h 25"/>
                <a:gd name="T14" fmla="*/ 27 w 28"/>
                <a:gd name="T15" fmla="*/ 18 h 25"/>
                <a:gd name="T16" fmla="*/ 28 w 28"/>
                <a:gd name="T17" fmla="*/ 13 h 25"/>
                <a:gd name="T18" fmla="*/ 27 w 28"/>
                <a:gd name="T19" fmla="*/ 8 h 25"/>
                <a:gd name="T20" fmla="*/ 24 w 28"/>
                <a:gd name="T21" fmla="*/ 4 h 25"/>
                <a:gd name="T22" fmla="*/ 19 w 28"/>
                <a:gd name="T23" fmla="*/ 1 h 25"/>
                <a:gd name="T24" fmla="*/ 13 w 28"/>
                <a:gd name="T25" fmla="*/ 0 h 25"/>
                <a:gd name="T26" fmla="*/ 7 w 28"/>
                <a:gd name="T27" fmla="*/ 1 h 25"/>
                <a:gd name="T28" fmla="*/ 4 w 28"/>
                <a:gd name="T29" fmla="*/ 4 h 25"/>
                <a:gd name="T30" fmla="*/ 1 w 28"/>
                <a:gd name="T31" fmla="*/ 8 h 25"/>
                <a:gd name="T32" fmla="*/ 0 w 28"/>
                <a:gd name="T33" fmla="*/ 13 h 25"/>
                <a:gd name="T34" fmla="*/ 0 w 28"/>
                <a:gd name="T35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25">
                  <a:moveTo>
                    <a:pt x="0" y="13"/>
                  </a:moveTo>
                  <a:lnTo>
                    <a:pt x="1" y="18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5"/>
                  </a:lnTo>
                  <a:lnTo>
                    <a:pt x="19" y="23"/>
                  </a:lnTo>
                  <a:lnTo>
                    <a:pt x="24" y="21"/>
                  </a:lnTo>
                  <a:lnTo>
                    <a:pt x="27" y="18"/>
                  </a:lnTo>
                  <a:lnTo>
                    <a:pt x="28" y="13"/>
                  </a:lnTo>
                  <a:lnTo>
                    <a:pt x="27" y="8"/>
                  </a:lnTo>
                  <a:lnTo>
                    <a:pt x="24" y="4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2502" y="306"/>
              <a:ext cx="13" cy="11"/>
            </a:xfrm>
            <a:custGeom>
              <a:avLst/>
              <a:gdLst>
                <a:gd name="T0" fmla="*/ 0 w 27"/>
                <a:gd name="T1" fmla="*/ 12 h 23"/>
                <a:gd name="T2" fmla="*/ 1 w 27"/>
                <a:gd name="T3" fmla="*/ 17 h 23"/>
                <a:gd name="T4" fmla="*/ 4 w 27"/>
                <a:gd name="T5" fmla="*/ 19 h 23"/>
                <a:gd name="T6" fmla="*/ 7 w 27"/>
                <a:gd name="T7" fmla="*/ 22 h 23"/>
                <a:gd name="T8" fmla="*/ 13 w 27"/>
                <a:gd name="T9" fmla="*/ 23 h 23"/>
                <a:gd name="T10" fmla="*/ 19 w 27"/>
                <a:gd name="T11" fmla="*/ 22 h 23"/>
                <a:gd name="T12" fmla="*/ 22 w 27"/>
                <a:gd name="T13" fmla="*/ 19 h 23"/>
                <a:gd name="T14" fmla="*/ 25 w 27"/>
                <a:gd name="T15" fmla="*/ 17 h 23"/>
                <a:gd name="T16" fmla="*/ 27 w 27"/>
                <a:gd name="T17" fmla="*/ 12 h 23"/>
                <a:gd name="T18" fmla="*/ 25 w 27"/>
                <a:gd name="T19" fmla="*/ 7 h 23"/>
                <a:gd name="T20" fmla="*/ 22 w 27"/>
                <a:gd name="T21" fmla="*/ 4 h 23"/>
                <a:gd name="T22" fmla="*/ 19 w 27"/>
                <a:gd name="T23" fmla="*/ 1 h 23"/>
                <a:gd name="T24" fmla="*/ 13 w 27"/>
                <a:gd name="T25" fmla="*/ 0 h 23"/>
                <a:gd name="T26" fmla="*/ 7 w 27"/>
                <a:gd name="T27" fmla="*/ 1 h 23"/>
                <a:gd name="T28" fmla="*/ 4 w 27"/>
                <a:gd name="T29" fmla="*/ 4 h 23"/>
                <a:gd name="T30" fmla="*/ 1 w 27"/>
                <a:gd name="T31" fmla="*/ 7 h 23"/>
                <a:gd name="T32" fmla="*/ 0 w 27"/>
                <a:gd name="T33" fmla="*/ 12 h 23"/>
                <a:gd name="T34" fmla="*/ 0 w 27"/>
                <a:gd name="T3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3">
                  <a:moveTo>
                    <a:pt x="0" y="12"/>
                  </a:moveTo>
                  <a:lnTo>
                    <a:pt x="1" y="17"/>
                  </a:lnTo>
                  <a:lnTo>
                    <a:pt x="4" y="19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19" y="22"/>
                  </a:lnTo>
                  <a:lnTo>
                    <a:pt x="22" y="19"/>
                  </a:lnTo>
                  <a:lnTo>
                    <a:pt x="25" y="17"/>
                  </a:lnTo>
                  <a:lnTo>
                    <a:pt x="27" y="12"/>
                  </a:lnTo>
                  <a:lnTo>
                    <a:pt x="25" y="7"/>
                  </a:lnTo>
                  <a:lnTo>
                    <a:pt x="22" y="4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3198" y="405"/>
              <a:ext cx="14" cy="11"/>
            </a:xfrm>
            <a:custGeom>
              <a:avLst/>
              <a:gdLst>
                <a:gd name="T0" fmla="*/ 0 w 28"/>
                <a:gd name="T1" fmla="*/ 12 h 23"/>
                <a:gd name="T2" fmla="*/ 1 w 28"/>
                <a:gd name="T3" fmla="*/ 17 h 23"/>
                <a:gd name="T4" fmla="*/ 4 w 28"/>
                <a:gd name="T5" fmla="*/ 20 h 23"/>
                <a:gd name="T6" fmla="*/ 7 w 28"/>
                <a:gd name="T7" fmla="*/ 22 h 23"/>
                <a:gd name="T8" fmla="*/ 13 w 28"/>
                <a:gd name="T9" fmla="*/ 23 h 23"/>
                <a:gd name="T10" fmla="*/ 19 w 28"/>
                <a:gd name="T11" fmla="*/ 22 h 23"/>
                <a:gd name="T12" fmla="*/ 24 w 28"/>
                <a:gd name="T13" fmla="*/ 20 h 23"/>
                <a:gd name="T14" fmla="*/ 27 w 28"/>
                <a:gd name="T15" fmla="*/ 17 h 23"/>
                <a:gd name="T16" fmla="*/ 28 w 28"/>
                <a:gd name="T17" fmla="*/ 12 h 23"/>
                <a:gd name="T18" fmla="*/ 27 w 28"/>
                <a:gd name="T19" fmla="*/ 7 h 23"/>
                <a:gd name="T20" fmla="*/ 24 w 28"/>
                <a:gd name="T21" fmla="*/ 4 h 23"/>
                <a:gd name="T22" fmla="*/ 19 w 28"/>
                <a:gd name="T23" fmla="*/ 2 h 23"/>
                <a:gd name="T24" fmla="*/ 13 w 28"/>
                <a:gd name="T25" fmla="*/ 0 h 23"/>
                <a:gd name="T26" fmla="*/ 7 w 28"/>
                <a:gd name="T27" fmla="*/ 2 h 23"/>
                <a:gd name="T28" fmla="*/ 4 w 28"/>
                <a:gd name="T29" fmla="*/ 4 h 23"/>
                <a:gd name="T30" fmla="*/ 1 w 28"/>
                <a:gd name="T31" fmla="*/ 7 h 23"/>
                <a:gd name="T32" fmla="*/ 0 w 28"/>
                <a:gd name="T33" fmla="*/ 12 h 23"/>
                <a:gd name="T34" fmla="*/ 0 w 28"/>
                <a:gd name="T3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23">
                  <a:moveTo>
                    <a:pt x="0" y="12"/>
                  </a:moveTo>
                  <a:lnTo>
                    <a:pt x="1" y="17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19" y="22"/>
                  </a:lnTo>
                  <a:lnTo>
                    <a:pt x="24" y="20"/>
                  </a:lnTo>
                  <a:lnTo>
                    <a:pt x="27" y="17"/>
                  </a:lnTo>
                  <a:lnTo>
                    <a:pt x="28" y="12"/>
                  </a:lnTo>
                  <a:lnTo>
                    <a:pt x="27" y="7"/>
                  </a:lnTo>
                  <a:lnTo>
                    <a:pt x="24" y="4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7" y="2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3244" y="373"/>
              <a:ext cx="14" cy="12"/>
            </a:xfrm>
            <a:custGeom>
              <a:avLst/>
              <a:gdLst>
                <a:gd name="T0" fmla="*/ 0 w 27"/>
                <a:gd name="T1" fmla="*/ 12 h 23"/>
                <a:gd name="T2" fmla="*/ 1 w 27"/>
                <a:gd name="T3" fmla="*/ 17 h 23"/>
                <a:gd name="T4" fmla="*/ 4 w 27"/>
                <a:gd name="T5" fmla="*/ 20 h 23"/>
                <a:gd name="T6" fmla="*/ 7 w 27"/>
                <a:gd name="T7" fmla="*/ 22 h 23"/>
                <a:gd name="T8" fmla="*/ 13 w 27"/>
                <a:gd name="T9" fmla="*/ 23 h 23"/>
                <a:gd name="T10" fmla="*/ 19 w 27"/>
                <a:gd name="T11" fmla="*/ 22 h 23"/>
                <a:gd name="T12" fmla="*/ 22 w 27"/>
                <a:gd name="T13" fmla="*/ 20 h 23"/>
                <a:gd name="T14" fmla="*/ 25 w 27"/>
                <a:gd name="T15" fmla="*/ 17 h 23"/>
                <a:gd name="T16" fmla="*/ 27 w 27"/>
                <a:gd name="T17" fmla="*/ 12 h 23"/>
                <a:gd name="T18" fmla="*/ 25 w 27"/>
                <a:gd name="T19" fmla="*/ 7 h 23"/>
                <a:gd name="T20" fmla="*/ 22 w 27"/>
                <a:gd name="T21" fmla="*/ 4 h 23"/>
                <a:gd name="T22" fmla="*/ 19 w 27"/>
                <a:gd name="T23" fmla="*/ 2 h 23"/>
                <a:gd name="T24" fmla="*/ 13 w 27"/>
                <a:gd name="T25" fmla="*/ 0 h 23"/>
                <a:gd name="T26" fmla="*/ 7 w 27"/>
                <a:gd name="T27" fmla="*/ 2 h 23"/>
                <a:gd name="T28" fmla="*/ 4 w 27"/>
                <a:gd name="T29" fmla="*/ 4 h 23"/>
                <a:gd name="T30" fmla="*/ 1 w 27"/>
                <a:gd name="T31" fmla="*/ 7 h 23"/>
                <a:gd name="T32" fmla="*/ 0 w 27"/>
                <a:gd name="T33" fmla="*/ 12 h 23"/>
                <a:gd name="T34" fmla="*/ 0 w 27"/>
                <a:gd name="T3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3">
                  <a:moveTo>
                    <a:pt x="0" y="12"/>
                  </a:moveTo>
                  <a:lnTo>
                    <a:pt x="1" y="17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19" y="22"/>
                  </a:lnTo>
                  <a:lnTo>
                    <a:pt x="22" y="20"/>
                  </a:lnTo>
                  <a:lnTo>
                    <a:pt x="25" y="17"/>
                  </a:lnTo>
                  <a:lnTo>
                    <a:pt x="27" y="12"/>
                  </a:lnTo>
                  <a:lnTo>
                    <a:pt x="25" y="7"/>
                  </a:lnTo>
                  <a:lnTo>
                    <a:pt x="22" y="4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7" y="2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3313" y="431"/>
              <a:ext cx="14" cy="12"/>
            </a:xfrm>
            <a:custGeom>
              <a:avLst/>
              <a:gdLst>
                <a:gd name="T0" fmla="*/ 0 w 29"/>
                <a:gd name="T1" fmla="*/ 12 h 23"/>
                <a:gd name="T2" fmla="*/ 2 w 29"/>
                <a:gd name="T3" fmla="*/ 17 h 23"/>
                <a:gd name="T4" fmla="*/ 5 w 29"/>
                <a:gd name="T5" fmla="*/ 19 h 23"/>
                <a:gd name="T6" fmla="*/ 8 w 29"/>
                <a:gd name="T7" fmla="*/ 22 h 23"/>
                <a:gd name="T8" fmla="*/ 14 w 29"/>
                <a:gd name="T9" fmla="*/ 23 h 23"/>
                <a:gd name="T10" fmla="*/ 20 w 29"/>
                <a:gd name="T11" fmla="*/ 22 h 23"/>
                <a:gd name="T12" fmla="*/ 24 w 29"/>
                <a:gd name="T13" fmla="*/ 19 h 23"/>
                <a:gd name="T14" fmla="*/ 27 w 29"/>
                <a:gd name="T15" fmla="*/ 17 h 23"/>
                <a:gd name="T16" fmla="*/ 29 w 29"/>
                <a:gd name="T17" fmla="*/ 12 h 23"/>
                <a:gd name="T18" fmla="*/ 27 w 29"/>
                <a:gd name="T19" fmla="*/ 6 h 23"/>
                <a:gd name="T20" fmla="*/ 24 w 29"/>
                <a:gd name="T21" fmla="*/ 4 h 23"/>
                <a:gd name="T22" fmla="*/ 20 w 29"/>
                <a:gd name="T23" fmla="*/ 1 h 23"/>
                <a:gd name="T24" fmla="*/ 14 w 29"/>
                <a:gd name="T25" fmla="*/ 0 h 23"/>
                <a:gd name="T26" fmla="*/ 8 w 29"/>
                <a:gd name="T27" fmla="*/ 1 h 23"/>
                <a:gd name="T28" fmla="*/ 5 w 29"/>
                <a:gd name="T29" fmla="*/ 4 h 23"/>
                <a:gd name="T30" fmla="*/ 2 w 29"/>
                <a:gd name="T31" fmla="*/ 6 h 23"/>
                <a:gd name="T32" fmla="*/ 0 w 29"/>
                <a:gd name="T33" fmla="*/ 12 h 23"/>
                <a:gd name="T34" fmla="*/ 0 w 29"/>
                <a:gd name="T3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23">
                  <a:moveTo>
                    <a:pt x="0" y="12"/>
                  </a:moveTo>
                  <a:lnTo>
                    <a:pt x="2" y="17"/>
                  </a:lnTo>
                  <a:lnTo>
                    <a:pt x="5" y="19"/>
                  </a:lnTo>
                  <a:lnTo>
                    <a:pt x="8" y="22"/>
                  </a:lnTo>
                  <a:lnTo>
                    <a:pt x="14" y="23"/>
                  </a:lnTo>
                  <a:lnTo>
                    <a:pt x="20" y="22"/>
                  </a:lnTo>
                  <a:lnTo>
                    <a:pt x="24" y="19"/>
                  </a:lnTo>
                  <a:lnTo>
                    <a:pt x="27" y="17"/>
                  </a:lnTo>
                  <a:lnTo>
                    <a:pt x="29" y="12"/>
                  </a:lnTo>
                  <a:lnTo>
                    <a:pt x="27" y="6"/>
                  </a:lnTo>
                  <a:lnTo>
                    <a:pt x="24" y="4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5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3253" y="440"/>
              <a:ext cx="14" cy="12"/>
            </a:xfrm>
            <a:custGeom>
              <a:avLst/>
              <a:gdLst>
                <a:gd name="T0" fmla="*/ 0 w 28"/>
                <a:gd name="T1" fmla="*/ 13 h 25"/>
                <a:gd name="T2" fmla="*/ 1 w 28"/>
                <a:gd name="T3" fmla="*/ 18 h 25"/>
                <a:gd name="T4" fmla="*/ 4 w 28"/>
                <a:gd name="T5" fmla="*/ 21 h 25"/>
                <a:gd name="T6" fmla="*/ 7 w 28"/>
                <a:gd name="T7" fmla="*/ 23 h 25"/>
                <a:gd name="T8" fmla="*/ 13 w 28"/>
                <a:gd name="T9" fmla="*/ 25 h 25"/>
                <a:gd name="T10" fmla="*/ 19 w 28"/>
                <a:gd name="T11" fmla="*/ 23 h 25"/>
                <a:gd name="T12" fmla="*/ 23 w 28"/>
                <a:gd name="T13" fmla="*/ 21 h 25"/>
                <a:gd name="T14" fmla="*/ 26 w 28"/>
                <a:gd name="T15" fmla="*/ 18 h 25"/>
                <a:gd name="T16" fmla="*/ 28 w 28"/>
                <a:gd name="T17" fmla="*/ 13 h 25"/>
                <a:gd name="T18" fmla="*/ 26 w 28"/>
                <a:gd name="T19" fmla="*/ 8 h 25"/>
                <a:gd name="T20" fmla="*/ 23 w 28"/>
                <a:gd name="T21" fmla="*/ 4 h 25"/>
                <a:gd name="T22" fmla="*/ 19 w 28"/>
                <a:gd name="T23" fmla="*/ 1 h 25"/>
                <a:gd name="T24" fmla="*/ 13 w 28"/>
                <a:gd name="T25" fmla="*/ 0 h 25"/>
                <a:gd name="T26" fmla="*/ 7 w 28"/>
                <a:gd name="T27" fmla="*/ 1 h 25"/>
                <a:gd name="T28" fmla="*/ 4 w 28"/>
                <a:gd name="T29" fmla="*/ 4 h 25"/>
                <a:gd name="T30" fmla="*/ 1 w 28"/>
                <a:gd name="T31" fmla="*/ 8 h 25"/>
                <a:gd name="T32" fmla="*/ 0 w 28"/>
                <a:gd name="T33" fmla="*/ 13 h 25"/>
                <a:gd name="T34" fmla="*/ 0 w 28"/>
                <a:gd name="T35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25">
                  <a:moveTo>
                    <a:pt x="0" y="13"/>
                  </a:moveTo>
                  <a:lnTo>
                    <a:pt x="1" y="18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5"/>
                  </a:lnTo>
                  <a:lnTo>
                    <a:pt x="19" y="23"/>
                  </a:lnTo>
                  <a:lnTo>
                    <a:pt x="23" y="21"/>
                  </a:lnTo>
                  <a:lnTo>
                    <a:pt x="26" y="18"/>
                  </a:lnTo>
                  <a:lnTo>
                    <a:pt x="28" y="13"/>
                  </a:lnTo>
                  <a:lnTo>
                    <a:pt x="26" y="8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3244" y="488"/>
              <a:ext cx="14" cy="12"/>
            </a:xfrm>
            <a:custGeom>
              <a:avLst/>
              <a:gdLst>
                <a:gd name="T0" fmla="*/ 0 w 27"/>
                <a:gd name="T1" fmla="*/ 12 h 25"/>
                <a:gd name="T2" fmla="*/ 1 w 27"/>
                <a:gd name="T3" fmla="*/ 17 h 25"/>
                <a:gd name="T4" fmla="*/ 4 w 27"/>
                <a:gd name="T5" fmla="*/ 21 h 25"/>
                <a:gd name="T6" fmla="*/ 7 w 27"/>
                <a:gd name="T7" fmla="*/ 23 h 25"/>
                <a:gd name="T8" fmla="*/ 13 w 27"/>
                <a:gd name="T9" fmla="*/ 25 h 25"/>
                <a:gd name="T10" fmla="*/ 19 w 27"/>
                <a:gd name="T11" fmla="*/ 23 h 25"/>
                <a:gd name="T12" fmla="*/ 22 w 27"/>
                <a:gd name="T13" fmla="*/ 21 h 25"/>
                <a:gd name="T14" fmla="*/ 25 w 27"/>
                <a:gd name="T15" fmla="*/ 17 h 25"/>
                <a:gd name="T16" fmla="*/ 27 w 27"/>
                <a:gd name="T17" fmla="*/ 12 h 25"/>
                <a:gd name="T18" fmla="*/ 25 w 27"/>
                <a:gd name="T19" fmla="*/ 7 h 25"/>
                <a:gd name="T20" fmla="*/ 22 w 27"/>
                <a:gd name="T21" fmla="*/ 4 h 25"/>
                <a:gd name="T22" fmla="*/ 19 w 27"/>
                <a:gd name="T23" fmla="*/ 2 h 25"/>
                <a:gd name="T24" fmla="*/ 13 w 27"/>
                <a:gd name="T25" fmla="*/ 0 h 25"/>
                <a:gd name="T26" fmla="*/ 7 w 27"/>
                <a:gd name="T27" fmla="*/ 2 h 25"/>
                <a:gd name="T28" fmla="*/ 4 w 27"/>
                <a:gd name="T29" fmla="*/ 4 h 25"/>
                <a:gd name="T30" fmla="*/ 1 w 27"/>
                <a:gd name="T31" fmla="*/ 7 h 25"/>
                <a:gd name="T32" fmla="*/ 0 w 27"/>
                <a:gd name="T33" fmla="*/ 12 h 25"/>
                <a:gd name="T34" fmla="*/ 0 w 27"/>
                <a:gd name="T35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0" y="12"/>
                  </a:move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5"/>
                  </a:lnTo>
                  <a:lnTo>
                    <a:pt x="19" y="23"/>
                  </a:lnTo>
                  <a:lnTo>
                    <a:pt x="22" y="21"/>
                  </a:lnTo>
                  <a:lnTo>
                    <a:pt x="25" y="17"/>
                  </a:lnTo>
                  <a:lnTo>
                    <a:pt x="27" y="12"/>
                  </a:lnTo>
                  <a:lnTo>
                    <a:pt x="25" y="7"/>
                  </a:lnTo>
                  <a:lnTo>
                    <a:pt x="22" y="4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7" y="2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2464" y="345"/>
              <a:ext cx="15" cy="12"/>
            </a:xfrm>
            <a:custGeom>
              <a:avLst/>
              <a:gdLst>
                <a:gd name="T0" fmla="*/ 0 w 28"/>
                <a:gd name="T1" fmla="*/ 13 h 24"/>
                <a:gd name="T2" fmla="*/ 1 w 28"/>
                <a:gd name="T3" fmla="*/ 18 h 24"/>
                <a:gd name="T4" fmla="*/ 4 w 28"/>
                <a:gd name="T5" fmla="*/ 20 h 24"/>
                <a:gd name="T6" fmla="*/ 9 w 28"/>
                <a:gd name="T7" fmla="*/ 23 h 24"/>
                <a:gd name="T8" fmla="*/ 15 w 28"/>
                <a:gd name="T9" fmla="*/ 24 h 24"/>
                <a:gd name="T10" fmla="*/ 21 w 28"/>
                <a:gd name="T11" fmla="*/ 23 h 24"/>
                <a:gd name="T12" fmla="*/ 24 w 28"/>
                <a:gd name="T13" fmla="*/ 20 h 24"/>
                <a:gd name="T14" fmla="*/ 27 w 28"/>
                <a:gd name="T15" fmla="*/ 18 h 24"/>
                <a:gd name="T16" fmla="*/ 28 w 28"/>
                <a:gd name="T17" fmla="*/ 13 h 24"/>
                <a:gd name="T18" fmla="*/ 27 w 28"/>
                <a:gd name="T19" fmla="*/ 7 h 24"/>
                <a:gd name="T20" fmla="*/ 24 w 28"/>
                <a:gd name="T21" fmla="*/ 4 h 24"/>
                <a:gd name="T22" fmla="*/ 21 w 28"/>
                <a:gd name="T23" fmla="*/ 1 h 24"/>
                <a:gd name="T24" fmla="*/ 15 w 28"/>
                <a:gd name="T25" fmla="*/ 0 h 24"/>
                <a:gd name="T26" fmla="*/ 9 w 28"/>
                <a:gd name="T27" fmla="*/ 1 h 24"/>
                <a:gd name="T28" fmla="*/ 4 w 28"/>
                <a:gd name="T29" fmla="*/ 4 h 24"/>
                <a:gd name="T30" fmla="*/ 1 w 28"/>
                <a:gd name="T31" fmla="*/ 7 h 24"/>
                <a:gd name="T32" fmla="*/ 0 w 28"/>
                <a:gd name="T33" fmla="*/ 13 h 24"/>
                <a:gd name="T34" fmla="*/ 0 w 28"/>
                <a:gd name="T35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24">
                  <a:moveTo>
                    <a:pt x="0" y="13"/>
                  </a:moveTo>
                  <a:lnTo>
                    <a:pt x="1" y="18"/>
                  </a:lnTo>
                  <a:lnTo>
                    <a:pt x="4" y="20"/>
                  </a:lnTo>
                  <a:lnTo>
                    <a:pt x="9" y="23"/>
                  </a:lnTo>
                  <a:lnTo>
                    <a:pt x="15" y="24"/>
                  </a:lnTo>
                  <a:lnTo>
                    <a:pt x="21" y="23"/>
                  </a:lnTo>
                  <a:lnTo>
                    <a:pt x="24" y="20"/>
                  </a:lnTo>
                  <a:lnTo>
                    <a:pt x="27" y="18"/>
                  </a:lnTo>
                  <a:lnTo>
                    <a:pt x="28" y="13"/>
                  </a:lnTo>
                  <a:lnTo>
                    <a:pt x="27" y="7"/>
                  </a:lnTo>
                  <a:lnTo>
                    <a:pt x="24" y="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2722" y="131"/>
              <a:ext cx="295" cy="127"/>
            </a:xfrm>
            <a:custGeom>
              <a:avLst/>
              <a:gdLst>
                <a:gd name="T0" fmla="*/ 148 w 590"/>
                <a:gd name="T1" fmla="*/ 101 h 253"/>
                <a:gd name="T2" fmla="*/ 178 w 590"/>
                <a:gd name="T3" fmla="*/ 108 h 253"/>
                <a:gd name="T4" fmla="*/ 212 w 590"/>
                <a:gd name="T5" fmla="*/ 114 h 253"/>
                <a:gd name="T6" fmla="*/ 253 w 590"/>
                <a:gd name="T7" fmla="*/ 117 h 253"/>
                <a:gd name="T8" fmla="*/ 301 w 590"/>
                <a:gd name="T9" fmla="*/ 119 h 253"/>
                <a:gd name="T10" fmla="*/ 355 w 590"/>
                <a:gd name="T11" fmla="*/ 118 h 253"/>
                <a:gd name="T12" fmla="*/ 417 w 590"/>
                <a:gd name="T13" fmla="*/ 113 h 253"/>
                <a:gd name="T14" fmla="*/ 486 w 590"/>
                <a:gd name="T15" fmla="*/ 104 h 253"/>
                <a:gd name="T16" fmla="*/ 521 w 590"/>
                <a:gd name="T17" fmla="*/ 99 h 253"/>
                <a:gd name="T18" fmla="*/ 486 w 590"/>
                <a:gd name="T19" fmla="*/ 96 h 253"/>
                <a:gd name="T20" fmla="*/ 426 w 590"/>
                <a:gd name="T21" fmla="*/ 91 h 253"/>
                <a:gd name="T22" fmla="*/ 350 w 590"/>
                <a:gd name="T23" fmla="*/ 83 h 253"/>
                <a:gd name="T24" fmla="*/ 263 w 590"/>
                <a:gd name="T25" fmla="*/ 73 h 253"/>
                <a:gd name="T26" fmla="*/ 176 w 590"/>
                <a:gd name="T27" fmla="*/ 57 h 253"/>
                <a:gd name="T28" fmla="*/ 97 w 590"/>
                <a:gd name="T29" fmla="*/ 38 h 253"/>
                <a:gd name="T30" fmla="*/ 36 w 590"/>
                <a:gd name="T31" fmla="*/ 14 h 253"/>
                <a:gd name="T32" fmla="*/ 0 w 590"/>
                <a:gd name="T33" fmla="*/ 104 h 253"/>
                <a:gd name="T34" fmla="*/ 4 w 590"/>
                <a:gd name="T35" fmla="*/ 114 h 253"/>
                <a:gd name="T36" fmla="*/ 22 w 590"/>
                <a:gd name="T37" fmla="*/ 140 h 253"/>
                <a:gd name="T38" fmla="*/ 55 w 590"/>
                <a:gd name="T39" fmla="*/ 174 h 253"/>
                <a:gd name="T40" fmla="*/ 108 w 590"/>
                <a:gd name="T41" fmla="*/ 209 h 253"/>
                <a:gd name="T42" fmla="*/ 184 w 590"/>
                <a:gd name="T43" fmla="*/ 238 h 253"/>
                <a:gd name="T44" fmla="*/ 287 w 590"/>
                <a:gd name="T45" fmla="*/ 253 h 253"/>
                <a:gd name="T46" fmla="*/ 420 w 590"/>
                <a:gd name="T47" fmla="*/ 247 h 253"/>
                <a:gd name="T48" fmla="*/ 590 w 590"/>
                <a:gd name="T49" fmla="*/ 212 h 253"/>
                <a:gd name="T50" fmla="*/ 566 w 590"/>
                <a:gd name="T51" fmla="*/ 217 h 253"/>
                <a:gd name="T52" fmla="*/ 528 w 590"/>
                <a:gd name="T53" fmla="*/ 221 h 253"/>
                <a:gd name="T54" fmla="*/ 479 w 590"/>
                <a:gd name="T55" fmla="*/ 223 h 253"/>
                <a:gd name="T56" fmla="*/ 420 w 590"/>
                <a:gd name="T57" fmla="*/ 220 h 253"/>
                <a:gd name="T58" fmla="*/ 355 w 590"/>
                <a:gd name="T59" fmla="*/ 209 h 253"/>
                <a:gd name="T60" fmla="*/ 284 w 590"/>
                <a:gd name="T61" fmla="*/ 186 h 253"/>
                <a:gd name="T62" fmla="*/ 209 w 590"/>
                <a:gd name="T63" fmla="*/ 150 h 253"/>
                <a:gd name="T64" fmla="*/ 136 w 590"/>
                <a:gd name="T65" fmla="*/ 9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0" h="253">
                  <a:moveTo>
                    <a:pt x="136" y="97"/>
                  </a:moveTo>
                  <a:lnTo>
                    <a:pt x="148" y="101"/>
                  </a:lnTo>
                  <a:lnTo>
                    <a:pt x="161" y="105"/>
                  </a:lnTo>
                  <a:lnTo>
                    <a:pt x="178" y="108"/>
                  </a:lnTo>
                  <a:lnTo>
                    <a:pt x="194" y="111"/>
                  </a:lnTo>
                  <a:lnTo>
                    <a:pt x="212" y="114"/>
                  </a:lnTo>
                  <a:lnTo>
                    <a:pt x="232" y="115"/>
                  </a:lnTo>
                  <a:lnTo>
                    <a:pt x="253" y="117"/>
                  </a:lnTo>
                  <a:lnTo>
                    <a:pt x="275" y="118"/>
                  </a:lnTo>
                  <a:lnTo>
                    <a:pt x="301" y="119"/>
                  </a:lnTo>
                  <a:lnTo>
                    <a:pt x="326" y="118"/>
                  </a:lnTo>
                  <a:lnTo>
                    <a:pt x="355" y="118"/>
                  </a:lnTo>
                  <a:lnTo>
                    <a:pt x="385" y="115"/>
                  </a:lnTo>
                  <a:lnTo>
                    <a:pt x="417" y="113"/>
                  </a:lnTo>
                  <a:lnTo>
                    <a:pt x="450" y="109"/>
                  </a:lnTo>
                  <a:lnTo>
                    <a:pt x="486" y="104"/>
                  </a:lnTo>
                  <a:lnTo>
                    <a:pt x="525" y="99"/>
                  </a:lnTo>
                  <a:lnTo>
                    <a:pt x="521" y="99"/>
                  </a:lnTo>
                  <a:lnTo>
                    <a:pt x="507" y="97"/>
                  </a:lnTo>
                  <a:lnTo>
                    <a:pt x="486" y="96"/>
                  </a:lnTo>
                  <a:lnTo>
                    <a:pt x="459" y="95"/>
                  </a:lnTo>
                  <a:lnTo>
                    <a:pt x="426" y="91"/>
                  </a:lnTo>
                  <a:lnTo>
                    <a:pt x="389" y="88"/>
                  </a:lnTo>
                  <a:lnTo>
                    <a:pt x="350" y="83"/>
                  </a:lnTo>
                  <a:lnTo>
                    <a:pt x="307" y="78"/>
                  </a:lnTo>
                  <a:lnTo>
                    <a:pt x="263" y="73"/>
                  </a:lnTo>
                  <a:lnTo>
                    <a:pt x="220" y="65"/>
                  </a:lnTo>
                  <a:lnTo>
                    <a:pt x="176" y="57"/>
                  </a:lnTo>
                  <a:lnTo>
                    <a:pt x="136" y="48"/>
                  </a:lnTo>
                  <a:lnTo>
                    <a:pt x="97" y="38"/>
                  </a:lnTo>
                  <a:lnTo>
                    <a:pt x="64" y="27"/>
                  </a:lnTo>
                  <a:lnTo>
                    <a:pt x="36" y="14"/>
                  </a:lnTo>
                  <a:lnTo>
                    <a:pt x="13" y="0"/>
                  </a:lnTo>
                  <a:lnTo>
                    <a:pt x="0" y="104"/>
                  </a:lnTo>
                  <a:lnTo>
                    <a:pt x="1" y="106"/>
                  </a:lnTo>
                  <a:lnTo>
                    <a:pt x="4" y="114"/>
                  </a:lnTo>
                  <a:lnTo>
                    <a:pt x="12" y="126"/>
                  </a:lnTo>
                  <a:lnTo>
                    <a:pt x="22" y="140"/>
                  </a:lnTo>
                  <a:lnTo>
                    <a:pt x="36" y="156"/>
                  </a:lnTo>
                  <a:lnTo>
                    <a:pt x="55" y="174"/>
                  </a:lnTo>
                  <a:lnTo>
                    <a:pt x="78" y="192"/>
                  </a:lnTo>
                  <a:lnTo>
                    <a:pt x="108" y="209"/>
                  </a:lnTo>
                  <a:lnTo>
                    <a:pt x="142" y="225"/>
                  </a:lnTo>
                  <a:lnTo>
                    <a:pt x="184" y="238"/>
                  </a:lnTo>
                  <a:lnTo>
                    <a:pt x="232" y="248"/>
                  </a:lnTo>
                  <a:lnTo>
                    <a:pt x="287" y="253"/>
                  </a:lnTo>
                  <a:lnTo>
                    <a:pt x="350" y="253"/>
                  </a:lnTo>
                  <a:lnTo>
                    <a:pt x="420" y="247"/>
                  </a:lnTo>
                  <a:lnTo>
                    <a:pt x="501" y="234"/>
                  </a:lnTo>
                  <a:lnTo>
                    <a:pt x="590" y="212"/>
                  </a:lnTo>
                  <a:lnTo>
                    <a:pt x="579" y="214"/>
                  </a:lnTo>
                  <a:lnTo>
                    <a:pt x="566" y="217"/>
                  </a:lnTo>
                  <a:lnTo>
                    <a:pt x="548" y="220"/>
                  </a:lnTo>
                  <a:lnTo>
                    <a:pt x="528" y="221"/>
                  </a:lnTo>
                  <a:lnTo>
                    <a:pt x="504" y="223"/>
                  </a:lnTo>
                  <a:lnTo>
                    <a:pt x="479" y="223"/>
                  </a:lnTo>
                  <a:lnTo>
                    <a:pt x="450" y="222"/>
                  </a:lnTo>
                  <a:lnTo>
                    <a:pt x="420" y="220"/>
                  </a:lnTo>
                  <a:lnTo>
                    <a:pt x="388" y="216"/>
                  </a:lnTo>
                  <a:lnTo>
                    <a:pt x="355" y="209"/>
                  </a:lnTo>
                  <a:lnTo>
                    <a:pt x="319" y="199"/>
                  </a:lnTo>
                  <a:lnTo>
                    <a:pt x="284" y="186"/>
                  </a:lnTo>
                  <a:lnTo>
                    <a:pt x="247" y="169"/>
                  </a:lnTo>
                  <a:lnTo>
                    <a:pt x="209" y="150"/>
                  </a:lnTo>
                  <a:lnTo>
                    <a:pt x="173" y="126"/>
                  </a:lnTo>
                  <a:lnTo>
                    <a:pt x="136" y="97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3017" y="236"/>
              <a:ext cx="4" cy="1"/>
            </a:xfrm>
            <a:custGeom>
              <a:avLst/>
              <a:gdLst>
                <a:gd name="T0" fmla="*/ 0 w 9"/>
                <a:gd name="T1" fmla="*/ 3 h 3"/>
                <a:gd name="T2" fmla="*/ 4 w 9"/>
                <a:gd name="T3" fmla="*/ 2 h 3"/>
                <a:gd name="T4" fmla="*/ 7 w 9"/>
                <a:gd name="T5" fmla="*/ 2 h 3"/>
                <a:gd name="T6" fmla="*/ 9 w 9"/>
                <a:gd name="T7" fmla="*/ 0 h 3"/>
                <a:gd name="T8" fmla="*/ 9 w 9"/>
                <a:gd name="T9" fmla="*/ 0 h 3"/>
                <a:gd name="T10" fmla="*/ 7 w 9"/>
                <a:gd name="T11" fmla="*/ 2 h 3"/>
                <a:gd name="T12" fmla="*/ 4 w 9"/>
                <a:gd name="T13" fmla="*/ 2 h 3"/>
                <a:gd name="T14" fmla="*/ 3 w 9"/>
                <a:gd name="T15" fmla="*/ 2 h 3"/>
                <a:gd name="T16" fmla="*/ 0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0" y="3"/>
                  </a:moveTo>
                  <a:lnTo>
                    <a:pt x="4" y="2"/>
                  </a:lnTo>
                  <a:lnTo>
                    <a:pt x="7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933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: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7" name="TextBox 6"/>
          <p:cNvSpPr txBox="1"/>
          <p:nvPr/>
        </p:nvSpPr>
        <p:spPr>
          <a:xfrm>
            <a:off x="1259632" y="1340768"/>
            <a:ext cx="6739345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float *f;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f= (float*)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malloc</a:t>
            </a:r>
            <a:r>
              <a:rPr lang="en-US" sz="2800" b="1" dirty="0" smtClean="0">
                <a:latin typeface="Comic Sans MS" panose="030F0702030302020204" pitchFamily="66" charset="0"/>
              </a:rPr>
              <a:t>(10 *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sizeof</a:t>
            </a:r>
            <a:r>
              <a:rPr lang="en-US" sz="2800" b="1" dirty="0" smtClean="0">
                <a:latin typeface="Comic Sans MS" panose="030F0702030302020204" pitchFamily="66" charset="0"/>
              </a:rPr>
              <a:t>(float));</a:t>
            </a:r>
            <a:endParaRPr lang="en-US" sz="2800" b="1" dirty="0">
              <a:latin typeface="Comic Sans MS" panose="030F0702030302020204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71800" y="873699"/>
            <a:ext cx="4818467" cy="611085"/>
            <a:chOff x="2771800" y="873699"/>
            <a:chExt cx="4818467" cy="611085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 bwMode="auto">
            <a:xfrm flipH="1">
              <a:off x="2771800" y="1104532"/>
              <a:ext cx="2088232" cy="380252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860032" y="873699"/>
              <a:ext cx="2730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mic Sans MS" panose="030F0702030302020204" pitchFamily="66" charset="0"/>
                </a:rPr>
                <a:t>A pointer to float</a:t>
              </a:r>
              <a:endParaRPr lang="en-US" sz="2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8" name="Group 12"/>
          <p:cNvGrpSpPr/>
          <p:nvPr/>
        </p:nvGrpSpPr>
        <p:grpSpPr>
          <a:xfrm>
            <a:off x="4006351" y="2204864"/>
            <a:ext cx="4961615" cy="1037729"/>
            <a:chOff x="4006351" y="2204864"/>
            <a:chExt cx="4961615" cy="1037729"/>
          </a:xfrm>
        </p:grpSpPr>
        <p:sp>
          <p:nvSpPr>
            <p:cNvPr id="14" name="Left Brace 13"/>
            <p:cNvSpPr/>
            <p:nvPr/>
          </p:nvSpPr>
          <p:spPr bwMode="auto">
            <a:xfrm rot="16200000">
              <a:off x="5728774" y="1048090"/>
              <a:ext cx="576064" cy="2889612"/>
            </a:xfrm>
            <a:prstGeom prst="lef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6351" y="2780928"/>
              <a:ext cx="4961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mic Sans MS" panose="030F0702030302020204" pitchFamily="66" charset="0"/>
                </a:rPr>
                <a:t>Size big enough to hold 10 floats.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006351" y="2204863"/>
            <a:ext cx="4961615" cy="2271158"/>
            <a:chOff x="4006351" y="2204863"/>
            <a:chExt cx="4961615" cy="2271158"/>
          </a:xfrm>
        </p:grpSpPr>
        <p:sp>
          <p:nvSpPr>
            <p:cNvPr id="16" name="TextBox 15"/>
            <p:cNvSpPr txBox="1"/>
            <p:nvPr/>
          </p:nvSpPr>
          <p:spPr>
            <a:xfrm>
              <a:off x="4006351" y="3645024"/>
              <a:ext cx="49616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mic Sans MS" panose="030F0702030302020204" pitchFamily="66" charset="0"/>
                </a:rPr>
                <a:t>Note the use of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sizeof</a:t>
              </a:r>
              <a:r>
                <a:rPr lang="en-US" sz="24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sz="2400" dirty="0" smtClean="0">
                  <a:latin typeface="Comic Sans MS" panose="030F0702030302020204" pitchFamily="66" charset="0"/>
                </a:rPr>
                <a:t>to keep it machine independent</a:t>
              </a:r>
              <a:endParaRPr lang="en-US" sz="24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 bwMode="auto">
            <a:xfrm flipH="1" flipV="1">
              <a:off x="6084168" y="2204863"/>
              <a:ext cx="402991" cy="1440161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0"/>
          <p:cNvGrpSpPr/>
          <p:nvPr/>
        </p:nvGrpSpPr>
        <p:grpSpPr>
          <a:xfrm>
            <a:off x="2339752" y="2204864"/>
            <a:ext cx="5544616" cy="4038683"/>
            <a:chOff x="2339752" y="2204864"/>
            <a:chExt cx="5544616" cy="4038683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 flipV="1">
              <a:off x="3148358" y="2204864"/>
              <a:ext cx="520575" cy="2592288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2339752" y="4673887"/>
              <a:ext cx="554461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malloc</a:t>
              </a:r>
              <a:r>
                <a:rPr lang="en-US" sz="24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sz="2400" dirty="0" smtClean="0">
                  <a:latin typeface="Comic Sans MS" panose="030F0702030302020204" pitchFamily="66" charset="0"/>
                </a:rPr>
                <a:t>evaluates its arguments at </a:t>
              </a:r>
              <a:r>
                <a:rPr lang="en-US" sz="2400" i="1" dirty="0" smtClean="0">
                  <a:latin typeface="Comic Sans MS" panose="030F0702030302020204" pitchFamily="66" charset="0"/>
                </a:rPr>
                <a:t>runtime </a:t>
              </a:r>
              <a:r>
                <a:rPr lang="en-US" sz="2400" dirty="0" smtClean="0">
                  <a:latin typeface="Comic Sans MS" panose="030F0702030302020204" pitchFamily="66" charset="0"/>
                </a:rPr>
                <a:t>to allocate (reserve) space. Returns a </a:t>
              </a:r>
              <a:r>
                <a:rPr lang="en-US" sz="24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void*</a:t>
              </a:r>
              <a:r>
                <a:rPr lang="en-US" sz="2400" dirty="0" smtClean="0">
                  <a:latin typeface="Comic Sans MS" panose="030F0702030302020204" pitchFamily="66" charset="0"/>
                </a:rPr>
                <a:t>, pointer to first address of allocated space.</a:t>
              </a:r>
              <a:endParaRPr lang="en-US" sz="2400" b="1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" name="Group 7"/>
          <p:cNvGrpSpPr/>
          <p:nvPr/>
        </p:nvGrpSpPr>
        <p:grpSpPr>
          <a:xfrm>
            <a:off x="179512" y="2204863"/>
            <a:ext cx="2730236" cy="2640490"/>
            <a:chOff x="179512" y="2204863"/>
            <a:chExt cx="2730236" cy="2640490"/>
          </a:xfrm>
        </p:grpSpPr>
        <p:sp>
          <p:nvSpPr>
            <p:cNvPr id="27" name="TextBox 26"/>
            <p:cNvSpPr txBox="1"/>
            <p:nvPr/>
          </p:nvSpPr>
          <p:spPr>
            <a:xfrm>
              <a:off x="179512" y="3645024"/>
              <a:ext cx="27302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mic Sans MS" panose="030F0702030302020204" pitchFamily="66" charset="0"/>
                </a:rPr>
                <a:t>Explicit type casting to convey users intent</a:t>
              </a:r>
              <a:endParaRPr lang="en-US" sz="24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flipV="1">
              <a:off x="1259632" y="2204863"/>
              <a:ext cx="1456679" cy="151216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="" xmlns:p14="http://schemas.microsoft.com/office/powerpoint/2010/main" val="28041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: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7" name="TextBox 6"/>
          <p:cNvSpPr txBox="1"/>
          <p:nvPr/>
        </p:nvSpPr>
        <p:spPr>
          <a:xfrm>
            <a:off x="2411760" y="2140014"/>
            <a:ext cx="6623929" cy="35394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float *f; int n;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scanf(“%d”, &amp;n);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f= (float*)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malloc</a:t>
            </a:r>
            <a:r>
              <a:rPr lang="en-US" sz="2800" b="1" dirty="0" smtClean="0">
                <a:latin typeface="Comic Sans MS" panose="030F0702030302020204" pitchFamily="66" charset="0"/>
              </a:rPr>
              <a:t>(n *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sizeof</a:t>
            </a:r>
            <a:r>
              <a:rPr lang="en-US" sz="2800" b="1" dirty="0" smtClean="0">
                <a:latin typeface="Comic Sans MS" panose="030F0702030302020204" pitchFamily="66" charset="0"/>
              </a:rPr>
              <a:t>(float));</a:t>
            </a:r>
          </a:p>
          <a:p>
            <a:endParaRPr lang="en-US" sz="2800" b="1" dirty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f[0] = 0.52;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scanf(“%f”, &amp;f[3]); </a:t>
            </a:r>
            <a:r>
              <a:rPr lang="en-US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//</a:t>
            </a:r>
            <a:r>
              <a:rPr lang="en-US" sz="24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Overflow if n&lt;=3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printf(“%f”, *f + f[0]);</a:t>
            </a:r>
          </a:p>
          <a:p>
            <a:endParaRPr lang="en-US" sz="2800" b="1" dirty="0">
              <a:latin typeface="Comic Sans MS" panose="030F0702030302020204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544" y="1174371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Key Point: </a:t>
            </a: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size argument can be a variable or non-constant expression!</a:t>
            </a: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2041190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After memory is allocated, pointer variable behaves as if it is an 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array</a:t>
            </a: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!</a:t>
            </a: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2" name="Curved Connector 41"/>
          <p:cNvCxnSpPr/>
          <p:nvPr/>
        </p:nvCxnSpPr>
        <p:spPr bwMode="auto">
          <a:xfrm flipV="1">
            <a:off x="2123728" y="3645024"/>
            <a:ext cx="864096" cy="432048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85720" y="5715016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This is because, in C, f[</a:t>
            </a:r>
            <a:r>
              <a:rPr lang="en-U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 simply means *(</a:t>
            </a:r>
            <a:r>
              <a:rPr lang="en-U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f+i</a:t>
            </a: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).</a:t>
            </a: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1" name="Curved Connector 10"/>
          <p:cNvCxnSpPr/>
          <p:nvPr/>
        </p:nvCxnSpPr>
        <p:spPr bwMode="auto">
          <a:xfrm rot="5400000">
            <a:off x="750067" y="4607727"/>
            <a:ext cx="1000132" cy="642942"/>
          </a:xfrm>
          <a:prstGeom prst="curvedConnector3">
            <a:avLst>
              <a:gd name="adj1" fmla="val 4637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74121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72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08504" cy="1008112"/>
          </a:xfrm>
        </p:spPr>
        <p:txBody>
          <a:bodyPr/>
          <a:lstStyle/>
          <a:p>
            <a:r>
              <a:rPr lang="en-US" sz="2800" dirty="0" smtClean="0"/>
              <a:t>Write a program that reads two integers, n and m, and stores powers of n from 0 up to m (n</a:t>
            </a:r>
            <a:r>
              <a:rPr lang="en-US" sz="2800" baseline="30000" dirty="0" smtClean="0"/>
              <a:t>0</a:t>
            </a:r>
            <a:r>
              <a:rPr lang="en-US" sz="2800" dirty="0"/>
              <a:t>,</a:t>
            </a:r>
            <a:r>
              <a:rPr lang="en-US" sz="2800" dirty="0" smtClean="0"/>
              <a:t> n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, …, n</a:t>
            </a:r>
            <a:r>
              <a:rPr lang="en-US" sz="2800" baseline="30000" dirty="0" smtClean="0"/>
              <a:t>m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15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7" name="Rectangle 6"/>
          <p:cNvSpPr/>
          <p:nvPr/>
        </p:nvSpPr>
        <p:spPr>
          <a:xfrm>
            <a:off x="192764" y="1628800"/>
            <a:ext cx="7043532" cy="489364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mic Sans MS" panose="030F0702030302020204" pitchFamily="66" charset="0"/>
              </a:rPr>
              <a:t>#include&lt;</a:t>
            </a:r>
            <a:r>
              <a:rPr lang="en-US" sz="2400" b="1" dirty="0" err="1">
                <a:latin typeface="Comic Sans MS" panose="030F0702030302020204" pitchFamily="66" charset="0"/>
              </a:rPr>
              <a:t>stdio.h</a:t>
            </a:r>
            <a:r>
              <a:rPr lang="en-US" sz="2400" b="1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#</a:t>
            </a:r>
            <a:r>
              <a:rPr lang="en-US" sz="2400" b="1" dirty="0">
                <a:latin typeface="Comic Sans MS" panose="030F0702030302020204" pitchFamily="66" charset="0"/>
              </a:rPr>
              <a:t>include&lt;</a:t>
            </a:r>
            <a:r>
              <a:rPr lang="en-US" sz="2400" b="1" dirty="0" err="1">
                <a:latin typeface="Comic Sans MS" panose="030F0702030302020204" pitchFamily="66" charset="0"/>
              </a:rPr>
              <a:t>stdlib.h</a:t>
            </a:r>
            <a:r>
              <a:rPr lang="en-US" sz="2400" b="1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int </a:t>
            </a:r>
            <a:r>
              <a:rPr lang="en-US" sz="2400" b="1" dirty="0">
                <a:latin typeface="Comic Sans MS" panose="030F0702030302020204" pitchFamily="66" charset="0"/>
              </a:rPr>
              <a:t>main(){</a:t>
            </a:r>
          </a:p>
          <a:p>
            <a:r>
              <a:rPr lang="nn-NO" sz="2400" b="1" dirty="0" smtClean="0">
                <a:latin typeface="Comic Sans MS" panose="030F0702030302020204" pitchFamily="66" charset="0"/>
              </a:rPr>
              <a:t>    int *pow, </a:t>
            </a:r>
            <a:r>
              <a:rPr lang="nn-NO" sz="2400" b="1" dirty="0">
                <a:latin typeface="Comic Sans MS" panose="030F0702030302020204" pitchFamily="66" charset="0"/>
              </a:rPr>
              <a:t>i, n, m</a:t>
            </a:r>
            <a:r>
              <a:rPr lang="nn-NO" sz="2400" b="1" dirty="0" smtClean="0">
                <a:latin typeface="Comic Sans MS" panose="030F0702030302020204" pitchFamily="66" charset="0"/>
              </a:rPr>
              <a:t>;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scanf</a:t>
            </a:r>
            <a:r>
              <a:rPr lang="en-US" sz="2400" b="1" dirty="0">
                <a:latin typeface="Comic Sans MS" panose="030F0702030302020204" pitchFamily="66" charset="0"/>
              </a:rPr>
              <a:t>("%</a:t>
            </a:r>
            <a:r>
              <a:rPr lang="en-US" sz="2400" b="1" dirty="0" smtClean="0">
                <a:latin typeface="Comic Sans MS" panose="030F0702030302020204" pitchFamily="66" charset="0"/>
              </a:rPr>
              <a:t>d %d", &amp;n, &amp;m); </a:t>
            </a:r>
            <a:r>
              <a:rPr lang="en-US" sz="24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// m&gt;= 0</a:t>
            </a:r>
            <a:endParaRPr lang="en-US" sz="24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pow </a:t>
            </a:r>
            <a:r>
              <a:rPr lang="en-US" sz="2400" b="1" dirty="0">
                <a:latin typeface="Comic Sans MS" panose="030F0702030302020204" pitchFamily="66" charset="0"/>
              </a:rPr>
              <a:t>= (int *) </a:t>
            </a:r>
            <a:r>
              <a:rPr lang="en-US" sz="2400" b="1" dirty="0" err="1">
                <a:latin typeface="Comic Sans MS" panose="030F0702030302020204" pitchFamily="66" charset="0"/>
              </a:rPr>
              <a:t>malloc</a:t>
            </a:r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((m+1) </a:t>
            </a:r>
            <a:r>
              <a:rPr lang="en-US" sz="2400" b="1" dirty="0">
                <a:latin typeface="Comic Sans MS" panose="030F0702030302020204" pitchFamily="66" charset="0"/>
              </a:rPr>
              <a:t>* </a:t>
            </a:r>
            <a:r>
              <a:rPr lang="en-US" sz="2400" b="1" dirty="0" err="1">
                <a:latin typeface="Comic Sans MS" panose="030F0702030302020204" pitchFamily="66" charset="0"/>
              </a:rPr>
              <a:t>sizeof</a:t>
            </a:r>
            <a:r>
              <a:rPr lang="en-US" sz="2400" b="1" dirty="0">
                <a:latin typeface="Comic Sans MS" panose="030F0702030302020204" pitchFamily="66" charset="0"/>
              </a:rPr>
              <a:t>(int</a:t>
            </a:r>
            <a:r>
              <a:rPr lang="en-US" sz="2400" b="1" dirty="0" smtClean="0">
                <a:latin typeface="Comic Sans MS" panose="030F0702030302020204" pitchFamily="66" charset="0"/>
              </a:rPr>
              <a:t>));</a:t>
            </a:r>
          </a:p>
          <a:p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   pow[0] = 1;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nn-NO" sz="2400" b="1" dirty="0" smtClean="0">
                <a:latin typeface="Comic Sans MS" panose="030F0702030302020204" pitchFamily="66" charset="0"/>
              </a:rPr>
              <a:t>    for </a:t>
            </a:r>
            <a:r>
              <a:rPr lang="nn-NO" sz="2400" b="1" dirty="0">
                <a:latin typeface="Comic Sans MS" panose="030F0702030302020204" pitchFamily="66" charset="0"/>
              </a:rPr>
              <a:t>(</a:t>
            </a:r>
            <a:r>
              <a:rPr lang="nn-NO" sz="2400" b="1" dirty="0" smtClean="0">
                <a:latin typeface="Comic Sans MS" panose="030F0702030302020204" pitchFamily="66" charset="0"/>
              </a:rPr>
              <a:t>i=1; </a:t>
            </a:r>
            <a:r>
              <a:rPr lang="nn-NO" sz="2400" b="1" dirty="0">
                <a:latin typeface="Comic Sans MS" panose="030F0702030302020204" pitchFamily="66" charset="0"/>
              </a:rPr>
              <a:t>i</a:t>
            </a:r>
            <a:r>
              <a:rPr lang="nn-NO" sz="2400" b="1" dirty="0" smtClean="0">
                <a:latin typeface="Comic Sans MS" panose="030F0702030302020204" pitchFamily="66" charset="0"/>
              </a:rPr>
              <a:t>&lt;=m</a:t>
            </a:r>
            <a:r>
              <a:rPr lang="nn-NO" sz="2400" b="1" dirty="0">
                <a:latin typeface="Comic Sans MS" panose="030F0702030302020204" pitchFamily="66" charset="0"/>
              </a:rPr>
              <a:t>; i++)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    pow[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] = </a:t>
            </a:r>
            <a:r>
              <a:rPr lang="en-US" sz="2400" b="1" dirty="0" smtClean="0">
                <a:latin typeface="Comic Sans MS" panose="030F0702030302020204" pitchFamily="66" charset="0"/>
              </a:rPr>
              <a:t>pow[i-1]*</a:t>
            </a:r>
            <a:r>
              <a:rPr lang="en-US" sz="2400" b="1" dirty="0">
                <a:latin typeface="Comic Sans MS" panose="030F0702030302020204" pitchFamily="66" charset="0"/>
              </a:rPr>
              <a:t>n;</a:t>
            </a:r>
          </a:p>
          <a:p>
            <a:r>
              <a:rPr lang="nn-NO" sz="2400" b="1" dirty="0" smtClean="0">
                <a:latin typeface="Comic Sans MS" panose="030F0702030302020204" pitchFamily="66" charset="0"/>
              </a:rPr>
              <a:t>    for </a:t>
            </a:r>
            <a:r>
              <a:rPr lang="nn-NO" sz="2400" b="1" dirty="0">
                <a:latin typeface="Comic Sans MS" panose="030F0702030302020204" pitchFamily="66" charset="0"/>
              </a:rPr>
              <a:t>(i=0; i</a:t>
            </a:r>
            <a:r>
              <a:rPr lang="nn-NO" sz="2400" b="1" dirty="0" smtClean="0">
                <a:latin typeface="Comic Sans MS" panose="030F0702030302020204" pitchFamily="66" charset="0"/>
              </a:rPr>
              <a:t>&lt;=m</a:t>
            </a:r>
            <a:r>
              <a:rPr lang="nn-NO" sz="2400" b="1" dirty="0">
                <a:latin typeface="Comic Sans MS" panose="030F0702030302020204" pitchFamily="66" charset="0"/>
              </a:rPr>
              <a:t>; i++)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    printf</a:t>
            </a:r>
            <a:r>
              <a:rPr lang="en-US" sz="2400" b="1" dirty="0">
                <a:latin typeface="Comic Sans MS" panose="030F0702030302020204" pitchFamily="66" charset="0"/>
              </a:rPr>
              <a:t>("%d\</a:t>
            </a:r>
            <a:r>
              <a:rPr lang="en-US" sz="2400" b="1" dirty="0" err="1">
                <a:latin typeface="Comic Sans MS" panose="030F0702030302020204" pitchFamily="66" charset="0"/>
              </a:rPr>
              <a:t>n</a:t>
            </a:r>
            <a:r>
              <a:rPr lang="en-US" sz="2400" b="1" dirty="0" err="1" smtClean="0">
                <a:latin typeface="Comic Sans MS" panose="030F0702030302020204" pitchFamily="66" charset="0"/>
              </a:rPr>
              <a:t>",pow</a:t>
            </a:r>
            <a:r>
              <a:rPr lang="en-US" sz="2400" b="1" dirty="0" smtClean="0">
                <a:latin typeface="Comic Sans MS" panose="030F0702030302020204" pitchFamily="66" charset="0"/>
              </a:rPr>
              <a:t>[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]);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return </a:t>
            </a:r>
            <a:r>
              <a:rPr lang="en-US" sz="2400" b="1" dirty="0">
                <a:latin typeface="Comic Sans MS" panose="030F0702030302020204" pitchFamily="66" charset="0"/>
              </a:rPr>
              <a:t>0;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}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6136" y="4922714"/>
            <a:ext cx="3168352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Note that instead of </a:t>
            </a:r>
            <a:r>
              <a:rPr lang="en-US" sz="2400" dirty="0" smtClean="0">
                <a:latin typeface="Comic Sans MS" panose="030F0702030302020204" pitchFamily="66" charset="0"/>
              </a:rPr>
              <a:t>writing 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pow[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</a:t>
            </a:r>
            <a:r>
              <a:rPr lang="en-US" sz="2400" dirty="0" smtClean="0">
                <a:latin typeface="Comic Sans MS" panose="030F0702030302020204" pitchFamily="66" charset="0"/>
              </a:rPr>
              <a:t>, we </a:t>
            </a:r>
            <a:r>
              <a:rPr lang="en-US" sz="2400" dirty="0">
                <a:latin typeface="Comic Sans MS" panose="030F0702030302020204" pitchFamily="66" charset="0"/>
              </a:rPr>
              <a:t>can also write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*(pow 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+ </a:t>
            </a:r>
            <a:r>
              <a:rPr lang="en-US" sz="2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3127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792088"/>
          </a:xfrm>
        </p:spPr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256584"/>
          </a:xfrm>
        </p:spPr>
        <p:txBody>
          <a:bodyPr/>
          <a:lstStyle/>
          <a:p>
            <a:r>
              <a:rPr lang="en-US" dirty="0" smtClean="0"/>
              <a:t>A special pointer value to denote </a:t>
            </a:r>
            <a:r>
              <a:rPr lang="en-US" dirty="0" smtClean="0">
                <a:solidFill>
                  <a:srgbClr val="FF0000"/>
                </a:solidFill>
              </a:rPr>
              <a:t>“points-to-nothing”</a:t>
            </a:r>
          </a:p>
          <a:p>
            <a:r>
              <a:rPr lang="en-US" dirty="0" smtClean="0"/>
              <a:t>C uses the value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or name </a:t>
            </a:r>
            <a:r>
              <a:rPr lang="en-US" dirty="0" smtClean="0">
                <a:solidFill>
                  <a:srgbClr val="FF0000"/>
                </a:solidFill>
              </a:rPr>
              <a:t>NULL </a:t>
            </a:r>
          </a:p>
          <a:p>
            <a:r>
              <a:rPr lang="en-US" dirty="0" smtClean="0"/>
              <a:t>In Boolean context, NULL is equivalent to false, any other pointer value is equivalent to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malloc</a:t>
            </a:r>
            <a:r>
              <a:rPr lang="en-US" dirty="0" smtClean="0"/>
              <a:t> call can return NULL if it is not possible to satisfy memory request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negative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ZERO</a:t>
            </a:r>
            <a:r>
              <a:rPr lang="en-US" dirty="0" smtClean="0"/>
              <a:t> size argument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TOO BIG </a:t>
            </a:r>
            <a:r>
              <a:rPr lang="en-US" dirty="0" smtClean="0"/>
              <a:t>size argument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16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68997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Pointers and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544616"/>
          </a:xfrm>
        </p:spPr>
        <p:txBody>
          <a:bodyPr/>
          <a:lstStyle/>
          <a:p>
            <a:r>
              <a:rPr lang="en-US" dirty="0"/>
              <a:t>Uninitialized pointer </a:t>
            </a:r>
            <a:r>
              <a:rPr lang="en-US" dirty="0" smtClean="0"/>
              <a:t>has GARBAGE value,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>
                <a:solidFill>
                  <a:srgbClr val="FF0000"/>
                </a:solidFill>
              </a:rPr>
              <a:t>NULL</a:t>
            </a:r>
          </a:p>
          <a:p>
            <a:r>
              <a:rPr lang="en-US" dirty="0" smtClean="0"/>
              <a:t>Memory returned by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malloc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initialized.</a:t>
            </a:r>
          </a:p>
          <a:p>
            <a:r>
              <a:rPr lang="en-US" dirty="0" smtClean="0"/>
              <a:t>Brothers of </a:t>
            </a:r>
            <a:r>
              <a:rPr lang="en-US" dirty="0" err="1" smtClean="0"/>
              <a:t>malloc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calloc</a:t>
            </a:r>
            <a:r>
              <a:rPr lang="en-US" dirty="0" smtClean="0">
                <a:solidFill>
                  <a:srgbClr val="FF0000"/>
                </a:solidFill>
              </a:rPr>
              <a:t>(n, size): </a:t>
            </a:r>
            <a:r>
              <a:rPr lang="en-US" dirty="0" smtClean="0"/>
              <a:t>allocates memory for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-element array of </a:t>
            </a:r>
            <a:r>
              <a:rPr lang="en-US" dirty="0" smtClean="0">
                <a:solidFill>
                  <a:srgbClr val="FF0000"/>
                </a:solidFill>
              </a:rPr>
              <a:t>size</a:t>
            </a:r>
            <a:r>
              <a:rPr lang="en-US" dirty="0" smtClean="0"/>
              <a:t> bytes each. Memory is initialized to </a:t>
            </a:r>
            <a:r>
              <a:rPr lang="en-US" dirty="0" smtClean="0">
                <a:solidFill>
                  <a:srgbClr val="FF0000"/>
                </a:solidFill>
              </a:rPr>
              <a:t>0.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realloc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ptr</a:t>
            </a:r>
            <a:r>
              <a:rPr lang="en-US" dirty="0" smtClean="0">
                <a:solidFill>
                  <a:srgbClr val="FF0000"/>
                </a:solidFill>
              </a:rPr>
              <a:t>, size): </a:t>
            </a:r>
            <a:r>
              <a:rPr lang="en-US" dirty="0"/>
              <a:t>changes the size of the memory block pointed </a:t>
            </a:r>
            <a:r>
              <a:rPr lang="en-US" dirty="0" smtClean="0"/>
              <a:t>to </a:t>
            </a:r>
            <a:r>
              <a:rPr lang="en-US" dirty="0"/>
              <a:t>by </a:t>
            </a: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/>
              <a:t> bytes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17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214910" y="1857364"/>
            <a:ext cx="3929090" cy="1714512"/>
          </a:xfrm>
          <a:prstGeom prst="wedgeRoundRectCallout">
            <a:avLst>
              <a:gd name="adj1" fmla="val -63420"/>
              <a:gd name="adj2" fmla="val 48532"/>
              <a:gd name="adj3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rPr>
              <a:t>Both </a:t>
            </a:r>
            <a:r>
              <a:rPr kumimoji="0" lang="en-IN" sz="20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rPr>
              <a:t>malloc</a:t>
            </a:r>
            <a:r>
              <a:rPr lang="en-IN" sz="2000" dirty="0" smtClean="0">
                <a:solidFill>
                  <a:schemeClr val="tx2"/>
                </a:solidFill>
                <a:latin typeface="Verdana" pitchFamily="34" charset="0"/>
              </a:rPr>
              <a:t>, </a:t>
            </a:r>
            <a:r>
              <a:rPr lang="en-IN" sz="2000" dirty="0" err="1" smtClean="0">
                <a:solidFill>
                  <a:schemeClr val="tx2"/>
                </a:solidFill>
                <a:latin typeface="Verdana" pitchFamily="34" charset="0"/>
              </a:rPr>
              <a:t>calloc</a:t>
            </a:r>
            <a:r>
              <a:rPr lang="en-IN" sz="2000" dirty="0" smtClean="0">
                <a:solidFill>
                  <a:schemeClr val="tx2"/>
                </a:solidFill>
                <a:latin typeface="Verdana" pitchFamily="34" charset="0"/>
              </a:rPr>
              <a:t> return a </a:t>
            </a:r>
            <a:r>
              <a:rPr lang="en-IN" sz="2000" b="1" dirty="0" smtClean="0">
                <a:solidFill>
                  <a:schemeClr val="tx2"/>
                </a:solidFill>
                <a:latin typeface="Verdana" pitchFamily="34" charset="0"/>
              </a:rPr>
              <a:t>logically contiguous </a:t>
            </a:r>
            <a:r>
              <a:rPr lang="en-IN" sz="2000" dirty="0" smtClean="0">
                <a:solidFill>
                  <a:schemeClr val="tx2"/>
                </a:solidFill>
                <a:latin typeface="Verdana" pitchFamily="34" charset="0"/>
              </a:rPr>
              <a:t>block of memory.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r>
              <a:rPr kumimoji="0" lang="en-IN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Calloc</a:t>
            </a:r>
            <a:r>
              <a:rPr kumimoji="0" lang="en-IN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also </a:t>
            </a:r>
            <a:r>
              <a:rPr kumimoji="0" lang="en-IN" sz="2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clears-memory</a:t>
            </a:r>
            <a:r>
              <a:rPr kumimoji="0" lang="en-IN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with zeros.</a:t>
            </a: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656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/>
              <a:t>malloc()</a:t>
            </a:r>
            <a:endParaRPr lang="en-GB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IE"/>
              <a:t>To allocate memory use 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Courier New" pitchFamily="49" charset="0"/>
              </a:rPr>
              <a:t>void *malloc</a:t>
            </a:r>
            <a:r>
              <a:rPr lang="en-IE">
                <a:latin typeface="Courier New" pitchFamily="49" charset="0"/>
              </a:rPr>
              <a:t>(size_t size);</a:t>
            </a:r>
          </a:p>
          <a:p>
            <a:pPr>
              <a:buFont typeface="Wingdings" pitchFamily="2" charset="2"/>
              <a:buNone/>
            </a:pPr>
            <a:endParaRPr lang="en-GB">
              <a:latin typeface="Courier New" pitchFamily="49" charset="0"/>
            </a:endParaRPr>
          </a:p>
          <a:p>
            <a:r>
              <a:rPr lang="en-GB"/>
              <a:t>Takes number of bytes to allocate as argument.</a:t>
            </a:r>
          </a:p>
          <a:p>
            <a:r>
              <a:rPr lang="en-GB"/>
              <a:t>Use sizeof to determine the size of a type.</a:t>
            </a:r>
          </a:p>
          <a:p>
            <a:r>
              <a:rPr lang="en-GB"/>
              <a:t>Returns pointer of type void *. A void pointer may be assigned to any pointer.</a:t>
            </a:r>
          </a:p>
          <a:p>
            <a:r>
              <a:rPr lang="en-GB"/>
              <a:t>If no memory available, returns NULL.</a:t>
            </a:r>
          </a:p>
          <a:p>
            <a:pPr>
              <a:buFont typeface="Wingdings" pitchFamily="2" charset="2"/>
              <a:buNone/>
            </a:pPr>
            <a:endParaRPr lang="en-IE"/>
          </a:p>
          <a:p>
            <a:pPr>
              <a:buFont typeface="Wingdings" pitchFamily="2" charset="2"/>
              <a:buNone/>
            </a:pPr>
            <a:r>
              <a:rPr lang="en-IE"/>
              <a:t>e.g.</a:t>
            </a:r>
            <a:endParaRPr lang="en-GB"/>
          </a:p>
          <a:p>
            <a:pPr>
              <a:buFont typeface="Wingdings" pitchFamily="2" charset="2"/>
              <a:buNone/>
            </a:pPr>
            <a:r>
              <a:rPr lang="en-GB">
                <a:latin typeface="Courier New" pitchFamily="49" charset="0"/>
              </a:rPr>
              <a:t>char *line;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Courier New" pitchFamily="49" charset="0"/>
              </a:rPr>
              <a:t>int linelength = 100;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Courier New" pitchFamily="49" charset="0"/>
              </a:rPr>
              <a:t>line = </a:t>
            </a:r>
            <a:r>
              <a:rPr lang="en-IE">
                <a:latin typeface="Courier New" pitchFamily="49" charset="0"/>
              </a:rPr>
              <a:t>(char*)</a:t>
            </a:r>
            <a:r>
              <a:rPr lang="en-GB">
                <a:latin typeface="Courier New" pitchFamily="49" charset="0"/>
              </a:rPr>
              <a:t>malloc(linelength);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/>
              <a:t>malloc() example</a:t>
            </a:r>
            <a:endParaRPr lang="en-GB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GB"/>
              <a:t>To allocate space for 100 integers</a:t>
            </a:r>
            <a:r>
              <a:rPr lang="en-IE"/>
              <a:t>:</a:t>
            </a:r>
            <a:endParaRPr lang="en-GB"/>
          </a:p>
          <a:p>
            <a:pPr>
              <a:buFont typeface="Wingdings" pitchFamily="2" charset="2"/>
              <a:buNone/>
            </a:pPr>
            <a:endParaRPr lang="en-GB"/>
          </a:p>
          <a:p>
            <a:pPr>
              <a:buFont typeface="Wingdings" pitchFamily="2" charset="2"/>
              <a:buNone/>
            </a:pPr>
            <a:r>
              <a:rPr lang="en-GB">
                <a:latin typeface="Courier New" pitchFamily="49" charset="0"/>
              </a:rPr>
              <a:t>int *ip;</a:t>
            </a:r>
          </a:p>
          <a:p>
            <a:pPr>
              <a:buFont typeface="Wingdings" pitchFamily="2" charset="2"/>
              <a:buNone/>
            </a:pPr>
            <a:endParaRPr lang="en-GB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>
                <a:latin typeface="Courier New" pitchFamily="49" charset="0"/>
              </a:rPr>
              <a:t>if ((ip = (int*)malloc(100 * sizeof(int))) == NULL){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Courier New" pitchFamily="49" charset="0"/>
              </a:rPr>
              <a:t>	printf("out of memory\n");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Courier New" pitchFamily="49" charset="0"/>
              </a:rPr>
              <a:t>	exit();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Courier New" pitchFamily="49" charset="0"/>
              </a:rPr>
              <a:t>	}</a:t>
            </a:r>
          </a:p>
          <a:p>
            <a:pPr>
              <a:buFont typeface="Wingdings" pitchFamily="2" charset="2"/>
              <a:buNone/>
            </a:pPr>
            <a:endParaRPr lang="en-GB">
              <a:latin typeface="Courier New" pitchFamily="49" charset="0"/>
            </a:endParaRPr>
          </a:p>
          <a:p>
            <a:r>
              <a:rPr lang="en-GB"/>
              <a:t>Note we cast the return value to int*.</a:t>
            </a:r>
          </a:p>
          <a:p>
            <a:r>
              <a:rPr lang="en-GB"/>
              <a:t>Note we also check if the function returns NULL.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Simplified View of Memory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28204102"/>
              </p:ext>
            </p:extLst>
          </p:nvPr>
        </p:nvGraphicFramePr>
        <p:xfrm>
          <a:off x="7356792" y="822640"/>
          <a:ext cx="1247656" cy="5774712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1247656"/>
              </a:tblGrid>
              <a:tr h="2743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‘A’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/>
                </a:tc>
              </a:tr>
              <a:tr h="2743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‘E’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/>
                </a:tc>
              </a:tr>
              <a:tr h="2743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‘I’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/>
                </a:tc>
              </a:tr>
              <a:tr h="2743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‘O’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/>
                </a:tc>
              </a:tr>
              <a:tr h="2743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‘U’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/>
                </a:tc>
              </a:tr>
              <a:tr h="274340">
                <a:tc>
                  <a:txBody>
                    <a:bodyPr/>
                    <a:lstStyle/>
                    <a:p>
                      <a:pPr algn="r"/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/>
                </a:tc>
              </a:tr>
              <a:tr h="274340">
                <a:tc>
                  <a:txBody>
                    <a:bodyPr/>
                    <a:lstStyle/>
                    <a:p>
                      <a:pPr algn="r"/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/>
                </a:tc>
              </a:tr>
              <a:tr h="274340">
                <a:tc>
                  <a:txBody>
                    <a:bodyPr/>
                    <a:lstStyle/>
                    <a:p>
                      <a:pPr algn="r"/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/>
                </a:tc>
              </a:tr>
              <a:tr h="1509032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1024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/>
                </a:tc>
              </a:tr>
              <a:tr h="1339552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1004001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27953681"/>
              </p:ext>
            </p:extLst>
          </p:nvPr>
        </p:nvGraphicFramePr>
        <p:xfrm>
          <a:off x="6172200" y="764704"/>
          <a:ext cx="1146493" cy="58961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6493"/>
              </a:tblGrid>
              <a:tr h="376176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1004000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6176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1004001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6176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1004002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6176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1004003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6176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1004004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6176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1004005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6176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1004006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6176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1004007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6176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1004008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6176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1004009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6176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1004010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6176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1004011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6176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1004012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78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1004013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78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1004014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78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1004015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0" y="908720"/>
            <a:ext cx="6120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In programming, “type” helps us decide whether 1004001 is an integer or a pointer to block containing ‘E’ (or something else)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59" y="2637668"/>
            <a:ext cx="5256585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	char x[5] = </a:t>
            </a:r>
            <a:r>
              <a:rPr lang="en-US" dirty="0" smtClean="0"/>
              <a:t>{‘A', ‘E', ‘I', ‘O', ‘U'};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y = 1024;</a:t>
            </a:r>
          </a:p>
          <a:p>
            <a:r>
              <a:rPr lang="en-US" dirty="0">
                <a:solidFill>
                  <a:srgbClr val="C00000"/>
                </a:solidFill>
              </a:rPr>
              <a:t>	char *p = x+1;</a:t>
            </a:r>
          </a:p>
          <a:p>
            <a:r>
              <a:rPr lang="en-US" dirty="0" smtClean="0"/>
              <a:t>	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4581128"/>
            <a:ext cx="5112567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	char x[5] = </a:t>
            </a:r>
            <a:r>
              <a:rPr lang="en-US" dirty="0" smtClean="0"/>
              <a:t>{‘A', ‘E', ‘I', ‘O', ‘U'};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y = 1024;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p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1004001;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	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72061" y="836712"/>
            <a:ext cx="284052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72061" y="3789040"/>
            <a:ext cx="288862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9619" y="5227458"/>
            <a:ext cx="306494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456C-7824-455C-A072-7BC3B7812A46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</a:t>
            </a:fld>
            <a:endParaRPr lang="hi-IN"/>
          </a:p>
        </p:txBody>
      </p:sp>
      <p:sp>
        <p:nvSpPr>
          <p:cNvPr id="14" name="Oval 13"/>
          <p:cNvSpPr/>
          <p:nvPr/>
        </p:nvSpPr>
        <p:spPr bwMode="auto">
          <a:xfrm>
            <a:off x="1475656" y="3653330"/>
            <a:ext cx="1224136" cy="505042"/>
          </a:xfrm>
          <a:prstGeom prst="ellipse">
            <a:avLst/>
          </a:prstGeom>
          <a:noFill/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6" name="Elbow Connector 15"/>
          <p:cNvCxnSpPr>
            <a:stCxn id="14" idx="2"/>
            <a:endCxn id="17" idx="0"/>
          </p:cNvCxnSpPr>
          <p:nvPr/>
        </p:nvCxnSpPr>
        <p:spPr bwMode="auto">
          <a:xfrm rot="10800000" flipV="1">
            <a:off x="899592" y="3905850"/>
            <a:ext cx="576064" cy="1321607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12" y="5227458"/>
            <a:ext cx="144016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Declaration of a pointer to char box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248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/>
              <a:t>free()</a:t>
            </a:r>
            <a:endParaRPr lang="en-GB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IE"/>
              <a:t>To release allocated memory use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IE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>
                <a:latin typeface="Courier New" pitchFamily="49" charset="0"/>
              </a:rPr>
              <a:t>free</a:t>
            </a:r>
            <a:r>
              <a:rPr lang="en-IE">
                <a:latin typeface="Courier New" pitchFamily="49" charset="0"/>
              </a:rPr>
              <a:t>()</a:t>
            </a:r>
            <a:endParaRPr lang="en-GB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IE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/>
              <a:t>Deallocates memory allocated by malloc</a:t>
            </a:r>
            <a:r>
              <a:rPr lang="en-IE"/>
              <a:t>().</a:t>
            </a:r>
            <a:endParaRPr lang="en-GB"/>
          </a:p>
          <a:p>
            <a:pPr>
              <a:lnSpc>
                <a:spcPct val="90000"/>
              </a:lnSpc>
            </a:pPr>
            <a:r>
              <a:rPr lang="en-GB"/>
              <a:t>Takes a pointer as an argument</a:t>
            </a:r>
            <a:r>
              <a:rPr lang="en-IE"/>
              <a:t>.</a:t>
            </a:r>
            <a:endParaRPr lang="en-GB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IE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IE"/>
              <a:t>e.g.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>
                <a:latin typeface="Courier New" pitchFamily="49" charset="0"/>
              </a:rPr>
              <a:t>free(newPtr);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/>
              <a:t>Freeing unused memory is a good idea, but it's not mandatory. When your program exits, any memory which it has allocated but not freed </a:t>
            </a:r>
            <a:r>
              <a:rPr lang="en-IE"/>
              <a:t>will</a:t>
            </a:r>
            <a:r>
              <a:rPr lang="en-GB"/>
              <a:t> be automatically released.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/>
              <a:t>calloc()</a:t>
            </a:r>
            <a:endParaRPr lang="en-GB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IE"/>
              <a:t>S</a:t>
            </a:r>
            <a:r>
              <a:rPr lang="en-GB"/>
              <a:t>imilar to malloc</a:t>
            </a:r>
            <a:r>
              <a:rPr lang="en-IE"/>
              <a:t>()</a:t>
            </a:r>
            <a:r>
              <a:rPr lang="en-GB"/>
              <a:t>, the main difference is that the values stored in the allocated memory space </a:t>
            </a:r>
            <a:r>
              <a:rPr lang="en-IE"/>
              <a:t>are </a:t>
            </a:r>
            <a:r>
              <a:rPr lang="en-GB"/>
              <a:t>zero by default. With malloc</a:t>
            </a:r>
            <a:r>
              <a:rPr lang="en-IE"/>
              <a:t>()</a:t>
            </a:r>
            <a:r>
              <a:rPr lang="en-GB"/>
              <a:t>, the allocated memory could have any value.</a:t>
            </a:r>
          </a:p>
          <a:p>
            <a:pPr>
              <a:buFont typeface="Wingdings" pitchFamily="2" charset="2"/>
              <a:buNone/>
            </a:pPr>
            <a:endParaRPr lang="en-GB"/>
          </a:p>
          <a:p>
            <a:pPr>
              <a:buFont typeface="Wingdings" pitchFamily="2" charset="2"/>
              <a:buNone/>
            </a:pPr>
            <a:r>
              <a:rPr lang="en-GB"/>
              <a:t>calloc</a:t>
            </a:r>
            <a:r>
              <a:rPr lang="en-IE"/>
              <a:t>()</a:t>
            </a:r>
            <a:r>
              <a:rPr lang="en-GB"/>
              <a:t> requires two arguments</a:t>
            </a:r>
            <a:r>
              <a:rPr lang="en-IE"/>
              <a:t> - </a:t>
            </a:r>
            <a:r>
              <a:rPr lang="en-GB"/>
              <a:t>the number of variables you'd like to allocate memory for</a:t>
            </a:r>
            <a:r>
              <a:rPr lang="en-IE"/>
              <a:t> and</a:t>
            </a:r>
            <a:r>
              <a:rPr lang="en-GB"/>
              <a:t> the size of each variable. </a:t>
            </a:r>
          </a:p>
          <a:p>
            <a:pPr>
              <a:buFont typeface="Wingdings" pitchFamily="2" charset="2"/>
              <a:buNone/>
            </a:pPr>
            <a:endParaRPr lang="en-IE"/>
          </a:p>
          <a:p>
            <a:pPr>
              <a:buFont typeface="Wingdings" pitchFamily="2" charset="2"/>
              <a:buNone/>
            </a:pPr>
            <a:r>
              <a:rPr lang="en-IE">
                <a:latin typeface="Courier New" pitchFamily="49" charset="0"/>
              </a:rPr>
              <a:t>void *calloc(size_t nitem, size_t size);</a:t>
            </a:r>
          </a:p>
          <a:p>
            <a:pPr>
              <a:buFont typeface="Wingdings" pitchFamily="2" charset="2"/>
              <a:buNone/>
            </a:pPr>
            <a:endParaRPr lang="en-IE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/>
              <a:t>Like malloc</a:t>
            </a:r>
            <a:r>
              <a:rPr lang="en-IE"/>
              <a:t>()</a:t>
            </a:r>
            <a:r>
              <a:rPr lang="en-GB"/>
              <a:t>, calloc</a:t>
            </a:r>
            <a:r>
              <a:rPr lang="en-IE"/>
              <a:t>()</a:t>
            </a:r>
            <a:r>
              <a:rPr lang="en-GB"/>
              <a:t> will return a void pointer if the memory allocation was successful, else it'll return a NULL pointer. </a:t>
            </a:r>
          </a:p>
          <a:p>
            <a:pPr>
              <a:buFont typeface="Wingdings" pitchFamily="2" charset="2"/>
              <a:buNone/>
            </a:pPr>
            <a:endParaRPr lang="en-GB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/>
              <a:t>calloc() example</a:t>
            </a: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IE" sz="1400">
                <a:latin typeface="Courier New" pitchFamily="49" charset="0"/>
              </a:rPr>
              <a:t>/* Using calloc() to initialize 100 floats to 0.0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IE" sz="1400">
                <a:latin typeface="Courier New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IE" sz="140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IE" sz="1400">
                <a:latin typeface="Courier New" pitchFamily="49" charset="0"/>
              </a:rPr>
              <a:t>#define BUFFER_SIZE 100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IE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IE" sz="1400">
                <a:latin typeface="Courier New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</a:rPr>
              <a:t>float * buffer;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IE" sz="1400"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</a:rPr>
              <a:t>if ((buffer = (float*)calloc(BUFFER_SIZE, sizeof(float))) == NULL){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</a:rPr>
              <a:t>	printf("out of memory\n");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</a:rPr>
              <a:t>	exit(1);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IE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IE" sz="1400">
                <a:latin typeface="Courier New" pitchFamily="49" charset="0"/>
              </a:rPr>
              <a:t>for (i=0; i &lt; BUFFER_SIZE; i++)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IE" sz="1400">
                <a:latin typeface="Courier New" pitchFamily="49" charset="0"/>
              </a:rPr>
              <a:t>	printf(“buffer[%d] = %f\n”, i, buffer[i]);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IE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IE" sz="1400">
                <a:latin typeface="Courier New" pitchFamily="49" charset="0"/>
              </a:rPr>
              <a:t>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IE" sz="1400">
                <a:latin typeface="Courier New" pitchFamily="49" charset="0"/>
              </a:rPr>
              <a:t>}</a:t>
            </a:r>
            <a:endParaRPr lang="en-GB" sz="1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/>
              <a:t>realloc()</a:t>
            </a:r>
            <a:endParaRPr lang="en-GB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GB" dirty="0"/>
              <a:t>If you find you did not allocate enough space use </a:t>
            </a:r>
            <a:r>
              <a:rPr lang="en-GB" dirty="0" err="1"/>
              <a:t>realloc</a:t>
            </a:r>
            <a:r>
              <a:rPr lang="en-GB" dirty="0"/>
              <a:t>().</a:t>
            </a:r>
          </a:p>
          <a:p>
            <a:pPr>
              <a:buFont typeface="Wingdings" pitchFamily="2" charset="2"/>
              <a:buNone/>
            </a:pPr>
            <a:r>
              <a:rPr lang="en-GB" dirty="0"/>
              <a:t>You give </a:t>
            </a:r>
            <a:r>
              <a:rPr lang="en-GB" dirty="0" err="1"/>
              <a:t>realloc</a:t>
            </a:r>
            <a:r>
              <a:rPr lang="en-GB" dirty="0"/>
              <a:t>() a pointer (such as you received from an initial call to </a:t>
            </a:r>
            <a:r>
              <a:rPr lang="en-GB" dirty="0" err="1"/>
              <a:t>malloc</a:t>
            </a:r>
            <a:r>
              <a:rPr lang="en-GB" dirty="0"/>
              <a:t>()) and a new size, and </a:t>
            </a:r>
            <a:r>
              <a:rPr lang="en-GB" dirty="0" err="1"/>
              <a:t>realloc</a:t>
            </a:r>
            <a:r>
              <a:rPr lang="en-GB" dirty="0"/>
              <a:t> does what it can to give you a block of memory big enough to hold the new size. </a:t>
            </a:r>
          </a:p>
          <a:p>
            <a:pPr>
              <a:buFont typeface="Wingdings" pitchFamily="2" charset="2"/>
              <a:buNone/>
            </a:pPr>
            <a:endParaRPr lang="en-GB" dirty="0"/>
          </a:p>
          <a:p>
            <a:pPr>
              <a:buFont typeface="Wingdings" pitchFamily="2" charset="2"/>
              <a:buNone/>
            </a:pPr>
            <a:r>
              <a:rPr lang="en-IE" dirty="0" err="1">
                <a:latin typeface="Courier New" pitchFamily="49" charset="0"/>
              </a:rPr>
              <a:t>int</a:t>
            </a:r>
            <a:r>
              <a:rPr lang="en-IE" dirty="0">
                <a:latin typeface="Courier New" pitchFamily="49" charset="0"/>
              </a:rPr>
              <a:t> *</a:t>
            </a:r>
            <a:r>
              <a:rPr lang="en-IE" dirty="0" err="1">
                <a:latin typeface="Courier New" pitchFamily="49" charset="0"/>
              </a:rPr>
              <a:t>ip</a:t>
            </a:r>
            <a:r>
              <a:rPr lang="en-IE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IE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IE" dirty="0" err="1">
                <a:latin typeface="Courier New" pitchFamily="49" charset="0"/>
              </a:rPr>
              <a:t>ip</a:t>
            </a:r>
            <a:r>
              <a:rPr lang="en-IE" dirty="0">
                <a:latin typeface="Courier New" pitchFamily="49" charset="0"/>
              </a:rPr>
              <a:t> = (</a:t>
            </a:r>
            <a:r>
              <a:rPr lang="en-IE" dirty="0" err="1">
                <a:latin typeface="Courier New" pitchFamily="49" charset="0"/>
              </a:rPr>
              <a:t>int</a:t>
            </a:r>
            <a:r>
              <a:rPr lang="en-IE" dirty="0">
                <a:latin typeface="Courier New" pitchFamily="49" charset="0"/>
              </a:rPr>
              <a:t>*)</a:t>
            </a:r>
            <a:r>
              <a:rPr lang="en-IE" dirty="0" err="1">
                <a:latin typeface="Courier New" pitchFamily="49" charset="0"/>
              </a:rPr>
              <a:t>malloc</a:t>
            </a:r>
            <a:r>
              <a:rPr lang="en-IE" dirty="0">
                <a:latin typeface="Courier New" pitchFamily="49" charset="0"/>
              </a:rPr>
              <a:t>(100 * </a:t>
            </a:r>
            <a:r>
              <a:rPr lang="en-IE" dirty="0" err="1">
                <a:latin typeface="Courier New" pitchFamily="49" charset="0"/>
              </a:rPr>
              <a:t>sizeof</a:t>
            </a:r>
            <a:r>
              <a:rPr lang="en-IE" dirty="0">
                <a:latin typeface="Courier New" pitchFamily="49" charset="0"/>
              </a:rPr>
              <a:t>(</a:t>
            </a:r>
            <a:r>
              <a:rPr lang="en-IE" dirty="0" err="1">
                <a:latin typeface="Courier New" pitchFamily="49" charset="0"/>
              </a:rPr>
              <a:t>int</a:t>
            </a:r>
            <a:r>
              <a:rPr lang="en-IE" dirty="0">
                <a:latin typeface="Courier New" pitchFamily="49" charset="0"/>
              </a:rPr>
              <a:t>));</a:t>
            </a:r>
          </a:p>
          <a:p>
            <a:pPr>
              <a:buFont typeface="Wingdings" pitchFamily="2" charset="2"/>
              <a:buNone/>
            </a:pPr>
            <a:r>
              <a:rPr lang="en-IE" dirty="0">
                <a:latin typeface="Courier New" pitchFamily="49" charset="0"/>
              </a:rPr>
              <a:t>...</a:t>
            </a:r>
          </a:p>
          <a:p>
            <a:pPr>
              <a:buFont typeface="Wingdings" pitchFamily="2" charset="2"/>
              <a:buNone/>
            </a:pPr>
            <a:r>
              <a:rPr lang="en-IE" dirty="0">
                <a:latin typeface="Courier New" pitchFamily="49" charset="0"/>
              </a:rPr>
              <a:t>/* need twice as much space */</a:t>
            </a:r>
          </a:p>
          <a:p>
            <a:pPr>
              <a:buFont typeface="Wingdings" pitchFamily="2" charset="2"/>
              <a:buNone/>
            </a:pPr>
            <a:r>
              <a:rPr lang="en-GB" dirty="0" err="1">
                <a:latin typeface="Courier New" pitchFamily="49" charset="0"/>
              </a:rPr>
              <a:t>ip</a:t>
            </a:r>
            <a:r>
              <a:rPr lang="en-GB" dirty="0">
                <a:latin typeface="Courier New" pitchFamily="49" charset="0"/>
              </a:rPr>
              <a:t> = </a:t>
            </a:r>
            <a:r>
              <a:rPr lang="en-IE" dirty="0">
                <a:latin typeface="Courier New" pitchFamily="49" charset="0"/>
              </a:rPr>
              <a:t>(</a:t>
            </a:r>
            <a:r>
              <a:rPr lang="en-IE" dirty="0" err="1">
                <a:latin typeface="Courier New" pitchFamily="49" charset="0"/>
              </a:rPr>
              <a:t>int</a:t>
            </a:r>
            <a:r>
              <a:rPr lang="en-IE" dirty="0">
                <a:latin typeface="Courier New" pitchFamily="49" charset="0"/>
              </a:rPr>
              <a:t>*)</a:t>
            </a:r>
            <a:r>
              <a:rPr lang="en-GB" dirty="0" err="1">
                <a:latin typeface="Courier New" pitchFamily="49" charset="0"/>
              </a:rPr>
              <a:t>realloc</a:t>
            </a:r>
            <a:r>
              <a:rPr lang="en-GB" dirty="0">
                <a:latin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</a:rPr>
              <a:t>ip</a:t>
            </a:r>
            <a:r>
              <a:rPr lang="en-GB" dirty="0">
                <a:latin typeface="Courier New" pitchFamily="49" charset="0"/>
              </a:rPr>
              <a:t>, 200 * </a:t>
            </a:r>
            <a:r>
              <a:rPr lang="en-GB" dirty="0" err="1">
                <a:latin typeface="Courier New" pitchFamily="49" charset="0"/>
              </a:rPr>
              <a:t>sizeof</a:t>
            </a:r>
            <a:r>
              <a:rPr lang="en-GB" dirty="0">
                <a:latin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</a:rPr>
              <a:t>int</a:t>
            </a:r>
            <a:r>
              <a:rPr lang="en-GB" dirty="0">
                <a:latin typeface="Courier New" pitchFamily="49" charset="0"/>
              </a:rPr>
              <a:t>));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rkare\AppData\Local\Microsoft\Windows\INetCache\IE\DUA6OVIV\MP90038473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423" y="44623"/>
            <a:ext cx="2084065" cy="20165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3" y="18746"/>
            <a:ext cx="8568952" cy="12961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With great power comes </a:t>
            </a:r>
            <a:br>
              <a:rPr lang="en-US" dirty="0" smtClean="0"/>
            </a:br>
            <a:r>
              <a:rPr lang="en-US" dirty="0" smtClean="0"/>
              <a:t>great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6552728" cy="5184576"/>
          </a:xfrm>
        </p:spPr>
        <p:txBody>
          <a:bodyPr/>
          <a:lstStyle/>
          <a:p>
            <a:r>
              <a:rPr lang="en-US" dirty="0" smtClean="0"/>
              <a:t>Power to allocate memory when needed must be complimented by the responsibility to de-allocate memory when no longer needed!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free </a:t>
            </a:r>
            <a:r>
              <a:rPr lang="en-US" dirty="0" smtClean="0"/>
              <a:t>unused pointers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Be prepared to face rejection of demand</a:t>
            </a:r>
          </a:p>
          <a:p>
            <a:pPr lvl="1"/>
            <a:r>
              <a:rPr lang="en-US" dirty="0" smtClean="0"/>
              <a:t>Check the return value of </a:t>
            </a:r>
            <a:r>
              <a:rPr lang="en-US" dirty="0" err="1" smtClean="0"/>
              <a:t>malloc</a:t>
            </a:r>
            <a:r>
              <a:rPr lang="en-US" dirty="0" smtClean="0"/>
              <a:t> (and its variants)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pic>
        <p:nvPicPr>
          <p:cNvPr id="1027" name="Picture 3" descr="C:\Users\karkare\AppData\Local\Microsoft\Windows\INetCache\IE\ORLQS2PQ\MC90007882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13" y="4149080"/>
            <a:ext cx="2055887" cy="22827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rkare\AppData\Local\Microsoft\Windows\INetCache\IE\EC01WMOS\MC90023289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988840"/>
            <a:ext cx="1800200" cy="25375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957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dynamic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ar</a:t>
            </a:r>
            <a:r>
              <a:rPr lang="en-US" dirty="0" smtClean="0"/>
              <a:t>;   </a:t>
            </a:r>
          </a:p>
          <a:p>
            <a:pPr>
              <a:buNone/>
            </a:pPr>
            <a:r>
              <a:rPr lang="en-US" dirty="0" smtClean="0"/>
              <a:t>….</a:t>
            </a:r>
          </a:p>
          <a:p>
            <a:pPr>
              <a:buNone/>
            </a:pPr>
            <a:r>
              <a:rPr lang="en-US" dirty="0" err="1" smtClean="0"/>
              <a:t>ar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 *) </a:t>
            </a:r>
            <a:r>
              <a:rPr lang="en-US" dirty="0" err="1" smtClean="0"/>
              <a:t>malloc</a:t>
            </a:r>
            <a:r>
              <a:rPr lang="en-US" dirty="0" smtClean="0"/>
              <a:t>(…);  </a:t>
            </a:r>
            <a:r>
              <a:rPr lang="en-US" dirty="0" smtClean="0">
                <a:solidFill>
                  <a:srgbClr val="FF0000"/>
                </a:solidFill>
              </a:rPr>
              <a:t>// allocate memory</a:t>
            </a:r>
          </a:p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ar</a:t>
            </a:r>
            <a:r>
              <a:rPr lang="en-US" dirty="0" smtClean="0"/>
              <a:t> == NULL) {  </a:t>
            </a:r>
            <a:r>
              <a:rPr lang="en-US" dirty="0" smtClean="0">
                <a:solidFill>
                  <a:srgbClr val="FF0000"/>
                </a:solidFill>
              </a:rPr>
              <a:t>// or if (!</a:t>
            </a:r>
            <a:r>
              <a:rPr lang="en-US" dirty="0" err="1" smtClean="0">
                <a:solidFill>
                  <a:srgbClr val="FF0000"/>
                </a:solidFill>
              </a:rPr>
              <a:t>ar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// take corrective measures and return failures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…</a:t>
            </a:r>
            <a:r>
              <a:rPr lang="en-US" dirty="0" err="1" smtClean="0"/>
              <a:t>ar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…</a:t>
            </a:r>
          </a:p>
          <a:p>
            <a:pPr>
              <a:buNone/>
            </a:pPr>
            <a:r>
              <a:rPr lang="en-US" dirty="0" smtClean="0"/>
              <a:t>free(</a:t>
            </a:r>
            <a:r>
              <a:rPr lang="en-US" dirty="0" err="1" smtClean="0"/>
              <a:t>ar</a:t>
            </a:r>
            <a:r>
              <a:rPr lang="en-US" dirty="0" smtClean="0"/>
              <a:t>);   </a:t>
            </a:r>
            <a:r>
              <a:rPr lang="en-US" dirty="0" smtClean="0">
                <a:solidFill>
                  <a:srgbClr val="FF0000"/>
                </a:solidFill>
              </a:rPr>
              <a:t>// free after last use of </a:t>
            </a:r>
            <a:r>
              <a:rPr lang="en-US" dirty="0" err="1" smtClean="0">
                <a:solidFill>
                  <a:srgbClr val="FF0000"/>
                </a:solidFill>
              </a:rPr>
              <a:t>ar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528" y="620688"/>
            <a:ext cx="8568952" cy="936104"/>
          </a:xfrm>
        </p:spPr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ynamic memory management is similar to library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26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72816"/>
            <a:ext cx="6779244" cy="45081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90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1512168"/>
          </a:xfrm>
        </p:spPr>
        <p:txBody>
          <a:bodyPr/>
          <a:lstStyle/>
          <a:p>
            <a:r>
              <a:rPr lang="en-US" dirty="0" smtClean="0"/>
              <a:t>Pointer Declaration = Registration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27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7" name="Rectangle 6"/>
          <p:cNvSpPr/>
          <p:nvPr/>
        </p:nvSpPr>
        <p:spPr>
          <a:xfrm>
            <a:off x="251520" y="1700808"/>
            <a:ext cx="1861716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omic Sans MS" panose="030F0702030302020204" pitchFamily="66" charset="0"/>
              </a:rPr>
              <a:t>int *</a:t>
            </a:r>
            <a:r>
              <a:rPr lang="en-US" sz="3200" b="1" dirty="0" err="1" smtClean="0">
                <a:latin typeface="Comic Sans MS" panose="030F0702030302020204" pitchFamily="66" charset="0"/>
              </a:rPr>
              <a:t>ar</a:t>
            </a:r>
            <a:r>
              <a:rPr lang="en-US" sz="3200" b="1" dirty="0" smtClean="0">
                <a:latin typeface="Comic Sans MS" panose="030F0702030302020204" pitchFamily="66" charset="0"/>
              </a:rPr>
              <a:t>;</a:t>
            </a:r>
            <a:endParaRPr lang="en-US" sz="3200" b="1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C:\Users\karkare\AppData\Local\Microsoft\Windows\INetCache\IE\V1UPBVUI\Woman-using-a-computer-1-3354-medium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909" y="1556792"/>
            <a:ext cx="3808467" cy="4595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2564904"/>
            <a:ext cx="30243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Declare your intent that you will use books from the library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684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malloc = check 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28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8" name="Rectangle 7"/>
          <p:cNvSpPr/>
          <p:nvPr/>
        </p:nvSpPr>
        <p:spPr>
          <a:xfrm>
            <a:off x="228600" y="1320225"/>
            <a:ext cx="4392549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/>
            <a:r>
              <a:rPr lang="en-US" sz="3200" b="1" dirty="0" err="1">
                <a:solidFill>
                  <a:srgbClr val="40458C"/>
                </a:solidFill>
                <a:latin typeface="Comic Sans MS" panose="030F0702030302020204" pitchFamily="66" charset="0"/>
              </a:rPr>
              <a:t>ar</a:t>
            </a:r>
            <a:r>
              <a:rPr lang="en-US" sz="3200" b="1" dirty="0">
                <a:solidFill>
                  <a:srgbClr val="40458C"/>
                </a:solidFill>
                <a:latin typeface="Comic Sans MS" panose="030F0702030302020204" pitchFamily="66" charset="0"/>
              </a:rPr>
              <a:t> = (</a:t>
            </a:r>
            <a:r>
              <a:rPr lang="en-US" sz="3200" b="1" dirty="0" err="1">
                <a:solidFill>
                  <a:srgbClr val="40458C"/>
                </a:solidFill>
                <a:latin typeface="Comic Sans MS" panose="030F0702030302020204" pitchFamily="66" charset="0"/>
              </a:rPr>
              <a:t>int</a:t>
            </a:r>
            <a:r>
              <a:rPr lang="en-US" sz="3200" b="1" dirty="0">
                <a:solidFill>
                  <a:srgbClr val="40458C"/>
                </a:solidFill>
                <a:latin typeface="Comic Sans MS" panose="030F0702030302020204" pitchFamily="66" charset="0"/>
              </a:rPr>
              <a:t>*) malloc(…);</a:t>
            </a:r>
          </a:p>
        </p:txBody>
      </p:sp>
      <p:pic>
        <p:nvPicPr>
          <p:cNvPr id="2050" name="Picture 2" descr="C:\Users\karkare\AppData\Local\Microsoft\Windows\INetCache\IE\V1UPBVUI\books%20shelf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27650"/>
            <a:ext cx="7304856" cy="3592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35352" y="1132582"/>
            <a:ext cx="4032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Reserve book(s) for your use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90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7" y="44624"/>
            <a:ext cx="9125893" cy="936104"/>
          </a:xfrm>
        </p:spPr>
        <p:txBody>
          <a:bodyPr/>
          <a:lstStyle/>
          <a:p>
            <a:r>
              <a:rPr lang="en-US" dirty="0" smtClean="0"/>
              <a:t>What if the book is not available?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8" name="Rectangle 7"/>
          <p:cNvSpPr/>
          <p:nvPr/>
        </p:nvSpPr>
        <p:spPr>
          <a:xfrm>
            <a:off x="395536" y="1196752"/>
            <a:ext cx="5431295" cy="181588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anose="030F0702030302020204" pitchFamily="66" charset="0"/>
              </a:rPr>
              <a:t>if (</a:t>
            </a:r>
            <a:r>
              <a:rPr lang="en-US" sz="2800" b="1" dirty="0" err="1">
                <a:latin typeface="Comic Sans MS" panose="030F0702030302020204" pitchFamily="66" charset="0"/>
              </a:rPr>
              <a:t>ar</a:t>
            </a:r>
            <a:r>
              <a:rPr lang="en-US" sz="2800" b="1" dirty="0">
                <a:latin typeface="Comic Sans MS" panose="030F0702030302020204" pitchFamily="66" charset="0"/>
              </a:rPr>
              <a:t> == NULL</a:t>
            </a:r>
            <a:r>
              <a:rPr lang="en-US" sz="2800" b="1" dirty="0" smtClean="0">
                <a:latin typeface="Comic Sans MS" panose="030F0702030302020204" pitchFamily="66" charset="0"/>
              </a:rPr>
              <a:t>) {</a:t>
            </a:r>
            <a:endParaRPr lang="en-US" sz="2800" b="1" dirty="0">
              <a:latin typeface="Comic Sans MS" panose="030F0702030302020204" pitchFamily="66" charset="0"/>
            </a:endParaRPr>
          </a:p>
          <a:p>
            <a:r>
              <a:rPr lang="en-US" sz="2800" b="1" dirty="0">
                <a:latin typeface="Comic Sans MS" panose="030F0702030302020204" pitchFamily="66" charset="0"/>
              </a:rPr>
              <a:t> 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// take corrective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measures</a:t>
            </a:r>
          </a:p>
          <a:p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//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OR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return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failure</a:t>
            </a:r>
          </a:p>
          <a:p>
            <a:r>
              <a:rPr lang="en-US" sz="2800" b="1" dirty="0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3645024"/>
            <a:ext cx="4320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Book not available: Purchase the book?</a:t>
            </a:r>
          </a:p>
          <a:p>
            <a:r>
              <a:rPr lang="en-US" sz="3200" dirty="0" smtClean="0">
                <a:latin typeface="Comic Sans MS" panose="030F0702030302020204" pitchFamily="66" charset="0"/>
              </a:rPr>
              <a:t>Share with a friend?</a:t>
            </a:r>
          </a:p>
          <a:p>
            <a:r>
              <a:rPr lang="en-US" sz="3200" dirty="0" smtClean="0">
                <a:latin typeface="Comic Sans MS" panose="030F0702030302020204" pitchFamily="66" charset="0"/>
              </a:rPr>
              <a:t>Not study </a:t>
            </a:r>
            <a:r>
              <a:rPr lang="en-US" sz="32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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pic>
        <p:nvPicPr>
          <p:cNvPr id="3074" name="Picture 2" descr="C:\Users\karkare\AppData\Local\Microsoft\Windows\INetCache\IE\4MQZDEQE\gorilla-rack[1].tx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985732"/>
            <a:ext cx="3220276" cy="58722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6505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Pointers: Visual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5184576"/>
          </a:xfrm>
        </p:spPr>
        <p:txBody>
          <a:bodyPr/>
          <a:lstStyle/>
          <a:p>
            <a:r>
              <a:rPr lang="en-US" dirty="0" smtClean="0"/>
              <a:t>Typically represented by box and arrow diagram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9054" y="1988840"/>
            <a:ext cx="8817442" cy="3990056"/>
            <a:chOff x="899592" y="2420888"/>
            <a:chExt cx="8160637" cy="3990056"/>
          </a:xfrm>
        </p:grpSpPr>
        <p:grpSp>
          <p:nvGrpSpPr>
            <p:cNvPr id="18" name="Group 17"/>
            <p:cNvGrpSpPr/>
            <p:nvPr/>
          </p:nvGrpSpPr>
          <p:grpSpPr>
            <a:xfrm>
              <a:off x="899592" y="2420888"/>
              <a:ext cx="8160637" cy="3990056"/>
              <a:chOff x="899592" y="2924944"/>
              <a:chExt cx="8160637" cy="3990056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899592" y="2924944"/>
                <a:ext cx="1692188" cy="86409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45FD</a:t>
                </a:r>
                <a:endParaRPr lang="en-US" sz="2400" b="1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2915816" y="2943152"/>
                <a:ext cx="1688650" cy="84588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53</a:t>
                </a:r>
                <a:endParaRPr lang="en-US" sz="2400" b="1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99592" y="4976008"/>
                <a:ext cx="1692188" cy="82925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839B</a:t>
                </a:r>
                <a:endParaRPr lang="en-US" sz="2400" b="1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915816" y="4976008"/>
                <a:ext cx="1688650" cy="82925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‘H’</a:t>
                </a:r>
                <a:endParaRPr lang="en-US" sz="2400" b="1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cxnSp>
            <p:nvCxnSpPr>
              <p:cNvPr id="9" name="Straight Arrow Connector 8"/>
              <p:cNvCxnSpPr>
                <a:stCxn id="4" idx="3"/>
                <a:endCxn id="5" idx="1"/>
              </p:cNvCxnSpPr>
              <p:nvPr/>
            </p:nvCxnSpPr>
            <p:spPr>
              <a:xfrm>
                <a:off x="2591780" y="3356992"/>
                <a:ext cx="324036" cy="9104"/>
              </a:xfrm>
              <a:prstGeom prst="straightConnector1">
                <a:avLst/>
              </a:prstGeom>
              <a:ln>
                <a:tailEnd type="arrow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2267744" y="5517232"/>
                <a:ext cx="648072" cy="0"/>
              </a:xfrm>
              <a:prstGeom prst="straightConnector1">
                <a:avLst/>
              </a:prstGeom>
              <a:ln>
                <a:tailEnd type="arrow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245551" y="3933056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>
                    <a:latin typeface="Comic Sans MS" panose="030F0702030302020204" pitchFamily="66" charset="0"/>
                  </a:rPr>
                  <a:t>px</a:t>
                </a:r>
                <a:endParaRPr lang="en-US" sz="2400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399260" y="5877272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mic Sans MS" panose="030F0702030302020204" pitchFamily="66" charset="0"/>
                  </a:rPr>
                  <a:t>y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91880" y="3933056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Comic Sans MS" panose="030F0702030302020204" pitchFamily="66" charset="0"/>
                  </a:rPr>
                  <a:t>x</a:t>
                </a:r>
                <a:endParaRPr lang="en-US" sz="2400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245551" y="5877272"/>
                <a:ext cx="5196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>
                    <a:latin typeface="Comic Sans MS" panose="030F0702030302020204" pitchFamily="66" charset="0"/>
                  </a:rPr>
                  <a:t>py</a:t>
                </a:r>
                <a:endParaRPr lang="en-US" sz="2400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16016" y="2924944"/>
                <a:ext cx="421092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omic Sans MS" panose="030F0702030302020204" pitchFamily="66" charset="0"/>
                  </a:rPr>
                  <a:t>x is an </a:t>
                </a:r>
                <a:r>
                  <a:rPr lang="en-US" sz="2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int </a:t>
                </a:r>
                <a:r>
                  <a:rPr lang="en-US" sz="2400" dirty="0">
                    <a:latin typeface="Comic Sans MS" panose="030F0702030302020204" pitchFamily="66" charset="0"/>
                  </a:rPr>
                  <a:t>variable that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contains the </a:t>
                </a:r>
                <a:r>
                  <a:rPr lang="en-US" sz="2400" dirty="0">
                    <a:latin typeface="Comic Sans MS" panose="030F0702030302020204" pitchFamily="66" charset="0"/>
                  </a:rPr>
                  <a:t>value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53.</a:t>
                </a:r>
                <a:endParaRPr lang="en-US" sz="2400" dirty="0"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omic Sans MS" panose="030F0702030302020204" pitchFamily="66" charset="0"/>
                  </a:rPr>
                  <a:t>Address of x is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45FD.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Comic Sans MS" panose="030F0702030302020204" pitchFamily="66" charset="0"/>
                  </a:rPr>
                  <a:t>p</a:t>
                </a:r>
                <a:r>
                  <a:rPr lang="en-US" sz="2400" dirty="0" err="1" smtClean="0">
                    <a:latin typeface="Comic Sans MS" panose="030F0702030302020204" pitchFamily="66" charset="0"/>
                  </a:rPr>
                  <a:t>x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2400" dirty="0">
                    <a:latin typeface="Comic Sans MS" panose="030F0702030302020204" pitchFamily="66" charset="0"/>
                  </a:rPr>
                  <a:t>is a </a:t>
                </a:r>
                <a:r>
                  <a:rPr lang="en-US" sz="2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pointer to </a:t>
                </a:r>
                <a:r>
                  <a:rPr lang="en-US" sz="2400" dirty="0" err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int</a:t>
                </a:r>
                <a:r>
                  <a:rPr lang="en-US" sz="2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that contains </a:t>
                </a:r>
                <a:r>
                  <a:rPr lang="en-US" sz="2400" dirty="0">
                    <a:latin typeface="Comic Sans MS" panose="030F0702030302020204" pitchFamily="66" charset="0"/>
                  </a:rPr>
                  <a:t>address of x.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716016" y="4976008"/>
                <a:ext cx="434421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omic Sans MS" panose="030F0702030302020204" pitchFamily="66" charset="0"/>
                  </a:rPr>
                  <a:t>y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2400" dirty="0">
                    <a:latin typeface="Comic Sans MS" panose="030F0702030302020204" pitchFamily="66" charset="0"/>
                  </a:rPr>
                  <a:t>is an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char </a:t>
                </a:r>
                <a:r>
                  <a:rPr lang="en-US" sz="2400" dirty="0">
                    <a:latin typeface="Comic Sans MS" panose="030F0702030302020204" pitchFamily="66" charset="0"/>
                  </a:rPr>
                  <a:t>variable that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contains the character ‘H’.</a:t>
                </a:r>
                <a:endParaRPr lang="en-US" sz="2400" dirty="0"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omic Sans MS" panose="030F0702030302020204" pitchFamily="66" charset="0"/>
                  </a:rPr>
                  <a:t>Address of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y </a:t>
                </a:r>
                <a:r>
                  <a:rPr lang="en-US" sz="2400" dirty="0">
                    <a:latin typeface="Comic Sans MS" panose="030F0702030302020204" pitchFamily="66" charset="0"/>
                  </a:rPr>
                  <a:t>is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839B.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Comic Sans MS" panose="030F0702030302020204" pitchFamily="66" charset="0"/>
                  </a:rPr>
                  <a:t>p</a:t>
                </a:r>
                <a:r>
                  <a:rPr lang="en-US" sz="2400" dirty="0" err="1">
                    <a:latin typeface="Comic Sans MS" panose="030F0702030302020204" pitchFamily="66" charset="0"/>
                  </a:rPr>
                  <a:t>y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2400" dirty="0">
                    <a:latin typeface="Comic Sans MS" panose="030F0702030302020204" pitchFamily="66" charset="0"/>
                  </a:rPr>
                  <a:t>is a </a:t>
                </a:r>
                <a:r>
                  <a:rPr lang="en-US" sz="2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pointer to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char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that contains </a:t>
                </a:r>
                <a:r>
                  <a:rPr lang="en-US" sz="2400" dirty="0">
                    <a:latin typeface="Comic Sans MS" panose="030F0702030302020204" pitchFamily="66" charset="0"/>
                  </a:rPr>
                  <a:t>address of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y.</a:t>
                </a:r>
                <a:endParaRPr lang="en-US" sz="2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 rot="16200000">
              <a:off x="733024" y="4710527"/>
              <a:ext cx="837189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Comic Sans MS" panose="030F0702030302020204" pitchFamily="66" charset="0"/>
                </a:rPr>
                <a:t>8BF9</a:t>
              </a:r>
              <a:endParaRPr lang="en-US" b="1" dirty="0">
                <a:solidFill>
                  <a:srgbClr val="C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721180" y="2689514"/>
              <a:ext cx="845887" cy="345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Comic Sans MS" panose="030F0702030302020204" pitchFamily="66" charset="0"/>
                </a:rPr>
                <a:t>8CF2</a:t>
              </a:r>
              <a:endParaRPr lang="en-US" b="1" dirty="0">
                <a:solidFill>
                  <a:srgbClr val="C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804612" y="4706560"/>
              <a:ext cx="8292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Comic Sans MS" panose="030F0702030302020204" pitchFamily="66" charset="0"/>
                </a:rPr>
                <a:t>839B</a:t>
              </a:r>
              <a:endParaRPr lang="en-US" b="1" dirty="0">
                <a:solidFill>
                  <a:srgbClr val="C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2796296" y="2682020"/>
              <a:ext cx="8458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Comic Sans MS" panose="030F0702030302020204" pitchFamily="66" charset="0"/>
                </a:rPr>
                <a:t>45FD</a:t>
              </a:r>
              <a:endParaRPr lang="en-US" b="1" dirty="0">
                <a:solidFill>
                  <a:srgbClr val="C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E4BC-C897-4742-8B44-8ECFBE729B0C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3</a:t>
            </a:fld>
            <a:endParaRPr lang="hi-IN"/>
          </a:p>
        </p:txBody>
      </p:sp>
      <p:sp>
        <p:nvSpPr>
          <p:cNvPr id="30" name="TextBox 29"/>
          <p:cNvSpPr txBox="1"/>
          <p:nvPr/>
        </p:nvSpPr>
        <p:spPr>
          <a:xfrm>
            <a:off x="431748" y="5951021"/>
            <a:ext cx="7374135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We are showing addresses for explanation only.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Ideally, the program should not depend on actual addresses.</a:t>
            </a:r>
            <a:endParaRPr lang="en-US" sz="2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55751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7" y="44624"/>
            <a:ext cx="9125893" cy="1224136"/>
          </a:xfrm>
        </p:spPr>
        <p:txBody>
          <a:bodyPr/>
          <a:lstStyle/>
          <a:p>
            <a:r>
              <a:rPr lang="en-US" dirty="0" smtClean="0"/>
              <a:t>If the check out is successful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30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8" name="Rectangle 7"/>
          <p:cNvSpPr/>
          <p:nvPr/>
        </p:nvSpPr>
        <p:spPr>
          <a:xfrm>
            <a:off x="368556" y="1458362"/>
            <a:ext cx="3706464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anose="030F0702030302020204" pitchFamily="66" charset="0"/>
              </a:rPr>
              <a:t>…</a:t>
            </a:r>
            <a:r>
              <a:rPr lang="en-US" sz="2800" b="1" dirty="0" err="1">
                <a:latin typeface="Comic Sans MS" panose="030F0702030302020204" pitchFamily="66" charset="0"/>
              </a:rPr>
              <a:t>ar</a:t>
            </a:r>
            <a:r>
              <a:rPr lang="en-US" sz="2800" b="1" dirty="0">
                <a:latin typeface="Comic Sans MS" panose="030F0702030302020204" pitchFamily="66" charset="0"/>
              </a:rPr>
              <a:t>[</a:t>
            </a:r>
            <a:r>
              <a:rPr lang="en-US" sz="2800" b="1" dirty="0" err="1">
                <a:latin typeface="Comic Sans MS" panose="030F0702030302020204" pitchFamily="66" charset="0"/>
              </a:rPr>
              <a:t>i</a:t>
            </a:r>
            <a:r>
              <a:rPr lang="en-US" sz="2800" b="1" dirty="0">
                <a:latin typeface="Comic Sans MS" panose="030F0702030302020204" pitchFamily="66" charset="0"/>
              </a:rPr>
              <a:t>]…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// use of </a:t>
            </a:r>
            <a:r>
              <a:rPr lang="en-US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ar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364502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Read it.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pic>
        <p:nvPicPr>
          <p:cNvPr id="4098" name="Picture 2" descr="C:\Users\karkare\AppData\Local\Microsoft\Windows\INetCache\IE\4MQZDEQE\reading-for-dummies-cartoon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319" y="1953806"/>
            <a:ext cx="5306169" cy="44995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4378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7" y="44624"/>
            <a:ext cx="9125893" cy="792088"/>
          </a:xfrm>
        </p:spPr>
        <p:txBody>
          <a:bodyPr/>
          <a:lstStyle/>
          <a:p>
            <a:r>
              <a:rPr lang="en-US" dirty="0" smtClean="0"/>
              <a:t>If the check out is successful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31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8" name="Rectangle 7"/>
          <p:cNvSpPr/>
          <p:nvPr/>
        </p:nvSpPr>
        <p:spPr>
          <a:xfrm>
            <a:off x="111223" y="836712"/>
            <a:ext cx="7675499" cy="3108543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latin typeface="Comic Sans MS" panose="030F0702030302020204" pitchFamily="66" charset="0"/>
              </a:rPr>
              <a:t>br</a:t>
            </a:r>
            <a:r>
              <a:rPr lang="en-US" sz="2800" b="1" dirty="0" smtClean="0">
                <a:latin typeface="Comic Sans MS" panose="030F0702030302020204" pitchFamily="66" charset="0"/>
              </a:rPr>
              <a:t> =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ar</a:t>
            </a:r>
            <a:r>
              <a:rPr lang="en-US" sz="2800" b="1" dirty="0" smtClean="0">
                <a:latin typeface="Comic Sans MS" panose="030F0702030302020204" pitchFamily="66" charset="0"/>
              </a:rPr>
              <a:t>;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// copy the address</a:t>
            </a:r>
          </a:p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…</a:t>
            </a:r>
          </a:p>
          <a:p>
            <a:r>
              <a:rPr lang="en-US" sz="2800" b="1" dirty="0" err="1" smtClean="0">
                <a:latin typeface="Comic Sans MS" panose="030F0702030302020204" pitchFamily="66" charset="0"/>
              </a:rPr>
              <a:t>ar</a:t>
            </a:r>
            <a:r>
              <a:rPr lang="en-US" sz="2800" b="1" dirty="0" smtClean="0">
                <a:latin typeface="Comic Sans MS" panose="030F0702030302020204" pitchFamily="66" charset="0"/>
              </a:rPr>
              <a:t>[</a:t>
            </a:r>
            <a:r>
              <a:rPr lang="en-US" sz="2800" b="1" dirty="0" err="1" smtClean="0">
                <a:latin typeface="Comic Sans MS" panose="030F0702030302020204" pitchFamily="66" charset="0"/>
              </a:rPr>
              <a:t>i</a:t>
            </a:r>
            <a:r>
              <a:rPr lang="en-US" sz="2800" b="1" dirty="0" smtClean="0">
                <a:latin typeface="Comic Sans MS" panose="030F0702030302020204" pitchFamily="66" charset="0"/>
              </a:rPr>
              <a:t>] </a:t>
            </a:r>
            <a:r>
              <a:rPr lang="en-US" sz="2800" b="1" dirty="0">
                <a:latin typeface="Comic Sans MS" panose="030F0702030302020204" pitchFamily="66" charset="0"/>
              </a:rPr>
              <a:t>= </a:t>
            </a:r>
            <a:r>
              <a:rPr lang="en-US" sz="2800" b="1" dirty="0" smtClean="0">
                <a:latin typeface="Comic Sans MS" panose="030F0702030302020204" pitchFamily="66" charset="0"/>
              </a:rPr>
              <a:t>…;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// change the content</a:t>
            </a:r>
          </a:p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…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800" b="1" dirty="0" err="1" smtClean="0">
                <a:latin typeface="Comic Sans MS" panose="030F0702030302020204" pitchFamily="66" charset="0"/>
              </a:rPr>
              <a:t>br</a:t>
            </a:r>
            <a:r>
              <a:rPr lang="en-US" sz="2800" b="1" dirty="0" smtClean="0">
                <a:latin typeface="Comic Sans MS" panose="030F0702030302020204" pitchFamily="66" charset="0"/>
              </a:rPr>
              <a:t>[</a:t>
            </a:r>
            <a:r>
              <a:rPr lang="en-US" sz="2800" b="1" dirty="0" err="1" smtClean="0">
                <a:latin typeface="Comic Sans MS" panose="030F0702030302020204" pitchFamily="66" charset="0"/>
              </a:rPr>
              <a:t>i</a:t>
            </a:r>
            <a:r>
              <a:rPr lang="en-US" sz="2800" b="1" dirty="0" smtClean="0">
                <a:latin typeface="Comic Sans MS" panose="030F0702030302020204" pitchFamily="66" charset="0"/>
              </a:rPr>
              <a:t>] </a:t>
            </a:r>
            <a:r>
              <a:rPr lang="en-US" sz="2800" b="1" dirty="0">
                <a:latin typeface="Comic Sans MS" panose="030F0702030302020204" pitchFamily="66" charset="0"/>
              </a:rPr>
              <a:t>= </a:t>
            </a:r>
            <a:r>
              <a:rPr lang="en-US" sz="2800" b="1" dirty="0" smtClean="0">
                <a:latin typeface="Comic Sans MS" panose="030F0702030302020204" pitchFamily="66" charset="0"/>
              </a:rPr>
              <a:t>…;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// change the content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indirectly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…</a:t>
            </a:r>
          </a:p>
          <a:p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378" y="4398491"/>
            <a:ext cx="29278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Share it.</a:t>
            </a:r>
          </a:p>
          <a:p>
            <a:r>
              <a:rPr lang="en-US" sz="3200" dirty="0" smtClean="0">
                <a:latin typeface="Comic Sans MS" panose="030F0702030302020204" pitchFamily="66" charset="0"/>
              </a:rPr>
              <a:t>Use it!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122" name="Picture 2" descr="C:\Users\karkare\AppData\Local\Microsoft\Windows\INetCache\IE\4MQZDEQE\choral_young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017" y="3068960"/>
            <a:ext cx="3293983" cy="30963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karkare\AppData\Local\Microsoft\Windows\INetCache\IE\V1UPBVUI\Writing_in_Journal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357293"/>
            <a:ext cx="2857500" cy="2070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888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7" y="44624"/>
            <a:ext cx="9125893" cy="936104"/>
          </a:xfrm>
        </p:spPr>
        <p:txBody>
          <a:bodyPr/>
          <a:lstStyle/>
          <a:p>
            <a:r>
              <a:rPr lang="en-US" dirty="0" smtClean="0"/>
              <a:t>free = return the book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32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8" name="Rectangle 7"/>
          <p:cNvSpPr/>
          <p:nvPr/>
        </p:nvSpPr>
        <p:spPr>
          <a:xfrm>
            <a:off x="179512" y="1079158"/>
            <a:ext cx="6444393" cy="95410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anose="030F0702030302020204" pitchFamily="66" charset="0"/>
              </a:rPr>
              <a:t>free(</a:t>
            </a:r>
            <a:r>
              <a:rPr lang="en-US" sz="2800" b="1" dirty="0" err="1">
                <a:latin typeface="Comic Sans MS" panose="030F0702030302020204" pitchFamily="66" charset="0"/>
              </a:rPr>
              <a:t>ar</a:t>
            </a:r>
            <a:r>
              <a:rPr lang="en-US" sz="2800" b="1" dirty="0">
                <a:latin typeface="Comic Sans MS" panose="030F0702030302020204" pitchFamily="66" charset="0"/>
              </a:rPr>
              <a:t>);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// free after last use of </a:t>
            </a:r>
            <a:endParaRPr lang="en-US" sz="28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//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alloc’ed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memory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964" y="2636912"/>
            <a:ext cx="39398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Your job is done, return the book so that others can use it.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pic>
        <p:nvPicPr>
          <p:cNvPr id="9" name="Picture 2" descr="C:\Users\karkare\AppData\Local\Microsoft\Windows\INetCache\IE\V1UPBVUI\books%20shelf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916832"/>
            <a:ext cx="4685845" cy="23042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arkare\AppData\Local\Microsoft\Windows\INetCache\IE\KKKV8TYS\green_book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20429">
            <a:off x="4839962" y="2846669"/>
            <a:ext cx="2291255" cy="17815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6983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7" y="44624"/>
            <a:ext cx="9125893" cy="936104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eturn the book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33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8" name="Rectangle 7"/>
          <p:cNvSpPr/>
          <p:nvPr/>
        </p:nvSpPr>
        <p:spPr>
          <a:xfrm>
            <a:off x="179512" y="1079158"/>
            <a:ext cx="8908208" cy="181588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Comic Sans MS" panose="030F0702030302020204" pitchFamily="66" charset="0"/>
              </a:rPr>
              <a:t>b</a:t>
            </a:r>
            <a:r>
              <a:rPr lang="en-US" sz="2800" b="1" dirty="0" err="1" smtClean="0">
                <a:latin typeface="Comic Sans MS" panose="030F0702030302020204" pitchFamily="66" charset="0"/>
              </a:rPr>
              <a:t>r</a:t>
            </a:r>
            <a:r>
              <a:rPr lang="en-US" sz="2800" b="1" dirty="0" smtClean="0">
                <a:latin typeface="Comic Sans MS" panose="030F0702030302020204" pitchFamily="66" charset="0"/>
              </a:rPr>
              <a:t> =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ar</a:t>
            </a:r>
            <a:r>
              <a:rPr lang="en-US" sz="2800" b="1" dirty="0" smtClean="0">
                <a:latin typeface="Comic Sans MS" panose="030F0702030302020204" pitchFamily="66" charset="0"/>
              </a:rPr>
              <a:t>;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…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free(</a:t>
            </a:r>
            <a:r>
              <a:rPr lang="en-US" sz="2800" b="1" dirty="0" err="1">
                <a:latin typeface="Comic Sans MS" panose="030F0702030302020204" pitchFamily="66" charset="0"/>
              </a:rPr>
              <a:t>b</a:t>
            </a:r>
            <a:r>
              <a:rPr lang="en-US" sz="2800" b="1" dirty="0" err="1" smtClean="0">
                <a:latin typeface="Comic Sans MS" panose="030F0702030302020204" pitchFamily="66" charset="0"/>
              </a:rPr>
              <a:t>r</a:t>
            </a:r>
            <a:r>
              <a:rPr lang="en-US" sz="2800" b="1" dirty="0">
                <a:latin typeface="Comic Sans MS" panose="030F0702030302020204" pitchFamily="66" charset="0"/>
              </a:rPr>
              <a:t>);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// free after last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use</a:t>
            </a:r>
          </a:p>
          <a:p>
            <a:r>
              <a:rPr lang="en-US" sz="2800" b="1" strike="sngStrike" dirty="0" smtClean="0">
                <a:latin typeface="Comic Sans MS" panose="030F0702030302020204" pitchFamily="66" charset="0"/>
              </a:rPr>
              <a:t>free(</a:t>
            </a:r>
            <a:r>
              <a:rPr lang="en-US" sz="2800" b="1" strike="sngStrike" dirty="0" err="1">
                <a:latin typeface="Comic Sans MS" panose="030F0702030302020204" pitchFamily="66" charset="0"/>
              </a:rPr>
              <a:t>a</a:t>
            </a:r>
            <a:r>
              <a:rPr lang="en-US" sz="2800" b="1" strike="sngStrike" dirty="0" err="1" smtClean="0">
                <a:latin typeface="Comic Sans MS" panose="030F0702030302020204" pitchFamily="66" charset="0"/>
              </a:rPr>
              <a:t>r</a:t>
            </a:r>
            <a:r>
              <a:rPr lang="en-US" sz="2800" b="1" strike="sngStrike" dirty="0" smtClean="0">
                <a:latin typeface="Comic Sans MS" panose="030F0702030302020204" pitchFamily="66" charset="0"/>
              </a:rPr>
              <a:t>);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// multiple free of same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loc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not allowed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3190036"/>
            <a:ext cx="39398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Your friend can also return the book for you. 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But a book can be returned only once per check out!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1" name="Picture 2" descr="C:\Users\karkare\AppData\Local\Microsoft\Windows\INetCache\IE\V1UPBVUI\books%20shelf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44124"/>
            <a:ext cx="4685845" cy="23042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karkare\AppData\Local\Microsoft\Windows\INetCache\IE\KKKV8TYS\green_book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20429">
            <a:off x="4839962" y="4173961"/>
            <a:ext cx="2291255" cy="17815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7516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40966"/>
          </a:xfrm>
        </p:spPr>
        <p:txBody>
          <a:bodyPr/>
          <a:lstStyle/>
          <a:p>
            <a:r>
              <a:rPr lang="en-US" dirty="0" smtClean="0"/>
              <a:t>Pointer to a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 pointer 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 to </a:t>
            </a:r>
            <a:r>
              <a:rPr lang="en-US" dirty="0"/>
              <a:t>some memory cell, 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 is </a:t>
            </a:r>
            <a:r>
              <a:rPr lang="en-US" dirty="0"/>
              <a:t>also </a:t>
            </a:r>
            <a:r>
              <a:rPr lang="en-US" dirty="0" smtClean="0"/>
              <a:t>stored somewhere </a:t>
            </a:r>
            <a:r>
              <a:rPr lang="en-US" dirty="0"/>
              <a:t>in the memory.</a:t>
            </a:r>
          </a:p>
          <a:p>
            <a:r>
              <a:rPr lang="en-US" dirty="0" smtClean="0"/>
              <a:t>So, we can also  talk about address of block that stores 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52120" y="5212357"/>
            <a:ext cx="29537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mic Sans MS" panose="030F0702030302020204" pitchFamily="66" charset="0"/>
              </a:rPr>
              <a:t>int</a:t>
            </a:r>
            <a:r>
              <a:rPr lang="en-US" sz="2800" dirty="0" smtClean="0">
                <a:latin typeface="Comic Sans MS" panose="030F0702030302020204" pitchFamily="66" charset="0"/>
              </a:rPr>
              <a:t> x = 53;</a:t>
            </a:r>
          </a:p>
          <a:p>
            <a:r>
              <a:rPr lang="en-US" sz="2800" dirty="0" err="1" smtClean="0">
                <a:latin typeface="Comic Sans MS" panose="030F0702030302020204" pitchFamily="66" charset="0"/>
              </a:rPr>
              <a:t>int</a:t>
            </a:r>
            <a:r>
              <a:rPr lang="en-US" sz="2800" dirty="0" smtClean="0">
                <a:latin typeface="Comic Sans MS" panose="030F0702030302020204" pitchFamily="66" charset="0"/>
              </a:rPr>
              <a:t> *</a:t>
            </a:r>
            <a:r>
              <a:rPr lang="en-US" sz="2800" dirty="0" err="1" smtClean="0">
                <a:latin typeface="Comic Sans MS" panose="030F0702030302020204" pitchFamily="66" charset="0"/>
              </a:rPr>
              <a:t>px</a:t>
            </a:r>
            <a:r>
              <a:rPr lang="en-US" sz="2800" dirty="0" smtClean="0">
                <a:latin typeface="Comic Sans MS" panose="030F0702030302020204" pitchFamily="66" charset="0"/>
              </a:rPr>
              <a:t> = &amp;x;</a:t>
            </a:r>
          </a:p>
          <a:p>
            <a:r>
              <a:rPr lang="en-US" sz="2800" dirty="0" err="1" smtClean="0">
                <a:latin typeface="Comic Sans MS" panose="030F0702030302020204" pitchFamily="66" charset="0"/>
              </a:rPr>
              <a:t>int</a:t>
            </a:r>
            <a:r>
              <a:rPr lang="en-US" sz="2800" dirty="0" smtClean="0">
                <a:latin typeface="Comic Sans MS" panose="030F0702030302020204" pitchFamily="66" charset="0"/>
              </a:rPr>
              <a:t> **</a:t>
            </a:r>
            <a:r>
              <a:rPr lang="en-US" sz="2800" dirty="0" err="1" smtClean="0">
                <a:latin typeface="Comic Sans MS" panose="030F0702030302020204" pitchFamily="66" charset="0"/>
              </a:rPr>
              <a:t>ppx</a:t>
            </a:r>
            <a:r>
              <a:rPr lang="en-US" sz="2800" dirty="0" smtClean="0">
                <a:latin typeface="Comic Sans MS" panose="030F0702030302020204" pitchFamily="66" charset="0"/>
              </a:rPr>
              <a:t> = &amp;</a:t>
            </a:r>
            <a:r>
              <a:rPr lang="en-US" sz="2800" dirty="0" err="1" smtClean="0">
                <a:latin typeface="Comic Sans MS" panose="030F0702030302020204" pitchFamily="66" charset="0"/>
              </a:rPr>
              <a:t>px</a:t>
            </a:r>
            <a:r>
              <a:rPr lang="en-US" sz="2800" dirty="0" smtClean="0">
                <a:latin typeface="Comic Sans MS" panose="030F0702030302020204" pitchFamily="66" charset="0"/>
              </a:rPr>
              <a:t>;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732240" y="3956158"/>
            <a:ext cx="2160240" cy="1324600"/>
            <a:chOff x="6098570" y="4079600"/>
            <a:chExt cx="1368152" cy="883561"/>
          </a:xfrm>
        </p:grpSpPr>
        <p:sp>
          <p:nvSpPr>
            <p:cNvPr id="6" name="Rounded Rectangle 5"/>
            <p:cNvSpPr/>
            <p:nvPr/>
          </p:nvSpPr>
          <p:spPr>
            <a:xfrm>
              <a:off x="6098570" y="4079601"/>
              <a:ext cx="1368152" cy="60900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53</a:t>
              </a:r>
              <a:endParaRPr lang="en-US" sz="2800" b="1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37986" y="4614153"/>
              <a:ext cx="250966" cy="349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omic Sans MS" panose="030F0702030302020204" pitchFamily="66" charset="0"/>
                </a:rPr>
                <a:t>x</a:t>
              </a:r>
              <a:endParaRPr lang="en-US" sz="28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6070097" y="4204083"/>
              <a:ext cx="609005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C00000"/>
                  </a:solidFill>
                  <a:latin typeface="Comic Sans MS" panose="030F0702030302020204" pitchFamily="66" charset="0"/>
                </a:rPr>
                <a:t>45FD</a:t>
              </a:r>
              <a:endParaRPr lang="en-US" sz="2000" b="1" dirty="0">
                <a:solidFill>
                  <a:srgbClr val="C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8" name="Group 9"/>
          <p:cNvGrpSpPr/>
          <p:nvPr/>
        </p:nvGrpSpPr>
        <p:grpSpPr>
          <a:xfrm>
            <a:off x="683568" y="3933541"/>
            <a:ext cx="3024339" cy="1337204"/>
            <a:chOff x="683568" y="4071193"/>
            <a:chExt cx="1915414" cy="891968"/>
          </a:xfrm>
        </p:grpSpPr>
        <p:sp>
          <p:nvSpPr>
            <p:cNvPr id="7" name="Rounded Rectangle 6"/>
            <p:cNvSpPr/>
            <p:nvPr/>
          </p:nvSpPr>
          <p:spPr>
            <a:xfrm>
              <a:off x="683568" y="4071193"/>
              <a:ext cx="1368152" cy="57606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 B4F7</a:t>
              </a:r>
              <a:endParaRPr lang="en-US" sz="2800" b="1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5" idx="1"/>
            </p:cNvCxnSpPr>
            <p:nvPr/>
          </p:nvCxnSpPr>
          <p:spPr>
            <a:xfrm>
              <a:off x="2051720" y="4359225"/>
              <a:ext cx="547262" cy="313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1600" y="4614153"/>
              <a:ext cx="494622" cy="349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>
                  <a:latin typeface="Comic Sans MS" panose="030F0702030302020204" pitchFamily="66" charset="0"/>
                </a:rPr>
                <a:t>ppx</a:t>
              </a:r>
              <a:endParaRPr lang="en-US" sz="28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647565" y="4187613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C00000"/>
                  </a:solidFill>
                  <a:latin typeface="Comic Sans MS" panose="030F0702030302020204" pitchFamily="66" charset="0"/>
                </a:rPr>
                <a:t>8BF9</a:t>
              </a:r>
              <a:endParaRPr lang="en-US" sz="2000" b="1" dirty="0">
                <a:solidFill>
                  <a:srgbClr val="C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" name="Group 7"/>
          <p:cNvGrpSpPr/>
          <p:nvPr/>
        </p:nvGrpSpPr>
        <p:grpSpPr>
          <a:xfrm>
            <a:off x="3707906" y="3930319"/>
            <a:ext cx="3024334" cy="1298881"/>
            <a:chOff x="2915817" y="4079600"/>
            <a:chExt cx="1915412" cy="930245"/>
          </a:xfrm>
        </p:grpSpPr>
        <p:sp>
          <p:nvSpPr>
            <p:cNvPr id="5" name="Rounded Rectangle 4"/>
            <p:cNvSpPr/>
            <p:nvPr/>
          </p:nvSpPr>
          <p:spPr>
            <a:xfrm>
              <a:off x="2915817" y="4079601"/>
              <a:ext cx="1368152" cy="6298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45FD</a:t>
              </a:r>
              <a:endParaRPr lang="en-US" sz="2800" b="1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4283969" y="4394523"/>
              <a:ext cx="547260" cy="30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300622" y="4635120"/>
              <a:ext cx="372795" cy="374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>
                  <a:latin typeface="Comic Sans MS" panose="030F0702030302020204" pitchFamily="66" charset="0"/>
                </a:rPr>
                <a:t>px</a:t>
              </a:r>
              <a:endParaRPr lang="en-US" sz="28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2857434" y="4209989"/>
              <a:ext cx="62081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C00000"/>
                  </a:solidFill>
                  <a:latin typeface="Comic Sans MS" panose="030F0702030302020204" pitchFamily="66" charset="0"/>
                </a:rPr>
                <a:t>B4F7</a:t>
              </a:r>
              <a:endParaRPr lang="en-US" sz="2000" b="1" dirty="0">
                <a:solidFill>
                  <a:srgbClr val="C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D059-02F1-4BEA-8FAD-E99FEBFFB759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4</a:t>
            </a:fld>
            <a:endParaRPr lang="hi-IN"/>
          </a:p>
        </p:txBody>
      </p:sp>
      <p:sp>
        <p:nvSpPr>
          <p:cNvPr id="22" name="TextBox 21"/>
          <p:cNvSpPr txBox="1"/>
          <p:nvPr/>
        </p:nvSpPr>
        <p:spPr>
          <a:xfrm>
            <a:off x="333524" y="5287372"/>
            <a:ext cx="4570593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We are showing addresses for explanation only.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Ideally, the program should not depend on actual addresses.</a:t>
            </a:r>
            <a:endParaRPr lang="en-US" sz="2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404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</a:t>
            </a:r>
            <a:r>
              <a:rPr lang="en-US" smtClean="0"/>
              <a:t>Datatypes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smallest unit of data in your computer's memory is </a:t>
            </a:r>
            <a:r>
              <a:rPr lang="en-US" dirty="0" smtClean="0"/>
              <a:t>one </a:t>
            </a:r>
            <a:r>
              <a:rPr lang="en-US" dirty="0" smtClean="0">
                <a:solidFill>
                  <a:srgbClr val="FF0000"/>
                </a:solidFill>
              </a:rPr>
              <a:t>bit</a:t>
            </a:r>
            <a:r>
              <a:rPr lang="en-US" dirty="0"/>
              <a:t>. A bit is either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.</a:t>
            </a:r>
          </a:p>
          <a:p>
            <a:r>
              <a:rPr lang="en-US" dirty="0"/>
              <a:t>8 bits make up a </a:t>
            </a:r>
            <a:r>
              <a:rPr lang="en-US" dirty="0">
                <a:solidFill>
                  <a:srgbClr val="FF0000"/>
                </a:solidFill>
              </a:rPr>
              <a:t>byte</a:t>
            </a:r>
            <a:r>
              <a:rPr lang="en-US" dirty="0"/>
              <a:t>.</a:t>
            </a:r>
          </a:p>
          <a:p>
            <a:r>
              <a:rPr lang="en-US" dirty="0"/>
              <a:t>2</a:t>
            </a:r>
            <a:r>
              <a:rPr lang="en-US" baseline="30000" dirty="0"/>
              <a:t>10</a:t>
            </a:r>
            <a:r>
              <a:rPr lang="en-US" dirty="0"/>
              <a:t> bytes is 1 kilobyte (KB). 2</a:t>
            </a:r>
            <a:r>
              <a:rPr lang="en-US" baseline="30000" dirty="0"/>
              <a:t>10</a:t>
            </a:r>
            <a:r>
              <a:rPr lang="en-US" dirty="0"/>
              <a:t> KB is 1 megabyte (MB). </a:t>
            </a:r>
            <a:r>
              <a:rPr lang="en-US" dirty="0" smtClean="0"/>
              <a:t>2</a:t>
            </a:r>
            <a:r>
              <a:rPr lang="en-US" baseline="30000" dirty="0" smtClean="0"/>
              <a:t>10</a:t>
            </a:r>
            <a:r>
              <a:rPr lang="en-US" dirty="0" smtClean="0"/>
              <a:t> </a:t>
            </a:r>
            <a:r>
              <a:rPr lang="nl-NL" dirty="0" smtClean="0"/>
              <a:t>MB </a:t>
            </a:r>
            <a:r>
              <a:rPr lang="nl-NL" dirty="0"/>
              <a:t>is 1 gigabyte (GB</a:t>
            </a:r>
            <a:r>
              <a:rPr lang="nl-NL" dirty="0" smtClean="0"/>
              <a:t>).</a:t>
            </a:r>
          </a:p>
          <a:p>
            <a:pPr>
              <a:buNone/>
            </a:pPr>
            <a:r>
              <a:rPr lang="nl-NL" dirty="0" smtClean="0"/>
              <a:t>   </a:t>
            </a:r>
            <a:r>
              <a:rPr lang="en-US" dirty="0" smtClean="0"/>
              <a:t>2</a:t>
            </a:r>
            <a:r>
              <a:rPr lang="en-US" baseline="30000" dirty="0" smtClean="0"/>
              <a:t>10</a:t>
            </a:r>
            <a:r>
              <a:rPr lang="en-US" dirty="0" smtClean="0"/>
              <a:t> </a:t>
            </a:r>
            <a:r>
              <a:rPr lang="nl-NL" dirty="0" smtClean="0"/>
              <a:t>GB is 1 terabyte (TB)</a:t>
            </a:r>
            <a:endParaRPr lang="nl-NL" dirty="0"/>
          </a:p>
          <a:p>
            <a:r>
              <a:rPr lang="en-US" dirty="0"/>
              <a:t>Every </a:t>
            </a:r>
            <a:r>
              <a:rPr lang="en-US" dirty="0" smtClean="0"/>
              <a:t>data type </a:t>
            </a:r>
            <a:r>
              <a:rPr lang="en-US" dirty="0"/>
              <a:t>occupies a </a:t>
            </a:r>
            <a:r>
              <a:rPr lang="en-US" dirty="0" smtClean="0"/>
              <a:t>fixed amount of </a:t>
            </a:r>
            <a:r>
              <a:rPr lang="en-US" dirty="0"/>
              <a:t>space in </a:t>
            </a:r>
            <a:r>
              <a:rPr lang="en-US" dirty="0" smtClean="0"/>
              <a:t>your computer's </a:t>
            </a:r>
            <a:r>
              <a:rPr lang="en-US" dirty="0"/>
              <a:t>memory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193006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</a:t>
            </a:r>
            <a:r>
              <a:rPr lang="en-US" smtClean="0"/>
              <a:t>Datatypes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dirty="0" smtClean="0"/>
              <a:t>an operator in </a:t>
            </a:r>
            <a:r>
              <a:rPr lang="en-US" dirty="0"/>
              <a:t>C that takes as argument the name of </a:t>
            </a:r>
            <a:r>
              <a:rPr lang="en-US" dirty="0" smtClean="0"/>
              <a:t>a data type </a:t>
            </a:r>
            <a:r>
              <a:rPr lang="en-US" dirty="0"/>
              <a:t>and returns the </a:t>
            </a:r>
            <a:r>
              <a:rPr lang="en-US" dirty="0">
                <a:solidFill>
                  <a:srgbClr val="00B050"/>
                </a:solidFill>
              </a:rPr>
              <a:t>number of bytes </a:t>
            </a:r>
            <a:r>
              <a:rPr lang="en-US" dirty="0"/>
              <a:t>the </a:t>
            </a:r>
            <a:r>
              <a:rPr lang="en-US" dirty="0" smtClean="0"/>
              <a:t>data type </a:t>
            </a:r>
            <a:r>
              <a:rPr lang="en-US" dirty="0"/>
              <a:t>takes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sizeof </a:t>
            </a:r>
            <a:r>
              <a:rPr lang="en-US" dirty="0" smtClean="0"/>
              <a:t>operator.</a:t>
            </a:r>
          </a:p>
          <a:p>
            <a:r>
              <a:rPr lang="en-US" dirty="0" smtClean="0"/>
              <a:t>For example, </a:t>
            </a:r>
            <a:r>
              <a:rPr lang="en-US" dirty="0" err="1" smtClean="0">
                <a:solidFill>
                  <a:srgbClr val="FF0000"/>
                </a:solidFill>
              </a:rPr>
              <a:t>sizeof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return the number of bytes a variable of type </a:t>
            </a:r>
            <a:r>
              <a:rPr lang="en-US" dirty="0" err="1" smtClean="0"/>
              <a:t>int</a:t>
            </a:r>
            <a:r>
              <a:rPr lang="en-US" dirty="0" smtClean="0"/>
              <a:t> uses </a:t>
            </a:r>
            <a:r>
              <a:rPr lang="en-US" dirty="0"/>
              <a:t>up in your </a:t>
            </a:r>
            <a:r>
              <a:rPr lang="en-US" dirty="0" smtClean="0"/>
              <a:t>computer’s </a:t>
            </a:r>
            <a:r>
              <a:rPr lang="en-US" dirty="0"/>
              <a:t>memory.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6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96073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72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sizeof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7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7" name="Rectangle 6"/>
          <p:cNvSpPr/>
          <p:nvPr/>
        </p:nvSpPr>
        <p:spPr>
          <a:xfrm>
            <a:off x="35496" y="764704"/>
            <a:ext cx="6912768" cy="3785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%d\n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sizeof(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("float: %d\n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sizeof(float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%d\n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sizeof(long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("double: %d\n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sizeof(double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("char: %d\n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sizeof(char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sizeof(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*));</a:t>
            </a: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("double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sizeof(double*));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("char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sizeof(char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*));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4248" y="764704"/>
            <a:ext cx="2304256" cy="378565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4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loat: 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ong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double: 8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char: 1</a:t>
            </a: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7" y="4581128"/>
            <a:ext cx="856895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The values can vary from computer to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Note that 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all pointer types occupy the same number of 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bytes</a:t>
            </a:r>
            <a:r>
              <a:rPr lang="en-US" sz="2800" dirty="0" smtClean="0">
                <a:latin typeface="Comic Sans MS" panose="030F0702030302020204" pitchFamily="66" charset="0"/>
              </a:rPr>
              <a:t> (8 bytes in this case).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Depends only on total # of memory blocks  (RAM/Virtual Memory) and not on data type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94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1845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we declare an array, size has to be specified before hand.</a:t>
            </a:r>
          </a:p>
          <a:p>
            <a:r>
              <a:rPr lang="en-US" dirty="0"/>
              <a:t>During compilation, the C compiler knows how much space </a:t>
            </a:r>
            <a:r>
              <a:rPr lang="en-US" dirty="0" smtClean="0"/>
              <a:t>to allocate </a:t>
            </a:r>
            <a:r>
              <a:rPr lang="en-US" dirty="0"/>
              <a:t>to the </a:t>
            </a:r>
            <a:r>
              <a:rPr lang="en-US" dirty="0" smtClean="0"/>
              <a:t>program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Space </a:t>
            </a:r>
            <a:r>
              <a:rPr lang="en-US" dirty="0"/>
              <a:t>for each variable.</a:t>
            </a:r>
          </a:p>
          <a:p>
            <a:pPr lvl="1"/>
            <a:r>
              <a:rPr lang="en-US" dirty="0" smtClean="0"/>
              <a:t>Space </a:t>
            </a:r>
            <a:r>
              <a:rPr lang="en-US" dirty="0"/>
              <a:t>for an array depending on the size</a:t>
            </a:r>
            <a:r>
              <a:rPr lang="en-US" dirty="0" smtClean="0"/>
              <a:t>.</a:t>
            </a:r>
          </a:p>
          <a:p>
            <a:r>
              <a:rPr lang="en-US" dirty="0"/>
              <a:t>This memory is allocated in a part of the memory known </a:t>
            </a:r>
            <a:r>
              <a:rPr lang="en-US" dirty="0" smtClean="0"/>
              <a:t>as the </a:t>
            </a:r>
            <a:r>
              <a:rPr lang="en-US" dirty="0"/>
              <a:t>stack.</a:t>
            </a:r>
            <a:endParaRPr lang="en-US" dirty="0" smtClean="0"/>
          </a:p>
          <a:p>
            <a:r>
              <a:rPr lang="en-US" dirty="0" smtClean="0"/>
              <a:t>Need to assume worst case scenario</a:t>
            </a:r>
          </a:p>
          <a:p>
            <a:pPr lvl="1"/>
            <a:r>
              <a:rPr lang="en-US" dirty="0" smtClean="0"/>
              <a:t>May result in wastage of Memory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8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263786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Automatic Memory Allocation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compiler automatically creates boxes to hold return values and actual parameters of function calls</a:t>
            </a:r>
          </a:p>
          <a:p>
            <a:pPr lvl="1"/>
            <a:r>
              <a:rPr lang="en-US" dirty="0" smtClean="0"/>
              <a:t>Memory only allocated for the duration of the function call</a:t>
            </a:r>
          </a:p>
          <a:p>
            <a:pPr lvl="1"/>
            <a:r>
              <a:rPr lang="en-US" dirty="0" smtClean="0"/>
              <a:t>Destroyed after function call</a:t>
            </a:r>
          </a:p>
          <a:p>
            <a:r>
              <a:rPr lang="en-US" dirty="0" smtClean="0"/>
              <a:t>Also allocated on stack</a:t>
            </a:r>
          </a:p>
          <a:p>
            <a:r>
              <a:rPr lang="en-US" dirty="0" smtClean="0"/>
              <a:t>Can’t use for persistent operations</a:t>
            </a:r>
          </a:p>
          <a:p>
            <a:pPr lvl="1"/>
            <a:r>
              <a:rPr lang="en-US" dirty="0" smtClean="0"/>
              <a:t>Except with ‘static’ type, which is limited to single variables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2210</Words>
  <Application>Microsoft Office PowerPoint</Application>
  <PresentationFormat>On-screen Show (4:3)</PresentationFormat>
  <Paragraphs>405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Dynamic memory allocation</vt:lpstr>
      <vt:lpstr>Simplified View of Memory</vt:lpstr>
      <vt:lpstr>Pointers: Visual Representation</vt:lpstr>
      <vt:lpstr>Pointer to a pointer</vt:lpstr>
      <vt:lpstr>Size of Datatypes</vt:lpstr>
      <vt:lpstr>Size of Datatypes</vt:lpstr>
      <vt:lpstr>sizeof Examples</vt:lpstr>
      <vt:lpstr>Static Memory Allocation</vt:lpstr>
      <vt:lpstr> Automatic Memory Allocation</vt:lpstr>
      <vt:lpstr>Middle path: dynamic Memory Allocation</vt:lpstr>
      <vt:lpstr>Memory allocation: malloc </vt:lpstr>
      <vt:lpstr>void* is NOT pointer to nothing!</vt:lpstr>
      <vt:lpstr>malloc: Example</vt:lpstr>
      <vt:lpstr>malloc: Example</vt:lpstr>
      <vt:lpstr>Exercise</vt:lpstr>
      <vt:lpstr>NULL</vt:lpstr>
      <vt:lpstr>Pointers and Initialization</vt:lpstr>
      <vt:lpstr>malloc()</vt:lpstr>
      <vt:lpstr>malloc() example</vt:lpstr>
      <vt:lpstr>free()</vt:lpstr>
      <vt:lpstr>calloc()</vt:lpstr>
      <vt:lpstr>calloc() example</vt:lpstr>
      <vt:lpstr>realloc()</vt:lpstr>
      <vt:lpstr>With great power comes  great responsibility</vt:lpstr>
      <vt:lpstr>Typical dynamic allocation</vt:lpstr>
      <vt:lpstr>Dynamic memory management is similar to library management</vt:lpstr>
      <vt:lpstr>Pointer Declaration = Registration</vt:lpstr>
      <vt:lpstr>malloc = check out</vt:lpstr>
      <vt:lpstr>What if the book is not available?</vt:lpstr>
      <vt:lpstr>If the check out is successful </vt:lpstr>
      <vt:lpstr>If the check out is successful </vt:lpstr>
      <vt:lpstr>free = return the book</vt:lpstr>
      <vt:lpstr>Return the book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memory allocation</dc:title>
  <dc:creator>cse</dc:creator>
  <cp:lastModifiedBy>nisheeth</cp:lastModifiedBy>
  <cp:revision>4</cp:revision>
  <dcterms:created xsi:type="dcterms:W3CDTF">2017-10-22T03:11:01Z</dcterms:created>
  <dcterms:modified xsi:type="dcterms:W3CDTF">2017-10-23T05:04:47Z</dcterms:modified>
</cp:coreProperties>
</file>