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86" r:id="rId4"/>
    <p:sldId id="287" r:id="rId5"/>
    <p:sldId id="288" r:id="rId6"/>
    <p:sldId id="257" r:id="rId7"/>
    <p:sldId id="258" r:id="rId8"/>
    <p:sldId id="259" r:id="rId9"/>
    <p:sldId id="260" r:id="rId10"/>
    <p:sldId id="290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89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A597-C954-4C42-AE87-B27E584C063A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C4EF1-C1D0-4AB5-B077-694293D4DB5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21196-0429-4710-A9B3-7528DBADC8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73FB5-3C8A-4BC1-8DCC-62D1CAB8D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9pPr>
          </a:lstStyle>
          <a:p>
            <a:pPr eaLnBrk="1" hangingPunct="1"/>
            <a:fld id="{7E668F2B-8F11-4CA6-95FF-5C0F9EF2DEF6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357C-BB41-4A30-98B3-87559DB019E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A2C5-B90B-4F8C-A671-9960CC18D58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25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difference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Pointer to array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990671"/>
            <a:ext cx="38862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int (*ptr)[10</a:t>
            </a:r>
            <a:r>
              <a:rPr lang="en-GB" dirty="0" smtClean="0">
                <a:solidFill>
                  <a:schemeClr val="accent2"/>
                </a:solidFill>
              </a:rPr>
              <a:t>];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a[10]={99,1,2,3,4,5,6,7,8,9</a:t>
            </a:r>
            <a:r>
              <a:rPr lang="en-GB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ptr</a:t>
            </a:r>
            <a:r>
              <a:rPr lang="en-GB" dirty="0" smtClean="0">
                <a:solidFill>
                  <a:schemeClr val="bg1"/>
                </a:solidFill>
              </a:rPr>
              <a:t>=&amp;a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("%d",(*ptr)[1]);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971800"/>
            <a:ext cx="38862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int *ptr[10</a:t>
            </a:r>
            <a:r>
              <a:rPr lang="en-GB" dirty="0" smtClean="0">
                <a:solidFill>
                  <a:schemeClr val="accent2"/>
                </a:solidFill>
              </a:rPr>
              <a:t>];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a[10]={0,1,2,3,4,5,6,7,8,9</a:t>
            </a:r>
            <a:r>
              <a:rPr lang="en-GB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*ptr=a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printf("%d",*ptr[1]);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Segfault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1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All Substrings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string and create an array containing all its substrings </a:t>
            </a:r>
            <a:r>
              <a:rPr lang="en-US" sz="2600" dirty="0" smtClean="0"/>
              <a:t>(i.e. contiguous)</a:t>
            </a:r>
            <a:r>
              <a:rPr lang="en-US" dirty="0" smtClean="0"/>
              <a:t>.</a:t>
            </a:r>
          </a:p>
          <a:p>
            <a:r>
              <a:rPr lang="en-US" dirty="0"/>
              <a:t>Display the substrings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Input: ESC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C45-7276-4D02-9CD0-794EB7D120D6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8" name="TextBox 7"/>
          <p:cNvSpPr txBox="1"/>
          <p:nvPr/>
        </p:nvSpPr>
        <p:spPr>
          <a:xfrm>
            <a:off x="2483768" y="3501008"/>
            <a:ext cx="9733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32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ES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ESC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SC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9944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All Substrings: Solution Strategy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are the possible substrings for a string having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𝑙𝑒𝑛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 smtClean="0"/>
                  <a:t>For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0≤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</a:rPr>
                      <m:t>𝑙𝑒𝑛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</a:rPr>
                      <m:t>𝑙𝑒𝑛</m:t>
                    </m:r>
                  </m:oMath>
                </a14:m>
                <a:r>
                  <a:rPr lang="en-US" dirty="0" smtClean="0"/>
                  <a:t>, consider </a:t>
                </a:r>
                <a:r>
                  <a:rPr lang="en-US" dirty="0"/>
                  <a:t>the substring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index.</a:t>
                </a:r>
              </a:p>
              <a:p>
                <a:r>
                  <a:rPr lang="en-US" dirty="0" smtClean="0"/>
                  <a:t>Allocate </a:t>
                </a:r>
                <a:r>
                  <a:rPr lang="en-US" dirty="0"/>
                  <a:t>a 2D </a:t>
                </a:r>
                <a:r>
                  <a:rPr lang="en-US" dirty="0" smtClean="0"/>
                  <a:t>char array </a:t>
                </a:r>
                <a:r>
                  <a:rPr lang="en-US" dirty="0"/>
                  <a:t>having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err="1">
                            <a:latin typeface="Cambria Math"/>
                          </a:rPr>
                          <m:t>𝑙𝑒𝑛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𝑙𝑒𝑛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rows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(Why ? How many columns?)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Copy </a:t>
                </a:r>
                <a:r>
                  <a:rPr lang="en-US" dirty="0"/>
                  <a:t>the substrings into </a:t>
                </a:r>
                <a:r>
                  <a:rPr lang="en-US" dirty="0" smtClean="0"/>
                  <a:t>different </a:t>
                </a:r>
                <a:r>
                  <a:rPr lang="en-US" dirty="0"/>
                  <a:t>rows of this array.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528" r="-287" b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C45-7276-4D02-9CD0-794EB7D120D6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772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159944" y="2082959"/>
            <a:ext cx="5040560" cy="936104"/>
          </a:xfrm>
        </p:spPr>
        <p:txBody>
          <a:bodyPr/>
          <a:lstStyle/>
          <a:p>
            <a:r>
              <a:rPr lang="en-US" dirty="0" smtClean="0"/>
              <a:t>Solution: Version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107504" y="30731"/>
            <a:ext cx="8352928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, j, </a:t>
            </a:r>
            <a:r>
              <a:rPr lang="en-US" sz="2400" b="1" dirty="0" smtClean="0">
                <a:latin typeface="Comic Sans MS" panose="030F0702030302020204" pitchFamily="66" charset="0"/>
              </a:rPr>
              <a:t>k=0,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nsubstr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char 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[100],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**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scanf</a:t>
            </a:r>
            <a:r>
              <a:rPr lang="en-US" sz="2400" b="1" dirty="0">
                <a:latin typeface="Comic Sans MS" panose="030F0702030302020204" pitchFamily="66" charset="0"/>
              </a:rPr>
              <a:t>("%s",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err="1">
                <a:latin typeface="Comic Sans MS" panose="030F0702030302020204" pitchFamily="66" charset="0"/>
              </a:rPr>
              <a:t>strlen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nsubstr</a:t>
            </a:r>
            <a:r>
              <a:rPr lang="en-US" sz="2400" b="1" dirty="0" smtClean="0">
                <a:latin typeface="Comic Sans MS" panose="030F0702030302020204" pitchFamily="66" charset="0"/>
              </a:rPr>
              <a:t> =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*(len+1)/2;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(</a:t>
            </a:r>
            <a:r>
              <a:rPr lang="en-US" sz="2400" b="1" dirty="0" smtClean="0">
                <a:latin typeface="Comic Sans MS" panose="030F0702030302020204" pitchFamily="66" charset="0"/>
              </a:rPr>
              <a:t>char**)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 smtClean="0">
                <a:latin typeface="Comic Sans MS" panose="030F0702030302020204" pitchFamily="66" charset="0"/>
              </a:rPr>
              <a:t>(sizeof(char*) *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nsubstr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&lt;</a:t>
            </a:r>
            <a:r>
              <a:rPr lang="en-US" sz="2400" b="1" dirty="0" err="1" smtClean="0">
                <a:latin typeface="Comic Sans MS" panose="030F0702030302020204" pitchFamily="66" charset="0"/>
              </a:rPr>
              <a:t>nsubstr</a:t>
            </a:r>
            <a:r>
              <a:rPr lang="en-US" sz="2400" b="1" dirty="0" smtClean="0">
                <a:latin typeface="Comic Sans MS" panose="030F0702030302020204" pitchFamily="66" charset="0"/>
              </a:rPr>
              <a:t>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] = (</a:t>
            </a:r>
            <a:r>
              <a:rPr lang="en-US" sz="2400" b="1" dirty="0" smtClean="0">
                <a:latin typeface="Comic Sans MS" panose="030F0702030302020204" pitchFamily="66" charset="0"/>
              </a:rPr>
              <a:t>char*)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sizeof</a:t>
            </a:r>
            <a:r>
              <a:rPr lang="en-US" sz="2400" b="1" dirty="0">
                <a:latin typeface="Comic Sans MS" panose="030F0702030302020204" pitchFamily="66" charset="0"/>
              </a:rPr>
              <a:t>(char</a:t>
            </a:r>
            <a:r>
              <a:rPr lang="en-US" sz="2400" b="1" dirty="0" smtClean="0">
                <a:latin typeface="Comic Sans MS" panose="030F0702030302020204" pitchFamily="66" charset="0"/>
              </a:rPr>
              <a:t>) * (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len+1</a:t>
            </a:r>
            <a:r>
              <a:rPr lang="en-US" sz="2400" b="1" dirty="0">
                <a:latin typeface="Comic Sans MS" panose="030F0702030302020204" pitchFamily="66" charset="0"/>
              </a:rPr>
              <a:t>));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for (j=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 j&lt;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j++){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 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strncpy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</a:t>
            </a:r>
            <a:r>
              <a:rPr lang="en-US" sz="2400" b="1" dirty="0">
                <a:latin typeface="Comic Sans MS" panose="030F0702030302020204" pitchFamily="66" charset="0"/>
              </a:rPr>
              <a:t>], 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st+i</a:t>
            </a:r>
            <a:r>
              <a:rPr lang="en-US" sz="2400" b="1" dirty="0">
                <a:latin typeface="Comic Sans MS" panose="030F0702030302020204" pitchFamily="66" charset="0"/>
              </a:rPr>
              <a:t>, j-i+1);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  </a:t>
            </a:r>
            <a:r>
              <a:rPr lang="en-US" sz="2400" b="1" dirty="0">
                <a:latin typeface="Comic Sans MS" panose="030F0702030302020204" pitchFamily="66" charset="0"/>
              </a:rPr>
              <a:t>k++;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 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printf</a:t>
            </a:r>
            <a:r>
              <a:rPr lang="en-US" sz="2400" b="1" dirty="0">
                <a:latin typeface="Comic Sans MS" panose="030F0702030302020204" pitchFamily="66" charset="0"/>
              </a:rPr>
              <a:t>("%s\n</a:t>
            </a:r>
            <a:r>
              <a:rPr lang="en-US" sz="2400" b="1" dirty="0" smtClean="0">
                <a:latin typeface="Comic Sans MS" panose="030F0702030302020204" pitchFamily="66" charset="0"/>
              </a:rPr>
              <a:t>",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088" y="5193628"/>
            <a:ext cx="309634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for 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6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wastage…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8482151"/>
              </p:ext>
            </p:extLst>
          </p:nvPr>
        </p:nvGraphicFramePr>
        <p:xfrm>
          <a:off x="323850" y="1772816"/>
          <a:ext cx="8496300" cy="3840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24075"/>
                <a:gridCol w="2124075"/>
                <a:gridCol w="2124075"/>
                <a:gridCol w="21240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E</a:t>
                      </a:r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‘\0’</a:t>
                      </a:r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E</a:t>
                      </a:r>
                      <a:endParaRPr lang="en-US" sz="3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S</a:t>
                      </a:r>
                      <a:endParaRPr lang="en-US" sz="3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‘\0’</a:t>
                      </a:r>
                      <a:endParaRPr lang="en-US" sz="3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C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‘\0’</a:t>
                      </a:r>
                      <a:endParaRPr lang="en-US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‘\0’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C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‘\0’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C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‘\0’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11956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441029" y="1801873"/>
            <a:ext cx="4478389" cy="936104"/>
          </a:xfrm>
        </p:spPr>
        <p:txBody>
          <a:bodyPr/>
          <a:lstStyle/>
          <a:p>
            <a:r>
              <a:rPr lang="en-US" sz="3600" dirty="0" smtClean="0"/>
              <a:t>Solution: Version 2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0" y="30731"/>
            <a:ext cx="8512567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, j, </a:t>
            </a:r>
            <a:r>
              <a:rPr lang="en-US" sz="2400" b="1" dirty="0" smtClean="0">
                <a:latin typeface="Comic Sans MS" panose="030F0702030302020204" pitchFamily="66" charset="0"/>
              </a:rPr>
              <a:t>k=0,nsubstr; char 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[100],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**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scanf</a:t>
            </a:r>
            <a:r>
              <a:rPr lang="en-US" sz="2400" b="1" dirty="0">
                <a:latin typeface="Comic Sans MS" panose="030F0702030302020204" pitchFamily="66" charset="0"/>
              </a:rPr>
              <a:t>("%s",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err="1">
                <a:latin typeface="Comic Sans MS" panose="030F0702030302020204" pitchFamily="66" charset="0"/>
              </a:rPr>
              <a:t>strlen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nsubstr</a:t>
            </a:r>
            <a:r>
              <a:rPr lang="en-US" sz="2400" b="1" dirty="0">
                <a:latin typeface="Comic Sans MS" panose="030F0702030302020204" pitchFamily="66" charset="0"/>
              </a:rPr>
              <a:t> =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*(len+1)/2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(</a:t>
            </a:r>
            <a:r>
              <a:rPr lang="en-US" sz="2400" b="1" dirty="0" smtClean="0">
                <a:latin typeface="Comic Sans MS" panose="030F0702030302020204" pitchFamily="66" charset="0"/>
              </a:rPr>
              <a:t>char**)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 smtClean="0">
                <a:latin typeface="Comic Sans MS" panose="030F0702030302020204" pitchFamily="66" charset="0"/>
              </a:rPr>
              <a:t>(sizeof(char*) *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nsubstr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>
                <a:latin typeface="Comic Sans MS" panose="030F0702030302020204" pitchFamily="66" charset="0"/>
              </a:rPr>
              <a:t>for (j=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 j&lt;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j++){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[k] </a:t>
            </a:r>
            <a:r>
              <a:rPr lang="en-US" sz="2400" b="1" dirty="0">
                <a:latin typeface="Comic Sans MS" panose="030F0702030302020204" pitchFamily="66" charset="0"/>
              </a:rPr>
              <a:t>= (char*)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sizeof</a:t>
            </a:r>
            <a:r>
              <a:rPr lang="en-US" sz="2400" b="1" dirty="0">
                <a:latin typeface="Comic Sans MS" panose="030F0702030302020204" pitchFamily="66" charset="0"/>
              </a:rPr>
              <a:t>(char) * 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j-i+2</a:t>
            </a:r>
            <a:r>
              <a:rPr lang="en-US" sz="2400" b="1" dirty="0" smtClean="0">
                <a:latin typeface="Comic Sans MS" panose="030F0702030302020204" pitchFamily="66" charset="0"/>
              </a:rPr>
              <a:t>));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strncpy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</a:t>
            </a:r>
            <a:r>
              <a:rPr lang="en-US" sz="2400" b="1" dirty="0">
                <a:latin typeface="Comic Sans MS" panose="030F0702030302020204" pitchFamily="66" charset="0"/>
              </a:rPr>
              <a:t>], </a:t>
            </a:r>
            <a:r>
              <a:rPr lang="en-US" sz="2400" b="1" dirty="0" err="1">
                <a:latin typeface="Comic Sans MS" panose="030F0702030302020204" pitchFamily="66" charset="0"/>
              </a:rPr>
              <a:t>st+i</a:t>
            </a:r>
            <a:r>
              <a:rPr lang="en-US" sz="2400" b="1" dirty="0">
                <a:latin typeface="Comic Sans MS" panose="030F0702030302020204" pitchFamily="66" charset="0"/>
              </a:rPr>
              <a:t>, j-i+1);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>
                <a:latin typeface="Comic Sans MS" panose="030F0702030302020204" pitchFamily="66" charset="0"/>
              </a:rPr>
              <a:t>k++;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}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 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printf</a:t>
            </a:r>
            <a:r>
              <a:rPr lang="en-US" sz="2400" b="1" dirty="0">
                <a:latin typeface="Comic Sans MS" panose="030F0702030302020204" pitchFamily="66" charset="0"/>
              </a:rPr>
              <a:t>("%s\n</a:t>
            </a:r>
            <a:r>
              <a:rPr lang="en-US" sz="2400" b="1" dirty="0" smtClean="0">
                <a:latin typeface="Comic Sans MS" panose="030F0702030302020204" pitchFamily="66" charset="0"/>
              </a:rPr>
              <a:t>",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8138" y="6196662"/>
            <a:ext cx="793198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version uses much less memory compared to version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3726" y="4797152"/>
            <a:ext cx="309634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for 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441029" y="1801873"/>
            <a:ext cx="4478389" cy="936104"/>
          </a:xfrm>
        </p:spPr>
        <p:txBody>
          <a:bodyPr/>
          <a:lstStyle/>
          <a:p>
            <a:r>
              <a:rPr lang="en-US" sz="3600" dirty="0" smtClean="0"/>
              <a:t>Solution: Version 3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512567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mic Sans MS" panose="030F0702030302020204" pitchFamily="66" charset="0"/>
              </a:rPr>
              <a:t>int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,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, j, k=0,nsubstr;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char 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[100],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**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substrs</a:t>
            </a:r>
            <a:r>
              <a:rPr lang="en-US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scanf</a:t>
            </a:r>
            <a:r>
              <a:rPr lang="en-US" sz="2400" b="1" dirty="0">
                <a:latin typeface="Comic Sans MS" panose="030F0702030302020204" pitchFamily="66" charset="0"/>
              </a:rPr>
              <a:t>("%s",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 = </a:t>
            </a:r>
            <a:r>
              <a:rPr lang="en-US" sz="2400" b="1" dirty="0" err="1">
                <a:latin typeface="Comic Sans MS" panose="030F0702030302020204" pitchFamily="66" charset="0"/>
              </a:rPr>
              <a:t>strlen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nsubstr</a:t>
            </a:r>
            <a:r>
              <a:rPr lang="en-US" sz="2400" b="1" dirty="0">
                <a:latin typeface="Comic Sans MS" panose="030F0702030302020204" pitchFamily="66" charset="0"/>
              </a:rPr>
              <a:t> =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*(len+1)/2;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substrs</a:t>
            </a:r>
            <a:r>
              <a:rPr lang="en-US" sz="2400" b="1" dirty="0">
                <a:latin typeface="Comic Sans MS" panose="030F0702030302020204" pitchFamily="66" charset="0"/>
              </a:rPr>
              <a:t> = (char**)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(sizeof(char*) * 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nsubstr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>
                <a:latin typeface="Comic Sans MS" panose="030F0702030302020204" pitchFamily="66" charset="0"/>
              </a:rPr>
              <a:t>for (j=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 j&lt;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j++){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[k]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strdup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st+i</a:t>
            </a:r>
            <a:r>
              <a:rPr lang="en-US" sz="2400" b="1" dirty="0">
                <a:latin typeface="Comic Sans MS" panose="030F0702030302020204" pitchFamily="66" charset="0"/>
              </a:rPr>
              <a:t>, j-i+1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k</a:t>
            </a:r>
            <a:r>
              <a:rPr lang="en-US" sz="2400" b="1" dirty="0">
                <a:latin typeface="Comic Sans MS" panose="030F0702030302020204" pitchFamily="66" charset="0"/>
              </a:rPr>
              <a:t>++;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 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printf</a:t>
            </a:r>
            <a:r>
              <a:rPr lang="en-US" sz="2400" b="1" dirty="0">
                <a:latin typeface="Comic Sans MS" panose="030F0702030302020204" pitchFamily="66" charset="0"/>
              </a:rPr>
              <a:t>("%s\n</a:t>
            </a:r>
            <a:r>
              <a:rPr lang="en-US" sz="2400" b="1" dirty="0" smtClean="0">
                <a:latin typeface="Comic Sans MS" panose="030F0702030302020204" pitchFamily="66" charset="0"/>
              </a:rPr>
              <a:t>",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27330"/>
            <a:ext cx="586202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Less code =&gt; more readable, fewer bugs!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   possibly faster!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3726" y="4462713"/>
            <a:ext cx="309634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for 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9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Function that Returns Pointer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char *</a:t>
            </a:r>
            <a:r>
              <a:rPr lang="en-US" dirty="0" err="1">
                <a:solidFill>
                  <a:srgbClr val="FF0000"/>
                </a:solidFill>
              </a:rPr>
              <a:t>strdup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char *s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strdup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creates a copy of the string (char array) passed as arguments</a:t>
            </a:r>
          </a:p>
          <a:p>
            <a:pPr lvl="1"/>
            <a:r>
              <a:rPr lang="en-US" dirty="0" smtClean="0"/>
              <a:t>copy is created in dynamically allocated memory block of sufficient size</a:t>
            </a:r>
          </a:p>
          <a:p>
            <a:r>
              <a:rPr lang="en-US" dirty="0" smtClean="0"/>
              <a:t>returns a pointer to the copy created</a:t>
            </a:r>
          </a:p>
          <a:p>
            <a:r>
              <a:rPr lang="en-US" dirty="0" smtClean="0"/>
              <a:t>C does not allow returning an Array of any type from a function</a:t>
            </a:r>
          </a:p>
          <a:p>
            <a:pPr lvl="1"/>
            <a:r>
              <a:rPr lang="en-US" dirty="0" smtClean="0"/>
              <a:t>But we can use a pointer to simulate return of an array (or multiple values of same type)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3459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Returning Pointer: Beware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18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107504" y="980728"/>
            <a:ext cx="36004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*fun();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main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printf</a:t>
            </a:r>
            <a:r>
              <a:rPr lang="en-US" sz="2400" b="1" dirty="0">
                <a:latin typeface="Comic Sans MS" panose="030F0702030302020204" pitchFamily="66" charset="0"/>
              </a:rPr>
              <a:t>("%d",*fun());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int </a:t>
            </a:r>
            <a:r>
              <a:rPr lang="en-US" sz="2400" b="1" dirty="0">
                <a:latin typeface="Comic Sans MS" panose="030F0702030302020204" pitchFamily="66" charset="0"/>
              </a:rPr>
              <a:t>*p</a:t>
            </a:r>
            <a:r>
              <a:rPr lang="en-US" sz="2400" b="1" dirty="0" smtClean="0">
                <a:latin typeface="Comic Sans MS" panose="030F0702030302020204" pitchFamily="66" charset="0"/>
              </a:rPr>
              <a:t>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p </a:t>
            </a:r>
            <a:r>
              <a:rPr lang="en-US" sz="2400" b="1" dirty="0">
                <a:latin typeface="Comic Sans MS" panose="030F0702030302020204" pitchFamily="66" charset="0"/>
              </a:rPr>
              <a:t>= &amp;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10;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return </a:t>
            </a:r>
            <a:r>
              <a:rPr lang="en-US" sz="2400" b="1" dirty="0">
                <a:latin typeface="Comic Sans MS" panose="030F0702030302020204" pitchFamily="66" charset="0"/>
              </a:rPr>
              <a:t>p;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Users\karkare\AppData\Local\Microsoft\Windows\INetCache\IE\EC01WMOS\MP90031412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23469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27984" y="980728"/>
            <a:ext cx="468052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*fun();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main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printf</a:t>
            </a:r>
            <a:r>
              <a:rPr lang="en-US" sz="2400" b="1" dirty="0">
                <a:latin typeface="Comic Sans MS" panose="030F0702030302020204" pitchFamily="66" charset="0"/>
              </a:rPr>
              <a:t>("%d",*fun());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int </a:t>
            </a:r>
            <a:r>
              <a:rPr lang="en-US" sz="2400" b="1" dirty="0">
                <a:latin typeface="Comic Sans MS" panose="030F0702030302020204" pitchFamily="66" charset="0"/>
              </a:rPr>
              <a:t>*</a:t>
            </a:r>
            <a:r>
              <a:rPr lang="en-US" sz="2400" b="1" dirty="0" smtClean="0">
                <a:latin typeface="Comic Sans MS" panose="030F0702030302020204" pitchFamily="66" charset="0"/>
              </a:rPr>
              <a:t>p;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>
                <a:latin typeface="Comic Sans MS" panose="030F0702030302020204" pitchFamily="66" charset="0"/>
              </a:rPr>
              <a:t>p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smtClean="0">
                <a:latin typeface="Comic Sans MS" panose="030F0702030302020204" pitchFamily="66" charset="0"/>
              </a:rPr>
              <a:t>(int*)</a:t>
            </a:r>
            <a:r>
              <a:rPr lang="en-US" sz="2400" b="1" dirty="0" err="1"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sizeof</a:t>
            </a:r>
            <a:r>
              <a:rPr lang="en-US" sz="2400" b="1" dirty="0">
                <a:latin typeface="Comic Sans MS" panose="030F0702030302020204" pitchFamily="66" charset="0"/>
              </a:rPr>
              <a:t>(int));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*p </a:t>
            </a:r>
            <a:r>
              <a:rPr lang="en-US" sz="2400" b="1" dirty="0">
                <a:latin typeface="Comic Sans MS" panose="030F0702030302020204" pitchFamily="66" charset="0"/>
              </a:rPr>
              <a:t>= 10;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return </a:t>
            </a:r>
            <a:r>
              <a:rPr lang="en-US" sz="2400" b="1" dirty="0">
                <a:latin typeface="Comic Sans MS" panose="030F0702030302020204" pitchFamily="66" charset="0"/>
              </a:rPr>
              <a:t>p;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5577051"/>
            <a:ext cx="123944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5320377"/>
            <a:ext cx="189507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  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992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Returning Pointer: Beware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184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stack (except </a:t>
            </a:r>
            <a:r>
              <a:rPr lang="en-US" dirty="0"/>
              <a:t>for the return value) </a:t>
            </a:r>
            <a:r>
              <a:rPr lang="en-US" dirty="0" smtClean="0"/>
              <a:t>is gone </a:t>
            </a:r>
            <a:r>
              <a:rPr lang="en-US" dirty="0"/>
              <a:t>once the </a:t>
            </a:r>
            <a:r>
              <a:rPr lang="en-US" dirty="0" smtClean="0"/>
              <a:t>function completes </a:t>
            </a:r>
            <a:r>
              <a:rPr lang="en-US" dirty="0"/>
              <a:t>its execution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addresses of local variables and formal arguments become invalid </a:t>
            </a:r>
          </a:p>
          <a:p>
            <a:pPr lvl="1"/>
            <a:r>
              <a:rPr lang="en-US" dirty="0" smtClean="0"/>
              <a:t>available for “</a:t>
            </a:r>
            <a:r>
              <a:rPr lang="en-US" dirty="0" smtClean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” </a:t>
            </a:r>
            <a:endParaRPr lang="en-US" dirty="0"/>
          </a:p>
          <a:p>
            <a:r>
              <a:rPr lang="en-US" dirty="0"/>
              <a:t>But the heap </a:t>
            </a:r>
            <a:r>
              <a:rPr lang="en-US" dirty="0" smtClean="0"/>
              <a:t>memory, once allocated,  remains until it is explicitly “</a:t>
            </a:r>
            <a:r>
              <a:rPr lang="en-US" dirty="0" smtClean="0">
                <a:solidFill>
                  <a:srgbClr val="FF0000"/>
                </a:solidFill>
              </a:rPr>
              <a:t>freed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even beyond the function that allocated it.</a:t>
            </a:r>
          </a:p>
          <a:p>
            <a:r>
              <a:rPr lang="en-US" dirty="0" smtClean="0"/>
              <a:t>addresses of static and global variables remain valid throughout the program.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Pointers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32219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MQ2 copies shown in tutorial next week</a:t>
            </a:r>
          </a:p>
          <a:p>
            <a:r>
              <a:rPr lang="en-US" dirty="0" smtClean="0"/>
              <a:t>Lab end sem exam on 11</a:t>
            </a:r>
            <a:r>
              <a:rPr lang="en-US" baseline="30000" dirty="0" smtClean="0"/>
              <a:t>th</a:t>
            </a:r>
            <a:r>
              <a:rPr lang="en-US" dirty="0" smtClean="0"/>
              <a:t> November in NCL (as before)</a:t>
            </a:r>
          </a:p>
          <a:p>
            <a:pPr lvl="1"/>
            <a:r>
              <a:rPr lang="en-US" dirty="0" smtClean="0"/>
              <a:t>Syllabus: everything</a:t>
            </a:r>
          </a:p>
          <a:p>
            <a:pPr lvl="1"/>
            <a:r>
              <a:rPr lang="en-US" dirty="0" smtClean="0"/>
              <a:t>Logistics: same as before</a:t>
            </a:r>
          </a:p>
          <a:p>
            <a:r>
              <a:rPr lang="en-US" dirty="0" smtClean="0"/>
              <a:t>Theory end sem exam on 22</a:t>
            </a:r>
            <a:r>
              <a:rPr lang="en-US" baseline="30000" dirty="0" smtClean="0"/>
              <a:t>nd</a:t>
            </a:r>
            <a:r>
              <a:rPr lang="en-US" dirty="0" smtClean="0"/>
              <a:t> November afternoon</a:t>
            </a:r>
          </a:p>
          <a:p>
            <a:pPr lvl="1"/>
            <a:r>
              <a:rPr lang="en-US" dirty="0" smtClean="0"/>
              <a:t>Details to follow</a:t>
            </a:r>
          </a:p>
          <a:p>
            <a:pPr lvl="1"/>
            <a:r>
              <a:rPr lang="en-US" dirty="0" smtClean="0"/>
              <a:t>Cannot miss this exam</a:t>
            </a:r>
          </a:p>
          <a:p>
            <a:r>
              <a:rPr lang="en-US" dirty="0" smtClean="0"/>
              <a:t>End sem copies shown on 27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pPr lvl="1"/>
            <a:r>
              <a:rPr lang="en-US" dirty="0" smtClean="0"/>
              <a:t>Vacation begins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vs</a:t>
            </a:r>
            <a:r>
              <a:rPr lang="en-US" dirty="0" smtClean="0"/>
              <a:t> heap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controls the stack, programmer controls the heap</a:t>
            </a:r>
            <a:endParaRPr lang="en-GB" dirty="0"/>
          </a:p>
        </p:txBody>
      </p:sp>
      <p:pic>
        <p:nvPicPr>
          <p:cNvPr id="1026" name="Picture 2" descr="http://www.differencebtw.com/wp-content/uploads/2016/07/stack-vs-heap-990x4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4676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747125" cy="762000"/>
          </a:xfrm>
        </p:spPr>
        <p:txBody>
          <a:bodyPr/>
          <a:lstStyle/>
          <a:p>
            <a:pPr>
              <a:tabLst>
                <a:tab pos="119063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altLang="en-US" dirty="0" smtClean="0"/>
              <a:t>An Intuition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856984" cy="5904656"/>
          </a:xfrm>
        </p:spPr>
        <p:txBody>
          <a:bodyPr/>
          <a:lstStyle/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Think of executing a function as writing on a classroom blackboard. 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Once the function finishes execution (the class is over), everything on the blackboard is erased.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What if we want to retain a message, after class is over?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Solution could be to post essential information on a “notice board”, which is globally accessible to all classrooms.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The blackboard of a class is like the stack (possibly erased/overwritten in the next class), and the notice board is like the heap.</a:t>
            </a:r>
          </a:p>
        </p:txBody>
      </p:sp>
    </p:spTree>
    <p:extLst>
      <p:ext uri="{BB962C8B-B14F-4D97-AF65-F5344CB8AC3E}">
        <p14:creationId xmlns:p14="http://schemas.microsoft.com/office/powerpoint/2010/main" xmlns="" val="351112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08504" cy="1008112"/>
          </a:xfrm>
        </p:spPr>
        <p:txBody>
          <a:bodyPr/>
          <a:lstStyle/>
          <a:p>
            <a:r>
              <a:rPr lang="en-US" sz="2800" dirty="0" smtClean="0"/>
              <a:t>The following program illustrates the </a:t>
            </a:r>
            <a:r>
              <a:rPr lang="en-US" sz="2800" dirty="0" smtClean="0"/>
              <a:t>value </a:t>
            </a:r>
            <a:r>
              <a:rPr lang="en-US" sz="2800" dirty="0" smtClean="0"/>
              <a:t>of declarations of the form </a:t>
            </a:r>
            <a:r>
              <a:rPr lang="en-US" sz="2800" b="1" i="1" dirty="0" smtClean="0"/>
              <a:t>int </a:t>
            </a:r>
            <a:r>
              <a:rPr lang="en-US" sz="2800" b="1" i="1" dirty="0" smtClean="0"/>
              <a:t>(*</a:t>
            </a:r>
            <a:r>
              <a:rPr lang="en-US" sz="2800" b="1" i="1" dirty="0" err="1" smtClean="0"/>
              <a:t>ptr</a:t>
            </a:r>
            <a:r>
              <a:rPr lang="en-US" sz="2800" b="1" i="1" dirty="0" smtClean="0"/>
              <a:t>)[2] 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192764" y="1859340"/>
            <a:ext cx="7043532" cy="452431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Comic Sans MS" panose="030F0702030302020204" pitchFamily="66" charset="0"/>
              </a:rPr>
              <a:t>#include&lt;</a:t>
            </a:r>
            <a:r>
              <a:rPr lang="en-IN" sz="2400" b="1" dirty="0" err="1" smtClean="0">
                <a:latin typeface="Comic Sans MS" panose="030F0702030302020204" pitchFamily="66" charset="0"/>
              </a:rPr>
              <a:t>stdio.h</a:t>
            </a:r>
            <a:r>
              <a:rPr lang="en-IN" sz="2400" b="1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I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IN" sz="2400" b="1" dirty="0" smtClean="0">
                <a:latin typeface="Comic Sans MS" panose="030F0702030302020204" pitchFamily="66" charset="0"/>
              </a:rPr>
              <a:t> main() {  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IN" sz="2400" b="1" dirty="0" smtClean="0">
                <a:latin typeface="Comic Sans MS" panose="030F0702030302020204" pitchFamily="66" charset="0"/>
              </a:rPr>
              <a:t> a[] = {1,2,3};  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IN" sz="2400" b="1" dirty="0" smtClean="0">
                <a:latin typeface="Comic Sans MS" panose="030F0702030302020204" pitchFamily="66" charset="0"/>
              </a:rPr>
              <a:t> (*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IN" sz="2400" b="1" dirty="0" smtClean="0">
                <a:latin typeface="Comic Sans MS" panose="030F0702030302020204" pitchFamily="66" charset="0"/>
              </a:rPr>
              <a:t>)[2] = &amp;a;    </a:t>
            </a:r>
          </a:p>
          <a:p>
            <a:endParaRPr lang="en-IN" sz="2400" b="1" dirty="0" smtClean="0">
              <a:latin typeface="Comic Sans MS" panose="030F0702030302020204" pitchFamily="66" charset="0"/>
            </a:endParaRP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IN" sz="2400" b="1" dirty="0" smtClean="0">
                <a:latin typeface="Comic Sans MS" panose="030F0702030302020204" pitchFamily="66" charset="0"/>
              </a:rPr>
              <a:t>("%d\n", (*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IN" sz="2400" b="1" dirty="0" smtClean="0">
                <a:latin typeface="Comic Sans MS" panose="030F0702030302020204" pitchFamily="66" charset="0"/>
              </a:rPr>
              <a:t>)[0]);  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IN" sz="2400" b="1" dirty="0" smtClean="0">
                <a:latin typeface="Comic Sans MS" panose="030F0702030302020204" pitchFamily="66" charset="0"/>
              </a:rPr>
              <a:t>("%d\n", (*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IN" sz="2400" b="1" dirty="0" smtClean="0">
                <a:latin typeface="Comic Sans MS" panose="030F0702030302020204" pitchFamily="66" charset="0"/>
              </a:rPr>
              <a:t>)[1]);  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pt-BR" sz="2400" b="1" dirty="0" smtClean="0">
                <a:latin typeface="Comic Sans MS" panose="030F0702030302020204" pitchFamily="66" charset="0"/>
              </a:rPr>
              <a:t>(*ptr)[0] = -1;  </a:t>
            </a:r>
          </a:p>
          <a:p>
            <a:r>
              <a:rPr lang="pt-BR" sz="2400" b="1" dirty="0" smtClean="0">
                <a:latin typeface="Comic Sans MS" panose="030F0702030302020204" pitchFamily="66" charset="0"/>
              </a:rPr>
              <a:t>	printf("%d\n", a[0]); </a:t>
            </a:r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return 0;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2216530"/>
            <a:ext cx="316835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 equivalent assignment is: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US" sz="2400" b="1" dirty="0" smtClean="0">
                <a:latin typeface="Comic Sans MS" panose="030F0702030302020204" pitchFamily="66" charset="0"/>
              </a:rPr>
              <a:t> (*</a:t>
            </a:r>
            <a:r>
              <a:rPr lang="en-US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US" sz="2400" b="1" dirty="0" smtClean="0">
                <a:latin typeface="Comic Sans MS" panose="030F0702030302020204" pitchFamily="66" charset="0"/>
              </a:rPr>
              <a:t>)[2];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US" sz="2400" b="1" dirty="0" smtClean="0">
                <a:latin typeface="Comic Sans MS" panose="030F0702030302020204" pitchFamily="66" charset="0"/>
              </a:rPr>
              <a:t> = &amp;a;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1366" y="4857760"/>
            <a:ext cx="316835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OUTPUT: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3312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smtClean="0"/>
              <a:t>dynamic </a:t>
            </a:r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ar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err="1" smtClean="0"/>
              <a:t>ar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(…);  </a:t>
            </a:r>
            <a:r>
              <a:rPr lang="en-US" dirty="0" smtClean="0">
                <a:solidFill>
                  <a:srgbClr val="FF0000"/>
                </a:solidFill>
              </a:rPr>
              <a:t>// allocate memory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ar</a:t>
            </a:r>
            <a:r>
              <a:rPr lang="en-US" dirty="0" smtClean="0"/>
              <a:t> == NULL) {  </a:t>
            </a:r>
            <a:r>
              <a:rPr lang="en-US" dirty="0" smtClean="0">
                <a:solidFill>
                  <a:srgbClr val="FF0000"/>
                </a:solidFill>
              </a:rPr>
              <a:t>// or if (!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// take corrective measures and return failures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…</a:t>
            </a:r>
            <a:r>
              <a:rPr lang="en-US" dirty="0" err="1" smtClean="0"/>
              <a:t>ar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…</a:t>
            </a:r>
          </a:p>
          <a:p>
            <a:pPr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ar</a:t>
            </a:r>
            <a:r>
              <a:rPr lang="en-US" dirty="0" smtClean="0"/>
              <a:t>);   </a:t>
            </a:r>
            <a:r>
              <a:rPr lang="en-US" dirty="0" smtClean="0">
                <a:solidFill>
                  <a:srgbClr val="FF0000"/>
                </a:solidFill>
              </a:rPr>
              <a:t>// free after last use of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difference between the </a:t>
            </a:r>
            <a:r>
              <a:rPr lang="en-US" i="1" dirty="0" err="1" smtClean="0"/>
              <a:t>arr</a:t>
            </a:r>
            <a:r>
              <a:rPr lang="en-US" i="1" dirty="0" smtClean="0"/>
              <a:t> </a:t>
            </a:r>
            <a:r>
              <a:rPr lang="en-US" dirty="0" smtClean="0"/>
              <a:t>we get from</a:t>
            </a:r>
          </a:p>
          <a:p>
            <a:pPr lvl="1"/>
            <a:r>
              <a:rPr lang="en-US" dirty="0" smtClean="0"/>
              <a:t>int </a:t>
            </a:r>
            <a:r>
              <a:rPr lang="en-US" dirty="0" err="1" smtClean="0"/>
              <a:t>arr</a:t>
            </a:r>
            <a:r>
              <a:rPr lang="en-US" dirty="0" smtClean="0"/>
              <a:t>[10]</a:t>
            </a:r>
          </a:p>
          <a:p>
            <a:pPr lvl="1"/>
            <a:r>
              <a:rPr lang="en-US" dirty="0" smtClean="0"/>
              <a:t>int *</a:t>
            </a:r>
            <a:r>
              <a:rPr lang="en-US" dirty="0" err="1" smtClean="0"/>
              <a:t>arr</a:t>
            </a:r>
            <a:r>
              <a:rPr lang="en-US" dirty="0" smtClean="0"/>
              <a:t> followed by </a:t>
            </a: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(sizeof(int)*10)</a:t>
            </a:r>
          </a:p>
          <a:p>
            <a:r>
              <a:rPr lang="en-US" dirty="0" smtClean="0"/>
              <a:t>Both are pointers to the first block of memory assigned to the array</a:t>
            </a:r>
          </a:p>
          <a:p>
            <a:r>
              <a:rPr lang="en-US" dirty="0" smtClean="0"/>
              <a:t>Static assigned pointer cannot be re-assigned</a:t>
            </a:r>
          </a:p>
          <a:p>
            <a:r>
              <a:rPr lang="en-US" dirty="0" smtClean="0"/>
              <a:t>Dynamically assigned pointer can be re-assigned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realloc and free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free a pointer we passed into realloc</a:t>
            </a:r>
            <a:r>
              <a:rPr lang="en-US" dirty="0" smtClean="0"/>
              <a:t> </a:t>
            </a:r>
            <a:r>
              <a:rPr lang="en-US" dirty="0" smtClean="0"/>
              <a:t>and returned out into the same variable name?</a:t>
            </a:r>
          </a:p>
          <a:p>
            <a:pPr lvl="1"/>
            <a:r>
              <a:rPr lang="en-US" dirty="0" smtClean="0"/>
              <a:t>If realloc succeeds in memory allocation, old memory is automatically freed</a:t>
            </a:r>
          </a:p>
          <a:p>
            <a:pPr lvl="1"/>
            <a:r>
              <a:rPr lang="en-US" dirty="0" smtClean="0"/>
              <a:t>If realloc fails, it returns the old address as the new address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92088"/>
          </a:xfrm>
        </p:spPr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05" y="1232756"/>
            <a:ext cx="5472608" cy="5268078"/>
          </a:xfrm>
        </p:spPr>
        <p:txBody>
          <a:bodyPr/>
          <a:lstStyle/>
          <a:p>
            <a:r>
              <a:rPr lang="en-US" dirty="0" smtClean="0"/>
              <a:t>In C, array names are nothing but pointers.</a:t>
            </a:r>
          </a:p>
          <a:p>
            <a:pPr lvl="1"/>
            <a:r>
              <a:rPr lang="en-US" dirty="0" smtClean="0"/>
              <a:t>Can be used interchangeably in most cases</a:t>
            </a:r>
          </a:p>
          <a:p>
            <a:r>
              <a:rPr lang="en-US" dirty="0" smtClean="0"/>
              <a:t>However, array names can not be assigned, but pointer variables can be.</a:t>
            </a:r>
          </a:p>
          <a:p>
            <a:pPr lvl="1"/>
            <a:r>
              <a:rPr lang="en-US" sz="2600" dirty="0" smtClean="0"/>
              <a:t>Array name is not a variable. It gets evaluated in C.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5635945" y="1268760"/>
            <a:ext cx="3384376" cy="526297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omic Sans MS" panose="030F0702030302020204" pitchFamily="66" charset="0"/>
              </a:rPr>
              <a:t>int </a:t>
            </a:r>
            <a:r>
              <a:rPr lang="en-US" sz="3200" b="1" dirty="0" err="1">
                <a:latin typeface="Comic Sans MS" panose="030F0702030302020204" pitchFamily="66" charset="0"/>
              </a:rPr>
              <a:t>ar</a:t>
            </a:r>
            <a:r>
              <a:rPr lang="en-US" sz="3200" b="1" dirty="0">
                <a:latin typeface="Comic Sans MS" panose="030F0702030302020204" pitchFamily="66" charset="0"/>
              </a:rPr>
              <a:t>[10], *b;</a:t>
            </a:r>
          </a:p>
          <a:p>
            <a:pPr>
              <a:lnSpc>
                <a:spcPct val="150000"/>
              </a:lnSpc>
            </a:pPr>
            <a:r>
              <a:rPr lang="en-US" sz="3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= </a:t>
            </a:r>
            <a:r>
              <a:rPr lang="en-US" sz="3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+ 2; </a:t>
            </a:r>
          </a:p>
          <a:p>
            <a:pPr>
              <a:lnSpc>
                <a:spcPct val="150000"/>
              </a:lnSpc>
            </a:pPr>
            <a:r>
              <a:rPr lang="en-US" sz="3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= b; 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omic Sans MS" panose="030F0702030302020204" pitchFamily="66" charset="0"/>
              </a:rPr>
              <a:t>b </a:t>
            </a:r>
            <a:r>
              <a:rPr lang="en-US" sz="3200" b="1" dirty="0">
                <a:latin typeface="Comic Sans MS" panose="030F0702030302020204" pitchFamily="66" charset="0"/>
              </a:rPr>
              <a:t>= </a:t>
            </a:r>
            <a:r>
              <a:rPr lang="en-US" sz="3200" b="1" dirty="0" err="1">
                <a:latin typeface="Comic Sans MS" panose="030F0702030302020204" pitchFamily="66" charset="0"/>
              </a:rPr>
              <a:t>ar</a:t>
            </a:r>
            <a:r>
              <a:rPr lang="en-US" sz="3200" b="1" dirty="0">
                <a:latin typeface="Comic Sans MS" panose="030F0702030302020204" pitchFamily="66" charset="0"/>
              </a:rPr>
              <a:t>; </a:t>
            </a:r>
            <a:endParaRPr lang="en-US" sz="3200" b="1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omic Sans MS" panose="030F0702030302020204" pitchFamily="66" charset="0"/>
              </a:rPr>
              <a:t>b </a:t>
            </a:r>
            <a:r>
              <a:rPr lang="en-US" sz="3200" b="1" dirty="0">
                <a:latin typeface="Comic Sans MS" panose="030F0702030302020204" pitchFamily="66" charset="0"/>
              </a:rPr>
              <a:t>= b + 1; </a:t>
            </a:r>
            <a:endParaRPr lang="en-US" sz="3200" b="1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omic Sans MS" panose="030F0702030302020204" pitchFamily="66" charset="0"/>
              </a:rPr>
              <a:t>b =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ar</a:t>
            </a:r>
            <a:r>
              <a:rPr lang="en-US" sz="3200" b="1" dirty="0" smtClean="0">
                <a:latin typeface="Comic Sans MS" panose="030F0702030302020204" pitchFamily="66" charset="0"/>
              </a:rPr>
              <a:t> + 2;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omic Sans MS" panose="030F0702030302020204" pitchFamily="66" charset="0"/>
              </a:rPr>
              <a:t>b++;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C:\Users\karkare\AppData\Local\Microsoft\Windows\INetCache\IE\R8W5Z1G9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83041"/>
            <a:ext cx="576064" cy="60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arkare\AppData\Local\Microsoft\Windows\INetCache\IE\R8W5Z1G9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6248" y="4268289"/>
            <a:ext cx="576064" cy="60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arkare\AppData\Local\Microsoft\Windows\INetCache\IE\EC01WMOS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2571" y="2244522"/>
            <a:ext cx="471706" cy="4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karkare\AppData\Local\Microsoft\Windows\INetCache\IE\EC01WMOS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02463"/>
            <a:ext cx="471706" cy="4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karkare\AppData\Local\Microsoft\Windows\INetCache\IE\R8W5Z1G9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5954" y="3474169"/>
            <a:ext cx="576064" cy="60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karkare\AppData\Local\Microsoft\Windows\INetCache\IE\R8W5Z1G9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5591" y="5733256"/>
            <a:ext cx="576064" cy="60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85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-ladder-5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8640"/>
            <a:ext cx="23812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645840"/>
            <a:ext cx="103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FF"/>
                </a:solidFill>
                <a:latin typeface="Comic Sans MS" pitchFamily="66" charset="0"/>
              </a:rPr>
              <a:t>( ) [ ]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68144" y="1218911"/>
            <a:ext cx="1320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BE00FF"/>
                </a:solidFill>
                <a:latin typeface="Comic Sans MS" pitchFamily="66" charset="0"/>
              </a:rPr>
              <a:t>! </a:t>
            </a:r>
            <a:r>
              <a:rPr lang="en-US" altLang="en-US" sz="2400" b="1" dirty="0">
                <a:solidFill>
                  <a:srgbClr val="BE00FF"/>
                </a:solidFill>
                <a:latin typeface="Comic Sans MS" pitchFamily="66" charset="0"/>
              </a:rPr>
              <a:t>&amp; </a:t>
            </a:r>
            <a:r>
              <a:rPr lang="en-US" altLang="en-US" sz="3200" dirty="0" smtClean="0">
                <a:solidFill>
                  <a:srgbClr val="BE00FF"/>
                </a:solidFill>
                <a:latin typeface="Comic Sans MS" pitchFamily="66" charset="0"/>
              </a:rPr>
              <a:t>+ -</a:t>
            </a:r>
            <a:endParaRPr lang="en-US" altLang="en-US" sz="2400" dirty="0">
              <a:solidFill>
                <a:srgbClr val="BE00FF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19800" y="2093640"/>
            <a:ext cx="102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mic Sans MS" pitchFamily="66" charset="0"/>
              </a:rPr>
              <a:t>* / %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72200" y="2703240"/>
            <a:ext cx="77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7AC1"/>
                </a:solidFill>
                <a:latin typeface="Comic Sans MS" pitchFamily="66" charset="0"/>
              </a:rPr>
              <a:t>+ -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7800" y="3465240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BB2D"/>
                </a:solidFill>
                <a:latin typeface="Comic Sans MS" pitchFamily="66" charset="0"/>
              </a:rPr>
              <a:t>&lt; &lt;= &gt;     &gt;=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38800" y="4151040"/>
            <a:ext cx="108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BC00"/>
                </a:solidFill>
              </a:rPr>
              <a:t>==   !=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9175" y="4608240"/>
            <a:ext cx="588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&amp;&amp;</a:t>
            </a:r>
          </a:p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||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2200" y="529404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72200" y="5598840"/>
            <a:ext cx="3508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rgbClr val="C00000"/>
                </a:solidFill>
                <a:latin typeface="Comic Sans MS" pitchFamily="66" charset="0"/>
              </a:rPr>
              <a:t>,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569325" y="662781"/>
            <a:ext cx="611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FF00FF"/>
                </a:solidFill>
                <a:latin typeface="Comic Sans MS" pitchFamily="66" charset="0"/>
              </a:rPr>
              <a:t>LR</a:t>
            </a:r>
            <a:endParaRPr lang="en-US" altLang="en-US" sz="2400" b="1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458200" y="1255440"/>
            <a:ext cx="551754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BE00FF"/>
                </a:solidFill>
                <a:latin typeface="Comic Sans MS" pitchFamily="66" charset="0"/>
              </a:rPr>
              <a:t>RL</a:t>
            </a:r>
            <a:endParaRPr lang="en-US" altLang="en-US" sz="2400" b="1" dirty="0">
              <a:solidFill>
                <a:srgbClr val="BE00FF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382000" y="20174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305800" y="27032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7AC1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259763" y="3465240"/>
            <a:ext cx="55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BB2D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062913" y="4151040"/>
            <a:ext cx="54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BC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020050" y="4608240"/>
            <a:ext cx="550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Comic Sans MS" pitchFamily="66" charset="0"/>
              </a:rPr>
              <a:t>LR</a:t>
            </a:r>
          </a:p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924800" y="53702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Comic Sans MS" pitchFamily="66" charset="0"/>
              </a:rPr>
              <a:t>RL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772400" y="5806803"/>
            <a:ext cx="552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44624"/>
            <a:ext cx="8568952" cy="936104"/>
          </a:xfrm>
        </p:spPr>
        <p:txBody>
          <a:bodyPr/>
          <a:lstStyle/>
          <a:p>
            <a:r>
              <a:rPr lang="en-US" sz="4000" dirty="0" smtClean="0"/>
              <a:t>Precedence</a:t>
            </a:r>
            <a:r>
              <a:rPr lang="en-US" dirty="0" smtClean="0"/>
              <a:t> </a:t>
            </a:r>
            <a:r>
              <a:rPr lang="en-US" sz="3800" dirty="0" smtClean="0"/>
              <a:t>(Unary Refined)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2937156" y="1326022"/>
            <a:ext cx="2981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* (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mic Sans MS" pitchFamily="66" charset="0"/>
              </a:rPr>
              <a:t>deref</a:t>
            </a:r>
            <a:r>
              <a:rPr lang="en-US" alt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)  ++  --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2258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3312368"/>
          </a:xfrm>
        </p:spPr>
        <p:txBody>
          <a:bodyPr/>
          <a:lstStyle/>
          <a:p>
            <a:r>
              <a:rPr lang="en-US" dirty="0" smtClean="0"/>
              <a:t>Consider the following declaration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[10];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is a 10-sized array of pointers to integers</a:t>
            </a:r>
          </a:p>
          <a:p>
            <a:r>
              <a:rPr lang="en-US" dirty="0" smtClean="0"/>
              <a:t>How can we have equivalent dynamic array?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683568" y="4678069"/>
            <a:ext cx="820891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**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arr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arr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=         malloc (                       );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8104" y="5138028"/>
            <a:ext cx="2287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sizeof(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*)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5085184"/>
            <a:ext cx="1872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**)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9992" y="5138028"/>
            <a:ext cx="100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10 *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7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496944" cy="22322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Note that individual elements in the array </a:t>
            </a:r>
            <a:r>
              <a:rPr lang="en-US" dirty="0" err="1" smtClean="0"/>
              <a:t>arr</a:t>
            </a:r>
            <a:r>
              <a:rPr lang="en-US" dirty="0" smtClean="0"/>
              <a:t> (</a:t>
            </a:r>
            <a:r>
              <a:rPr lang="en-US" dirty="0" err="1" smtClean="0"/>
              <a:t>arr</a:t>
            </a:r>
            <a:r>
              <a:rPr lang="en-US" dirty="0" smtClean="0"/>
              <a:t>[0], … </a:t>
            </a:r>
            <a:r>
              <a:rPr lang="en-US" dirty="0" err="1" smtClean="0"/>
              <a:t>arr</a:t>
            </a:r>
            <a:r>
              <a:rPr lang="en-US" dirty="0" smtClean="0"/>
              <a:t>[9]) are NOT allocated any space. Uninitialized.</a:t>
            </a:r>
          </a:p>
          <a:p>
            <a:r>
              <a:rPr lang="en-US" dirty="0" smtClean="0"/>
              <a:t>We need to do it (directly or indirectly) before using them.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grpSp>
        <p:nvGrpSpPr>
          <p:cNvPr id="10" name="Group 9"/>
          <p:cNvGrpSpPr/>
          <p:nvPr/>
        </p:nvGrpSpPr>
        <p:grpSpPr>
          <a:xfrm>
            <a:off x="683568" y="1077669"/>
            <a:ext cx="8208912" cy="983179"/>
            <a:chOff x="683568" y="4678069"/>
            <a:chExt cx="8208912" cy="983179"/>
          </a:xfrm>
        </p:grpSpPr>
        <p:sp>
          <p:nvSpPr>
            <p:cNvPr id="7" name="Rectangle 6"/>
            <p:cNvSpPr/>
            <p:nvPr/>
          </p:nvSpPr>
          <p:spPr>
            <a:xfrm>
              <a:off x="683568" y="4678069"/>
              <a:ext cx="8208912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int</a:t>
              </a:r>
              <a:r>
                <a:rPr lang="en-US" sz="28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**</a:t>
              </a:r>
              <a:r>
                <a:rPr lang="en-US" sz="28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arr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;</a:t>
              </a:r>
            </a:p>
            <a:p>
              <a:r>
                <a:rPr lang="en-US" sz="2800" b="1" dirty="0" err="1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arr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 =         malloc (                       );</a:t>
              </a:r>
              <a:endParaRPr 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8104" y="5138028"/>
              <a:ext cx="228764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sizeof(</a:t>
              </a:r>
              <a:r>
                <a:rPr lang="en-US" sz="2800" b="1" dirty="0" err="1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int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 *)</a:t>
              </a:r>
              <a:endParaRPr 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1680" y="5085184"/>
              <a:ext cx="18722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(</a:t>
              </a:r>
              <a:r>
                <a:rPr lang="en-US" sz="2800" b="1" dirty="0" err="1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int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 **)</a:t>
              </a:r>
              <a:endParaRPr 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9992" y="5138028"/>
              <a:ext cx="100811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10 *</a:t>
              </a:r>
              <a:endParaRPr 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39552" y="5013176"/>
            <a:ext cx="820891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j;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for (j = 0; j &lt; 10; j++)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arr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[j] = (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*) malloc (sizeof(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));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0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1444</Words>
  <Application>Microsoft Office PowerPoint</Application>
  <PresentationFormat>On-screen Show (4:3)</PresentationFormat>
  <Paragraphs>303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Pointers and arrays</vt:lpstr>
      <vt:lpstr>Announcements</vt:lpstr>
      <vt:lpstr>Recap: dynamic memory allocation</vt:lpstr>
      <vt:lpstr>Question</vt:lpstr>
      <vt:lpstr>Question: realloc and free</vt:lpstr>
      <vt:lpstr>Arrays and Pointers</vt:lpstr>
      <vt:lpstr>Precedence (Unary Refined)</vt:lpstr>
      <vt:lpstr>Array of Pointers</vt:lpstr>
      <vt:lpstr>Array of Pointers</vt:lpstr>
      <vt:lpstr>Subtle difference</vt:lpstr>
      <vt:lpstr>Exercise: All Substrings</vt:lpstr>
      <vt:lpstr>All Substrings: Solution Strategy</vt:lpstr>
      <vt:lpstr>Solution: Version 1</vt:lpstr>
      <vt:lpstr>Too much wastage…</vt:lpstr>
      <vt:lpstr>Solution: Version 2</vt:lpstr>
      <vt:lpstr>Solution: Version 3</vt:lpstr>
      <vt:lpstr>Example Function that Returns Pointer</vt:lpstr>
      <vt:lpstr>Returning Pointer: Beware</vt:lpstr>
      <vt:lpstr>Returning Pointer: Beware</vt:lpstr>
      <vt:lpstr>Stack vs heap</vt:lpstr>
      <vt:lpstr>An Intuition</vt:lpstr>
      <vt:lpstr>Class 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arrays</dc:title>
  <dc:creator>cse</dc:creator>
  <cp:lastModifiedBy>nisheeth</cp:lastModifiedBy>
  <cp:revision>7</cp:revision>
  <dcterms:created xsi:type="dcterms:W3CDTF">2017-10-22T03:12:40Z</dcterms:created>
  <dcterms:modified xsi:type="dcterms:W3CDTF">2017-10-25T06:14:44Z</dcterms:modified>
</cp:coreProperties>
</file>