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57" r:id="rId11"/>
    <p:sldId id="258" r:id="rId12"/>
    <p:sldId id="259" r:id="rId13"/>
    <p:sldId id="281" r:id="rId14"/>
    <p:sldId id="260" r:id="rId15"/>
    <p:sldId id="261" r:id="rId16"/>
    <p:sldId id="262" r:id="rId17"/>
    <p:sldId id="263" r:id="rId18"/>
    <p:sldId id="264" r:id="rId19"/>
    <p:sldId id="265" r:id="rId20"/>
    <p:sldId id="282" r:id="rId21"/>
    <p:sldId id="266" r:id="rId22"/>
    <p:sldId id="267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62E22-A7E4-4173-BF13-647001F04FE1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659C8-4BE5-40C5-8E14-CCDCCA61A34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2300" b="1">
                <a:solidFill>
                  <a:schemeClr val="tx1"/>
                </a:solidFill>
                <a:latin typeface="Comic Sans MS" pitchFamily="64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2300" b="1">
                <a:solidFill>
                  <a:schemeClr val="tx1"/>
                </a:solidFill>
                <a:latin typeface="Comic Sans MS" pitchFamily="64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2300" b="1">
                <a:solidFill>
                  <a:schemeClr val="tx1"/>
                </a:solidFill>
                <a:latin typeface="Comic Sans MS" pitchFamily="64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2300" b="1">
                <a:solidFill>
                  <a:schemeClr val="tx1"/>
                </a:solidFill>
                <a:latin typeface="Comic Sans MS" pitchFamily="64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2300" b="1">
                <a:solidFill>
                  <a:schemeClr val="tx1"/>
                </a:solidFill>
                <a:latin typeface="Comic Sans MS" pitchFamily="64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2300" b="1">
                <a:solidFill>
                  <a:schemeClr val="tx1"/>
                </a:solidFill>
                <a:latin typeface="Comic Sans MS" pitchFamily="64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2300" b="1">
                <a:solidFill>
                  <a:schemeClr val="tx1"/>
                </a:solidFill>
                <a:latin typeface="Comic Sans MS" pitchFamily="64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2300" b="1">
                <a:solidFill>
                  <a:schemeClr val="tx1"/>
                </a:solidFill>
                <a:latin typeface="Comic Sans MS" pitchFamily="64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2300" b="1">
                <a:solidFill>
                  <a:schemeClr val="tx1"/>
                </a:solidFill>
                <a:latin typeface="Comic Sans MS" pitchFamily="64" charset="0"/>
                <a:ea typeface="Microsoft YaHei" charset="-122"/>
              </a:defRPr>
            </a:lvl9pPr>
          </a:lstStyle>
          <a:p>
            <a:pPr eaLnBrk="1" hangingPunct="1"/>
            <a:fld id="{7E668F2B-8F11-4CA6-95FF-5C0F9EF2DEF6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eaLnBrk="1" hangingPunct="1"/>
              <a:t>8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FA3E6A02-DE0F-485C-A7A5-892D9FFBC19C}" type="slidenum">
              <a:rPr lang="en-US" alt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13</a:t>
            </a:fld>
            <a:endParaRPr lang="en-US" alt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/>
              <a:t>-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dim3[5][6][7]; is </a:t>
            </a:r>
            <a:r>
              <a:rPr lang="en-US" altLang="en-US" smtClean="0"/>
              <a:t>also allowed!</a:t>
            </a:r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8681C69-A739-447A-B631-9631DBDC72B8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47BBD6B-234B-480D-8F34-EBE4456D6B34}" type="slidenum">
              <a:rPr lang="en-IN" smtClean="0"/>
              <a:pPr>
                <a:defRPr/>
              </a:pPr>
              <a:t>21</a:t>
            </a:fld>
            <a:endParaRPr lang="en-IN" smtClean="0"/>
          </a:p>
        </p:txBody>
      </p:sp>
      <p:sp>
        <p:nvSpPr>
          <p:cNvPr id="880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115405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47BBD6B-234B-480D-8F34-EBE4456D6B34}" type="slidenum">
              <a:rPr lang="en-IN" smtClean="0"/>
              <a:pPr>
                <a:defRPr/>
              </a:pPr>
              <a:t>22</a:t>
            </a:fld>
            <a:endParaRPr lang="en-IN" smtClean="0"/>
          </a:p>
        </p:txBody>
      </p:sp>
      <p:sp>
        <p:nvSpPr>
          <p:cNvPr id="880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098" y="4343703"/>
            <a:ext cx="5485805" cy="4115405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FF22-0B99-42BD-8978-91DA3973A4A3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F4CB-7141-4409-9552-8EB0F37BA3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FF22-0B99-42BD-8978-91DA3973A4A3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F4CB-7141-4409-9552-8EB0F37BA3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FF22-0B99-42BD-8978-91DA3973A4A3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F4CB-7141-4409-9552-8EB0F37BA3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2C45-7276-4D02-9CD0-794EB7D120D6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‹#›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55348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FF22-0B99-42BD-8978-91DA3973A4A3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F4CB-7141-4409-9552-8EB0F37BA3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FF22-0B99-42BD-8978-91DA3973A4A3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F4CB-7141-4409-9552-8EB0F37BA3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FF22-0B99-42BD-8978-91DA3973A4A3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F4CB-7141-4409-9552-8EB0F37BA3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FF22-0B99-42BD-8978-91DA3973A4A3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F4CB-7141-4409-9552-8EB0F37BA3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FF22-0B99-42BD-8978-91DA3973A4A3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F4CB-7141-4409-9552-8EB0F37BA3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FF22-0B99-42BD-8978-91DA3973A4A3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F4CB-7141-4409-9552-8EB0F37BA3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FF22-0B99-42BD-8978-91DA3973A4A3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F4CB-7141-4409-9552-8EB0F37BA3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FF22-0B99-42BD-8978-91DA3973A4A3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F4CB-7141-4409-9552-8EB0F37BA3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EFF22-0B99-42BD-8978-91DA3973A4A3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8F4CB-7141-4409-9552-8EB0F37BA34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Winding up pointers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ESC101</a:t>
            </a:r>
          </a:p>
          <a:p>
            <a:r>
              <a:rPr lang="en-US" dirty="0" smtClean="0"/>
              <a:t>October 30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5875" y="5373216"/>
            <a:ext cx="343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http://www.xkcd.com/371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" y="2209952"/>
            <a:ext cx="9015873" cy="243809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2673-732C-47CF-B440-94442B86508E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10</a:t>
            </a:fld>
            <a:endParaRPr lang="hi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936104"/>
          </a:xfrm>
        </p:spPr>
        <p:txBody>
          <a:bodyPr/>
          <a:lstStyle/>
          <a:p>
            <a:r>
              <a:rPr lang="en-US" dirty="0" smtClean="0"/>
              <a:t>Common Issues and Errors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36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792088"/>
          </a:xfrm>
        </p:spPr>
        <p:txBody>
          <a:bodyPr/>
          <a:lstStyle/>
          <a:p>
            <a:r>
              <a:rPr lang="en-US" dirty="0" smtClean="0"/>
              <a:t>Common Issues and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8496944" cy="5184576"/>
          </a:xfrm>
        </p:spPr>
        <p:txBody>
          <a:bodyPr>
            <a:normAutofit fontScale="92500" lnSpcReduction="10000"/>
          </a:bodyPr>
          <a:lstStyle/>
          <a:p>
            <a:pPr marL="341313" indent="-341313">
              <a:buClr>
                <a:srgbClr val="990000"/>
              </a:buClr>
              <a:buSzPct val="70000"/>
              <a:buFont typeface="Wingdings 2" pitchFamily="16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/>
              <a:t>Forgetting to </a:t>
            </a:r>
            <a:r>
              <a:rPr lang="en-IN" altLang="en-US" dirty="0" smtClean="0"/>
              <a:t>malloc, forgetting to initialize allocated memory</a:t>
            </a:r>
            <a:endParaRPr lang="en-IN" altLang="en-US" dirty="0"/>
          </a:p>
          <a:p>
            <a:pPr marL="341313" indent="-341313">
              <a:buClr>
                <a:srgbClr val="990000"/>
              </a:buClr>
              <a:buSzPct val="70000"/>
              <a:buFont typeface="Wingdings 2" pitchFamily="16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/>
              <a:t>Not allocating enough space in malloc (e.g. Allocating </a:t>
            </a:r>
            <a:r>
              <a:rPr lang="en-IN" altLang="en-US" dirty="0" smtClean="0"/>
              <a:t>4 characters </a:t>
            </a:r>
            <a:r>
              <a:rPr lang="en-IN" altLang="en-US" dirty="0"/>
              <a:t>instead of </a:t>
            </a:r>
            <a:r>
              <a:rPr lang="en-IN" altLang="en-US" dirty="0" smtClean="0"/>
              <a:t>5 to store the string “IITK”.)</a:t>
            </a:r>
          </a:p>
          <a:p>
            <a:pPr marL="341313" indent="-341313">
              <a:buClr>
                <a:srgbClr val="990000"/>
              </a:buClr>
              <a:buSzPct val="70000"/>
              <a:buFont typeface="Wingdings 2" pitchFamily="16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 smtClean="0"/>
              <a:t>Returning pointers to temporaries (called </a:t>
            </a:r>
            <a:r>
              <a:rPr lang="en-IN" altLang="en-US" dirty="0" smtClean="0">
                <a:solidFill>
                  <a:srgbClr val="FF0000"/>
                </a:solidFill>
              </a:rPr>
              <a:t>dangling pointers</a:t>
            </a:r>
            <a:r>
              <a:rPr lang="en-IN" altLang="en-US" dirty="0" smtClean="0"/>
              <a:t>)</a:t>
            </a:r>
            <a:endParaRPr lang="en-IN" altLang="en-US" dirty="0"/>
          </a:p>
          <a:p>
            <a:pPr marL="341313" indent="-341313">
              <a:buClr>
                <a:srgbClr val="990000"/>
              </a:buClr>
              <a:buSzPct val="70000"/>
              <a:buFont typeface="Wingdings 2" pitchFamily="16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/>
              <a:t>Forgetting to free memory after use (called a </a:t>
            </a:r>
            <a:r>
              <a:rPr lang="en-IN" altLang="en-US" dirty="0">
                <a:solidFill>
                  <a:srgbClr val="FF0000"/>
                </a:solidFill>
              </a:rPr>
              <a:t>memory leak</a:t>
            </a:r>
            <a:r>
              <a:rPr lang="en-IN" altLang="en-US" dirty="0"/>
              <a:t>.)</a:t>
            </a:r>
          </a:p>
          <a:p>
            <a:pPr marL="341313" indent="-341313">
              <a:buClr>
                <a:srgbClr val="990000"/>
              </a:buClr>
              <a:buSzPct val="70000"/>
              <a:buFont typeface="Wingdings 2" pitchFamily="16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/>
              <a:t>Freeing the same memory more than </a:t>
            </a:r>
            <a:r>
              <a:rPr lang="en-IN" altLang="en-US" dirty="0" smtClean="0"/>
              <a:t>once</a:t>
            </a:r>
            <a:r>
              <a:rPr lang="en-IN" altLang="en-US" dirty="0"/>
              <a:t> </a:t>
            </a:r>
            <a:r>
              <a:rPr lang="en-IN" altLang="en-US" dirty="0" smtClean="0"/>
              <a:t>(runtime </a:t>
            </a:r>
            <a:r>
              <a:rPr lang="en-IN" altLang="en-US" dirty="0"/>
              <a:t>error</a:t>
            </a:r>
            <a:r>
              <a:rPr lang="en-IN" altLang="en-US" dirty="0" smtClean="0"/>
              <a:t>), using free-d memory</a:t>
            </a:r>
            <a:endParaRPr lang="en-IN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11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134069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496944" cy="57606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code:</a:t>
            </a:r>
          </a:p>
          <a:p>
            <a:endParaRPr lang="en-US" dirty="0"/>
          </a:p>
          <a:p>
            <a:r>
              <a:rPr lang="en-US" dirty="0" smtClean="0"/>
              <a:t>Memory is allocated to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smtClean="0"/>
              <a:t>at line 2.</a:t>
            </a:r>
          </a:p>
          <a:p>
            <a:r>
              <a:rPr lang="en-US" dirty="0" smtClean="0"/>
              <a:t>However, at line 3,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is reassigned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</a:p>
          <a:p>
            <a:r>
              <a:rPr lang="en-US" dirty="0" smtClean="0"/>
              <a:t>No way to refer to allocated memory!!</a:t>
            </a:r>
          </a:p>
          <a:p>
            <a:pPr lvl="1"/>
            <a:r>
              <a:rPr lang="en-US" dirty="0" smtClean="0"/>
              <a:t>We can not even free it, as free-</a:t>
            </a:r>
            <a:r>
              <a:rPr lang="en-US" dirty="0" err="1" smtClean="0"/>
              <a:t>ing</a:t>
            </a:r>
            <a:r>
              <a:rPr lang="en-US" dirty="0" smtClean="0"/>
              <a:t> requires passing address of allocated block</a:t>
            </a:r>
          </a:p>
          <a:p>
            <a:r>
              <a:rPr lang="en-US" dirty="0" smtClean="0"/>
              <a:t>This memory is practically lost for the program (Leaked)</a:t>
            </a:r>
          </a:p>
          <a:p>
            <a:pPr lvl="1"/>
            <a:r>
              <a:rPr lang="en-US" dirty="0" smtClean="0"/>
              <a:t>Ideally, memory should be freed before losing last reference to it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7" name="Rectangle 6"/>
          <p:cNvSpPr/>
          <p:nvPr/>
        </p:nvSpPr>
        <p:spPr>
          <a:xfrm>
            <a:off x="3491880" y="884619"/>
            <a:ext cx="511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1. </a:t>
            </a:r>
            <a:r>
              <a:rPr lang="en-US" sz="2400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int</a:t>
            </a:r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*</a:t>
            </a:r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a;</a:t>
            </a:r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2. a </a:t>
            </a:r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= (</a:t>
            </a:r>
            <a:r>
              <a:rPr lang="en-US" sz="24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 *)malloc(5*sizeof(</a:t>
            </a:r>
            <a:r>
              <a:rPr lang="en-US" sz="24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int</a:t>
            </a:r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));</a:t>
            </a: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3</a:t>
            </a:r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. a = NULL;</a:t>
            </a:r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42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5133528" y="1158254"/>
            <a:ext cx="426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09128" y="2441600"/>
            <a:ext cx="8077200" cy="1275432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marL="0" indent="0" eaLnBrk="1" hangingPunct="1">
              <a:spcBef>
                <a:spcPts val="550"/>
              </a:spcBef>
              <a:buClr>
                <a:srgbClr val="9D0000"/>
              </a:buClr>
            </a:pP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mat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is a 5 X 6 matrix of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doubles (or </a:t>
            </a:r>
            <a:r>
              <a:rPr lang="en-US" altLang="en-US" sz="2200" b="1" dirty="0" err="1" smtClean="0">
                <a:solidFill>
                  <a:srgbClr val="000000"/>
                </a:solidFill>
                <a:latin typeface="Comic Sans MS" pitchFamily="64" charset="0"/>
              </a:rPr>
              <a:t>ints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 or floats).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It has 5 rows, each row has 6 columns, each entry is of type double. 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graphicFrame>
        <p:nvGraphicFramePr>
          <p:cNvPr id="153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1356548"/>
              </p:ext>
            </p:extLst>
          </p:nvPr>
        </p:nvGraphicFramePr>
        <p:xfrm>
          <a:off x="1219200" y="3962400"/>
          <a:ext cx="7697788" cy="2762250"/>
        </p:xfrm>
        <a:graphic>
          <a:graphicData uri="http://schemas.openxmlformats.org/drawingml/2006/table">
            <a:tbl>
              <a:tblPr/>
              <a:tblGrid>
                <a:gridCol w="1282700"/>
                <a:gridCol w="1282700"/>
                <a:gridCol w="1284288"/>
                <a:gridCol w="1443037"/>
                <a:gridCol w="1338263"/>
                <a:gridCol w="1066800"/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 2.1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-0.87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31.5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11.4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-3.2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-2.5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1.678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4.5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0.001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1.89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7.889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3.333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0.667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1.1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-4.56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-21.5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-1.0e-9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1.0e-15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-5.78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45.7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26.9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-0.001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1000.09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2"/>
          <p:cNvGrpSpPr/>
          <p:nvPr/>
        </p:nvGrpSpPr>
        <p:grpSpPr>
          <a:xfrm>
            <a:off x="76200" y="4267200"/>
            <a:ext cx="1219200" cy="1266825"/>
            <a:chOff x="76200" y="4267200"/>
            <a:chExt cx="1219200" cy="1266825"/>
          </a:xfrm>
        </p:grpSpPr>
        <p:sp>
          <p:nvSpPr>
            <p:cNvPr id="4146" name="Rectangle 107"/>
            <p:cNvSpPr>
              <a:spLocks noChangeArrowheads="1"/>
            </p:cNvSpPr>
            <p:nvPr/>
          </p:nvSpPr>
          <p:spPr bwMode="auto">
            <a:xfrm>
              <a:off x="76200" y="4724400"/>
              <a:ext cx="685800" cy="457200"/>
            </a:xfrm>
            <a:prstGeom prst="rect">
              <a:avLst/>
            </a:prstGeom>
            <a:solidFill>
              <a:srgbClr val="51DAFF"/>
            </a:solidFill>
            <a:ln w="25560" cap="sq">
              <a:solidFill>
                <a:srgbClr val="5C9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altLang="en-US"/>
            </a:p>
          </p:txBody>
        </p:sp>
        <p:sp>
          <p:nvSpPr>
            <p:cNvPr id="4147" name="Text Box 108"/>
            <p:cNvSpPr txBox="1">
              <a:spLocks noChangeArrowheads="1"/>
            </p:cNvSpPr>
            <p:nvPr/>
          </p:nvSpPr>
          <p:spPr bwMode="auto">
            <a:xfrm>
              <a:off x="80963" y="5105400"/>
              <a:ext cx="684212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200" b="1">
                  <a:solidFill>
                    <a:srgbClr val="9D0000"/>
                  </a:solidFill>
                  <a:latin typeface="Comic Sans MS" pitchFamily="64" charset="0"/>
                </a:rPr>
                <a:t>mat</a:t>
              </a:r>
            </a:p>
          </p:txBody>
        </p:sp>
        <p:cxnSp>
          <p:nvCxnSpPr>
            <p:cNvPr id="4148" name="AutoShape 109"/>
            <p:cNvCxnSpPr>
              <a:cxnSpLocks noChangeShapeType="1"/>
            </p:cNvCxnSpPr>
            <p:nvPr/>
          </p:nvCxnSpPr>
          <p:spPr bwMode="auto">
            <a:xfrm flipV="1">
              <a:off x="609600" y="4267200"/>
              <a:ext cx="685800" cy="609600"/>
            </a:xfrm>
            <a:prstGeom prst="bentConnector3">
              <a:avLst>
                <a:gd name="adj1" fmla="val 50000"/>
              </a:avLst>
            </a:prstGeom>
            <a:noFill/>
            <a:ln w="2844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1"/>
          <p:cNvGrpSpPr/>
          <p:nvPr/>
        </p:nvGrpSpPr>
        <p:grpSpPr>
          <a:xfrm>
            <a:off x="180528" y="1029072"/>
            <a:ext cx="8305800" cy="1319808"/>
            <a:chOff x="0" y="381000"/>
            <a:chExt cx="8305800" cy="1319808"/>
          </a:xfrm>
        </p:grpSpPr>
        <p:sp>
          <p:nvSpPr>
            <p:cNvPr id="4100" name="Text Box 3"/>
            <p:cNvSpPr txBox="1">
              <a:spLocks noChangeArrowheads="1"/>
            </p:cNvSpPr>
            <p:nvPr/>
          </p:nvSpPr>
          <p:spPr bwMode="auto">
            <a:xfrm>
              <a:off x="304800" y="381000"/>
              <a:ext cx="2181672" cy="433068"/>
            </a:xfrm>
            <a:prstGeom prst="rect">
              <a:avLst/>
            </a:prstGeom>
            <a:solidFill>
              <a:srgbClr val="CCEDB1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200" b="1" dirty="0" smtClean="0">
                  <a:solidFill>
                    <a:srgbClr val="000000"/>
                  </a:solidFill>
                  <a:latin typeface="Comic Sans MS" pitchFamily="64" charset="0"/>
                </a:rPr>
                <a:t>Declaration:</a:t>
              </a:r>
              <a:endParaRPr lang="en-US" altLang="en-US" sz="2200" b="1" dirty="0">
                <a:solidFill>
                  <a:srgbClr val="000000"/>
                </a:solidFill>
                <a:latin typeface="Comic Sans MS" pitchFamily="64" charset="0"/>
              </a:endParaRPr>
            </a:p>
          </p:txBody>
        </p:sp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0" y="937220"/>
              <a:ext cx="2667000" cy="763588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double  mat[5][6];    </a:t>
              </a:r>
            </a:p>
          </p:txBody>
        </p:sp>
        <p:sp>
          <p:nvSpPr>
            <p:cNvPr id="4150" name="Text Box 112"/>
            <p:cNvSpPr txBox="1">
              <a:spLocks noChangeArrowheads="1"/>
            </p:cNvSpPr>
            <p:nvPr/>
          </p:nvSpPr>
          <p:spPr bwMode="auto">
            <a:xfrm>
              <a:off x="3230488" y="937221"/>
              <a:ext cx="2133600" cy="763587"/>
            </a:xfrm>
            <a:prstGeom prst="rect">
              <a:avLst/>
            </a:prstGeom>
            <a:solidFill>
              <a:srgbClr val="8FFBCA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int mat[5][6];    </a:t>
              </a:r>
            </a:p>
          </p:txBody>
        </p:sp>
        <p:sp>
          <p:nvSpPr>
            <p:cNvPr id="4153" name="Text Box 115"/>
            <p:cNvSpPr txBox="1">
              <a:spLocks noChangeArrowheads="1"/>
            </p:cNvSpPr>
            <p:nvPr/>
          </p:nvSpPr>
          <p:spPr bwMode="auto">
            <a:xfrm>
              <a:off x="5867400" y="937220"/>
              <a:ext cx="2438400" cy="763588"/>
            </a:xfrm>
            <a:prstGeom prst="rect">
              <a:avLst/>
            </a:prstGeom>
            <a:solidFill>
              <a:srgbClr val="ADFDB1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200" b="1">
                  <a:solidFill>
                    <a:srgbClr val="000000"/>
                  </a:solidFill>
                  <a:latin typeface="Comic Sans MS" pitchFamily="64" charset="0"/>
                </a:rPr>
                <a:t>float mat[5][6];    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Comic Sans MS" pitchFamily="64" charset="0"/>
              </a:rPr>
              <a:t>Multidimensional </a:t>
            </a:r>
            <a:r>
              <a:rPr lang="en-US" altLang="en-US" dirty="0" smtClean="0">
                <a:latin typeface="Comic Sans MS" pitchFamily="64" charset="0"/>
              </a:rPr>
              <a:t>Arrays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18F9-62AF-4AA9-8EAC-2C31CF0F6667}" type="datetime7">
              <a:rPr lang="en-US" smtClean="0"/>
              <a:pPr/>
              <a:t>Oct-17</a:t>
            </a:fld>
            <a:endParaRPr lang="hi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13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xmlns="" val="2538823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1440160"/>
          </a:xfrm>
        </p:spPr>
        <p:txBody>
          <a:bodyPr/>
          <a:lstStyle/>
          <a:p>
            <a:r>
              <a:rPr lang="en-US" dirty="0" smtClean="0"/>
              <a:t>Multi-dimensional Array vs. Multi-level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465712"/>
            <a:ext cx="8496944" cy="1858888"/>
          </a:xfrm>
        </p:spPr>
        <p:txBody>
          <a:bodyPr>
            <a:normAutofit fontScale="32500" lnSpcReduction="20000"/>
          </a:bodyPr>
          <a:lstStyle/>
          <a:p>
            <a:r>
              <a:rPr lang="en-US" sz="8000" dirty="0" smtClean="0"/>
              <a:t>Are these two equivalent?</a:t>
            </a:r>
            <a:endParaRPr lang="en-US" sz="8000" dirty="0"/>
          </a:p>
          <a:p>
            <a:pPr lvl="1"/>
            <a:r>
              <a:rPr lang="en-US" sz="8000" dirty="0" smtClean="0"/>
              <a:t>Both </a:t>
            </a:r>
            <a:r>
              <a:rPr lang="en-US" sz="8000" dirty="0" smtClean="0">
                <a:solidFill>
                  <a:srgbClr val="FF0000"/>
                </a:solidFill>
              </a:rPr>
              <a:t>a</a:t>
            </a:r>
            <a:r>
              <a:rPr lang="en-US" sz="8000" dirty="0" smtClean="0"/>
              <a:t> and </a:t>
            </a:r>
            <a:r>
              <a:rPr lang="en-US" sz="8000" dirty="0" smtClean="0">
                <a:solidFill>
                  <a:srgbClr val="FF0000"/>
                </a:solidFill>
              </a:rPr>
              <a:t>b</a:t>
            </a:r>
            <a:r>
              <a:rPr lang="en-US" sz="8000" dirty="0" smtClean="0"/>
              <a:t> can hold 6 integer in a 2x3 grid like structure.</a:t>
            </a:r>
          </a:p>
          <a:p>
            <a:pPr lvl="1"/>
            <a:r>
              <a:rPr lang="en-US" sz="8000" dirty="0" smtClean="0"/>
              <a:t>In case of </a:t>
            </a:r>
            <a:r>
              <a:rPr lang="en-US" sz="8000" dirty="0" smtClean="0">
                <a:solidFill>
                  <a:srgbClr val="FF0000"/>
                </a:solidFill>
              </a:rPr>
              <a:t>a </a:t>
            </a:r>
            <a:r>
              <a:rPr lang="en-US" sz="8000" dirty="0" smtClean="0"/>
              <a:t>all 6 cells are consecutively allocated.</a:t>
            </a:r>
            <a:r>
              <a:rPr lang="en-US" sz="8000" dirty="0" smtClean="0">
                <a:solidFill>
                  <a:srgbClr val="FF0000"/>
                </a:solidFill>
              </a:rPr>
              <a:t> </a:t>
            </a:r>
            <a:r>
              <a:rPr lang="en-US" sz="8000" dirty="0" smtClean="0"/>
              <a:t>For</a:t>
            </a:r>
            <a:r>
              <a:rPr lang="en-US" sz="8000" dirty="0" smtClean="0">
                <a:solidFill>
                  <a:srgbClr val="FF0000"/>
                </a:solidFill>
              </a:rPr>
              <a:t> b</a:t>
            </a:r>
            <a:r>
              <a:rPr lang="en-US" sz="8000" dirty="0" smtClean="0"/>
              <a:t>, we have 2 blocks of 3 consecutive cells each.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7" name="TextBox 6"/>
          <p:cNvSpPr txBox="1"/>
          <p:nvPr/>
        </p:nvSpPr>
        <p:spPr>
          <a:xfrm>
            <a:off x="251520" y="2004522"/>
            <a:ext cx="200370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mic Sans MS" panose="030F0702030302020204" pitchFamily="66" charset="0"/>
              </a:rPr>
              <a:t>int</a:t>
            </a:r>
            <a:r>
              <a:rPr lang="en-US" sz="2800" dirty="0" smtClean="0">
                <a:latin typeface="Comic Sans MS" panose="030F0702030302020204" pitchFamily="66" charset="0"/>
              </a:rPr>
              <a:t> a[2][3];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7824" y="1988840"/>
            <a:ext cx="5760640" cy="181588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**b;</a:t>
            </a:r>
          </a:p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= (</a:t>
            </a:r>
            <a:r>
              <a:rPr lang="en-U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**)malloc(2*sizeof(</a:t>
            </a:r>
            <a:r>
              <a:rPr lang="en-U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*));</a:t>
            </a:r>
          </a:p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[0] = (</a:t>
            </a:r>
            <a:r>
              <a:rPr lang="en-U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*)malloc(3*sizeof(</a:t>
            </a:r>
            <a:r>
              <a:rPr lang="en-U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));</a:t>
            </a:r>
          </a:p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[1] = 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*)malloc(3*sizeof(</a:t>
            </a:r>
            <a:r>
              <a:rPr 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));</a:t>
            </a:r>
          </a:p>
        </p:txBody>
      </p:sp>
    </p:spTree>
    <p:extLst>
      <p:ext uri="{BB962C8B-B14F-4D97-AF65-F5344CB8AC3E}">
        <p14:creationId xmlns="" xmlns:p14="http://schemas.microsoft.com/office/powerpoint/2010/main" val="4967798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72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Memory layout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Pointers</a:t>
            </a:r>
            <a:endParaRPr lang="hi-I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06656"/>
            <a:ext cx="200370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mic Sans MS" panose="030F0702030302020204" pitchFamily="66" charset="0"/>
              </a:rPr>
              <a:t>int</a:t>
            </a:r>
            <a:r>
              <a:rPr lang="en-US" sz="2800" dirty="0" smtClean="0">
                <a:latin typeface="Comic Sans MS" panose="030F0702030302020204" pitchFamily="66" charset="0"/>
              </a:rPr>
              <a:t> a[2][3];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692696"/>
            <a:ext cx="5760640" cy="181588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**b;</a:t>
            </a:r>
          </a:p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= (</a:t>
            </a:r>
            <a:r>
              <a:rPr lang="en-U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**)malloc(2*sizeof(</a:t>
            </a:r>
            <a:r>
              <a:rPr lang="en-U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*));</a:t>
            </a:r>
          </a:p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b[0] = (</a:t>
            </a:r>
            <a:r>
              <a:rPr 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*)malloc(3*sizeof(</a:t>
            </a:r>
            <a:r>
              <a:rPr 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));</a:t>
            </a:r>
          </a:p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b[1] = (</a:t>
            </a:r>
            <a:r>
              <a:rPr 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*)malloc(3*sizeof(</a:t>
            </a:r>
            <a:r>
              <a:rPr 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));</a:t>
            </a:r>
            <a:endParaRPr 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" name="Group 128"/>
          <p:cNvGrpSpPr/>
          <p:nvPr/>
        </p:nvGrpSpPr>
        <p:grpSpPr>
          <a:xfrm>
            <a:off x="295752" y="3140968"/>
            <a:ext cx="2548056" cy="1524000"/>
            <a:chOff x="295752" y="2780928"/>
            <a:chExt cx="2548056" cy="1524000"/>
          </a:xfrm>
        </p:grpSpPr>
        <p:grpSp>
          <p:nvGrpSpPr>
            <p:cNvPr id="9" name="Group 103"/>
            <p:cNvGrpSpPr/>
            <p:nvPr/>
          </p:nvGrpSpPr>
          <p:grpSpPr>
            <a:xfrm>
              <a:off x="1460799" y="2780928"/>
              <a:ext cx="1383009" cy="1524000"/>
              <a:chOff x="531499" y="2780928"/>
              <a:chExt cx="1383009" cy="1524000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0" name="Group 67"/>
              <p:cNvGrpSpPr/>
              <p:nvPr/>
            </p:nvGrpSpPr>
            <p:grpSpPr>
              <a:xfrm>
                <a:off x="531499" y="2780928"/>
                <a:ext cx="1383009" cy="762000"/>
                <a:chOff x="762001" y="3273152"/>
                <a:chExt cx="1383009" cy="762000"/>
              </a:xfrm>
              <a:grpFill/>
            </p:grpSpPr>
            <p:sp>
              <p:nvSpPr>
                <p:cNvPr id="56" name="Rectangle 85"/>
                <p:cNvSpPr>
                  <a:spLocks noChangeArrowheads="1"/>
                </p:cNvSpPr>
                <p:nvPr/>
              </p:nvSpPr>
              <p:spPr bwMode="auto">
                <a:xfrm>
                  <a:off x="762001" y="3273152"/>
                  <a:ext cx="461003" cy="762000"/>
                </a:xfrm>
                <a:prstGeom prst="rect">
                  <a:avLst/>
                </a:prstGeom>
                <a:grpFill/>
                <a:ln w="9525" algn="ctr">
                  <a:solidFill>
                    <a:srgbClr val="9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58" name="Rectangle 87"/>
                <p:cNvSpPr>
                  <a:spLocks noChangeArrowheads="1"/>
                </p:cNvSpPr>
                <p:nvPr/>
              </p:nvSpPr>
              <p:spPr bwMode="auto">
                <a:xfrm>
                  <a:off x="1223004" y="3273152"/>
                  <a:ext cx="461003" cy="762000"/>
                </a:xfrm>
                <a:prstGeom prst="rect">
                  <a:avLst/>
                </a:prstGeom>
                <a:grpFill/>
                <a:ln w="9525" algn="ctr">
                  <a:solidFill>
                    <a:srgbClr val="9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60" name="Rectangle 89"/>
                <p:cNvSpPr>
                  <a:spLocks noChangeArrowheads="1"/>
                </p:cNvSpPr>
                <p:nvPr/>
              </p:nvSpPr>
              <p:spPr bwMode="auto">
                <a:xfrm>
                  <a:off x="1684007" y="3273152"/>
                  <a:ext cx="461003" cy="762000"/>
                </a:xfrm>
                <a:prstGeom prst="rect">
                  <a:avLst/>
                </a:prstGeom>
                <a:grpFill/>
                <a:ln w="9525" algn="ctr">
                  <a:solidFill>
                    <a:srgbClr val="9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11" name="Group 66"/>
              <p:cNvGrpSpPr/>
              <p:nvPr/>
            </p:nvGrpSpPr>
            <p:grpSpPr>
              <a:xfrm>
                <a:off x="537038" y="3542928"/>
                <a:ext cx="1371929" cy="762000"/>
                <a:chOff x="762000" y="4035152"/>
                <a:chExt cx="1371929" cy="762000"/>
              </a:xfrm>
              <a:grpFill/>
            </p:grpSpPr>
            <p:sp>
              <p:nvSpPr>
                <p:cNvPr id="44" name="Rectangle 96"/>
                <p:cNvSpPr>
                  <a:spLocks noChangeArrowheads="1"/>
                </p:cNvSpPr>
                <p:nvPr/>
              </p:nvSpPr>
              <p:spPr bwMode="auto">
                <a:xfrm>
                  <a:off x="1219309" y="4035152"/>
                  <a:ext cx="457309" cy="762000"/>
                </a:xfrm>
                <a:prstGeom prst="rect">
                  <a:avLst/>
                </a:prstGeom>
                <a:grpFill/>
                <a:ln w="9525" algn="ctr">
                  <a:solidFill>
                    <a:srgbClr val="9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46" name="Rectangle 98"/>
                <p:cNvSpPr>
                  <a:spLocks noChangeArrowheads="1"/>
                </p:cNvSpPr>
                <p:nvPr/>
              </p:nvSpPr>
              <p:spPr bwMode="auto">
                <a:xfrm>
                  <a:off x="762000" y="4035152"/>
                  <a:ext cx="457309" cy="762000"/>
                </a:xfrm>
                <a:prstGeom prst="rect">
                  <a:avLst/>
                </a:prstGeom>
                <a:grpFill/>
                <a:ln w="9525" algn="ctr">
                  <a:solidFill>
                    <a:srgbClr val="9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52" name="Rectangle 133"/>
                <p:cNvSpPr>
                  <a:spLocks noChangeArrowheads="1"/>
                </p:cNvSpPr>
                <p:nvPr/>
              </p:nvSpPr>
              <p:spPr bwMode="auto">
                <a:xfrm>
                  <a:off x="1676620" y="4035152"/>
                  <a:ext cx="457309" cy="762000"/>
                </a:xfrm>
                <a:prstGeom prst="rect">
                  <a:avLst/>
                </a:prstGeom>
                <a:grpFill/>
                <a:ln w="9525" algn="ctr">
                  <a:solidFill>
                    <a:srgbClr val="9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</p:grpSp>
        </p:grpSp>
        <p:sp>
          <p:nvSpPr>
            <p:cNvPr id="102" name="Rectangle 89"/>
            <p:cNvSpPr>
              <a:spLocks noChangeArrowheads="1"/>
            </p:cNvSpPr>
            <p:nvPr/>
          </p:nvSpPr>
          <p:spPr bwMode="auto">
            <a:xfrm>
              <a:off x="295752" y="3044488"/>
              <a:ext cx="461003" cy="762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dirty="0" smtClean="0">
                  <a:ea typeface="ＭＳ Ｐゴシック" pitchFamily="34" charset="-128"/>
                </a:rPr>
                <a:t>a</a:t>
              </a:r>
              <a:endParaRPr lang="en-US" altLang="en-US" sz="2400" dirty="0">
                <a:ea typeface="ＭＳ Ｐゴシック" pitchFamily="34" charset="-128"/>
              </a:endParaRPr>
            </a:p>
          </p:txBody>
        </p:sp>
        <p:cxnSp>
          <p:nvCxnSpPr>
            <p:cNvPr id="106" name="Elbow Connector 105"/>
            <p:cNvCxnSpPr/>
            <p:nvPr/>
          </p:nvCxnSpPr>
          <p:spPr bwMode="auto">
            <a:xfrm flipV="1">
              <a:off x="526253" y="2907082"/>
              <a:ext cx="871133" cy="518406"/>
            </a:xfrm>
            <a:prstGeom prst="bentConnector3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29"/>
          <p:cNvGrpSpPr/>
          <p:nvPr/>
        </p:nvGrpSpPr>
        <p:grpSpPr>
          <a:xfrm>
            <a:off x="4635154" y="2886122"/>
            <a:ext cx="3984151" cy="1911030"/>
            <a:chOff x="4635154" y="2526082"/>
            <a:chExt cx="3984151" cy="1911030"/>
          </a:xfrm>
        </p:grpSpPr>
        <p:grpSp>
          <p:nvGrpSpPr>
            <p:cNvPr id="13" name="Group 84"/>
            <p:cNvGrpSpPr/>
            <p:nvPr/>
          </p:nvGrpSpPr>
          <p:grpSpPr>
            <a:xfrm>
              <a:off x="7236296" y="2594992"/>
              <a:ext cx="1383009" cy="762000"/>
              <a:chOff x="762001" y="3273152"/>
              <a:chExt cx="1383009" cy="762000"/>
            </a:xfrm>
            <a:solidFill>
              <a:srgbClr val="FF0000"/>
            </a:solidFill>
          </p:grpSpPr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762001" y="3273152"/>
                <a:ext cx="461003" cy="762000"/>
              </a:xfrm>
              <a:prstGeom prst="rect">
                <a:avLst/>
              </a:prstGeom>
              <a:grpFill/>
              <a:ln w="952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87" name="Rectangle 87"/>
              <p:cNvSpPr>
                <a:spLocks noChangeArrowheads="1"/>
              </p:cNvSpPr>
              <p:nvPr/>
            </p:nvSpPr>
            <p:spPr bwMode="auto">
              <a:xfrm>
                <a:off x="1223004" y="3273152"/>
                <a:ext cx="461003" cy="762000"/>
              </a:xfrm>
              <a:prstGeom prst="rect">
                <a:avLst/>
              </a:prstGeom>
              <a:grpFill/>
              <a:ln w="952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88" name="Rectangle 89"/>
              <p:cNvSpPr>
                <a:spLocks noChangeArrowheads="1"/>
              </p:cNvSpPr>
              <p:nvPr/>
            </p:nvSpPr>
            <p:spPr bwMode="auto">
              <a:xfrm>
                <a:off x="1684007" y="3273152"/>
                <a:ext cx="461003" cy="762000"/>
              </a:xfrm>
              <a:prstGeom prst="rect">
                <a:avLst/>
              </a:prstGeom>
              <a:grpFill/>
              <a:ln w="952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</p:grpSp>
        <p:grpSp>
          <p:nvGrpSpPr>
            <p:cNvPr id="14" name="Group 88"/>
            <p:cNvGrpSpPr/>
            <p:nvPr/>
          </p:nvGrpSpPr>
          <p:grpSpPr>
            <a:xfrm>
              <a:off x="7236295" y="3675112"/>
              <a:ext cx="1371929" cy="762000"/>
              <a:chOff x="762000" y="4035152"/>
              <a:chExt cx="1371929" cy="762000"/>
            </a:xfrm>
            <a:solidFill>
              <a:srgbClr val="FF0000"/>
            </a:solidFill>
          </p:grpSpPr>
          <p:sp>
            <p:nvSpPr>
              <p:cNvPr id="90" name="Rectangle 96"/>
              <p:cNvSpPr>
                <a:spLocks noChangeArrowheads="1"/>
              </p:cNvSpPr>
              <p:nvPr/>
            </p:nvSpPr>
            <p:spPr bwMode="auto">
              <a:xfrm>
                <a:off x="1219309" y="4035152"/>
                <a:ext cx="457309" cy="762000"/>
              </a:xfrm>
              <a:prstGeom prst="rect">
                <a:avLst/>
              </a:prstGeom>
              <a:grpFill/>
              <a:ln w="952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91" name="Rectangle 98"/>
              <p:cNvSpPr>
                <a:spLocks noChangeArrowheads="1"/>
              </p:cNvSpPr>
              <p:nvPr/>
            </p:nvSpPr>
            <p:spPr bwMode="auto">
              <a:xfrm>
                <a:off x="762000" y="4035152"/>
                <a:ext cx="457309" cy="762000"/>
              </a:xfrm>
              <a:prstGeom prst="rect">
                <a:avLst/>
              </a:prstGeom>
              <a:grpFill/>
              <a:ln w="952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92" name="Rectangle 133"/>
              <p:cNvSpPr>
                <a:spLocks noChangeArrowheads="1"/>
              </p:cNvSpPr>
              <p:nvPr/>
            </p:nvSpPr>
            <p:spPr bwMode="auto">
              <a:xfrm>
                <a:off x="1676620" y="4035152"/>
                <a:ext cx="457309" cy="762000"/>
              </a:xfrm>
              <a:prstGeom prst="rect">
                <a:avLst/>
              </a:prstGeom>
              <a:grpFill/>
              <a:ln w="952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</p:grpSp>
        <p:grpSp>
          <p:nvGrpSpPr>
            <p:cNvPr id="15" name="Group 100"/>
            <p:cNvGrpSpPr/>
            <p:nvPr/>
          </p:nvGrpSpPr>
          <p:grpSpPr>
            <a:xfrm>
              <a:off x="5623165" y="2526082"/>
              <a:ext cx="461003" cy="1524000"/>
              <a:chOff x="5623165" y="2526082"/>
              <a:chExt cx="461003" cy="15240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94" name="Rectangle 85"/>
              <p:cNvSpPr>
                <a:spLocks noChangeArrowheads="1"/>
              </p:cNvSpPr>
              <p:nvPr/>
            </p:nvSpPr>
            <p:spPr bwMode="auto">
              <a:xfrm>
                <a:off x="5623165" y="2526082"/>
                <a:ext cx="461003" cy="762000"/>
              </a:xfrm>
              <a:prstGeom prst="rect">
                <a:avLst/>
              </a:prstGeom>
              <a:grpFill/>
              <a:ln w="952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1200" dirty="0" smtClean="0">
                    <a:ea typeface="ＭＳ Ｐゴシック" pitchFamily="34" charset="-128"/>
                  </a:rPr>
                  <a:t>b[0]</a:t>
                </a:r>
                <a:endParaRPr lang="en-US" altLang="en-US" sz="1200" dirty="0">
                  <a:ea typeface="ＭＳ Ｐゴシック" pitchFamily="34" charset="-128"/>
                </a:endParaRPr>
              </a:p>
            </p:txBody>
          </p:sp>
          <p:sp>
            <p:nvSpPr>
              <p:cNvPr id="99" name="Rectangle 98"/>
              <p:cNvSpPr>
                <a:spLocks noChangeArrowheads="1"/>
              </p:cNvSpPr>
              <p:nvPr/>
            </p:nvSpPr>
            <p:spPr bwMode="auto">
              <a:xfrm>
                <a:off x="5625011" y="3288082"/>
                <a:ext cx="457309" cy="762000"/>
              </a:xfrm>
              <a:prstGeom prst="rect">
                <a:avLst/>
              </a:prstGeom>
              <a:grpFill/>
              <a:ln w="952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</p:grpSp>
        <p:sp>
          <p:nvSpPr>
            <p:cNvPr id="103" name="Rectangle 89"/>
            <p:cNvSpPr>
              <a:spLocks noChangeArrowheads="1"/>
            </p:cNvSpPr>
            <p:nvPr/>
          </p:nvSpPr>
          <p:spPr bwMode="auto">
            <a:xfrm>
              <a:off x="4635154" y="2996952"/>
              <a:ext cx="461003" cy="76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dirty="0" smtClean="0">
                  <a:ea typeface="ＭＳ Ｐゴシック" pitchFamily="34" charset="-128"/>
                </a:rPr>
                <a:t>b</a:t>
              </a:r>
              <a:endParaRPr lang="en-US" altLang="en-US" sz="2400" dirty="0">
                <a:ea typeface="ＭＳ Ｐゴシック" pitchFamily="34" charset="-128"/>
              </a:endParaRPr>
            </a:p>
          </p:txBody>
        </p:sp>
        <p:cxnSp>
          <p:nvCxnSpPr>
            <p:cNvPr id="107" name="Elbow Connector 106"/>
            <p:cNvCxnSpPr/>
            <p:nvPr/>
          </p:nvCxnSpPr>
          <p:spPr bwMode="auto">
            <a:xfrm flipV="1">
              <a:off x="4865655" y="2800279"/>
              <a:ext cx="759356" cy="625209"/>
            </a:xfrm>
            <a:prstGeom prst="bentConnector3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8" name="Elbow Connector 107"/>
            <p:cNvCxnSpPr/>
            <p:nvPr/>
          </p:nvCxnSpPr>
          <p:spPr bwMode="auto">
            <a:xfrm flipV="1">
              <a:off x="5836201" y="2777481"/>
              <a:ext cx="1361364" cy="198511"/>
            </a:xfrm>
            <a:prstGeom prst="bentConnector3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0" name="Elbow Connector 109"/>
            <p:cNvCxnSpPr/>
            <p:nvPr/>
          </p:nvCxnSpPr>
          <p:spPr bwMode="auto">
            <a:xfrm>
              <a:off x="5863362" y="3731202"/>
              <a:ext cx="1372933" cy="489886"/>
            </a:xfrm>
            <a:prstGeom prst="bentConnector3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6" name="Rectangle 125"/>
            <p:cNvSpPr/>
            <p:nvPr/>
          </p:nvSpPr>
          <p:spPr>
            <a:xfrm>
              <a:off x="5583739" y="3375773"/>
              <a:ext cx="6334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1200" dirty="0" smtClean="0">
                  <a:ea typeface="ＭＳ Ｐゴシック" pitchFamily="34" charset="-128"/>
                </a:rPr>
                <a:t>b[1]</a:t>
              </a:r>
              <a:endParaRPr lang="en-US" altLang="en-US" sz="1000" dirty="0">
                <a:ea typeface="ＭＳ Ｐゴシック" pitchFamily="34" charset="-128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500034" y="5417122"/>
            <a:ext cx="59202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Warning: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/>
              <a:t>  (*b+3)  </a:t>
            </a:r>
            <a:r>
              <a:rPr lang="en-US" sz="2000" b="1" dirty="0" smtClean="0">
                <a:solidFill>
                  <a:srgbClr val="FF0000"/>
                </a:solidFill>
              </a:rPr>
              <a:t>may not </a:t>
            </a:r>
            <a:r>
              <a:rPr lang="en-US" sz="2000" b="1" dirty="0" smtClean="0"/>
              <a:t>point to b[1][0].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/>
              <a:t>  (*a+3) points to a[1][0].</a:t>
            </a:r>
            <a:endParaRPr lang="en-US" sz="2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063229" y="457951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Logical Layout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3589309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4" grpId="0" build="allAtOnce"/>
      <p:bldP spid="1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72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Indexing Elements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16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Pointers</a:t>
            </a:r>
            <a:endParaRPr lang="hi-IN" dirty="0"/>
          </a:p>
        </p:txBody>
      </p:sp>
      <p:grpSp>
        <p:nvGrpSpPr>
          <p:cNvPr id="3" name="Group 123"/>
          <p:cNvGrpSpPr/>
          <p:nvPr/>
        </p:nvGrpSpPr>
        <p:grpSpPr>
          <a:xfrm>
            <a:off x="251520" y="3951077"/>
            <a:ext cx="4226906" cy="2358243"/>
            <a:chOff x="2630824" y="836712"/>
            <a:chExt cx="4226906" cy="2358243"/>
          </a:xfrm>
        </p:grpSpPr>
        <p:grpSp>
          <p:nvGrpSpPr>
            <p:cNvPr id="7" name="Group 124"/>
            <p:cNvGrpSpPr/>
            <p:nvPr/>
          </p:nvGrpSpPr>
          <p:grpSpPr>
            <a:xfrm>
              <a:off x="2873579" y="1212461"/>
              <a:ext cx="3984151" cy="1911030"/>
              <a:chOff x="4635154" y="2526082"/>
              <a:chExt cx="3984151" cy="1911030"/>
            </a:xfrm>
          </p:grpSpPr>
          <p:grpSp>
            <p:nvGrpSpPr>
              <p:cNvPr id="8" name="Group 142"/>
              <p:cNvGrpSpPr/>
              <p:nvPr/>
            </p:nvGrpSpPr>
            <p:grpSpPr>
              <a:xfrm>
                <a:off x="7236296" y="2594992"/>
                <a:ext cx="1383009" cy="762000"/>
                <a:chOff x="762001" y="3273152"/>
                <a:chExt cx="1383009" cy="762000"/>
              </a:xfrm>
              <a:solidFill>
                <a:srgbClr val="FF0000"/>
              </a:solidFill>
            </p:grpSpPr>
            <p:sp>
              <p:nvSpPr>
                <p:cNvPr id="155" name="Rectangle 154"/>
                <p:cNvSpPr>
                  <a:spLocks noChangeArrowheads="1"/>
                </p:cNvSpPr>
                <p:nvPr/>
              </p:nvSpPr>
              <p:spPr bwMode="auto">
                <a:xfrm>
                  <a:off x="762001" y="3273152"/>
                  <a:ext cx="461003" cy="762000"/>
                </a:xfrm>
                <a:prstGeom prst="rect">
                  <a:avLst/>
                </a:prstGeom>
                <a:grpFill/>
                <a:ln w="28575" algn="ctr">
                  <a:solidFill>
                    <a:schemeClr val="tx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 b="1" dirty="0" smtClean="0">
                      <a:solidFill>
                        <a:schemeClr val="accent3">
                          <a:lumMod val="95000"/>
                        </a:schemeClr>
                      </a:solidFill>
                      <a:ea typeface="ＭＳ Ｐゴシック" pitchFamily="34" charset="-128"/>
                    </a:rPr>
                    <a:t>1</a:t>
                  </a:r>
                  <a:endParaRPr lang="en-US" altLang="en-US" sz="2400" b="1" dirty="0">
                    <a:solidFill>
                      <a:schemeClr val="accent3">
                        <a:lumMod val="95000"/>
                      </a:schemeClr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56" name="Rectangle 87"/>
                <p:cNvSpPr>
                  <a:spLocks noChangeArrowheads="1"/>
                </p:cNvSpPr>
                <p:nvPr/>
              </p:nvSpPr>
              <p:spPr bwMode="auto">
                <a:xfrm>
                  <a:off x="1223004" y="3273152"/>
                  <a:ext cx="461003" cy="762000"/>
                </a:xfrm>
                <a:prstGeom prst="rect">
                  <a:avLst/>
                </a:prstGeom>
                <a:grpFill/>
                <a:ln w="28575" algn="ctr">
                  <a:solidFill>
                    <a:schemeClr val="tx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 b="1" dirty="0" smtClean="0">
                      <a:solidFill>
                        <a:schemeClr val="accent3">
                          <a:lumMod val="95000"/>
                        </a:schemeClr>
                      </a:solidFill>
                      <a:ea typeface="ＭＳ Ｐゴシック" pitchFamily="34" charset="-128"/>
                    </a:rPr>
                    <a:t>4</a:t>
                  </a:r>
                  <a:endParaRPr lang="en-US" altLang="en-US" sz="2400" b="1" dirty="0">
                    <a:solidFill>
                      <a:schemeClr val="accent3">
                        <a:lumMod val="95000"/>
                      </a:schemeClr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57" name="Rectangle 89"/>
                <p:cNvSpPr>
                  <a:spLocks noChangeArrowheads="1"/>
                </p:cNvSpPr>
                <p:nvPr/>
              </p:nvSpPr>
              <p:spPr bwMode="auto">
                <a:xfrm>
                  <a:off x="1684007" y="3273152"/>
                  <a:ext cx="461003" cy="762000"/>
                </a:xfrm>
                <a:prstGeom prst="rect">
                  <a:avLst/>
                </a:prstGeom>
                <a:grpFill/>
                <a:ln w="28575" algn="ctr">
                  <a:solidFill>
                    <a:schemeClr val="tx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 b="1" dirty="0" smtClean="0">
                      <a:solidFill>
                        <a:schemeClr val="accent3">
                          <a:lumMod val="95000"/>
                        </a:schemeClr>
                      </a:solidFill>
                      <a:ea typeface="ＭＳ Ｐゴシック" pitchFamily="34" charset="-128"/>
                    </a:rPr>
                    <a:t>9</a:t>
                  </a:r>
                  <a:endParaRPr lang="en-US" altLang="en-US" sz="2400" b="1" dirty="0">
                    <a:solidFill>
                      <a:schemeClr val="accent3">
                        <a:lumMod val="95000"/>
                      </a:schemeClr>
                    </a:solidFill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9" name="Group 143"/>
              <p:cNvGrpSpPr/>
              <p:nvPr/>
            </p:nvGrpSpPr>
            <p:grpSpPr>
              <a:xfrm>
                <a:off x="7236295" y="3675112"/>
                <a:ext cx="1371929" cy="762000"/>
                <a:chOff x="762000" y="4035152"/>
                <a:chExt cx="1371929" cy="762000"/>
              </a:xfrm>
              <a:solidFill>
                <a:srgbClr val="FF0000"/>
              </a:solidFill>
            </p:grpSpPr>
            <p:sp>
              <p:nvSpPr>
                <p:cNvPr id="152" name="Rectangle 96"/>
                <p:cNvSpPr>
                  <a:spLocks noChangeArrowheads="1"/>
                </p:cNvSpPr>
                <p:nvPr/>
              </p:nvSpPr>
              <p:spPr bwMode="auto">
                <a:xfrm>
                  <a:off x="1219309" y="4035152"/>
                  <a:ext cx="457309" cy="762000"/>
                </a:xfrm>
                <a:prstGeom prst="rect">
                  <a:avLst/>
                </a:prstGeom>
                <a:grpFill/>
                <a:ln w="28575" algn="ctr">
                  <a:solidFill>
                    <a:schemeClr val="tx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 b="1" dirty="0" smtClean="0">
                      <a:solidFill>
                        <a:schemeClr val="accent3">
                          <a:lumMod val="95000"/>
                        </a:schemeClr>
                      </a:solidFill>
                      <a:ea typeface="ＭＳ Ｐゴシック" pitchFamily="34" charset="-128"/>
                    </a:rPr>
                    <a:t>30</a:t>
                  </a:r>
                  <a:endParaRPr lang="en-US" altLang="en-US" sz="2400" b="1" dirty="0">
                    <a:solidFill>
                      <a:schemeClr val="accent3">
                        <a:lumMod val="95000"/>
                      </a:schemeClr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53" name="Rectangle 98"/>
                <p:cNvSpPr>
                  <a:spLocks noChangeArrowheads="1"/>
                </p:cNvSpPr>
                <p:nvPr/>
              </p:nvSpPr>
              <p:spPr bwMode="auto">
                <a:xfrm>
                  <a:off x="762000" y="4035152"/>
                  <a:ext cx="457309" cy="762000"/>
                </a:xfrm>
                <a:prstGeom prst="rect">
                  <a:avLst/>
                </a:prstGeom>
                <a:grpFill/>
                <a:ln w="28575" algn="ctr">
                  <a:solidFill>
                    <a:schemeClr val="tx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 b="1" dirty="0" smtClean="0">
                      <a:solidFill>
                        <a:schemeClr val="accent3">
                          <a:lumMod val="95000"/>
                        </a:schemeClr>
                      </a:solidFill>
                      <a:ea typeface="ＭＳ Ｐゴシック" pitchFamily="34" charset="-128"/>
                    </a:rPr>
                    <a:t>20</a:t>
                  </a:r>
                  <a:endParaRPr lang="en-US" altLang="en-US" sz="2400" b="1" dirty="0">
                    <a:solidFill>
                      <a:schemeClr val="accent3">
                        <a:lumMod val="95000"/>
                      </a:schemeClr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154" name="Rectangle 133"/>
                <p:cNvSpPr>
                  <a:spLocks noChangeArrowheads="1"/>
                </p:cNvSpPr>
                <p:nvPr/>
              </p:nvSpPr>
              <p:spPr bwMode="auto">
                <a:xfrm>
                  <a:off x="1676620" y="4035152"/>
                  <a:ext cx="457309" cy="762000"/>
                </a:xfrm>
                <a:prstGeom prst="rect">
                  <a:avLst/>
                </a:prstGeom>
                <a:grpFill/>
                <a:ln w="28575" algn="ctr">
                  <a:solidFill>
                    <a:schemeClr val="tx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 b="1" dirty="0" smtClean="0">
                      <a:solidFill>
                        <a:schemeClr val="accent3">
                          <a:lumMod val="95000"/>
                        </a:schemeClr>
                      </a:solidFill>
                      <a:ea typeface="ＭＳ Ｐゴシック" pitchFamily="34" charset="-128"/>
                    </a:rPr>
                    <a:t>40</a:t>
                  </a:r>
                  <a:endParaRPr lang="en-US" altLang="en-US" sz="2400" b="1" dirty="0">
                    <a:solidFill>
                      <a:schemeClr val="accent3">
                        <a:lumMod val="95000"/>
                      </a:schemeClr>
                    </a:solidFill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11" name="Group 144"/>
              <p:cNvGrpSpPr/>
              <p:nvPr/>
            </p:nvGrpSpPr>
            <p:grpSpPr>
              <a:xfrm>
                <a:off x="5623165" y="2526082"/>
                <a:ext cx="461003" cy="1524000"/>
                <a:chOff x="5623165" y="2526082"/>
                <a:chExt cx="461003" cy="1524000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50" name="Rectangle 85"/>
                <p:cNvSpPr>
                  <a:spLocks noChangeArrowheads="1"/>
                </p:cNvSpPr>
                <p:nvPr/>
              </p:nvSpPr>
              <p:spPr bwMode="auto">
                <a:xfrm>
                  <a:off x="5623165" y="2526082"/>
                  <a:ext cx="461003" cy="762000"/>
                </a:xfrm>
                <a:prstGeom prst="rect">
                  <a:avLst/>
                </a:prstGeom>
                <a:grpFill/>
                <a:ln w="28575" algn="ctr">
                  <a:solidFill>
                    <a:srgbClr val="9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12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151" name="Rectangle 150"/>
                <p:cNvSpPr>
                  <a:spLocks noChangeArrowheads="1"/>
                </p:cNvSpPr>
                <p:nvPr/>
              </p:nvSpPr>
              <p:spPr bwMode="auto">
                <a:xfrm>
                  <a:off x="5625011" y="3288082"/>
                  <a:ext cx="457309" cy="762000"/>
                </a:xfrm>
                <a:prstGeom prst="rect">
                  <a:avLst/>
                </a:prstGeom>
                <a:grpFill/>
                <a:ln w="28575" algn="ctr">
                  <a:solidFill>
                    <a:srgbClr val="9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146" name="Rectangle 89"/>
              <p:cNvSpPr>
                <a:spLocks noChangeArrowheads="1"/>
              </p:cNvSpPr>
              <p:nvPr/>
            </p:nvSpPr>
            <p:spPr bwMode="auto">
              <a:xfrm>
                <a:off x="4635154" y="2996952"/>
                <a:ext cx="461003" cy="76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 dirty="0">
                  <a:ea typeface="ＭＳ Ｐゴシック" pitchFamily="34" charset="-128"/>
                </a:endParaRPr>
              </a:p>
            </p:txBody>
          </p:sp>
          <p:cxnSp>
            <p:nvCxnSpPr>
              <p:cNvPr id="147" name="Elbow Connector 146"/>
              <p:cNvCxnSpPr/>
              <p:nvPr/>
            </p:nvCxnSpPr>
            <p:spPr bwMode="auto">
              <a:xfrm flipV="1">
                <a:off x="4865655" y="2800279"/>
                <a:ext cx="759356" cy="625209"/>
              </a:xfrm>
              <a:prstGeom prst="bentConnector3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48" name="Elbow Connector 147"/>
              <p:cNvCxnSpPr/>
              <p:nvPr/>
            </p:nvCxnSpPr>
            <p:spPr bwMode="auto">
              <a:xfrm flipV="1">
                <a:off x="5836201" y="2777481"/>
                <a:ext cx="1361364" cy="198511"/>
              </a:xfrm>
              <a:prstGeom prst="bentConnector3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49" name="Elbow Connector 148"/>
              <p:cNvCxnSpPr/>
              <p:nvPr/>
            </p:nvCxnSpPr>
            <p:spPr bwMode="auto">
              <a:xfrm>
                <a:off x="5863362" y="3731202"/>
                <a:ext cx="1372933" cy="489886"/>
              </a:xfrm>
              <a:prstGeom prst="bentConnector3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27" name="Rectangle 126"/>
            <p:cNvSpPr/>
            <p:nvPr/>
          </p:nvSpPr>
          <p:spPr>
            <a:xfrm>
              <a:off x="3744314" y="2825623"/>
              <a:ext cx="7149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dirty="0" smtClean="0">
                  <a:ea typeface="ＭＳ Ｐゴシック" pitchFamily="34" charset="-128"/>
                </a:rPr>
                <a:t>b[1]</a:t>
              </a:r>
              <a:endParaRPr lang="en-US" altLang="en-US" sz="1200" dirty="0">
                <a:ea typeface="ＭＳ Ｐゴシック" pitchFamily="34" charset="-128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714586" y="836712"/>
              <a:ext cx="7200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dirty="0" smtClean="0">
                  <a:ea typeface="ＭＳ Ｐゴシック" pitchFamily="34" charset="-128"/>
                </a:rPr>
                <a:t>b[0]</a:t>
              </a:r>
              <a:endParaRPr lang="en-US" altLang="en-US" sz="1200" dirty="0">
                <a:ea typeface="ＭＳ Ｐゴシック" pitchFamily="34" charset="-128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630824" y="2368939"/>
              <a:ext cx="3817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dirty="0" smtClean="0">
                  <a:ea typeface="ＭＳ Ｐゴシック" pitchFamily="34" charset="-128"/>
                </a:rPr>
                <a:t>b</a:t>
              </a:r>
              <a:endParaRPr lang="en-US" altLang="en-US" sz="1200" dirty="0">
                <a:ea typeface="ＭＳ Ｐゴシック" pitchFamily="34" charset="-128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7504" y="752505"/>
            <a:ext cx="5787477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 panose="030F0702030302020204" pitchFamily="66" charset="0"/>
              </a:rPr>
              <a:t>How </a:t>
            </a:r>
            <a:r>
              <a:rPr lang="en-US" sz="2800" b="1" dirty="0" smtClean="0">
                <a:latin typeface="Comic Sans MS" panose="030F0702030302020204" pitchFamily="66" charset="0"/>
              </a:rPr>
              <a:t>to </a:t>
            </a:r>
            <a:r>
              <a:rPr lang="en-US" sz="2800" b="1" dirty="0">
                <a:latin typeface="Comic Sans MS" panose="030F0702030302020204" pitchFamily="66" charset="0"/>
              </a:rPr>
              <a:t>refer to an element</a:t>
            </a:r>
          </a:p>
          <a:p>
            <a:r>
              <a:rPr lang="en-US" sz="2800" b="1" dirty="0">
                <a:latin typeface="Comic Sans MS" panose="030F0702030302020204" pitchFamily="66" charset="0"/>
              </a:rPr>
              <a:t>of the array in the language</a:t>
            </a:r>
          </a:p>
          <a:p>
            <a:r>
              <a:rPr lang="en-US" sz="2800" b="1" dirty="0">
                <a:latin typeface="Comic Sans MS" panose="030F0702030302020204" pitchFamily="66" charset="0"/>
              </a:rPr>
              <a:t>of pointers?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omic Sans MS" panose="030F0702030302020204" pitchFamily="66" charset="0"/>
              </a:rPr>
              <a:t>b</a:t>
            </a:r>
            <a:r>
              <a:rPr lang="en-US" sz="2800" b="1" dirty="0" smtClean="0">
                <a:latin typeface="Comic Sans MS" panose="030F0702030302020204" pitchFamily="66" charset="0"/>
              </a:rPr>
              <a:t>[0</a:t>
            </a:r>
            <a:r>
              <a:rPr lang="en-US" sz="2800" b="1" dirty="0">
                <a:latin typeface="Comic Sans MS" panose="030F0702030302020204" pitchFamily="66" charset="0"/>
              </a:rPr>
              <a:t>][1] is </a:t>
            </a:r>
            <a:r>
              <a:rPr lang="en-US" sz="2800" b="1" dirty="0" smtClean="0">
                <a:latin typeface="Comic Sans MS" panose="030F0702030302020204" pitchFamily="66" charset="0"/>
              </a:rPr>
              <a:t>*(*b+1</a:t>
            </a:r>
            <a:r>
              <a:rPr lang="en-US" sz="2800" b="1" dirty="0">
                <a:latin typeface="Comic Sans MS" panose="030F0702030302020204" pitchFamily="66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omic Sans MS" panose="030F0702030302020204" pitchFamily="66" charset="0"/>
              </a:rPr>
              <a:t>b</a:t>
            </a:r>
            <a:r>
              <a:rPr lang="en-US" sz="2800" b="1" dirty="0" smtClean="0">
                <a:latin typeface="Comic Sans MS" panose="030F0702030302020204" pitchFamily="66" charset="0"/>
              </a:rPr>
              <a:t>[1</a:t>
            </a:r>
            <a:r>
              <a:rPr lang="en-US" sz="2800" b="1" dirty="0">
                <a:latin typeface="Comic Sans MS" panose="030F0702030302020204" pitchFamily="66" charset="0"/>
              </a:rPr>
              <a:t>][0] is </a:t>
            </a:r>
            <a:r>
              <a:rPr lang="en-US" sz="2800" b="1" dirty="0" smtClean="0">
                <a:latin typeface="Comic Sans MS" panose="030F0702030302020204" pitchFamily="66" charset="0"/>
              </a:rPr>
              <a:t>**(b+1</a:t>
            </a:r>
            <a:r>
              <a:rPr lang="en-US" sz="2800" b="1" dirty="0">
                <a:latin typeface="Comic Sans MS" panose="030F0702030302020204" pitchFamily="66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omic Sans MS" panose="030F0702030302020204" pitchFamily="66" charset="0"/>
              </a:rPr>
              <a:t>b</a:t>
            </a:r>
            <a:r>
              <a:rPr lang="en-US" sz="2800" b="1" dirty="0" smtClean="0">
                <a:latin typeface="Comic Sans MS" panose="030F0702030302020204" pitchFamily="66" charset="0"/>
              </a:rPr>
              <a:t>[1</a:t>
            </a:r>
            <a:r>
              <a:rPr lang="en-US" sz="2800" b="1" dirty="0">
                <a:latin typeface="Comic Sans MS" panose="030F0702030302020204" pitchFamily="66" charset="0"/>
              </a:rPr>
              <a:t>][2] is </a:t>
            </a:r>
            <a:r>
              <a:rPr lang="en-US" sz="2800" b="1" dirty="0" smtClean="0">
                <a:latin typeface="Comic Sans MS" panose="030F0702030302020204" pitchFamily="66" charset="0"/>
              </a:rPr>
              <a:t>*(*(b+1</a:t>
            </a:r>
            <a:r>
              <a:rPr lang="en-US" sz="2800" b="1" dirty="0">
                <a:latin typeface="Comic Sans MS" panose="030F0702030302020204" pitchFamily="66" charset="0"/>
              </a:rPr>
              <a:t>)+2)</a:t>
            </a:r>
          </a:p>
          <a:p>
            <a:r>
              <a:rPr lang="en-US" sz="2800" b="1" dirty="0">
                <a:latin typeface="Comic Sans MS" panose="030F0702030302020204" pitchFamily="66" charset="0"/>
              </a:rPr>
              <a:t>In general, </a:t>
            </a: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[</a:t>
            </a:r>
            <a:r>
              <a:rPr lang="en-US" sz="28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][j] </a:t>
            </a:r>
            <a:r>
              <a:rPr lang="en-US" sz="2800" b="1" dirty="0" smtClean="0">
                <a:latin typeface="Comic Sans MS" panose="030F0702030302020204" pitchFamily="66" charset="0"/>
              </a:rPr>
              <a:t>is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*(*(</a:t>
            </a:r>
            <a:r>
              <a:rPr lang="en-US" sz="2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sz="28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+i</a:t>
            </a:r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)+j)</a:t>
            </a:r>
          </a:p>
        </p:txBody>
      </p:sp>
      <p:grpSp>
        <p:nvGrpSpPr>
          <p:cNvPr id="12" name="Group 15"/>
          <p:cNvGrpSpPr/>
          <p:nvPr/>
        </p:nvGrpSpPr>
        <p:grpSpPr>
          <a:xfrm>
            <a:off x="4860032" y="476672"/>
            <a:ext cx="4226906" cy="3177644"/>
            <a:chOff x="2630824" y="548680"/>
            <a:chExt cx="4226906" cy="3177644"/>
          </a:xfrm>
        </p:grpSpPr>
        <p:grpSp>
          <p:nvGrpSpPr>
            <p:cNvPr id="13" name="Group 129"/>
            <p:cNvGrpSpPr/>
            <p:nvPr/>
          </p:nvGrpSpPr>
          <p:grpSpPr>
            <a:xfrm>
              <a:off x="2873579" y="1212461"/>
              <a:ext cx="3984151" cy="1911030"/>
              <a:chOff x="4635154" y="2526082"/>
              <a:chExt cx="3984151" cy="1911030"/>
            </a:xfrm>
          </p:grpSpPr>
          <p:grpSp>
            <p:nvGrpSpPr>
              <p:cNvPr id="14" name="Group 84"/>
              <p:cNvGrpSpPr/>
              <p:nvPr/>
            </p:nvGrpSpPr>
            <p:grpSpPr>
              <a:xfrm>
                <a:off x="7236296" y="2594992"/>
                <a:ext cx="1383009" cy="762000"/>
                <a:chOff x="762001" y="3273152"/>
                <a:chExt cx="1383009" cy="762000"/>
              </a:xfrm>
              <a:solidFill>
                <a:srgbClr val="FF0000"/>
              </a:solidFill>
            </p:grpSpPr>
            <p:sp>
              <p:nvSpPr>
                <p:cNvPr id="86" name="Rectangle 85"/>
                <p:cNvSpPr>
                  <a:spLocks noChangeArrowheads="1"/>
                </p:cNvSpPr>
                <p:nvPr/>
              </p:nvSpPr>
              <p:spPr bwMode="auto">
                <a:xfrm>
                  <a:off x="762001" y="3273152"/>
                  <a:ext cx="461003" cy="762000"/>
                </a:xfrm>
                <a:prstGeom prst="rect">
                  <a:avLst/>
                </a:prstGeom>
                <a:grpFill/>
                <a:ln w="28575" algn="ctr">
                  <a:solidFill>
                    <a:schemeClr val="tx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87" name="Rectangle 87"/>
                <p:cNvSpPr>
                  <a:spLocks noChangeArrowheads="1"/>
                </p:cNvSpPr>
                <p:nvPr/>
              </p:nvSpPr>
              <p:spPr bwMode="auto">
                <a:xfrm>
                  <a:off x="1223004" y="3273152"/>
                  <a:ext cx="461003" cy="762000"/>
                </a:xfrm>
                <a:prstGeom prst="rect">
                  <a:avLst/>
                </a:prstGeom>
                <a:grpFill/>
                <a:ln w="28575" algn="ctr">
                  <a:solidFill>
                    <a:schemeClr val="tx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88" name="Rectangle 89"/>
                <p:cNvSpPr>
                  <a:spLocks noChangeArrowheads="1"/>
                </p:cNvSpPr>
                <p:nvPr/>
              </p:nvSpPr>
              <p:spPr bwMode="auto">
                <a:xfrm>
                  <a:off x="1684007" y="3273152"/>
                  <a:ext cx="461003" cy="762000"/>
                </a:xfrm>
                <a:prstGeom prst="rect">
                  <a:avLst/>
                </a:prstGeom>
                <a:grpFill/>
                <a:ln w="28575" algn="ctr">
                  <a:solidFill>
                    <a:schemeClr val="tx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15" name="Group 88"/>
              <p:cNvGrpSpPr/>
              <p:nvPr/>
            </p:nvGrpSpPr>
            <p:grpSpPr>
              <a:xfrm>
                <a:off x="7236295" y="3675112"/>
                <a:ext cx="1371929" cy="762000"/>
                <a:chOff x="762000" y="4035152"/>
                <a:chExt cx="1371929" cy="762000"/>
              </a:xfrm>
              <a:solidFill>
                <a:srgbClr val="FF0000"/>
              </a:solidFill>
            </p:grpSpPr>
            <p:sp>
              <p:nvSpPr>
                <p:cNvPr id="90" name="Rectangle 96"/>
                <p:cNvSpPr>
                  <a:spLocks noChangeArrowheads="1"/>
                </p:cNvSpPr>
                <p:nvPr/>
              </p:nvSpPr>
              <p:spPr bwMode="auto">
                <a:xfrm>
                  <a:off x="1219309" y="4035152"/>
                  <a:ext cx="457309" cy="762000"/>
                </a:xfrm>
                <a:prstGeom prst="rect">
                  <a:avLst/>
                </a:prstGeom>
                <a:grpFill/>
                <a:ln w="28575" algn="ctr">
                  <a:solidFill>
                    <a:schemeClr val="tx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91" name="Rectangle 98"/>
                <p:cNvSpPr>
                  <a:spLocks noChangeArrowheads="1"/>
                </p:cNvSpPr>
                <p:nvPr/>
              </p:nvSpPr>
              <p:spPr bwMode="auto">
                <a:xfrm>
                  <a:off x="762000" y="4035152"/>
                  <a:ext cx="457309" cy="762000"/>
                </a:xfrm>
                <a:prstGeom prst="rect">
                  <a:avLst/>
                </a:prstGeom>
                <a:grpFill/>
                <a:ln w="28575" algn="ctr">
                  <a:solidFill>
                    <a:schemeClr val="tx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92" name="Rectangle 133"/>
                <p:cNvSpPr>
                  <a:spLocks noChangeArrowheads="1"/>
                </p:cNvSpPr>
                <p:nvPr/>
              </p:nvSpPr>
              <p:spPr bwMode="auto">
                <a:xfrm>
                  <a:off x="1676620" y="4035152"/>
                  <a:ext cx="457309" cy="762000"/>
                </a:xfrm>
                <a:prstGeom prst="rect">
                  <a:avLst/>
                </a:prstGeom>
                <a:grpFill/>
                <a:ln w="28575" algn="ctr">
                  <a:solidFill>
                    <a:schemeClr val="tx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16" name="Group 100"/>
              <p:cNvGrpSpPr/>
              <p:nvPr/>
            </p:nvGrpSpPr>
            <p:grpSpPr>
              <a:xfrm>
                <a:off x="5623165" y="2526082"/>
                <a:ext cx="461003" cy="1524000"/>
                <a:chOff x="5623165" y="2526082"/>
                <a:chExt cx="461003" cy="1524000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94" name="Rectangle 85"/>
                <p:cNvSpPr>
                  <a:spLocks noChangeArrowheads="1"/>
                </p:cNvSpPr>
                <p:nvPr/>
              </p:nvSpPr>
              <p:spPr bwMode="auto">
                <a:xfrm>
                  <a:off x="5623165" y="2526082"/>
                  <a:ext cx="461003" cy="762000"/>
                </a:xfrm>
                <a:prstGeom prst="rect">
                  <a:avLst/>
                </a:prstGeom>
                <a:grpFill/>
                <a:ln w="28575" algn="ctr">
                  <a:solidFill>
                    <a:srgbClr val="9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12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99" name="Rectangle 98"/>
                <p:cNvSpPr>
                  <a:spLocks noChangeArrowheads="1"/>
                </p:cNvSpPr>
                <p:nvPr/>
              </p:nvSpPr>
              <p:spPr bwMode="auto">
                <a:xfrm>
                  <a:off x="5625011" y="3288082"/>
                  <a:ext cx="457309" cy="762000"/>
                </a:xfrm>
                <a:prstGeom prst="rect">
                  <a:avLst/>
                </a:prstGeom>
                <a:grpFill/>
                <a:ln w="28575" algn="ctr">
                  <a:solidFill>
                    <a:srgbClr val="9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103" name="Rectangle 89"/>
              <p:cNvSpPr>
                <a:spLocks noChangeArrowheads="1"/>
              </p:cNvSpPr>
              <p:nvPr/>
            </p:nvSpPr>
            <p:spPr bwMode="auto">
              <a:xfrm>
                <a:off x="4635154" y="2996952"/>
                <a:ext cx="461003" cy="76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 dirty="0">
                  <a:ea typeface="ＭＳ Ｐゴシック" pitchFamily="34" charset="-128"/>
                </a:endParaRPr>
              </a:p>
            </p:txBody>
          </p:sp>
          <p:cxnSp>
            <p:nvCxnSpPr>
              <p:cNvPr id="107" name="Elbow Connector 106"/>
              <p:cNvCxnSpPr/>
              <p:nvPr/>
            </p:nvCxnSpPr>
            <p:spPr bwMode="auto">
              <a:xfrm flipV="1">
                <a:off x="4865655" y="2800279"/>
                <a:ext cx="759356" cy="625209"/>
              </a:xfrm>
              <a:prstGeom prst="bentConnector3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8" name="Elbow Connector 107"/>
              <p:cNvCxnSpPr/>
              <p:nvPr/>
            </p:nvCxnSpPr>
            <p:spPr bwMode="auto">
              <a:xfrm flipV="1">
                <a:off x="5836201" y="2777481"/>
                <a:ext cx="1361364" cy="198511"/>
              </a:xfrm>
              <a:prstGeom prst="bentConnector3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0" name="Elbow Connector 109"/>
              <p:cNvCxnSpPr/>
              <p:nvPr/>
            </p:nvCxnSpPr>
            <p:spPr bwMode="auto">
              <a:xfrm>
                <a:off x="5863362" y="3731202"/>
                <a:ext cx="1372933" cy="489886"/>
              </a:xfrm>
              <a:prstGeom prst="bentConnector3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93" name="Rectangle 92"/>
            <p:cNvSpPr/>
            <p:nvPr/>
          </p:nvSpPr>
          <p:spPr>
            <a:xfrm>
              <a:off x="3744314" y="2825623"/>
              <a:ext cx="7149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dirty="0" smtClean="0">
                  <a:ea typeface="ＭＳ Ｐゴシック" pitchFamily="34" charset="-128"/>
                </a:rPr>
                <a:t>b[1]</a:t>
              </a:r>
              <a:endParaRPr lang="en-US" altLang="en-US" sz="1200" dirty="0">
                <a:ea typeface="ＭＳ Ｐゴシック" pitchFamily="34" charset="-128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714586" y="836712"/>
              <a:ext cx="7200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dirty="0" smtClean="0">
                  <a:ea typeface="ＭＳ Ｐゴシック" pitchFamily="34" charset="-128"/>
                </a:rPr>
                <a:t>b[0]</a:t>
              </a:r>
              <a:endParaRPr lang="en-US" altLang="en-US" sz="1200" dirty="0">
                <a:ea typeface="ＭＳ Ｐゴシック" pitchFamily="34" charset="-128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630824" y="2368939"/>
              <a:ext cx="3817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dirty="0" smtClean="0">
                  <a:ea typeface="ＭＳ Ｐゴシック" pitchFamily="34" charset="-128"/>
                </a:rPr>
                <a:t>b</a:t>
              </a:r>
              <a:endParaRPr lang="en-US" altLang="en-US" sz="1200" dirty="0">
                <a:ea typeface="ＭＳ Ｐゴシック" pitchFamily="34" charset="-128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575040" y="3356992"/>
              <a:ext cx="10802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dirty="0" smtClean="0">
                  <a:ea typeface="ＭＳ Ｐゴシック" pitchFamily="34" charset="-128"/>
                </a:rPr>
                <a:t>b[1][0]</a:t>
              </a:r>
              <a:endParaRPr lang="en-US" altLang="en-US" sz="1200" dirty="0">
                <a:ea typeface="ＭＳ Ｐゴシック" pitchFamily="34" charset="-128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799176" y="3356992"/>
              <a:ext cx="10482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dirty="0" smtClean="0">
                  <a:ea typeface="ＭＳ Ｐゴシック" pitchFamily="34" charset="-128"/>
                </a:rPr>
                <a:t>b[1][2]</a:t>
              </a:r>
              <a:endParaRPr lang="en-US" altLang="en-US" sz="1200" dirty="0">
                <a:ea typeface="ＭＳ Ｐゴシック" pitchFamily="34" charset="-128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806184" y="548680"/>
              <a:ext cx="10515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dirty="0" smtClean="0">
                  <a:ea typeface="ＭＳ Ｐゴシック" pitchFamily="34" charset="-128"/>
                </a:rPr>
                <a:t>b[0][1]</a:t>
              </a:r>
              <a:endParaRPr lang="en-US" altLang="en-US" sz="1200" dirty="0">
                <a:ea typeface="ＭＳ Ｐゴシック" pitchFamily="34" charset="-128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 bwMode="auto">
            <a:xfrm rot="5400000">
              <a:off x="5797376" y="1218261"/>
              <a:ext cx="750399" cy="12700"/>
            </a:xfrm>
            <a:prstGeom prst="curvedConnector3">
              <a:avLst/>
            </a:prstGeom>
            <a:noFill/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9" name="Curved Connector 108"/>
            <p:cNvCxnSpPr>
              <a:stCxn id="97" idx="0"/>
            </p:cNvCxnSpPr>
            <p:nvPr/>
          </p:nvCxnSpPr>
          <p:spPr bwMode="auto">
            <a:xfrm rot="5400000" flipH="1" flipV="1">
              <a:off x="5232403" y="2790218"/>
              <a:ext cx="449525" cy="684025"/>
            </a:xfrm>
            <a:prstGeom prst="curvedConnector2">
              <a:avLst/>
            </a:prstGeom>
            <a:noFill/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1" name="Curved Connector 110"/>
            <p:cNvCxnSpPr>
              <a:stCxn id="98" idx="0"/>
            </p:cNvCxnSpPr>
            <p:nvPr/>
          </p:nvCxnSpPr>
          <p:spPr bwMode="auto">
            <a:xfrm rot="5400000" flipH="1" flipV="1">
              <a:off x="6235512" y="2913435"/>
              <a:ext cx="531369" cy="355746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8" name="TextBox 157"/>
          <p:cNvSpPr txBox="1"/>
          <p:nvPr/>
        </p:nvSpPr>
        <p:spPr>
          <a:xfrm>
            <a:off x="4678172" y="3919696"/>
            <a:ext cx="4304398" cy="267765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Expression        Value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 **(b+1)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 *(*b+1)             </a:t>
            </a:r>
          </a:p>
          <a:p>
            <a:r>
              <a:rPr lang="en-US" sz="2800" b="1" dirty="0">
                <a:latin typeface="Comic Sans MS" panose="030F0702030302020204" pitchFamily="66" charset="0"/>
              </a:rPr>
              <a:t> </a:t>
            </a:r>
            <a:r>
              <a:rPr lang="en-US" sz="2800" b="1" dirty="0" smtClean="0">
                <a:latin typeface="Comic Sans MS" panose="030F0702030302020204" pitchFamily="66" charset="0"/>
              </a:rPr>
              <a:t>(**b+1)</a:t>
            </a:r>
          </a:p>
          <a:p>
            <a:r>
              <a:rPr 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*(*b+2)+2</a:t>
            </a:r>
          </a:p>
          <a:p>
            <a:r>
              <a:rPr lang="en-US" sz="2800" b="1" dirty="0">
                <a:latin typeface="Comic Sans MS" panose="030F0702030302020204" pitchFamily="66" charset="0"/>
              </a:rPr>
              <a:t> </a:t>
            </a:r>
            <a:r>
              <a:rPr lang="en-US" sz="2800" b="1" dirty="0" smtClean="0">
                <a:latin typeface="Comic Sans MS" panose="030F0702030302020204" pitchFamily="66" charset="0"/>
              </a:rPr>
              <a:t>*(*(b+1)+2)+2</a:t>
            </a:r>
            <a:endParaRPr lang="en-US" sz="2800" b="1" dirty="0">
              <a:latin typeface="Comic Sans MS" panose="030F0702030302020204" pitchFamily="66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678172" y="3919696"/>
            <a:ext cx="4304398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7665198" y="3919696"/>
            <a:ext cx="21175" cy="267765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8029612" y="4365104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mic Sans MS" panose="030F0702030302020204" pitchFamily="66" charset="0"/>
              </a:rPr>
              <a:t>20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8029612" y="476417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028384" y="518237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mic Sans MS" panose="030F0702030302020204" pitchFamily="66" charset="0"/>
              </a:rPr>
              <a:t>2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8021513" y="5651628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8383" y="6063679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mic Sans MS" panose="030F0702030302020204" pitchFamily="66" charset="0"/>
              </a:rPr>
              <a:t>42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84328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159" grpId="0"/>
      <p:bldP spid="160" grpId="0"/>
      <p:bldP spid="161" grpId="0"/>
      <p:bldP spid="1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vs. Arrays: Indexing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Matrix style notation A[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][j] is easier for humans to read</a:t>
                </a:r>
              </a:p>
              <a:p>
                <a:r>
                  <a:rPr lang="en-US" dirty="0" smtClean="0"/>
                  <a:t>Computers understand pointer style notation *(*(p +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+ j)</a:t>
                </a:r>
              </a:p>
              <a:p>
                <a:pPr lvl="1"/>
                <a:r>
                  <a:rPr lang="en-US" dirty="0" smtClean="0"/>
                  <a:t>More efficient in some cases</a:t>
                </a:r>
              </a:p>
              <a:p>
                <a:r>
                  <a:rPr lang="en-US" dirty="0" smtClean="0"/>
                  <a:t>Be extremely careful with brackets</a:t>
                </a:r>
              </a:p>
              <a:p>
                <a:pPr lvl="1"/>
                <a:r>
                  <a:rPr lang="en-US" dirty="0" smtClean="0"/>
                  <a:t>**(p +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+j)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≠</m:t>
                    </m:r>
                  </m:oMath>
                </a14:m>
                <a:r>
                  <a:rPr lang="en-US" dirty="0" smtClean="0"/>
                  <a:t> *(*(p +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+ j)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≠</m:t>
                    </m:r>
                  </m:oMath>
                </a14:m>
                <a:r>
                  <a:rPr lang="en-US" dirty="0"/>
                  <a:t/>
                </a:r>
                <a:r>
                  <a:rPr lang="en-US" dirty="0" smtClean="0"/>
                  <a:t>*(*p +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+ j)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1528" r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17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10971817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18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7" name="Rectangle 6"/>
          <p:cNvSpPr/>
          <p:nvPr/>
        </p:nvSpPr>
        <p:spPr>
          <a:xfrm>
            <a:off x="251520" y="188640"/>
            <a:ext cx="6048672" cy="6124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int </a:t>
            </a:r>
            <a:r>
              <a:rPr lang="en-US" sz="2800" b="1" dirty="0">
                <a:latin typeface="Comic Sans MS" panose="030F0702030302020204" pitchFamily="66" charset="0"/>
              </a:rPr>
              <a:t>a[3][3], </a:t>
            </a:r>
            <a:r>
              <a:rPr lang="en-US" sz="2800" b="1" dirty="0" err="1">
                <a:latin typeface="Comic Sans MS" panose="030F0702030302020204" pitchFamily="66" charset="0"/>
              </a:rPr>
              <a:t>i</a:t>
            </a:r>
            <a:r>
              <a:rPr lang="en-US" sz="2800" b="1" dirty="0">
                <a:latin typeface="Comic Sans MS" panose="030F0702030302020204" pitchFamily="66" charset="0"/>
              </a:rPr>
              <a:t>, j, *b, *c;</a:t>
            </a:r>
          </a:p>
          <a:p>
            <a:endParaRPr lang="nn-NO" sz="2800" b="1" dirty="0" smtClean="0">
              <a:latin typeface="Comic Sans MS" panose="030F0702030302020204" pitchFamily="66" charset="0"/>
            </a:endParaRPr>
          </a:p>
          <a:p>
            <a:r>
              <a:rPr lang="nn-NO" sz="2800" b="1" dirty="0" smtClean="0">
                <a:latin typeface="Comic Sans MS" panose="030F0702030302020204" pitchFamily="66" charset="0"/>
              </a:rPr>
              <a:t>for </a:t>
            </a:r>
            <a:r>
              <a:rPr lang="nn-NO" sz="2800" b="1" dirty="0">
                <a:latin typeface="Comic Sans MS" panose="030F0702030302020204" pitchFamily="66" charset="0"/>
              </a:rPr>
              <a:t>(i=0; i&lt;3; i++)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    for </a:t>
            </a:r>
            <a:r>
              <a:rPr lang="en-US" sz="2800" b="1" dirty="0">
                <a:latin typeface="Comic Sans MS" panose="030F0702030302020204" pitchFamily="66" charset="0"/>
              </a:rPr>
              <a:t>(j=0; j&lt;3; j++)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        </a:t>
            </a:r>
            <a:r>
              <a:rPr lang="pl-PL" sz="2800" b="1" dirty="0" smtClean="0">
                <a:latin typeface="Comic Sans MS" panose="030F0702030302020204" pitchFamily="66" charset="0"/>
              </a:rPr>
              <a:t>a[i</a:t>
            </a:r>
            <a:r>
              <a:rPr lang="pl-PL" sz="2800" b="1" dirty="0">
                <a:latin typeface="Comic Sans MS" panose="030F0702030302020204" pitchFamily="66" charset="0"/>
              </a:rPr>
              <a:t>][j] = pow((i+3),(j+1));</a:t>
            </a:r>
          </a:p>
          <a:p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b </a:t>
            </a:r>
            <a:r>
              <a:rPr lang="en-US" sz="2800" b="1" dirty="0">
                <a:latin typeface="Comic Sans MS" panose="030F0702030302020204" pitchFamily="66" charset="0"/>
              </a:rPr>
              <a:t>= *a;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c </a:t>
            </a:r>
            <a:r>
              <a:rPr lang="en-US" sz="2800" b="1" dirty="0">
                <a:latin typeface="Comic Sans MS" panose="030F0702030302020204" pitchFamily="66" charset="0"/>
              </a:rPr>
              <a:t>= *(a+2);</a:t>
            </a:r>
          </a:p>
          <a:p>
            <a:r>
              <a:rPr lang="nn-NO" sz="2800" b="1" dirty="0" smtClean="0">
                <a:latin typeface="Comic Sans MS" panose="030F0702030302020204" pitchFamily="66" charset="0"/>
              </a:rPr>
              <a:t>for </a:t>
            </a:r>
            <a:r>
              <a:rPr lang="nn-NO" sz="2800" b="1" dirty="0">
                <a:latin typeface="Comic Sans MS" panose="030F0702030302020204" pitchFamily="66" charset="0"/>
              </a:rPr>
              <a:t>(i=0; i&lt;3; i++)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    printf</a:t>
            </a:r>
            <a:r>
              <a:rPr lang="en-US" sz="2800" b="1" dirty="0">
                <a:latin typeface="Comic Sans MS" panose="030F0702030302020204" pitchFamily="66" charset="0"/>
              </a:rPr>
              <a:t>("%d ", b[</a:t>
            </a:r>
            <a:r>
              <a:rPr lang="en-US" sz="2800" b="1" dirty="0" err="1">
                <a:latin typeface="Comic Sans MS" panose="030F0702030302020204" pitchFamily="66" charset="0"/>
              </a:rPr>
              <a:t>i</a:t>
            </a:r>
            <a:r>
              <a:rPr lang="en-US" sz="2800" b="1" dirty="0">
                <a:latin typeface="Comic Sans MS" panose="030F0702030302020204" pitchFamily="66" charset="0"/>
              </a:rPr>
              <a:t>]);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printf</a:t>
            </a:r>
            <a:r>
              <a:rPr lang="en-US" sz="2800" b="1" dirty="0">
                <a:latin typeface="Comic Sans MS" panose="030F0702030302020204" pitchFamily="66" charset="0"/>
              </a:rPr>
              <a:t>("\n");</a:t>
            </a:r>
          </a:p>
          <a:p>
            <a:endParaRPr lang="nn-NO" sz="2800" b="1" dirty="0" smtClean="0">
              <a:latin typeface="Comic Sans MS" panose="030F0702030302020204" pitchFamily="66" charset="0"/>
            </a:endParaRPr>
          </a:p>
          <a:p>
            <a:r>
              <a:rPr lang="nn-NO" sz="2800" b="1" dirty="0" smtClean="0">
                <a:latin typeface="Comic Sans MS" panose="030F0702030302020204" pitchFamily="66" charset="0"/>
              </a:rPr>
              <a:t>for </a:t>
            </a:r>
            <a:r>
              <a:rPr lang="nn-NO" sz="2800" b="1" dirty="0">
                <a:latin typeface="Comic Sans MS" panose="030F0702030302020204" pitchFamily="66" charset="0"/>
              </a:rPr>
              <a:t>(i=0; i&lt;3; i++)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    printf</a:t>
            </a:r>
            <a:r>
              <a:rPr lang="en-US" sz="2800" b="1" dirty="0">
                <a:latin typeface="Comic Sans MS" panose="030F0702030302020204" pitchFamily="66" charset="0"/>
              </a:rPr>
              <a:t>("%d ", *(</a:t>
            </a:r>
            <a:r>
              <a:rPr lang="en-US" sz="2800" b="1" dirty="0" err="1">
                <a:latin typeface="Comic Sans MS" panose="030F0702030302020204" pitchFamily="66" charset="0"/>
              </a:rPr>
              <a:t>c+i</a:t>
            </a:r>
            <a:r>
              <a:rPr lang="en-US" sz="2800" b="1" dirty="0" smtClean="0">
                <a:latin typeface="Comic Sans MS" panose="030F0702030302020204" pitchFamily="66" charset="0"/>
              </a:rPr>
              <a:t>));</a:t>
            </a:r>
            <a:endParaRPr lang="en-US" sz="28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15060132"/>
              </p:ext>
            </p:extLst>
          </p:nvPr>
        </p:nvGraphicFramePr>
        <p:xfrm>
          <a:off x="6467575" y="1236134"/>
          <a:ext cx="2567607" cy="1371600"/>
        </p:xfrm>
        <a:graphic>
          <a:graphicData uri="http://schemas.openxmlformats.org/drawingml/2006/table">
            <a:tbl>
              <a:tblPr bandRow="1" bandCol="1">
                <a:tableStyleId>{16D9F66E-5EB9-4882-86FB-DCBF35E3C3E4}</a:tableStyleId>
              </a:tblPr>
              <a:tblGrid>
                <a:gridCol w="864096"/>
                <a:gridCol w="847642"/>
                <a:gridCol w="855869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9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27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4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16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64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5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25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125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8"/>
          <p:cNvGrpSpPr/>
          <p:nvPr/>
        </p:nvGrpSpPr>
        <p:grpSpPr>
          <a:xfrm>
            <a:off x="251520" y="218225"/>
            <a:ext cx="8892480" cy="2346679"/>
            <a:chOff x="251520" y="218225"/>
            <a:chExt cx="8892480" cy="2346679"/>
          </a:xfrm>
        </p:grpSpPr>
        <p:sp>
          <p:nvSpPr>
            <p:cNvPr id="11" name="TextBox 10"/>
            <p:cNvSpPr txBox="1"/>
            <p:nvPr/>
          </p:nvSpPr>
          <p:spPr>
            <a:xfrm>
              <a:off x="6358759" y="218225"/>
              <a:ext cx="27852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mic Sans MS" panose="030F0702030302020204" pitchFamily="66" charset="0"/>
                </a:rPr>
                <a:t>At this point,   </a:t>
              </a:r>
            </a:p>
            <a:p>
              <a:r>
                <a:rPr lang="en-US" sz="2800" dirty="0">
                  <a:latin typeface="Comic Sans MS" panose="030F0702030302020204" pitchFamily="66" charset="0"/>
                </a:rPr>
                <a:t> </a:t>
              </a:r>
              <a:r>
                <a:rPr lang="en-US" sz="2800" dirty="0" smtClean="0">
                  <a:latin typeface="Comic Sans MS" panose="030F0702030302020204" pitchFamily="66" charset="0"/>
                </a:rPr>
                <a:t> array </a:t>
              </a:r>
              <a:r>
                <a:rPr lang="en-US" sz="28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a</a:t>
              </a:r>
              <a:r>
                <a:rPr lang="en-US" sz="2800" dirty="0" smtClean="0">
                  <a:latin typeface="Comic Sans MS" panose="030F0702030302020204" pitchFamily="66" charset="0"/>
                </a:rPr>
                <a:t> is:</a:t>
              </a:r>
              <a:endParaRPr lang="en-US" sz="28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14" name="Curved Connector 13"/>
            <p:cNvCxnSpPr/>
            <p:nvPr/>
          </p:nvCxnSpPr>
          <p:spPr bwMode="auto">
            <a:xfrm rot="5400000">
              <a:off x="5185362" y="1162040"/>
              <a:ext cx="1869623" cy="936103"/>
            </a:xfrm>
            <a:prstGeom prst="curved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251520" y="2564904"/>
              <a:ext cx="5472608" cy="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6"/>
          <p:cNvGrpSpPr/>
          <p:nvPr/>
        </p:nvGrpSpPr>
        <p:grpSpPr>
          <a:xfrm>
            <a:off x="251520" y="2690916"/>
            <a:ext cx="8820472" cy="954108"/>
            <a:chOff x="251520" y="2690916"/>
            <a:chExt cx="8820472" cy="954108"/>
          </a:xfrm>
        </p:grpSpPr>
        <p:cxnSp>
          <p:nvCxnSpPr>
            <p:cNvPr id="20" name="Curved Connector 19"/>
            <p:cNvCxnSpPr/>
            <p:nvPr/>
          </p:nvCxnSpPr>
          <p:spPr bwMode="auto">
            <a:xfrm rot="10800000" flipV="1">
              <a:off x="5364089" y="3501008"/>
              <a:ext cx="2387291" cy="144016"/>
            </a:xfrm>
            <a:prstGeom prst="curved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H="1">
              <a:off x="251520" y="3645024"/>
              <a:ext cx="5472608" cy="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6156176" y="2690916"/>
              <a:ext cx="2915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mic Sans MS" panose="030F0702030302020204" pitchFamily="66" charset="0"/>
                </a:rPr>
                <a:t>What do </a:t>
              </a:r>
              <a:r>
                <a:rPr lang="en-US" sz="28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b</a:t>
              </a:r>
              <a:r>
                <a:rPr lang="en-US" sz="2800" dirty="0" smtClean="0">
                  <a:latin typeface="Comic Sans MS" panose="030F0702030302020204" pitchFamily="66" charset="0"/>
                </a:rPr>
                <a:t> and </a:t>
              </a:r>
              <a:r>
                <a:rPr lang="en-US" sz="28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c</a:t>
              </a:r>
              <a:r>
                <a:rPr lang="en-US" sz="2800" dirty="0" smtClean="0">
                  <a:latin typeface="Comic Sans MS" panose="030F0702030302020204" pitchFamily="66" charset="0"/>
                </a:rPr>
                <a:t> point-to here?</a:t>
              </a:r>
              <a:endParaRPr lang="en-US" sz="28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6156176" y="3701350"/>
            <a:ext cx="2915816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 </a:t>
            </a:r>
            <a:r>
              <a:rPr lang="en-US" sz="2800" dirty="0">
                <a:latin typeface="Comic Sans MS" panose="030F0702030302020204" pitchFamily="66" charset="0"/>
              </a:rPr>
              <a:t>is a </a:t>
            </a:r>
            <a:r>
              <a:rPr lang="en-US" sz="2800" dirty="0" smtClean="0">
                <a:latin typeface="Comic Sans MS" panose="030F0702030302020204" pitchFamily="66" charset="0"/>
              </a:rPr>
              <a:t>pointer to</a:t>
            </a:r>
          </a:p>
          <a:p>
            <a:r>
              <a:rPr lang="en-US" sz="2800" dirty="0" smtClean="0">
                <a:latin typeface="Comic Sans MS" panose="030F0702030302020204" pitchFamily="66" charset="0"/>
              </a:rPr>
              <a:t> a[0</a:t>
            </a:r>
            <a:r>
              <a:rPr lang="en-US" sz="2800" dirty="0">
                <a:latin typeface="Comic Sans MS" panose="030F0702030302020204" pitchFamily="66" charset="0"/>
              </a:rPr>
              <a:t>][0]?</a:t>
            </a:r>
          </a:p>
          <a:p>
            <a:r>
              <a:rPr lang="en-US" sz="2800" dirty="0" smtClean="0">
                <a:latin typeface="Comic Sans MS" panose="030F0702030302020204" pitchFamily="66" charset="0"/>
              </a:rPr>
              <a:t>c </a:t>
            </a:r>
            <a:r>
              <a:rPr lang="en-US" sz="2800" dirty="0">
                <a:latin typeface="Comic Sans MS" panose="030F0702030302020204" pitchFamily="66" charset="0"/>
              </a:rPr>
              <a:t>is a pointer </a:t>
            </a:r>
            <a:r>
              <a:rPr lang="en-US" sz="2800" dirty="0" smtClean="0">
                <a:latin typeface="Comic Sans MS" panose="030F0702030302020204" pitchFamily="66" charset="0"/>
              </a:rPr>
              <a:t>to </a:t>
            </a:r>
          </a:p>
          <a:p>
            <a:r>
              <a:rPr lang="en-US" sz="2800" dirty="0" smtClean="0">
                <a:latin typeface="Comic Sans MS" panose="030F0702030302020204" pitchFamily="66" charset="0"/>
              </a:rPr>
              <a:t> a[2</a:t>
            </a:r>
            <a:r>
              <a:rPr lang="en-US" sz="2800" dirty="0">
                <a:latin typeface="Comic Sans MS" panose="030F0702030302020204" pitchFamily="66" charset="0"/>
              </a:rPr>
              <a:t>][0]?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80112" y="5551492"/>
            <a:ext cx="1872208" cy="1138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OUTPUT</a:t>
            </a:r>
            <a:endParaRPr lang="en-US" sz="2000" b="1" u="sng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3 9 27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5 25 125</a:t>
            </a:r>
          </a:p>
        </p:txBody>
      </p:sp>
    </p:spTree>
    <p:extLst>
      <p:ext uri="{BB962C8B-B14F-4D97-AF65-F5344CB8AC3E}">
        <p14:creationId xmlns="" xmlns:p14="http://schemas.microsoft.com/office/powerpoint/2010/main" val="28234045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7" name="Rectangle 6"/>
          <p:cNvSpPr/>
          <p:nvPr/>
        </p:nvSpPr>
        <p:spPr>
          <a:xfrm>
            <a:off x="251520" y="188640"/>
            <a:ext cx="6048672" cy="6124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int </a:t>
            </a:r>
            <a:r>
              <a:rPr lang="en-US" sz="2800" b="1" dirty="0">
                <a:latin typeface="Comic Sans MS" panose="030F0702030302020204" pitchFamily="66" charset="0"/>
              </a:rPr>
              <a:t>a[3][3], </a:t>
            </a:r>
            <a:r>
              <a:rPr lang="en-US" sz="2800" b="1" dirty="0" err="1">
                <a:latin typeface="Comic Sans MS" panose="030F0702030302020204" pitchFamily="66" charset="0"/>
              </a:rPr>
              <a:t>i</a:t>
            </a:r>
            <a:r>
              <a:rPr lang="en-US" sz="2800" b="1" dirty="0">
                <a:latin typeface="Comic Sans MS" panose="030F0702030302020204" pitchFamily="66" charset="0"/>
              </a:rPr>
              <a:t>, j, *b, *c;</a:t>
            </a:r>
          </a:p>
          <a:p>
            <a:endParaRPr lang="nn-NO" sz="2800" b="1" dirty="0" smtClean="0">
              <a:latin typeface="Comic Sans MS" panose="030F0702030302020204" pitchFamily="66" charset="0"/>
            </a:endParaRPr>
          </a:p>
          <a:p>
            <a:r>
              <a:rPr lang="nn-NO" sz="2800" b="1" dirty="0" smtClean="0">
                <a:latin typeface="Comic Sans MS" panose="030F0702030302020204" pitchFamily="66" charset="0"/>
              </a:rPr>
              <a:t>for </a:t>
            </a:r>
            <a:r>
              <a:rPr lang="nn-NO" sz="2800" b="1" dirty="0">
                <a:latin typeface="Comic Sans MS" panose="030F0702030302020204" pitchFamily="66" charset="0"/>
              </a:rPr>
              <a:t>(i=0; i&lt;3; i++)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    for </a:t>
            </a:r>
            <a:r>
              <a:rPr lang="en-US" sz="2800" b="1" dirty="0">
                <a:latin typeface="Comic Sans MS" panose="030F0702030302020204" pitchFamily="66" charset="0"/>
              </a:rPr>
              <a:t>(j=0; j&lt;3; j++)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        </a:t>
            </a:r>
            <a:r>
              <a:rPr lang="pl-PL" sz="2800" b="1" dirty="0" smtClean="0">
                <a:latin typeface="Comic Sans MS" panose="030F0702030302020204" pitchFamily="66" charset="0"/>
              </a:rPr>
              <a:t>a[i</a:t>
            </a:r>
            <a:r>
              <a:rPr lang="pl-PL" sz="2800" b="1" dirty="0">
                <a:latin typeface="Comic Sans MS" panose="030F0702030302020204" pitchFamily="66" charset="0"/>
              </a:rPr>
              <a:t>][j] = pow((i+3),(j+1));</a:t>
            </a:r>
          </a:p>
          <a:p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b </a:t>
            </a:r>
            <a:r>
              <a:rPr lang="en-US" sz="2800" b="1" dirty="0">
                <a:latin typeface="Comic Sans MS" panose="030F0702030302020204" pitchFamily="66" charset="0"/>
              </a:rPr>
              <a:t>= *a;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c </a:t>
            </a:r>
            <a:r>
              <a:rPr lang="en-US" sz="2800" b="1" dirty="0">
                <a:latin typeface="Comic Sans MS" panose="030F0702030302020204" pitchFamily="66" charset="0"/>
              </a:rPr>
              <a:t>= *(a+2</a:t>
            </a:r>
            <a:r>
              <a:rPr lang="en-US" sz="2800" b="1" dirty="0" smtClean="0">
                <a:latin typeface="Comic Sans MS" panose="030F0702030302020204" pitchFamily="66" charset="0"/>
              </a:rPr>
              <a:t>)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+ 1</a:t>
            </a:r>
            <a:r>
              <a:rPr lang="en-US" sz="2800" b="1" dirty="0" smtClean="0">
                <a:latin typeface="Comic Sans MS" panose="030F0702030302020204" pitchFamily="66" charset="0"/>
              </a:rPr>
              <a:t>;</a:t>
            </a:r>
            <a:endParaRPr lang="en-US" sz="2800" b="1" dirty="0">
              <a:latin typeface="Comic Sans MS" panose="030F0702030302020204" pitchFamily="66" charset="0"/>
            </a:endParaRPr>
          </a:p>
          <a:p>
            <a:r>
              <a:rPr lang="nn-NO" sz="2800" b="1" dirty="0" smtClean="0">
                <a:latin typeface="Comic Sans MS" panose="030F0702030302020204" pitchFamily="66" charset="0"/>
              </a:rPr>
              <a:t>for </a:t>
            </a:r>
            <a:r>
              <a:rPr lang="nn-NO" sz="2800" b="1" dirty="0">
                <a:latin typeface="Comic Sans MS" panose="030F0702030302020204" pitchFamily="66" charset="0"/>
              </a:rPr>
              <a:t>(i=0; i&lt;3; i++)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    printf</a:t>
            </a:r>
            <a:r>
              <a:rPr lang="en-US" sz="2800" b="1" dirty="0">
                <a:latin typeface="Comic Sans MS" panose="030F0702030302020204" pitchFamily="66" charset="0"/>
              </a:rPr>
              <a:t>("%d ", b[</a:t>
            </a:r>
            <a:r>
              <a:rPr lang="en-US" sz="2800" b="1" dirty="0" err="1">
                <a:latin typeface="Comic Sans MS" panose="030F0702030302020204" pitchFamily="66" charset="0"/>
              </a:rPr>
              <a:t>i</a:t>
            </a:r>
            <a:r>
              <a:rPr lang="en-US" sz="2800" b="1" dirty="0">
                <a:latin typeface="Comic Sans MS" panose="030F0702030302020204" pitchFamily="66" charset="0"/>
              </a:rPr>
              <a:t>]);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printf</a:t>
            </a:r>
            <a:r>
              <a:rPr lang="en-US" sz="2800" b="1" dirty="0">
                <a:latin typeface="Comic Sans MS" panose="030F0702030302020204" pitchFamily="66" charset="0"/>
              </a:rPr>
              <a:t>("\n");</a:t>
            </a:r>
          </a:p>
          <a:p>
            <a:endParaRPr lang="nn-NO" sz="2800" b="1" dirty="0" smtClean="0">
              <a:latin typeface="Comic Sans MS" panose="030F0702030302020204" pitchFamily="66" charset="0"/>
            </a:endParaRPr>
          </a:p>
          <a:p>
            <a:r>
              <a:rPr lang="nn-NO" sz="2800" b="1" dirty="0" smtClean="0">
                <a:latin typeface="Comic Sans MS" panose="030F0702030302020204" pitchFamily="66" charset="0"/>
              </a:rPr>
              <a:t>for </a:t>
            </a:r>
            <a:r>
              <a:rPr lang="nn-NO" sz="2800" b="1" dirty="0">
                <a:latin typeface="Comic Sans MS" panose="030F0702030302020204" pitchFamily="66" charset="0"/>
              </a:rPr>
              <a:t>(i=0; </a:t>
            </a:r>
            <a:r>
              <a:rPr lang="nn-NO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i&lt;2</a:t>
            </a:r>
            <a:r>
              <a:rPr lang="nn-NO" sz="2800" b="1" dirty="0" smtClean="0">
                <a:latin typeface="Comic Sans MS" panose="030F0702030302020204" pitchFamily="66" charset="0"/>
              </a:rPr>
              <a:t>; </a:t>
            </a:r>
            <a:r>
              <a:rPr lang="nn-NO" sz="2800" b="1" dirty="0">
                <a:latin typeface="Comic Sans MS" panose="030F0702030302020204" pitchFamily="66" charset="0"/>
              </a:rPr>
              <a:t>i++)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    printf</a:t>
            </a:r>
            <a:r>
              <a:rPr lang="en-US" sz="2800" b="1" dirty="0">
                <a:latin typeface="Comic Sans MS" panose="030F0702030302020204" pitchFamily="66" charset="0"/>
              </a:rPr>
              <a:t>("%d ", *(</a:t>
            </a:r>
            <a:r>
              <a:rPr lang="en-US" sz="2800" b="1" dirty="0" err="1">
                <a:latin typeface="Comic Sans MS" panose="030F0702030302020204" pitchFamily="66" charset="0"/>
              </a:rPr>
              <a:t>c+i</a:t>
            </a:r>
            <a:r>
              <a:rPr lang="en-US" sz="2800" b="1" dirty="0" smtClean="0">
                <a:latin typeface="Comic Sans MS" panose="030F0702030302020204" pitchFamily="66" charset="0"/>
              </a:rPr>
              <a:t>));</a:t>
            </a:r>
            <a:endParaRPr lang="en-US" sz="28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72350938"/>
              </p:ext>
            </p:extLst>
          </p:nvPr>
        </p:nvGraphicFramePr>
        <p:xfrm>
          <a:off x="6467575" y="1236134"/>
          <a:ext cx="2567607" cy="1371600"/>
        </p:xfrm>
        <a:graphic>
          <a:graphicData uri="http://schemas.openxmlformats.org/drawingml/2006/table">
            <a:tbl>
              <a:tblPr bandRow="1" bandCol="1">
                <a:tableStyleId>{16D9F66E-5EB9-4882-86FB-DCBF35E3C3E4}</a:tableStyleId>
              </a:tblPr>
              <a:tblGrid>
                <a:gridCol w="864096"/>
                <a:gridCol w="847642"/>
                <a:gridCol w="855869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9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27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4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16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64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5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25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125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8"/>
          <p:cNvGrpSpPr/>
          <p:nvPr/>
        </p:nvGrpSpPr>
        <p:grpSpPr>
          <a:xfrm>
            <a:off x="251520" y="218225"/>
            <a:ext cx="8892480" cy="2346679"/>
            <a:chOff x="251520" y="218225"/>
            <a:chExt cx="8892480" cy="2346679"/>
          </a:xfrm>
        </p:grpSpPr>
        <p:sp>
          <p:nvSpPr>
            <p:cNvPr id="11" name="TextBox 10"/>
            <p:cNvSpPr txBox="1"/>
            <p:nvPr/>
          </p:nvSpPr>
          <p:spPr>
            <a:xfrm>
              <a:off x="6358759" y="218225"/>
              <a:ext cx="27852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mic Sans MS" panose="030F0702030302020204" pitchFamily="66" charset="0"/>
                </a:rPr>
                <a:t>At this point,   </a:t>
              </a:r>
            </a:p>
            <a:p>
              <a:r>
                <a:rPr lang="en-US" sz="2800" dirty="0">
                  <a:latin typeface="Comic Sans MS" panose="030F0702030302020204" pitchFamily="66" charset="0"/>
                </a:rPr>
                <a:t> </a:t>
              </a:r>
              <a:r>
                <a:rPr lang="en-US" sz="2800" dirty="0" smtClean="0">
                  <a:latin typeface="Comic Sans MS" panose="030F0702030302020204" pitchFamily="66" charset="0"/>
                </a:rPr>
                <a:t> array </a:t>
              </a:r>
              <a:r>
                <a:rPr lang="en-US" sz="28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a</a:t>
              </a:r>
              <a:r>
                <a:rPr lang="en-US" sz="2800" dirty="0" smtClean="0">
                  <a:latin typeface="Comic Sans MS" panose="030F0702030302020204" pitchFamily="66" charset="0"/>
                </a:rPr>
                <a:t> is:</a:t>
              </a:r>
              <a:endParaRPr lang="en-US" sz="28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14" name="Curved Connector 13"/>
            <p:cNvCxnSpPr/>
            <p:nvPr/>
          </p:nvCxnSpPr>
          <p:spPr bwMode="auto">
            <a:xfrm rot="5400000">
              <a:off x="5185362" y="1162040"/>
              <a:ext cx="1869623" cy="936103"/>
            </a:xfrm>
            <a:prstGeom prst="curved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251520" y="2564904"/>
              <a:ext cx="5472608" cy="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6"/>
          <p:cNvGrpSpPr/>
          <p:nvPr/>
        </p:nvGrpSpPr>
        <p:grpSpPr>
          <a:xfrm>
            <a:off x="251520" y="2690916"/>
            <a:ext cx="8820472" cy="954108"/>
            <a:chOff x="251520" y="2690916"/>
            <a:chExt cx="8820472" cy="954108"/>
          </a:xfrm>
        </p:grpSpPr>
        <p:cxnSp>
          <p:nvCxnSpPr>
            <p:cNvPr id="20" name="Curved Connector 19"/>
            <p:cNvCxnSpPr/>
            <p:nvPr/>
          </p:nvCxnSpPr>
          <p:spPr bwMode="auto">
            <a:xfrm rot="10800000" flipV="1">
              <a:off x="5364089" y="3501008"/>
              <a:ext cx="2387291" cy="144016"/>
            </a:xfrm>
            <a:prstGeom prst="curved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H="1">
              <a:off x="251520" y="3645024"/>
              <a:ext cx="5472608" cy="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6156176" y="2690916"/>
              <a:ext cx="2915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mic Sans MS" panose="030F0702030302020204" pitchFamily="66" charset="0"/>
                </a:rPr>
                <a:t>What do </a:t>
              </a:r>
              <a:r>
                <a:rPr lang="en-US" sz="28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b</a:t>
              </a:r>
              <a:r>
                <a:rPr lang="en-US" sz="2800" dirty="0" smtClean="0">
                  <a:latin typeface="Comic Sans MS" panose="030F0702030302020204" pitchFamily="66" charset="0"/>
                </a:rPr>
                <a:t> and </a:t>
              </a:r>
              <a:r>
                <a:rPr lang="en-US" sz="28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c</a:t>
              </a:r>
              <a:r>
                <a:rPr lang="en-US" sz="2800" dirty="0" smtClean="0">
                  <a:latin typeface="Comic Sans MS" panose="030F0702030302020204" pitchFamily="66" charset="0"/>
                </a:rPr>
                <a:t> point-to here?</a:t>
              </a:r>
              <a:endParaRPr lang="en-US" sz="28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6156176" y="3701350"/>
            <a:ext cx="2915816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 </a:t>
            </a:r>
            <a:r>
              <a:rPr lang="en-US" sz="2800" dirty="0">
                <a:latin typeface="Comic Sans MS" panose="030F0702030302020204" pitchFamily="66" charset="0"/>
              </a:rPr>
              <a:t>is a </a:t>
            </a:r>
            <a:r>
              <a:rPr lang="en-US" sz="2800" dirty="0" smtClean="0">
                <a:latin typeface="Comic Sans MS" panose="030F0702030302020204" pitchFamily="66" charset="0"/>
              </a:rPr>
              <a:t>pointer to</a:t>
            </a:r>
          </a:p>
          <a:p>
            <a:r>
              <a:rPr lang="en-US" sz="2800" dirty="0" smtClean="0">
                <a:latin typeface="Comic Sans MS" panose="030F0702030302020204" pitchFamily="66" charset="0"/>
              </a:rPr>
              <a:t> a[0</a:t>
            </a:r>
            <a:r>
              <a:rPr lang="en-US" sz="2800" dirty="0">
                <a:latin typeface="Comic Sans MS" panose="030F0702030302020204" pitchFamily="66" charset="0"/>
              </a:rPr>
              <a:t>][0]?</a:t>
            </a:r>
          </a:p>
          <a:p>
            <a:r>
              <a:rPr lang="en-US" sz="2800" dirty="0" smtClean="0">
                <a:latin typeface="Comic Sans MS" panose="030F0702030302020204" pitchFamily="66" charset="0"/>
              </a:rPr>
              <a:t>c </a:t>
            </a:r>
            <a:r>
              <a:rPr lang="en-US" sz="2800" dirty="0">
                <a:latin typeface="Comic Sans MS" panose="030F0702030302020204" pitchFamily="66" charset="0"/>
              </a:rPr>
              <a:t>is a pointer </a:t>
            </a:r>
            <a:r>
              <a:rPr lang="en-US" sz="2800" dirty="0" smtClean="0">
                <a:latin typeface="Comic Sans MS" panose="030F0702030302020204" pitchFamily="66" charset="0"/>
              </a:rPr>
              <a:t>to </a:t>
            </a:r>
          </a:p>
          <a:p>
            <a:r>
              <a:rPr lang="en-US" sz="2800" dirty="0" smtClean="0">
                <a:latin typeface="Comic Sans MS" panose="030F0702030302020204" pitchFamily="66" charset="0"/>
              </a:rPr>
              <a:t> a[2][1]?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80112" y="5551492"/>
            <a:ext cx="1872208" cy="1138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OUTPUT</a:t>
            </a:r>
            <a:endParaRPr lang="en-US" sz="2000" b="1" u="sng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3 9 27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25 </a:t>
            </a:r>
            <a:r>
              <a:rPr lang="en-US" sz="2400" b="1" dirty="0">
                <a:solidFill>
                  <a:srgbClr val="FF0000"/>
                </a:solidFill>
              </a:rPr>
              <a:t>125</a:t>
            </a:r>
          </a:p>
        </p:txBody>
      </p:sp>
      <p:grpSp>
        <p:nvGrpSpPr>
          <p:cNvPr id="8" name="Group 12"/>
          <p:cNvGrpSpPr/>
          <p:nvPr/>
        </p:nvGrpSpPr>
        <p:grpSpPr>
          <a:xfrm>
            <a:off x="2555777" y="5445224"/>
            <a:ext cx="6201200" cy="1139354"/>
            <a:chOff x="2555777" y="5445224"/>
            <a:chExt cx="6201200" cy="1139354"/>
          </a:xfrm>
        </p:grpSpPr>
        <p:cxnSp>
          <p:nvCxnSpPr>
            <p:cNvPr id="9" name="Curved Connector 8"/>
            <p:cNvCxnSpPr/>
            <p:nvPr/>
          </p:nvCxnSpPr>
          <p:spPr bwMode="auto">
            <a:xfrm rot="10800000">
              <a:off x="2555777" y="5445224"/>
              <a:ext cx="5195603" cy="432048"/>
            </a:xfrm>
            <a:prstGeom prst="curvedConnector3">
              <a:avLst/>
            </a:prstGeom>
            <a:noFill/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7740352" y="5661248"/>
              <a:ext cx="1016625" cy="92333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note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the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change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715479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6441029" y="1801873"/>
            <a:ext cx="4478389" cy="936104"/>
          </a:xfrm>
        </p:spPr>
        <p:txBody>
          <a:bodyPr/>
          <a:lstStyle/>
          <a:p>
            <a:r>
              <a:rPr lang="en-US" sz="3600" dirty="0" smtClean="0"/>
              <a:t>Solution: Version 2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7" name="Rectangle 6"/>
          <p:cNvSpPr/>
          <p:nvPr/>
        </p:nvSpPr>
        <p:spPr>
          <a:xfrm>
            <a:off x="0" y="30731"/>
            <a:ext cx="8512567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mic Sans MS" panose="030F0702030302020204" pitchFamily="66" charset="0"/>
              </a:rPr>
              <a:t>int </a:t>
            </a:r>
            <a:r>
              <a:rPr lang="en-US" sz="2400" b="1" dirty="0" err="1">
                <a:latin typeface="Comic Sans MS" panose="030F0702030302020204" pitchFamily="66" charset="0"/>
              </a:rPr>
              <a:t>len</a:t>
            </a:r>
            <a:r>
              <a:rPr lang="en-US" sz="2400" b="1" dirty="0" smtClean="0">
                <a:latin typeface="Comic Sans MS" panose="030F0702030302020204" pitchFamily="66" charset="0"/>
              </a:rPr>
              <a:t>,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, j, </a:t>
            </a:r>
            <a:r>
              <a:rPr lang="en-US" sz="2400" b="1" dirty="0" smtClean="0">
                <a:latin typeface="Comic Sans MS" panose="030F0702030302020204" pitchFamily="66" charset="0"/>
              </a:rPr>
              <a:t>k=0,nsubstr; char </a:t>
            </a:r>
            <a:r>
              <a:rPr lang="en-US" sz="2400" b="1" dirty="0" err="1">
                <a:latin typeface="Comic Sans MS" panose="030F0702030302020204" pitchFamily="66" charset="0"/>
              </a:rPr>
              <a:t>st</a:t>
            </a:r>
            <a:r>
              <a:rPr lang="en-US" sz="2400" b="1" dirty="0">
                <a:latin typeface="Comic Sans MS" panose="030F0702030302020204" pitchFamily="66" charset="0"/>
              </a:rPr>
              <a:t>[100], 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**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;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scanf</a:t>
            </a:r>
            <a:r>
              <a:rPr lang="en-US" sz="2400" b="1" dirty="0">
                <a:latin typeface="Comic Sans MS" panose="030F0702030302020204" pitchFamily="66" charset="0"/>
              </a:rPr>
              <a:t>("%s",</a:t>
            </a:r>
            <a:r>
              <a:rPr lang="en-US" sz="2400" b="1" dirty="0" err="1">
                <a:latin typeface="Comic Sans MS" panose="030F0702030302020204" pitchFamily="66" charset="0"/>
              </a:rPr>
              <a:t>st</a:t>
            </a:r>
            <a:r>
              <a:rPr lang="en-US" sz="2400" b="1" dirty="0" smtClean="0">
                <a:latin typeface="Comic Sans MS" panose="030F0702030302020204" pitchFamily="66" charset="0"/>
              </a:rPr>
              <a:t>);</a:t>
            </a:r>
          </a:p>
          <a:p>
            <a:r>
              <a:rPr lang="en-US" sz="2400" b="1" dirty="0" err="1" smtClean="0">
                <a:latin typeface="Comic Sans MS" panose="030F0702030302020204" pitchFamily="66" charset="0"/>
              </a:rPr>
              <a:t>len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>
                <a:latin typeface="Comic Sans MS" panose="030F0702030302020204" pitchFamily="66" charset="0"/>
              </a:rPr>
              <a:t>= </a:t>
            </a:r>
            <a:r>
              <a:rPr lang="en-US" sz="2400" b="1" dirty="0" err="1">
                <a:latin typeface="Comic Sans MS" panose="030F0702030302020204" pitchFamily="66" charset="0"/>
              </a:rPr>
              <a:t>strlen</a:t>
            </a:r>
            <a:r>
              <a:rPr lang="en-US" sz="2400" b="1" dirty="0"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latin typeface="Comic Sans MS" panose="030F0702030302020204" pitchFamily="66" charset="0"/>
              </a:rPr>
              <a:t>st</a:t>
            </a:r>
            <a:r>
              <a:rPr lang="en-US" sz="2400" b="1" dirty="0" smtClean="0">
                <a:latin typeface="Comic Sans MS" panose="030F0702030302020204" pitchFamily="66" charset="0"/>
              </a:rPr>
              <a:t>);</a:t>
            </a:r>
          </a:p>
          <a:p>
            <a:r>
              <a:rPr lang="en-US" sz="2400" b="1" dirty="0" err="1">
                <a:latin typeface="Comic Sans MS" panose="030F0702030302020204" pitchFamily="66" charset="0"/>
              </a:rPr>
              <a:t>nsubstr</a:t>
            </a:r>
            <a:r>
              <a:rPr lang="en-US" sz="2400" b="1" dirty="0">
                <a:latin typeface="Comic Sans MS" panose="030F0702030302020204" pitchFamily="66" charset="0"/>
              </a:rPr>
              <a:t> = </a:t>
            </a:r>
            <a:r>
              <a:rPr lang="en-US" sz="2400" b="1" dirty="0" err="1">
                <a:latin typeface="Comic Sans MS" panose="030F0702030302020204" pitchFamily="66" charset="0"/>
              </a:rPr>
              <a:t>len</a:t>
            </a:r>
            <a:r>
              <a:rPr lang="en-US" sz="2400" b="1" dirty="0">
                <a:latin typeface="Comic Sans MS" panose="030F0702030302020204" pitchFamily="66" charset="0"/>
              </a:rPr>
              <a:t>*(len+1)/2</a:t>
            </a:r>
            <a:r>
              <a:rPr lang="en-US" sz="2400" b="1" dirty="0" smtClean="0">
                <a:latin typeface="Comic Sans MS" panose="030F0702030302020204" pitchFamily="66" charset="0"/>
              </a:rPr>
              <a:t>;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>
                <a:latin typeface="Comic Sans MS" panose="030F0702030302020204" pitchFamily="66" charset="0"/>
              </a:rPr>
              <a:t>= (</a:t>
            </a:r>
            <a:r>
              <a:rPr lang="en-US" sz="2400" b="1" dirty="0" smtClean="0">
                <a:latin typeface="Comic Sans MS" panose="030F0702030302020204" pitchFamily="66" charset="0"/>
              </a:rPr>
              <a:t>char**)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malloc</a:t>
            </a:r>
            <a:r>
              <a:rPr lang="en-US" sz="2400" b="1" dirty="0" smtClean="0">
                <a:latin typeface="Comic Sans MS" panose="030F0702030302020204" pitchFamily="66" charset="0"/>
              </a:rPr>
              <a:t>(sizeof(char*) * 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nsubstr</a:t>
            </a:r>
            <a:r>
              <a:rPr lang="en-US" sz="2400" b="1" dirty="0" smtClean="0">
                <a:latin typeface="Comic Sans MS" panose="030F0702030302020204" pitchFamily="66" charset="0"/>
              </a:rPr>
              <a:t>);</a:t>
            </a:r>
            <a:endParaRPr lang="en-US" sz="2400" b="1" dirty="0">
              <a:latin typeface="Comic Sans MS" panose="030F0702030302020204" pitchFamily="66" charset="0"/>
            </a:endParaRPr>
          </a:p>
          <a:p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for </a:t>
            </a:r>
            <a:r>
              <a:rPr lang="en-US" sz="2400" b="1" dirty="0"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=0;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&lt;</a:t>
            </a:r>
            <a:r>
              <a:rPr lang="en-US" sz="2400" b="1" dirty="0" err="1">
                <a:latin typeface="Comic Sans MS" panose="030F0702030302020204" pitchFamily="66" charset="0"/>
              </a:rPr>
              <a:t>len</a:t>
            </a:r>
            <a:r>
              <a:rPr lang="en-US" sz="2400" b="1" dirty="0">
                <a:latin typeface="Comic Sans MS" panose="030F0702030302020204" pitchFamily="66" charset="0"/>
              </a:rPr>
              <a:t>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++)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</a:t>
            </a:r>
            <a:r>
              <a:rPr lang="en-US" sz="2400" b="1" dirty="0">
                <a:latin typeface="Comic Sans MS" panose="030F0702030302020204" pitchFamily="66" charset="0"/>
              </a:rPr>
              <a:t>for (j=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; j&lt;</a:t>
            </a:r>
            <a:r>
              <a:rPr lang="en-US" sz="2400" b="1" dirty="0" err="1">
                <a:latin typeface="Comic Sans MS" panose="030F0702030302020204" pitchFamily="66" charset="0"/>
              </a:rPr>
              <a:t>len</a:t>
            </a:r>
            <a:r>
              <a:rPr lang="en-US" sz="2400" b="1" dirty="0">
                <a:latin typeface="Comic Sans MS" panose="030F0702030302020204" pitchFamily="66" charset="0"/>
              </a:rPr>
              <a:t>; j++){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 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[k] </a:t>
            </a:r>
            <a:r>
              <a:rPr lang="en-US" sz="2400" b="1" dirty="0">
                <a:latin typeface="Comic Sans MS" panose="030F0702030302020204" pitchFamily="66" charset="0"/>
              </a:rPr>
              <a:t>= (char*)</a:t>
            </a:r>
            <a:r>
              <a:rPr lang="en-US" sz="2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malloc</a:t>
            </a:r>
            <a:r>
              <a:rPr lang="en-US" sz="2400" b="1" dirty="0"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latin typeface="Comic Sans MS" panose="030F0702030302020204" pitchFamily="66" charset="0"/>
              </a:rPr>
              <a:t>sizeof</a:t>
            </a:r>
            <a:r>
              <a:rPr lang="en-US" sz="2400" b="1" dirty="0">
                <a:latin typeface="Comic Sans MS" panose="030F0702030302020204" pitchFamily="66" charset="0"/>
              </a:rPr>
              <a:t>(char) * </a:t>
            </a:r>
            <a:r>
              <a:rPr lang="en-US" sz="2400" b="1" dirty="0" smtClean="0">
                <a:latin typeface="Comic Sans MS" panose="030F0702030302020204" pitchFamily="66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j-i+2</a:t>
            </a:r>
            <a:r>
              <a:rPr lang="en-US" sz="2400" b="1" dirty="0" smtClean="0">
                <a:latin typeface="Comic Sans MS" panose="030F0702030302020204" pitchFamily="66" charset="0"/>
              </a:rPr>
              <a:t>));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  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strncpy</a:t>
            </a:r>
            <a:r>
              <a:rPr lang="en-US" sz="2400" b="1" dirty="0" smtClean="0">
                <a:latin typeface="Comic Sans MS" panose="030F0702030302020204" pitchFamily="66" charset="0"/>
              </a:rPr>
              <a:t>(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[k</a:t>
            </a:r>
            <a:r>
              <a:rPr lang="en-US" sz="2400" b="1" dirty="0">
                <a:latin typeface="Comic Sans MS" panose="030F0702030302020204" pitchFamily="66" charset="0"/>
              </a:rPr>
              <a:t>], </a:t>
            </a:r>
            <a:r>
              <a:rPr lang="en-US" sz="2400" b="1" dirty="0" err="1">
                <a:latin typeface="Comic Sans MS" panose="030F0702030302020204" pitchFamily="66" charset="0"/>
              </a:rPr>
              <a:t>st+i</a:t>
            </a:r>
            <a:r>
              <a:rPr lang="en-US" sz="2400" b="1" dirty="0">
                <a:latin typeface="Comic Sans MS" panose="030F0702030302020204" pitchFamily="66" charset="0"/>
              </a:rPr>
              <a:t>, j-i+1);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  </a:t>
            </a:r>
            <a:r>
              <a:rPr lang="en-US" sz="2400" b="1" dirty="0">
                <a:latin typeface="Comic Sans MS" panose="030F0702030302020204" pitchFamily="66" charset="0"/>
              </a:rPr>
              <a:t>k++;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}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for </a:t>
            </a:r>
            <a:r>
              <a:rPr lang="en-US" sz="2400" b="1" dirty="0"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=0;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&lt;k;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++) </a:t>
            </a:r>
          </a:p>
          <a:p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   printf</a:t>
            </a:r>
            <a:r>
              <a:rPr lang="en-US" sz="2400" b="1" dirty="0">
                <a:latin typeface="Comic Sans MS" panose="030F0702030302020204" pitchFamily="66" charset="0"/>
              </a:rPr>
              <a:t>("%s\n</a:t>
            </a:r>
            <a:r>
              <a:rPr lang="en-US" sz="2400" b="1" dirty="0" smtClean="0">
                <a:latin typeface="Comic Sans MS" panose="030F0702030302020204" pitchFamily="66" charset="0"/>
              </a:rPr>
              <a:t>",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[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]);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3726" y="4797152"/>
            <a:ext cx="3096344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mic Sans MS" panose="030F0702030302020204" pitchFamily="66" charset="0"/>
              </a:rPr>
              <a:t>for (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=0;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&lt;k;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++)</a:t>
            </a:r>
          </a:p>
          <a:p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   free(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[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]);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free(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);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377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this?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Array of pointers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Pointer to array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2990671"/>
            <a:ext cx="3886200" cy="120032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int (*ptr)[10];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int a[10]={99,1,2,3,4,5,6,7,8,9};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ptr=&amp;a;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printf("%d",(*ptr)[1]);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971800"/>
            <a:ext cx="3886200" cy="120032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int *ptr[10];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int a[10]={0,1,2,3,4,5,6,7,8,9};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*ptr=a;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printf("%d",*ptr[1]);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4876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Segfault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4876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1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3" name="Group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48785683"/>
              </p:ext>
            </p:extLst>
          </p:nvPr>
        </p:nvGraphicFramePr>
        <p:xfrm>
          <a:off x="5794375" y="732110"/>
          <a:ext cx="2549525" cy="661988"/>
        </p:xfrm>
        <a:graphic>
          <a:graphicData uri="http://schemas.openxmlformats.org/drawingml/2006/table">
            <a:tbl>
              <a:tblPr/>
              <a:tblGrid>
                <a:gridCol w="849842"/>
                <a:gridCol w="851282"/>
                <a:gridCol w="848401"/>
              </a:tblGrid>
              <a:tr h="33099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61" marR="81661" marT="56896" marB="42484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61" marR="81661" marT="56896" marB="42484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61" marR="81661" marT="56896" marB="42484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33099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61" marR="81661" marT="56896" marB="42484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61" marR="81661" marT="56896" marB="42484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61" marR="81661" marT="56896" marB="42484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sp>
        <p:nvSpPr>
          <p:cNvPr id="45072" name="Text Box 25"/>
          <p:cNvSpPr txBox="1">
            <a:spLocks noChangeArrowheads="1"/>
          </p:cNvSpPr>
          <p:nvPr/>
        </p:nvSpPr>
        <p:spPr bwMode="auto">
          <a:xfrm>
            <a:off x="1697038" y="660673"/>
            <a:ext cx="2487612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70993" rIns="81639" bIns="40820"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9000"/>
              </a:lnSpc>
            </a:pPr>
            <a:r>
              <a:rPr lang="en-IN" altLang="en-US" sz="2200" b="1">
                <a:solidFill>
                  <a:srgbClr val="000000"/>
                </a:solidFill>
                <a:latin typeface="Courier New" pitchFamily="49" charset="0"/>
              </a:rPr>
              <a:t>int arr[2][3];</a:t>
            </a:r>
          </a:p>
        </p:txBody>
      </p:sp>
      <p:sp>
        <p:nvSpPr>
          <p:cNvPr id="45073" name="Text Box 26"/>
          <p:cNvSpPr txBox="1">
            <a:spLocks noChangeArrowheads="1"/>
          </p:cNvSpPr>
          <p:nvPr/>
        </p:nvSpPr>
        <p:spPr bwMode="auto">
          <a:xfrm>
            <a:off x="1241425" y="960710"/>
            <a:ext cx="398462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17000"/>
              </a:lnSpc>
            </a:pPr>
            <a:r>
              <a:rPr lang="en-IN" altLang="en-US" b="1" dirty="0">
                <a:solidFill>
                  <a:srgbClr val="000000"/>
                </a:solidFill>
                <a:latin typeface="Comic Sans MS" pitchFamily="64" charset="0"/>
              </a:rPr>
              <a:t>(number of rows fixed, </a:t>
            </a:r>
          </a:p>
          <a:p>
            <a:pPr eaLnBrk="1" hangingPunct="1">
              <a:lnSpc>
                <a:spcPct val="117000"/>
              </a:lnSpc>
            </a:pPr>
            <a:r>
              <a:rPr lang="en-IN" altLang="en-US" b="1" dirty="0">
                <a:solidFill>
                  <a:srgbClr val="000000"/>
                </a:solidFill>
                <a:latin typeface="Comic Sans MS" pitchFamily="64" charset="0"/>
              </a:rPr>
              <a:t> number of columns fixed)</a:t>
            </a:r>
          </a:p>
        </p:txBody>
      </p:sp>
      <p:sp>
        <p:nvSpPr>
          <p:cNvPr id="45074" name="Text Box 27"/>
          <p:cNvSpPr txBox="1">
            <a:spLocks noChangeArrowheads="1"/>
          </p:cNvSpPr>
          <p:nvPr/>
        </p:nvSpPr>
        <p:spPr bwMode="auto">
          <a:xfrm>
            <a:off x="1609725" y="1988840"/>
            <a:ext cx="2844226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70993" rIns="81639" bIns="40820"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9000"/>
              </a:lnSpc>
            </a:pPr>
            <a:r>
              <a:rPr lang="en-IN" altLang="en-US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altLang="en-US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altLang="en-US" sz="2200" b="1" dirty="0" smtClean="0">
                <a:solidFill>
                  <a:srgbClr val="000000"/>
                </a:solidFill>
                <a:latin typeface="Courier New" pitchFamily="49" charset="0"/>
              </a:rPr>
              <a:t>(*</a:t>
            </a:r>
            <a:r>
              <a:rPr lang="en-IN" altLang="en-US" sz="2200" b="1" dirty="0" err="1">
                <a:solidFill>
                  <a:srgbClr val="000000"/>
                </a:solidFill>
                <a:latin typeface="Courier New" pitchFamily="49" charset="0"/>
              </a:rPr>
              <a:t>arr</a:t>
            </a:r>
            <a:r>
              <a:rPr lang="en-IN" altLang="en-US" sz="2200" b="1" dirty="0">
                <a:solidFill>
                  <a:srgbClr val="000000"/>
                </a:solidFill>
                <a:latin typeface="Courier New" pitchFamily="49" charset="0"/>
              </a:rPr>
              <a:t>)[3];</a:t>
            </a:r>
          </a:p>
        </p:txBody>
      </p:sp>
      <p:sp>
        <p:nvSpPr>
          <p:cNvPr id="45075" name="Text Box 28"/>
          <p:cNvSpPr txBox="1">
            <a:spLocks noChangeArrowheads="1"/>
          </p:cNvSpPr>
          <p:nvPr/>
        </p:nvSpPr>
        <p:spPr bwMode="auto">
          <a:xfrm>
            <a:off x="654050" y="2490266"/>
            <a:ext cx="4266407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17000"/>
              </a:lnSpc>
            </a:pPr>
            <a:r>
              <a:rPr lang="en-IN" altLang="en-US" b="1" dirty="0">
                <a:solidFill>
                  <a:srgbClr val="000000"/>
                </a:solidFill>
                <a:latin typeface="Comic Sans MS" pitchFamily="64" charset="0"/>
              </a:rPr>
              <a:t>(only the number of columns fixed)</a:t>
            </a:r>
          </a:p>
        </p:txBody>
      </p:sp>
      <p:graphicFrame>
        <p:nvGraphicFramePr>
          <p:cNvPr id="3101" name="Group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73893321"/>
              </p:ext>
            </p:extLst>
          </p:nvPr>
        </p:nvGraphicFramePr>
        <p:xfrm>
          <a:off x="5876925" y="1895748"/>
          <a:ext cx="409575" cy="1016001"/>
        </p:xfrm>
        <a:graphic>
          <a:graphicData uri="http://schemas.openxmlformats.org/drawingml/2006/table">
            <a:tbl>
              <a:tblPr/>
              <a:tblGrid>
                <a:gridCol w="409575"/>
              </a:tblGrid>
              <a:tr h="33866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474" marR="81474" marT="56898" marB="42485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474" marR="81474" marT="56898" marB="42485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474" marR="81474" marT="56898" marB="42485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5" name="Group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35284537"/>
              </p:ext>
            </p:extLst>
          </p:nvPr>
        </p:nvGraphicFramePr>
        <p:xfrm>
          <a:off x="6731000" y="1983060"/>
          <a:ext cx="1555751" cy="330200"/>
        </p:xfrm>
        <a:graphic>
          <a:graphicData uri="http://schemas.openxmlformats.org/drawingml/2006/table">
            <a:tbl>
              <a:tblPr/>
              <a:tblGrid>
                <a:gridCol w="518104"/>
                <a:gridCol w="519543"/>
                <a:gridCol w="518104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591" marR="81591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591" marR="81591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591" marR="81591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29" name="Group 5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018565"/>
              </p:ext>
            </p:extLst>
          </p:nvPr>
        </p:nvGraphicFramePr>
        <p:xfrm>
          <a:off x="6870700" y="2418035"/>
          <a:ext cx="1555751" cy="331788"/>
        </p:xfrm>
        <a:graphic>
          <a:graphicData uri="http://schemas.openxmlformats.org/drawingml/2006/table">
            <a:tbl>
              <a:tblPr/>
              <a:tblGrid>
                <a:gridCol w="518104"/>
                <a:gridCol w="519543"/>
                <a:gridCol w="518104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591" marR="81591" marT="57033" marB="4258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591" marR="81591" marT="57033" marB="4258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591" marR="81591" marT="57033" marB="4258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43" name="Group 7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83627785"/>
              </p:ext>
            </p:extLst>
          </p:nvPr>
        </p:nvGraphicFramePr>
        <p:xfrm>
          <a:off x="6599238" y="2937148"/>
          <a:ext cx="1557337" cy="330200"/>
        </p:xfrm>
        <a:graphic>
          <a:graphicData uri="http://schemas.openxmlformats.org/drawingml/2006/table">
            <a:tbl>
              <a:tblPr/>
              <a:tblGrid>
                <a:gridCol w="518632"/>
                <a:gridCol w="520073"/>
                <a:gridCol w="518632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5" marR="81675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5" marR="81675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5" marR="81675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</a:tbl>
          </a:graphicData>
        </a:graphic>
      </p:graphicFrame>
      <p:cxnSp>
        <p:nvCxnSpPr>
          <p:cNvPr id="45116" name="AutoShape 85"/>
          <p:cNvCxnSpPr>
            <a:cxnSpLocks noChangeShapeType="1"/>
          </p:cNvCxnSpPr>
          <p:nvPr/>
        </p:nvCxnSpPr>
        <p:spPr bwMode="auto">
          <a:xfrm>
            <a:off x="6080125" y="1895748"/>
            <a:ext cx="650875" cy="2460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17" name="AutoShape 86"/>
          <p:cNvCxnSpPr>
            <a:cxnSpLocks noChangeShapeType="1"/>
          </p:cNvCxnSpPr>
          <p:nvPr/>
        </p:nvCxnSpPr>
        <p:spPr bwMode="auto">
          <a:xfrm>
            <a:off x="6284913" y="2402160"/>
            <a:ext cx="585787" cy="1762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18" name="AutoShape 87"/>
          <p:cNvCxnSpPr>
            <a:cxnSpLocks noChangeShapeType="1"/>
          </p:cNvCxnSpPr>
          <p:nvPr/>
        </p:nvCxnSpPr>
        <p:spPr bwMode="auto">
          <a:xfrm>
            <a:off x="6080125" y="2911748"/>
            <a:ext cx="519113" cy="1857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19" name="Text Box 88"/>
          <p:cNvSpPr txBox="1">
            <a:spLocks noChangeArrowheads="1"/>
          </p:cNvSpPr>
          <p:nvPr/>
        </p:nvSpPr>
        <p:spPr bwMode="auto">
          <a:xfrm>
            <a:off x="5905500" y="3107010"/>
            <a:ext cx="487363" cy="97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70993" rIns="81639" bIns="40820"/>
          <a:lstStyle/>
          <a:p>
            <a:pPr>
              <a:lnSpc>
                <a:spcPct val="89000"/>
              </a:lnSpc>
            </a:pPr>
            <a:r>
              <a:rPr lang="en-IN" altLang="en-US" sz="2200">
                <a:solidFill>
                  <a:srgbClr val="000000"/>
                </a:solidFill>
                <a:latin typeface="Courier New" pitchFamily="49" charset="0"/>
              </a:rPr>
              <a:t>.</a:t>
            </a:r>
            <a:br>
              <a:rPr lang="en-IN" altLang="en-US" sz="22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IN" altLang="en-US" sz="220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  <a:p>
            <a:pPr>
              <a:lnSpc>
                <a:spcPct val="89000"/>
              </a:lnSpc>
            </a:pPr>
            <a:r>
              <a:rPr lang="en-IN" altLang="en-US" sz="220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45120" name="Text Box 89"/>
          <p:cNvSpPr txBox="1">
            <a:spLocks noChangeArrowheads="1"/>
          </p:cNvSpPr>
          <p:nvPr/>
        </p:nvSpPr>
        <p:spPr bwMode="auto">
          <a:xfrm>
            <a:off x="6335713" y="4705623"/>
            <a:ext cx="2416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70993" rIns="81639" bIns="40820"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9000"/>
              </a:lnSpc>
            </a:pPr>
            <a:r>
              <a:rPr lang="en-IN" altLang="en-US" sz="2200" b="1">
                <a:solidFill>
                  <a:srgbClr val="000000"/>
                </a:solidFill>
                <a:latin typeface="Courier New" pitchFamily="49" charset="0"/>
              </a:rPr>
              <a:t>int* arr[3];</a:t>
            </a:r>
          </a:p>
        </p:txBody>
      </p:sp>
      <p:sp>
        <p:nvSpPr>
          <p:cNvPr id="45121" name="Text Box 90"/>
          <p:cNvSpPr txBox="1">
            <a:spLocks noChangeArrowheads="1"/>
          </p:cNvSpPr>
          <p:nvPr/>
        </p:nvSpPr>
        <p:spPr bwMode="auto">
          <a:xfrm>
            <a:off x="5719763" y="5232673"/>
            <a:ext cx="31638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17000"/>
              </a:lnSpc>
            </a:pPr>
            <a:r>
              <a:rPr lang="en-IN" altLang="en-US" sz="1500" b="1" dirty="0">
                <a:solidFill>
                  <a:srgbClr val="000000"/>
                </a:solidFill>
                <a:latin typeface="Comic Sans MS" pitchFamily="64" charset="0"/>
              </a:rPr>
              <a:t>(only the number of rows fixed)</a:t>
            </a:r>
          </a:p>
        </p:txBody>
      </p:sp>
      <p:graphicFrame>
        <p:nvGraphicFramePr>
          <p:cNvPr id="3163" name="Group 9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45758465"/>
              </p:ext>
            </p:extLst>
          </p:nvPr>
        </p:nvGraphicFramePr>
        <p:xfrm>
          <a:off x="1031875" y="4548460"/>
          <a:ext cx="352425" cy="992187"/>
        </p:xfrm>
        <a:graphic>
          <a:graphicData uri="http://schemas.openxmlformats.org/drawingml/2006/table">
            <a:tbl>
              <a:tblPr/>
              <a:tblGrid>
                <a:gridCol w="352425"/>
              </a:tblGrid>
              <a:tr h="33072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885" marR="81885" marT="56851" marB="4245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33072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885" marR="81885" marT="56851" marB="4245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3072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885" marR="81885" marT="56851" marB="4245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77" name="Group 10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16601828"/>
              </p:ext>
            </p:extLst>
          </p:nvPr>
        </p:nvGraphicFramePr>
        <p:xfrm>
          <a:off x="1814513" y="4264298"/>
          <a:ext cx="1028700" cy="330200"/>
        </p:xfrm>
        <a:graphic>
          <a:graphicData uri="http://schemas.openxmlformats.org/drawingml/2006/table">
            <a:tbl>
              <a:tblPr/>
              <a:tblGrid>
                <a:gridCol w="205740"/>
                <a:gridCol w="205740"/>
                <a:gridCol w="207179"/>
                <a:gridCol w="205740"/>
                <a:gridCol w="204301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567" marR="81567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567" marR="81567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567" marR="81567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567" marR="81567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567" marR="81567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99" name="Group 1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63597890"/>
              </p:ext>
            </p:extLst>
          </p:nvPr>
        </p:nvGraphicFramePr>
        <p:xfrm>
          <a:off x="2284413" y="4843735"/>
          <a:ext cx="392112" cy="330200"/>
        </p:xfrm>
        <a:graphic>
          <a:graphicData uri="http://schemas.openxmlformats.org/drawingml/2006/table">
            <a:tbl>
              <a:tblPr/>
              <a:tblGrid>
                <a:gridCol w="196774"/>
                <a:gridCol w="19533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429" marR="81429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429" marR="81429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09" name="Group 13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59470847"/>
              </p:ext>
            </p:extLst>
          </p:nvPr>
        </p:nvGraphicFramePr>
        <p:xfrm>
          <a:off x="1978025" y="5300935"/>
          <a:ext cx="2352673" cy="330200"/>
        </p:xfrm>
        <a:graphic>
          <a:graphicData uri="http://schemas.openxmlformats.org/drawingml/2006/table">
            <a:tbl>
              <a:tblPr/>
              <a:tblGrid>
                <a:gridCol w="195936"/>
                <a:gridCol w="195936"/>
                <a:gridCol w="195936"/>
                <a:gridCol w="195936"/>
                <a:gridCol w="197377"/>
                <a:gridCol w="195936"/>
                <a:gridCol w="195936"/>
                <a:gridCol w="195936"/>
                <a:gridCol w="195936"/>
                <a:gridCol w="195936"/>
                <a:gridCol w="195936"/>
                <a:gridCol w="19593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</a:tbl>
          </a:graphicData>
        </a:graphic>
      </p:graphicFrame>
      <p:cxnSp>
        <p:nvCxnSpPr>
          <p:cNvPr id="45182" name="AutoShape 187"/>
          <p:cNvCxnSpPr>
            <a:cxnSpLocks noChangeShapeType="1"/>
          </p:cNvCxnSpPr>
          <p:nvPr/>
        </p:nvCxnSpPr>
        <p:spPr bwMode="auto">
          <a:xfrm flipV="1">
            <a:off x="1206500" y="4421460"/>
            <a:ext cx="609600" cy="127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83" name="AutoShape 188"/>
          <p:cNvCxnSpPr>
            <a:cxnSpLocks noChangeShapeType="1"/>
          </p:cNvCxnSpPr>
          <p:nvPr/>
        </p:nvCxnSpPr>
        <p:spPr bwMode="auto">
          <a:xfrm flipV="1">
            <a:off x="1381125" y="5002485"/>
            <a:ext cx="903288" cy="222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84" name="AutoShape 189"/>
          <p:cNvCxnSpPr>
            <a:cxnSpLocks noChangeShapeType="1"/>
          </p:cNvCxnSpPr>
          <p:nvPr/>
        </p:nvCxnSpPr>
        <p:spPr bwMode="auto">
          <a:xfrm flipV="1">
            <a:off x="1206500" y="5458098"/>
            <a:ext cx="773113" cy="42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85" name="Line 190"/>
          <p:cNvSpPr>
            <a:spLocks noChangeShapeType="1"/>
          </p:cNvSpPr>
          <p:nvPr/>
        </p:nvSpPr>
        <p:spPr bwMode="auto">
          <a:xfrm>
            <a:off x="654050" y="1705248"/>
            <a:ext cx="8229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5186" name="Line 191"/>
          <p:cNvSpPr>
            <a:spLocks noChangeShapeType="1"/>
          </p:cNvSpPr>
          <p:nvPr/>
        </p:nvSpPr>
        <p:spPr bwMode="auto">
          <a:xfrm>
            <a:off x="782638" y="4123010"/>
            <a:ext cx="796766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5187" name="Line 192"/>
          <p:cNvSpPr>
            <a:spLocks noChangeShapeType="1"/>
          </p:cNvSpPr>
          <p:nvPr/>
        </p:nvSpPr>
        <p:spPr bwMode="auto">
          <a:xfrm>
            <a:off x="782638" y="5951810"/>
            <a:ext cx="803433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5188" name="Text Box 193"/>
          <p:cNvSpPr txBox="1">
            <a:spLocks noChangeArrowheads="1"/>
          </p:cNvSpPr>
          <p:nvPr/>
        </p:nvSpPr>
        <p:spPr bwMode="auto">
          <a:xfrm>
            <a:off x="1436688" y="6212160"/>
            <a:ext cx="1824037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70993" rIns="81639" bIns="40820"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9000"/>
              </a:lnSpc>
            </a:pPr>
            <a:r>
              <a:rPr lang="en-IN" altLang="en-US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altLang="en-US" sz="2200" b="1" dirty="0">
                <a:solidFill>
                  <a:srgbClr val="000000"/>
                </a:solidFill>
                <a:latin typeface="Courier New" pitchFamily="49" charset="0"/>
              </a:rPr>
              <a:t> **</a:t>
            </a:r>
            <a:r>
              <a:rPr lang="en-IN" altLang="en-US" sz="2200" b="1" dirty="0" err="1">
                <a:solidFill>
                  <a:srgbClr val="000000"/>
                </a:solidFill>
                <a:latin typeface="Courier New" pitchFamily="49" charset="0"/>
              </a:rPr>
              <a:t>arr</a:t>
            </a:r>
            <a:r>
              <a:rPr lang="en-IN" altLang="en-US" sz="22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45189" name="Text Box 194"/>
          <p:cNvSpPr txBox="1">
            <a:spLocks noChangeArrowheads="1"/>
          </p:cNvSpPr>
          <p:nvPr/>
        </p:nvSpPr>
        <p:spPr bwMode="auto">
          <a:xfrm>
            <a:off x="3670520" y="6296297"/>
            <a:ext cx="1566863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17000"/>
              </a:lnSpc>
            </a:pPr>
            <a:r>
              <a:rPr lang="en-IN" altLang="en-US" b="1" dirty="0">
                <a:solidFill>
                  <a:srgbClr val="000000"/>
                </a:solidFill>
                <a:latin typeface="Comic Sans MS" pitchFamily="64" charset="0"/>
              </a:rPr>
              <a:t>(general case)</a:t>
            </a:r>
          </a:p>
        </p:txBody>
      </p:sp>
      <p:sp>
        <p:nvSpPr>
          <p:cNvPr id="45190" name="Text Box 195"/>
          <p:cNvSpPr txBox="1">
            <a:spLocks noChangeArrowheads="1"/>
          </p:cNvSpPr>
          <p:nvPr/>
        </p:nvSpPr>
        <p:spPr bwMode="auto">
          <a:xfrm>
            <a:off x="6465888" y="4253185"/>
            <a:ext cx="1782762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17000"/>
              </a:lnSpc>
            </a:pPr>
            <a:r>
              <a:rPr lang="en-IN" altLang="en-US" b="1" dirty="0">
                <a:solidFill>
                  <a:srgbClr val="000000"/>
                </a:solidFill>
                <a:latin typeface="Comic Sans MS" pitchFamily="64" charset="0"/>
              </a:rPr>
              <a:t>Array of arrays</a:t>
            </a:r>
          </a:p>
        </p:txBody>
      </p:sp>
      <p:sp>
        <p:nvSpPr>
          <p:cNvPr id="45191" name="AutoShape 196"/>
          <p:cNvSpPr>
            <a:spLocks noChangeArrowheads="1"/>
          </p:cNvSpPr>
          <p:nvPr/>
        </p:nvSpPr>
        <p:spPr bwMode="auto">
          <a:xfrm>
            <a:off x="5094288" y="1902098"/>
            <a:ext cx="196850" cy="260350"/>
          </a:xfrm>
          <a:prstGeom prst="roundRect">
            <a:avLst>
              <a:gd name="adj" fmla="val 731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IN" altLang="en-US"/>
          </a:p>
        </p:txBody>
      </p:sp>
      <p:cxnSp>
        <p:nvCxnSpPr>
          <p:cNvPr id="45192" name="AutoShape 197"/>
          <p:cNvCxnSpPr>
            <a:cxnSpLocks noChangeShapeType="1"/>
            <a:stCxn id="45191" idx="3"/>
          </p:cNvCxnSpPr>
          <p:nvPr/>
        </p:nvCxnSpPr>
        <p:spPr bwMode="auto">
          <a:xfrm>
            <a:off x="5291138" y="2032273"/>
            <a:ext cx="511175" cy="6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Title 1"/>
          <p:cNvSpPr txBox="1">
            <a:spLocks/>
          </p:cNvSpPr>
          <p:nvPr/>
        </p:nvSpPr>
        <p:spPr>
          <a:xfrm>
            <a:off x="107504" y="44624"/>
            <a:ext cx="8928992" cy="61604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sz="3600" kern="0" dirty="0" smtClean="0"/>
              <a:t>Array of Pointers vs. Pointer to an Array</a:t>
            </a:r>
            <a:endParaRPr lang="en-US" sz="3600" kern="0" dirty="0"/>
          </a:p>
        </p:txBody>
      </p:sp>
    </p:spTree>
    <p:extLst>
      <p:ext uri="{BB962C8B-B14F-4D97-AF65-F5344CB8AC3E}">
        <p14:creationId xmlns="" xmlns:p14="http://schemas.microsoft.com/office/powerpoint/2010/main" val="2254048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2" grpId="0"/>
      <p:bldP spid="45073" grpId="0"/>
      <p:bldP spid="45074" grpId="0"/>
      <p:bldP spid="45075" grpId="0"/>
      <p:bldP spid="45119" grpId="0"/>
      <p:bldP spid="45120" grpId="0"/>
      <p:bldP spid="45121" grpId="0"/>
      <p:bldP spid="45185" grpId="0" animBg="1"/>
      <p:bldP spid="45186" grpId="0" animBg="1"/>
      <p:bldP spid="45187" grpId="0" animBg="1"/>
      <p:bldP spid="45188" grpId="0"/>
      <p:bldP spid="45189" grpId="0"/>
      <p:bldP spid="45190" grpId="0"/>
      <p:bldP spid="4519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4" name="Text Box 27"/>
          <p:cNvSpPr txBox="1">
            <a:spLocks noChangeArrowheads="1"/>
          </p:cNvSpPr>
          <p:nvPr/>
        </p:nvSpPr>
        <p:spPr bwMode="auto">
          <a:xfrm>
            <a:off x="1609725" y="936046"/>
            <a:ext cx="2844226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70993" rIns="81639" bIns="40820"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9000"/>
              </a:lnSpc>
            </a:pPr>
            <a:r>
              <a:rPr lang="en-IN" altLang="en-US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altLang="en-US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altLang="en-US" sz="2200" b="1" dirty="0" smtClean="0">
                <a:solidFill>
                  <a:srgbClr val="000000"/>
                </a:solidFill>
                <a:latin typeface="Courier New" pitchFamily="49" charset="0"/>
              </a:rPr>
              <a:t>(*</a:t>
            </a:r>
            <a:r>
              <a:rPr lang="en-IN" altLang="en-US" sz="2200" b="1" dirty="0" err="1">
                <a:solidFill>
                  <a:srgbClr val="000000"/>
                </a:solidFill>
                <a:latin typeface="Courier New" pitchFamily="49" charset="0"/>
              </a:rPr>
              <a:t>arr</a:t>
            </a:r>
            <a:r>
              <a:rPr lang="en-IN" altLang="en-US" sz="2200" b="1" dirty="0">
                <a:solidFill>
                  <a:srgbClr val="000000"/>
                </a:solidFill>
                <a:latin typeface="Courier New" pitchFamily="49" charset="0"/>
              </a:rPr>
              <a:t>)[3];</a:t>
            </a:r>
          </a:p>
        </p:txBody>
      </p:sp>
      <p:sp>
        <p:nvSpPr>
          <p:cNvPr id="45075" name="Text Box 28"/>
          <p:cNvSpPr txBox="1">
            <a:spLocks noChangeArrowheads="1"/>
          </p:cNvSpPr>
          <p:nvPr/>
        </p:nvSpPr>
        <p:spPr bwMode="auto">
          <a:xfrm>
            <a:off x="654050" y="1437472"/>
            <a:ext cx="4266407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17000"/>
              </a:lnSpc>
            </a:pPr>
            <a:r>
              <a:rPr lang="en-IN" altLang="en-US" b="1" dirty="0">
                <a:solidFill>
                  <a:srgbClr val="000000"/>
                </a:solidFill>
                <a:latin typeface="Comic Sans MS" pitchFamily="64" charset="0"/>
              </a:rPr>
              <a:t>(only the number of columns fixed)</a:t>
            </a:r>
          </a:p>
        </p:txBody>
      </p:sp>
      <p:graphicFrame>
        <p:nvGraphicFramePr>
          <p:cNvPr id="3101" name="Group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73893321"/>
              </p:ext>
            </p:extLst>
          </p:nvPr>
        </p:nvGraphicFramePr>
        <p:xfrm>
          <a:off x="5876925" y="842954"/>
          <a:ext cx="409575" cy="1016001"/>
        </p:xfrm>
        <a:graphic>
          <a:graphicData uri="http://schemas.openxmlformats.org/drawingml/2006/table">
            <a:tbl>
              <a:tblPr/>
              <a:tblGrid>
                <a:gridCol w="409575"/>
              </a:tblGrid>
              <a:tr h="33866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474" marR="81474" marT="56898" marB="42485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474" marR="81474" marT="56898" marB="42485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474" marR="81474" marT="56898" marB="42485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5" name="Group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35284537"/>
              </p:ext>
            </p:extLst>
          </p:nvPr>
        </p:nvGraphicFramePr>
        <p:xfrm>
          <a:off x="6731000" y="930266"/>
          <a:ext cx="1555751" cy="330200"/>
        </p:xfrm>
        <a:graphic>
          <a:graphicData uri="http://schemas.openxmlformats.org/drawingml/2006/table">
            <a:tbl>
              <a:tblPr/>
              <a:tblGrid>
                <a:gridCol w="518104"/>
                <a:gridCol w="519543"/>
                <a:gridCol w="518104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591" marR="81591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591" marR="81591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591" marR="81591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29" name="Group 5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018565"/>
              </p:ext>
            </p:extLst>
          </p:nvPr>
        </p:nvGraphicFramePr>
        <p:xfrm>
          <a:off x="6870700" y="1365241"/>
          <a:ext cx="1555751" cy="331788"/>
        </p:xfrm>
        <a:graphic>
          <a:graphicData uri="http://schemas.openxmlformats.org/drawingml/2006/table">
            <a:tbl>
              <a:tblPr/>
              <a:tblGrid>
                <a:gridCol w="518104"/>
                <a:gridCol w="519543"/>
                <a:gridCol w="518104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591" marR="81591" marT="57033" marB="4258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591" marR="81591" marT="57033" marB="4258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591" marR="81591" marT="57033" marB="4258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43" name="Group 7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83627785"/>
              </p:ext>
            </p:extLst>
          </p:nvPr>
        </p:nvGraphicFramePr>
        <p:xfrm>
          <a:off x="6599238" y="1884354"/>
          <a:ext cx="1557337" cy="330200"/>
        </p:xfrm>
        <a:graphic>
          <a:graphicData uri="http://schemas.openxmlformats.org/drawingml/2006/table">
            <a:tbl>
              <a:tblPr/>
              <a:tblGrid>
                <a:gridCol w="518632"/>
                <a:gridCol w="520073"/>
                <a:gridCol w="518632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5" marR="81675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5" marR="81675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5" marR="81675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</a:tbl>
          </a:graphicData>
        </a:graphic>
      </p:graphicFrame>
      <p:cxnSp>
        <p:nvCxnSpPr>
          <p:cNvPr id="45116" name="AutoShape 85"/>
          <p:cNvCxnSpPr>
            <a:cxnSpLocks noChangeShapeType="1"/>
          </p:cNvCxnSpPr>
          <p:nvPr/>
        </p:nvCxnSpPr>
        <p:spPr bwMode="auto">
          <a:xfrm>
            <a:off x="6080125" y="842954"/>
            <a:ext cx="650875" cy="2460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17" name="AutoShape 86"/>
          <p:cNvCxnSpPr>
            <a:cxnSpLocks noChangeShapeType="1"/>
          </p:cNvCxnSpPr>
          <p:nvPr/>
        </p:nvCxnSpPr>
        <p:spPr bwMode="auto">
          <a:xfrm>
            <a:off x="6284913" y="1349366"/>
            <a:ext cx="585787" cy="1762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18" name="AutoShape 87"/>
          <p:cNvCxnSpPr>
            <a:cxnSpLocks noChangeShapeType="1"/>
          </p:cNvCxnSpPr>
          <p:nvPr/>
        </p:nvCxnSpPr>
        <p:spPr bwMode="auto">
          <a:xfrm>
            <a:off x="6080125" y="1858954"/>
            <a:ext cx="519113" cy="1857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19" name="Text Box 88"/>
          <p:cNvSpPr txBox="1">
            <a:spLocks noChangeArrowheads="1"/>
          </p:cNvSpPr>
          <p:nvPr/>
        </p:nvSpPr>
        <p:spPr bwMode="auto">
          <a:xfrm>
            <a:off x="5905500" y="1785926"/>
            <a:ext cx="487363" cy="97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70993" rIns="81639" bIns="40820"/>
          <a:lstStyle/>
          <a:p>
            <a:pPr>
              <a:lnSpc>
                <a:spcPct val="89000"/>
              </a:lnSpc>
            </a:pPr>
            <a:r>
              <a:rPr lang="en-IN" altLang="en-US" sz="22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br>
              <a:rPr lang="en-IN" altLang="en-US" sz="22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IN" altLang="en-US" sz="2200" dirty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  <a:p>
            <a:pPr>
              <a:lnSpc>
                <a:spcPct val="89000"/>
              </a:lnSpc>
            </a:pPr>
            <a:r>
              <a:rPr lang="en-IN" altLang="en-US" sz="2200" dirty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45120" name="Text Box 89"/>
          <p:cNvSpPr txBox="1">
            <a:spLocks noChangeArrowheads="1"/>
          </p:cNvSpPr>
          <p:nvPr/>
        </p:nvSpPr>
        <p:spPr bwMode="auto">
          <a:xfrm>
            <a:off x="6335713" y="4449553"/>
            <a:ext cx="2416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70993" rIns="81639" bIns="40820"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9000"/>
              </a:lnSpc>
            </a:pPr>
            <a:r>
              <a:rPr lang="en-IN" altLang="en-US" sz="2200" b="1">
                <a:solidFill>
                  <a:srgbClr val="000000"/>
                </a:solidFill>
                <a:latin typeface="Courier New" pitchFamily="49" charset="0"/>
              </a:rPr>
              <a:t>int* arr[3];</a:t>
            </a:r>
          </a:p>
        </p:txBody>
      </p:sp>
      <p:sp>
        <p:nvSpPr>
          <p:cNvPr id="45121" name="Text Box 90"/>
          <p:cNvSpPr txBox="1">
            <a:spLocks noChangeArrowheads="1"/>
          </p:cNvSpPr>
          <p:nvPr/>
        </p:nvSpPr>
        <p:spPr bwMode="auto">
          <a:xfrm>
            <a:off x="5719763" y="4976603"/>
            <a:ext cx="31638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17000"/>
              </a:lnSpc>
            </a:pPr>
            <a:r>
              <a:rPr lang="en-IN" altLang="en-US" sz="1500" b="1" dirty="0">
                <a:solidFill>
                  <a:srgbClr val="000000"/>
                </a:solidFill>
                <a:latin typeface="Comic Sans MS" pitchFamily="64" charset="0"/>
              </a:rPr>
              <a:t>(only the number of rows fixed)</a:t>
            </a:r>
          </a:p>
        </p:txBody>
      </p:sp>
      <p:graphicFrame>
        <p:nvGraphicFramePr>
          <p:cNvPr id="3163" name="Group 9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45758465"/>
              </p:ext>
            </p:extLst>
          </p:nvPr>
        </p:nvGraphicFramePr>
        <p:xfrm>
          <a:off x="1031875" y="4292390"/>
          <a:ext cx="352425" cy="992187"/>
        </p:xfrm>
        <a:graphic>
          <a:graphicData uri="http://schemas.openxmlformats.org/drawingml/2006/table">
            <a:tbl>
              <a:tblPr/>
              <a:tblGrid>
                <a:gridCol w="352425"/>
              </a:tblGrid>
              <a:tr h="33072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885" marR="81885" marT="56851" marB="4245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33072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885" marR="81885" marT="56851" marB="4245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3072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885" marR="81885" marT="56851" marB="4245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77" name="Group 10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16601828"/>
              </p:ext>
            </p:extLst>
          </p:nvPr>
        </p:nvGraphicFramePr>
        <p:xfrm>
          <a:off x="1814513" y="4008228"/>
          <a:ext cx="1028700" cy="330200"/>
        </p:xfrm>
        <a:graphic>
          <a:graphicData uri="http://schemas.openxmlformats.org/drawingml/2006/table">
            <a:tbl>
              <a:tblPr/>
              <a:tblGrid>
                <a:gridCol w="205740"/>
                <a:gridCol w="205740"/>
                <a:gridCol w="207179"/>
                <a:gridCol w="205740"/>
                <a:gridCol w="204301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567" marR="81567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567" marR="81567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567" marR="81567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567" marR="81567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567" marR="81567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99" name="Group 1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63597890"/>
              </p:ext>
            </p:extLst>
          </p:nvPr>
        </p:nvGraphicFramePr>
        <p:xfrm>
          <a:off x="2284413" y="4587665"/>
          <a:ext cx="392112" cy="330200"/>
        </p:xfrm>
        <a:graphic>
          <a:graphicData uri="http://schemas.openxmlformats.org/drawingml/2006/table">
            <a:tbl>
              <a:tblPr/>
              <a:tblGrid>
                <a:gridCol w="196774"/>
                <a:gridCol w="19533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429" marR="81429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429" marR="81429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09" name="Group 13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59470847"/>
              </p:ext>
            </p:extLst>
          </p:nvPr>
        </p:nvGraphicFramePr>
        <p:xfrm>
          <a:off x="1978025" y="5044865"/>
          <a:ext cx="2352673" cy="330200"/>
        </p:xfrm>
        <a:graphic>
          <a:graphicData uri="http://schemas.openxmlformats.org/drawingml/2006/table">
            <a:tbl>
              <a:tblPr/>
              <a:tblGrid>
                <a:gridCol w="195936"/>
                <a:gridCol w="195936"/>
                <a:gridCol w="195936"/>
                <a:gridCol w="195936"/>
                <a:gridCol w="197377"/>
                <a:gridCol w="195936"/>
                <a:gridCol w="195936"/>
                <a:gridCol w="195936"/>
                <a:gridCol w="195936"/>
                <a:gridCol w="195936"/>
                <a:gridCol w="195936"/>
                <a:gridCol w="19593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endParaRPr kumimoji="0" lang="en-I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78" marR="81678" marT="56760" marB="4238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</a:tbl>
          </a:graphicData>
        </a:graphic>
      </p:graphicFrame>
      <p:cxnSp>
        <p:nvCxnSpPr>
          <p:cNvPr id="45182" name="AutoShape 187"/>
          <p:cNvCxnSpPr>
            <a:cxnSpLocks noChangeShapeType="1"/>
          </p:cNvCxnSpPr>
          <p:nvPr/>
        </p:nvCxnSpPr>
        <p:spPr bwMode="auto">
          <a:xfrm flipV="1">
            <a:off x="1206500" y="4165390"/>
            <a:ext cx="609600" cy="127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83" name="AutoShape 188"/>
          <p:cNvCxnSpPr>
            <a:cxnSpLocks noChangeShapeType="1"/>
          </p:cNvCxnSpPr>
          <p:nvPr/>
        </p:nvCxnSpPr>
        <p:spPr bwMode="auto">
          <a:xfrm flipV="1">
            <a:off x="1381125" y="4746415"/>
            <a:ext cx="903288" cy="222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84" name="AutoShape 189"/>
          <p:cNvCxnSpPr>
            <a:cxnSpLocks noChangeShapeType="1"/>
          </p:cNvCxnSpPr>
          <p:nvPr/>
        </p:nvCxnSpPr>
        <p:spPr bwMode="auto">
          <a:xfrm flipV="1">
            <a:off x="1206500" y="5202028"/>
            <a:ext cx="773113" cy="42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86" name="Line 191"/>
          <p:cNvSpPr>
            <a:spLocks noChangeShapeType="1"/>
          </p:cNvSpPr>
          <p:nvPr/>
        </p:nvSpPr>
        <p:spPr bwMode="auto">
          <a:xfrm>
            <a:off x="782638" y="3357562"/>
            <a:ext cx="796766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5190" name="Text Box 195"/>
          <p:cNvSpPr txBox="1">
            <a:spLocks noChangeArrowheads="1"/>
          </p:cNvSpPr>
          <p:nvPr/>
        </p:nvSpPr>
        <p:spPr bwMode="auto">
          <a:xfrm>
            <a:off x="6465888" y="3997115"/>
            <a:ext cx="1782762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17000"/>
              </a:lnSpc>
            </a:pPr>
            <a:r>
              <a:rPr lang="en-IN" altLang="en-US" b="1" dirty="0">
                <a:solidFill>
                  <a:srgbClr val="000000"/>
                </a:solidFill>
                <a:latin typeface="Comic Sans MS" pitchFamily="64" charset="0"/>
              </a:rPr>
              <a:t>Array of arrays</a:t>
            </a:r>
          </a:p>
        </p:txBody>
      </p:sp>
      <p:sp>
        <p:nvSpPr>
          <p:cNvPr id="45191" name="AutoShape 196"/>
          <p:cNvSpPr>
            <a:spLocks noChangeArrowheads="1"/>
          </p:cNvSpPr>
          <p:nvPr/>
        </p:nvSpPr>
        <p:spPr bwMode="auto">
          <a:xfrm>
            <a:off x="5094288" y="849304"/>
            <a:ext cx="196850" cy="260350"/>
          </a:xfrm>
          <a:prstGeom prst="roundRect">
            <a:avLst>
              <a:gd name="adj" fmla="val 731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IN" altLang="en-US"/>
          </a:p>
        </p:txBody>
      </p:sp>
      <p:cxnSp>
        <p:nvCxnSpPr>
          <p:cNvPr id="45192" name="AutoShape 197"/>
          <p:cNvCxnSpPr>
            <a:cxnSpLocks noChangeShapeType="1"/>
            <a:stCxn id="45191" idx="3"/>
          </p:cNvCxnSpPr>
          <p:nvPr/>
        </p:nvCxnSpPr>
        <p:spPr bwMode="auto">
          <a:xfrm>
            <a:off x="5291138" y="979479"/>
            <a:ext cx="511175" cy="6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Title 1"/>
          <p:cNvSpPr txBox="1">
            <a:spLocks/>
          </p:cNvSpPr>
          <p:nvPr/>
        </p:nvSpPr>
        <p:spPr>
          <a:xfrm>
            <a:off x="107504" y="44624"/>
            <a:ext cx="8928992" cy="61604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sz="3600" kern="0" dirty="0" smtClean="0"/>
              <a:t>Variants of </a:t>
            </a:r>
            <a:r>
              <a:rPr lang="en-US" sz="3600" kern="0" dirty="0" err="1" smtClean="0"/>
              <a:t>malloc</a:t>
            </a:r>
            <a:r>
              <a:rPr lang="en-US" sz="3600" kern="0" dirty="0" smtClean="0"/>
              <a:t> – Advanced Types</a:t>
            </a:r>
            <a:endParaRPr lang="en-US" sz="3600" kern="0" dirty="0"/>
          </a:p>
        </p:txBody>
      </p:sp>
      <p:sp>
        <p:nvSpPr>
          <p:cNvPr id="33" name="TextBox 32"/>
          <p:cNvSpPr txBox="1"/>
          <p:nvPr/>
        </p:nvSpPr>
        <p:spPr>
          <a:xfrm>
            <a:off x="500034" y="2214554"/>
            <a:ext cx="535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arr</a:t>
            </a:r>
            <a:r>
              <a:rPr lang="en-IN" dirty="0" smtClean="0"/>
              <a:t> = (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(*)[3]</a:t>
            </a:r>
            <a:r>
              <a:rPr lang="en-IN" dirty="0" smtClean="0"/>
              <a:t>) </a:t>
            </a:r>
            <a:r>
              <a:rPr lang="en-IN" dirty="0" err="1" smtClean="0"/>
              <a:t>malloc</a:t>
            </a:r>
            <a:r>
              <a:rPr lang="en-IN" dirty="0" smtClean="0"/>
              <a:t>(n*3*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));</a:t>
            </a:r>
          </a:p>
          <a:p>
            <a:pPr algn="ctr"/>
            <a:r>
              <a:rPr lang="en-IN" dirty="0" smtClean="0"/>
              <a:t>or</a:t>
            </a:r>
          </a:p>
          <a:p>
            <a:r>
              <a:rPr lang="en-IN" dirty="0" err="1" smtClean="0"/>
              <a:t>arr</a:t>
            </a:r>
            <a:r>
              <a:rPr lang="en-IN" dirty="0" smtClean="0"/>
              <a:t> = (</a:t>
            </a:r>
            <a:r>
              <a:rPr lang="en-IN" dirty="0" err="1" smtClean="0"/>
              <a:t>int</a:t>
            </a:r>
            <a:r>
              <a:rPr lang="en-IN" dirty="0" smtClean="0"/>
              <a:t> (*)[3]) </a:t>
            </a:r>
            <a:r>
              <a:rPr lang="en-IN" dirty="0" err="1" smtClean="0"/>
              <a:t>malloc</a:t>
            </a:r>
            <a:r>
              <a:rPr lang="en-IN" dirty="0" smtClean="0"/>
              <a:t>(n*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[3]</a:t>
            </a:r>
            <a:r>
              <a:rPr lang="en-IN" dirty="0" smtClean="0"/>
              <a:t>));</a:t>
            </a:r>
          </a:p>
          <a:p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571472" y="5640189"/>
            <a:ext cx="6429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arr</a:t>
            </a:r>
            <a:r>
              <a:rPr lang="en-IN" dirty="0" smtClean="0"/>
              <a:t> = (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*[3]</a:t>
            </a:r>
            <a:r>
              <a:rPr lang="en-IN" dirty="0" smtClean="0"/>
              <a:t>) </a:t>
            </a:r>
            <a:r>
              <a:rPr lang="en-IN" dirty="0" err="1" smtClean="0"/>
              <a:t>malloc</a:t>
            </a:r>
            <a:r>
              <a:rPr lang="en-IN" dirty="0" smtClean="0"/>
              <a:t>(n*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[3]));</a:t>
            </a:r>
          </a:p>
          <a:p>
            <a:endParaRPr lang="en-IN" dirty="0" smtClean="0"/>
          </a:p>
          <a:p>
            <a:r>
              <a:rPr lang="en-IN" i="1" dirty="0" smtClean="0"/>
              <a:t>Only when you want to use n columns in each row.</a:t>
            </a:r>
            <a:endParaRPr lang="en-IN" i="1" dirty="0"/>
          </a:p>
        </p:txBody>
      </p:sp>
    </p:spTree>
    <p:extLst>
      <p:ext uri="{BB962C8B-B14F-4D97-AF65-F5344CB8AC3E}">
        <p14:creationId xmlns="" xmlns:p14="http://schemas.microsoft.com/office/powerpoint/2010/main" val="2254048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4" grpId="0"/>
      <p:bldP spid="45075" grpId="0"/>
      <p:bldP spid="45119" grpId="0"/>
      <p:bldP spid="45120" grpId="0"/>
      <p:bldP spid="45121" grpId="0"/>
      <p:bldP spid="45186" grpId="0" animBg="1"/>
      <p:bldP spid="45190" grpId="0"/>
      <p:bldP spid="451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4088F1D-2AF9-4808-9F24-26CF99E9C64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512" y="188640"/>
            <a:ext cx="8784976" cy="6555641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Comic Sans MS" panose="030F0702030302020204" pitchFamily="66" charset="0"/>
              </a:rPr>
              <a:t>int</a:t>
            </a:r>
            <a:r>
              <a:rPr lang="en-US" sz="2000" b="1" dirty="0" smtClean="0">
                <a:latin typeface="Comic Sans MS" panose="030F0702030302020204" pitchFamily="66" charset="0"/>
              </a:rPr>
              <a:t> </a:t>
            </a:r>
            <a:r>
              <a:rPr lang="en-US" sz="2000" b="1" dirty="0">
                <a:latin typeface="Comic Sans MS" panose="030F0702030302020204" pitchFamily="66" charset="0"/>
              </a:rPr>
              <a:t>**</a:t>
            </a:r>
            <a:r>
              <a:rPr lang="en-US" sz="2000" b="1" dirty="0" smtClean="0">
                <a:latin typeface="Comic Sans MS" panose="030F0702030302020204" pitchFamily="66" charset="0"/>
              </a:rPr>
              <a:t>a, </a:t>
            </a:r>
            <a:r>
              <a:rPr lang="en-US" sz="2000" b="1" dirty="0">
                <a:latin typeface="Comic Sans MS" panose="030F0702030302020204" pitchFamily="66" charset="0"/>
              </a:rPr>
              <a:t>*b[2</a:t>
            </a:r>
            <a:r>
              <a:rPr lang="en-US" sz="2000" b="1" dirty="0" smtClean="0">
                <a:latin typeface="Comic Sans MS" panose="030F0702030302020204" pitchFamily="66" charset="0"/>
              </a:rPr>
              <a:t>], </a:t>
            </a:r>
            <a:r>
              <a:rPr lang="en-US" sz="2000" b="1" dirty="0">
                <a:latin typeface="Comic Sans MS" panose="030F0702030302020204" pitchFamily="66" charset="0"/>
              </a:rPr>
              <a:t>(*c)[3</a:t>
            </a:r>
            <a:r>
              <a:rPr lang="en-US" sz="2000" b="1" dirty="0" smtClean="0">
                <a:latin typeface="Comic Sans MS" panose="030F0702030302020204" pitchFamily="66" charset="0"/>
              </a:rPr>
              <a:t>], </a:t>
            </a:r>
            <a:r>
              <a:rPr lang="en-US" sz="2000" b="1" dirty="0">
                <a:latin typeface="Comic Sans MS" panose="030F0702030302020204" pitchFamily="66" charset="0"/>
              </a:rPr>
              <a:t>d[2][3];</a:t>
            </a:r>
          </a:p>
          <a:p>
            <a:r>
              <a:rPr lang="en-US" sz="2000" b="1" dirty="0">
                <a:latin typeface="Comic Sans MS" panose="030F0702030302020204" pitchFamily="66" charset="0"/>
              </a:rPr>
              <a:t>    </a:t>
            </a:r>
          </a:p>
          <a:p>
            <a:r>
              <a:rPr lang="en-US" sz="2000" b="1" dirty="0" smtClean="0">
                <a:latin typeface="Comic Sans MS" panose="030F0702030302020204" pitchFamily="66" charset="0"/>
              </a:rPr>
              <a:t>//c </a:t>
            </a:r>
            <a:r>
              <a:rPr lang="en-US" sz="2000" b="1" dirty="0">
                <a:latin typeface="Comic Sans MS" panose="030F0702030302020204" pitchFamily="66" charset="0"/>
              </a:rPr>
              <a:t>= d;  </a:t>
            </a: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/* Fine, matches the </a:t>
            </a:r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column size </a:t>
            </a: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*/</a:t>
            </a:r>
          </a:p>
          <a:p>
            <a:r>
              <a:rPr lang="en-US" sz="2000" b="1" dirty="0" smtClean="0">
                <a:latin typeface="Comic Sans MS" panose="030F0702030302020204" pitchFamily="66" charset="0"/>
              </a:rPr>
              <a:t>//c </a:t>
            </a:r>
            <a:r>
              <a:rPr lang="en-US" sz="2000" b="1" dirty="0">
                <a:latin typeface="Comic Sans MS" panose="030F0702030302020204" pitchFamily="66" charset="0"/>
              </a:rPr>
              <a:t>= b;  </a:t>
            </a: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/* Warning: incompatible pointer </a:t>
            </a:r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type; different sizes! </a:t>
            </a: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*/</a:t>
            </a:r>
          </a:p>
          <a:p>
            <a:r>
              <a:rPr lang="en-US" sz="2000" b="1" dirty="0">
                <a:latin typeface="Comic Sans MS" panose="030F0702030302020204" pitchFamily="66" charset="0"/>
              </a:rPr>
              <a:t>    </a:t>
            </a:r>
          </a:p>
          <a:p>
            <a:r>
              <a:rPr lang="en-US" sz="2000" b="1" dirty="0" err="1" smtClean="0">
                <a:latin typeface="Comic Sans MS" panose="030F0702030302020204" pitchFamily="66" charset="0"/>
              </a:rPr>
              <a:t>printf</a:t>
            </a:r>
            <a:r>
              <a:rPr lang="en-US" sz="2000" b="1" dirty="0">
                <a:latin typeface="Comic Sans MS" panose="030F0702030302020204" pitchFamily="66" charset="0"/>
              </a:rPr>
              <a:t>("sizeof(a) = </a:t>
            </a:r>
            <a:r>
              <a:rPr lang="en-US" sz="2000" b="1" dirty="0" smtClean="0">
                <a:latin typeface="Comic Sans MS" panose="030F0702030302020204" pitchFamily="66" charset="0"/>
              </a:rPr>
              <a:t>%3d, </a:t>
            </a:r>
            <a:r>
              <a:rPr lang="en-US" sz="2000" b="1" dirty="0">
                <a:latin typeface="Comic Sans MS" panose="030F0702030302020204" pitchFamily="66" charset="0"/>
              </a:rPr>
              <a:t>sizeof(*a) = </a:t>
            </a:r>
            <a:r>
              <a:rPr lang="en-US" sz="2000" b="1" dirty="0" smtClean="0">
                <a:latin typeface="Comic Sans MS" panose="030F0702030302020204" pitchFamily="66" charset="0"/>
              </a:rPr>
              <a:t>%3d, </a:t>
            </a:r>
            <a:r>
              <a:rPr lang="en-US" sz="2000" b="1" dirty="0">
                <a:latin typeface="Comic Sans MS" panose="030F0702030302020204" pitchFamily="66" charset="0"/>
              </a:rPr>
              <a:t>sizeof(**a) = </a:t>
            </a:r>
            <a:r>
              <a:rPr lang="en-US" sz="2000" b="1" dirty="0" smtClean="0">
                <a:latin typeface="Comic Sans MS" panose="030F0702030302020204" pitchFamily="66" charset="0"/>
              </a:rPr>
              <a:t>%3d\n</a:t>
            </a:r>
            <a:r>
              <a:rPr lang="en-US" sz="2000" b="1" dirty="0">
                <a:latin typeface="Comic Sans MS" panose="030F0702030302020204" pitchFamily="66" charset="0"/>
              </a:rPr>
              <a:t>",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  sizeof(a), sizeof(*a), sizeof(**a</a:t>
            </a:r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 </a:t>
            </a:r>
            <a:r>
              <a:rPr lang="en-US" sz="2000" b="1" dirty="0" smtClean="0">
                <a:latin typeface="Comic Sans MS" panose="030F0702030302020204" pitchFamily="66" charset="0"/>
              </a:rPr>
              <a:t>); </a:t>
            </a:r>
          </a:p>
          <a:p>
            <a:endParaRPr lang="en-US" sz="2000" b="1" dirty="0" smtClean="0">
              <a:latin typeface="Comic Sans MS" panose="030F0702030302020204" pitchFamily="66" charset="0"/>
            </a:endParaRPr>
          </a:p>
          <a:p>
            <a:endParaRPr lang="en-US" sz="2000" b="1" dirty="0">
              <a:latin typeface="Comic Sans MS" panose="030F0702030302020204" pitchFamily="66" charset="0"/>
            </a:endParaRPr>
          </a:p>
          <a:p>
            <a:r>
              <a:rPr lang="en-US" sz="2000" b="1" dirty="0" err="1" smtClean="0">
                <a:latin typeface="Comic Sans MS" panose="030F0702030302020204" pitchFamily="66" charset="0"/>
              </a:rPr>
              <a:t>printf</a:t>
            </a:r>
            <a:r>
              <a:rPr lang="en-US" sz="2000" b="1" dirty="0">
                <a:latin typeface="Comic Sans MS" panose="030F0702030302020204" pitchFamily="66" charset="0"/>
              </a:rPr>
              <a:t>("sizeof(b) = </a:t>
            </a:r>
            <a:r>
              <a:rPr lang="en-US" sz="2000" b="1" dirty="0" smtClean="0">
                <a:latin typeface="Comic Sans MS" panose="030F0702030302020204" pitchFamily="66" charset="0"/>
              </a:rPr>
              <a:t>%3d, </a:t>
            </a:r>
            <a:r>
              <a:rPr lang="en-US" sz="2000" b="1" dirty="0">
                <a:latin typeface="Comic Sans MS" panose="030F0702030302020204" pitchFamily="66" charset="0"/>
              </a:rPr>
              <a:t>sizeof(*b) = </a:t>
            </a:r>
            <a:r>
              <a:rPr lang="en-US" sz="2000" b="1" dirty="0" smtClean="0">
                <a:latin typeface="Comic Sans MS" panose="030F0702030302020204" pitchFamily="66" charset="0"/>
              </a:rPr>
              <a:t>%3d, </a:t>
            </a:r>
            <a:r>
              <a:rPr lang="en-US" sz="2000" b="1" dirty="0">
                <a:latin typeface="Comic Sans MS" panose="030F0702030302020204" pitchFamily="66" charset="0"/>
              </a:rPr>
              <a:t>sizeof(**b) </a:t>
            </a:r>
            <a:r>
              <a:rPr lang="en-US" sz="2000" b="1" dirty="0" smtClean="0">
                <a:latin typeface="Comic Sans MS" panose="030F0702030302020204" pitchFamily="66" charset="0"/>
              </a:rPr>
              <a:t>= %3d\n</a:t>
            </a:r>
            <a:r>
              <a:rPr lang="en-US" sz="2000" b="1" dirty="0">
                <a:latin typeface="Comic Sans MS" panose="030F0702030302020204" pitchFamily="66" charset="0"/>
              </a:rPr>
              <a:t>",</a:t>
            </a:r>
          </a:p>
          <a:p>
            <a:r>
              <a:rPr lang="en-US" sz="2000" b="1" dirty="0">
                <a:latin typeface="Comic Sans MS" panose="030F0702030302020204" pitchFamily="66" charset="0"/>
              </a:rPr>
              <a:t>           </a:t>
            </a: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sizeof(b), sizeof(*b), sizeof(**b</a:t>
            </a:r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 </a:t>
            </a:r>
            <a:r>
              <a:rPr lang="en-US" sz="2000" b="1" dirty="0" smtClean="0">
                <a:latin typeface="Comic Sans MS" panose="030F0702030302020204" pitchFamily="66" charset="0"/>
              </a:rPr>
              <a:t>);</a:t>
            </a:r>
            <a:endParaRPr lang="en-US" sz="2000" b="1" dirty="0">
              <a:latin typeface="Comic Sans MS" panose="030F0702030302020204" pitchFamily="66" charset="0"/>
            </a:endParaRPr>
          </a:p>
          <a:p>
            <a:endParaRPr lang="en-US" sz="2000" b="1" dirty="0" smtClean="0">
              <a:latin typeface="Comic Sans MS" panose="030F0702030302020204" pitchFamily="66" charset="0"/>
            </a:endParaRPr>
          </a:p>
          <a:p>
            <a:r>
              <a:rPr lang="en-US" sz="2000" b="1" dirty="0" smtClean="0">
                <a:latin typeface="Comic Sans MS" panose="030F0702030302020204" pitchFamily="66" charset="0"/>
              </a:rPr>
              <a:t>   </a:t>
            </a:r>
          </a:p>
          <a:p>
            <a:r>
              <a:rPr lang="en-US" sz="2000" b="1" dirty="0" err="1" smtClean="0">
                <a:latin typeface="Comic Sans MS" panose="030F0702030302020204" pitchFamily="66" charset="0"/>
              </a:rPr>
              <a:t>printf</a:t>
            </a:r>
            <a:r>
              <a:rPr lang="en-US" sz="2000" b="1" dirty="0">
                <a:latin typeface="Comic Sans MS" panose="030F0702030302020204" pitchFamily="66" charset="0"/>
              </a:rPr>
              <a:t>("sizeof(c) = </a:t>
            </a:r>
            <a:r>
              <a:rPr lang="en-US" sz="2000" b="1" dirty="0" smtClean="0">
                <a:latin typeface="Comic Sans MS" panose="030F0702030302020204" pitchFamily="66" charset="0"/>
              </a:rPr>
              <a:t>%3d, </a:t>
            </a:r>
            <a:r>
              <a:rPr lang="en-US" sz="2000" b="1" dirty="0">
                <a:latin typeface="Comic Sans MS" panose="030F0702030302020204" pitchFamily="66" charset="0"/>
              </a:rPr>
              <a:t>sizeof(*c) = </a:t>
            </a:r>
            <a:r>
              <a:rPr lang="en-US" sz="2000" b="1" dirty="0" smtClean="0">
                <a:latin typeface="Comic Sans MS" panose="030F0702030302020204" pitchFamily="66" charset="0"/>
              </a:rPr>
              <a:t>%3d, </a:t>
            </a:r>
            <a:r>
              <a:rPr lang="en-US" sz="2000" b="1" dirty="0">
                <a:latin typeface="Comic Sans MS" panose="030F0702030302020204" pitchFamily="66" charset="0"/>
              </a:rPr>
              <a:t>sizeof(**c) = </a:t>
            </a:r>
            <a:r>
              <a:rPr lang="en-US" sz="2000" b="1" dirty="0" smtClean="0">
                <a:latin typeface="Comic Sans MS" panose="030F0702030302020204" pitchFamily="66" charset="0"/>
              </a:rPr>
              <a:t>%3d\n</a:t>
            </a:r>
            <a:r>
              <a:rPr lang="en-US" sz="2000" b="1" dirty="0">
                <a:latin typeface="Comic Sans MS" panose="030F0702030302020204" pitchFamily="66" charset="0"/>
              </a:rPr>
              <a:t>",</a:t>
            </a:r>
          </a:p>
          <a:p>
            <a:r>
              <a:rPr lang="en-US" sz="2000" b="1" dirty="0">
                <a:latin typeface="Comic Sans MS" panose="030F0702030302020204" pitchFamily="66" charset="0"/>
              </a:rPr>
              <a:t>           </a:t>
            </a: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sizeof(c), sizeof(*c), sizeof(**c</a:t>
            </a:r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 </a:t>
            </a:r>
            <a:r>
              <a:rPr lang="en-US" sz="2000" b="1" dirty="0" smtClean="0">
                <a:latin typeface="Comic Sans MS" panose="030F0702030302020204" pitchFamily="66" charset="0"/>
              </a:rPr>
              <a:t>);</a:t>
            </a:r>
            <a:endParaRPr lang="en-US" sz="2000" b="1" dirty="0">
              <a:latin typeface="Comic Sans MS" panose="030F0702030302020204" pitchFamily="66" charset="0"/>
            </a:endParaRPr>
          </a:p>
          <a:p>
            <a:endParaRPr lang="en-US" sz="2000" b="1" dirty="0" smtClean="0">
              <a:latin typeface="Comic Sans MS" panose="030F0702030302020204" pitchFamily="66" charset="0"/>
            </a:endParaRPr>
          </a:p>
          <a:p>
            <a:endParaRPr lang="en-US" sz="2000" b="1" dirty="0" smtClean="0">
              <a:latin typeface="Comic Sans MS" panose="030F0702030302020204" pitchFamily="66" charset="0"/>
            </a:endParaRPr>
          </a:p>
          <a:p>
            <a:r>
              <a:rPr lang="en-US" sz="2000" b="1" dirty="0" err="1" smtClean="0">
                <a:latin typeface="Comic Sans MS" panose="030F0702030302020204" pitchFamily="66" charset="0"/>
              </a:rPr>
              <a:t>printf</a:t>
            </a:r>
            <a:r>
              <a:rPr lang="en-US" sz="2000" b="1" dirty="0">
                <a:latin typeface="Comic Sans MS" panose="030F0702030302020204" pitchFamily="66" charset="0"/>
              </a:rPr>
              <a:t>("sizeof(d) = </a:t>
            </a:r>
            <a:r>
              <a:rPr lang="en-US" sz="2000" b="1" dirty="0" smtClean="0">
                <a:latin typeface="Comic Sans MS" panose="030F0702030302020204" pitchFamily="66" charset="0"/>
              </a:rPr>
              <a:t>%3d, </a:t>
            </a:r>
            <a:r>
              <a:rPr lang="en-US" sz="2000" b="1" dirty="0">
                <a:latin typeface="Comic Sans MS" panose="030F0702030302020204" pitchFamily="66" charset="0"/>
              </a:rPr>
              <a:t>sizeof(*d) = </a:t>
            </a:r>
            <a:r>
              <a:rPr lang="en-US" sz="2000" b="1" dirty="0" smtClean="0">
                <a:latin typeface="Comic Sans MS" panose="030F0702030302020204" pitchFamily="66" charset="0"/>
              </a:rPr>
              <a:t>%3d, </a:t>
            </a:r>
            <a:r>
              <a:rPr lang="en-US" sz="2000" b="1" dirty="0">
                <a:latin typeface="Comic Sans MS" panose="030F0702030302020204" pitchFamily="66" charset="0"/>
              </a:rPr>
              <a:t>sizeof(**d) = </a:t>
            </a:r>
            <a:r>
              <a:rPr lang="en-US" sz="2000" b="1" dirty="0" smtClean="0">
                <a:latin typeface="Comic Sans MS" panose="030F0702030302020204" pitchFamily="66" charset="0"/>
              </a:rPr>
              <a:t>%3d\n</a:t>
            </a:r>
            <a:r>
              <a:rPr lang="en-US" sz="2000" b="1" dirty="0">
                <a:latin typeface="Comic Sans MS" panose="030F0702030302020204" pitchFamily="66" charset="0"/>
              </a:rPr>
              <a:t>",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  sizeof(d), sizeof(*d), sizeof(**d</a:t>
            </a:r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 </a:t>
            </a:r>
            <a:r>
              <a:rPr lang="en-US" sz="2000" b="1" dirty="0" smtClean="0">
                <a:latin typeface="Comic Sans MS" panose="030F0702030302020204" pitchFamily="66" charset="0"/>
              </a:rPr>
              <a:t>);</a:t>
            </a:r>
          </a:p>
          <a:p>
            <a:endParaRPr lang="en-US" sz="2000" b="1" dirty="0">
              <a:latin typeface="Comic Sans MS" panose="030F0702030302020204" pitchFamily="66" charset="0"/>
            </a:endParaRPr>
          </a:p>
          <a:p>
            <a:endParaRPr 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0369" y="2492896"/>
            <a:ext cx="65527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sizeof(a) =   8, sizeof(*a) =   8, sizeof(**a) =   4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7744" y="3645024"/>
            <a:ext cx="66967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sizeof(b) </a:t>
            </a:r>
            <a:r>
              <a:rPr lang="en-US" b="1" dirty="0">
                <a:solidFill>
                  <a:srgbClr val="FF0000"/>
                </a:solidFill>
              </a:rPr>
              <a:t>=  </a:t>
            </a:r>
            <a:r>
              <a:rPr lang="en-US" b="1" dirty="0" smtClean="0">
                <a:solidFill>
                  <a:srgbClr val="FF0000"/>
                </a:solidFill>
              </a:rPr>
              <a:t>16, </a:t>
            </a:r>
            <a:r>
              <a:rPr lang="en-US" b="1" dirty="0">
                <a:solidFill>
                  <a:srgbClr val="FF0000"/>
                </a:solidFill>
              </a:rPr>
              <a:t>sizeof</a:t>
            </a:r>
            <a:r>
              <a:rPr lang="en-US" b="1" dirty="0" smtClean="0">
                <a:solidFill>
                  <a:srgbClr val="FF0000"/>
                </a:solidFill>
              </a:rPr>
              <a:t>(*b) </a:t>
            </a:r>
            <a:r>
              <a:rPr lang="en-US" b="1" dirty="0">
                <a:solidFill>
                  <a:srgbClr val="FF0000"/>
                </a:solidFill>
              </a:rPr>
              <a:t>=   8, sizeof</a:t>
            </a:r>
            <a:r>
              <a:rPr lang="en-US" b="1" dirty="0" smtClean="0">
                <a:solidFill>
                  <a:srgbClr val="FF0000"/>
                </a:solidFill>
              </a:rPr>
              <a:t>(**b) </a:t>
            </a:r>
            <a:r>
              <a:rPr lang="en-US" b="1" dirty="0">
                <a:solidFill>
                  <a:srgbClr val="FF0000"/>
                </a:solidFill>
              </a:rPr>
              <a:t>=   4</a:t>
            </a:r>
          </a:p>
        </p:txBody>
      </p:sp>
      <p:sp>
        <p:nvSpPr>
          <p:cNvPr id="7" name="Rectangle 6"/>
          <p:cNvSpPr/>
          <p:nvPr/>
        </p:nvSpPr>
        <p:spPr>
          <a:xfrm>
            <a:off x="2411760" y="4859868"/>
            <a:ext cx="65527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sizeof(c) </a:t>
            </a:r>
            <a:r>
              <a:rPr lang="en-US" b="1" dirty="0">
                <a:solidFill>
                  <a:srgbClr val="FF0000"/>
                </a:solidFill>
              </a:rPr>
              <a:t>=   8, sizeof</a:t>
            </a:r>
            <a:r>
              <a:rPr lang="en-US" b="1" dirty="0" smtClean="0">
                <a:solidFill>
                  <a:srgbClr val="FF0000"/>
                </a:solidFill>
              </a:rPr>
              <a:t>(*c) </a:t>
            </a:r>
            <a:r>
              <a:rPr lang="en-US" b="1" dirty="0">
                <a:solidFill>
                  <a:srgbClr val="FF0000"/>
                </a:solidFill>
              </a:rPr>
              <a:t>=  </a:t>
            </a:r>
            <a:r>
              <a:rPr lang="en-US" b="1" dirty="0" smtClean="0">
                <a:solidFill>
                  <a:srgbClr val="FF0000"/>
                </a:solidFill>
              </a:rPr>
              <a:t>12, </a:t>
            </a:r>
            <a:r>
              <a:rPr lang="en-US" b="1" dirty="0">
                <a:solidFill>
                  <a:srgbClr val="FF0000"/>
                </a:solidFill>
              </a:rPr>
              <a:t>sizeof</a:t>
            </a:r>
            <a:r>
              <a:rPr lang="en-US" b="1" dirty="0" smtClean="0">
                <a:solidFill>
                  <a:srgbClr val="FF0000"/>
                </a:solidFill>
              </a:rPr>
              <a:t>(**c) </a:t>
            </a:r>
            <a:r>
              <a:rPr lang="en-US" b="1" dirty="0">
                <a:solidFill>
                  <a:srgbClr val="FF0000"/>
                </a:solidFill>
              </a:rPr>
              <a:t>=   4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7744" y="6084004"/>
            <a:ext cx="66967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sizeof(d) </a:t>
            </a:r>
            <a:r>
              <a:rPr lang="en-US" b="1" dirty="0">
                <a:solidFill>
                  <a:srgbClr val="FF0000"/>
                </a:solidFill>
              </a:rPr>
              <a:t>=  </a:t>
            </a:r>
            <a:r>
              <a:rPr lang="en-US" b="1" dirty="0" smtClean="0">
                <a:solidFill>
                  <a:srgbClr val="FF0000"/>
                </a:solidFill>
              </a:rPr>
              <a:t>24, </a:t>
            </a:r>
            <a:r>
              <a:rPr lang="en-US" b="1" dirty="0">
                <a:solidFill>
                  <a:srgbClr val="FF0000"/>
                </a:solidFill>
              </a:rPr>
              <a:t>sizeof</a:t>
            </a:r>
            <a:r>
              <a:rPr lang="en-US" b="1" dirty="0" smtClean="0">
                <a:solidFill>
                  <a:srgbClr val="FF0000"/>
                </a:solidFill>
              </a:rPr>
              <a:t>(*d) </a:t>
            </a:r>
            <a:r>
              <a:rPr lang="en-US" b="1" dirty="0">
                <a:solidFill>
                  <a:srgbClr val="FF0000"/>
                </a:solidFill>
              </a:rPr>
              <a:t>=  </a:t>
            </a:r>
            <a:r>
              <a:rPr lang="en-US" b="1" dirty="0" smtClean="0">
                <a:solidFill>
                  <a:srgbClr val="FF0000"/>
                </a:solidFill>
              </a:rPr>
              <a:t>12, </a:t>
            </a:r>
            <a:r>
              <a:rPr lang="en-US" b="1" dirty="0">
                <a:solidFill>
                  <a:srgbClr val="FF0000"/>
                </a:solidFill>
              </a:rPr>
              <a:t>sizeof</a:t>
            </a:r>
            <a:r>
              <a:rPr lang="en-US" b="1" dirty="0" smtClean="0">
                <a:solidFill>
                  <a:srgbClr val="FF0000"/>
                </a:solidFill>
              </a:rPr>
              <a:t>(**d) </a:t>
            </a:r>
            <a:r>
              <a:rPr lang="en-US" b="1" dirty="0">
                <a:solidFill>
                  <a:srgbClr val="FF0000"/>
                </a:solidFill>
              </a:rPr>
              <a:t>=   4</a:t>
            </a:r>
          </a:p>
        </p:txBody>
      </p:sp>
    </p:spTree>
    <p:extLst>
      <p:ext uri="{BB962C8B-B14F-4D97-AF65-F5344CB8AC3E}">
        <p14:creationId xmlns="" xmlns:p14="http://schemas.microsoft.com/office/powerpoint/2010/main" val="9958475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6441029" y="1801873"/>
            <a:ext cx="4478389" cy="936104"/>
          </a:xfrm>
        </p:spPr>
        <p:txBody>
          <a:bodyPr/>
          <a:lstStyle/>
          <a:p>
            <a:r>
              <a:rPr lang="en-US" sz="3600" dirty="0" smtClean="0"/>
              <a:t>Solution: Version 3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8512567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mic Sans MS" panose="030F0702030302020204" pitchFamily="66" charset="0"/>
              </a:rPr>
              <a:t>int</a:t>
            </a:r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err="1">
                <a:latin typeface="Comic Sans MS" panose="030F0702030302020204" pitchFamily="66" charset="0"/>
              </a:rPr>
              <a:t>len</a:t>
            </a:r>
            <a:r>
              <a:rPr lang="en-US" sz="2400" b="1" dirty="0">
                <a:latin typeface="Comic Sans MS" panose="030F0702030302020204" pitchFamily="66" charset="0"/>
              </a:rPr>
              <a:t>,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, j, k=0,nsubstr;</a:t>
            </a:r>
          </a:p>
          <a:p>
            <a:r>
              <a:rPr lang="en-US" sz="2400" b="1" dirty="0">
                <a:latin typeface="Comic Sans MS" panose="030F0702030302020204" pitchFamily="66" charset="0"/>
              </a:rPr>
              <a:t>char </a:t>
            </a:r>
            <a:r>
              <a:rPr lang="en-US" sz="2400" b="1" dirty="0" err="1">
                <a:latin typeface="Comic Sans MS" panose="030F0702030302020204" pitchFamily="66" charset="0"/>
              </a:rPr>
              <a:t>st</a:t>
            </a:r>
            <a:r>
              <a:rPr lang="en-US" sz="2400" b="1" dirty="0">
                <a:latin typeface="Comic Sans MS" panose="030F0702030302020204" pitchFamily="66" charset="0"/>
              </a:rPr>
              <a:t>[100], 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**</a:t>
            </a:r>
            <a:r>
              <a:rPr lang="en-US" sz="2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substrs</a:t>
            </a:r>
            <a:r>
              <a:rPr lang="en-US" sz="2400" b="1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2400" b="1" dirty="0" err="1">
                <a:latin typeface="Comic Sans MS" panose="030F0702030302020204" pitchFamily="66" charset="0"/>
              </a:rPr>
              <a:t>scanf</a:t>
            </a:r>
            <a:r>
              <a:rPr lang="en-US" sz="2400" b="1" dirty="0">
                <a:latin typeface="Comic Sans MS" panose="030F0702030302020204" pitchFamily="66" charset="0"/>
              </a:rPr>
              <a:t>("%s",</a:t>
            </a:r>
            <a:r>
              <a:rPr lang="en-US" sz="2400" b="1" dirty="0" err="1">
                <a:latin typeface="Comic Sans MS" panose="030F0702030302020204" pitchFamily="66" charset="0"/>
              </a:rPr>
              <a:t>st</a:t>
            </a:r>
            <a:r>
              <a:rPr lang="en-US" sz="2400" b="1" dirty="0">
                <a:latin typeface="Comic Sans MS" panose="030F0702030302020204" pitchFamily="66" charset="0"/>
              </a:rPr>
              <a:t>);</a:t>
            </a:r>
          </a:p>
          <a:p>
            <a:r>
              <a:rPr lang="en-US" sz="2400" b="1" dirty="0" err="1">
                <a:latin typeface="Comic Sans MS" panose="030F0702030302020204" pitchFamily="66" charset="0"/>
              </a:rPr>
              <a:t>len</a:t>
            </a:r>
            <a:r>
              <a:rPr lang="en-US" sz="2400" b="1" dirty="0">
                <a:latin typeface="Comic Sans MS" panose="030F0702030302020204" pitchFamily="66" charset="0"/>
              </a:rPr>
              <a:t> = </a:t>
            </a:r>
            <a:r>
              <a:rPr lang="en-US" sz="2400" b="1" dirty="0" err="1">
                <a:latin typeface="Comic Sans MS" panose="030F0702030302020204" pitchFamily="66" charset="0"/>
              </a:rPr>
              <a:t>strlen</a:t>
            </a:r>
            <a:r>
              <a:rPr lang="en-US" sz="2400" b="1" dirty="0"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latin typeface="Comic Sans MS" panose="030F0702030302020204" pitchFamily="66" charset="0"/>
              </a:rPr>
              <a:t>st</a:t>
            </a:r>
            <a:r>
              <a:rPr lang="en-US" sz="2400" b="1" dirty="0">
                <a:latin typeface="Comic Sans MS" panose="030F0702030302020204" pitchFamily="66" charset="0"/>
              </a:rPr>
              <a:t>);</a:t>
            </a:r>
          </a:p>
          <a:p>
            <a:r>
              <a:rPr lang="en-US" sz="2400" b="1" dirty="0" err="1">
                <a:latin typeface="Comic Sans MS" panose="030F0702030302020204" pitchFamily="66" charset="0"/>
              </a:rPr>
              <a:t>nsubstr</a:t>
            </a:r>
            <a:r>
              <a:rPr lang="en-US" sz="2400" b="1" dirty="0">
                <a:latin typeface="Comic Sans MS" panose="030F0702030302020204" pitchFamily="66" charset="0"/>
              </a:rPr>
              <a:t> = </a:t>
            </a:r>
            <a:r>
              <a:rPr lang="en-US" sz="2400" b="1" dirty="0" err="1">
                <a:latin typeface="Comic Sans MS" panose="030F0702030302020204" pitchFamily="66" charset="0"/>
              </a:rPr>
              <a:t>len</a:t>
            </a:r>
            <a:r>
              <a:rPr lang="en-US" sz="2400" b="1" dirty="0">
                <a:latin typeface="Comic Sans MS" panose="030F0702030302020204" pitchFamily="66" charset="0"/>
              </a:rPr>
              <a:t>*(len+1)/2;</a:t>
            </a:r>
          </a:p>
          <a:p>
            <a:r>
              <a:rPr lang="en-US" sz="2400" b="1" dirty="0" err="1">
                <a:latin typeface="Comic Sans MS" panose="030F0702030302020204" pitchFamily="66" charset="0"/>
              </a:rPr>
              <a:t>substrs</a:t>
            </a:r>
            <a:r>
              <a:rPr lang="en-US" sz="2400" b="1" dirty="0">
                <a:latin typeface="Comic Sans MS" panose="030F0702030302020204" pitchFamily="66" charset="0"/>
              </a:rPr>
              <a:t> = (char**)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malloc</a:t>
            </a:r>
            <a:r>
              <a:rPr lang="en-US" sz="2400" b="1" dirty="0">
                <a:latin typeface="Comic Sans MS" panose="030F0702030302020204" pitchFamily="66" charset="0"/>
              </a:rPr>
              <a:t>(sizeof(char*) * </a:t>
            </a:r>
            <a:r>
              <a:rPr lang="en-US" sz="2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nsubstr</a:t>
            </a:r>
            <a:r>
              <a:rPr lang="en-US" sz="2400" b="1" dirty="0">
                <a:latin typeface="Comic Sans MS" panose="030F0702030302020204" pitchFamily="66" charset="0"/>
              </a:rPr>
              <a:t>);</a:t>
            </a:r>
          </a:p>
          <a:p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for </a:t>
            </a:r>
            <a:r>
              <a:rPr lang="en-US" sz="2400" b="1" dirty="0"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=0;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&lt;</a:t>
            </a:r>
            <a:r>
              <a:rPr lang="en-US" sz="2400" b="1" dirty="0" err="1">
                <a:latin typeface="Comic Sans MS" panose="030F0702030302020204" pitchFamily="66" charset="0"/>
              </a:rPr>
              <a:t>len</a:t>
            </a:r>
            <a:r>
              <a:rPr lang="en-US" sz="2400" b="1" dirty="0">
                <a:latin typeface="Comic Sans MS" panose="030F0702030302020204" pitchFamily="66" charset="0"/>
              </a:rPr>
              <a:t>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++){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</a:t>
            </a:r>
            <a:r>
              <a:rPr lang="en-US" sz="2400" b="1" dirty="0">
                <a:latin typeface="Comic Sans MS" panose="030F0702030302020204" pitchFamily="66" charset="0"/>
              </a:rPr>
              <a:t>for (j=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; j&lt;</a:t>
            </a:r>
            <a:r>
              <a:rPr lang="en-US" sz="2400" b="1" dirty="0" err="1">
                <a:latin typeface="Comic Sans MS" panose="030F0702030302020204" pitchFamily="66" charset="0"/>
              </a:rPr>
              <a:t>len</a:t>
            </a:r>
            <a:r>
              <a:rPr lang="en-US" sz="2400" b="1" dirty="0">
                <a:latin typeface="Comic Sans MS" panose="030F0702030302020204" pitchFamily="66" charset="0"/>
              </a:rPr>
              <a:t>; j++){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 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[k] </a:t>
            </a:r>
            <a:r>
              <a:rPr lang="en-US" sz="2400" b="1" dirty="0">
                <a:latin typeface="Comic Sans MS" panose="030F0702030302020204" pitchFamily="66" charset="0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strdup</a:t>
            </a:r>
            <a:r>
              <a:rPr lang="en-US" sz="2400" b="1" dirty="0" smtClean="0">
                <a:latin typeface="Comic Sans MS" panose="030F0702030302020204" pitchFamily="66" charset="0"/>
              </a:rPr>
              <a:t>(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st+i</a:t>
            </a:r>
            <a:r>
              <a:rPr lang="en-US" sz="2400" b="1" dirty="0">
                <a:latin typeface="Comic Sans MS" panose="030F0702030302020204" pitchFamily="66" charset="0"/>
              </a:rPr>
              <a:t>, j-i+1</a:t>
            </a:r>
            <a:r>
              <a:rPr lang="en-US" sz="2400" b="1" dirty="0" smtClean="0">
                <a:latin typeface="Comic Sans MS" panose="030F0702030302020204" pitchFamily="66" charset="0"/>
              </a:rPr>
              <a:t>);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  k</a:t>
            </a:r>
            <a:r>
              <a:rPr lang="en-US" sz="2400" b="1" dirty="0">
                <a:latin typeface="Comic Sans MS" panose="030F0702030302020204" pitchFamily="66" charset="0"/>
              </a:rPr>
              <a:t>++;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  </a:t>
            </a:r>
            <a:r>
              <a:rPr lang="en-US" sz="2400" b="1" dirty="0">
                <a:latin typeface="Comic Sans MS" panose="030F0702030302020204" pitchFamily="66" charset="0"/>
              </a:rPr>
              <a:t>}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}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for </a:t>
            </a:r>
            <a:r>
              <a:rPr lang="en-US" sz="2400" b="1" dirty="0"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=0;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&lt;k;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++) </a:t>
            </a:r>
          </a:p>
          <a:p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   printf</a:t>
            </a:r>
            <a:r>
              <a:rPr lang="en-US" sz="2400" b="1" dirty="0">
                <a:latin typeface="Comic Sans MS" panose="030F0702030302020204" pitchFamily="66" charset="0"/>
              </a:rPr>
              <a:t>("%s\n</a:t>
            </a:r>
            <a:r>
              <a:rPr lang="en-US" sz="2400" b="1" dirty="0" smtClean="0">
                <a:latin typeface="Comic Sans MS" panose="030F0702030302020204" pitchFamily="66" charset="0"/>
              </a:rPr>
              <a:t>",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[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]);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827330"/>
            <a:ext cx="586202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Less code =&gt; more readable, fewer bugs!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            possibly faster!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3726" y="4462713"/>
            <a:ext cx="3096344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mic Sans MS" panose="030F0702030302020204" pitchFamily="66" charset="0"/>
              </a:rPr>
              <a:t>for (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=0;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&lt;k; 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++)</a:t>
            </a:r>
          </a:p>
          <a:p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   free(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[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]);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free(</a:t>
            </a:r>
            <a:r>
              <a:rPr lang="en-US" sz="2400" b="1" dirty="0" err="1" smtClean="0">
                <a:latin typeface="Comic Sans MS" panose="030F0702030302020204" pitchFamily="66" charset="0"/>
              </a:rPr>
              <a:t>substrs</a:t>
            </a:r>
            <a:r>
              <a:rPr lang="en-US" sz="2400" b="1" dirty="0" smtClean="0">
                <a:latin typeface="Comic Sans MS" panose="030F0702030302020204" pitchFamily="66" charset="0"/>
              </a:rPr>
              <a:t>);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192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 Function that Returns Pointer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char *</a:t>
            </a:r>
            <a:r>
              <a:rPr lang="en-US" dirty="0" err="1">
                <a:solidFill>
                  <a:srgbClr val="FF0000"/>
                </a:solidFill>
              </a:rPr>
              <a:t>strdup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 char *s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strdup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creates a copy of the string (char array) passed as arguments</a:t>
            </a:r>
          </a:p>
          <a:p>
            <a:pPr lvl="1"/>
            <a:r>
              <a:rPr lang="en-US" dirty="0" smtClean="0"/>
              <a:t>copy is created in dynamically allocated memory block of sufficient size</a:t>
            </a:r>
          </a:p>
          <a:p>
            <a:r>
              <a:rPr lang="en-US" dirty="0" smtClean="0"/>
              <a:t>returns a pointer to the copy created</a:t>
            </a:r>
          </a:p>
          <a:p>
            <a:r>
              <a:rPr lang="en-US" dirty="0" smtClean="0"/>
              <a:t>C does not allow returning an Array of any type from a function</a:t>
            </a:r>
          </a:p>
          <a:p>
            <a:pPr lvl="1"/>
            <a:r>
              <a:rPr lang="en-US" dirty="0" smtClean="0"/>
              <a:t>But we can use a pointer to simulate return of an array (or multiple values of same type)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334590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Returning Pointer: Beware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7" name="Rectangle 6"/>
          <p:cNvSpPr/>
          <p:nvPr/>
        </p:nvSpPr>
        <p:spPr>
          <a:xfrm>
            <a:off x="107504" y="980728"/>
            <a:ext cx="3600400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mic Sans MS" panose="030F0702030302020204" pitchFamily="66" charset="0"/>
              </a:rPr>
              <a:t>#include&lt;</a:t>
            </a:r>
            <a:r>
              <a:rPr lang="en-US" sz="2400" b="1" dirty="0" err="1">
                <a:latin typeface="Comic Sans MS" panose="030F0702030302020204" pitchFamily="66" charset="0"/>
              </a:rPr>
              <a:t>stdio.h</a:t>
            </a:r>
            <a:r>
              <a:rPr lang="en-US" sz="2400" b="1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int </a:t>
            </a:r>
            <a:r>
              <a:rPr lang="en-US" sz="2400" b="1" dirty="0">
                <a:latin typeface="Comic Sans MS" panose="030F0702030302020204" pitchFamily="66" charset="0"/>
              </a:rPr>
              <a:t>*fun();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int </a:t>
            </a:r>
            <a:r>
              <a:rPr lang="en-US" sz="2400" b="1" dirty="0">
                <a:latin typeface="Comic Sans MS" panose="030F0702030302020204" pitchFamily="66" charset="0"/>
              </a:rPr>
              <a:t>main</a:t>
            </a:r>
            <a:r>
              <a:rPr lang="en-US" sz="2400" b="1" dirty="0" smtClean="0">
                <a:latin typeface="Comic Sans MS" panose="030F0702030302020204" pitchFamily="66" charset="0"/>
              </a:rPr>
              <a:t>() {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printf</a:t>
            </a:r>
            <a:r>
              <a:rPr lang="en-US" sz="2400" b="1" dirty="0">
                <a:latin typeface="Comic Sans MS" panose="030F0702030302020204" pitchFamily="66" charset="0"/>
              </a:rPr>
              <a:t>("%d",*fun());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}</a:t>
            </a:r>
          </a:p>
          <a:p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int </a:t>
            </a:r>
            <a:r>
              <a:rPr lang="en-US" sz="2400" b="1" dirty="0">
                <a:latin typeface="Comic Sans MS" panose="030F0702030302020204" pitchFamily="66" charset="0"/>
              </a:rPr>
              <a:t>*fun</a:t>
            </a:r>
            <a:r>
              <a:rPr lang="en-US" sz="2400" b="1" dirty="0" smtClean="0">
                <a:latin typeface="Comic Sans MS" panose="030F0702030302020204" pitchFamily="66" charset="0"/>
              </a:rPr>
              <a:t>() {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int </a:t>
            </a:r>
            <a:r>
              <a:rPr lang="en-US" sz="2400" b="1" dirty="0">
                <a:latin typeface="Comic Sans MS" panose="030F0702030302020204" pitchFamily="66" charset="0"/>
              </a:rPr>
              <a:t>*p</a:t>
            </a:r>
            <a:r>
              <a:rPr lang="en-US" sz="2400" b="1" dirty="0" smtClean="0">
                <a:latin typeface="Comic Sans MS" panose="030F0702030302020204" pitchFamily="66" charset="0"/>
              </a:rPr>
              <a:t>,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p </a:t>
            </a:r>
            <a:r>
              <a:rPr lang="en-US" sz="2400" b="1" dirty="0">
                <a:latin typeface="Comic Sans MS" panose="030F0702030302020204" pitchFamily="66" charset="0"/>
              </a:rPr>
              <a:t>= &amp;</a:t>
            </a:r>
            <a:r>
              <a:rPr lang="en-US" sz="2400" b="1" dirty="0" err="1"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>
                <a:latin typeface="Comic Sans MS" panose="030F0702030302020204" pitchFamily="66" charset="0"/>
              </a:rPr>
              <a:t>= 10;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return </a:t>
            </a:r>
            <a:r>
              <a:rPr lang="en-US" sz="2400" b="1" dirty="0">
                <a:latin typeface="Comic Sans MS" panose="030F0702030302020204" pitchFamily="66" charset="0"/>
              </a:rPr>
              <a:t>p;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}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C:\Users\karkare\AppData\Local\Microsoft\Windows\INetCache\IE\EC01WMOS\MP90031412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24944"/>
            <a:ext cx="234696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427984" y="980728"/>
            <a:ext cx="4680520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mic Sans MS" panose="030F0702030302020204" pitchFamily="66" charset="0"/>
              </a:rPr>
              <a:t>#include&lt;</a:t>
            </a:r>
            <a:r>
              <a:rPr lang="en-US" sz="2400" b="1" dirty="0" err="1">
                <a:latin typeface="Comic Sans MS" panose="030F0702030302020204" pitchFamily="66" charset="0"/>
              </a:rPr>
              <a:t>stdio.h</a:t>
            </a:r>
            <a:r>
              <a:rPr lang="en-US" sz="2400" b="1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int </a:t>
            </a:r>
            <a:r>
              <a:rPr lang="en-US" sz="2400" b="1" dirty="0">
                <a:latin typeface="Comic Sans MS" panose="030F0702030302020204" pitchFamily="66" charset="0"/>
              </a:rPr>
              <a:t>*fun();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int </a:t>
            </a:r>
            <a:r>
              <a:rPr lang="en-US" sz="2400" b="1" dirty="0">
                <a:latin typeface="Comic Sans MS" panose="030F0702030302020204" pitchFamily="66" charset="0"/>
              </a:rPr>
              <a:t>main</a:t>
            </a:r>
            <a:r>
              <a:rPr lang="en-US" sz="2400" b="1" dirty="0" smtClean="0">
                <a:latin typeface="Comic Sans MS" panose="030F0702030302020204" pitchFamily="66" charset="0"/>
              </a:rPr>
              <a:t>() {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printf</a:t>
            </a:r>
            <a:r>
              <a:rPr lang="en-US" sz="2400" b="1" dirty="0">
                <a:latin typeface="Comic Sans MS" panose="030F0702030302020204" pitchFamily="66" charset="0"/>
              </a:rPr>
              <a:t>("%d",*fun());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}</a:t>
            </a:r>
          </a:p>
          <a:p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int </a:t>
            </a:r>
            <a:r>
              <a:rPr lang="en-US" sz="2400" b="1" dirty="0">
                <a:latin typeface="Comic Sans MS" panose="030F0702030302020204" pitchFamily="66" charset="0"/>
              </a:rPr>
              <a:t>*fun</a:t>
            </a:r>
            <a:r>
              <a:rPr lang="en-US" sz="2400" b="1" dirty="0" smtClean="0">
                <a:latin typeface="Comic Sans MS" panose="030F0702030302020204" pitchFamily="66" charset="0"/>
              </a:rPr>
              <a:t>() {</a:t>
            </a:r>
            <a:endParaRPr lang="en-US" sz="2400" b="1" dirty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int </a:t>
            </a:r>
            <a:r>
              <a:rPr lang="en-US" sz="2400" b="1" dirty="0">
                <a:latin typeface="Comic Sans MS" panose="030F0702030302020204" pitchFamily="66" charset="0"/>
              </a:rPr>
              <a:t>*</a:t>
            </a:r>
            <a:r>
              <a:rPr lang="en-US" sz="2400" b="1" dirty="0" smtClean="0">
                <a:latin typeface="Comic Sans MS" panose="030F0702030302020204" pitchFamily="66" charset="0"/>
              </a:rPr>
              <a:t>p;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dirty="0" smtClean="0">
                <a:latin typeface="Comic Sans MS" panose="030F0702030302020204" pitchFamily="66" charset="0"/>
              </a:rPr>
              <a:t>p </a:t>
            </a:r>
            <a:r>
              <a:rPr lang="en-US" sz="2400" b="1" dirty="0">
                <a:latin typeface="Comic Sans MS" panose="030F0702030302020204" pitchFamily="66" charset="0"/>
              </a:rPr>
              <a:t>= </a:t>
            </a:r>
            <a:r>
              <a:rPr lang="en-US" sz="2400" b="1" dirty="0" smtClean="0">
                <a:latin typeface="Comic Sans MS" panose="030F0702030302020204" pitchFamily="66" charset="0"/>
              </a:rPr>
              <a:t>(int*)</a:t>
            </a:r>
            <a:r>
              <a:rPr lang="en-US" sz="2400" b="1" dirty="0" err="1">
                <a:latin typeface="Comic Sans MS" panose="030F0702030302020204" pitchFamily="66" charset="0"/>
              </a:rPr>
              <a:t>malloc</a:t>
            </a:r>
            <a:r>
              <a:rPr lang="en-US" sz="2400" b="1" dirty="0"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latin typeface="Comic Sans MS" panose="030F0702030302020204" pitchFamily="66" charset="0"/>
              </a:rPr>
              <a:t>sizeof</a:t>
            </a:r>
            <a:r>
              <a:rPr lang="en-US" sz="2400" b="1" dirty="0">
                <a:latin typeface="Comic Sans MS" panose="030F0702030302020204" pitchFamily="66" charset="0"/>
              </a:rPr>
              <a:t>(int));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*p </a:t>
            </a:r>
            <a:r>
              <a:rPr lang="en-US" sz="2400" b="1" dirty="0">
                <a:latin typeface="Comic Sans MS" panose="030F0702030302020204" pitchFamily="66" charset="0"/>
              </a:rPr>
              <a:t>= 10;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  return </a:t>
            </a:r>
            <a:r>
              <a:rPr lang="en-US" sz="2400" b="1" dirty="0">
                <a:latin typeface="Comic Sans MS" panose="030F0702030302020204" pitchFamily="66" charset="0"/>
              </a:rPr>
              <a:t>p;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}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5577051"/>
            <a:ext cx="123944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72200" y="5320377"/>
            <a:ext cx="189507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   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39926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Returning Pointer: Beware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1845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dirty="0" smtClean="0"/>
              <a:t>stack (except </a:t>
            </a:r>
            <a:r>
              <a:rPr lang="en-US" dirty="0"/>
              <a:t>for the return value) </a:t>
            </a:r>
            <a:r>
              <a:rPr lang="en-US" dirty="0" smtClean="0"/>
              <a:t>is gone </a:t>
            </a:r>
            <a:r>
              <a:rPr lang="en-US" dirty="0"/>
              <a:t>once the </a:t>
            </a:r>
            <a:r>
              <a:rPr lang="en-US" dirty="0" smtClean="0"/>
              <a:t>function completes </a:t>
            </a:r>
            <a:r>
              <a:rPr lang="en-US" dirty="0"/>
              <a:t>its execution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All addresses of local variables and formal arguments become invalid </a:t>
            </a:r>
          </a:p>
          <a:p>
            <a:pPr lvl="1"/>
            <a:r>
              <a:rPr lang="en-US" dirty="0" smtClean="0"/>
              <a:t>available for “</a:t>
            </a:r>
            <a:r>
              <a:rPr lang="en-US" dirty="0" smtClean="0">
                <a:solidFill>
                  <a:srgbClr val="FF0000"/>
                </a:solidFill>
              </a:rPr>
              <a:t>reuse</a:t>
            </a:r>
            <a:r>
              <a:rPr lang="en-US" dirty="0" smtClean="0"/>
              <a:t>” </a:t>
            </a:r>
            <a:endParaRPr lang="en-US" dirty="0"/>
          </a:p>
          <a:p>
            <a:r>
              <a:rPr lang="en-US" dirty="0"/>
              <a:t>But the heap </a:t>
            </a:r>
            <a:r>
              <a:rPr lang="en-US" dirty="0" smtClean="0"/>
              <a:t>memory, once allocated,  remains until it is explicitly “</a:t>
            </a:r>
            <a:r>
              <a:rPr lang="en-US" dirty="0" smtClean="0">
                <a:solidFill>
                  <a:srgbClr val="FF0000"/>
                </a:solidFill>
              </a:rPr>
              <a:t>freed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even beyond the function that allocated it.</a:t>
            </a:r>
          </a:p>
          <a:p>
            <a:r>
              <a:rPr lang="en-US" dirty="0" smtClean="0"/>
              <a:t>addresses of static and global variables remain valid throughout the program.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6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Pointers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xmlns="" val="322193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 err="1" smtClean="0"/>
              <a:t>vs</a:t>
            </a:r>
            <a:r>
              <a:rPr lang="en-US" dirty="0" smtClean="0"/>
              <a:t> heap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controls the stack, programmer controls the heap</a:t>
            </a:r>
            <a:endParaRPr lang="en-GB" dirty="0"/>
          </a:p>
        </p:txBody>
      </p:sp>
      <p:pic>
        <p:nvPicPr>
          <p:cNvPr id="1026" name="Picture 2" descr="http://www.differencebtw.com/wp-content/uploads/2016/07/stack-vs-heap-990x49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743200"/>
            <a:ext cx="74676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747125" cy="762000"/>
          </a:xfrm>
        </p:spPr>
        <p:txBody>
          <a:bodyPr/>
          <a:lstStyle/>
          <a:p>
            <a:pPr>
              <a:tabLst>
                <a:tab pos="119063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IN" altLang="en-US" dirty="0" smtClean="0"/>
              <a:t>An Intuition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764704"/>
            <a:ext cx="8856984" cy="5904656"/>
          </a:xfrm>
        </p:spPr>
        <p:txBody>
          <a:bodyPr/>
          <a:lstStyle/>
          <a:p>
            <a:pPr marL="341313" indent="-341313">
              <a:buClr>
                <a:srgbClr val="990000"/>
              </a:buClr>
              <a:buSzPct val="70000"/>
              <a:buFont typeface="Wingdings 2" pitchFamily="16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 smtClean="0"/>
              <a:t>Think of executing a function as writing on a classroom blackboard. </a:t>
            </a:r>
          </a:p>
          <a:p>
            <a:pPr marL="341313" indent="-341313">
              <a:buClr>
                <a:srgbClr val="990000"/>
              </a:buClr>
              <a:buSzPct val="70000"/>
              <a:buFont typeface="Wingdings 2" pitchFamily="16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 smtClean="0"/>
              <a:t>Once the function finishes execution (the class is over), everything on the blackboard is erased.</a:t>
            </a:r>
          </a:p>
          <a:p>
            <a:pPr marL="341313" indent="-341313">
              <a:buClr>
                <a:srgbClr val="990000"/>
              </a:buClr>
              <a:buSzPct val="70000"/>
              <a:buFont typeface="Wingdings 2" pitchFamily="16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 smtClean="0"/>
              <a:t>What if we want to retain a message, after class is over?</a:t>
            </a:r>
          </a:p>
          <a:p>
            <a:pPr marL="341313" indent="-341313">
              <a:buClr>
                <a:srgbClr val="990000"/>
              </a:buClr>
              <a:buSzPct val="70000"/>
              <a:buFont typeface="Wingdings 2" pitchFamily="16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 smtClean="0"/>
              <a:t>Solution could be to post essential information on a “notice board”, which is globally accessible to all classrooms.</a:t>
            </a:r>
          </a:p>
          <a:p>
            <a:pPr marL="341313" indent="-341313">
              <a:buClr>
                <a:srgbClr val="990000"/>
              </a:buClr>
              <a:buSzPct val="70000"/>
              <a:buFont typeface="Wingdings 2" pitchFamily="16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 smtClean="0"/>
              <a:t>The blackboard of a class is like the stack (possibly erased/overwritten in the next class), and the notice board is like the heap.</a:t>
            </a:r>
          </a:p>
        </p:txBody>
      </p:sp>
    </p:spTree>
    <p:extLst>
      <p:ext uri="{BB962C8B-B14F-4D97-AF65-F5344CB8AC3E}">
        <p14:creationId xmlns:p14="http://schemas.microsoft.com/office/powerpoint/2010/main" xmlns="" val="351112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72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08504" cy="1008112"/>
          </a:xfrm>
        </p:spPr>
        <p:txBody>
          <a:bodyPr/>
          <a:lstStyle/>
          <a:p>
            <a:r>
              <a:rPr lang="en-US" sz="2800" dirty="0" smtClean="0"/>
              <a:t>The following program illustrates the value of declarations of the form </a:t>
            </a:r>
            <a:r>
              <a:rPr lang="en-US" sz="2800" b="1" i="1" dirty="0" smtClean="0"/>
              <a:t>int (*</a:t>
            </a:r>
            <a:r>
              <a:rPr lang="en-US" sz="2800" b="1" i="1" dirty="0" err="1" smtClean="0"/>
              <a:t>ptr</a:t>
            </a:r>
            <a:r>
              <a:rPr lang="en-US" sz="2800" b="1" i="1" dirty="0" smtClean="0"/>
              <a:t>)[2] 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E40F-A867-40E1-BC81-0040C356EAAD}" type="datetime7">
              <a:rPr lang="en-US" smtClean="0"/>
              <a:pPr/>
              <a:t>Oct-17</a:t>
            </a:fld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Pointers</a:t>
            </a:r>
            <a:endParaRPr lang="hi-IN"/>
          </a:p>
        </p:txBody>
      </p:sp>
      <p:sp>
        <p:nvSpPr>
          <p:cNvPr id="7" name="Rectangle 6"/>
          <p:cNvSpPr/>
          <p:nvPr/>
        </p:nvSpPr>
        <p:spPr>
          <a:xfrm>
            <a:off x="192764" y="1859340"/>
            <a:ext cx="7043532" cy="452431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Comic Sans MS" panose="030F0702030302020204" pitchFamily="66" charset="0"/>
              </a:rPr>
              <a:t>#include&lt;</a:t>
            </a:r>
            <a:r>
              <a:rPr lang="en-IN" sz="2400" b="1" dirty="0" err="1" smtClean="0">
                <a:latin typeface="Comic Sans MS" panose="030F0702030302020204" pitchFamily="66" charset="0"/>
              </a:rPr>
              <a:t>stdio.h</a:t>
            </a:r>
            <a:r>
              <a:rPr lang="en-IN" sz="2400" b="1" dirty="0" smtClean="0">
                <a:latin typeface="Comic Sans MS" panose="030F0702030302020204" pitchFamily="66" charset="0"/>
              </a:rPr>
              <a:t>&gt;</a:t>
            </a:r>
          </a:p>
          <a:p>
            <a:r>
              <a:rPr lang="en-IN" sz="2400" b="1" dirty="0" err="1" smtClean="0">
                <a:latin typeface="Comic Sans MS" panose="030F0702030302020204" pitchFamily="66" charset="0"/>
              </a:rPr>
              <a:t>int</a:t>
            </a:r>
            <a:r>
              <a:rPr lang="en-IN" sz="2400" b="1" dirty="0" smtClean="0">
                <a:latin typeface="Comic Sans MS" panose="030F0702030302020204" pitchFamily="66" charset="0"/>
              </a:rPr>
              <a:t> main() {  </a:t>
            </a:r>
          </a:p>
          <a:p>
            <a:r>
              <a:rPr lang="en-IN" sz="2400" b="1" dirty="0" smtClean="0">
                <a:latin typeface="Comic Sans MS" panose="030F0702030302020204" pitchFamily="66" charset="0"/>
              </a:rPr>
              <a:t>	</a:t>
            </a:r>
            <a:r>
              <a:rPr lang="en-IN" sz="2400" b="1" dirty="0" err="1" smtClean="0">
                <a:latin typeface="Comic Sans MS" panose="030F0702030302020204" pitchFamily="66" charset="0"/>
              </a:rPr>
              <a:t>int</a:t>
            </a:r>
            <a:r>
              <a:rPr lang="en-IN" sz="2400" b="1" dirty="0" smtClean="0">
                <a:latin typeface="Comic Sans MS" panose="030F0702030302020204" pitchFamily="66" charset="0"/>
              </a:rPr>
              <a:t> a[] = {1,2,3};  </a:t>
            </a:r>
          </a:p>
          <a:p>
            <a:r>
              <a:rPr lang="en-IN" sz="2400" b="1" dirty="0" smtClean="0">
                <a:latin typeface="Comic Sans MS" panose="030F0702030302020204" pitchFamily="66" charset="0"/>
              </a:rPr>
              <a:t>	</a:t>
            </a:r>
            <a:r>
              <a:rPr lang="en-IN" sz="2400" b="1" dirty="0" err="1" smtClean="0">
                <a:latin typeface="Comic Sans MS" panose="030F0702030302020204" pitchFamily="66" charset="0"/>
              </a:rPr>
              <a:t>int</a:t>
            </a:r>
            <a:r>
              <a:rPr lang="en-IN" sz="2400" b="1" dirty="0" smtClean="0">
                <a:latin typeface="Comic Sans MS" panose="030F0702030302020204" pitchFamily="66" charset="0"/>
              </a:rPr>
              <a:t> (*</a:t>
            </a:r>
            <a:r>
              <a:rPr lang="en-IN" sz="2400" b="1" dirty="0" err="1" smtClean="0">
                <a:latin typeface="Comic Sans MS" panose="030F0702030302020204" pitchFamily="66" charset="0"/>
              </a:rPr>
              <a:t>ptr</a:t>
            </a:r>
            <a:r>
              <a:rPr lang="en-IN" sz="2400" b="1" dirty="0" smtClean="0">
                <a:latin typeface="Comic Sans MS" panose="030F0702030302020204" pitchFamily="66" charset="0"/>
              </a:rPr>
              <a:t>)[2] = &amp;a;    </a:t>
            </a:r>
          </a:p>
          <a:p>
            <a:endParaRPr lang="en-IN" sz="2400" b="1" dirty="0" smtClean="0">
              <a:latin typeface="Comic Sans MS" panose="030F0702030302020204" pitchFamily="66" charset="0"/>
            </a:endParaRPr>
          </a:p>
          <a:p>
            <a:r>
              <a:rPr lang="en-IN" sz="2400" b="1" dirty="0" smtClean="0">
                <a:latin typeface="Comic Sans MS" panose="030F0702030302020204" pitchFamily="66" charset="0"/>
              </a:rPr>
              <a:t>	</a:t>
            </a:r>
            <a:r>
              <a:rPr lang="en-IN" sz="2400" b="1" dirty="0" err="1" smtClean="0">
                <a:latin typeface="Comic Sans MS" panose="030F0702030302020204" pitchFamily="66" charset="0"/>
              </a:rPr>
              <a:t>printf</a:t>
            </a:r>
            <a:r>
              <a:rPr lang="en-IN" sz="2400" b="1" dirty="0" smtClean="0">
                <a:latin typeface="Comic Sans MS" panose="030F0702030302020204" pitchFamily="66" charset="0"/>
              </a:rPr>
              <a:t>("%d\n", (*</a:t>
            </a:r>
            <a:r>
              <a:rPr lang="en-IN" sz="2400" b="1" dirty="0" err="1" smtClean="0">
                <a:latin typeface="Comic Sans MS" panose="030F0702030302020204" pitchFamily="66" charset="0"/>
              </a:rPr>
              <a:t>ptr</a:t>
            </a:r>
            <a:r>
              <a:rPr lang="en-IN" sz="2400" b="1" dirty="0" smtClean="0">
                <a:latin typeface="Comic Sans MS" panose="030F0702030302020204" pitchFamily="66" charset="0"/>
              </a:rPr>
              <a:t>)[0]);  	</a:t>
            </a:r>
            <a:r>
              <a:rPr lang="en-IN" sz="2400" b="1" dirty="0" err="1" smtClean="0">
                <a:latin typeface="Comic Sans MS" panose="030F0702030302020204" pitchFamily="66" charset="0"/>
              </a:rPr>
              <a:t>printf</a:t>
            </a:r>
            <a:r>
              <a:rPr lang="en-IN" sz="2400" b="1" dirty="0" smtClean="0">
                <a:latin typeface="Comic Sans MS" panose="030F0702030302020204" pitchFamily="66" charset="0"/>
              </a:rPr>
              <a:t>("%d\n", (*</a:t>
            </a:r>
            <a:r>
              <a:rPr lang="en-IN" sz="2400" b="1" dirty="0" err="1" smtClean="0">
                <a:latin typeface="Comic Sans MS" panose="030F0702030302020204" pitchFamily="66" charset="0"/>
              </a:rPr>
              <a:t>ptr</a:t>
            </a:r>
            <a:r>
              <a:rPr lang="en-IN" sz="2400" b="1" dirty="0" smtClean="0">
                <a:latin typeface="Comic Sans MS" panose="030F0702030302020204" pitchFamily="66" charset="0"/>
              </a:rPr>
              <a:t>)[1]);  </a:t>
            </a:r>
          </a:p>
          <a:p>
            <a:r>
              <a:rPr lang="en-IN" sz="2400" b="1" dirty="0" smtClean="0">
                <a:latin typeface="Comic Sans MS" panose="030F0702030302020204" pitchFamily="66" charset="0"/>
              </a:rPr>
              <a:t>	</a:t>
            </a:r>
          </a:p>
          <a:p>
            <a:r>
              <a:rPr lang="en-IN" sz="2400" b="1" dirty="0" smtClean="0">
                <a:latin typeface="Comic Sans MS" panose="030F0702030302020204" pitchFamily="66" charset="0"/>
              </a:rPr>
              <a:t>	</a:t>
            </a:r>
            <a:r>
              <a:rPr lang="pt-BR" sz="2400" b="1" dirty="0" smtClean="0">
                <a:latin typeface="Comic Sans MS" panose="030F0702030302020204" pitchFamily="66" charset="0"/>
              </a:rPr>
              <a:t>(*ptr)[0] = -1;  </a:t>
            </a:r>
          </a:p>
          <a:p>
            <a:r>
              <a:rPr lang="pt-BR" sz="2400" b="1" dirty="0" smtClean="0">
                <a:latin typeface="Comic Sans MS" panose="030F0702030302020204" pitchFamily="66" charset="0"/>
              </a:rPr>
              <a:t>	printf("%d\n", a[0]); </a:t>
            </a:r>
            <a:r>
              <a:rPr lang="en-IN" sz="2400" b="1" dirty="0" smtClean="0">
                <a:latin typeface="Comic Sans MS" panose="030F0702030302020204" pitchFamily="66" charset="0"/>
              </a:rPr>
              <a:t>	</a:t>
            </a:r>
          </a:p>
          <a:p>
            <a:r>
              <a:rPr lang="en-IN" sz="2400" b="1" dirty="0" smtClean="0">
                <a:latin typeface="Comic Sans MS" panose="030F0702030302020204" pitchFamily="66" charset="0"/>
              </a:rPr>
              <a:t>	return 0;</a:t>
            </a:r>
          </a:p>
          <a:p>
            <a:r>
              <a:rPr lang="en-IN" sz="2400" b="1" dirty="0" smtClean="0">
                <a:latin typeface="Comic Sans MS" panose="030F0702030302020204" pitchFamily="66" charset="0"/>
              </a:rPr>
              <a:t>}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6136" y="2216530"/>
            <a:ext cx="3168352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An equivalent assignment is:</a:t>
            </a:r>
          </a:p>
          <a:p>
            <a:r>
              <a:rPr lang="en-US" sz="2400" b="1" dirty="0" err="1" smtClean="0">
                <a:latin typeface="Comic Sans MS" panose="030F0702030302020204" pitchFamily="66" charset="0"/>
              </a:rPr>
              <a:t>int</a:t>
            </a:r>
            <a:r>
              <a:rPr lang="en-US" sz="2400" b="1" dirty="0" smtClean="0">
                <a:latin typeface="Comic Sans MS" panose="030F0702030302020204" pitchFamily="66" charset="0"/>
              </a:rPr>
              <a:t> (*</a:t>
            </a:r>
            <a:r>
              <a:rPr lang="en-US" sz="2400" b="1" dirty="0" err="1" smtClean="0">
                <a:latin typeface="Comic Sans MS" panose="030F0702030302020204" pitchFamily="66" charset="0"/>
              </a:rPr>
              <a:t>ptr</a:t>
            </a:r>
            <a:r>
              <a:rPr lang="en-US" sz="2400" b="1" dirty="0" smtClean="0">
                <a:latin typeface="Comic Sans MS" panose="030F0702030302020204" pitchFamily="66" charset="0"/>
              </a:rPr>
              <a:t>)[2];</a:t>
            </a:r>
          </a:p>
          <a:p>
            <a:r>
              <a:rPr lang="en-US" sz="2400" b="1" dirty="0" err="1" smtClean="0">
                <a:latin typeface="Comic Sans MS" panose="030F0702030302020204" pitchFamily="66" charset="0"/>
              </a:rPr>
              <a:t>ptr</a:t>
            </a:r>
            <a:r>
              <a:rPr lang="en-US" sz="2400" b="1" dirty="0" smtClean="0">
                <a:latin typeface="Comic Sans MS" panose="030F0702030302020204" pitchFamily="66" charset="0"/>
              </a:rPr>
              <a:t> = &amp;a;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61366" y="4857760"/>
            <a:ext cx="3168352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OUTPUT: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xmlns="" val="33127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2037</Words>
  <Application>Microsoft Office PowerPoint</Application>
  <PresentationFormat>On-screen Show (4:3)</PresentationFormat>
  <Paragraphs>415</Paragraphs>
  <Slides>23</Slides>
  <Notes>4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Winding up pointers</vt:lpstr>
      <vt:lpstr>Solution: Version 2</vt:lpstr>
      <vt:lpstr>Solution: Version 3</vt:lpstr>
      <vt:lpstr>Example Function that Returns Pointer</vt:lpstr>
      <vt:lpstr>Returning Pointer: Beware</vt:lpstr>
      <vt:lpstr>Returning Pointer: Beware</vt:lpstr>
      <vt:lpstr>Stack vs heap</vt:lpstr>
      <vt:lpstr>An Intuition</vt:lpstr>
      <vt:lpstr>Class Quiz</vt:lpstr>
      <vt:lpstr>Common Issues and Errors</vt:lpstr>
      <vt:lpstr>Common Issues and Errors</vt:lpstr>
      <vt:lpstr>Memory Leaks</vt:lpstr>
      <vt:lpstr>Multidimensional Arrays</vt:lpstr>
      <vt:lpstr>Multi-dimensional Array vs. Multi-level pointer</vt:lpstr>
      <vt:lpstr>Memory layout</vt:lpstr>
      <vt:lpstr>Indexing Elements </vt:lpstr>
      <vt:lpstr>Pointers vs. Arrays: Indexing</vt:lpstr>
      <vt:lpstr>Slide 18</vt:lpstr>
      <vt:lpstr>Slide 19</vt:lpstr>
      <vt:lpstr>Remember this?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use pitfalls</dc:title>
  <dc:creator>nisheeth</dc:creator>
  <cp:lastModifiedBy>nisheeth</cp:lastModifiedBy>
  <cp:revision>5</cp:revision>
  <dcterms:created xsi:type="dcterms:W3CDTF">2017-10-25T05:32:22Z</dcterms:created>
  <dcterms:modified xsi:type="dcterms:W3CDTF">2017-10-30T05:06:52Z</dcterms:modified>
</cp:coreProperties>
</file>