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38407-244B-49B3-B020-ED3C344C114B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53C67-B3C4-4902-87B7-09649BB830B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DCF896-8296-4A09-A08B-0FFC043DE1A5}" type="slidenum">
              <a:rPr lang="en-IN" altLang="en-US"/>
              <a:pPr/>
              <a:t>14</a:t>
            </a:fld>
            <a:endParaRPr lang="en-IN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>
              <a:lnSpc>
                <a:spcPct val="100000"/>
              </a:lnSpc>
            </a:pPr>
            <a:fld id="{DD72ECF7-DB04-4E04-980F-750BD6818419}" type="slidenum">
              <a:rPr lang="en-IN" altLang="en-US" sz="13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14</a:t>
            </a:fld>
            <a:endParaRPr lang="en-I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15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70987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16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26680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17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11617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18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860311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9EA103-507D-4740-862A-3A87B77E3206}" type="slidenum">
              <a:rPr lang="en-IN" altLang="en-US"/>
              <a:pPr/>
              <a:t>19</a:t>
            </a:fld>
            <a:endParaRPr lang="en-IN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>
              <a:lnSpc>
                <a:spcPct val="100000"/>
              </a:lnSpc>
            </a:pPr>
            <a:fld id="{92C892A5-6AA3-43C5-B241-575C19BB0FCE}" type="slidenum">
              <a:rPr lang="en-IN" altLang="en-US" sz="13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19</a:t>
            </a:fld>
            <a:endParaRPr lang="en-I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9EA103-507D-4740-862A-3A87B77E3206}" type="slidenum">
              <a:rPr lang="en-IN" altLang="en-US"/>
              <a:pPr/>
              <a:t>20</a:t>
            </a:fld>
            <a:endParaRPr lang="en-IN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>
              <a:lnSpc>
                <a:spcPct val="100000"/>
              </a:lnSpc>
            </a:pPr>
            <a:fld id="{92C892A5-6AA3-43C5-B241-575C19BB0FCE}" type="slidenum">
              <a:rPr lang="en-IN" altLang="en-US" sz="13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20</a:t>
            </a:fld>
            <a:endParaRPr lang="en-I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21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616867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22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263234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3397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24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83291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54691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E0A40C-1493-438F-B636-632349E5D04B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>
              <a:lnSpc>
                <a:spcPct val="100000"/>
              </a:lnSpc>
            </a:pPr>
            <a:fld id="{BEAF634C-5CAC-474D-807A-5526C445A318}" type="slidenum">
              <a:rPr lang="en-IN" altLang="en-US" sz="13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7</a:t>
            </a:fld>
            <a:endParaRPr lang="en-I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8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03167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9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0577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65473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12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078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13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0786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AA2-0887-4027-825B-FEC0CAE0A43F}" type="datetime7">
              <a:rPr lang="en-US" altLang="en-US" smtClean="0"/>
              <a:pPr/>
              <a:t>Nov-17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AC3A7090-BE96-492B-A920-90F4634F79AD}" type="datetime7">
              <a:rPr lang="en-US" altLang="en-US" smtClean="0"/>
              <a:pPr/>
              <a:t>Nov-17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6DCAEA8C-2405-4E1C-AF33-B1E21BF678B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69207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7CBB-A82F-42EC-B159-CCE32487C6ED}" type="datetimeFigureOut">
              <a:rPr lang="en-GB" smtClean="0"/>
              <a:pPr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November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10</a:t>
            </a:fld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714356"/>
            <a:ext cx="8610600" cy="2410633"/>
            <a:chOff x="228600" y="2514600"/>
            <a:chExt cx="8610600" cy="24106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</p:grp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76200" y="3876691"/>
            <a:ext cx="3505200" cy="17668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for (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=0;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 &lt; 6;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=i+1)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].y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 </a:t>
            </a: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3810000" y="4119575"/>
            <a:ext cx="5334000" cy="1106542"/>
          </a:xfrm>
          <a:prstGeom prst="rect">
            <a:avLst/>
          </a:prstGeom>
          <a:solidFill>
            <a:srgbClr val="FFDF9F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Read 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as (pts[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]).x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The .  and [] operators have same precedence. </a:t>
            </a:r>
            <a:r>
              <a:rPr lang="en-IN" altLang="en-US" sz="2200" b="1" dirty="0" err="1">
                <a:latin typeface="Calibri" pitchFamily="34" charset="0"/>
              </a:rPr>
              <a:t>Associativity</a:t>
            </a:r>
            <a:r>
              <a:rPr lang="en-IN" altLang="en-US" sz="2200" b="1" dirty="0">
                <a:latin typeface="Calibri" pitchFamily="34" charset="0"/>
              </a:rPr>
              <a:t>: left-right.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" y="3175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609600"/>
            <a:ext cx="3200400" cy="3476421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pts[6];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for (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=0;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 &lt; 6;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=i+1)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].y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28600" y="4419600"/>
            <a:ext cx="8610600" cy="2029633"/>
            <a:chOff x="228600" y="4419600"/>
            <a:chExt cx="8610600" cy="202963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8600" y="4419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4267200" y="3657600"/>
            <a:ext cx="46482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State of  memory after the code executes.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11</a:t>
            </a:fld>
            <a:endParaRPr lang="en-IN" alt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5971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151867"/>
            <a:ext cx="5699125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800" b="1" dirty="0" smtClean="0">
                <a:solidFill>
                  <a:schemeClr val="tx1"/>
                </a:solidFill>
                <a:latin typeface="Calibri" pitchFamily="34" charset="0"/>
              </a:rPr>
              <a:t>Reading structures (scanf ?)</a:t>
            </a:r>
            <a:endParaRPr lang="en-IN" altLang="en-US" sz="28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241008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59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307808"/>
            <a:ext cx="62484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int main</a:t>
            </a:r>
            <a:r>
              <a:rPr lang="en-IN" altLang="en-US" sz="2200" b="1" dirty="0">
                <a:latin typeface="Calibri" pitchFamily="3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    int </a:t>
            </a:r>
            <a:r>
              <a:rPr lang="en-IN" altLang="en-US" sz="2200" b="1" dirty="0">
                <a:latin typeface="Calibri" pitchFamily="34" charset="0"/>
              </a:rPr>
              <a:t>x,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    </a:t>
            </a:r>
            <a:r>
              <a:rPr lang="en-IN" altLang="en-US" sz="2200" b="1" dirty="0" err="1" smtClean="0">
                <a:latin typeface="Calibri" pitchFamily="34" charset="0"/>
              </a:rPr>
              <a:t>struct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    scanf</a:t>
            </a:r>
            <a:r>
              <a:rPr lang="en-IN" altLang="en-US" sz="2200" b="1" dirty="0">
                <a:latin typeface="Calibri" pitchFamily="34" charset="0"/>
              </a:rPr>
              <a:t>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</a:t>
            </a:r>
            <a:r>
              <a:rPr lang="en-IN" altLang="en-US" sz="2200" b="1" dirty="0" smtClean="0">
                <a:latin typeface="Calibri" pitchFamily="34" charset="0"/>
              </a:rPr>
              <a:t>&amp;(</a:t>
            </a:r>
            <a:r>
              <a:rPr lang="en-IN" altLang="en-US" sz="2200" b="1" dirty="0" err="1" smtClean="0">
                <a:latin typeface="Calibri" pitchFamily="34" charset="0"/>
              </a:rPr>
              <a:t>pt.x</a:t>
            </a:r>
            <a:r>
              <a:rPr lang="en-IN" altLang="en-US" sz="2200" b="1" dirty="0" smtClean="0">
                <a:latin typeface="Calibri" pitchFamily="34" charset="0"/>
              </a:rPr>
              <a:t>),&amp;(</a:t>
            </a:r>
            <a:r>
              <a:rPr lang="en-IN" altLang="en-US" sz="2200" b="1" dirty="0" err="1" smtClean="0">
                <a:latin typeface="Calibri" pitchFamily="34" charset="0"/>
              </a:rPr>
              <a:t>pt.y</a:t>
            </a:r>
            <a:r>
              <a:rPr lang="en-IN" altLang="en-US" sz="2200" b="1" dirty="0" smtClean="0">
                <a:latin typeface="Calibri" pitchFamily="34" charset="0"/>
              </a:rPr>
              <a:t>));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    return 0;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3873499"/>
            <a:ext cx="8747125" cy="2122204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You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 can not </a:t>
            </a:r>
            <a:r>
              <a:rPr lang="en-IN" altLang="en-US" sz="22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read a structure directly using scanf!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 smtClean="0">
              <a:latin typeface="Calibri" pitchFamily="3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Read individual fields</a:t>
            </a:r>
            <a:r>
              <a:rPr lang="en-IN" altLang="en-US" sz="2200" b="1" dirty="0" smtClean="0">
                <a:latin typeface="Calibri" pitchFamily="34" charset="0"/>
              </a:rPr>
              <a:t> using </a:t>
            </a:r>
            <a:r>
              <a:rPr lang="en-IN" altLang="en-US" sz="2200" b="1" dirty="0" err="1" smtClean="0">
                <a:latin typeface="Calibri" pitchFamily="34" charset="0"/>
              </a:rPr>
              <a:t>scanf</a:t>
            </a:r>
            <a:r>
              <a:rPr lang="en-IN" altLang="en-US" sz="2200" b="1" dirty="0" smtClean="0">
                <a:latin typeface="Calibri" pitchFamily="34" charset="0"/>
              </a:rPr>
              <a:t> (note the &amp;).</a:t>
            </a:r>
            <a:endParaRPr lang="en-IN" altLang="en-US" sz="2200" b="1" dirty="0">
              <a:latin typeface="Calibri" pitchFamily="34" charset="0"/>
            </a:endParaRP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 smtClean="0">
              <a:latin typeface="Calibri" pitchFamily="3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alibri" pitchFamily="34" charset="0"/>
              </a:rPr>
              <a:t>A better way is to define our own functions to read structures</a:t>
            </a:r>
          </a:p>
          <a:p>
            <a:pPr marL="800100" lvl="1" indent="-342900" hangingPunct="1">
              <a:lnSpc>
                <a:spcPct val="100000"/>
              </a:lnSpc>
              <a:buClr>
                <a:srgbClr val="9D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200" b="1" dirty="0" smtClean="0">
                <a:latin typeface="Calibri" pitchFamily="34" charset="0"/>
              </a:rPr>
              <a:t>to avoid cluttering the code!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12</a:t>
            </a:fld>
            <a:endParaRPr lang="en-I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4934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152400"/>
            <a:ext cx="5791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r>
              <a:rPr lang="en-IN" altLang="en-US" sz="2800" b="1" dirty="0">
                <a:solidFill>
                  <a:schemeClr val="tx1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59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152" y="1117328"/>
            <a:ext cx="5372104" cy="449208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 smtClean="0">
                <a:latin typeface="Calibri" pitchFamily="34" charset="0"/>
              </a:rPr>
              <a:t>make_pt</a:t>
            </a:r>
            <a:r>
              <a:rPr lang="en-IN" altLang="en-US" sz="2200" b="1" dirty="0" smtClean="0">
                <a:latin typeface="Calibri" pitchFamily="34" charset="0"/>
              </a:rPr>
              <a:t>(</a:t>
            </a:r>
            <a:r>
              <a:rPr lang="en-IN" altLang="en-US" sz="2200" b="1" dirty="0" err="1" smtClean="0">
                <a:latin typeface="Calibri" pitchFamily="34" charset="0"/>
              </a:rPr>
              <a:t>int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x,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y) </a:t>
            </a:r>
            <a:r>
              <a:rPr lang="en-IN" altLang="en-US" sz="2200" b="1" dirty="0" smtClean="0">
                <a:latin typeface="Calibri" pitchFamily="34" charset="0"/>
              </a:rPr>
              <a:t>{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temp;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temp.x</a:t>
            </a:r>
            <a:r>
              <a:rPr lang="en-IN" altLang="en-US" sz="2200" b="1" dirty="0">
                <a:latin typeface="Calibri" pitchFamily="34" charset="0"/>
              </a:rPr>
              <a:t> =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temp.y</a:t>
            </a:r>
            <a:r>
              <a:rPr lang="en-IN" altLang="en-US" sz="2200" b="1" dirty="0">
                <a:latin typeface="Calibri" pitchFamily="34" charset="0"/>
              </a:rPr>
              <a:t> =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return temp</a:t>
            </a:r>
            <a:r>
              <a:rPr lang="en-IN" altLang="en-US" sz="2200" b="1" dirty="0" smtClean="0">
                <a:latin typeface="Calibri" pitchFamily="34" charset="0"/>
              </a:rPr>
              <a:t>;    }</a:t>
            </a:r>
          </a:p>
          <a:p>
            <a:pPr hangingPunct="1">
              <a:lnSpc>
                <a:spcPct val="100000"/>
              </a:lnSpc>
            </a:pP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int</a:t>
            </a:r>
            <a:r>
              <a:rPr lang="en-IN" altLang="en-US" sz="2200" b="1" dirty="0" smtClean="0">
                <a:latin typeface="Calibri" pitchFamily="34" charset="0"/>
              </a:rPr>
              <a:t> main</a:t>
            </a:r>
            <a:r>
              <a:rPr lang="en-IN" altLang="en-US" sz="2200" b="1" dirty="0">
                <a:latin typeface="Calibri" pitchFamily="3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x,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scanf</a:t>
            </a:r>
            <a:r>
              <a:rPr lang="en-IN" altLang="en-US" sz="2200" b="1" dirty="0">
                <a:latin typeface="Calibri" pitchFamily="34" charset="0"/>
              </a:rPr>
              <a:t>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</a:t>
            </a:r>
            <a:r>
              <a:rPr lang="en-IN" altLang="en-US" sz="2200" b="1" dirty="0" err="1">
                <a:latin typeface="Calibri" pitchFamily="34" charset="0"/>
              </a:rPr>
              <a:t>x,&amp;y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pt = </a:t>
            </a:r>
            <a:r>
              <a:rPr lang="en-IN" altLang="en-US" sz="2200" b="1" dirty="0" err="1" smtClean="0">
                <a:latin typeface="Calibri" pitchFamily="34" charset="0"/>
              </a:rPr>
              <a:t>make_pt</a:t>
            </a:r>
            <a:r>
              <a:rPr lang="en-IN" altLang="en-US" sz="2200" b="1" dirty="0" smtClean="0">
                <a:latin typeface="Calibri" pitchFamily="34" charset="0"/>
              </a:rPr>
              <a:t>(</a:t>
            </a:r>
            <a:r>
              <a:rPr lang="en-IN" altLang="en-US" sz="2200" b="1" dirty="0" err="1" smtClean="0">
                <a:latin typeface="Calibri" pitchFamily="34" charset="0"/>
              </a:rPr>
              <a:t>x,y</a:t>
            </a:r>
            <a:r>
              <a:rPr lang="en-IN" altLang="en-US" sz="2200" b="1" dirty="0" smtClean="0">
                <a:latin typeface="Calibri" pitchFamily="3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smtClean="0">
                <a:latin typeface="Calibri" pitchFamily="34" charset="0"/>
              </a:rPr>
              <a:t>     return 0;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518153" y="1027254"/>
            <a:ext cx="3625879" cy="415353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make_pt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(</a:t>
            </a: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x,y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):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</a:pP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    </a:t>
            </a:r>
            <a:r>
              <a:rPr lang="en-IN" altLang="en-US" sz="2200" b="1" dirty="0" smtClean="0">
                <a:latin typeface="Calibri" pitchFamily="34" charset="0"/>
              </a:rPr>
              <a:t>creates </a:t>
            </a:r>
            <a:r>
              <a:rPr lang="en-IN" altLang="en-US" sz="2200" b="1" dirty="0">
                <a:latin typeface="Calibri" pitchFamily="34" charset="0"/>
              </a:rPr>
              <a:t>a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smtClean="0">
                <a:latin typeface="Calibri" pitchFamily="34" charset="0"/>
              </a:rPr>
              <a:t>with </a:t>
            </a:r>
            <a:r>
              <a:rPr lang="en-IN" altLang="en-US" sz="2200" b="1" dirty="0">
                <a:latin typeface="Calibri" pitchFamily="34" charset="0"/>
              </a:rPr>
              <a:t>coordinates 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 smtClean="0">
                <a:latin typeface="Calibri" pitchFamily="34" charset="0"/>
              </a:rPr>
              <a:t>),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  </a:t>
            </a:r>
            <a:r>
              <a:rPr lang="en-IN" altLang="en-US" sz="2200" b="1" dirty="0" smtClean="0">
                <a:solidFill>
                  <a:schemeClr val="tx1"/>
                </a:solidFill>
                <a:latin typeface="Calibri" pitchFamily="34" charset="0"/>
              </a:rPr>
              <a:t>and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 smtClean="0">
                <a:latin typeface="Calibri" pitchFamily="34" charset="0"/>
              </a:rPr>
              <a:t>returns a </a:t>
            </a:r>
            <a:r>
              <a:rPr lang="en-IN" altLang="en-US" sz="2200" b="1" dirty="0" err="1" smtClean="0">
                <a:latin typeface="Calibri" pitchFamily="34" charset="0"/>
              </a:rPr>
              <a:t>struct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point. </a:t>
            </a: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 smtClean="0">
              <a:latin typeface="Calibri" pitchFamily="3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alibri" pitchFamily="34" charset="0"/>
              </a:rPr>
              <a:t>Functions </a:t>
            </a:r>
            <a:r>
              <a:rPr lang="en-IN" altLang="en-US" sz="2200" b="1" dirty="0">
                <a:latin typeface="Calibri" pitchFamily="34" charset="0"/>
              </a:rPr>
              <a:t>can return structures just like int, char, int *, etc..</a:t>
            </a:r>
          </a:p>
          <a:p>
            <a:pPr marL="458787" indent="-457200" hangingPunct="1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 smtClean="0">
                <a:latin typeface="Calibri" pitchFamily="34" charset="0"/>
              </a:rPr>
              <a:t>struct</a:t>
            </a:r>
            <a:r>
              <a:rPr lang="en-IN" altLang="en-US" sz="2200" b="1" dirty="0" smtClean="0">
                <a:latin typeface="Calibri" pitchFamily="34" charset="0"/>
              </a:rPr>
              <a:t> can be passed as arguments (pass by value).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3000" y="6002338"/>
            <a:ext cx="7391400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Given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coordinates 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, </a:t>
            </a:r>
            <a:r>
              <a:rPr lang="en-IN" altLang="en-US" sz="2200" b="1" dirty="0" err="1" smtClean="0">
                <a:latin typeface="Calibri" pitchFamily="34" charset="0"/>
              </a:rPr>
              <a:t>make_pt</a:t>
            </a:r>
            <a:r>
              <a:rPr lang="en-IN" altLang="en-US" sz="2200" b="1" dirty="0" smtClean="0">
                <a:latin typeface="Calibri" pitchFamily="34" charset="0"/>
              </a:rPr>
              <a:t>(</a:t>
            </a:r>
            <a:r>
              <a:rPr lang="en-IN" altLang="en-US" sz="2200" b="1" dirty="0" err="1" smtClean="0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 creates and returns a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with these coordinates.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13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7045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228600" y="0"/>
            <a:ext cx="891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800" b="1" dirty="0">
                <a:solidFill>
                  <a:schemeClr val="tx1"/>
                </a:solidFill>
                <a:latin typeface="Calibri" pitchFamily="34" charset="0"/>
              </a:rPr>
              <a:t>Functions with structures as parameters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959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54533"/>
            <a:ext cx="5181600" cy="5846301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# include &lt;</a:t>
            </a:r>
            <a:r>
              <a:rPr lang="en-IN" altLang="en-US" sz="2200" b="1" dirty="0" err="1">
                <a:latin typeface="Calibri" pitchFamily="34" charset="0"/>
              </a:rPr>
              <a:t>stdio.h</a:t>
            </a:r>
            <a:r>
              <a:rPr lang="en-IN" altLang="en-US" sz="2200" b="1" dirty="0">
                <a:latin typeface="Calibri" pitchFamily="34" charset="0"/>
              </a:rPr>
              <a:t>&gt;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# include &lt;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math.h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&gt;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int x; 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double norm2(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p) 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return </a:t>
            </a:r>
            <a:r>
              <a:rPr lang="en-IN" altLang="en-US" sz="2200" b="1" dirty="0" err="1">
                <a:latin typeface="Calibri" pitchFamily="34" charset="0"/>
              </a:rPr>
              <a:t>sqrt</a:t>
            </a:r>
            <a:r>
              <a:rPr lang="en-IN" altLang="en-US" sz="2200" b="1" dirty="0">
                <a:latin typeface="Calibri" pitchFamily="34" charset="0"/>
              </a:rPr>
              <a:t> ( </a:t>
            </a:r>
            <a:r>
              <a:rPr lang="en-IN" altLang="en-US" sz="2200" b="1" dirty="0" err="1">
                <a:latin typeface="Calibri" pitchFamily="34" charset="0"/>
              </a:rPr>
              <a:t>p.x</a:t>
            </a:r>
            <a:r>
              <a:rPr lang="en-IN" altLang="en-US" sz="2200" b="1" dirty="0">
                <a:latin typeface="Calibri" pitchFamily="34" charset="0"/>
              </a:rPr>
              <a:t>*</a:t>
            </a:r>
            <a:r>
              <a:rPr lang="en-IN" altLang="en-US" sz="2200" b="1" dirty="0" err="1">
                <a:latin typeface="Calibri" pitchFamily="34" charset="0"/>
              </a:rPr>
              <a:t>p.x</a:t>
            </a:r>
            <a:r>
              <a:rPr lang="en-IN" altLang="en-US" sz="2200" b="1" dirty="0">
                <a:latin typeface="Calibri" pitchFamily="34" charset="0"/>
              </a:rPr>
              <a:t> + </a:t>
            </a:r>
            <a:r>
              <a:rPr lang="en-IN" altLang="en-US" sz="2200" b="1" dirty="0" err="1">
                <a:latin typeface="Calibri" pitchFamily="34" charset="0"/>
              </a:rPr>
              <a:t>p.y</a:t>
            </a:r>
            <a:r>
              <a:rPr lang="en-IN" altLang="en-US" sz="2200" b="1" dirty="0">
                <a:latin typeface="Calibri" pitchFamily="34" charset="0"/>
              </a:rPr>
              <a:t>*</a:t>
            </a:r>
            <a:r>
              <a:rPr lang="en-IN" altLang="en-US" sz="2200" b="1" dirty="0" err="1">
                <a:latin typeface="Calibri" pitchFamily="34" charset="0"/>
              </a:rPr>
              <a:t>p.y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int</a:t>
            </a:r>
            <a:r>
              <a:rPr lang="en-IN" altLang="en-US" sz="2200" b="1" dirty="0" smtClean="0">
                <a:latin typeface="Calibri" pitchFamily="34" charset="0"/>
              </a:rPr>
              <a:t> main</a:t>
            </a:r>
            <a:r>
              <a:rPr lang="en-IN" altLang="en-US" sz="2200" b="1" dirty="0">
                <a:latin typeface="Calibri" pitchFamily="3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int x,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scanf(“%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</a:t>
            </a:r>
            <a:r>
              <a:rPr lang="en-IN" altLang="en-US" sz="2200" b="1" dirty="0" err="1">
                <a:latin typeface="Calibri" pitchFamily="34" charset="0"/>
              </a:rPr>
              <a:t>x,&amp;y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= </a:t>
            </a:r>
            <a:r>
              <a:rPr lang="en-IN" altLang="en-US" sz="2200" b="1" dirty="0" err="1">
                <a:latin typeface="Calibri" pitchFamily="34" charset="0"/>
              </a:rPr>
              <a:t>make_point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printf(“distance from origin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     is %f ”, </a:t>
            </a:r>
            <a:r>
              <a:rPr lang="en-IN" altLang="en-US" sz="2200" b="1" dirty="0" smtClean="0">
                <a:latin typeface="Calibri" pitchFamily="34" charset="0"/>
              </a:rPr>
              <a:t>norm2(</a:t>
            </a:r>
            <a:r>
              <a:rPr lang="en-IN" altLang="en-US" sz="2200" b="1" dirty="0" err="1" smtClean="0">
                <a:latin typeface="Calibri" pitchFamily="34" charset="0"/>
              </a:rPr>
              <a:t>pt</a:t>
            </a:r>
            <a:r>
              <a:rPr lang="en-IN" altLang="en-US" sz="2200" b="1" dirty="0" smtClean="0">
                <a:latin typeface="Calibri" pitchFamily="34" charset="0"/>
              </a:rPr>
              <a:t>) 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smtClean="0">
                <a:latin typeface="Calibri" pitchFamily="34" charset="0"/>
              </a:rPr>
              <a:t>     return 0;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257800" y="1066800"/>
            <a:ext cx="3886200" cy="144509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587" indent="0" hangingPunct="1">
              <a:lnSpc>
                <a:spcPct val="100000"/>
              </a:lnSpc>
              <a:buClr>
                <a:srgbClr val="9D0000"/>
              </a:buClr>
              <a:buSzPct val="45000"/>
            </a:pP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The norm2 or Euclidean norm of point (</a:t>
            </a: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x,y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) is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2200" b="1" dirty="0">
              <a:solidFill>
                <a:srgbClr val="0070C0"/>
              </a:solidFill>
              <a:latin typeface="Calibri" pitchFamily="34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7929715"/>
              </p:ext>
            </p:extLst>
          </p:nvPr>
        </p:nvGraphicFramePr>
        <p:xfrm>
          <a:off x="6096000" y="1801812"/>
          <a:ext cx="1524000" cy="712788"/>
        </p:xfrm>
        <a:graphic>
          <a:graphicData uri="http://schemas.openxmlformats.org/presentationml/2006/ole">
            <p:oleObj spid="_x0000_s1026" r:id="rId4" imgW="2019149" imgH="1147822" progId="Equation.3">
              <p:embed/>
            </p:oleObj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257800" y="2744788"/>
            <a:ext cx="3886200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norm2(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p) returns Euclidean norm of </a:t>
            </a:r>
            <a:r>
              <a:rPr lang="en-IN" altLang="en-US" sz="2200" b="1" dirty="0" smtClean="0">
                <a:latin typeface="Calibri" pitchFamily="34" charset="0"/>
              </a:rPr>
              <a:t>point p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 smtClean="0"/>
              <a:pPr/>
              <a:t>14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Structures inside structures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838200"/>
            <a:ext cx="3733800" cy="1106542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038600" y="685800"/>
            <a:ext cx="5105400" cy="2460758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Recall, a structure definition defines a type. 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Once a type is defined, it can be used in the definition of new types.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is used to define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rect. Each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has two instances of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point.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28600" y="2057400"/>
            <a:ext cx="3657600" cy="176688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r;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31775" y="4038600"/>
            <a:ext cx="3654425" cy="2362200"/>
            <a:chOff x="231775" y="4038600"/>
            <a:chExt cx="3654425" cy="23622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533400" y="41910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906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4478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4478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69975" y="48768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69975" y="55626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953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638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98538" y="41910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71725" y="41910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1775" y="40386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38600" y="4114800"/>
            <a:ext cx="4876800" cy="767987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r </a:t>
            </a:r>
            <a:r>
              <a:rPr lang="en-IN" altLang="en-US" sz="2200" b="1" dirty="0">
                <a:latin typeface="Calibri" pitchFamily="34" charset="0"/>
              </a:rPr>
              <a:t>is a variable of type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rect</a:t>
            </a:r>
            <a:r>
              <a:rPr lang="en-IN" altLang="en-US" sz="2200" b="1" dirty="0">
                <a:latin typeface="Calibri" pitchFamily="34" charset="0"/>
              </a:rPr>
              <a:t>. It has two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point </a:t>
            </a:r>
            <a:r>
              <a:rPr lang="en-IN" altLang="en-US" sz="2200" b="1" dirty="0">
                <a:latin typeface="Calibri" pitchFamily="34" charset="0"/>
              </a:rPr>
              <a:t>structures as fields.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38600" y="5257800"/>
            <a:ext cx="3048000" cy="1106542"/>
          </a:xfrm>
          <a:prstGeom prst="rect">
            <a:avLst/>
          </a:prstGeom>
          <a:solidFill>
            <a:srgbClr val="C7D0E9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So how do we refer to the x of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 point structure of r?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15</a:t>
            </a:fld>
            <a:endParaRPr lang="en-I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4401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228600" y="228600"/>
            <a:ext cx="3733800" cy="5507746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int</a:t>
            </a:r>
            <a:r>
              <a:rPr lang="en-IN" altLang="en-US" sz="2200" b="1" dirty="0" smtClean="0">
                <a:latin typeface="Calibri" pitchFamily="34" charset="0"/>
              </a:rPr>
              <a:t> main</a:t>
            </a:r>
            <a:r>
              <a:rPr lang="en-IN" altLang="en-US" sz="2200" b="1" dirty="0">
                <a:latin typeface="Calibri" pitchFamily="34" charset="0"/>
              </a:rPr>
              <a:t>()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smtClean="0">
                <a:latin typeface="Calibri" pitchFamily="34" charset="0"/>
              </a:rPr>
              <a:t>struct </a:t>
            </a:r>
            <a:r>
              <a:rPr lang="en-IN" altLang="en-US" sz="2200" b="1" dirty="0" err="1" smtClean="0">
                <a:latin typeface="Calibri" pitchFamily="34" charset="0"/>
              </a:rPr>
              <a:t>rect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r;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</a:t>
            </a:r>
            <a:r>
              <a:rPr lang="en-IN" altLang="en-US" sz="2200" b="1" dirty="0" smtClean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smtClean="0">
                <a:latin typeface="Calibri" pitchFamily="34" charset="0"/>
              </a:rPr>
              <a:t>     return 0;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4041775" y="1447800"/>
            <a:ext cx="3959225" cy="2209800"/>
            <a:chOff x="4041775" y="1447800"/>
            <a:chExt cx="3959225" cy="220980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648200" y="14478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1054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626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5626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184775" y="2133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184775" y="2819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770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9342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69342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556375" y="22098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556375" y="28956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113338" y="14478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486525" y="14478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716588" y="21336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716588" y="2819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088188" y="21336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088188" y="2819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041775" y="14478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25913" y="228600"/>
            <a:ext cx="132989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r.leftbot.y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35513" y="762000"/>
            <a:ext cx="133630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r.leftbot.x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99300" y="228600"/>
            <a:ext cx="1475510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r.righttop.y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18300" y="762000"/>
            <a:ext cx="148192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r.righttop.x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27" name="AutoShape 26"/>
          <p:cNvCxnSpPr>
            <a:cxnSpLocks noChangeShapeType="1"/>
          </p:cNvCxnSpPr>
          <p:nvPr/>
        </p:nvCxnSpPr>
        <p:spPr bwMode="auto">
          <a:xfrm>
            <a:off x="4419600" y="685800"/>
            <a:ext cx="1143000" cy="23241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>
            <a:off x="4876800" y="1143000"/>
            <a:ext cx="685800" cy="914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28"/>
          <p:cNvCxnSpPr>
            <a:cxnSpLocks noChangeShapeType="1"/>
          </p:cNvCxnSpPr>
          <p:nvPr/>
        </p:nvCxnSpPr>
        <p:spPr bwMode="auto">
          <a:xfrm flipH="1">
            <a:off x="7620000" y="1143000"/>
            <a:ext cx="4572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</p:cNvCxnSpPr>
          <p:nvPr/>
        </p:nvCxnSpPr>
        <p:spPr bwMode="auto">
          <a:xfrm flipH="1">
            <a:off x="7620000" y="609600"/>
            <a:ext cx="1143000" cy="24003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57755" y="5638800"/>
            <a:ext cx="3023754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Addressing nested fields</a:t>
            </a:r>
          </a:p>
          <a:p>
            <a:pPr algn="ctr"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unambiguously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16</a:t>
            </a:fld>
            <a:endParaRPr lang="en-IN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351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Initializing structures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533400"/>
            <a:ext cx="4724400" cy="1106542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1676400"/>
            <a:ext cx="4724400" cy="21018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Initializing structures is very similar to initializing arrays.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Enclose the values of all the fields in braces.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Values of different fields are separated by commas.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886200"/>
            <a:ext cx="4724400" cy="24607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 = {0,0};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q = {1,1};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 = {{0,0}, {1,1}};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410200" y="990600"/>
            <a:ext cx="1588" cy="3733800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29200" y="4191000"/>
            <a:ext cx="4038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32375" y="4114800"/>
            <a:ext cx="3302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37175" y="4191000"/>
            <a:ext cx="70754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Calibri" pitchFamily="34" charset="0"/>
              </a:rPr>
              <a:t>(0,0)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086600" y="2667000"/>
            <a:ext cx="1588" cy="1600200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34000" y="2667000"/>
            <a:ext cx="1752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62763" y="2286000"/>
            <a:ext cx="71278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dirty="0">
                <a:solidFill>
                  <a:srgbClr val="000000"/>
                </a:solidFill>
                <a:latin typeface="Calibri" pitchFamily="34" charset="0"/>
              </a:rPr>
              <a:t>(1,1)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165975" y="2667000"/>
            <a:ext cx="33244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410200" y="2667000"/>
            <a:ext cx="1676400" cy="1524000"/>
          </a:xfrm>
          <a:prstGeom prst="rect">
            <a:avLst/>
          </a:prstGeom>
          <a:solidFill>
            <a:srgbClr val="E8FCAA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091237" y="3216275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257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17</a:t>
            </a:fld>
            <a:endParaRPr lang="en-I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9273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5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2286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10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32375" y="45720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2375" y="5257800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24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781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03975" y="46482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03975" y="5334000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59350" y="3886200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34125" y="3886200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38600" y="762000"/>
            <a:ext cx="51054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</a:t>
            </a:r>
            <a:r>
              <a:rPr lang="en-IN" altLang="en-US" sz="2200" b="1" dirty="0" smtClean="0">
                <a:latin typeface="Calibri" pitchFamily="34" charset="0"/>
              </a:rPr>
              <a:t>variable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alibri" pitchFamily="34" charset="0"/>
              </a:rPr>
              <a:t>The statement 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 smtClean="0">
                <a:latin typeface="Calibri" pitchFamily="34" charset="0"/>
              </a:rPr>
              <a:t> does this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alibri" pitchFamily="34" charset="0"/>
              </a:rPr>
              <a:t>Structures are </a:t>
            </a:r>
            <a:r>
              <a:rPr lang="en-IN" altLang="en-US" sz="2200" b="1" i="1" dirty="0" smtClean="0">
                <a:latin typeface="Calibri" pitchFamily="34" charset="0"/>
              </a:rPr>
              <a:t>assignable</a:t>
            </a:r>
            <a:r>
              <a:rPr lang="en-IN" altLang="en-US" sz="2200" b="1" dirty="0" smtClean="0">
                <a:latin typeface="Calibri" pitchFamily="34" charset="0"/>
              </a:rPr>
              <a:t> variables, unlike arrays!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94175" y="3733800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smtClean="0">
                <a:latin typeface="Calibri" pitchFamily="34" charset="0"/>
              </a:rPr>
              <a:t>struct </a:t>
            </a:r>
            <a:r>
              <a:rPr lang="en-IN" altLang="en-US" sz="2200" b="1" dirty="0" err="1" smtClean="0">
                <a:latin typeface="Calibri" pitchFamily="34" charset="0"/>
              </a:rPr>
              <a:t>rect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s=r</a:t>
            </a:r>
            <a:r>
              <a:rPr lang="en-IN" altLang="en-US" sz="2200" b="1" dirty="0" smtClean="0">
                <a:latin typeface="Calibri" pitchFamily="34" charset="0"/>
              </a:rPr>
              <a:t>;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03975" y="46482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564188" y="45720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64188" y="52578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5788" y="45720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935788" y="52578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5800" y="3886200"/>
            <a:ext cx="3352800" cy="2209800"/>
            <a:chOff x="685800" y="3886200"/>
            <a:chExt cx="3352800" cy="2209800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858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43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600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1600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2223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2223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146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9718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29718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5939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939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0938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5241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</p:grp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84175" y="3733800"/>
            <a:ext cx="29396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687638" y="6248400"/>
            <a:ext cx="281299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Before the assignment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18</a:t>
            </a:fld>
            <a:endParaRPr lang="en-IN" alt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7863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495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2286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410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032375" y="45720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032375" y="5257800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324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781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403975" y="46482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03975" y="5334000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959350" y="3886200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334125" y="3886200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038600" y="762000"/>
            <a:ext cx="51054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</a:t>
            </a:r>
            <a:r>
              <a:rPr lang="en-IN" altLang="en-US" sz="2200" b="1" dirty="0" smtClean="0">
                <a:latin typeface="Calibri" pitchFamily="34" charset="0"/>
              </a:rPr>
              <a:t>this.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latin typeface="Calibri" pitchFamily="34" charset="0"/>
              </a:rPr>
              <a:t>Structures are </a:t>
            </a:r>
            <a:r>
              <a:rPr lang="en-IN" altLang="en-US" sz="2200" b="1" i="1" dirty="0" smtClean="0">
                <a:latin typeface="Calibri" pitchFamily="34" charset="0"/>
              </a:rPr>
              <a:t>assignable</a:t>
            </a:r>
            <a:r>
              <a:rPr lang="en-IN" altLang="en-US" sz="2200" b="1" dirty="0" smtClean="0">
                <a:latin typeface="Calibri" pitchFamily="34" charset="0"/>
              </a:rPr>
              <a:t> variables, unlike arrays!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194175" y="3733800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smtClean="0">
                <a:latin typeface="Calibri" pitchFamily="34" charset="0"/>
              </a:rPr>
              <a:t>struct </a:t>
            </a:r>
            <a:r>
              <a:rPr lang="en-IN" altLang="en-US" sz="2200" b="1" dirty="0" err="1" smtClean="0">
                <a:latin typeface="Calibri" pitchFamily="34" charset="0"/>
              </a:rPr>
              <a:t>rect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s=r</a:t>
            </a:r>
            <a:r>
              <a:rPr lang="en-IN" altLang="en-US" sz="2200" b="1" dirty="0" smtClean="0">
                <a:latin typeface="Calibri" pitchFamily="34" charset="0"/>
              </a:rPr>
              <a:t>;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403975" y="46482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564188" y="45720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564188" y="52578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935788" y="45720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6935788" y="52578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2686050" y="6248400"/>
            <a:ext cx="263467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29396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 smtClean="0"/>
              <a:pPr/>
              <a:t>19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end sem exam rescheduled from 11</a:t>
            </a:r>
            <a:r>
              <a:rPr lang="en-US" baseline="30000" dirty="0" smtClean="0"/>
              <a:t>th</a:t>
            </a:r>
            <a:r>
              <a:rPr lang="en-US" dirty="0" smtClean="0"/>
              <a:t> Nov to 12</a:t>
            </a:r>
            <a:r>
              <a:rPr lang="en-US" baseline="30000" dirty="0" smtClean="0"/>
              <a:t>th</a:t>
            </a:r>
            <a:r>
              <a:rPr lang="en-US" dirty="0" smtClean="0"/>
              <a:t> Nov (Sunday)</a:t>
            </a:r>
          </a:p>
          <a:p>
            <a:pPr lvl="1"/>
            <a:r>
              <a:rPr lang="en-US" dirty="0" smtClean="0"/>
              <a:t>Logistics stay the same as before</a:t>
            </a:r>
          </a:p>
          <a:p>
            <a:pPr lvl="2"/>
            <a:r>
              <a:rPr lang="en-US" b="1" dirty="0" smtClean="0"/>
              <a:t>B7-B12 </a:t>
            </a:r>
            <a:r>
              <a:rPr lang="en-US" b="1" dirty="0" smtClean="0"/>
              <a:t>come at 9:00</a:t>
            </a:r>
          </a:p>
          <a:p>
            <a:pPr lvl="2"/>
            <a:r>
              <a:rPr lang="en-US" b="1" dirty="0" smtClean="0"/>
              <a:t>B1-B6 </a:t>
            </a:r>
            <a:r>
              <a:rPr lang="en-US" b="1" dirty="0" smtClean="0"/>
              <a:t>come at 12:00</a:t>
            </a:r>
          </a:p>
          <a:p>
            <a:pPr lvl="2"/>
            <a:r>
              <a:rPr lang="en-US" dirty="0" smtClean="0"/>
              <a:t>Please be on time, nobody will be let in after the exam begins</a:t>
            </a:r>
          </a:p>
          <a:p>
            <a:pPr lvl="1"/>
            <a:r>
              <a:rPr lang="en-US" dirty="0" smtClean="0"/>
              <a:t>Copying cases will be dealt with severely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495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2286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410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032375" y="45720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032375" y="5257800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324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781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403975" y="46482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03975" y="5334000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959350" y="3886200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334125" y="3886200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038600" y="571481"/>
            <a:ext cx="5105400" cy="2799313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</a:t>
            </a:r>
            <a:r>
              <a:rPr lang="en-IN" altLang="en-US" sz="2200" b="1" dirty="0" smtClean="0">
                <a:latin typeface="Calibri" pitchFamily="34" charset="0"/>
              </a:rPr>
              <a:t>this.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Structures are </a:t>
            </a:r>
            <a:r>
              <a:rPr lang="en-IN" altLang="en-US" sz="2200" b="1" i="1" dirty="0" smtClean="0">
                <a:solidFill>
                  <a:srgbClr val="FF0000"/>
                </a:solidFill>
                <a:latin typeface="Calibri" pitchFamily="34" charset="0"/>
              </a:rPr>
              <a:t>assignable</a:t>
            </a:r>
            <a:r>
              <a:rPr lang="en-IN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variables, unlike arrays!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Structure name is </a:t>
            </a:r>
            <a:r>
              <a:rPr lang="en-IN" altLang="en-US" sz="2200" b="1" i="1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IN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a pointer, unlike arrays.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 smtClean="0">
              <a:latin typeface="Calibri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194175" y="3733800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smtClean="0">
                <a:latin typeface="Calibri" pitchFamily="34" charset="0"/>
              </a:rPr>
              <a:t>struct </a:t>
            </a:r>
            <a:r>
              <a:rPr lang="en-IN" altLang="en-US" sz="2200" b="1" dirty="0" err="1" smtClean="0">
                <a:latin typeface="Calibri" pitchFamily="34" charset="0"/>
              </a:rPr>
              <a:t>rect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s=r</a:t>
            </a:r>
            <a:r>
              <a:rPr lang="en-IN" altLang="en-US" sz="2200" b="1" dirty="0" smtClean="0">
                <a:latin typeface="Calibri" pitchFamily="34" charset="0"/>
              </a:rPr>
              <a:t>;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5410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6781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403975" y="4648200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564188" y="45720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564188" y="52578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935788" y="45720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6935788" y="5257800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2686050" y="6248400"/>
            <a:ext cx="263467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29396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 smtClean="0"/>
              <a:pPr/>
              <a:t>20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0"/>
            <a:ext cx="44958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chemeClr val="tx1"/>
                </a:solidFill>
                <a:latin typeface="Calibri" pitchFamily="34" charset="0"/>
              </a:rPr>
              <a:t>Passing structures..?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0198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152400"/>
            <a:ext cx="5486400" cy="381497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smtClean="0">
                <a:latin typeface="Calibri" pitchFamily="34" charset="0"/>
              </a:rPr>
              <a:t>            </a:t>
            </a:r>
            <a:r>
              <a:rPr lang="en-IN" altLang="en-US" sz="2200" b="1" dirty="0" err="1" smtClean="0">
                <a:latin typeface="Calibri" pitchFamily="34" charset="0"/>
              </a:rPr>
              <a:t>struct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 smtClean="0">
                <a:latin typeface="Calibri" pitchFamily="34" charset="0"/>
              </a:rPr>
              <a:t>; };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area(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return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    (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smtClean="0">
                <a:latin typeface="Calibri" pitchFamily="34" charset="0"/>
              </a:rPr>
              <a:t>– </a:t>
            </a:r>
            <a:r>
              <a:rPr lang="en-IN" altLang="en-US" sz="2200" b="1" dirty="0" err="1" smtClean="0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) *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   </a:t>
            </a:r>
            <a:r>
              <a:rPr lang="en-IN" altLang="en-US" sz="2200" b="1" dirty="0" smtClean="0"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– 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 smtClean="0">
                <a:latin typeface="Calibri" pitchFamily="34" charset="0"/>
              </a:rPr>
              <a:t>);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void </a:t>
            </a:r>
            <a:r>
              <a:rPr lang="en-IN" altLang="en-US" sz="2200" b="1" dirty="0" smtClean="0">
                <a:latin typeface="Calibri" pitchFamily="34" charset="0"/>
              </a:rPr>
              <a:t>fun() </a:t>
            </a:r>
            <a:r>
              <a:rPr lang="en-IN" altLang="en-US" sz="2200" b="1" dirty="0">
                <a:latin typeface="Calibri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smtClean="0">
                <a:latin typeface="Calibri" pitchFamily="34" charset="0"/>
              </a:rPr>
              <a:t>r1 </a:t>
            </a:r>
            <a:r>
              <a:rPr lang="en-IN" altLang="en-US" sz="2200" b="1" dirty="0">
                <a:latin typeface="Calibri" pitchFamily="34" charset="0"/>
              </a:rPr>
              <a:t>={{0,0}, {1,1}};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smtClean="0">
                <a:latin typeface="Calibri" pitchFamily="34" charset="0"/>
              </a:rPr>
              <a:t>area(r1);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}</a:t>
            </a:r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31775" y="3962400"/>
            <a:ext cx="3730625" cy="2286000"/>
            <a:chOff x="231775" y="3962400"/>
            <a:chExt cx="3730625" cy="22860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09600" y="40386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3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9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9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177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5177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073150" y="40386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7925" y="40386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31775" y="39624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191000" y="3962400"/>
            <a:ext cx="4800600" cy="1106542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Usually NO. E.g., to pass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as parameter, 4 integers are copied. This is expensive.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38800" y="2743200"/>
            <a:ext cx="3352800" cy="1106542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But is it efficient to pass structures or to return structures?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562600" y="533400"/>
            <a:ext cx="34290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We can pass structures as parameters, and return structures from functions, like the basic types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, char, double etc..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6172200"/>
            <a:ext cx="51054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chemeClr val="tx1"/>
                </a:solidFill>
                <a:latin typeface="Calibri" pitchFamily="34" charset="0"/>
              </a:rPr>
              <a:t>Same for returning structures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029200" y="5304631"/>
            <a:ext cx="2590800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0070C0"/>
                </a:solidFill>
                <a:latin typeface="Lucida Calligraphy" pitchFamily="64" charset="0"/>
              </a:rPr>
              <a:t>So what should be done  to pass structures to functions?</a:t>
            </a:r>
          </a:p>
        </p:txBody>
      </p:sp>
      <p:pic>
        <p:nvPicPr>
          <p:cNvPr id="14338" name="Picture 2" descr="C:\Users\karkare\AppData\Local\Microsoft\Windows\INetCache\IE\OSV0HL4A\MC9003889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15" y="4950714"/>
            <a:ext cx="1707185" cy="18333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21</a:t>
            </a:fld>
            <a:endParaRPr lang="en-IN" alt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590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29200" y="0"/>
            <a:ext cx="44958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chemeClr val="tx1"/>
                </a:solidFill>
                <a:latin typeface="Calibri" pitchFamily="34" charset="0"/>
              </a:rPr>
              <a:t>Passing structures..?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90600" y="62134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152400"/>
            <a:ext cx="5486400" cy="381497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            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 smtClean="0">
                <a:latin typeface="Calibri" pitchFamily="34" charset="0"/>
              </a:rPr>
              <a:t>;};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area(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return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((*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righttop.x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– 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leftbot.x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 *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((*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righttop.y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– 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leftbot.y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void </a:t>
            </a:r>
            <a:r>
              <a:rPr lang="en-IN" altLang="en-US" sz="2200" b="1" dirty="0" smtClean="0">
                <a:latin typeface="Calibri" pitchFamily="34" charset="0"/>
              </a:rPr>
              <a:t>fun() </a:t>
            </a:r>
            <a:r>
              <a:rPr lang="en-IN" altLang="en-US" sz="2200" b="1" dirty="0">
                <a:latin typeface="Calibri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 ={{0,0}, {1,1}};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  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area (&amp;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);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000100" y="4446963"/>
            <a:ext cx="3429000" cy="767987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 smtClean="0">
                <a:latin typeface="Calibri" pitchFamily="34" charset="0"/>
              </a:rPr>
              <a:t>Only </a:t>
            </a:r>
            <a:r>
              <a:rPr lang="en-IN" altLang="en-US" sz="2200" dirty="0">
                <a:latin typeface="Calibri" pitchFamily="34" charset="0"/>
              </a:rPr>
              <a:t>one pointer </a:t>
            </a:r>
            <a:r>
              <a:rPr lang="en-IN" altLang="en-US" sz="2200" dirty="0" smtClean="0">
                <a:latin typeface="Calibri" pitchFamily="34" charset="0"/>
              </a:rPr>
              <a:t>instead </a:t>
            </a:r>
            <a:r>
              <a:rPr lang="en-IN" altLang="en-US" sz="2200" dirty="0">
                <a:latin typeface="Calibri" pitchFamily="34" charset="0"/>
              </a:rPr>
              <a:t>of </a:t>
            </a:r>
            <a:r>
              <a:rPr lang="en-IN" altLang="en-US" sz="2200" dirty="0" smtClean="0">
                <a:latin typeface="Calibri" pitchFamily="34" charset="0"/>
              </a:rPr>
              <a:t>large 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.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62600" y="2483970"/>
            <a:ext cx="3352800" cy="1106542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area() uses a pointer to </a:t>
            </a: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altLang="en-US" sz="2200" b="1" dirty="0" smtClean="0">
                <a:solidFill>
                  <a:schemeClr val="tx1"/>
                </a:solidFill>
                <a:latin typeface="Calibri" pitchFamily="34" charset="0"/>
              </a:rPr>
              <a:t>as 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a parameter, instead of </a:t>
            </a: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rect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 itself.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62600" y="750822"/>
            <a:ext cx="3429000" cy="1106542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Calibri" pitchFamily="34" charset="0"/>
              </a:rPr>
              <a:t>Instead of passing structures, pass pointers to structures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0034" y="5581218"/>
            <a:ext cx="51054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600" b="1" dirty="0">
                <a:solidFill>
                  <a:schemeClr val="tx1"/>
                </a:solidFill>
                <a:latin typeface="Calibri" pitchFamily="34" charset="0"/>
              </a:rPr>
              <a:t>Same for returning structures</a:t>
            </a:r>
          </a:p>
        </p:txBody>
      </p:sp>
      <p:pic>
        <p:nvPicPr>
          <p:cNvPr id="25" name="Picture 2" descr="C:\Users\karkare\AppData\Local\Microsoft\Windows\INetCache\IE\KKKV8TYS\MC9002950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4286256"/>
            <a:ext cx="1778508" cy="17721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22</a:t>
            </a:fld>
            <a:endParaRPr lang="en-IN" alt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5495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62399" y="10524"/>
            <a:ext cx="5165725" cy="675276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kern="0" dirty="0" smtClean="0">
                <a:solidFill>
                  <a:schemeClr val="tx1"/>
                </a:solidFill>
                <a:latin typeface="Calibri" pitchFamily="34" charset="0"/>
              </a:rPr>
              <a:t>Structure Pointers</a:t>
            </a:r>
            <a:endParaRPr lang="en-US" altLang="en-US" kern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71414"/>
            <a:ext cx="3657600" cy="24607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	</a:t>
            </a:r>
            <a:r>
              <a:rPr lang="en-IN" altLang="en-US" sz="2200" dirty="0" err="1">
                <a:latin typeface="+mn-lt"/>
              </a:rPr>
              <a:t>int</a:t>
            </a:r>
            <a:r>
              <a:rPr lang="en-IN" altLang="en-US" sz="2200" dirty="0">
                <a:latin typeface="+mn-lt"/>
              </a:rPr>
              <a:t> x; </a:t>
            </a:r>
            <a:r>
              <a:rPr lang="en-IN" altLang="en-US" sz="2200" dirty="0" err="1">
                <a:latin typeface="+mn-lt"/>
              </a:rPr>
              <a:t>int</a:t>
            </a:r>
            <a:r>
              <a:rPr lang="en-IN" altLang="en-US" sz="2200" dirty="0">
                <a:latin typeface="+mn-lt"/>
              </a:rPr>
              <a:t> y;};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</a:t>
            </a:r>
            <a:r>
              <a:rPr lang="en-IN" altLang="en-US" sz="2200" dirty="0" err="1">
                <a:latin typeface="+mn-lt"/>
              </a:rPr>
              <a:t>rect</a:t>
            </a:r>
            <a:r>
              <a:rPr lang="en-IN" altLang="en-US" sz="2200" dirty="0">
                <a:latin typeface="+mn-lt"/>
              </a:rPr>
              <a:t> {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   </a:t>
            </a: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point </a:t>
            </a:r>
            <a:r>
              <a:rPr lang="en-IN" altLang="en-US" sz="2200" dirty="0" err="1">
                <a:latin typeface="+mn-lt"/>
              </a:rPr>
              <a:t>leftbot</a:t>
            </a:r>
            <a:r>
              <a:rPr lang="en-IN" altLang="en-US" sz="2200" dirty="0">
                <a:latin typeface="+mn-lt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   </a:t>
            </a: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point </a:t>
            </a:r>
            <a:r>
              <a:rPr lang="en-IN" altLang="en-US" sz="2200" dirty="0" err="1">
                <a:latin typeface="+mn-lt"/>
              </a:rPr>
              <a:t>righttop</a:t>
            </a:r>
            <a:r>
              <a:rPr lang="en-IN" altLang="en-US" sz="2200" dirty="0">
                <a:latin typeface="+mn-lt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</a:t>
            </a:r>
            <a:r>
              <a:rPr lang="en-IN" altLang="en-US" sz="2200" dirty="0" err="1">
                <a:latin typeface="+mn-lt"/>
              </a:rPr>
              <a:t>rect</a:t>
            </a:r>
            <a:r>
              <a:rPr lang="en-IN" altLang="en-US" sz="2200" dirty="0">
                <a:latin typeface="+mn-lt"/>
              </a:rPr>
              <a:t> *</a:t>
            </a:r>
            <a:r>
              <a:rPr lang="en-IN" altLang="en-US" sz="2200" dirty="0" err="1">
                <a:latin typeface="+mn-lt"/>
              </a:rPr>
              <a:t>pr</a:t>
            </a:r>
            <a:r>
              <a:rPr lang="en-IN" altLang="en-US" sz="2200" dirty="0">
                <a:latin typeface="+mn-lt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13" y="2943092"/>
            <a:ext cx="4984538" cy="341486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 smtClean="0">
                <a:latin typeface="+mn-lt"/>
              </a:rPr>
              <a:t>pr </a:t>
            </a:r>
            <a:r>
              <a:rPr lang="en-IN" altLang="en-US" sz="2400" dirty="0">
                <a:latin typeface="+mn-lt"/>
              </a:rPr>
              <a:t>is </a:t>
            </a:r>
            <a:r>
              <a:rPr lang="en-IN" altLang="en-US" sz="2400" dirty="0" smtClean="0">
                <a:latin typeface="+mn-lt"/>
              </a:rPr>
              <a:t>pointer </a:t>
            </a:r>
            <a:r>
              <a:rPr lang="en-IN" altLang="en-US" sz="2400" dirty="0">
                <a:latin typeface="+mn-lt"/>
              </a:rPr>
              <a:t>to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rect.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+mn-lt"/>
              </a:rPr>
              <a:t>To access a field of the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pointed to by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</a:t>
            </a:r>
            <a:r>
              <a:rPr lang="en-IN" altLang="en-US" sz="2400" dirty="0" err="1">
                <a:latin typeface="+mn-lt"/>
              </a:rPr>
              <a:t>rect</a:t>
            </a:r>
            <a:r>
              <a:rPr lang="en-IN" altLang="en-US" sz="2400" dirty="0">
                <a:latin typeface="+mn-lt"/>
              </a:rPr>
              <a:t>, use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leftbot</a:t>
            </a:r>
            <a:endParaRPr lang="en-IN" altLang="en-US" sz="2400" dirty="0">
              <a:solidFill>
                <a:srgbClr val="9D0000"/>
              </a:solidFill>
              <a:latin typeface="+mn-lt"/>
            </a:endParaRP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righttop</a:t>
            </a:r>
            <a:endParaRPr lang="en-IN" altLang="en-US" sz="2400" dirty="0">
              <a:solidFill>
                <a:srgbClr val="9D0000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+mn-lt"/>
              </a:rPr>
              <a:t>Bracketing (*</a:t>
            </a:r>
            <a:r>
              <a:rPr lang="en-IN" altLang="en-US" sz="2400" dirty="0" err="1">
                <a:latin typeface="+mn-lt"/>
              </a:rPr>
              <a:t>pr</a:t>
            </a:r>
            <a:r>
              <a:rPr lang="en-IN" altLang="en-US" sz="2400" dirty="0">
                <a:latin typeface="+mn-lt"/>
              </a:rPr>
              <a:t>) is </a:t>
            </a:r>
            <a:r>
              <a:rPr lang="en-IN" altLang="en-US" sz="2400" dirty="0">
                <a:solidFill>
                  <a:srgbClr val="C00000"/>
                </a:solidFill>
                <a:latin typeface="+mn-lt"/>
              </a:rPr>
              <a:t>essential</a:t>
            </a:r>
            <a:r>
              <a:rPr lang="en-IN" altLang="en-US" sz="2400" dirty="0">
                <a:latin typeface="+mn-lt"/>
              </a:rPr>
              <a:t> here. * has lower precedence than . 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+mn-lt"/>
              </a:rPr>
              <a:t>To access the x field of </a:t>
            </a:r>
            <a:r>
              <a:rPr lang="en-IN" altLang="en-US" sz="2400" dirty="0" err="1">
                <a:latin typeface="+mn-lt"/>
              </a:rPr>
              <a:t>leftbot</a:t>
            </a:r>
            <a:r>
              <a:rPr lang="en-IN" altLang="en-US" sz="2400" dirty="0">
                <a:latin typeface="+mn-lt"/>
              </a:rPr>
              <a:t>, </a:t>
            </a:r>
            <a:r>
              <a:rPr lang="en-IN" altLang="en-US" sz="2400" dirty="0" smtClean="0">
                <a:latin typeface="+mn-lt"/>
              </a:rPr>
              <a:t>use</a:t>
            </a:r>
            <a:r>
              <a:rPr lang="en-IN" altLang="en-US" sz="2400" dirty="0" smtClean="0">
                <a:solidFill>
                  <a:srgbClr val="9D0000"/>
                </a:solidFill>
                <a:latin typeface="+mn-lt"/>
              </a:rPr>
              <a:t> (*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leftbot.x</a:t>
            </a:r>
            <a:endParaRPr lang="en-IN" altLang="en-US" sz="2400" dirty="0">
              <a:solidFill>
                <a:srgbClr val="9D0000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70375" y="1905000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648200" y="1981200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5486400" y="2057400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898900" y="685800"/>
            <a:ext cx="182278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 smtClean="0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838950" y="685800"/>
            <a:ext cx="1968401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827838" y="1371600"/>
            <a:ext cx="197481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4114800" y="1143000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5486400" y="1752600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8458200" y="1795458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flipH="1">
            <a:off x="8458200" y="1095376"/>
            <a:ext cx="685800" cy="2476500"/>
          </a:xfrm>
          <a:prstGeom prst="bentConnector3">
            <a:avLst>
              <a:gd name="adj1" fmla="val 26871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357818" y="4714884"/>
            <a:ext cx="3684587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Addressing fields</a:t>
            </a:r>
          </a:p>
          <a:p>
            <a:pPr algn="ctr"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via the structure’s pointer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584700" y="1371600"/>
            <a:ext cx="1829196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23</a:t>
            </a:fld>
            <a:endParaRPr lang="en-IN" alt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6309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19097" y="3071810"/>
            <a:ext cx="4948287" cy="3045534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 smtClean="0">
                <a:latin typeface="+mn-lt"/>
              </a:rPr>
              <a:t>Shorthand:  (</a:t>
            </a:r>
            <a:r>
              <a:rPr lang="en-IN" altLang="en-US" sz="2400" dirty="0" smtClean="0">
                <a:solidFill>
                  <a:srgbClr val="FF0000"/>
                </a:solidFill>
                <a:latin typeface="+mn-lt"/>
              </a:rPr>
              <a:t>-&gt;</a:t>
            </a:r>
            <a:r>
              <a:rPr lang="en-IN" altLang="en-US" sz="2400" dirty="0" smtClean="0">
                <a:latin typeface="+mn-lt"/>
              </a:rPr>
              <a:t>) is </a:t>
            </a:r>
            <a:r>
              <a:rPr lang="en-IN" altLang="en-US" sz="2400" dirty="0">
                <a:latin typeface="+mn-lt"/>
              </a:rPr>
              <a:t>provided.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+mn-lt"/>
              </a:rPr>
              <a:t>To access a field of the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</a:t>
            </a:r>
            <a:r>
              <a:rPr lang="en-IN" altLang="en-US" sz="2400" dirty="0" smtClean="0">
                <a:latin typeface="+mn-lt"/>
              </a:rPr>
              <a:t>, </a:t>
            </a:r>
            <a:r>
              <a:rPr lang="en-IN" altLang="en-US" sz="2400" dirty="0">
                <a:latin typeface="+mn-lt"/>
              </a:rPr>
              <a:t>use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dirty="0" err="1" smtClean="0">
                <a:solidFill>
                  <a:srgbClr val="FF0000"/>
                </a:solidFill>
                <a:latin typeface="+mn-lt"/>
              </a:rPr>
              <a:t>pr</a:t>
            </a:r>
            <a:r>
              <a:rPr lang="en-IN" altLang="en-US" sz="2400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IN" altLang="en-US" sz="2400" dirty="0" err="1">
                <a:solidFill>
                  <a:srgbClr val="FF0000"/>
                </a:solidFill>
                <a:latin typeface="+mn-lt"/>
              </a:rPr>
              <a:t>leftbot</a:t>
            </a:r>
            <a:endParaRPr lang="en-IN" altLang="en-US" sz="2400" dirty="0">
              <a:solidFill>
                <a:srgbClr val="FF0000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+mn-lt"/>
              </a:rPr>
              <a:t>-&gt; is one operator. To access </a:t>
            </a:r>
            <a:r>
              <a:rPr lang="en-IN" altLang="en-US" sz="2400" dirty="0" smtClean="0">
                <a:latin typeface="+mn-lt"/>
              </a:rPr>
              <a:t>x </a:t>
            </a:r>
            <a:r>
              <a:rPr lang="en-IN" altLang="en-US" sz="2400" dirty="0">
                <a:latin typeface="+mn-lt"/>
              </a:rPr>
              <a:t>field of </a:t>
            </a:r>
            <a:r>
              <a:rPr lang="en-IN" altLang="en-US" sz="2400" dirty="0" err="1">
                <a:latin typeface="+mn-lt"/>
              </a:rPr>
              <a:t>leftbot</a:t>
            </a:r>
            <a:r>
              <a:rPr lang="en-IN" altLang="en-US" sz="2400" dirty="0">
                <a:latin typeface="+mn-lt"/>
              </a:rPr>
              <a:t>, </a:t>
            </a:r>
            <a:r>
              <a:rPr lang="en-IN" altLang="en-US" sz="2400" dirty="0" smtClean="0">
                <a:latin typeface="+mn-lt"/>
              </a:rPr>
              <a:t> </a:t>
            </a:r>
            <a:r>
              <a:rPr lang="en-IN" altLang="en-US" sz="2400" dirty="0" smtClean="0">
                <a:solidFill>
                  <a:srgbClr val="FF0000"/>
                </a:solidFill>
                <a:latin typeface="+mn-lt"/>
              </a:rPr>
              <a:t>pr-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IN" altLang="en-US" sz="2400" dirty="0" err="1" smtClean="0">
                <a:solidFill>
                  <a:srgbClr val="FF0000"/>
                </a:solidFill>
                <a:latin typeface="+mn-lt"/>
              </a:rPr>
              <a:t>leftbot.x</a:t>
            </a:r>
            <a:endParaRPr lang="en-IN" altLang="en-US" sz="2400" dirty="0" smtClean="0">
              <a:solidFill>
                <a:srgbClr val="FF0000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 smtClean="0">
                <a:latin typeface="+mn-lt"/>
              </a:rPr>
              <a:t>-&gt; and . have same precedence and are left-associative. Equivalent to 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IN" altLang="en-US" sz="2400" dirty="0" err="1">
                <a:solidFill>
                  <a:srgbClr val="FF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en-IN" altLang="en-US" sz="2400" dirty="0" err="1">
                <a:solidFill>
                  <a:srgbClr val="FF0000"/>
                </a:solidFill>
                <a:latin typeface="+mn-lt"/>
              </a:rPr>
              <a:t>leftbot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).x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7657" y="1995494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535482" y="2071694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5373682" y="2147894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786182" y="776294"/>
            <a:ext cx="165767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726232" y="776294"/>
            <a:ext cx="180329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4002082" y="1233494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5373682" y="1843094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8345482" y="1843094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rot="5400000">
            <a:off x="7450132" y="2128844"/>
            <a:ext cx="2324100" cy="533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142844" y="142852"/>
            <a:ext cx="8899529" cy="460211"/>
          </a:xfrm>
          <a:prstGeom prst="rect">
            <a:avLst/>
          </a:prstGeom>
          <a:noFill/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400" dirty="0">
                <a:latin typeface="+mn-lt"/>
              </a:rPr>
              <a:t>Addressing </a:t>
            </a:r>
            <a:r>
              <a:rPr lang="en-IN" altLang="en-US" sz="2400" dirty="0" smtClean="0">
                <a:latin typeface="+mn-lt"/>
              </a:rPr>
              <a:t>fields via </a:t>
            </a:r>
            <a:r>
              <a:rPr lang="en-IN" altLang="en-US" sz="2400" dirty="0">
                <a:latin typeface="+mn-lt"/>
              </a:rPr>
              <a:t>the </a:t>
            </a:r>
            <a:r>
              <a:rPr lang="en-IN" altLang="en-US" sz="2400" dirty="0" smtClean="0">
                <a:latin typeface="+mn-lt"/>
              </a:rPr>
              <a:t>pointer (shorthand)</a:t>
            </a:r>
            <a:endParaRPr lang="en-IN" altLang="en-US" sz="2400" b="1" dirty="0">
              <a:latin typeface="Calibri" pitchFamily="34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471982" y="1462094"/>
            <a:ext cx="1664087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715120" y="1462094"/>
            <a:ext cx="180970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4953000" y="4429132"/>
            <a:ext cx="2998619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 smtClean="0">
                <a:solidFill>
                  <a:srgbClr val="C00000"/>
                </a:solidFill>
                <a:latin typeface="Calibri" pitchFamily="34" charset="0"/>
              </a:rPr>
              <a:t>-&gt;</a:t>
            </a: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leftbot</a:t>
            </a:r>
            <a:r>
              <a:rPr lang="en-IN" altLang="en-US" sz="2200" dirty="0" smtClean="0">
                <a:latin typeface="Calibri" pitchFamily="34" charset="0"/>
              </a:rPr>
              <a:t> is equivalent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smtClean="0">
                <a:latin typeface="Calibri" pitchFamily="34" charset="0"/>
              </a:rPr>
              <a:t>to </a:t>
            </a:r>
            <a:r>
              <a:rPr lang="en-IN" altLang="en-US" sz="2200" dirty="0" smtClean="0">
                <a:solidFill>
                  <a:srgbClr val="C00000"/>
                </a:solidFill>
                <a:latin typeface="Calibri" pitchFamily="34" charset="0"/>
              </a:rPr>
              <a:t>(*</a:t>
            </a: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 smtClean="0">
                <a:solidFill>
                  <a:srgbClr val="C00000"/>
                </a:solidFill>
                <a:latin typeface="Calibri" pitchFamily="34" charset="0"/>
              </a:rPr>
              <a:t>).</a:t>
            </a: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leftbot</a:t>
            </a:r>
            <a:endParaRPr lang="en-IN" altLang="en-US" sz="2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24</a:t>
            </a:fld>
            <a:endParaRPr lang="en-IN" alt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118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  <p:bldP spid="30" grpId="0" animBg="1"/>
      <p:bldP spid="37" grpId="0" animBg="1"/>
      <p:bldP spid="31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data about bank accounts</a:t>
            </a:r>
          </a:p>
          <a:p>
            <a:r>
              <a:rPr lang="en-US" dirty="0" smtClean="0"/>
              <a:t>Need a variable for account type,</a:t>
            </a:r>
          </a:p>
          <a:p>
            <a:pPr lvl="1"/>
            <a:r>
              <a:rPr lang="en-US" dirty="0" smtClean="0"/>
              <a:t>Checking</a:t>
            </a:r>
          </a:p>
          <a:p>
            <a:pPr lvl="1"/>
            <a:r>
              <a:rPr lang="en-US" dirty="0" smtClean="0"/>
              <a:t>Saving</a:t>
            </a:r>
          </a:p>
          <a:p>
            <a:pPr lvl="1"/>
            <a:r>
              <a:rPr lang="en-US" dirty="0" smtClean="0"/>
              <a:t> …</a:t>
            </a:r>
          </a:p>
          <a:p>
            <a:r>
              <a:rPr lang="en-US" dirty="0" smtClean="0"/>
              <a:t>Enumerated type comes to the rescue.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3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3314" cy="5518396"/>
          </a:xfrm>
        </p:spPr>
        <p:txBody>
          <a:bodyPr/>
          <a:lstStyle/>
          <a:p>
            <a:r>
              <a:rPr lang="en-US" sz="2900" dirty="0" smtClean="0"/>
              <a:t>Account type via </a:t>
            </a:r>
            <a:r>
              <a:rPr lang="en-US" sz="2900" dirty="0" smtClean="0">
                <a:solidFill>
                  <a:srgbClr val="FF0000"/>
                </a:solidFill>
              </a:rPr>
              <a:t>Enumerated Types</a:t>
            </a:r>
            <a:r>
              <a:rPr lang="en-US" sz="2900" dirty="0" smtClean="0"/>
              <a:t>.</a:t>
            </a:r>
          </a:p>
          <a:p>
            <a:r>
              <a:rPr lang="en-IN" sz="2900" kern="1200" dirty="0" smtClean="0"/>
              <a:t>Enumerated type allows us to create our own symbolic name for a list of related ideas. </a:t>
            </a:r>
          </a:p>
          <a:p>
            <a:pPr lvl="1"/>
            <a:r>
              <a:rPr lang="en-IN" sz="2700" kern="1200" dirty="0" smtClean="0"/>
              <a:t>The key word for an enumerated type is </a:t>
            </a:r>
            <a:r>
              <a:rPr lang="en-IN" sz="2700" b="1" kern="1200" dirty="0" err="1" smtClean="0"/>
              <a:t>enum</a:t>
            </a:r>
            <a:r>
              <a:rPr lang="en-IN" sz="2700" kern="1200" dirty="0" smtClean="0"/>
              <a:t>.</a:t>
            </a:r>
          </a:p>
          <a:p>
            <a:r>
              <a:rPr lang="en-IN" sz="2800" kern="1200" dirty="0" smtClean="0"/>
              <a:t>We could create an enumerated type to represent various “account types”, by using the following C statement:</a:t>
            </a:r>
            <a:endParaRPr lang="en-US" sz="2800" dirty="0" smtClean="0"/>
          </a:p>
          <a:p>
            <a:endParaRPr lang="en-IN" sz="3100" kern="1200" dirty="0" smtClean="0"/>
          </a:p>
          <a:p>
            <a:endParaRPr lang="en-IN" sz="290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4</a:t>
            </a:fld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180" y="4643446"/>
            <a:ext cx="8648728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act_Type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savings, current, 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fixDeposit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minor  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3314" cy="5518396"/>
          </a:xfrm>
        </p:spPr>
        <p:txBody>
          <a:bodyPr/>
          <a:lstStyle/>
          <a:p>
            <a:r>
              <a:rPr lang="en-US" sz="2900" dirty="0" smtClean="0"/>
              <a:t>Account type via </a:t>
            </a:r>
            <a:r>
              <a:rPr lang="en-US" sz="2900" dirty="0" smtClean="0">
                <a:solidFill>
                  <a:srgbClr val="FF0000"/>
                </a:solidFill>
              </a:rPr>
              <a:t>Enumerated Types</a:t>
            </a:r>
            <a:r>
              <a:rPr lang="en-US" sz="2900" dirty="0" smtClean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5</a:t>
            </a:fld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0100" y="1785926"/>
            <a:ext cx="8358246" cy="450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act_Type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savings, current, 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fixDeposit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minor  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I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act_Type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I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current;</a:t>
            </a:r>
          </a:p>
          <a:p>
            <a:endParaRPr lang="en-I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(a==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savings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(“Savings account\n”);</a:t>
            </a:r>
          </a:p>
          <a:p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(a==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(“Current account\n”);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3071810"/>
            <a:ext cx="2428892" cy="3212290"/>
          </a:xfrm>
          <a:prstGeom prst="rect">
            <a:avLst/>
          </a:prstGeom>
          <a:noFill/>
          <a:ln w="44450" cmpd="tri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46050"/>
          </a:sp3d>
        </p:spPr>
        <p:txBody>
          <a:bodyPr wrap="square" rtlCol="0">
            <a:spAutoFit/>
          </a:bodyPr>
          <a:lstStyle/>
          <a:p>
            <a:r>
              <a:rPr lang="en-IN" sz="2500" b="1" i="1" dirty="0" smtClean="0"/>
              <a:t>Enumerated types provide a symbol to represent one state out of several </a:t>
            </a:r>
            <a:r>
              <a:rPr lang="en-IN" sz="2500" b="1" i="1" dirty="0" smtClean="0">
                <a:solidFill>
                  <a:srgbClr val="FF0000"/>
                </a:solidFill>
              </a:rPr>
              <a:t>constant</a:t>
            </a:r>
            <a:r>
              <a:rPr lang="en-IN" sz="2500" b="1" i="1" dirty="0" smtClean="0"/>
              <a:t> 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80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Structures: motivation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72098"/>
          </a:xfrm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A geometry package – we want to define a point as having an x coordinate, and a y coordinate.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Student </a:t>
            </a:r>
            <a:r>
              <a:rPr lang="en-US" altLang="en-US" sz="2400" dirty="0"/>
              <a:t>data – Name and Roll </a:t>
            </a:r>
            <a:r>
              <a:rPr lang="en-US" altLang="en-US" sz="2400" dirty="0" smtClean="0"/>
              <a:t>Number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First strategy: Array </a:t>
            </a:r>
            <a:r>
              <a:rPr lang="en-US" altLang="en-US" sz="2400" dirty="0"/>
              <a:t>of size 2? </a:t>
            </a:r>
            <a:endParaRPr lang="en-US" altLang="en-US" sz="2400" dirty="0" smtClean="0"/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Can not mix TYPES</a:t>
            </a:r>
            <a:endParaRPr lang="en-US" altLang="en-US" sz="2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Two variables, 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        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point_x</a:t>
            </a:r>
            <a:r>
              <a:rPr lang="en-US" altLang="en-US" sz="2400" dirty="0" smtClean="0"/>
              <a:t> , </a:t>
            </a:r>
            <a:r>
              <a:rPr lang="en-US" altLang="en-US" sz="2400" dirty="0" err="1" smtClean="0"/>
              <a:t>point_y</a:t>
            </a:r>
            <a:r>
              <a:rPr lang="en-US" altLang="en-US" sz="2400" dirty="0" smtClean="0"/>
              <a:t> ;      char *name;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roll_num</a:t>
            </a:r>
            <a:r>
              <a:rPr lang="en-US" altLang="en-US" sz="2400" dirty="0" smtClean="0"/>
              <a:t>;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No way to indicate that they are part of the same name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We need to be very careful about variable names.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 smtClean="0"/>
              <a:t>Is </a:t>
            </a:r>
            <a:r>
              <a:rPr lang="en-US" altLang="en-US" sz="2400" dirty="0"/>
              <a:t>there any better way </a:t>
            </a:r>
            <a:r>
              <a:rPr lang="en-US" altLang="en-US" sz="2400" dirty="0" smtClean="0"/>
              <a:t>?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5545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448175" y="460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362200" y="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38525" y="2756431"/>
            <a:ext cx="4876800" cy="1106542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Defines </a:t>
            </a:r>
            <a:r>
              <a:rPr lang="en-IN" altLang="en-US" sz="2200" b="1" dirty="0">
                <a:latin typeface="Calibri" pitchFamily="34" charset="0"/>
              </a:rPr>
              <a:t>a structure called point containing two </a:t>
            </a:r>
            <a:r>
              <a:rPr lang="en-IN" altLang="en-US" sz="2200" b="1" dirty="0" smtClean="0">
                <a:latin typeface="Calibri" pitchFamily="34" charset="0"/>
              </a:rPr>
              <a:t>integer </a:t>
            </a:r>
            <a:r>
              <a:rPr lang="en-IN" altLang="en-US" sz="2200" b="1" dirty="0">
                <a:latin typeface="Calibri" pitchFamily="34" charset="0"/>
              </a:rPr>
              <a:t>variables (fields), called x and 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717822"/>
            <a:ext cx="2362200" cy="1445096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int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8600" y="4165622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438525" y="3851806"/>
            <a:ext cx="4876800" cy="767987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point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defines a variable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to be of type 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point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98513" y="5124472"/>
            <a:ext cx="1755775" cy="1447800"/>
            <a:chOff x="798513" y="4876800"/>
            <a:chExt cx="1755775" cy="1447800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258888" y="4876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>
              <a:off x="1752600" y="495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1752600" y="5638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374775" y="5029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1374775" y="5715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798513" y="4891177"/>
              <a:ext cx="42913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</a:t>
              </a:r>
            </a:p>
          </p:txBody>
        </p:sp>
      </p:grp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733136" y="5534060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memory depiction of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257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288" y="577850"/>
            <a:ext cx="86471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Calibri" pitchFamily="34" charset="0"/>
              </a:rPr>
              <a:t>A structure is a </a:t>
            </a:r>
            <a:r>
              <a:rPr lang="en-IN" altLang="en-US" sz="2400" b="1" dirty="0" smtClean="0">
                <a:latin typeface="Calibri" pitchFamily="34" charset="0"/>
              </a:rPr>
              <a:t>collection, </a:t>
            </a:r>
            <a:r>
              <a:rPr lang="en-IN" altLang="en-US" sz="2400" b="1" dirty="0">
                <a:latin typeface="Calibri" pitchFamily="34" charset="0"/>
              </a:rPr>
              <a:t>of </a:t>
            </a:r>
            <a:r>
              <a:rPr lang="en-I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variables</a:t>
            </a:r>
            <a:r>
              <a:rPr lang="en-IN" altLang="en-US" sz="2400" b="1" dirty="0" smtClean="0">
                <a:latin typeface="Calibri" pitchFamily="34" charset="0"/>
              </a:rPr>
              <a:t>, under </a:t>
            </a:r>
            <a:r>
              <a:rPr lang="en-IN" altLang="en-US" sz="2400" b="1" dirty="0">
                <a:latin typeface="Calibri" pitchFamily="34" charset="0"/>
              </a:rPr>
              <a:t>a common name. </a:t>
            </a:r>
          </a:p>
          <a:p>
            <a:pPr marL="342900" indent="-34290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Calibri" pitchFamily="34" charset="0"/>
              </a:rPr>
              <a:t>The variables can be of </a:t>
            </a:r>
            <a:r>
              <a:rPr lang="en-IN" altLang="en-US" sz="2400" b="1" dirty="0">
                <a:solidFill>
                  <a:srgbClr val="FF0000"/>
                </a:solidFill>
                <a:latin typeface="Calibri" pitchFamily="34" charset="0"/>
              </a:rPr>
              <a:t>different</a:t>
            </a:r>
            <a:r>
              <a:rPr lang="en-IN" altLang="en-US" sz="2400" b="1" dirty="0">
                <a:latin typeface="Calibri" pitchFamily="34" charset="0"/>
              </a:rPr>
              <a:t> types (including arrays, pointers or structures themselves!).</a:t>
            </a:r>
          </a:p>
          <a:p>
            <a:pPr marL="342900" indent="-34290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Calibri" pitchFamily="34" charset="0"/>
              </a:rPr>
              <a:t>Structure variables are called fields.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7</a:t>
            </a:fld>
            <a:endParaRPr lang="en-I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6" grpId="0" animBg="1"/>
      <p:bldP spid="8198" grpId="0" animBg="1"/>
      <p:bldP spid="8199" grpId="0" animBg="1"/>
      <p:bldP spid="82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066800"/>
            <a:ext cx="8496944" cy="5184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dirty="0"/>
              <a:t>The </a:t>
            </a:r>
            <a:r>
              <a:rPr lang="en-IN" altLang="en-US" dirty="0">
                <a:solidFill>
                  <a:srgbClr val="FF0000"/>
                </a:solidFill>
              </a:rPr>
              <a:t>x</a:t>
            </a:r>
            <a:r>
              <a:rPr lang="en-IN" altLang="en-US" dirty="0"/>
              <a:t> field of </a:t>
            </a:r>
            <a:r>
              <a:rPr lang="en-IN" altLang="en-US" dirty="0" err="1">
                <a:solidFill>
                  <a:srgbClr val="FF0000"/>
                </a:solidFill>
              </a:rPr>
              <a:t>pt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is accessed as </a:t>
            </a:r>
            <a:r>
              <a:rPr lang="en-IN" altLang="en-US" dirty="0" err="1">
                <a:solidFill>
                  <a:srgbClr val="FF0000"/>
                </a:solidFill>
              </a:rPr>
              <a:t>pt.x</a:t>
            </a:r>
            <a:r>
              <a:rPr lang="en-IN" altLang="en-US" dirty="0"/>
              <a:t>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dirty="0"/>
              <a:t>Field </a:t>
            </a:r>
            <a:r>
              <a:rPr lang="en-IN" altLang="en-US" dirty="0" err="1">
                <a:solidFill>
                  <a:srgbClr val="FF0000"/>
                </a:solidFill>
              </a:rPr>
              <a:t>pt.x</a:t>
            </a:r>
            <a:r>
              <a:rPr lang="en-IN" altLang="en-US" dirty="0"/>
              <a:t> is an </a:t>
            </a:r>
            <a:r>
              <a:rPr lang="en-IN" altLang="en-US" dirty="0">
                <a:solidFill>
                  <a:srgbClr val="FF0000"/>
                </a:solidFill>
              </a:rPr>
              <a:t>int</a:t>
            </a:r>
            <a:r>
              <a:rPr lang="en-IN" altLang="en-US" dirty="0"/>
              <a:t> and can be used as any other </a:t>
            </a:r>
            <a:r>
              <a:rPr lang="en-IN" altLang="en-US" dirty="0">
                <a:solidFill>
                  <a:srgbClr val="FF0000"/>
                </a:solidFill>
              </a:rPr>
              <a:t>int</a:t>
            </a:r>
            <a:r>
              <a:rPr lang="en-IN" alt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dirty="0"/>
              <a:t>Similarly the </a:t>
            </a:r>
            <a:r>
              <a:rPr lang="en-IN" altLang="en-US" dirty="0">
                <a:solidFill>
                  <a:srgbClr val="FF0000"/>
                </a:solidFill>
              </a:rPr>
              <a:t>y</a:t>
            </a:r>
            <a:r>
              <a:rPr lang="en-IN" altLang="en-US" dirty="0"/>
              <a:t> field of </a:t>
            </a:r>
            <a:r>
              <a:rPr lang="en-IN" altLang="en-US" dirty="0" err="1">
                <a:solidFill>
                  <a:srgbClr val="FF0000"/>
                </a:solidFill>
              </a:rPr>
              <a:t>pt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is accessed as </a:t>
            </a:r>
            <a:r>
              <a:rPr lang="en-IN" altLang="en-US" dirty="0" err="1">
                <a:solidFill>
                  <a:srgbClr val="FF0000"/>
                </a:solidFill>
              </a:rPr>
              <a:t>pt.y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8</a:t>
            </a:fld>
            <a:endParaRPr lang="en-I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8906" y="5791200"/>
            <a:ext cx="23622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pt.x</a:t>
            </a:r>
            <a:r>
              <a:rPr lang="en-IN" altLang="en-US" sz="2200" b="1" dirty="0">
                <a:latin typeface="Calibri" pitchFamily="34" charset="0"/>
              </a:rPr>
              <a:t> = </a:t>
            </a:r>
            <a:r>
              <a:rPr lang="en-IN" altLang="en-US" sz="2200" b="1" dirty="0" smtClean="0">
                <a:latin typeface="Calibri" pitchFamily="34" charset="0"/>
              </a:rPr>
              <a:t>0;</a:t>
            </a:r>
            <a:endParaRPr lang="en-IN" altLang="en-US" sz="2200" b="1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pt.y</a:t>
            </a:r>
            <a:r>
              <a:rPr lang="en-IN" altLang="en-US" sz="2200" b="1" dirty="0">
                <a:latin typeface="Calibri" pitchFamily="34" charset="0"/>
              </a:rPr>
              <a:t> = </a:t>
            </a:r>
            <a:r>
              <a:rPr lang="en-IN" altLang="en-US" sz="2200" b="1" dirty="0" smtClean="0">
                <a:latin typeface="Calibri" pitchFamily="34" charset="0"/>
              </a:rPr>
              <a:t>1;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5653" y="3886200"/>
            <a:ext cx="2362200" cy="1445096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int x;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int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5653" y="5334000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pt;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799582" y="4699000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memory depiction of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897757" y="4286250"/>
            <a:ext cx="1754741" cy="1562100"/>
            <a:chOff x="1069975" y="5067300"/>
            <a:chExt cx="1754741" cy="1562100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29316" y="5181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981200" y="52959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981200" y="6019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03375" y="53721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03375" y="60579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069975" y="5067300"/>
              <a:ext cx="42913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177016" y="6075153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135188" y="53721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776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29058" y="119047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9186" y="3025777"/>
            <a:ext cx="32004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struct point pt1,pt2;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struct point pts[6];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00034" y="1393764"/>
            <a:ext cx="3276600" cy="1106542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 point is a type.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It can be used just like </a:t>
            </a: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, char etc..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28662" y="3000372"/>
            <a:ext cx="3276600" cy="767987"/>
          </a:xfrm>
          <a:prstGeom prst="rect">
            <a:avLst/>
          </a:prstGeom>
          <a:solidFill>
            <a:srgbClr val="CCEDB1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We can define array of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also.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228600" y="3808432"/>
            <a:ext cx="8610600" cy="2410633"/>
            <a:chOff x="228600" y="2514600"/>
            <a:chExt cx="8610600" cy="24106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</p:grp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4286248" y="1393764"/>
            <a:ext cx="4572000" cy="767987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For now, define </a:t>
            </a:r>
            <a:r>
              <a:rPr lang="en-IN" altLang="en-US" sz="2200" b="1" dirty="0" err="1">
                <a:solidFill>
                  <a:schemeClr val="tx1"/>
                </a:solidFill>
                <a:latin typeface="Calibri" pitchFamily="34" charset="0"/>
              </a:rPr>
              <a:t>structs</a:t>
            </a:r>
            <a:r>
              <a:rPr lang="en-IN" altLang="en-US" sz="2200" b="1" dirty="0">
                <a:solidFill>
                  <a:schemeClr val="tx1"/>
                </a:solidFill>
                <a:latin typeface="Calibri" pitchFamily="34" charset="0"/>
              </a:rPr>
              <a:t> in the beginning of the file, after #include.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15289" y="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9</a:t>
            </a:fld>
            <a:endParaRPr lang="en-IN" alt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086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1657</Words>
  <Application>Microsoft Office PowerPoint</Application>
  <PresentationFormat>On-screen Show (4:3)</PresentationFormat>
  <Paragraphs>580</Paragraphs>
  <Slides>24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Microsoft Equation 3.0</vt:lpstr>
      <vt:lpstr>Structures</vt:lpstr>
      <vt:lpstr>Announcement</vt:lpstr>
      <vt:lpstr>Enumerated type</vt:lpstr>
      <vt:lpstr>Example: Enumerated types</vt:lpstr>
      <vt:lpstr>Example: Enumerated types</vt:lpstr>
      <vt:lpstr>Structures: motivation</vt:lpstr>
      <vt:lpstr>Slide 7</vt:lpstr>
      <vt:lpstr>Structures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cse</dc:creator>
  <cp:lastModifiedBy>nisheeth</cp:lastModifiedBy>
  <cp:revision>9</cp:revision>
  <dcterms:created xsi:type="dcterms:W3CDTF">2017-11-01T02:47:17Z</dcterms:created>
  <dcterms:modified xsi:type="dcterms:W3CDTF">2017-11-03T05:55:18Z</dcterms:modified>
</cp:coreProperties>
</file>