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9" r:id="rId3"/>
    <p:sldId id="29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300" r:id="rId12"/>
    <p:sldId id="301" r:id="rId13"/>
    <p:sldId id="264" r:id="rId14"/>
    <p:sldId id="265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3605-418E-4F71-A1B7-4FB41ABCDD96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3D4B-AE0F-43FA-B1A2-AEAF754D7FA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4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339764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  <a:r>
              <a:rPr lang="en-US" baseline="0" dirty="0" smtClean="0"/>
              <a:t> all the accounts are stored in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13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89393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14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89393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3CE3F-12EE-4B4A-908F-39CA7252E6F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elements at</a:t>
            </a:r>
            <a:r>
              <a:rPr lang="en-US" baseline="0" dirty="0" smtClean="0"/>
              <a:t>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5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83291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6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8112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7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48173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8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86322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Portability across</a:t>
            </a:r>
            <a:r>
              <a:rPr lang="en-US" baseline="0" dirty="0" smtClean="0"/>
              <a:t> platforms, like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can be 16 byte or 32 byte.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9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71515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10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71515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was the problem with sorted array? Insert and delete</a:t>
            </a:r>
            <a:r>
              <a:rPr lang="en-US" baseline="0" dirty="0" smtClean="0"/>
              <a:t> were expensive.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stack useful, where will queue be useful.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AA2-0887-4027-825B-FEC0CAE0A43F}" type="datetime7">
              <a:rPr lang="en-US" altLang="en-US" smtClean="0"/>
              <a:pPr/>
              <a:t>Nov-17</a:t>
            </a:fld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55348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1051-1B0C-49C0-9A18-2F24714A0778}" type="datetimeFigureOut">
              <a:rPr lang="en-GB" smtClean="0"/>
              <a:pPr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3340-69E0-4D03-BBDD-553C0720CEA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- 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ESC101</a:t>
            </a:r>
          </a:p>
          <a:p>
            <a:r>
              <a:rPr lang="en-US" dirty="0" smtClean="0"/>
              <a:t>November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char* String;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// String: a new name to char pointer </a:t>
            </a:r>
            <a:endParaRPr lang="en-US" altLang="en-US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</a:t>
            </a:r>
            <a:r>
              <a:rPr lang="en-US" altLang="en-US" sz="2800" b="1" dirty="0" err="1">
                <a:latin typeface="Courier New" pitchFamily="49" charset="0"/>
              </a:rPr>
              <a:t>int</a:t>
            </a: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b="1" dirty="0" err="1">
                <a:latin typeface="Courier New" pitchFamily="49" charset="0"/>
              </a:rPr>
              <a:t>size_t</a:t>
            </a:r>
            <a:r>
              <a:rPr lang="en-US" altLang="en-US" sz="2800" b="1" dirty="0" smtClean="0">
                <a:latin typeface="Courier New" pitchFamily="49" charset="0"/>
              </a:rPr>
              <a:t>; </a:t>
            </a: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// Improved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                    // Readability</a:t>
            </a:r>
            <a:endParaRPr lang="en-US" altLang="en-US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b="1" dirty="0" smtClean="0">
                <a:latin typeface="Courier New" pitchFamily="49" charset="0"/>
              </a:rPr>
              <a:t>struct point* </a:t>
            </a:r>
            <a:r>
              <a:rPr lang="en-US" altLang="en-US" sz="2800" b="1" dirty="0" err="1" smtClean="0">
                <a:latin typeface="Courier New" pitchFamily="49" charset="0"/>
              </a:rPr>
              <a:t>PointPtr</a:t>
            </a:r>
            <a:r>
              <a:rPr lang="en-US" altLang="en-US" sz="2800" b="1" dirty="0" smtClean="0">
                <a:latin typeface="Courier New" pitchFamily="49" charset="0"/>
              </a:rPr>
              <a:t>; </a:t>
            </a:r>
            <a:endParaRPr lang="en-US" altLang="en-US" sz="2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long </a:t>
            </a:r>
            <a:r>
              <a:rPr lang="en-US" altLang="en-US" sz="2800" b="1" dirty="0" err="1" smtClean="0">
                <a:latin typeface="Courier New" pitchFamily="49" charset="0"/>
              </a:rPr>
              <a:t>long</a:t>
            </a:r>
            <a:r>
              <a:rPr lang="en-US" altLang="en-US" sz="2800" b="1" dirty="0" smtClean="0">
                <a:latin typeface="Courier New" pitchFamily="49" charset="0"/>
              </a:rPr>
              <a:t> int64; </a:t>
            </a:r>
            <a:r>
              <a:rPr lang="en-US" altLang="en-US" sz="2800" b="1" dirty="0" smtClean="0">
                <a:solidFill>
                  <a:srgbClr val="00B050"/>
                </a:solidFill>
                <a:latin typeface="Courier New" pitchFamily="49" charset="0"/>
              </a:rPr>
              <a:t>// Portability as it’s at least a 64-bit integer </a:t>
            </a:r>
          </a:p>
          <a:p>
            <a:pPr>
              <a:buNone/>
            </a:pPr>
            <a:r>
              <a:rPr lang="en-US" altLang="en-US" sz="2800" b="1" dirty="0" smtClean="0">
                <a:latin typeface="Courier New" pitchFamily="49" charset="0"/>
              </a:rPr>
              <a:t>OR</a:t>
            </a:r>
          </a:p>
          <a:p>
            <a:pPr>
              <a:buNone/>
            </a:pPr>
            <a:r>
              <a:rPr lang="en-US" altLang="en-US" sz="2800" b="1" dirty="0" err="1" smtClean="0">
                <a:latin typeface="Courier New" pitchFamily="49" charset="0"/>
              </a:rPr>
              <a:t>typedef</a:t>
            </a:r>
            <a:r>
              <a:rPr lang="en-US" altLang="en-US" sz="2800" b="1" dirty="0" smtClean="0">
                <a:latin typeface="Courier New" pitchFamily="49" charset="0"/>
              </a:rPr>
              <a:t> long </a:t>
            </a:r>
            <a:r>
              <a:rPr lang="en-US" altLang="en-US" sz="2800" b="1" dirty="0" err="1" smtClean="0">
                <a:latin typeface="Courier New" pitchFamily="49" charset="0"/>
              </a:rPr>
              <a:t>long</a:t>
            </a:r>
            <a:r>
              <a:rPr lang="en-US" altLang="en-US" sz="2800" b="1" dirty="0" smtClean="0">
                <a:latin typeface="Courier New" pitchFamily="49" charset="0"/>
              </a:rPr>
              <a:t> </a:t>
            </a:r>
            <a:r>
              <a:rPr lang="en-US" altLang="en-US" sz="2800" b="1" dirty="0" err="1" smtClean="0">
                <a:latin typeface="Courier New" pitchFamily="49" charset="0"/>
              </a:rPr>
              <a:t>int</a:t>
            </a:r>
            <a:r>
              <a:rPr lang="en-US" altLang="en-US" sz="2800" b="1" dirty="0" smtClean="0">
                <a:latin typeface="Courier New" pitchFamily="49" charset="0"/>
              </a:rPr>
              <a:t> int64; </a:t>
            </a:r>
            <a:endParaRPr lang="en-US" altLang="en-US" sz="2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buNone/>
            </a:pPr>
            <a:endParaRPr lang="en-US" sz="3600" dirty="0"/>
          </a:p>
        </p:txBody>
      </p:sp>
      <p:sp>
        <p:nvSpPr>
          <p:cNvPr id="4" name="Oval 3"/>
          <p:cNvSpPr/>
          <p:nvPr/>
        </p:nvSpPr>
        <p:spPr bwMode="auto">
          <a:xfrm>
            <a:off x="76200" y="1371600"/>
            <a:ext cx="1828800" cy="685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124200" y="1420640"/>
            <a:ext cx="16764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10</a:t>
            </a:fld>
            <a:endParaRPr lang="en-I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2352901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data structure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According to Wikipedia:</a:t>
            </a:r>
            <a:endParaRPr lang="en-US" dirty="0"/>
          </a:p>
          <a:p>
            <a:pPr lvl="1"/>
            <a:r>
              <a:rPr lang="en-US" dirty="0" smtClean="0"/>
              <a:t>… a </a:t>
            </a:r>
            <a:r>
              <a:rPr lang="en-US" dirty="0"/>
              <a:t>particular way of storing and organizing data in a </a:t>
            </a:r>
            <a:r>
              <a:rPr lang="en-US" dirty="0" smtClean="0"/>
              <a:t>computer so </a:t>
            </a:r>
            <a:r>
              <a:rPr lang="en-US" dirty="0"/>
              <a:t>that it can be used </a:t>
            </a:r>
            <a:r>
              <a:rPr lang="en-US" dirty="0" smtClean="0"/>
              <a:t>efficiently...</a:t>
            </a:r>
          </a:p>
          <a:p>
            <a:pPr lvl="1"/>
            <a:r>
              <a:rPr lang="en-US" dirty="0" smtClean="0"/>
              <a:t>… highly </a:t>
            </a:r>
            <a:r>
              <a:rPr lang="en-US" dirty="0"/>
              <a:t>specialized to specific </a:t>
            </a:r>
            <a:r>
              <a:rPr lang="en-US" dirty="0" smtClean="0"/>
              <a:t>tasks.</a:t>
            </a:r>
            <a:endParaRPr lang="en-US" dirty="0"/>
          </a:p>
          <a:p>
            <a:r>
              <a:rPr lang="en-US" dirty="0" smtClean="0"/>
              <a:t>Examples: </a:t>
            </a:r>
            <a:r>
              <a:rPr lang="en-US" dirty="0"/>
              <a:t>array, a dictionary, a set, etc.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34-498E-41F1-B201-33B8569749B8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664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we’ve already seen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Sorted array:</a:t>
            </a:r>
          </a:p>
          <a:p>
            <a:pPr lvl="1"/>
            <a:r>
              <a:rPr lang="en-US" dirty="0" smtClean="0"/>
              <a:t>Search is easy</a:t>
            </a:r>
          </a:p>
          <a:p>
            <a:pPr lvl="1"/>
            <a:r>
              <a:rPr lang="en-US" dirty="0" smtClean="0"/>
              <a:t>Insert and delete are expensive</a:t>
            </a:r>
          </a:p>
          <a:p>
            <a:r>
              <a:rPr lang="en-US" dirty="0" smtClean="0"/>
              <a:t>Stack (Last in first out):</a:t>
            </a:r>
          </a:p>
          <a:p>
            <a:pPr lvl="1"/>
            <a:r>
              <a:rPr lang="en-US" dirty="0" smtClean="0"/>
              <a:t>Insert and delete easy</a:t>
            </a:r>
          </a:p>
          <a:p>
            <a:pPr lvl="1"/>
            <a:r>
              <a:rPr lang="en-US" dirty="0" smtClean="0"/>
              <a:t>Search is expensive</a:t>
            </a:r>
          </a:p>
          <a:p>
            <a:r>
              <a:rPr lang="en-US" dirty="0" smtClean="0"/>
              <a:t>Queue (First in first out)</a:t>
            </a:r>
          </a:p>
          <a:p>
            <a:pPr lvl="1"/>
            <a:r>
              <a:rPr lang="en-US" dirty="0" smtClean="0"/>
              <a:t>Insert and delete easy</a:t>
            </a:r>
          </a:p>
          <a:p>
            <a:pPr lvl="1"/>
            <a:r>
              <a:rPr lang="en-US" dirty="0" smtClean="0"/>
              <a:t>Search is expensive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12</a:t>
            </a:fld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4400"/>
            <a:ext cx="8496944" cy="5638800"/>
          </a:xfrm>
        </p:spPr>
        <p:txBody>
          <a:bodyPr/>
          <a:lstStyle/>
          <a:p>
            <a:r>
              <a:rPr lang="en-US" dirty="0" smtClean="0"/>
              <a:t>Customer information</a:t>
            </a:r>
          </a:p>
          <a:p>
            <a:r>
              <a:rPr lang="en-US" dirty="0"/>
              <a:t>Struct </a:t>
            </a:r>
            <a:r>
              <a:rPr lang="en-US" dirty="0" err="1"/>
              <a:t>cust_info</a:t>
            </a:r>
            <a:r>
              <a:rPr lang="en-US" dirty="0"/>
              <a:t> {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Account_Number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Account_Type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 *</a:t>
            </a:r>
            <a:r>
              <a:rPr lang="en-US" dirty="0" err="1"/>
              <a:t>Customer_Name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char* </a:t>
            </a:r>
            <a:r>
              <a:rPr lang="en-US" dirty="0" err="1"/>
              <a:t>Customer_Address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bitmap </a:t>
            </a:r>
            <a:r>
              <a:rPr lang="en-US" dirty="0" err="1">
                <a:solidFill>
                  <a:srgbClr val="FF0000"/>
                </a:solidFill>
              </a:rPr>
              <a:t>Signature_scan</a:t>
            </a:r>
            <a:r>
              <a:rPr lang="en-US" dirty="0">
                <a:solidFill>
                  <a:srgbClr val="FF0000"/>
                </a:solidFill>
              </a:rPr>
              <a:t>; // user defined type bitmap</a:t>
            </a:r>
          </a:p>
          <a:p>
            <a:pPr marL="457200" lvl="1" indent="0">
              <a:buNone/>
            </a:pPr>
            <a:r>
              <a:rPr lang="en-US" dirty="0" smtClean="0"/>
              <a:t>} ;</a:t>
            </a:r>
            <a:endParaRPr lang="en-US" dirty="0"/>
          </a:p>
          <a:p>
            <a:r>
              <a:rPr lang="en-US" dirty="0" smtClean="0"/>
              <a:t>Customer can have more than 1 accounts</a:t>
            </a:r>
          </a:p>
          <a:p>
            <a:pPr lvl="1"/>
            <a:r>
              <a:rPr lang="en-US" dirty="0" smtClean="0"/>
              <a:t>Want to keep multiple accounts for a customer together for easy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13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6900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4624"/>
            <a:ext cx="8816280" cy="793576"/>
          </a:xfrm>
        </p:spPr>
        <p:txBody>
          <a:bodyPr/>
          <a:lstStyle/>
          <a:p>
            <a:r>
              <a:rPr lang="en-US" dirty="0" smtClean="0"/>
              <a:t>Needs a dynamic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14400"/>
            <a:ext cx="8496944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“Link” all the customer accounts together using a “chain-of-pointers”</a:t>
            </a:r>
          </a:p>
          <a:p>
            <a:r>
              <a:rPr lang="en-US" dirty="0" smtClean="0"/>
              <a:t>Struct </a:t>
            </a:r>
            <a:r>
              <a:rPr lang="en-US" dirty="0" err="1" smtClean="0"/>
              <a:t>cust_info</a:t>
            </a:r>
            <a:r>
              <a:rPr lang="en-US" dirty="0" smtClean="0"/>
              <a:t> { </a:t>
            </a:r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Account_Number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Account_Type</a:t>
            </a:r>
            <a:r>
              <a:rPr lang="en-US" dirty="0" smtClean="0"/>
              <a:t>;</a:t>
            </a:r>
          </a:p>
          <a:p>
            <a:pPr marL="857250" lvl="2" indent="0"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Customer_Name</a:t>
            </a:r>
            <a:r>
              <a:rPr lang="en-US" dirty="0" smtClean="0"/>
              <a:t>;</a:t>
            </a:r>
          </a:p>
          <a:p>
            <a:pPr marL="857250" lvl="2" indent="0"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Customer_Address</a:t>
            </a:r>
            <a:r>
              <a:rPr lang="en-US" dirty="0" smtClean="0"/>
              <a:t>;</a:t>
            </a:r>
          </a:p>
          <a:p>
            <a:pPr marL="857250" lvl="2" indent="0">
              <a:buNone/>
            </a:pPr>
            <a:r>
              <a:rPr lang="en-US" dirty="0" smtClean="0"/>
              <a:t>bitmap </a:t>
            </a:r>
            <a:r>
              <a:rPr lang="en-US" dirty="0" err="1" smtClean="0"/>
              <a:t>Signature_scan</a:t>
            </a:r>
            <a:r>
              <a:rPr lang="en-US" dirty="0" smtClean="0"/>
              <a:t>; // user defined type bitmap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struct </a:t>
            </a:r>
            <a:r>
              <a:rPr lang="en-US" dirty="0" err="1" smtClean="0">
                <a:solidFill>
                  <a:srgbClr val="FF0000"/>
                </a:solidFill>
              </a:rPr>
              <a:t>cust_info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next_account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smtClean="0"/>
              <a:t>} ;</a:t>
            </a:r>
          </a:p>
          <a:p>
            <a:r>
              <a:rPr lang="en-US" dirty="0" smtClean="0"/>
              <a:t>Why not (?):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struct </a:t>
            </a:r>
            <a:r>
              <a:rPr lang="en-US" sz="2400" dirty="0" err="1" smtClean="0">
                <a:solidFill>
                  <a:srgbClr val="FF0000"/>
                </a:solidFill>
              </a:rPr>
              <a:t>cust_info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next_account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14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6" name="Oval Callout 5"/>
          <p:cNvSpPr/>
          <p:nvPr/>
        </p:nvSpPr>
        <p:spPr bwMode="auto">
          <a:xfrm>
            <a:off x="5214942" y="4929198"/>
            <a:ext cx="3857620" cy="1143008"/>
          </a:xfrm>
          <a:prstGeom prst="wedgeEllipseCallout">
            <a:avLst>
              <a:gd name="adj1" fmla="val -63645"/>
              <a:gd name="adj2" fmla="val 31479"/>
            </a:avLst>
          </a:pr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Error: Field </a:t>
            </a:r>
            <a:r>
              <a:rPr kumimoji="0" lang="en-I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next_account</a:t>
            </a: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has </a:t>
            </a:r>
            <a:r>
              <a:rPr kumimoji="0" lang="en-I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incomplete</a:t>
            </a:r>
            <a:r>
              <a:rPr kumimoji="0" lang="en-IN" sz="2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</a:rPr>
              <a:t> type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33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419100" y="319717"/>
            <a:ext cx="8610600" cy="2098017"/>
            <a:chOff x="228600" y="3845583"/>
            <a:chExt cx="8610600" cy="209801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3193" y="4904567"/>
              <a:ext cx="86303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9D0000"/>
                  </a:solidFill>
                  <a:latin typeface="Calibri" pitchFamily="34" charset="0"/>
                </a:rPr>
                <a:t>name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5800" y="5388632"/>
              <a:ext cx="83820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9D0000"/>
                  </a:solidFill>
                  <a:latin typeface="Calibri" pitchFamily="34" charset="0"/>
                </a:rPr>
                <a:t>next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7461" y="3845583"/>
              <a:ext cx="65791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 smtClean="0">
                  <a:solidFill>
                    <a:srgbClr val="9D0000"/>
                  </a:solidFill>
                  <a:latin typeface="Calibri" pitchFamily="34" charset="0"/>
                </a:rPr>
                <a:t>cust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328311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4045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alibri" pitchFamily="34" charset="0"/>
                </a:rPr>
                <a:t>A</a:t>
              </a: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3083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3083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 smtClean="0">
                  <a:solidFill>
                    <a:srgbClr val="000000"/>
                  </a:solidFill>
                  <a:latin typeface="Calibri" pitchFamily="34" charset="0"/>
                </a:rPr>
                <a:t>C</a:t>
              </a: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endParaRPr lang="en-IN" altLang="en-US" sz="220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5" name="Curved Connector 64"/>
          <p:cNvCxnSpPr/>
          <p:nvPr/>
        </p:nvCxnSpPr>
        <p:spPr bwMode="auto">
          <a:xfrm>
            <a:off x="2050310" y="2074834"/>
            <a:ext cx="2445490" cy="342900"/>
          </a:xfrm>
          <a:prstGeom prst="curvedConnector4">
            <a:avLst>
              <a:gd name="adj1" fmla="val 26021"/>
              <a:gd name="adj2" fmla="val 3198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urved Connector 68"/>
          <p:cNvCxnSpPr/>
          <p:nvPr/>
        </p:nvCxnSpPr>
        <p:spPr bwMode="auto">
          <a:xfrm>
            <a:off x="4619233" y="2091669"/>
            <a:ext cx="3762767" cy="326065"/>
          </a:xfrm>
          <a:prstGeom prst="curvedConnector4">
            <a:avLst>
              <a:gd name="adj1" fmla="val 25272"/>
              <a:gd name="adj2" fmla="val 5144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urved Connector 69"/>
          <p:cNvCxnSpPr/>
          <p:nvPr/>
        </p:nvCxnSpPr>
        <p:spPr bwMode="auto">
          <a:xfrm>
            <a:off x="5899998" y="2086717"/>
            <a:ext cx="1186602" cy="331017"/>
          </a:xfrm>
          <a:prstGeom prst="curvedConnector4">
            <a:avLst>
              <a:gd name="adj1" fmla="val 11263"/>
              <a:gd name="adj2" fmla="val 23743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300163" y="56515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cust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[0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643345" y="56515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cust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[1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970338" y="539266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cust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[2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302250" y="544484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cust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[3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597650" y="56515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cust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[4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7899400" y="565429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solidFill>
                  <a:srgbClr val="9D0000"/>
                </a:solidFill>
                <a:latin typeface="Calibri" pitchFamily="34" charset="0"/>
              </a:rPr>
              <a:t>cust</a:t>
            </a:r>
            <a:r>
              <a:rPr lang="en-IN" altLang="en-US" sz="2200" b="1" dirty="0" smtClean="0">
                <a:solidFill>
                  <a:srgbClr val="9D0000"/>
                </a:solidFill>
                <a:latin typeface="Calibri" pitchFamily="34" charset="0"/>
              </a:rPr>
              <a:t>[5</a:t>
            </a:r>
            <a:r>
              <a:rPr lang="en-IN" altLang="en-US" sz="2200" b="1" dirty="0">
                <a:solidFill>
                  <a:srgbClr val="9D000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47114" y="1916226"/>
            <a:ext cx="77457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51714" y="1915746"/>
            <a:ext cx="77457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965514" y="1915746"/>
            <a:ext cx="77457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0100" y="4000504"/>
            <a:ext cx="6293261" cy="192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cust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].next</a:t>
            </a:r>
            <a:r>
              <a:rPr lang="en-US" sz="3200" dirty="0" smtClean="0">
                <a:latin typeface="+mn-lt"/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cust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].next-&gt;next</a:t>
            </a:r>
            <a:r>
              <a:rPr lang="en-US" sz="3200" dirty="0" smtClean="0">
                <a:latin typeface="+mn-lt"/>
              </a:rPr>
              <a:t>, 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cust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[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].next-&gt;next-&gt;next </a:t>
            </a:r>
            <a:r>
              <a:rPr lang="en-US" sz="3200" dirty="0" smtClean="0">
                <a:latin typeface="+mn-lt"/>
              </a:rPr>
              <a:t>etc., </a:t>
            </a:r>
          </a:p>
          <a:p>
            <a:r>
              <a:rPr lang="en-US" sz="3200" dirty="0" smtClean="0">
                <a:latin typeface="+mn-lt"/>
              </a:rPr>
              <a:t>when </a:t>
            </a:r>
            <a:r>
              <a:rPr lang="en-US" sz="3200" b="1" u="sng" dirty="0" smtClean="0">
                <a:latin typeface="+mn-lt"/>
              </a:rPr>
              <a:t>not NULL</a:t>
            </a:r>
            <a:r>
              <a:rPr lang="en-US" sz="3200" dirty="0" smtClean="0">
                <a:latin typeface="+mn-lt"/>
              </a:rPr>
              <a:t>, point to the “other”</a:t>
            </a:r>
          </a:p>
          <a:p>
            <a:r>
              <a:rPr lang="en-US" sz="3200" dirty="0" smtClean="0">
                <a:latin typeface="+mn-lt"/>
              </a:rPr>
              <a:t>records of the same customer</a:t>
            </a:r>
            <a:endParaRPr lang="en-US" sz="3200" dirty="0">
              <a:latin typeface="+mn-lt"/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15</a:t>
            </a:fld>
            <a:endParaRPr lang="en-IN" alt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8383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linear, dynamic data structure, consisting </a:t>
            </a:r>
            <a:r>
              <a:rPr lang="en-US" dirty="0" smtClean="0"/>
              <a:t>of nodes</a:t>
            </a:r>
            <a:r>
              <a:rPr lang="en-US" dirty="0"/>
              <a:t>. Each node consists of two parts: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/>
              <a:t>" component, and</a:t>
            </a:r>
          </a:p>
          <a:p>
            <a:pPr lvl="1"/>
            <a:r>
              <a:rPr lang="en-US" dirty="0" smtClean="0"/>
              <a:t>a “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r>
              <a:rPr lang="en-US" dirty="0"/>
              <a:t>" component, which is a pointer to the next node (</a:t>
            </a:r>
            <a:r>
              <a:rPr lang="en-US" dirty="0" smtClean="0"/>
              <a:t>the last </a:t>
            </a:r>
            <a:r>
              <a:rPr lang="en-US" dirty="0"/>
              <a:t>node points to </a:t>
            </a:r>
            <a:r>
              <a:rPr lang="en-US" dirty="0" smtClean="0">
                <a:solidFill>
                  <a:srgbClr val="FF0000"/>
                </a:solidFill>
              </a:rPr>
              <a:t>nothing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302816" y="4724399"/>
            <a:ext cx="8702500" cy="1266629"/>
            <a:chOff x="302816" y="4724399"/>
            <a:chExt cx="8702500" cy="1266629"/>
          </a:xfrm>
        </p:grpSpPr>
        <p:pic>
          <p:nvPicPr>
            <p:cNvPr id="3074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2816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1200" y="473647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57600" y="4724400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34000" y="4724399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karkare\AppData\Local\Microsoft\Windows\INetCache\IE\V1UPBVUI\MC90035610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10400" y="4736471"/>
              <a:ext cx="1994916" cy="1254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3575-2EA7-4CDB-B01D-41D5B6EBCC21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16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09600" y="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Linked List : A Self-referential structure</a:t>
            </a:r>
            <a:endParaRPr lang="en-US" altLang="en-US" sz="2800" dirty="0">
              <a:solidFill>
                <a:schemeClr val="tx1"/>
              </a:solidFill>
              <a:latin typeface="Calibri" pitchFamily="34" charset="0"/>
              <a:ea typeface="Microsoft YaHei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7025" y="1066800"/>
            <a:ext cx="2638008" cy="1353833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67200" y="236220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/>
          <p:nvPr/>
        </p:nvGrpSpPr>
        <p:grpSpPr>
          <a:xfrm>
            <a:off x="3890963" y="762000"/>
            <a:ext cx="2128837" cy="1704744"/>
            <a:chOff x="3890963" y="762000"/>
            <a:chExt cx="2128837" cy="1704744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03760" cy="409344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46709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10</a:t>
              </a:r>
            </a:p>
          </p:txBody>
        </p:sp>
        <p:cxnSp>
          <p:nvCxnSpPr>
            <p:cNvPr id="14" name="AutoShape 8"/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698309" cy="409344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next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58124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struct node </a:t>
              </a:r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28600" y="2718109"/>
            <a:ext cx="8763000" cy="135383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Defines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node</a:t>
            </a:r>
            <a:r>
              <a:rPr lang="en-US" altLang="en-US" sz="2200" b="1" dirty="0">
                <a:latin typeface="Calibri" pitchFamily="34" charset="0"/>
              </a:rPr>
              <a:t>, </a:t>
            </a:r>
            <a:r>
              <a:rPr lang="en-US" altLang="en-US" sz="2200" b="1" dirty="0" smtClean="0">
                <a:latin typeface="Calibri" pitchFamily="34" charset="0"/>
              </a:rPr>
              <a:t>used </a:t>
            </a:r>
            <a:r>
              <a:rPr lang="en-US" altLang="en-US" sz="2200" b="1" dirty="0">
                <a:latin typeface="Calibri" pitchFamily="34" charset="0"/>
              </a:rPr>
              <a:t>as a </a:t>
            </a:r>
            <a:r>
              <a:rPr lang="en-US" altLang="en-US" sz="2200" b="1" dirty="0" smtClean="0">
                <a:latin typeface="Calibri" pitchFamily="34" charset="0"/>
              </a:rPr>
              <a:t>node (element) </a:t>
            </a:r>
            <a:r>
              <a:rPr lang="en-US" altLang="en-US" sz="2200" b="1" dirty="0">
                <a:latin typeface="Calibri" pitchFamily="34" charset="0"/>
              </a:rPr>
              <a:t>in </a:t>
            </a:r>
            <a:r>
              <a:rPr lang="en-US" altLang="en-US" sz="2200" b="1" dirty="0" smtClean="0">
                <a:latin typeface="Calibri" pitchFamily="34" charset="0"/>
              </a:rPr>
              <a:t>the </a:t>
            </a:r>
            <a:r>
              <a:rPr lang="en-US" altLang="en-US" sz="2200" b="1" dirty="0">
                <a:latin typeface="Calibri" pitchFamily="34" charset="0"/>
              </a:rPr>
              <a:t>“linked list</a:t>
            </a:r>
            <a:r>
              <a:rPr lang="en-US" altLang="en-US" sz="2200" b="1" dirty="0" smtClean="0">
                <a:latin typeface="Calibri" pitchFamily="34" charset="0"/>
              </a:rPr>
              <a:t>”.</a:t>
            </a:r>
            <a:endParaRPr lang="en-US" altLang="en-US" sz="2200" b="1" dirty="0">
              <a:latin typeface="Calibri" pitchFamily="34" charset="0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Note that the field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next</a:t>
            </a:r>
            <a:r>
              <a:rPr lang="en-US" altLang="en-US" sz="2200" b="1" dirty="0">
                <a:latin typeface="Calibri" pitchFamily="34" charset="0"/>
              </a:rPr>
              <a:t> is of type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struct node *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next </a:t>
            </a:r>
            <a:r>
              <a:rPr lang="en-US" altLang="en-US" sz="2200" b="1" dirty="0" smtClean="0">
                <a:latin typeface="Calibri" pitchFamily="34" charset="0"/>
              </a:rPr>
              <a:t>can’t be </a:t>
            </a:r>
            <a:r>
              <a:rPr lang="en-US" altLang="en-US" sz="2200" b="1" dirty="0">
                <a:latin typeface="Calibri" pitchFamily="34" charset="0"/>
              </a:rPr>
              <a:t>of type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node</a:t>
            </a:r>
            <a:r>
              <a:rPr lang="en-US" altLang="en-US" sz="2200" b="1" dirty="0" smtClean="0">
                <a:latin typeface="Calibri" pitchFamily="34" charset="0"/>
              </a:rPr>
              <a:t>, </a:t>
            </a:r>
          </a:p>
          <a:p>
            <a:pPr>
              <a:buClr>
                <a:srgbClr val="9D0000"/>
              </a:buClr>
            </a:pPr>
            <a:r>
              <a:rPr lang="en-US" altLang="en-US" sz="2200" b="1" dirty="0" smtClean="0">
                <a:latin typeface="Calibri" pitchFamily="34" charset="0"/>
              </a:rPr>
              <a:t>   (recursive </a:t>
            </a:r>
            <a:r>
              <a:rPr lang="en-US" altLang="en-US" sz="2200" b="1" dirty="0">
                <a:latin typeface="Calibri" pitchFamily="34" charset="0"/>
              </a:rPr>
              <a:t>definition, of unknown or infinite size). 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4763" y="4572008"/>
            <a:ext cx="8998258" cy="762000"/>
            <a:chOff x="4763" y="5105400"/>
            <a:chExt cx="8998258" cy="762000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23" name="AutoShape 17"/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27" name="AutoShape 21"/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1" name="AutoShape 25"/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35" name="AutoShape 29"/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38" name="AutoShape 32"/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32" y="5715016"/>
            <a:ext cx="9144000" cy="409344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Only </a:t>
            </a:r>
            <a:r>
              <a:rPr lang="en-US" altLang="en-US" sz="2200" b="1" dirty="0">
                <a:latin typeface="Calibri" pitchFamily="34" charset="0"/>
              </a:rPr>
              <a:t>one link (pointer) from each node, </a:t>
            </a:r>
            <a:r>
              <a:rPr lang="en-US" altLang="en-US" sz="2200" b="1" dirty="0" smtClean="0">
                <a:latin typeface="Calibri" pitchFamily="34" charset="0"/>
              </a:rPr>
              <a:t>hence “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singly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linked list</a:t>
            </a:r>
            <a:r>
              <a:rPr lang="en-US" altLang="en-US" sz="2200" b="1" dirty="0">
                <a:latin typeface="Calibri" pitchFamily="34" charset="0"/>
              </a:rPr>
              <a:t>”.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2814A1-7FF5-4595-B2F7-49E51BD9CE8A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52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76200" y="2381248"/>
            <a:ext cx="8998258" cy="762000"/>
            <a:chOff x="4763" y="914400"/>
            <a:chExt cx="8998258" cy="762000"/>
          </a:xfrm>
        </p:grpSpPr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9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1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4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6200" y="3644626"/>
            <a:ext cx="9067800" cy="2499018"/>
          </a:xfrm>
          <a:prstGeom prst="rect">
            <a:avLst/>
          </a:prstGeom>
          <a:solidFill>
            <a:srgbClr val="FECB98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list is modeled by a variable </a:t>
            </a:r>
            <a:r>
              <a:rPr lang="en-US" altLang="en-US" sz="2800" b="1" dirty="0" smtClean="0">
                <a:latin typeface="+mn-lt"/>
              </a:rPr>
              <a:t>(</a:t>
            </a: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 smtClean="0">
                <a:latin typeface="+mn-lt"/>
              </a:rPr>
              <a:t>): points </a:t>
            </a:r>
            <a:r>
              <a:rPr lang="en-US" altLang="en-US" sz="2800" b="1" dirty="0">
                <a:latin typeface="+mn-lt"/>
              </a:rPr>
              <a:t>to the first node of the list. </a:t>
            </a:r>
            <a:endParaRPr lang="en-US" altLang="en-US" sz="2800" b="1" dirty="0" smtClean="0">
              <a:latin typeface="+mn-lt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 ==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NULL </a:t>
            </a:r>
            <a:r>
              <a:rPr lang="en-US" altLang="en-US" sz="2800" b="1" dirty="0">
                <a:latin typeface="+mn-lt"/>
              </a:rPr>
              <a:t>implies empty list.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>
                <a:latin typeface="+mn-lt"/>
              </a:rPr>
              <a:t>The next field of the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 last </a:t>
            </a:r>
            <a:r>
              <a:rPr lang="en-US" altLang="en-US" sz="2800" b="1" dirty="0">
                <a:latin typeface="+mn-lt"/>
              </a:rPr>
              <a:t>node is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NULL</a:t>
            </a:r>
            <a:r>
              <a:rPr lang="en-US" altLang="en-US" sz="2800" b="1" dirty="0">
                <a:solidFill>
                  <a:srgbClr val="9D0000"/>
                </a:solidFill>
                <a:latin typeface="+mn-lt"/>
              </a:rPr>
              <a:t>. </a:t>
            </a:r>
            <a:endParaRPr lang="en-US" altLang="en-US" sz="2800" b="1" dirty="0" smtClean="0">
              <a:solidFill>
                <a:srgbClr val="9D0000"/>
              </a:solidFill>
              <a:latin typeface="+mn-lt"/>
            </a:endParaRP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 </a:t>
            </a: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just a convention – can give any name to the pointer to first node, but </a:t>
            </a:r>
            <a:r>
              <a:rPr lang="en-US" altLang="en-US" sz="2800" b="1" dirty="0" smtClean="0">
                <a:solidFill>
                  <a:srgbClr val="FF0000"/>
                </a:solidFill>
                <a:latin typeface="+mn-lt"/>
              </a:rPr>
              <a:t>head</a:t>
            </a:r>
            <a:r>
              <a:rPr lang="en-US" altLang="en-US" sz="2800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is used most often.</a:t>
            </a:r>
            <a:endParaRPr lang="en-US" altLang="en-US" sz="28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109243" y="1156476"/>
            <a:ext cx="4958557" cy="724174"/>
          </a:xfrm>
          <a:prstGeom prst="rect">
            <a:avLst/>
          </a:prstGeom>
          <a:solidFill>
            <a:srgbClr val="FDBC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next </a:t>
            </a:r>
            <a:r>
              <a:rPr lang="en-US" altLang="en-US" sz="2200" b="1" dirty="0" smtClean="0">
                <a:latin typeface="Calibri" pitchFamily="34" charset="0"/>
              </a:rPr>
              <a:t>field == NULL pointer indicates the </a:t>
            </a:r>
            <a:r>
              <a:rPr lang="en-US" altLang="en-US" sz="2200" b="1" dirty="0">
                <a:latin typeface="Calibri" pitchFamily="34" charset="0"/>
              </a:rPr>
              <a:t>last node of </a:t>
            </a:r>
            <a:r>
              <a:rPr lang="en-US" altLang="en-US" sz="2200" b="1" dirty="0" smtClean="0">
                <a:latin typeface="Calibri" pitchFamily="34" charset="0"/>
              </a:rPr>
              <a:t>the list</a:t>
            </a:r>
            <a:endParaRPr lang="en-US" altLang="en-US" sz="2200" b="1" dirty="0">
              <a:latin typeface="Calibri" pitchFamily="34" charset="0"/>
            </a:endParaRPr>
          </a:p>
        </p:txBody>
      </p:sp>
      <p:cxnSp>
        <p:nvCxnSpPr>
          <p:cNvPr id="27" name="AutoShape 24"/>
          <p:cNvCxnSpPr>
            <a:cxnSpLocks noChangeShapeType="1"/>
          </p:cNvCxnSpPr>
          <p:nvPr/>
        </p:nvCxnSpPr>
        <p:spPr bwMode="auto">
          <a:xfrm>
            <a:off x="6167437" y="1842276"/>
            <a:ext cx="577326" cy="306388"/>
          </a:xfrm>
          <a:prstGeom prst="curvedConnector2">
            <a:avLst/>
          </a:prstGeom>
          <a:noFill/>
          <a:ln w="12600" cap="sq">
            <a:solidFill>
              <a:srgbClr val="0029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00037" y="1156476"/>
            <a:ext cx="3276600" cy="724174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List starts at node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pointed to by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head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35D6-0DA4-4FF1-9534-CD658E5F75E3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Displaying a Linked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447" y="2209800"/>
            <a:ext cx="6477000" cy="36990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void </a:t>
            </a:r>
            <a:r>
              <a:rPr lang="en-US" sz="2800" b="1" dirty="0" err="1" smtClean="0">
                <a:latin typeface="Calibri" pitchFamily="34" charset="0"/>
              </a:rPr>
              <a:t>display_list</a:t>
            </a:r>
            <a:r>
              <a:rPr lang="en-US" sz="2800" b="1" dirty="0" smtClean="0">
                <a:latin typeface="Calibri" pitchFamily="34" charset="0"/>
              </a:rPr>
              <a:t>(struct node </a:t>
            </a:r>
            <a:r>
              <a:rPr lang="en-US" sz="2800" b="1" dirty="0">
                <a:latin typeface="Calibri" pitchFamily="34" charset="0"/>
              </a:rPr>
              <a:t>*head</a:t>
            </a:r>
            <a:r>
              <a:rPr lang="en-US" sz="2800" b="1" dirty="0" smtClean="0">
                <a:latin typeface="Calibri" pitchFamily="34" charset="0"/>
              </a:rPr>
              <a:t>)</a:t>
            </a:r>
          </a:p>
          <a:p>
            <a:r>
              <a:rPr lang="en-US" sz="2800" b="1" dirty="0" smtClean="0">
                <a:latin typeface="Calibri" pitchFamily="34" charset="0"/>
              </a:rPr>
              <a:t>{</a:t>
            </a:r>
          </a:p>
          <a:p>
            <a:r>
              <a:rPr lang="en-US" sz="2800" b="1" dirty="0">
                <a:latin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</a:rPr>
              <a:t> struct node *cur = head;</a:t>
            </a:r>
          </a:p>
          <a:p>
            <a:r>
              <a:rPr lang="en-US" sz="2800" b="1" dirty="0" smtClean="0">
                <a:latin typeface="Calibri" pitchFamily="34" charset="0"/>
              </a:rPr>
              <a:t>  while (cur != NULL) {</a:t>
            </a:r>
            <a:endParaRPr lang="en-US" sz="2800" b="1" dirty="0">
              <a:latin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</a:rPr>
              <a:t>    </a:t>
            </a:r>
            <a:r>
              <a:rPr lang="en-US" sz="2800" b="1" dirty="0" err="1" smtClean="0">
                <a:latin typeface="Calibri" pitchFamily="34" charset="0"/>
              </a:rPr>
              <a:t>printf</a:t>
            </a:r>
            <a:r>
              <a:rPr lang="en-US" sz="2800" b="1" dirty="0">
                <a:latin typeface="Calibri" pitchFamily="34" charset="0"/>
              </a:rPr>
              <a:t>("%d </a:t>
            </a:r>
            <a:r>
              <a:rPr lang="en-US" sz="2800" b="1" dirty="0" smtClean="0">
                <a:latin typeface="Calibri" pitchFamily="34" charset="0"/>
              </a:rPr>
              <a:t>", cur-&gt;</a:t>
            </a:r>
            <a:r>
              <a:rPr lang="en-US" sz="2800" b="1" dirty="0">
                <a:latin typeface="Calibri" pitchFamily="34" charset="0"/>
              </a:rPr>
              <a:t>data);</a:t>
            </a:r>
          </a:p>
          <a:p>
            <a:r>
              <a:rPr lang="en-US" sz="2800" b="1" dirty="0" smtClean="0">
                <a:latin typeface="Calibri" pitchFamily="34" charset="0"/>
              </a:rPr>
              <a:t>    cur </a:t>
            </a:r>
            <a:r>
              <a:rPr lang="en-US" sz="2800" b="1" dirty="0">
                <a:latin typeface="Calibri" pitchFamily="34" charset="0"/>
              </a:rPr>
              <a:t>= </a:t>
            </a:r>
            <a:r>
              <a:rPr lang="en-US" sz="2800" b="1" dirty="0" smtClean="0">
                <a:latin typeface="Calibri" pitchFamily="34" charset="0"/>
              </a:rPr>
              <a:t>cur-&gt;next</a:t>
            </a:r>
            <a:r>
              <a:rPr lang="en-US" sz="2800" b="1" dirty="0">
                <a:latin typeface="Calibri" pitchFamily="34" charset="0"/>
              </a:rPr>
              <a:t>;</a:t>
            </a:r>
          </a:p>
          <a:p>
            <a:r>
              <a:rPr lang="en-US" sz="2800" b="1" dirty="0" smtClean="0">
                <a:latin typeface="Calibri" pitchFamily="34" charset="0"/>
              </a:rPr>
              <a:t>  }</a:t>
            </a:r>
            <a:endParaRPr lang="en-US" sz="2800" b="1" dirty="0">
              <a:latin typeface="Calibri" pitchFamily="34" charset="0"/>
            </a:endParaRPr>
          </a:p>
          <a:p>
            <a:r>
              <a:rPr lang="en-US" sz="2800" b="1" dirty="0" smtClean="0">
                <a:latin typeface="Calibri" pitchFamily="34" charset="0"/>
              </a:rPr>
              <a:t>  </a:t>
            </a:r>
            <a:r>
              <a:rPr lang="en-US" sz="2800" b="1" dirty="0" err="1">
                <a:latin typeface="Calibri" pitchFamily="34" charset="0"/>
              </a:rPr>
              <a:t>printf</a:t>
            </a:r>
            <a:r>
              <a:rPr lang="en-US" sz="2800" b="1" dirty="0">
                <a:latin typeface="Calibri" pitchFamily="34" charset="0"/>
              </a:rPr>
              <a:t>("\n");</a:t>
            </a:r>
          </a:p>
          <a:p>
            <a:r>
              <a:rPr lang="en-US" sz="2800" b="1" dirty="0" smtClean="0">
                <a:latin typeface="Calibri" pitchFamily="34" charset="0"/>
              </a:rPr>
              <a:t>}</a:t>
            </a:r>
            <a:endParaRPr lang="en-US" sz="2800" b="1" dirty="0">
              <a:latin typeface="Calibri" pitchFamily="34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49491" y="1219200"/>
            <a:ext cx="8998258" cy="762000"/>
            <a:chOff x="4763" y="914400"/>
            <a:chExt cx="8998258" cy="762000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28905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106613" y="914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435100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12" name="AutoShape 4"/>
            <p:cNvCxnSpPr>
              <a:cxnSpLocks noChangeShapeType="1"/>
            </p:cNvCxnSpPr>
            <p:nvPr/>
          </p:nvCxnSpPr>
          <p:spPr bwMode="auto">
            <a:xfrm>
              <a:off x="2403475" y="1219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997200" y="914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814763" y="914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143250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4111625" y="1219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77996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59752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926013" y="1066800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20" name="AutoShape 12"/>
            <p:cNvCxnSpPr>
              <a:cxnSpLocks noChangeShapeType="1"/>
            </p:cNvCxnSpPr>
            <p:nvPr/>
          </p:nvCxnSpPr>
          <p:spPr bwMode="auto">
            <a:xfrm>
              <a:off x="5894388" y="1219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6488113" y="914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305675" y="914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6634163" y="1066800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7602538" y="1219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8213725" y="12192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763" y="914400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27" name="AutoShape 19"/>
            <p:cNvCxnSpPr>
              <a:cxnSpLocks noChangeShapeType="1"/>
            </p:cNvCxnSpPr>
            <p:nvPr/>
          </p:nvCxnSpPr>
          <p:spPr bwMode="auto">
            <a:xfrm>
              <a:off x="685800" y="914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6562447" y="2297668"/>
            <a:ext cx="1133644" cy="349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51896" y="2677212"/>
            <a:ext cx="1515158" cy="550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4 2 1 -2 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4582-E538-465C-ADF0-151F5FC0756B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4096" name="Slide Number Placeholder 409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966C5-6DE5-49EF-A848-6ADEB0855D9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06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end sem exam rescheduled from 11</a:t>
            </a:r>
            <a:r>
              <a:rPr lang="en-US" baseline="30000" dirty="0" smtClean="0"/>
              <a:t>th</a:t>
            </a:r>
            <a:r>
              <a:rPr lang="en-US" dirty="0" smtClean="0"/>
              <a:t> Nov to 12</a:t>
            </a:r>
            <a:r>
              <a:rPr lang="en-US" baseline="30000" dirty="0" smtClean="0"/>
              <a:t>th</a:t>
            </a:r>
            <a:r>
              <a:rPr lang="en-US" dirty="0" smtClean="0"/>
              <a:t> Nov (Sunday)</a:t>
            </a:r>
          </a:p>
          <a:p>
            <a:pPr lvl="1"/>
            <a:r>
              <a:rPr lang="en-US" dirty="0" smtClean="0"/>
              <a:t>Logistics stay the same as before, </a:t>
            </a:r>
            <a:r>
              <a:rPr lang="en-US" b="1" dirty="0" smtClean="0"/>
              <a:t>except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B7-B12 come at 9:00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B1-B6 come at 12:00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Opposite of last time, please don’t be confused</a:t>
            </a:r>
          </a:p>
          <a:p>
            <a:pPr lvl="2"/>
            <a:r>
              <a:rPr lang="en-US" dirty="0" smtClean="0"/>
              <a:t>Please be on time, nobody will be let in after the exam begins</a:t>
            </a:r>
          </a:p>
          <a:p>
            <a:pPr lvl="2"/>
            <a:r>
              <a:rPr lang="en-US" dirty="0" smtClean="0"/>
              <a:t>Please bring ID, and leave your mobile phones at home</a:t>
            </a:r>
          </a:p>
          <a:p>
            <a:pPr lvl="1"/>
            <a:r>
              <a:rPr lang="en-US" dirty="0" smtClean="0"/>
              <a:t>Copying cases will be dealt with severely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node.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20</a:t>
            </a:fld>
            <a:endParaRPr lang="en-IN" altLang="en-US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357322" y="2657007"/>
            <a:ext cx="6715140" cy="3700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dirty="0">
                <a:latin typeface="Calibri" pitchFamily="34" charset="0"/>
              </a:rPr>
              <a:t>struct node * </a:t>
            </a:r>
            <a:r>
              <a:rPr lang="en-US" altLang="en-US" sz="3600" dirty="0" err="1" smtClean="0">
                <a:latin typeface="Calibri" pitchFamily="34" charset="0"/>
              </a:rPr>
              <a:t>make_node</a:t>
            </a:r>
            <a:r>
              <a:rPr lang="en-US" altLang="en-US" sz="3600" dirty="0" smtClean="0">
                <a:latin typeface="Calibri" pitchFamily="34" charset="0"/>
              </a:rPr>
              <a:t>(</a:t>
            </a:r>
            <a:r>
              <a:rPr lang="en-US" altLang="en-US" sz="3600" dirty="0" err="1" smtClean="0">
                <a:latin typeface="Calibri" pitchFamily="34" charset="0"/>
              </a:rPr>
              <a:t>int</a:t>
            </a:r>
            <a:r>
              <a:rPr lang="en-US" altLang="en-US" sz="3600" dirty="0" smtClean="0">
                <a:latin typeface="Calibri" pitchFamily="34" charset="0"/>
              </a:rPr>
              <a:t> </a:t>
            </a:r>
            <a:r>
              <a:rPr lang="en-US" altLang="en-US" sz="3600" dirty="0" err="1">
                <a:latin typeface="Calibri" pitchFamily="34" charset="0"/>
              </a:rPr>
              <a:t>val</a:t>
            </a:r>
            <a:r>
              <a:rPr lang="en-US" altLang="en-US" sz="3600" dirty="0">
                <a:latin typeface="Calibri" pitchFamily="34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latin typeface="Calibri" pitchFamily="34" charset="0"/>
              </a:rPr>
              <a:t>     struct node </a:t>
            </a:r>
            <a:r>
              <a:rPr lang="en-US" altLang="en-US" sz="3600" dirty="0" smtClean="0">
                <a:latin typeface="Calibri" pitchFamily="34" charset="0"/>
              </a:rPr>
              <a:t>*</a:t>
            </a:r>
            <a:r>
              <a:rPr lang="en-US" altLang="en-US" sz="3600" dirty="0" err="1" smtClean="0">
                <a:latin typeface="Calibri" pitchFamily="34" charset="0"/>
              </a:rPr>
              <a:t>nd</a:t>
            </a:r>
            <a:r>
              <a:rPr lang="en-US" altLang="en-US" sz="3600" dirty="0" smtClean="0">
                <a:latin typeface="Calibri" pitchFamily="34" charset="0"/>
              </a:rPr>
              <a:t>;</a:t>
            </a:r>
            <a:endParaRPr lang="en-US" altLang="en-US" sz="3600" dirty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latin typeface="Calibri" pitchFamily="34" charset="0"/>
              </a:rPr>
              <a:t>     </a:t>
            </a:r>
            <a:r>
              <a:rPr lang="en-US" altLang="en-US" sz="3600" dirty="0" err="1" smtClean="0">
                <a:latin typeface="Calibri" pitchFamily="34" charset="0"/>
              </a:rPr>
              <a:t>nd</a:t>
            </a:r>
            <a:r>
              <a:rPr lang="en-US" altLang="en-US" sz="3600" dirty="0" smtClean="0">
                <a:latin typeface="Calibri" pitchFamily="34" charset="0"/>
              </a:rPr>
              <a:t> </a:t>
            </a:r>
            <a:r>
              <a:rPr lang="en-US" altLang="en-US" sz="3600" dirty="0">
                <a:latin typeface="Calibri" pitchFamily="34" charset="0"/>
              </a:rPr>
              <a:t>= </a:t>
            </a:r>
            <a:r>
              <a:rPr lang="en-US" altLang="en-US" sz="3600" dirty="0" smtClean="0">
                <a:latin typeface="Calibri" pitchFamily="34" charset="0"/>
              </a:rPr>
              <a:t>(</a:t>
            </a:r>
            <a:r>
              <a:rPr lang="en-US" altLang="en-US" sz="3600" dirty="0" err="1" smtClean="0">
                <a:latin typeface="Calibri" pitchFamily="34" charset="0"/>
              </a:rPr>
              <a:t>struct</a:t>
            </a:r>
            <a:r>
              <a:rPr lang="en-US" altLang="en-US" sz="3600" dirty="0" smtClean="0">
                <a:latin typeface="Calibri" pitchFamily="34" charset="0"/>
              </a:rPr>
              <a:t> node *)</a:t>
            </a:r>
          </a:p>
          <a:p>
            <a:pPr>
              <a:buClrTx/>
              <a:buFontTx/>
              <a:buNone/>
            </a:pPr>
            <a:r>
              <a:rPr lang="en-US" altLang="en-US" sz="3600" dirty="0" smtClean="0">
                <a:latin typeface="Calibri" pitchFamily="34" charset="0"/>
              </a:rPr>
              <a:t>          </a:t>
            </a:r>
            <a:r>
              <a:rPr lang="en-US" altLang="en-US" sz="3600" dirty="0" err="1" smtClean="0">
                <a:latin typeface="Calibri" pitchFamily="34" charset="0"/>
              </a:rPr>
              <a:t>calloc</a:t>
            </a:r>
            <a:r>
              <a:rPr lang="en-US" altLang="en-US" sz="3600" dirty="0" smtClean="0">
                <a:latin typeface="Calibri" pitchFamily="34" charset="0"/>
              </a:rPr>
              <a:t>(1</a:t>
            </a:r>
            <a:r>
              <a:rPr lang="en-US" altLang="en-US" sz="3600" dirty="0">
                <a:latin typeface="Calibri" pitchFamily="34" charset="0"/>
              </a:rPr>
              <a:t>, sizeof(struct node));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latin typeface="Calibri" pitchFamily="34" charset="0"/>
              </a:rPr>
              <a:t>     </a:t>
            </a:r>
            <a:r>
              <a:rPr lang="en-US" altLang="en-US" sz="3600" dirty="0" err="1" smtClean="0">
                <a:latin typeface="Calibri" pitchFamily="34" charset="0"/>
              </a:rPr>
              <a:t>nd</a:t>
            </a:r>
            <a:r>
              <a:rPr lang="en-US" altLang="en-US" sz="3600" dirty="0" smtClean="0">
                <a:latin typeface="Calibri" pitchFamily="34" charset="0"/>
              </a:rPr>
              <a:t>-&gt;</a:t>
            </a:r>
            <a:r>
              <a:rPr lang="en-US" altLang="en-US" sz="3600" dirty="0">
                <a:latin typeface="Calibri" pitchFamily="34" charset="0"/>
              </a:rPr>
              <a:t>data = </a:t>
            </a:r>
            <a:r>
              <a:rPr lang="en-US" altLang="en-US" sz="3600" dirty="0" err="1">
                <a:latin typeface="Calibri" pitchFamily="34" charset="0"/>
              </a:rPr>
              <a:t>val</a:t>
            </a:r>
            <a:r>
              <a:rPr lang="en-US" altLang="en-US" sz="3600" dirty="0">
                <a:latin typeface="Calibri" pitchFamily="3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latin typeface="Calibri" pitchFamily="34" charset="0"/>
              </a:rPr>
              <a:t>     return </a:t>
            </a:r>
            <a:r>
              <a:rPr lang="en-US" altLang="en-US" sz="3600" dirty="0" err="1" smtClean="0">
                <a:latin typeface="Calibri" pitchFamily="34" charset="0"/>
              </a:rPr>
              <a:t>nd</a:t>
            </a:r>
            <a:r>
              <a:rPr lang="en-US" altLang="en-US" sz="3600" dirty="0" smtClean="0">
                <a:latin typeface="Calibri" pitchFamily="34" charset="0"/>
              </a:rPr>
              <a:t>; </a:t>
            </a:r>
          </a:p>
          <a:p>
            <a:pPr>
              <a:buClrTx/>
              <a:buFontTx/>
              <a:buNone/>
            </a:pPr>
            <a:r>
              <a:rPr lang="en-US" altLang="en-US" sz="3600" dirty="0" smtClean="0">
                <a:latin typeface="Calibri" pitchFamily="34" charset="0"/>
              </a:rPr>
              <a:t>}</a:t>
            </a:r>
            <a:endParaRPr lang="en-US" altLang="en-US" sz="3600" dirty="0">
              <a:latin typeface="Calibri" pitchFamily="3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1357290" y="1418942"/>
            <a:ext cx="6715172" cy="72417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/* Allocates </a:t>
            </a:r>
            <a:r>
              <a:rPr lang="en-US" altLang="en-US" sz="2200" b="1" dirty="0">
                <a:latin typeface="Calibri" pitchFamily="34" charset="0"/>
              </a:rPr>
              <a:t>new </a:t>
            </a:r>
            <a:r>
              <a:rPr lang="en-US" altLang="en-US" sz="2200" b="1" dirty="0" smtClean="0">
                <a:latin typeface="Calibri" pitchFamily="34" charset="0"/>
              </a:rPr>
              <a:t>node pointer and </a:t>
            </a:r>
            <a:r>
              <a:rPr lang="en-US" altLang="en-US" sz="2200" b="1" dirty="0">
                <a:latin typeface="Calibri" pitchFamily="34" charset="0"/>
              </a:rPr>
              <a:t>sets </a:t>
            </a:r>
            <a:r>
              <a:rPr lang="en-US" altLang="en-US" sz="2200" b="1" dirty="0" smtClean="0">
                <a:latin typeface="Calibri" pitchFamily="34" charset="0"/>
              </a:rPr>
              <a:t>the  </a:t>
            </a:r>
            <a:r>
              <a:rPr lang="en-US" altLang="en-US" sz="2200" b="1" dirty="0">
                <a:latin typeface="Calibri" pitchFamily="34" charset="0"/>
              </a:rPr>
              <a:t>data field to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altLang="en-US" sz="2200" b="1" dirty="0" smtClean="0">
                <a:latin typeface="Calibri" pitchFamily="34" charset="0"/>
              </a:rPr>
              <a:t>, next field is 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NULL</a:t>
            </a:r>
            <a:r>
              <a:rPr lang="en-US" altLang="en-US" sz="2200" b="1" dirty="0" smtClean="0">
                <a:latin typeface="Calibri" pitchFamily="34" charset="0"/>
              </a:rPr>
              <a:t> */</a:t>
            </a:r>
            <a:endParaRPr lang="en-US" altLang="en-US" sz="2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04800" y="1259838"/>
            <a:ext cx="1524000" cy="1039003"/>
          </a:xfrm>
          <a:prstGeom prst="rect">
            <a:avLst/>
          </a:prstGeom>
          <a:solidFill>
            <a:srgbClr val="61FFAC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Inserting at the front of the list. 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1752600" y="1259838"/>
            <a:ext cx="7162800" cy="1811972"/>
          </a:xfrm>
          <a:prstGeom prst="rect">
            <a:avLst/>
          </a:prstGeom>
          <a:solidFill>
            <a:srgbClr val="FFFF8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Create a new node of type struct node. </a:t>
            </a:r>
            <a:r>
              <a:rPr lang="en-US" altLang="en-US" sz="2400" b="1" dirty="0" smtClean="0">
                <a:latin typeface="Calibri" pitchFamily="34" charset="0"/>
              </a:rPr>
              <a:t>Data </a:t>
            </a:r>
            <a:r>
              <a:rPr lang="en-US" altLang="en-US" sz="2400" b="1" dirty="0">
                <a:latin typeface="Calibri" pitchFamily="34" charset="0"/>
              </a:rPr>
              <a:t>field </a:t>
            </a:r>
            <a:r>
              <a:rPr lang="en-US" altLang="en-US" sz="2400" b="1" dirty="0" smtClean="0">
                <a:latin typeface="Calibri" pitchFamily="34" charset="0"/>
              </a:rPr>
              <a:t>set to the value </a:t>
            </a:r>
            <a:r>
              <a:rPr lang="en-US" altLang="en-US" sz="2400" b="1" dirty="0">
                <a:latin typeface="Calibri" pitchFamily="34" charset="0"/>
              </a:rPr>
              <a:t>given.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Calibri" pitchFamily="34" charset="0"/>
              </a:rPr>
              <a:t>“Add’’ </a:t>
            </a:r>
            <a:r>
              <a:rPr lang="en-US" altLang="en-US" sz="2400" b="1" dirty="0" smtClean="0">
                <a:latin typeface="Calibri" pitchFamily="34" charset="0"/>
              </a:rPr>
              <a:t>to </a:t>
            </a:r>
            <a:r>
              <a:rPr lang="en-US" altLang="en-US" sz="2400" b="1" dirty="0">
                <a:latin typeface="Calibri" pitchFamily="34" charset="0"/>
              </a:rPr>
              <a:t>the </a:t>
            </a:r>
            <a:r>
              <a:rPr lang="en-US" altLang="en-US" sz="2400" b="1" dirty="0" smtClean="0">
                <a:latin typeface="Calibri" pitchFamily="34" charset="0"/>
              </a:rPr>
              <a:t>front: 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400" b="1" dirty="0">
                <a:latin typeface="Calibri" pitchFamily="34" charset="0"/>
              </a:rPr>
              <a:t> </a:t>
            </a:r>
            <a:r>
              <a:rPr lang="en-US" altLang="en-US" sz="2400" b="1" dirty="0" smtClean="0">
                <a:latin typeface="Calibri" pitchFamily="34" charset="0"/>
              </a:rPr>
              <a:t>its next pointer points to target of head.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400" b="1" dirty="0" smtClean="0">
                <a:latin typeface="Calibri" pitchFamily="34" charset="0"/>
              </a:rPr>
              <a:t>Adjust head to </a:t>
            </a:r>
            <a:r>
              <a:rPr lang="en-US" altLang="en-US" sz="2400" b="1" dirty="0" err="1" smtClean="0">
                <a:latin typeface="Calibri" pitchFamily="34" charset="0"/>
              </a:rPr>
              <a:t>newnode</a:t>
            </a:r>
            <a:r>
              <a:rPr lang="en-US" altLang="en-US" sz="2400" b="1" dirty="0" smtClean="0">
                <a:latin typeface="Calibri" pitchFamily="34" charset="0"/>
              </a:rPr>
              <a:t>. </a:t>
            </a:r>
            <a:endParaRPr lang="en-US" altLang="en-US" sz="2400" b="1" dirty="0">
              <a:latin typeface="Calibri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304800" y="3520010"/>
            <a:ext cx="2567196" cy="899590"/>
            <a:chOff x="2534443" y="3284771"/>
            <a:chExt cx="2567196" cy="899590"/>
          </a:xfrm>
        </p:grpSpPr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3821567" y="3284771"/>
              <a:ext cx="128007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err="1" smtClean="0">
                  <a:latin typeface="Calibri" pitchFamily="34" charset="0"/>
                </a:rPr>
                <a:t>newnode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534443" y="3422361"/>
              <a:ext cx="817563" cy="762000"/>
            </a:xfrm>
            <a:prstGeom prst="rect">
              <a:avLst/>
            </a:prstGeom>
            <a:solidFill>
              <a:srgbClr val="FEBD1A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3362440" y="3420790"/>
              <a:ext cx="444500" cy="762000"/>
            </a:xfrm>
            <a:prstGeom prst="rect">
              <a:avLst/>
            </a:prstGeom>
            <a:solidFill>
              <a:srgbClr val="05C9FF"/>
            </a:solidFill>
            <a:ln w="9360" cap="sq">
              <a:solidFill>
                <a:srgbClr val="9D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Text Box 47"/>
            <p:cNvSpPr txBox="1">
              <a:spLocks noChangeArrowheads="1"/>
            </p:cNvSpPr>
            <p:nvPr/>
          </p:nvSpPr>
          <p:spPr bwMode="auto">
            <a:xfrm>
              <a:off x="2781749" y="3610769"/>
              <a:ext cx="346075" cy="40934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8</a:t>
              </a:r>
            </a:p>
          </p:txBody>
        </p:sp>
      </p:grpSp>
      <p:sp>
        <p:nvSpPr>
          <p:cNvPr id="79" name="Rectangle 1"/>
          <p:cNvSpPr>
            <a:spLocks noChangeArrowheads="1"/>
          </p:cNvSpPr>
          <p:nvPr/>
        </p:nvSpPr>
        <p:spPr bwMode="auto">
          <a:xfrm>
            <a:off x="1290215" y="4865115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2107778" y="4865115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998365" y="4865115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3815928" y="4865115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4781128" y="4865115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5598690" y="4865115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6489278" y="4865115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7306840" y="4865115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6"/>
          <p:cNvGrpSpPr/>
          <p:nvPr/>
        </p:nvGrpSpPr>
        <p:grpSpPr>
          <a:xfrm>
            <a:off x="-101627" y="4929198"/>
            <a:ext cx="9105813" cy="766537"/>
            <a:chOff x="-101627" y="4812722"/>
            <a:chExt cx="9105813" cy="766537"/>
          </a:xfrm>
        </p:grpSpPr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1436265" y="5017515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82" name="AutoShape 4"/>
            <p:cNvCxnSpPr>
              <a:cxnSpLocks noChangeShapeType="1"/>
            </p:cNvCxnSpPr>
            <p:nvPr/>
          </p:nvCxnSpPr>
          <p:spPr bwMode="auto">
            <a:xfrm>
              <a:off x="2404640" y="5169915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3144415" y="5017515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86" name="AutoShape 8"/>
            <p:cNvCxnSpPr>
              <a:cxnSpLocks noChangeShapeType="1"/>
            </p:cNvCxnSpPr>
            <p:nvPr/>
          </p:nvCxnSpPr>
          <p:spPr bwMode="auto">
            <a:xfrm>
              <a:off x="4112790" y="5169915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4927178" y="5017515"/>
              <a:ext cx="32442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90" name="AutoShape 12"/>
            <p:cNvCxnSpPr>
              <a:cxnSpLocks noChangeShapeType="1"/>
            </p:cNvCxnSpPr>
            <p:nvPr/>
          </p:nvCxnSpPr>
          <p:spPr bwMode="auto">
            <a:xfrm>
              <a:off x="5895553" y="5169915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3" name="Text Box 15"/>
            <p:cNvSpPr txBox="1">
              <a:spLocks noChangeArrowheads="1"/>
            </p:cNvSpPr>
            <p:nvPr/>
          </p:nvSpPr>
          <p:spPr bwMode="auto">
            <a:xfrm>
              <a:off x="6635328" y="5017515"/>
              <a:ext cx="4109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94" name="AutoShape 16"/>
            <p:cNvCxnSpPr>
              <a:cxnSpLocks noChangeShapeType="1"/>
            </p:cNvCxnSpPr>
            <p:nvPr/>
          </p:nvCxnSpPr>
          <p:spPr bwMode="auto">
            <a:xfrm>
              <a:off x="7603703" y="5169915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Text Box 17"/>
            <p:cNvSpPr txBox="1">
              <a:spLocks noChangeArrowheads="1"/>
            </p:cNvSpPr>
            <p:nvPr/>
          </p:nvSpPr>
          <p:spPr bwMode="auto">
            <a:xfrm>
              <a:off x="8214890" y="5169915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-101627" y="4812722"/>
              <a:ext cx="765251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97" name="AutoShape 19"/>
            <p:cNvCxnSpPr>
              <a:cxnSpLocks noChangeShapeType="1"/>
            </p:cNvCxnSpPr>
            <p:nvPr/>
          </p:nvCxnSpPr>
          <p:spPr bwMode="auto">
            <a:xfrm>
              <a:off x="725143" y="4865115"/>
              <a:ext cx="55554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1308" name="AutoShape 44"/>
          <p:cNvCxnSpPr>
            <a:cxnSpLocks noChangeShapeType="1"/>
          </p:cNvCxnSpPr>
          <p:nvPr/>
        </p:nvCxnSpPr>
        <p:spPr bwMode="auto">
          <a:xfrm>
            <a:off x="1355047" y="4037012"/>
            <a:ext cx="714375" cy="30638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rot="16200000" flipH="1">
            <a:off x="1240183" y="4305069"/>
            <a:ext cx="703483" cy="473755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19"/>
          <p:cNvCxnSpPr>
            <a:cxnSpLocks noChangeShapeType="1"/>
            <a:stCxn id="96" idx="0"/>
          </p:cNvCxnSpPr>
          <p:nvPr/>
        </p:nvCxnSpPr>
        <p:spPr bwMode="auto">
          <a:xfrm rot="5400000" flipH="1" flipV="1">
            <a:off x="216408" y="4451471"/>
            <a:ext cx="542319" cy="413137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" name="Title 1"/>
          <p:cNvSpPr txBox="1">
            <a:spLocks/>
          </p:cNvSpPr>
          <p:nvPr/>
        </p:nvSpPr>
        <p:spPr>
          <a:xfrm>
            <a:off x="323528" y="44624"/>
            <a:ext cx="8568952" cy="93610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defTabSz="914400">
              <a:buClrTx/>
              <a:buSzTx/>
              <a:buFontTx/>
            </a:pPr>
            <a:r>
              <a:rPr lang="en-US" kern="0" dirty="0" smtClean="0">
                <a:solidFill>
                  <a:schemeClr val="tx1"/>
                </a:solidFill>
                <a:latin typeface="Calibri" pitchFamily="34" charset="0"/>
              </a:rPr>
              <a:t>Insert at Front</a:t>
            </a:r>
            <a:endParaRPr lang="en-US" kern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B61C9DF-FC44-42B1-9198-483E2BB84E12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14348" y="4929198"/>
            <a:ext cx="571504" cy="357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  <p:bldP spid="11286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4282" y="799619"/>
            <a:ext cx="8534400" cy="3700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dirty="0">
                <a:latin typeface="Calibri" pitchFamily="34" charset="0"/>
              </a:rPr>
              <a:t>struct node *</a:t>
            </a:r>
            <a:r>
              <a:rPr lang="en-US" altLang="en-US" sz="3600" dirty="0" err="1">
                <a:latin typeface="Calibri" pitchFamily="34" charset="0"/>
              </a:rPr>
              <a:t>insert_front</a:t>
            </a:r>
            <a:r>
              <a:rPr lang="en-US" altLang="en-US" sz="3600" dirty="0">
                <a:latin typeface="Calibri" pitchFamily="34" charset="0"/>
              </a:rPr>
              <a:t>(</a:t>
            </a:r>
            <a:r>
              <a:rPr lang="en-US" altLang="en-US" sz="3600" dirty="0" err="1">
                <a:latin typeface="Calibri" pitchFamily="34" charset="0"/>
              </a:rPr>
              <a:t>int</a:t>
            </a:r>
            <a:r>
              <a:rPr lang="en-US" altLang="en-US" sz="3600" dirty="0">
                <a:latin typeface="Calibri" pitchFamily="34" charset="0"/>
              </a:rPr>
              <a:t> </a:t>
            </a:r>
            <a:r>
              <a:rPr lang="en-US" altLang="en-US" sz="3600" dirty="0" err="1">
                <a:latin typeface="Calibri" pitchFamily="34" charset="0"/>
              </a:rPr>
              <a:t>val</a:t>
            </a:r>
            <a:r>
              <a:rPr lang="en-US" altLang="en-US" sz="3600" dirty="0">
                <a:latin typeface="Calibri" pitchFamily="34" charset="0"/>
              </a:rPr>
              <a:t>, struct node *head) {</a:t>
            </a:r>
          </a:p>
          <a:p>
            <a:pPr lvl="1" indent="0">
              <a:buClrTx/>
              <a:buFontTx/>
              <a:buNone/>
            </a:pPr>
            <a:r>
              <a:rPr lang="en-US" altLang="en-US" sz="3600" dirty="0" smtClean="0">
                <a:latin typeface="Calibri" pitchFamily="34" charset="0"/>
              </a:rPr>
              <a:t>struct </a:t>
            </a:r>
            <a:r>
              <a:rPr lang="en-US" altLang="en-US" sz="3600" dirty="0">
                <a:latin typeface="Calibri" pitchFamily="34" charset="0"/>
              </a:rPr>
              <a:t>node </a:t>
            </a:r>
            <a:r>
              <a:rPr lang="en-US" altLang="en-US" sz="3600" dirty="0" smtClean="0">
                <a:latin typeface="Calibri" pitchFamily="34" charset="0"/>
              </a:rPr>
              <a:t>*</a:t>
            </a:r>
            <a:r>
              <a:rPr lang="en-US" altLang="en-US" sz="3600" dirty="0" err="1" smtClean="0">
                <a:latin typeface="Calibri" pitchFamily="34" charset="0"/>
              </a:rPr>
              <a:t>newnode</a:t>
            </a:r>
            <a:r>
              <a:rPr lang="en-US" altLang="en-US" sz="3600" dirty="0" smtClean="0">
                <a:latin typeface="Calibri" pitchFamily="34" charset="0"/>
              </a:rPr>
              <a:t>= </a:t>
            </a:r>
            <a:r>
              <a:rPr lang="en-US" altLang="en-US" sz="3600" dirty="0" err="1">
                <a:latin typeface="Calibri" pitchFamily="34" charset="0"/>
              </a:rPr>
              <a:t>make_node</a:t>
            </a:r>
            <a:r>
              <a:rPr lang="en-US" altLang="en-US" sz="3600" dirty="0">
                <a:latin typeface="Calibri" pitchFamily="34" charset="0"/>
              </a:rPr>
              <a:t>(</a:t>
            </a:r>
            <a:r>
              <a:rPr lang="en-US" altLang="en-US" sz="3600" dirty="0" err="1">
                <a:latin typeface="Calibri" pitchFamily="34" charset="0"/>
              </a:rPr>
              <a:t>val</a:t>
            </a:r>
            <a:r>
              <a:rPr lang="en-US" altLang="en-US" sz="3600" dirty="0">
                <a:latin typeface="Calibri" pitchFamily="34" charset="0"/>
              </a:rPr>
              <a:t>); </a:t>
            </a:r>
          </a:p>
          <a:p>
            <a:pPr lvl="1" indent="0">
              <a:buClrTx/>
              <a:buFontTx/>
              <a:buNone/>
            </a:pPr>
            <a:r>
              <a:rPr lang="en-US" altLang="en-US" sz="3600" dirty="0" err="1" smtClean="0">
                <a:latin typeface="Calibri" pitchFamily="34" charset="0"/>
              </a:rPr>
              <a:t>newnode</a:t>
            </a:r>
            <a:r>
              <a:rPr lang="en-US" altLang="en-US" sz="3600" dirty="0" smtClean="0">
                <a:latin typeface="Calibri" pitchFamily="34" charset="0"/>
              </a:rPr>
              <a:t>-&gt;</a:t>
            </a:r>
            <a:r>
              <a:rPr lang="en-US" altLang="en-US" sz="3600" dirty="0">
                <a:latin typeface="Calibri" pitchFamily="34" charset="0"/>
              </a:rPr>
              <a:t>next = head;</a:t>
            </a:r>
          </a:p>
          <a:p>
            <a:pPr lvl="1" indent="0">
              <a:buClrTx/>
              <a:buFontTx/>
              <a:buNone/>
            </a:pPr>
            <a:r>
              <a:rPr lang="en-US" altLang="en-US" sz="3600" dirty="0" smtClean="0">
                <a:latin typeface="Calibri" pitchFamily="34" charset="0"/>
              </a:rPr>
              <a:t>head </a:t>
            </a:r>
            <a:r>
              <a:rPr lang="en-US" altLang="en-US" sz="3600" dirty="0">
                <a:latin typeface="Calibri" pitchFamily="34" charset="0"/>
              </a:rPr>
              <a:t>= </a:t>
            </a:r>
            <a:r>
              <a:rPr lang="en-US" altLang="en-US" sz="3600" dirty="0" err="1" smtClean="0">
                <a:latin typeface="Calibri" pitchFamily="34" charset="0"/>
              </a:rPr>
              <a:t>newnode</a:t>
            </a:r>
            <a:r>
              <a:rPr lang="en-US" altLang="en-US" sz="3600" dirty="0" smtClean="0">
                <a:latin typeface="Calibri" pitchFamily="34" charset="0"/>
              </a:rPr>
              <a:t>; </a:t>
            </a:r>
          </a:p>
          <a:p>
            <a:pPr lvl="1" indent="0">
              <a:buClrTx/>
              <a:buFontTx/>
              <a:buNone/>
            </a:pPr>
            <a:r>
              <a:rPr lang="en-US" altLang="en-US" sz="3600" dirty="0" smtClean="0">
                <a:latin typeface="Calibri" pitchFamily="34" charset="0"/>
              </a:rPr>
              <a:t>return </a:t>
            </a:r>
            <a:r>
              <a:rPr lang="en-US" altLang="en-US" sz="3600" dirty="0">
                <a:latin typeface="Calibri" pitchFamily="34" charset="0"/>
              </a:rPr>
              <a:t>head</a:t>
            </a:r>
            <a:r>
              <a:rPr lang="en-US" altLang="en-US" sz="3600" dirty="0" smtClean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3600" dirty="0" smtClean="0">
                <a:latin typeface="Calibri" pitchFamily="34" charset="0"/>
              </a:rPr>
              <a:t>}</a:t>
            </a:r>
            <a:endParaRPr lang="en-US" altLang="en-US" sz="36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020836"/>
            <a:ext cx="914400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Inserts </a:t>
            </a:r>
            <a:r>
              <a:rPr lang="en-US" altLang="en-US" sz="2800" dirty="0" err="1" smtClean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newnode</a:t>
            </a: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 at 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the </a:t>
            </a: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head of 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the </a:t>
            </a: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list (pointed by </a:t>
            </a:r>
            <a:r>
              <a:rPr lang="en-US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head</a:t>
            </a: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). </a:t>
            </a:r>
            <a:endParaRPr lang="en-US" altLang="en-US" sz="2800" dirty="0">
              <a:latin typeface="Calibri" pitchFamily="34" charset="0"/>
              <a:cs typeface="Times New Roman" pitchFamily="16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Returns 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pointer to the head of new </a:t>
            </a: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list.</a:t>
            </a:r>
            <a:endParaRPr lang="en-US" altLang="en-US" sz="2800" dirty="0" smtClean="0">
              <a:latin typeface="Calibri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Works even when list </a:t>
            </a:r>
            <a:r>
              <a:rPr lang="en-US" altLang="en-US" sz="2800" dirty="0">
                <a:latin typeface="Calibri" pitchFamily="34" charset="0"/>
                <a:cs typeface="Times New Roman" pitchFamily="16" charset="0"/>
              </a:rPr>
              <a:t>is </a:t>
            </a:r>
            <a:r>
              <a:rPr lang="en-US" altLang="en-US" sz="2800" dirty="0" smtClean="0">
                <a:latin typeface="Calibri" pitchFamily="34" charset="0"/>
                <a:cs typeface="Times New Roman" pitchFamily="16" charset="0"/>
              </a:rPr>
              <a:t>empty, i.e. </a:t>
            </a:r>
            <a:r>
              <a:rPr lang="en-US" altLang="en-US" sz="2800" dirty="0" smtClean="0">
                <a:solidFill>
                  <a:srgbClr val="FF0000"/>
                </a:solidFill>
                <a:latin typeface="Calibri" pitchFamily="34" charset="0"/>
                <a:cs typeface="Times New Roman" pitchFamily="16" charset="0"/>
              </a:rPr>
              <a:t>head == NULL</a:t>
            </a:r>
            <a:endParaRPr lang="en-US" altLang="en-US" sz="2800" dirty="0">
              <a:solidFill>
                <a:srgbClr val="FF0000"/>
              </a:solidFill>
              <a:latin typeface="Calibri" pitchFamily="34" charset="0"/>
              <a:cs typeface="Times New Roman" pitchFamily="16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9E3C41-2AA6-45CC-99CB-14CFD3A86FFA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603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25" y="152400"/>
            <a:ext cx="9003021" cy="1552344"/>
            <a:chOff x="152400" y="152400"/>
            <a:chExt cx="9003021" cy="1552344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61778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43376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6542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8" name="AutoShape 4"/>
            <p:cNvCxnSpPr>
              <a:cxnSpLocks noChangeShapeType="1"/>
            </p:cNvCxnSpPr>
            <p:nvPr/>
          </p:nvCxnSpPr>
          <p:spPr bwMode="auto">
            <a:xfrm>
              <a:off x="3730625" y="7620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25938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141913" y="4572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473575" y="609600"/>
              <a:ext cx="347663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8"/>
            <p:cNvCxnSpPr>
              <a:cxnSpLocks noChangeShapeType="1"/>
            </p:cNvCxnSpPr>
            <p:nvPr/>
          </p:nvCxnSpPr>
          <p:spPr bwMode="auto">
            <a:xfrm>
              <a:off x="5440363" y="762000"/>
              <a:ext cx="668337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6108700" y="457200"/>
              <a:ext cx="815975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6924675" y="4572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6256338" y="609600"/>
              <a:ext cx="34766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7223125" y="7620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81685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63441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7964488" y="609600"/>
              <a:ext cx="646112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20" name="AutoShape 16"/>
            <p:cNvCxnSpPr>
              <a:cxnSpLocks noChangeShapeType="1"/>
              <a:endCxn id="21" idx="0"/>
            </p:cNvCxnSpPr>
            <p:nvPr/>
          </p:nvCxnSpPr>
          <p:spPr bwMode="auto">
            <a:xfrm rot="5400000">
              <a:off x="8609487" y="1065687"/>
              <a:ext cx="381000" cy="7842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8366125" y="1295400"/>
              <a:ext cx="789296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52400" y="152400"/>
              <a:ext cx="827088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90600" y="4572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808163" y="4572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139825" y="609600"/>
              <a:ext cx="346075" cy="409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 smtClean="0">
                  <a:latin typeface="Calibri" pitchFamily="34" charset="0"/>
                </a:rPr>
                <a:t>8</a:t>
              </a:r>
              <a:endParaRPr lang="en-US" altLang="en-US" sz="2200" b="1" dirty="0">
                <a:latin typeface="Calibri" pitchFamily="34" charset="0"/>
              </a:endParaRPr>
            </a:p>
          </p:txBody>
        </p:sp>
        <p:cxnSp>
          <p:nvCxnSpPr>
            <p:cNvPr id="26" name="AutoShape 22"/>
            <p:cNvCxnSpPr>
              <a:cxnSpLocks noChangeShapeType="1"/>
            </p:cNvCxnSpPr>
            <p:nvPr/>
          </p:nvCxnSpPr>
          <p:spPr bwMode="auto">
            <a:xfrm>
              <a:off x="457200" y="5334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3"/>
            <p:cNvCxnSpPr>
              <a:cxnSpLocks noChangeShapeType="1"/>
            </p:cNvCxnSpPr>
            <p:nvPr/>
          </p:nvCxnSpPr>
          <p:spPr bwMode="auto">
            <a:xfrm flipV="1">
              <a:off x="2057400" y="609600"/>
              <a:ext cx="5334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81000" y="1905000"/>
            <a:ext cx="8686800" cy="724174"/>
          </a:xfrm>
          <a:prstGeom prst="rect">
            <a:avLst/>
          </a:prstGeom>
          <a:solidFill>
            <a:srgbClr val="DFF9A5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Let’s start </a:t>
            </a:r>
            <a:r>
              <a:rPr lang="en-US" altLang="en-US" sz="2200" b="1" dirty="0">
                <a:latin typeface="Calibri" pitchFamily="34" charset="0"/>
              </a:rPr>
              <a:t>with an empty list and </a:t>
            </a:r>
            <a:r>
              <a:rPr lang="en-US" altLang="en-US" sz="2200" b="1" dirty="0" smtClean="0">
                <a:latin typeface="Calibri" pitchFamily="34" charset="0"/>
              </a:rPr>
              <a:t>insert </a:t>
            </a:r>
            <a:r>
              <a:rPr lang="en-US" altLang="en-US" sz="2200" b="1" dirty="0">
                <a:latin typeface="Calibri" pitchFamily="34" charset="0"/>
              </a:rPr>
              <a:t>in sequence -2, 1,2, 4 and 8, </a:t>
            </a:r>
            <a:r>
              <a:rPr lang="en-US" altLang="en-US" sz="2200" b="1" dirty="0" smtClean="0">
                <a:latin typeface="Calibri" pitchFamily="34" charset="0"/>
              </a:rPr>
              <a:t>given by user. Final </a:t>
            </a:r>
            <a:r>
              <a:rPr lang="en-US" altLang="en-US" sz="2200" b="1" dirty="0">
                <a:latin typeface="Calibri" pitchFamily="34" charset="0"/>
              </a:rPr>
              <a:t>list should be as above.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81000" y="2928934"/>
            <a:ext cx="8686800" cy="19834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node *head = NULL;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int </a:t>
            </a:r>
            <a:r>
              <a:rPr lang="en-US" altLang="en-US" sz="2200" b="1" dirty="0" err="1" smtClean="0">
                <a:latin typeface="Calibri" pitchFamily="34" charset="0"/>
              </a:rPr>
              <a:t>val</a:t>
            </a:r>
            <a:r>
              <a:rPr lang="en-US" altLang="en-US" sz="2200" b="1" dirty="0" smtClean="0">
                <a:latin typeface="Calibri" pitchFamily="34" charset="0"/>
              </a:rPr>
              <a:t>; scanf (“%d”, &amp;</a:t>
            </a:r>
            <a:r>
              <a:rPr lang="en-US" altLang="en-US" sz="2200" b="1" dirty="0" err="1" smtClean="0">
                <a:latin typeface="Calibri" pitchFamily="34" charset="0"/>
              </a:rPr>
              <a:t>val</a:t>
            </a:r>
            <a:r>
              <a:rPr lang="en-US" altLang="en-US" sz="2200" b="1" dirty="0" smtClean="0">
                <a:latin typeface="Calibri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while (</a:t>
            </a:r>
            <a:r>
              <a:rPr lang="en-US" altLang="en-US" sz="2200" b="1" dirty="0" err="1" smtClean="0">
                <a:latin typeface="Calibri" pitchFamily="34" charset="0"/>
              </a:rPr>
              <a:t>val</a:t>
            </a:r>
            <a:r>
              <a:rPr lang="en-US" altLang="en-US" sz="2200" b="1" dirty="0" smtClean="0">
                <a:latin typeface="Calibri" pitchFamily="34" charset="0"/>
              </a:rPr>
              <a:t> != -1) {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  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insert_front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Calibri" pitchFamily="34" charset="0"/>
              </a:rPr>
              <a:t>val</a:t>
            </a:r>
            <a:r>
              <a:rPr lang="en-US" altLang="en-US" sz="2200" b="1" dirty="0" smtClean="0">
                <a:solidFill>
                  <a:srgbClr val="FF0000"/>
                </a:solidFill>
                <a:latin typeface="Calibri" pitchFamily="34" charset="0"/>
              </a:rPr>
              <a:t>, head);</a:t>
            </a:r>
          </a:p>
          <a:p>
            <a:pPr>
              <a:buClrTx/>
            </a:pPr>
            <a:r>
              <a:rPr lang="en-US" altLang="en-US" sz="2200" b="1" dirty="0" smtClean="0">
                <a:solidFill>
                  <a:srgbClr val="EA157A"/>
                </a:solidFill>
                <a:latin typeface="Calibri" pitchFamily="34" charset="0"/>
              </a:rPr>
              <a:t>   </a:t>
            </a:r>
            <a:r>
              <a:rPr lang="en-US" altLang="en-US" sz="2200" b="1" dirty="0" smtClean="0">
                <a:latin typeface="Calibri" pitchFamily="34" charset="0"/>
              </a:rPr>
              <a:t>scanf (“%d”, &amp;</a:t>
            </a:r>
            <a:r>
              <a:rPr lang="en-US" altLang="en-US" sz="2200" b="1" dirty="0" err="1" smtClean="0">
                <a:latin typeface="Calibri" pitchFamily="34" charset="0"/>
              </a:rPr>
              <a:t>val</a:t>
            </a:r>
            <a:r>
              <a:rPr lang="en-US" altLang="en-US" sz="2200" b="1" dirty="0" smtClean="0">
                <a:latin typeface="Calibri" pitchFamily="34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solidFill>
                  <a:schemeClr val="accent5">
                    <a:lumMod val="10000"/>
                  </a:schemeClr>
                </a:solidFill>
                <a:latin typeface="Calibri" pitchFamily="34" charset="0"/>
              </a:rPr>
              <a:t>}</a:t>
            </a:r>
            <a:endParaRPr lang="en-US" altLang="en-US" sz="2200" b="1" dirty="0">
              <a:solidFill>
                <a:schemeClr val="accent5">
                  <a:lumMod val="1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81000" y="5410200"/>
            <a:ext cx="8686800" cy="724174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Creates list in the reverse order: head points to the last element inserted.</a:t>
            </a:r>
          </a:p>
          <a:p>
            <a:pPr>
              <a:buClrTx/>
              <a:buFontTx/>
              <a:buNone/>
            </a:pPr>
            <a:r>
              <a:rPr lang="en-US" altLang="en-US" sz="2200" b="1" dirty="0" smtClean="0">
                <a:latin typeface="Calibri" pitchFamily="34" charset="0"/>
              </a:rPr>
              <a:t>How to create list in the same order as input?</a:t>
            </a: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487270-D972-4F3A-84A4-1207122C7E82}" type="datetime7">
              <a:rPr lang="en-US" altLang="en-US" smtClean="0"/>
              <a:pPr/>
              <a:t>Nov-17</a:t>
            </a:fld>
            <a:endParaRPr lang="en-US" alt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DataStructures</a:t>
            </a:r>
            <a:endParaRPr lang="hi-IN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DEB0225-6FE0-4D10-B115-5A4954E37AF2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91341" y="4572008"/>
            <a:ext cx="2592248" cy="435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chemeClr val="tx1">
                    <a:lumMod val="75000"/>
                  </a:schemeClr>
                </a:solidFill>
                <a:latin typeface="Calibri" pitchFamily="34" charset="0"/>
              </a:rPr>
              <a:t>INPUT: -2 1 2 4 8 -1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27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Last class 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r>
              <a:rPr lang="en-US" dirty="0" smtClean="0"/>
              <a:t>Last tutorial 14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r>
              <a:rPr lang="en-US" dirty="0" smtClean="0"/>
              <a:t>Last lab assignment 9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pPr lvl="1"/>
            <a:r>
              <a:rPr lang="en-US" dirty="0" smtClean="0"/>
              <a:t>Labs will be open the next week also, in case you want to practice (except 13</a:t>
            </a:r>
            <a:r>
              <a:rPr lang="en-US" baseline="30000" dirty="0" smtClean="0"/>
              <a:t>th</a:t>
            </a:r>
            <a:r>
              <a:rPr lang="en-US" dirty="0" smtClean="0"/>
              <a:t>,14</a:t>
            </a:r>
            <a:r>
              <a:rPr lang="en-US" baseline="30000" dirty="0" smtClean="0"/>
              <a:t>th</a:t>
            </a:r>
            <a:r>
              <a:rPr lang="en-US" dirty="0" smtClean="0"/>
              <a:t> 2-5 pm)</a:t>
            </a:r>
          </a:p>
          <a:p>
            <a:r>
              <a:rPr lang="en-US" dirty="0" smtClean="0"/>
              <a:t>Last date for submitting regrading requests</a:t>
            </a:r>
          </a:p>
          <a:p>
            <a:pPr lvl="1"/>
            <a:r>
              <a:rPr lang="en-US" dirty="0" smtClean="0"/>
              <a:t>For lab assignments = 15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pPr lvl="1"/>
            <a:r>
              <a:rPr lang="en-US" dirty="0" smtClean="0"/>
              <a:t>For lab exam = 17</a:t>
            </a:r>
            <a:r>
              <a:rPr lang="en-US" baseline="30000" dirty="0" smtClean="0"/>
              <a:t>th</a:t>
            </a:r>
            <a:r>
              <a:rPr lang="en-US" dirty="0" smtClean="0"/>
              <a:t> November</a:t>
            </a:r>
          </a:p>
          <a:p>
            <a:r>
              <a:rPr lang="en-US" dirty="0" smtClean="0"/>
              <a:t>Regrading requests without specific reason for request will be ignored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962399" y="10524"/>
            <a:ext cx="5165725" cy="675276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en-US" kern="0" dirty="0" smtClean="0">
                <a:solidFill>
                  <a:schemeClr val="tx1"/>
                </a:solidFill>
                <a:latin typeface="Calibri" pitchFamily="34" charset="0"/>
              </a:rPr>
              <a:t>Structure Pointers</a:t>
            </a:r>
            <a:endParaRPr lang="en-US" altLang="en-US" kern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71414"/>
            <a:ext cx="3657600" cy="2460758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point 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	</a:t>
            </a:r>
            <a:r>
              <a:rPr lang="en-IN" altLang="en-US" sz="2200" dirty="0" err="1">
                <a:latin typeface="+mn-lt"/>
              </a:rPr>
              <a:t>int</a:t>
            </a:r>
            <a:r>
              <a:rPr lang="en-IN" altLang="en-US" sz="2200" dirty="0">
                <a:latin typeface="+mn-lt"/>
              </a:rPr>
              <a:t> x; </a:t>
            </a:r>
            <a:r>
              <a:rPr lang="en-IN" altLang="en-US" sz="2200" dirty="0" err="1">
                <a:latin typeface="+mn-lt"/>
              </a:rPr>
              <a:t>int</a:t>
            </a:r>
            <a:r>
              <a:rPr lang="en-IN" altLang="en-US" sz="2200" dirty="0">
                <a:latin typeface="+mn-lt"/>
              </a:rPr>
              <a:t> y;};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</a:t>
            </a:r>
            <a:r>
              <a:rPr lang="en-IN" altLang="en-US" sz="2200" dirty="0" err="1">
                <a:latin typeface="+mn-lt"/>
              </a:rPr>
              <a:t>rect</a:t>
            </a:r>
            <a:r>
              <a:rPr lang="en-IN" altLang="en-US" sz="2200" dirty="0">
                <a:latin typeface="+mn-lt"/>
              </a:rPr>
              <a:t> {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   </a:t>
            </a: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point </a:t>
            </a:r>
            <a:r>
              <a:rPr lang="en-IN" altLang="en-US" sz="2200" dirty="0" err="1">
                <a:latin typeface="+mn-lt"/>
              </a:rPr>
              <a:t>leftbot</a:t>
            </a:r>
            <a:r>
              <a:rPr lang="en-IN" altLang="en-US" sz="2200" dirty="0">
                <a:latin typeface="+mn-lt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   </a:t>
            </a: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point </a:t>
            </a:r>
            <a:r>
              <a:rPr lang="en-IN" altLang="en-US" sz="2200" dirty="0" err="1">
                <a:latin typeface="+mn-lt"/>
              </a:rPr>
              <a:t>righttop</a:t>
            </a:r>
            <a:r>
              <a:rPr lang="en-IN" altLang="en-US" sz="2200" dirty="0">
                <a:latin typeface="+mn-lt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};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err="1">
                <a:latin typeface="+mn-lt"/>
              </a:rPr>
              <a:t>struct</a:t>
            </a:r>
            <a:r>
              <a:rPr lang="en-IN" altLang="en-US" sz="2200" dirty="0">
                <a:latin typeface="+mn-lt"/>
              </a:rPr>
              <a:t> </a:t>
            </a:r>
            <a:r>
              <a:rPr lang="en-IN" altLang="en-US" sz="2200" dirty="0" err="1">
                <a:latin typeface="+mn-lt"/>
              </a:rPr>
              <a:t>rect</a:t>
            </a:r>
            <a:r>
              <a:rPr lang="en-IN" altLang="en-US" sz="2200" dirty="0">
                <a:latin typeface="+mn-lt"/>
              </a:rPr>
              <a:t> *</a:t>
            </a:r>
            <a:r>
              <a:rPr lang="en-IN" altLang="en-US" sz="2200" dirty="0" err="1">
                <a:latin typeface="+mn-lt"/>
              </a:rPr>
              <a:t>pr</a:t>
            </a:r>
            <a:r>
              <a:rPr lang="en-IN" altLang="en-US" sz="2200" dirty="0">
                <a:latin typeface="+mn-lt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13" y="2943092"/>
            <a:ext cx="4984538" cy="3414866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 smtClean="0">
                <a:latin typeface="+mn-lt"/>
              </a:rPr>
              <a:t>pr </a:t>
            </a:r>
            <a:r>
              <a:rPr lang="en-IN" altLang="en-US" sz="2400" dirty="0">
                <a:latin typeface="+mn-lt"/>
              </a:rPr>
              <a:t>is </a:t>
            </a:r>
            <a:r>
              <a:rPr lang="en-IN" altLang="en-US" sz="2400" dirty="0" smtClean="0">
                <a:latin typeface="+mn-lt"/>
              </a:rPr>
              <a:t>pointer </a:t>
            </a:r>
            <a:r>
              <a:rPr lang="en-IN" altLang="en-US" sz="2400" dirty="0">
                <a:latin typeface="+mn-lt"/>
              </a:rPr>
              <a:t>to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rect.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+mn-lt"/>
              </a:rPr>
              <a:t>To access a field of the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pointed to by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</a:t>
            </a:r>
            <a:r>
              <a:rPr lang="en-IN" altLang="en-US" sz="2400" dirty="0" err="1">
                <a:latin typeface="+mn-lt"/>
              </a:rPr>
              <a:t>rect</a:t>
            </a:r>
            <a:r>
              <a:rPr lang="en-IN" altLang="en-US" sz="2400" dirty="0">
                <a:latin typeface="+mn-lt"/>
              </a:rPr>
              <a:t>, use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leftbot</a:t>
            </a:r>
            <a:endParaRPr lang="en-IN" altLang="en-US" sz="2400" dirty="0">
              <a:solidFill>
                <a:srgbClr val="9D0000"/>
              </a:solidFill>
              <a:latin typeface="+mn-lt"/>
            </a:endParaRP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(*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righttop</a:t>
            </a:r>
            <a:endParaRPr lang="en-IN" altLang="en-US" sz="2400" dirty="0">
              <a:solidFill>
                <a:srgbClr val="9D0000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+mn-lt"/>
              </a:rPr>
              <a:t>Bracketing (*</a:t>
            </a:r>
            <a:r>
              <a:rPr lang="en-IN" altLang="en-US" sz="2400" dirty="0" err="1">
                <a:latin typeface="+mn-lt"/>
              </a:rPr>
              <a:t>pr</a:t>
            </a:r>
            <a:r>
              <a:rPr lang="en-IN" altLang="en-US" sz="2400" dirty="0">
                <a:latin typeface="+mn-lt"/>
              </a:rPr>
              <a:t>) is </a:t>
            </a:r>
            <a:r>
              <a:rPr lang="en-IN" altLang="en-US" sz="2400" dirty="0">
                <a:solidFill>
                  <a:srgbClr val="C00000"/>
                </a:solidFill>
                <a:latin typeface="+mn-lt"/>
              </a:rPr>
              <a:t>essential</a:t>
            </a:r>
            <a:r>
              <a:rPr lang="en-IN" altLang="en-US" sz="2400" dirty="0">
                <a:latin typeface="+mn-lt"/>
              </a:rPr>
              <a:t> here. * has lower precedence than . 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+mn-lt"/>
              </a:rPr>
              <a:t>To access the x field of </a:t>
            </a:r>
            <a:r>
              <a:rPr lang="en-IN" altLang="en-US" sz="2400" dirty="0" err="1">
                <a:latin typeface="+mn-lt"/>
              </a:rPr>
              <a:t>leftbot</a:t>
            </a:r>
            <a:r>
              <a:rPr lang="en-IN" altLang="en-US" sz="2400" dirty="0">
                <a:latin typeface="+mn-lt"/>
              </a:rPr>
              <a:t>, </a:t>
            </a:r>
            <a:r>
              <a:rPr lang="en-IN" altLang="en-US" sz="2400" dirty="0" smtClean="0">
                <a:latin typeface="+mn-lt"/>
              </a:rPr>
              <a:t>use</a:t>
            </a:r>
            <a:r>
              <a:rPr lang="en-IN" altLang="en-US" sz="2400" dirty="0" smtClean="0">
                <a:solidFill>
                  <a:srgbClr val="9D0000"/>
                </a:solidFill>
                <a:latin typeface="+mn-lt"/>
              </a:rPr>
              <a:t> (*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9D0000"/>
                </a:solidFill>
                <a:latin typeface="+mn-lt"/>
              </a:rPr>
              <a:t>).</a:t>
            </a:r>
            <a:r>
              <a:rPr lang="en-IN" altLang="en-US" sz="2400" dirty="0" err="1">
                <a:solidFill>
                  <a:srgbClr val="9D0000"/>
                </a:solidFill>
                <a:latin typeface="+mn-lt"/>
              </a:rPr>
              <a:t>leftbot.x</a:t>
            </a:r>
            <a:endParaRPr lang="en-IN" altLang="en-US" sz="2400" dirty="0">
              <a:solidFill>
                <a:srgbClr val="9D0000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70375" y="1905000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648200" y="1981200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5486400" y="2057400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898900" y="685800"/>
            <a:ext cx="182278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 smtClean="0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838950" y="685800"/>
            <a:ext cx="1968401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827838" y="1371600"/>
            <a:ext cx="1974813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</a:t>
            </a:r>
            <a:r>
              <a:rPr lang="en-IN" altLang="en-US" sz="2200" b="1" dirty="0" err="1">
                <a:latin typeface="Calibri" pitchFamily="34" charset="0"/>
              </a:rPr>
              <a:t>pr</a:t>
            </a:r>
            <a:r>
              <a:rPr lang="en-IN" altLang="en-US" sz="2200" b="1" dirty="0">
                <a:latin typeface="Calibri" pitchFamily="34" charset="0"/>
              </a:rPr>
              <a:t>).</a:t>
            </a:r>
            <a:r>
              <a:rPr lang="en-IN" altLang="en-US" sz="2200" b="1" dirty="0" err="1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4114800" y="1143000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5486400" y="1752600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8458200" y="1795458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flipH="1">
            <a:off x="8458200" y="1095376"/>
            <a:ext cx="685800" cy="2476500"/>
          </a:xfrm>
          <a:prstGeom prst="bentConnector3">
            <a:avLst>
              <a:gd name="adj1" fmla="val 26871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357818" y="4714884"/>
            <a:ext cx="3684587" cy="767987"/>
          </a:xfrm>
          <a:prstGeom prst="rect">
            <a:avLst/>
          </a:prstGeom>
          <a:solidFill>
            <a:srgbClr val="F4FAA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Addressing fields</a:t>
            </a:r>
          </a:p>
          <a:p>
            <a:pPr algn="ctr" hangingPunct="1">
              <a:lnSpc>
                <a:spcPct val="100000"/>
              </a:lnSpc>
            </a:pPr>
            <a:r>
              <a:rPr lang="en-IN" altLang="en-US" sz="2200" dirty="0">
                <a:latin typeface="+mn-lt"/>
              </a:rPr>
              <a:t>via the structure’s pointer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584700" y="1371600"/>
            <a:ext cx="1829196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(*pr).</a:t>
            </a:r>
            <a:r>
              <a:rPr lang="en-IN" altLang="en-US" sz="2200" b="1" dirty="0" err="1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4</a:t>
            </a:fld>
            <a:endParaRPr lang="en-IN" alt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6309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19097" y="3071810"/>
            <a:ext cx="4948287" cy="3045534"/>
          </a:xfrm>
          <a:prstGeom prst="rect">
            <a:avLst/>
          </a:prstGeom>
          <a:solidFill>
            <a:srgbClr val="FFE39D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 marL="457200" indent="-4556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 smtClean="0">
                <a:latin typeface="+mn-lt"/>
              </a:rPr>
              <a:t>Shorthand:  (</a:t>
            </a:r>
            <a:r>
              <a:rPr lang="en-IN" altLang="en-US" sz="2400" dirty="0" smtClean="0">
                <a:solidFill>
                  <a:srgbClr val="FF0000"/>
                </a:solidFill>
                <a:latin typeface="+mn-lt"/>
              </a:rPr>
              <a:t>-&gt;</a:t>
            </a:r>
            <a:r>
              <a:rPr lang="en-IN" altLang="en-US" sz="2400" dirty="0" smtClean="0">
                <a:latin typeface="+mn-lt"/>
              </a:rPr>
              <a:t>) is </a:t>
            </a:r>
            <a:r>
              <a:rPr lang="en-IN" altLang="en-US" sz="2400" dirty="0">
                <a:latin typeface="+mn-lt"/>
              </a:rPr>
              <a:t>provided.</a:t>
            </a: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/>
            </a:pPr>
            <a:r>
              <a:rPr lang="en-IN" altLang="en-US" sz="2400" dirty="0">
                <a:latin typeface="+mn-lt"/>
              </a:rPr>
              <a:t>To access a field of the </a:t>
            </a:r>
            <a:r>
              <a:rPr lang="en-IN" altLang="en-US" sz="2400" dirty="0" err="1">
                <a:latin typeface="+mn-lt"/>
              </a:rPr>
              <a:t>struct</a:t>
            </a:r>
            <a:r>
              <a:rPr lang="en-IN" altLang="en-US" sz="2400" dirty="0">
                <a:latin typeface="+mn-lt"/>
              </a:rPr>
              <a:t> </a:t>
            </a:r>
            <a:r>
              <a:rPr lang="en-IN" altLang="en-US" sz="2400" dirty="0" smtClean="0">
                <a:latin typeface="+mn-lt"/>
              </a:rPr>
              <a:t>, </a:t>
            </a:r>
            <a:r>
              <a:rPr lang="en-IN" altLang="en-US" sz="2400" dirty="0">
                <a:latin typeface="+mn-lt"/>
              </a:rPr>
              <a:t>use</a:t>
            </a:r>
          </a:p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IN" altLang="en-US" sz="2400" dirty="0" err="1" smtClean="0">
                <a:solidFill>
                  <a:srgbClr val="FF0000"/>
                </a:solidFill>
                <a:latin typeface="+mn-lt"/>
              </a:rPr>
              <a:t>pr</a:t>
            </a:r>
            <a:r>
              <a:rPr lang="en-IN" altLang="en-US" sz="2400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IN" altLang="en-US" sz="2400" dirty="0" err="1">
                <a:solidFill>
                  <a:srgbClr val="FF0000"/>
                </a:solidFill>
                <a:latin typeface="+mn-lt"/>
              </a:rPr>
              <a:t>leftbot</a:t>
            </a:r>
            <a:endParaRPr lang="en-IN" altLang="en-US" sz="2400" dirty="0">
              <a:solidFill>
                <a:srgbClr val="FF0000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>
                <a:latin typeface="+mn-lt"/>
              </a:rPr>
              <a:t>-&gt; is one operator. To access </a:t>
            </a:r>
            <a:r>
              <a:rPr lang="en-IN" altLang="en-US" sz="2400" dirty="0" smtClean="0">
                <a:latin typeface="+mn-lt"/>
              </a:rPr>
              <a:t>x </a:t>
            </a:r>
            <a:r>
              <a:rPr lang="en-IN" altLang="en-US" sz="2400" dirty="0">
                <a:latin typeface="+mn-lt"/>
              </a:rPr>
              <a:t>field of </a:t>
            </a:r>
            <a:r>
              <a:rPr lang="en-IN" altLang="en-US" sz="2400" dirty="0" err="1">
                <a:latin typeface="+mn-lt"/>
              </a:rPr>
              <a:t>leftbot</a:t>
            </a:r>
            <a:r>
              <a:rPr lang="en-IN" altLang="en-US" sz="2400" dirty="0">
                <a:latin typeface="+mn-lt"/>
              </a:rPr>
              <a:t>, </a:t>
            </a:r>
            <a:r>
              <a:rPr lang="en-IN" altLang="en-US" sz="2400" dirty="0" smtClean="0">
                <a:latin typeface="+mn-lt"/>
              </a:rPr>
              <a:t> </a:t>
            </a:r>
            <a:r>
              <a:rPr lang="en-IN" altLang="en-US" sz="2400" dirty="0" smtClean="0">
                <a:solidFill>
                  <a:srgbClr val="FF0000"/>
                </a:solidFill>
                <a:latin typeface="+mn-lt"/>
              </a:rPr>
              <a:t>pr-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IN" altLang="en-US" sz="2400" dirty="0" err="1" smtClean="0">
                <a:solidFill>
                  <a:srgbClr val="FF0000"/>
                </a:solidFill>
                <a:latin typeface="+mn-lt"/>
              </a:rPr>
              <a:t>leftbot.x</a:t>
            </a:r>
            <a:endParaRPr lang="en-IN" altLang="en-US" sz="2400" dirty="0" smtClean="0">
              <a:solidFill>
                <a:srgbClr val="FF0000"/>
              </a:solidFill>
              <a:latin typeface="+mn-lt"/>
            </a:endParaRPr>
          </a:p>
          <a:p>
            <a:pPr hangingPunct="1">
              <a:lnSpc>
                <a:spcPct val="100000"/>
              </a:lnSpc>
              <a:buClr>
                <a:srgbClr val="9D0000"/>
              </a:buClr>
              <a:buSzPct val="45000"/>
              <a:buFont typeface="Times New Roman" pitchFamily="16" charset="0"/>
              <a:buAutoNum type="arabicPeriod" startAt="3"/>
            </a:pPr>
            <a:r>
              <a:rPr lang="en-IN" altLang="en-US" sz="2400" dirty="0" smtClean="0">
                <a:latin typeface="+mn-lt"/>
              </a:rPr>
              <a:t>-&gt; and . have same precedence and are left-associative. Equivalent to 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IN" altLang="en-US" sz="2400" dirty="0" err="1">
                <a:solidFill>
                  <a:srgbClr val="FF0000"/>
                </a:solidFill>
                <a:latin typeface="+mn-lt"/>
              </a:rPr>
              <a:t>pr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en-IN" altLang="en-US" sz="2400" dirty="0" err="1">
                <a:solidFill>
                  <a:srgbClr val="FF0000"/>
                </a:solidFill>
                <a:latin typeface="+mn-lt"/>
              </a:rPr>
              <a:t>leftbot</a:t>
            </a:r>
            <a:r>
              <a:rPr lang="en-IN" altLang="en-US" sz="2400" dirty="0">
                <a:solidFill>
                  <a:srgbClr val="FF0000"/>
                </a:solidFill>
                <a:latin typeface="+mn-lt"/>
              </a:rPr>
              <a:t>).x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57657" y="1995494"/>
            <a:ext cx="43343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altLang="en-US" sz="2200" b="1" dirty="0" err="1">
                <a:solidFill>
                  <a:srgbClr val="9D0000"/>
                </a:solidFill>
                <a:latin typeface="Calibri" pitchFamily="34" charset="0"/>
              </a:rPr>
              <a:t>pr</a:t>
            </a:r>
            <a:endParaRPr lang="en-IN" altLang="en-US" sz="2200" b="1" dirty="0">
              <a:solidFill>
                <a:srgbClr val="9D0000"/>
              </a:solidFill>
              <a:latin typeface="Calibri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535482" y="2071694"/>
            <a:ext cx="838200" cy="533400"/>
            <a:chOff x="4648200" y="1981200"/>
            <a:chExt cx="838200" cy="533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48200" y="1981200"/>
              <a:ext cx="609600" cy="533400"/>
            </a:xfrm>
            <a:prstGeom prst="rect">
              <a:avLst/>
            </a:prstGeom>
            <a:solidFill>
              <a:srgbClr val="ABB9DE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AutoShape 6"/>
            <p:cNvCxnSpPr>
              <a:cxnSpLocks noChangeShapeType="1"/>
            </p:cNvCxnSpPr>
            <p:nvPr/>
          </p:nvCxnSpPr>
          <p:spPr bwMode="auto">
            <a:xfrm flipV="1">
              <a:off x="4953000" y="2133600"/>
              <a:ext cx="533400" cy="1524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0"/>
          <p:cNvGrpSpPr/>
          <p:nvPr/>
        </p:nvGrpSpPr>
        <p:grpSpPr>
          <a:xfrm>
            <a:off x="5373682" y="2147894"/>
            <a:ext cx="3352800" cy="2209800"/>
            <a:chOff x="5486400" y="2057400"/>
            <a:chExt cx="3352800" cy="220980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486400" y="2057400"/>
              <a:ext cx="3352800" cy="2209800"/>
            </a:xfrm>
            <a:prstGeom prst="rect">
              <a:avLst/>
            </a:prstGeom>
            <a:solidFill>
              <a:srgbClr val="E5F6D8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436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64008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22975" y="27432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022975" y="34290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7315200" y="25146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7772400" y="2667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7772400" y="3352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394575" y="2819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394575" y="3505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951538" y="2057400"/>
              <a:ext cx="97960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leftbot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7324725" y="2057400"/>
              <a:ext cx="1125221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righttop</a:t>
              </a:r>
              <a:endParaRPr lang="en-IN" altLang="en-US" sz="2200" b="1" dirty="0">
                <a:solidFill>
                  <a:srgbClr val="9D0000"/>
                </a:solidFill>
                <a:latin typeface="Calibri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65547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5547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26388" y="2743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26388" y="3429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786182" y="776294"/>
            <a:ext cx="1657675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leftbot.y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726232" y="776294"/>
            <a:ext cx="1803292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righttop.y</a:t>
            </a:r>
            <a:endParaRPr lang="en-IN" altLang="en-US" sz="2200" b="1" dirty="0">
              <a:latin typeface="Calibri" pitchFamily="34" charset="0"/>
            </a:endParaRPr>
          </a:p>
        </p:txBody>
      </p:sp>
      <p:cxnSp>
        <p:nvCxnSpPr>
          <p:cNvPr id="32" name="AutoShape 28"/>
          <p:cNvCxnSpPr>
            <a:cxnSpLocks noChangeShapeType="1"/>
          </p:cNvCxnSpPr>
          <p:nvPr/>
        </p:nvCxnSpPr>
        <p:spPr bwMode="auto">
          <a:xfrm>
            <a:off x="4002082" y="1233494"/>
            <a:ext cx="1981200" cy="24765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>
            <a:off x="5373682" y="1843094"/>
            <a:ext cx="9144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30"/>
          <p:cNvCxnSpPr>
            <a:cxnSpLocks noChangeShapeType="1"/>
          </p:cNvCxnSpPr>
          <p:nvPr/>
        </p:nvCxnSpPr>
        <p:spPr bwMode="auto">
          <a:xfrm flipH="1">
            <a:off x="8345482" y="1843094"/>
            <a:ext cx="304800" cy="9906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31"/>
          <p:cNvCxnSpPr>
            <a:cxnSpLocks noChangeShapeType="1"/>
          </p:cNvCxnSpPr>
          <p:nvPr/>
        </p:nvCxnSpPr>
        <p:spPr bwMode="auto">
          <a:xfrm rot="5400000">
            <a:off x="7450132" y="2128844"/>
            <a:ext cx="2324100" cy="533400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142844" y="142852"/>
            <a:ext cx="8899529" cy="460211"/>
          </a:xfrm>
          <a:prstGeom prst="rect">
            <a:avLst/>
          </a:prstGeom>
          <a:noFill/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IN" altLang="en-US" sz="2400" dirty="0">
                <a:latin typeface="+mn-lt"/>
              </a:rPr>
              <a:t>Addressing </a:t>
            </a:r>
            <a:r>
              <a:rPr lang="en-IN" altLang="en-US" sz="2400" dirty="0" smtClean="0">
                <a:latin typeface="+mn-lt"/>
              </a:rPr>
              <a:t>fields via </a:t>
            </a:r>
            <a:r>
              <a:rPr lang="en-IN" altLang="en-US" sz="2400" dirty="0">
                <a:latin typeface="+mn-lt"/>
              </a:rPr>
              <a:t>the </a:t>
            </a:r>
            <a:r>
              <a:rPr lang="en-IN" altLang="en-US" sz="2400" dirty="0" smtClean="0">
                <a:latin typeface="+mn-lt"/>
              </a:rPr>
              <a:t>pointer (shorthand)</a:t>
            </a:r>
            <a:endParaRPr lang="en-IN" altLang="en-US" sz="2400" b="1" dirty="0">
              <a:latin typeface="Calibri" pitchFamily="34" charset="0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471982" y="1462094"/>
            <a:ext cx="1664087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leftbot.x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715120" y="1462094"/>
            <a:ext cx="1809704" cy="429433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pr</a:t>
            </a:r>
            <a:r>
              <a:rPr lang="en-IN" altLang="en-US" sz="2200" b="1" dirty="0" smtClean="0">
                <a:latin typeface="Calibri" pitchFamily="34" charset="0"/>
              </a:rPr>
              <a:t>-&gt;</a:t>
            </a:r>
            <a:r>
              <a:rPr lang="en-IN" altLang="en-US" sz="2200" b="1" dirty="0" err="1" smtClean="0">
                <a:latin typeface="Calibri" pitchFamily="34" charset="0"/>
              </a:rPr>
              <a:t>righttop.x</a:t>
            </a:r>
            <a:endParaRPr lang="en-IN" altLang="en-US" sz="2200" b="1" dirty="0">
              <a:latin typeface="Calibri" pitchFamily="34" charset="0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4953000" y="4429132"/>
            <a:ext cx="2998619" cy="767987"/>
          </a:xfrm>
          <a:prstGeom prst="rect">
            <a:avLst/>
          </a:prstGeom>
          <a:solidFill>
            <a:srgbClr val="FFCA9F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 smtClean="0">
                <a:solidFill>
                  <a:srgbClr val="C00000"/>
                </a:solidFill>
                <a:latin typeface="Calibri" pitchFamily="34" charset="0"/>
              </a:rPr>
              <a:t>-&gt;</a:t>
            </a: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leftbot</a:t>
            </a:r>
            <a:r>
              <a:rPr lang="en-IN" altLang="en-US" sz="2200" dirty="0" smtClean="0">
                <a:latin typeface="Calibri" pitchFamily="34" charset="0"/>
              </a:rPr>
              <a:t> is equivalent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smtClean="0">
                <a:latin typeface="Calibri" pitchFamily="34" charset="0"/>
              </a:rPr>
              <a:t>to </a:t>
            </a:r>
            <a:r>
              <a:rPr lang="en-IN" altLang="en-US" sz="2200" dirty="0" smtClean="0">
                <a:solidFill>
                  <a:srgbClr val="C00000"/>
                </a:solidFill>
                <a:latin typeface="Calibri" pitchFamily="34" charset="0"/>
              </a:rPr>
              <a:t>(*</a:t>
            </a: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pr</a:t>
            </a:r>
            <a:r>
              <a:rPr lang="en-IN" altLang="en-US" sz="2200" dirty="0" smtClean="0">
                <a:solidFill>
                  <a:srgbClr val="C00000"/>
                </a:solidFill>
                <a:latin typeface="Calibri" pitchFamily="34" charset="0"/>
              </a:rPr>
              <a:t>).</a:t>
            </a:r>
            <a:r>
              <a:rPr lang="en-IN" altLang="en-US" sz="2200" dirty="0" err="1" smtClean="0">
                <a:solidFill>
                  <a:srgbClr val="C00000"/>
                </a:solidFill>
                <a:latin typeface="Calibri" pitchFamily="34" charset="0"/>
              </a:rPr>
              <a:t>leftbot</a:t>
            </a:r>
            <a:endParaRPr lang="en-IN" altLang="en-US" sz="2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324E2-95D1-44EF-ADD6-8E47809E8411}" type="slidenum">
              <a:rPr lang="en-IN" altLang="en-US" smtClean="0"/>
              <a:pPr/>
              <a:t>5</a:t>
            </a:fld>
            <a:endParaRPr lang="en-IN" alt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118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  <p:bldP spid="30" grpId="0" animBg="1"/>
      <p:bldP spid="37" grpId="0" animBg="1"/>
      <p:bldP spid="31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C00000"/>
                </a:solidFill>
              </a:rPr>
              <a:t>struct </a:t>
            </a:r>
            <a:r>
              <a:rPr lang="en-US" dirty="0" smtClean="0"/>
              <a:t>is passed directly, it is passed by copying its contents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Any changes made </a:t>
            </a:r>
            <a:r>
              <a:rPr lang="en-US" dirty="0" smtClean="0"/>
              <a:t>inside the called function </a:t>
            </a:r>
            <a:r>
              <a:rPr lang="en-US" dirty="0" smtClean="0">
                <a:solidFill>
                  <a:srgbClr val="C00000"/>
                </a:solidFill>
              </a:rPr>
              <a:t>are lost </a:t>
            </a:r>
            <a:r>
              <a:rPr lang="en-US" dirty="0" smtClean="0"/>
              <a:t>on return</a:t>
            </a:r>
          </a:p>
          <a:p>
            <a:pPr lvl="1"/>
            <a:r>
              <a:rPr lang="en-US" dirty="0" smtClean="0"/>
              <a:t>This is same as that for simple variables</a:t>
            </a:r>
          </a:p>
          <a:p>
            <a:r>
              <a:rPr lang="en-US" dirty="0" smtClean="0"/>
              <a:t>When a </a:t>
            </a:r>
            <a:r>
              <a:rPr lang="en-US" dirty="0" smtClean="0">
                <a:solidFill>
                  <a:srgbClr val="C00000"/>
                </a:solidFill>
              </a:rPr>
              <a:t>struct</a:t>
            </a:r>
            <a:r>
              <a:rPr lang="en-US" dirty="0" smtClean="0"/>
              <a:t> is passed using pointer,</a:t>
            </a:r>
          </a:p>
          <a:p>
            <a:pPr lvl="1"/>
            <a:r>
              <a:rPr lang="en-US" dirty="0" smtClean="0"/>
              <a:t>Change made to the contents using pointer dereference are visible outside the called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6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40398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Dynamic Allocation of 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90600"/>
            <a:ext cx="8668072" cy="1317848"/>
          </a:xfrm>
        </p:spPr>
        <p:txBody>
          <a:bodyPr/>
          <a:lstStyle/>
          <a:p>
            <a:r>
              <a:rPr lang="en-US" dirty="0" smtClean="0"/>
              <a:t>Similar to other data types</a:t>
            </a:r>
          </a:p>
          <a:p>
            <a:r>
              <a:rPr lang="en-US" dirty="0" smtClean="0"/>
              <a:t>sizeof(…) works for </a:t>
            </a:r>
            <a:r>
              <a:rPr lang="en-US" dirty="0" err="1" smtClean="0"/>
              <a:t>struct</a:t>
            </a:r>
            <a:r>
              <a:rPr lang="en-US" dirty="0" smtClean="0"/>
              <a:t>-s too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332822"/>
            <a:ext cx="8763000" cy="2382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+mn-lt"/>
              </a:rPr>
              <a:t>struct point* pts;</a:t>
            </a:r>
          </a:p>
          <a:p>
            <a:pPr marL="0" indent="0">
              <a:buNone/>
            </a:pPr>
            <a:r>
              <a:rPr lang="en-US" sz="3200" dirty="0" err="1">
                <a:latin typeface="+mn-lt"/>
              </a:rPr>
              <a:t>int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</a:t>
            </a:r>
            <a:r>
              <a:rPr lang="en-US" sz="3200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pts = </a:t>
            </a:r>
            <a:r>
              <a:rPr lang="en-US" sz="3200" dirty="0" smtClean="0">
                <a:latin typeface="+mn-lt"/>
              </a:rPr>
              <a:t>(struct point</a:t>
            </a:r>
            <a:r>
              <a:rPr lang="en-US" sz="3200" dirty="0">
                <a:latin typeface="+mn-lt"/>
              </a:rPr>
              <a:t>*) </a:t>
            </a:r>
            <a:r>
              <a:rPr lang="en-US" sz="3200" dirty="0" smtClean="0">
                <a:latin typeface="+mn-lt"/>
              </a:rPr>
              <a:t>malloc(6 * sizeof(struct point</a:t>
            </a:r>
            <a:r>
              <a:rPr lang="en-US" sz="3200" dirty="0">
                <a:latin typeface="+mn-lt"/>
              </a:rPr>
              <a:t>));</a:t>
            </a: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for (</a:t>
            </a:r>
            <a:r>
              <a:rPr lang="en-US" sz="3200" dirty="0" err="1">
                <a:latin typeface="+mn-lt"/>
              </a:rPr>
              <a:t>i</a:t>
            </a:r>
            <a:r>
              <a:rPr lang="en-US" sz="3200" dirty="0">
                <a:latin typeface="+mn-lt"/>
              </a:rPr>
              <a:t> = 0; </a:t>
            </a:r>
            <a:r>
              <a:rPr lang="en-US" sz="3200" dirty="0" err="1">
                <a:latin typeface="+mn-lt"/>
              </a:rPr>
              <a:t>i</a:t>
            </a:r>
            <a:r>
              <a:rPr lang="en-US" sz="3200" dirty="0">
                <a:latin typeface="+mn-lt"/>
              </a:rPr>
              <a:t> &lt; </a:t>
            </a:r>
            <a:r>
              <a:rPr lang="en-US" sz="3200" dirty="0" smtClean="0">
                <a:latin typeface="+mn-lt"/>
              </a:rPr>
              <a:t>6; </a:t>
            </a:r>
            <a:r>
              <a:rPr lang="en-US" sz="3200" dirty="0" err="1">
                <a:latin typeface="+mn-lt"/>
              </a:rPr>
              <a:t>i</a:t>
            </a:r>
            <a:r>
              <a:rPr lang="en-US" sz="3200" dirty="0">
                <a:latin typeface="+mn-lt"/>
              </a:rPr>
              <a:t>++)</a:t>
            </a:r>
          </a:p>
          <a:p>
            <a:pPr marL="0" indent="0">
              <a:buNone/>
            </a:pPr>
            <a:r>
              <a:rPr lang="en-US" sz="3200" dirty="0">
                <a:latin typeface="+mn-lt"/>
              </a:rPr>
              <a:t>	pts[</a:t>
            </a:r>
            <a:r>
              <a:rPr lang="en-US" sz="3200" dirty="0" err="1">
                <a:latin typeface="+mn-lt"/>
              </a:rPr>
              <a:t>i</a:t>
            </a:r>
            <a:r>
              <a:rPr lang="en-US" sz="3200" dirty="0">
                <a:latin typeface="+mn-lt"/>
              </a:rPr>
              <a:t>] = </a:t>
            </a:r>
            <a:r>
              <a:rPr lang="en-US" sz="3200" dirty="0" err="1">
                <a:latin typeface="+mn-lt"/>
              </a:rPr>
              <a:t>make_point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i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 smtClean="0">
                <a:latin typeface="+mn-lt"/>
              </a:rPr>
              <a:t>i</a:t>
            </a:r>
            <a:r>
              <a:rPr lang="en-US" sz="3200" dirty="0">
                <a:latin typeface="+mn-lt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4984750"/>
            <a:ext cx="8610600" cy="1953433"/>
            <a:chOff x="228600" y="4495800"/>
            <a:chExt cx="8610600" cy="195343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461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461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33363" y="4876800"/>
              <a:ext cx="541343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415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415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7369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369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0323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323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6327775" y="47244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327775" y="54102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9D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623175" y="4800600"/>
              <a:ext cx="31160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x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7623175" y="5486400"/>
              <a:ext cx="31480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y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511686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30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pts[0]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366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pts[1]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623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pts[2]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101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pts[3]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4055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pts[4]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700963" y="6019800"/>
              <a:ext cx="86675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9D0000"/>
                  </a:solidFill>
                  <a:latin typeface="Calibri" pitchFamily="34" charset="0"/>
                </a:rPr>
                <a:t>pts[5]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32442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hangingPunct="1">
                <a:lnSpc>
                  <a:spcPct val="100000"/>
                </a:lnSpc>
              </a:pPr>
              <a:r>
                <a:rPr lang="en-IN" altLang="en-US" sz="2200" b="1" dirty="0">
                  <a:solidFill>
                    <a:srgbClr val="000000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57" name="Slide Number Placeholder 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7</a:t>
            </a:fld>
            <a:endParaRPr lang="en-IN" alt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4905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dirty="0" smtClean="0"/>
              <a:t>(Re)defining a Type -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668072" cy="2689448"/>
          </a:xfrm>
        </p:spPr>
        <p:txBody>
          <a:bodyPr/>
          <a:lstStyle/>
          <a:p>
            <a:r>
              <a:rPr lang="en-US" dirty="0"/>
              <a:t>When using a structure data type, it gets a bit </a:t>
            </a:r>
            <a:r>
              <a:rPr lang="en-US" dirty="0" smtClean="0"/>
              <a:t>cumbersome to </a:t>
            </a:r>
            <a:r>
              <a:rPr lang="en-US" dirty="0"/>
              <a:t>write </a:t>
            </a:r>
            <a:r>
              <a:rPr lang="en-US" dirty="0">
                <a:solidFill>
                  <a:srgbClr val="C00000"/>
                </a:solidFill>
              </a:rPr>
              <a:t>struct</a:t>
            </a:r>
            <a:r>
              <a:rPr lang="en-US" dirty="0"/>
              <a:t> followed by the structure name every time.</a:t>
            </a:r>
          </a:p>
          <a:p>
            <a:r>
              <a:rPr lang="en-US" dirty="0"/>
              <a:t>Alternatively, we can use the </a:t>
            </a:r>
            <a:r>
              <a:rPr lang="en-US" dirty="0" err="1">
                <a:solidFill>
                  <a:srgbClr val="C00000"/>
                </a:solidFill>
              </a:rPr>
              <a:t>typedef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command to set an </a:t>
            </a:r>
            <a:r>
              <a:rPr lang="en-US" dirty="0" smtClean="0"/>
              <a:t>alias (or </a:t>
            </a:r>
            <a:r>
              <a:rPr lang="en-US" dirty="0"/>
              <a:t>shortcut).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3810000"/>
            <a:ext cx="3886200" cy="2799313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Calibri" pitchFamily="34" charset="0"/>
              </a:rPr>
              <a:t>struct </a:t>
            </a:r>
            <a:r>
              <a:rPr lang="en-IN" altLang="en-US" sz="2200" dirty="0" smtClean="0">
                <a:latin typeface="Calibri" pitchFamily="34" charset="0"/>
              </a:rPr>
              <a:t>point </a:t>
            </a:r>
            <a:r>
              <a:rPr lang="en-IN" altLang="en-US" sz="2200" dirty="0">
                <a:latin typeface="Calibri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Calibri" pitchFamily="34" charset="0"/>
              </a:rPr>
              <a:t>	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x; </a:t>
            </a:r>
            <a:r>
              <a:rPr lang="en-IN" altLang="en-US" sz="2200" dirty="0" err="1">
                <a:latin typeface="Calibri" pitchFamily="34" charset="0"/>
              </a:rPr>
              <a:t>int</a:t>
            </a:r>
            <a:r>
              <a:rPr lang="en-IN" altLang="en-US" sz="2200" dirty="0">
                <a:latin typeface="Calibri" pitchFamily="34" charset="0"/>
              </a:rPr>
              <a:t> y</a:t>
            </a:r>
            <a:r>
              <a:rPr lang="en-IN" altLang="en-US" sz="2200" dirty="0" smtClean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smtClean="0">
                <a:latin typeface="Calibri" pitchFamily="34" charset="0"/>
              </a:rPr>
              <a:t>}; </a:t>
            </a:r>
            <a:endParaRPr lang="en-IN" altLang="en-US" sz="2200" dirty="0">
              <a:latin typeface="Calibri" pitchFamily="34" charset="0"/>
            </a:endParaRPr>
          </a:p>
          <a:p>
            <a:pPr hangingPunct="1">
              <a:lnSpc>
                <a:spcPct val="100000"/>
              </a:lnSpc>
            </a:pPr>
            <a:r>
              <a:rPr lang="en-IN" altLang="en-US" sz="2200" dirty="0" err="1" smtClean="0">
                <a:latin typeface="Calibri" pitchFamily="34" charset="0"/>
              </a:rPr>
              <a:t>typedef</a:t>
            </a:r>
            <a:r>
              <a:rPr lang="en-IN" altLang="en-US" sz="2200" dirty="0" smtClean="0">
                <a:latin typeface="Calibri" pitchFamily="34" charset="0"/>
              </a:rPr>
              <a:t> struct point </a:t>
            </a:r>
            <a:r>
              <a:rPr lang="en-IN" altLang="en-US" sz="2200" dirty="0" err="1" smtClean="0">
                <a:latin typeface="Calibri" pitchFamily="34" charset="0"/>
              </a:rPr>
              <a:t>Point</a:t>
            </a:r>
            <a:r>
              <a:rPr lang="en-IN" altLang="en-US" sz="2200" dirty="0" smtClean="0">
                <a:latin typeface="Calibri" pitchFamily="34" charset="0"/>
              </a:rPr>
              <a:t>;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smtClean="0">
                <a:latin typeface="Calibri" pitchFamily="34" charset="0"/>
              </a:rPr>
              <a:t>struct </a:t>
            </a:r>
            <a:r>
              <a:rPr lang="en-IN" altLang="en-US" sz="2200" dirty="0" err="1">
                <a:latin typeface="Calibri" pitchFamily="34" charset="0"/>
              </a:rPr>
              <a:t>rect</a:t>
            </a:r>
            <a:r>
              <a:rPr lang="en-IN" altLang="en-US" sz="2200" dirty="0">
                <a:latin typeface="Calibri" pitchFamily="34" charset="0"/>
              </a:rPr>
              <a:t> { 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Calibri" pitchFamily="34" charset="0"/>
              </a:rPr>
              <a:t>   </a:t>
            </a:r>
            <a:r>
              <a:rPr lang="en-IN" altLang="en-US" sz="2200" dirty="0" smtClean="0">
                <a:latin typeface="Calibri" pitchFamily="34" charset="0"/>
              </a:rPr>
              <a:t>Point </a:t>
            </a:r>
            <a:r>
              <a:rPr lang="en-IN" altLang="en-US" sz="2200" dirty="0" err="1" smtClean="0">
                <a:latin typeface="Calibri" pitchFamily="34" charset="0"/>
              </a:rPr>
              <a:t>leftbot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>
                <a:latin typeface="Calibri" pitchFamily="34" charset="0"/>
              </a:rPr>
              <a:t>   P</a:t>
            </a:r>
            <a:r>
              <a:rPr lang="en-IN" altLang="en-US" sz="2200" dirty="0" smtClean="0">
                <a:latin typeface="Calibri" pitchFamily="34" charset="0"/>
              </a:rPr>
              <a:t>oint </a:t>
            </a:r>
            <a:r>
              <a:rPr lang="en-IN" altLang="en-US" sz="2200" dirty="0" err="1">
                <a:latin typeface="Calibri" pitchFamily="34" charset="0"/>
              </a:rPr>
              <a:t>righttop</a:t>
            </a:r>
            <a:r>
              <a:rPr lang="en-IN" altLang="en-US" sz="2200" dirty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dirty="0" smtClean="0">
                <a:latin typeface="Calibri" pitchFamily="34" charset="0"/>
              </a:rPr>
              <a:t>};</a:t>
            </a:r>
            <a:endParaRPr lang="en-IN" altLang="en-US" sz="2200" dirty="0">
              <a:latin typeface="Calibri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4876" y="4857760"/>
            <a:ext cx="3886200" cy="1106542"/>
          </a:xfrm>
          <a:prstGeom prst="rect">
            <a:avLst/>
          </a:prstGeom>
          <a:solidFill>
            <a:srgbClr val="94F0E4"/>
          </a:solidFill>
          <a:ln w="9525" cap="flat">
            <a:solidFill>
              <a:srgbClr val="9D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IN" altLang="en-US" sz="2200" b="1" dirty="0" err="1" smtClean="0">
                <a:latin typeface="Calibri" pitchFamily="34" charset="0"/>
              </a:rPr>
              <a:t>typedef</a:t>
            </a:r>
            <a:r>
              <a:rPr lang="en-IN" altLang="en-US" sz="2200" b="1" dirty="0" smtClean="0">
                <a:latin typeface="Calibri" pitchFamily="34" charset="0"/>
              </a:rPr>
              <a:t> struct point </a:t>
            </a:r>
            <a:r>
              <a:rPr lang="en-IN" altLang="en-US" sz="2200" b="1" dirty="0">
                <a:latin typeface="Calibri" pitchFamily="34" charset="0"/>
              </a:rPr>
              <a:t>{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>
                <a:latin typeface="Calibri" pitchFamily="34" charset="0"/>
              </a:rPr>
              <a:t>	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x; </a:t>
            </a:r>
            <a:r>
              <a:rPr lang="en-IN" altLang="en-US" sz="2200" b="1" dirty="0" err="1">
                <a:latin typeface="Calibri" pitchFamily="34" charset="0"/>
              </a:rPr>
              <a:t>int</a:t>
            </a:r>
            <a:r>
              <a:rPr lang="en-IN" altLang="en-US" sz="2200" b="1" dirty="0">
                <a:latin typeface="Calibri" pitchFamily="34" charset="0"/>
              </a:rPr>
              <a:t> y</a:t>
            </a:r>
            <a:r>
              <a:rPr lang="en-IN" altLang="en-US" sz="2200" b="1" dirty="0" smtClean="0">
                <a:latin typeface="Calibri" pitchFamily="34" charset="0"/>
              </a:rPr>
              <a:t>;</a:t>
            </a:r>
          </a:p>
          <a:p>
            <a:pPr hangingPunct="1">
              <a:lnSpc>
                <a:spcPct val="100000"/>
              </a:lnSpc>
            </a:pPr>
            <a:r>
              <a:rPr lang="en-IN" altLang="en-US" sz="2200" b="1" dirty="0" smtClean="0">
                <a:latin typeface="Calibri" pitchFamily="34" charset="0"/>
              </a:rPr>
              <a:t>} Point;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14801" y="3886200"/>
            <a:ext cx="4770554" cy="149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2400" kern="0" dirty="0" smtClean="0">
                <a:latin typeface="Calibri" pitchFamily="34" charset="0"/>
              </a:rPr>
              <a:t>We can merge struct definition and </a:t>
            </a:r>
            <a:r>
              <a:rPr lang="en-US" sz="2400" kern="0" dirty="0" err="1" smtClean="0">
                <a:latin typeface="Calibri" pitchFamily="34" charset="0"/>
              </a:rPr>
              <a:t>typedef</a:t>
            </a:r>
            <a:r>
              <a:rPr lang="en-US" sz="2400" kern="0" dirty="0" smtClean="0">
                <a:latin typeface="Calibri" pitchFamily="34" charset="0"/>
              </a:rPr>
              <a:t>:</a:t>
            </a:r>
            <a:endParaRPr lang="en-US" sz="2400" kern="0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8</a:t>
            </a:fld>
            <a:endParaRPr lang="en-I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9216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1546"/>
            <a:ext cx="8763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 err="1">
                <a:latin typeface="Courier New" pitchFamily="49" charset="0"/>
              </a:rPr>
              <a:t>typedef</a:t>
            </a:r>
            <a:r>
              <a:rPr lang="en-US" altLang="en-US" dirty="0"/>
              <a:t> may be used to rename </a:t>
            </a:r>
            <a:r>
              <a:rPr lang="en-US" altLang="en-US" i="1" dirty="0"/>
              <a:t>any</a:t>
            </a:r>
            <a:r>
              <a:rPr lang="en-US" altLang="en-US" dirty="0"/>
              <a:t>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Convenience in naming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Clarifies purpose of the </a:t>
            </a:r>
            <a:r>
              <a:rPr lang="en-US" altLang="en-US" dirty="0" smtClean="0"/>
              <a:t>type (</a:t>
            </a:r>
            <a:r>
              <a:rPr lang="en-US" altLang="en-US" dirty="0" err="1" smtClean="0">
                <a:solidFill>
                  <a:srgbClr val="FF0000"/>
                </a:solidFill>
              </a:rPr>
              <a:t>typedef</a:t>
            </a:r>
            <a:r>
              <a:rPr lang="en-US" altLang="en-US" dirty="0" smtClean="0">
                <a:solidFill>
                  <a:srgbClr val="FF0000"/>
                </a:solidFill>
              </a:rPr>
              <a:t> char* string;</a:t>
            </a:r>
            <a:r>
              <a:rPr lang="en-US" altLang="en-US" dirty="0" smtClean="0"/>
              <a:t>)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Cleaner, more readable </a:t>
            </a:r>
            <a:r>
              <a:rPr lang="en-US" altLang="en-US" dirty="0" smtClean="0"/>
              <a:t>code</a:t>
            </a:r>
            <a:endParaRPr lang="en-US" altLang="en-US" dirty="0"/>
          </a:p>
          <a:p>
            <a:r>
              <a:rPr lang="en-US" sz="3600" dirty="0" smtClean="0"/>
              <a:t>Syntax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Existing-Type </a:t>
            </a:r>
            <a:r>
              <a:rPr lang="en-US" sz="3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Existing type </a:t>
            </a:r>
            <a:r>
              <a:rPr lang="en-US" dirty="0" smtClean="0"/>
              <a:t>is a base type or compound type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NewName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must be an identifier (same rules as variable/function name)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9</a:t>
            </a:fld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Structures</a:t>
            </a:r>
            <a:endParaRPr lang="hi-IN" dirty="0"/>
          </a:p>
        </p:txBody>
      </p:sp>
    </p:spTree>
    <p:extLst>
      <p:ext uri="{BB962C8B-B14F-4D97-AF65-F5344CB8AC3E}">
        <p14:creationId xmlns="" xmlns:p14="http://schemas.microsoft.com/office/powerpoint/2010/main" val="1546066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1664</Words>
  <Application>Microsoft Office PowerPoint</Application>
  <PresentationFormat>On-screen Show (4:3)</PresentationFormat>
  <Paragraphs>386</Paragraphs>
  <Slides>23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structures - I</vt:lpstr>
      <vt:lpstr>Announcement</vt:lpstr>
      <vt:lpstr>Announcements</vt:lpstr>
      <vt:lpstr>Slide 4</vt:lpstr>
      <vt:lpstr>Slide 5</vt:lpstr>
      <vt:lpstr>Passing struct to functions</vt:lpstr>
      <vt:lpstr>Dynamic Allocation of struct</vt:lpstr>
      <vt:lpstr>(Re)defining a Type - typedef</vt:lpstr>
      <vt:lpstr>More on typedef</vt:lpstr>
      <vt:lpstr>More on typedef</vt:lpstr>
      <vt:lpstr>Data Structure</vt:lpstr>
      <vt:lpstr>Data structures we’ve already seen </vt:lpstr>
      <vt:lpstr>Real world data</vt:lpstr>
      <vt:lpstr>Needs a dynamic data structure</vt:lpstr>
      <vt:lpstr>Slide 15</vt:lpstr>
      <vt:lpstr> Linked List</vt:lpstr>
      <vt:lpstr>Slide 17</vt:lpstr>
      <vt:lpstr>Linked Lists</vt:lpstr>
      <vt:lpstr>Displaying a Linked List</vt:lpstr>
      <vt:lpstr>Create a new node.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- I</dc:title>
  <dc:creator>cse</dc:creator>
  <cp:lastModifiedBy>cse</cp:lastModifiedBy>
  <cp:revision>20</cp:revision>
  <dcterms:created xsi:type="dcterms:W3CDTF">2017-11-03T02:39:01Z</dcterms:created>
  <dcterms:modified xsi:type="dcterms:W3CDTF">2017-11-06T02:02:25Z</dcterms:modified>
</cp:coreProperties>
</file>