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9" r:id="rId3"/>
    <p:sldId id="28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81" r:id="rId15"/>
    <p:sldId id="282" r:id="rId16"/>
    <p:sldId id="283" r:id="rId17"/>
    <p:sldId id="267" r:id="rId18"/>
    <p:sldId id="268" r:id="rId19"/>
    <p:sldId id="269" r:id="rId20"/>
    <p:sldId id="270" r:id="rId21"/>
    <p:sldId id="271" r:id="rId22"/>
    <p:sldId id="275" r:id="rId23"/>
    <p:sldId id="276" r:id="rId24"/>
    <p:sldId id="277" r:id="rId25"/>
    <p:sldId id="27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F9BAE-1086-4B13-A16E-1EE5AC8FE0E4}" type="datetimeFigureOut">
              <a:rPr lang="en-GB" smtClean="0"/>
              <a:pPr/>
              <a:t>06/11/2017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67983-5BCD-4CA8-97F1-07AC2990C5B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76B95A-F0D0-4D72-9DF6-E4AD5C2FAE5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280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449EEA-BA69-4F5A-8AA1-0E8B6228A43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37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601" tIns="45630" rIns="91601" bIns="4563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2B0D6D8-F0C4-4D0E-99EE-32E1F2B889C3}" type="slidenum">
              <a:rPr lang="en-US" altLang="en-US" sz="1200">
                <a:latin typeface="Calibri" pitchFamily="32" charset="0"/>
              </a:rPr>
              <a:pPr algn="r">
                <a:buClrTx/>
                <a:buFontTx/>
                <a:buNone/>
              </a:pPr>
              <a:t>14</a:t>
            </a:fld>
            <a:endParaRPr lang="en-US" altLang="en-US" sz="1200" dirty="0">
              <a:latin typeface="Calibri" pitchFamily="32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- constant-time operations in a stack</a:t>
            </a:r>
            <a:r>
              <a:rPr lang="en-IN" baseline="0" dirty="0" smtClean="0"/>
              <a:t> </a:t>
            </a:r>
            <a:r>
              <a:rPr lang="en-IN" dirty="0" smtClean="0"/>
              <a:t>with a linked-list.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19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42495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IN" dirty="0" smtClean="0"/>
              <a:t>- constant-time operations in a queue</a:t>
            </a:r>
            <a:r>
              <a:rPr lang="en-IN" baseline="0" dirty="0" smtClean="0"/>
              <a:t> </a:t>
            </a:r>
            <a:r>
              <a:rPr lang="en-IN" dirty="0" smtClean="0"/>
              <a:t>with a doubly-linked-list.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21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IN" dirty="0" smtClean="0"/>
              <a:t> Discuss the efficiency of search, if the data is kept sorted.</a:t>
            </a:r>
          </a:p>
          <a:p>
            <a:pPr>
              <a:buFontTx/>
              <a:buChar char="-"/>
            </a:pPr>
            <a:r>
              <a:rPr lang="en-IN" dirty="0" smtClean="0"/>
              <a:t> A very practical data structure!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22</a:t>
            </a:fld>
            <a:endParaRPr lang="en-I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813E-16A2-4C90-8044-48FD66233C73}" type="datetimeFigureOut">
              <a:rPr lang="en-GB" smtClean="0"/>
              <a:pPr/>
              <a:t>06/11/2017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1B85-D939-448D-844B-850BBB278B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813E-16A2-4C90-8044-48FD66233C73}" type="datetimeFigureOut">
              <a:rPr lang="en-GB" smtClean="0"/>
              <a:pPr/>
              <a:t>06/11/2017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1B85-D939-448D-844B-850BBB278B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813E-16A2-4C90-8044-48FD66233C73}" type="datetimeFigureOut">
              <a:rPr lang="en-GB" smtClean="0"/>
              <a:pPr/>
              <a:t>06/11/2017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1B85-D939-448D-844B-850BBB278B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813E-16A2-4C90-8044-48FD66233C73}" type="datetimeFigureOut">
              <a:rPr lang="en-GB" smtClean="0"/>
              <a:pPr/>
              <a:t>06/11/2017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1B85-D939-448D-844B-850BBB278B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813E-16A2-4C90-8044-48FD66233C73}" type="datetimeFigureOut">
              <a:rPr lang="en-GB" smtClean="0"/>
              <a:pPr/>
              <a:t>06/11/2017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1B85-D939-448D-844B-850BBB278B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813E-16A2-4C90-8044-48FD66233C73}" type="datetimeFigureOut">
              <a:rPr lang="en-GB" smtClean="0"/>
              <a:pPr/>
              <a:t>06/11/2017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1B85-D939-448D-844B-850BBB278B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813E-16A2-4C90-8044-48FD66233C73}" type="datetimeFigureOut">
              <a:rPr lang="en-GB" smtClean="0"/>
              <a:pPr/>
              <a:t>06/11/2017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1B85-D939-448D-844B-850BBB278B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813E-16A2-4C90-8044-48FD66233C73}" type="datetimeFigureOut">
              <a:rPr lang="en-GB" smtClean="0"/>
              <a:pPr/>
              <a:t>06/11/2017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1B85-D939-448D-844B-850BBB278B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813E-16A2-4C90-8044-48FD66233C73}" type="datetimeFigureOut">
              <a:rPr lang="en-GB" smtClean="0"/>
              <a:pPr/>
              <a:t>06/11/2017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1B85-D939-448D-844B-850BBB278B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813E-16A2-4C90-8044-48FD66233C73}" type="datetimeFigureOut">
              <a:rPr lang="en-GB" smtClean="0"/>
              <a:pPr/>
              <a:t>06/11/2017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1B85-D939-448D-844B-850BBB278B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813E-16A2-4C90-8044-48FD66233C73}" type="datetimeFigureOut">
              <a:rPr lang="en-GB" smtClean="0"/>
              <a:pPr/>
              <a:t>06/11/2017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1B85-D939-448D-844B-850BBB278B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0813E-16A2-4C90-8044-48FD66233C73}" type="datetimeFigureOut">
              <a:rPr lang="en-GB" smtClean="0"/>
              <a:pPr/>
              <a:t>06/11/2017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81B85-D939-448D-844B-850BBB278B5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/>
              <a:t>linked lists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ESC101</a:t>
            </a:r>
          </a:p>
          <a:p>
            <a:r>
              <a:rPr lang="en-US" dirty="0" smtClean="0"/>
              <a:t>November 6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304800" y="2133600"/>
            <a:ext cx="8305800" cy="2613152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914400" indent="-45720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200" b="1" dirty="0">
                <a:latin typeface="Calibri" pitchFamily="34" charset="0"/>
              </a:rPr>
              <a:t>Insertion and deletion  are inexpensive, only a few “pointer changes”. </a:t>
            </a:r>
          </a:p>
          <a:p>
            <a:pPr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200" b="1" dirty="0" smtClean="0">
                <a:latin typeface="Calibri" pitchFamily="34" charset="0"/>
              </a:rPr>
              <a:t>To </a:t>
            </a:r>
            <a:r>
              <a:rPr lang="en-US" altLang="en-US" sz="2200" b="1" dirty="0">
                <a:latin typeface="Calibri" pitchFamily="34" charset="0"/>
              </a:rPr>
              <a:t>insert an element at position k in array: </a:t>
            </a:r>
            <a:endParaRPr lang="en-US" altLang="en-US" sz="2200" b="1" dirty="0" smtClean="0">
              <a:latin typeface="Calibri" pitchFamily="34" charset="0"/>
            </a:endParaRPr>
          </a:p>
          <a:p>
            <a:pPr marL="457200" lvl="1" indent="0">
              <a:buClr>
                <a:srgbClr val="9D0000"/>
              </a:buClr>
            </a:pPr>
            <a:r>
              <a:rPr lang="en-US" altLang="en-US" sz="2200" b="1" dirty="0" smtClean="0">
                <a:solidFill>
                  <a:schemeClr val="tx1"/>
                </a:solidFill>
                <a:latin typeface="Calibri" pitchFamily="34" charset="0"/>
              </a:rPr>
              <a:t>create </a:t>
            </a:r>
            <a:r>
              <a:rPr lang="en-US" altLang="en-US" sz="2200" b="1" dirty="0">
                <a:solidFill>
                  <a:schemeClr val="tx1"/>
                </a:solidFill>
                <a:latin typeface="Calibri" pitchFamily="34" charset="0"/>
              </a:rPr>
              <a:t>space in position k by shifting elements in positions k or higher  one to the right. </a:t>
            </a:r>
          </a:p>
          <a:p>
            <a:pPr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200" b="1" dirty="0">
                <a:latin typeface="Calibri" pitchFamily="34" charset="0"/>
              </a:rPr>
              <a:t>To delete element in position k in array:</a:t>
            </a:r>
          </a:p>
          <a:p>
            <a:pPr marL="457200" lvl="1" indent="0">
              <a:buClr>
                <a:srgbClr val="9D0000"/>
              </a:buClr>
            </a:pPr>
            <a:r>
              <a:rPr lang="en-US" altLang="en-US" sz="2200" b="1" dirty="0">
                <a:solidFill>
                  <a:schemeClr val="tx1"/>
                </a:solidFill>
                <a:latin typeface="Calibri" pitchFamily="34" charset="0"/>
              </a:rPr>
              <a:t>compact array by shifting elements in positions k or higher one to the left. 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04800" y="1219200"/>
            <a:ext cx="8305800" cy="724174"/>
          </a:xfrm>
          <a:prstGeom prst="rect">
            <a:avLst/>
          </a:prstGeom>
          <a:solidFill>
            <a:srgbClr val="ECF577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70C0"/>
              </a:buClr>
              <a:buFont typeface="Wingdings" pitchFamily="2" charset="2"/>
              <a:buChar char=""/>
            </a:pPr>
            <a:r>
              <a:rPr lang="en-US" altLang="en-US" sz="2200" b="1" dirty="0" smtClean="0">
                <a:solidFill>
                  <a:srgbClr val="9D0000"/>
                </a:solidFill>
                <a:latin typeface="Calibri" pitchFamily="34" charset="0"/>
              </a:rPr>
              <a:t> The </a:t>
            </a: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same numbers can be represented in an array. So, where is the advantage?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5486400"/>
            <a:ext cx="8305800" cy="724174"/>
          </a:xfrm>
          <a:prstGeom prst="rect">
            <a:avLst/>
          </a:prstGeom>
          <a:solidFill>
            <a:srgbClr val="FED0BE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70C0"/>
              </a:buClr>
              <a:buFont typeface="Wingdings" pitchFamily="2" charset="2"/>
              <a:buChar char=""/>
            </a:pPr>
            <a:r>
              <a:rPr lang="en-US" altLang="en-US" sz="2200" b="1" dirty="0" smtClean="0">
                <a:latin typeface="Calibri" pitchFamily="34" charset="0"/>
              </a:rPr>
              <a:t> Direct </a:t>
            </a:r>
            <a:r>
              <a:rPr lang="en-US" altLang="en-US" sz="2200" b="1" dirty="0">
                <a:latin typeface="Calibri" pitchFamily="34" charset="0"/>
              </a:rPr>
              <a:t>access to </a:t>
            </a:r>
            <a:r>
              <a:rPr lang="en-US" altLang="en-US" sz="2200" b="1" dirty="0" err="1">
                <a:latin typeface="Calibri" pitchFamily="34" charset="0"/>
              </a:rPr>
              <a:t>kth</a:t>
            </a:r>
            <a:r>
              <a:rPr lang="en-US" altLang="en-US" sz="2200" b="1" dirty="0">
                <a:latin typeface="Calibri" pitchFamily="34" charset="0"/>
              </a:rPr>
              <a:t> position in a list is expensive (time proportional to k) but is fast in arrays (constant time).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8613" y="4953000"/>
            <a:ext cx="3454192" cy="409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Disadvantages of Linked List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600" b="1" dirty="0">
                <a:solidFill>
                  <a:schemeClr val="tx1"/>
                </a:solidFill>
                <a:latin typeface="Calibri" pitchFamily="34" charset="0"/>
                <a:ea typeface="Microsoft YaHei" charset="-122"/>
              </a:rPr>
              <a:t>Why linked lists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4BD2C2E-7BA1-4AC8-8289-20563C9DD848}" type="datetime7">
              <a:rPr lang="en-US" altLang="en-US" smtClean="0"/>
              <a:pPr/>
              <a:t>Nov-17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DataStructures</a:t>
            </a:r>
            <a:endParaRPr lang="hi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DEB0225-6FE0-4D10-B115-5A4954E37AF2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14782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457200" y="0"/>
            <a:ext cx="76200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800" b="1" dirty="0">
                <a:solidFill>
                  <a:srgbClr val="9D0000"/>
                </a:solidFill>
                <a:latin typeface="Calibri" pitchFamily="34" charset="0"/>
                <a:ea typeface="Microsoft YaHei" charset="-122"/>
              </a:rPr>
              <a:t>Linked Lists: the pros and the cons</a:t>
            </a: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289050" y="609600"/>
            <a:ext cx="817563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106613" y="609600"/>
            <a:ext cx="444500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439863" y="762000"/>
            <a:ext cx="324426" cy="409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1</a:t>
            </a:r>
          </a:p>
        </p:txBody>
      </p:sp>
      <p:cxnSp>
        <p:nvCxnSpPr>
          <p:cNvPr id="27653" name="AutoShape 5"/>
          <p:cNvCxnSpPr>
            <a:cxnSpLocks noChangeShapeType="1"/>
          </p:cNvCxnSpPr>
          <p:nvPr/>
        </p:nvCxnSpPr>
        <p:spPr bwMode="auto">
          <a:xfrm>
            <a:off x="2403475" y="914400"/>
            <a:ext cx="595313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997200" y="609600"/>
            <a:ext cx="817563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3814763" y="609600"/>
            <a:ext cx="446087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3143250" y="762000"/>
            <a:ext cx="324426" cy="409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2</a:t>
            </a:r>
          </a:p>
        </p:txBody>
      </p:sp>
      <p:cxnSp>
        <p:nvCxnSpPr>
          <p:cNvPr id="27657" name="AutoShape 9"/>
          <p:cNvCxnSpPr>
            <a:cxnSpLocks noChangeShapeType="1"/>
          </p:cNvCxnSpPr>
          <p:nvPr/>
        </p:nvCxnSpPr>
        <p:spPr bwMode="auto">
          <a:xfrm>
            <a:off x="4111625" y="914400"/>
            <a:ext cx="669925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4779963" y="609600"/>
            <a:ext cx="817562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5597525" y="609600"/>
            <a:ext cx="446088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4930775" y="762000"/>
            <a:ext cx="324426" cy="409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3</a:t>
            </a:r>
          </a:p>
        </p:txBody>
      </p:sp>
      <p:cxnSp>
        <p:nvCxnSpPr>
          <p:cNvPr id="27661" name="AutoShape 13"/>
          <p:cNvCxnSpPr>
            <a:cxnSpLocks noChangeShapeType="1"/>
          </p:cNvCxnSpPr>
          <p:nvPr/>
        </p:nvCxnSpPr>
        <p:spPr bwMode="auto">
          <a:xfrm>
            <a:off x="5894388" y="914400"/>
            <a:ext cx="595312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6488113" y="609600"/>
            <a:ext cx="817562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7305675" y="609600"/>
            <a:ext cx="446088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6638925" y="762000"/>
            <a:ext cx="324426" cy="409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4</a:t>
            </a:r>
          </a:p>
        </p:txBody>
      </p:sp>
      <p:cxnSp>
        <p:nvCxnSpPr>
          <p:cNvPr id="27665" name="AutoShape 17"/>
          <p:cNvCxnSpPr>
            <a:cxnSpLocks noChangeShapeType="1"/>
          </p:cNvCxnSpPr>
          <p:nvPr/>
        </p:nvCxnSpPr>
        <p:spPr bwMode="auto">
          <a:xfrm>
            <a:off x="7602538" y="914400"/>
            <a:ext cx="593725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8213725" y="914400"/>
            <a:ext cx="789296" cy="409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233363" y="533400"/>
            <a:ext cx="526468" cy="409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list</a:t>
            </a:r>
          </a:p>
        </p:txBody>
      </p:sp>
      <p:cxnSp>
        <p:nvCxnSpPr>
          <p:cNvPr id="27668" name="AutoShape 20"/>
          <p:cNvCxnSpPr>
            <a:cxnSpLocks noChangeShapeType="1"/>
          </p:cNvCxnSpPr>
          <p:nvPr/>
        </p:nvCxnSpPr>
        <p:spPr bwMode="auto">
          <a:xfrm>
            <a:off x="685800" y="609600"/>
            <a:ext cx="593725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27669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77472729"/>
              </p:ext>
            </p:extLst>
          </p:nvPr>
        </p:nvGraphicFramePr>
        <p:xfrm>
          <a:off x="233363" y="2342429"/>
          <a:ext cx="8813006" cy="4297430"/>
        </p:xfrm>
        <a:graphic>
          <a:graphicData uri="http://schemas.openxmlformats.org/drawingml/2006/table">
            <a:tbl>
              <a:tblPr/>
              <a:tblGrid>
                <a:gridCol w="1976437"/>
                <a:gridCol w="2590800"/>
                <a:gridCol w="4245769"/>
              </a:tblGrid>
              <a:tr h="420224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Operation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F9C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Singly Linked List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F9C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Arrays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F9C1"/>
                    </a:solidFill>
                  </a:tcPr>
                </a:tc>
              </a:tr>
              <a:tr h="818524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Arbitrary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Searching. 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9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sequential search (linear-time)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9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sequential search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(linear-time)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9D"/>
                    </a:solidFill>
                  </a:tcPr>
                </a:tc>
              </a:tr>
              <a:tr h="1140072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Sorted structure.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E6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Still sequential search. Cannot take advantage.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E6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Binary search possible </a:t>
                      </a:r>
                      <a:r>
                        <a:rPr kumimoji="0" lang="en-US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(logarithmic-time)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E6FF"/>
                    </a:solidFill>
                  </a:tcPr>
                </a:tc>
              </a:tr>
              <a:tr h="1659781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Insert key </a:t>
                      </a:r>
                      <a:r>
                        <a:rPr kumimoji="0" lang="en-US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after</a:t>
                      </a:r>
                      <a:r>
                        <a:rPr kumimoji="0" lang="en-US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a given point in structure.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9A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Very quick </a:t>
                      </a:r>
                      <a:r>
                        <a:rPr kumimoji="0" lang="en-US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(constant-time)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9A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Shift all array elements at insertion index and later one position to right. Make room, then insert. (linear-time)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9A7"/>
                    </a:solidFill>
                  </a:tcPr>
                </a:tc>
              </a:tr>
            </a:tbl>
          </a:graphicData>
        </a:graphic>
      </p:graphicFrame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1441450" y="1524000"/>
            <a:ext cx="817563" cy="762000"/>
          </a:xfrm>
          <a:prstGeom prst="rect">
            <a:avLst/>
          </a:prstGeom>
          <a:solidFill>
            <a:srgbClr val="FFE39D"/>
          </a:solidFill>
          <a:ln w="28575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1592263" y="1676400"/>
            <a:ext cx="324426" cy="40934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1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2286000" y="1524000"/>
            <a:ext cx="817563" cy="762000"/>
          </a:xfrm>
          <a:prstGeom prst="rect">
            <a:avLst/>
          </a:prstGeom>
          <a:solidFill>
            <a:srgbClr val="FFE39D"/>
          </a:solidFill>
          <a:ln w="28575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2432050" y="1676400"/>
            <a:ext cx="324426" cy="40934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2</a:t>
            </a:r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3124200" y="1524000"/>
            <a:ext cx="817562" cy="762000"/>
          </a:xfrm>
          <a:prstGeom prst="rect">
            <a:avLst/>
          </a:prstGeom>
          <a:solidFill>
            <a:srgbClr val="FFE39D"/>
          </a:solidFill>
          <a:ln w="28575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3275012" y="1676400"/>
            <a:ext cx="324426" cy="40934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3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3962400" y="1524000"/>
            <a:ext cx="817562" cy="762000"/>
          </a:xfrm>
          <a:prstGeom prst="rect">
            <a:avLst/>
          </a:prstGeom>
          <a:solidFill>
            <a:srgbClr val="FFE39D"/>
          </a:solidFill>
          <a:ln w="28575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4113212" y="1676400"/>
            <a:ext cx="324426" cy="40934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4</a:t>
            </a:r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457200" y="1676399"/>
            <a:ext cx="784423" cy="409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 smtClean="0">
                <a:latin typeface="Calibri" pitchFamily="34" charset="0"/>
              </a:rPr>
              <a:t>array</a:t>
            </a:r>
            <a:endParaRPr lang="en-US" altLang="en-US" sz="2200" b="1" dirty="0">
              <a:latin typeface="Calibri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75041C1-74E4-43B1-AB71-83677F49DE60}" type="datetime7">
              <a:rPr lang="en-US" altLang="en-US" smtClean="0"/>
              <a:pPr/>
              <a:t>Nov-17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DataStructures</a:t>
            </a:r>
            <a:endParaRPr lang="hi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DEB0225-6FE0-4D10-B115-5A4954E37AF2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1905000" y="244475"/>
            <a:ext cx="457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 dirty="0">
                <a:solidFill>
                  <a:srgbClr val="9D0000"/>
                </a:solidFill>
                <a:latin typeface="Calibri" pitchFamily="34" charset="0"/>
                <a:ea typeface="Microsoft YaHei" charset="-122"/>
              </a:rPr>
              <a:t>Singly Linked Lists</a:t>
            </a:r>
          </a:p>
        </p:txBody>
      </p:sp>
      <p:graphicFrame>
        <p:nvGraphicFramePr>
          <p:cNvPr id="3" name="Group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24061801"/>
              </p:ext>
            </p:extLst>
          </p:nvPr>
        </p:nvGraphicFramePr>
        <p:xfrm>
          <a:off x="1126402" y="1842380"/>
          <a:ext cx="6173788" cy="3099503"/>
        </p:xfrm>
        <a:graphic>
          <a:graphicData uri="http://schemas.openxmlformats.org/drawingml/2006/table">
            <a:tbl>
              <a:tblPr/>
              <a:tblGrid>
                <a:gridCol w="2790825"/>
                <a:gridCol w="3382963"/>
              </a:tblGrid>
              <a:tr h="4286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Operation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F9C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Singly Linked List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F9C1"/>
                    </a:solidFill>
                  </a:tcPr>
                </a:tc>
              </a:tr>
              <a:tr h="4286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Find next node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9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Follow next field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9D"/>
                    </a:solidFill>
                  </a:tcPr>
                </a:tc>
              </a:tr>
              <a:tr h="4286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Find previous node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E6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Can’t do !!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E6FF"/>
                    </a:solidFill>
                  </a:tcPr>
                </a:tc>
              </a:tr>
              <a:tr h="76358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Insert before a node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0E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Can’t do !!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0E4"/>
                    </a:solidFill>
                  </a:tcPr>
                </a:tc>
              </a:tr>
              <a:tr h="76358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Insert in front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D46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Easy, since there is a pointer to head.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D46C"/>
                    </a:solidFill>
                  </a:tcPr>
                </a:tc>
              </a:tr>
            </a:tbl>
          </a:graphicData>
        </a:graphic>
      </p:graphicFrame>
      <p:sp>
        <p:nvSpPr>
          <p:cNvPr id="4" name="Text Box 40"/>
          <p:cNvSpPr txBox="1">
            <a:spLocks noChangeArrowheads="1"/>
          </p:cNvSpPr>
          <p:nvPr/>
        </p:nvSpPr>
        <p:spPr bwMode="auto">
          <a:xfrm>
            <a:off x="533400" y="914400"/>
            <a:ext cx="7162800" cy="724174"/>
          </a:xfrm>
          <a:prstGeom prst="rect">
            <a:avLst/>
          </a:prstGeom>
          <a:solidFill>
            <a:srgbClr val="FDF69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Operations on a linked list. For each operation, we are </a:t>
            </a:r>
            <a:r>
              <a:rPr lang="en-US" altLang="en-US" sz="2200" b="1" i="1" dirty="0">
                <a:latin typeface="Calibri" pitchFamily="34" charset="0"/>
              </a:rPr>
              <a:t>given a pointer to a current node </a:t>
            </a:r>
            <a:r>
              <a:rPr lang="en-US" altLang="en-US" sz="2200" b="1" dirty="0">
                <a:latin typeface="Calibri" pitchFamily="34" charset="0"/>
              </a:rPr>
              <a:t>in the list.</a:t>
            </a:r>
          </a:p>
        </p:txBody>
      </p:sp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685800" y="5410200"/>
            <a:ext cx="7162800" cy="724174"/>
          </a:xfrm>
          <a:prstGeom prst="rect">
            <a:avLst/>
          </a:prstGeom>
          <a:solidFill>
            <a:srgbClr val="FBD0E4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Principal Inadequacy: Navigation is one-way only from a node to the next node.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52649B-60D1-4695-A835-74391225139B}" type="datetime7">
              <a:rPr lang="en-US" altLang="en-US" smtClean="0"/>
              <a:pPr/>
              <a:t>Nov-17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DataStructures</a:t>
            </a:r>
            <a:endParaRPr lang="hi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DEB0225-6FE0-4D10-B115-5A4954E37AF2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00744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3C9EEA6-B8D3-4180-80E7-E21BF4811E73}" type="datetime7">
              <a:rPr lang="en-US" altLang="en-US" smtClean="0"/>
              <a:pPr/>
              <a:t>Nov-17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DEB0225-6FE0-4D10-B115-5A4954E37AF2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DataStructures</a:t>
            </a:r>
            <a:endParaRPr lang="hi-IN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5919" y="1447800"/>
            <a:ext cx="444500" cy="762000"/>
          </a:xfrm>
          <a:prstGeom prst="rect">
            <a:avLst/>
          </a:prstGeom>
          <a:solidFill>
            <a:srgbClr val="F7A1CA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674907" y="381000"/>
            <a:ext cx="3282158" cy="55246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 b="1" dirty="0">
                <a:solidFill>
                  <a:srgbClr val="0070C0"/>
                </a:solidFill>
                <a:latin typeface="Calibri" pitchFamily="34" charset="0"/>
              </a:rPr>
              <a:t>Doubly linked lists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47607" y="152400"/>
            <a:ext cx="765251" cy="409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head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72444" y="152400"/>
            <a:ext cx="685800" cy="409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tail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42844" y="533400"/>
            <a:ext cx="446088" cy="762000"/>
          </a:xfrm>
          <a:prstGeom prst="rect">
            <a:avLst/>
          </a:prstGeom>
          <a:solidFill>
            <a:srgbClr val="1DFF87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8524844" y="609600"/>
            <a:ext cx="446088" cy="762000"/>
          </a:xfrm>
          <a:prstGeom prst="rect">
            <a:avLst/>
          </a:prstGeom>
          <a:solidFill>
            <a:srgbClr val="FEBBA0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" name="AutoShape 7"/>
          <p:cNvCxnSpPr>
            <a:cxnSpLocks noChangeShapeType="1"/>
            <a:endCxn id="30" idx="3"/>
          </p:cNvCxnSpPr>
          <p:nvPr/>
        </p:nvCxnSpPr>
        <p:spPr bwMode="auto">
          <a:xfrm rot="5400000">
            <a:off x="8311500" y="1310656"/>
            <a:ext cx="887064" cy="149225"/>
          </a:xfrm>
          <a:prstGeom prst="bentConnector2">
            <a:avLst/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" name="AutoShape 8"/>
          <p:cNvCxnSpPr>
            <a:cxnSpLocks noChangeShapeType="1"/>
            <a:endCxn id="5" idx="1"/>
          </p:cNvCxnSpPr>
          <p:nvPr/>
        </p:nvCxnSpPr>
        <p:spPr bwMode="auto">
          <a:xfrm rot="16200000" flipH="1">
            <a:off x="33703" y="1246584"/>
            <a:ext cx="836612" cy="327819"/>
          </a:xfrm>
          <a:prstGeom prst="bentConnector2">
            <a:avLst/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073119" y="1447800"/>
            <a:ext cx="815975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911319" y="1447800"/>
            <a:ext cx="444500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1303307" y="1600200"/>
            <a:ext cx="324426" cy="409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4</a:t>
            </a:r>
          </a:p>
        </p:txBody>
      </p:sp>
      <p:cxnSp>
        <p:nvCxnSpPr>
          <p:cNvPr id="16" name="AutoShape 12"/>
          <p:cNvCxnSpPr>
            <a:cxnSpLocks noChangeShapeType="1"/>
          </p:cNvCxnSpPr>
          <p:nvPr/>
        </p:nvCxnSpPr>
        <p:spPr bwMode="auto">
          <a:xfrm>
            <a:off x="2139919" y="1905000"/>
            <a:ext cx="611188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3206719" y="1447800"/>
            <a:ext cx="815975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044919" y="1447800"/>
            <a:ext cx="444500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3436907" y="1600200"/>
            <a:ext cx="324426" cy="409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2</a:t>
            </a:r>
          </a:p>
        </p:txBody>
      </p:sp>
      <p:cxnSp>
        <p:nvCxnSpPr>
          <p:cNvPr id="20" name="AutoShape 16"/>
          <p:cNvCxnSpPr>
            <a:cxnSpLocks noChangeShapeType="1"/>
          </p:cNvCxnSpPr>
          <p:nvPr/>
        </p:nvCxnSpPr>
        <p:spPr bwMode="auto">
          <a:xfrm>
            <a:off x="4197319" y="1828800"/>
            <a:ext cx="593725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2749519" y="1447800"/>
            <a:ext cx="444500" cy="762000"/>
          </a:xfrm>
          <a:prstGeom prst="rect">
            <a:avLst/>
          </a:prstGeom>
          <a:solidFill>
            <a:srgbClr val="F7A1CA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" name="AutoShape 18"/>
          <p:cNvCxnSpPr>
            <a:cxnSpLocks noChangeShapeType="1"/>
          </p:cNvCxnSpPr>
          <p:nvPr/>
        </p:nvCxnSpPr>
        <p:spPr bwMode="auto">
          <a:xfrm flipH="1" flipV="1">
            <a:off x="2355819" y="1676400"/>
            <a:ext cx="533400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5264119" y="1447800"/>
            <a:ext cx="815975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6102319" y="1447800"/>
            <a:ext cx="444500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494307" y="1600200"/>
            <a:ext cx="324426" cy="409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7</a:t>
            </a:r>
          </a:p>
        </p:txBody>
      </p:sp>
      <p:cxnSp>
        <p:nvCxnSpPr>
          <p:cNvPr id="26" name="AutoShape 22"/>
          <p:cNvCxnSpPr>
            <a:cxnSpLocks noChangeShapeType="1"/>
          </p:cNvCxnSpPr>
          <p:nvPr/>
        </p:nvCxnSpPr>
        <p:spPr bwMode="auto">
          <a:xfrm>
            <a:off x="6330919" y="1905000"/>
            <a:ext cx="609600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4806919" y="1447800"/>
            <a:ext cx="444500" cy="762000"/>
          </a:xfrm>
          <a:prstGeom prst="rect">
            <a:avLst/>
          </a:prstGeom>
          <a:solidFill>
            <a:srgbClr val="F7A1CA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8" name="AutoShape 24"/>
          <p:cNvCxnSpPr>
            <a:cxnSpLocks noChangeShapeType="1"/>
          </p:cNvCxnSpPr>
          <p:nvPr/>
        </p:nvCxnSpPr>
        <p:spPr bwMode="auto">
          <a:xfrm flipH="1" flipV="1">
            <a:off x="4482959" y="1674970"/>
            <a:ext cx="533400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7397719" y="1447800"/>
            <a:ext cx="815975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8235919" y="1447800"/>
            <a:ext cx="444500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7627907" y="1600200"/>
            <a:ext cx="410988" cy="409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-1</a:t>
            </a: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6940519" y="1447800"/>
            <a:ext cx="444500" cy="762000"/>
          </a:xfrm>
          <a:prstGeom prst="rect">
            <a:avLst/>
          </a:prstGeom>
          <a:solidFill>
            <a:srgbClr val="F7A1CA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3" name="AutoShape 29"/>
          <p:cNvCxnSpPr>
            <a:cxnSpLocks noChangeShapeType="1"/>
          </p:cNvCxnSpPr>
          <p:nvPr/>
        </p:nvCxnSpPr>
        <p:spPr bwMode="auto">
          <a:xfrm flipH="1" flipV="1">
            <a:off x="6546819" y="1607824"/>
            <a:ext cx="533400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3433763" y="2895600"/>
            <a:ext cx="703760" cy="724174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(ii)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data</a:t>
            </a: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1612900" y="2743200"/>
            <a:ext cx="1500196" cy="1039003"/>
          </a:xfrm>
          <a:prstGeom prst="rect">
            <a:avLst/>
          </a:prstGeom>
          <a:solidFill>
            <a:srgbClr val="FBD0E4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(</a:t>
            </a:r>
            <a:r>
              <a:rPr lang="en-US" altLang="en-US" sz="2200" b="1" dirty="0" err="1">
                <a:latin typeface="Calibri" pitchFamily="34" charset="0"/>
              </a:rPr>
              <a:t>i</a:t>
            </a:r>
            <a:r>
              <a:rPr lang="en-US" altLang="en-US" sz="2200" b="1" dirty="0">
                <a:latin typeface="Calibri" pitchFamily="34" charset="0"/>
              </a:rPr>
              <a:t>) pointer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to previous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node</a:t>
            </a: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4430713" y="2743200"/>
            <a:ext cx="1486923" cy="1039003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(iii) pointer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to next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node</a:t>
            </a:r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152400" y="2438400"/>
            <a:ext cx="1317625" cy="135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Each</a:t>
            </a:r>
          </a:p>
          <a:p>
            <a:pPr algn="r">
              <a:buClrTx/>
              <a:buFontTx/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node </a:t>
            </a:r>
          </a:p>
          <a:p>
            <a:pPr algn="r">
              <a:buClrTx/>
              <a:buFontTx/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has 3</a:t>
            </a:r>
          </a:p>
          <a:p>
            <a:pPr algn="r">
              <a:buClrTx/>
              <a:buFontTx/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fields</a:t>
            </a:r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304801" y="4343400"/>
            <a:ext cx="4493418" cy="1983493"/>
          </a:xfrm>
          <a:prstGeom prst="rect">
            <a:avLst/>
          </a:prstGeom>
          <a:solidFill>
            <a:srgbClr val="94F0E4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struct </a:t>
            </a:r>
            <a:r>
              <a:rPr lang="en-US" altLang="en-US" sz="2200" b="1" dirty="0" err="1" smtClean="0">
                <a:latin typeface="Calibri" pitchFamily="34" charset="0"/>
              </a:rPr>
              <a:t>dlnode</a:t>
            </a:r>
            <a:r>
              <a:rPr lang="en-US" altLang="en-US" sz="2200" b="1" dirty="0" smtClean="0">
                <a:latin typeface="Calibri" pitchFamily="34" charset="0"/>
              </a:rPr>
              <a:t> </a:t>
            </a:r>
            <a:r>
              <a:rPr lang="en-US" altLang="en-US" sz="2200" b="1" dirty="0">
                <a:latin typeface="Calibri" pitchFamily="34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      </a:t>
            </a:r>
            <a:r>
              <a:rPr lang="en-US" altLang="en-US" sz="2200" b="1" dirty="0" err="1">
                <a:latin typeface="Calibri" pitchFamily="34" charset="0"/>
              </a:rPr>
              <a:t>int</a:t>
            </a:r>
            <a:r>
              <a:rPr lang="en-US" altLang="en-US" sz="2200" b="1" dirty="0">
                <a:latin typeface="Calibri" pitchFamily="34" charset="0"/>
              </a:rPr>
              <a:t> data;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      struct </a:t>
            </a:r>
            <a:r>
              <a:rPr lang="en-US" altLang="en-US" sz="2200" b="1" dirty="0" err="1">
                <a:latin typeface="Calibri" pitchFamily="34" charset="0"/>
              </a:rPr>
              <a:t>dlnode</a:t>
            </a:r>
            <a:r>
              <a:rPr lang="en-US" altLang="en-US" sz="2200" b="1" dirty="0">
                <a:latin typeface="Calibri" pitchFamily="34" charset="0"/>
              </a:rPr>
              <a:t> *next;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      struct </a:t>
            </a:r>
            <a:r>
              <a:rPr lang="en-US" altLang="en-US" sz="2200" b="1" dirty="0" err="1">
                <a:latin typeface="Calibri" pitchFamily="34" charset="0"/>
              </a:rPr>
              <a:t>dlnode</a:t>
            </a:r>
            <a:r>
              <a:rPr lang="en-US" altLang="en-US" sz="2200" b="1" dirty="0">
                <a:latin typeface="Calibri" pitchFamily="34" charset="0"/>
              </a:rPr>
              <a:t> *</a:t>
            </a:r>
            <a:r>
              <a:rPr lang="en-US" altLang="en-US" sz="2200" b="1" dirty="0" err="1">
                <a:latin typeface="Calibri" pitchFamily="34" charset="0"/>
              </a:rPr>
              <a:t>prev</a:t>
            </a:r>
            <a:r>
              <a:rPr lang="en-US" altLang="en-US" sz="2200" b="1" dirty="0">
                <a:latin typeface="Calibri" pitchFamily="34" charset="0"/>
              </a:rPr>
              <a:t>;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};</a:t>
            </a:r>
          </a:p>
          <a:p>
            <a:pPr>
              <a:buClrTx/>
              <a:buFontTx/>
              <a:buNone/>
            </a:pPr>
            <a:r>
              <a:rPr lang="en-US" altLang="en-US" sz="2200" b="1" dirty="0" err="1">
                <a:latin typeface="Calibri" pitchFamily="34" charset="0"/>
              </a:rPr>
              <a:t>typedef</a:t>
            </a:r>
            <a:r>
              <a:rPr lang="en-US" altLang="en-US" sz="2200" b="1" dirty="0">
                <a:latin typeface="Calibri" pitchFamily="34" charset="0"/>
              </a:rPr>
              <a:t> </a:t>
            </a:r>
            <a:r>
              <a:rPr lang="en-US" altLang="en-US" sz="2200" b="1" dirty="0" smtClean="0">
                <a:latin typeface="Calibri" pitchFamily="34" charset="0"/>
              </a:rPr>
              <a:t>struct </a:t>
            </a:r>
            <a:r>
              <a:rPr lang="en-US" altLang="en-US" sz="2200" b="1" dirty="0" err="1" smtClean="0">
                <a:latin typeface="Calibri" pitchFamily="34" charset="0"/>
              </a:rPr>
              <a:t>dlnode</a:t>
            </a:r>
            <a:r>
              <a:rPr lang="en-US" altLang="en-US" sz="2200" b="1" dirty="0" smtClean="0">
                <a:latin typeface="Calibri" pitchFamily="34" charset="0"/>
              </a:rPr>
              <a:t> *</a:t>
            </a:r>
            <a:r>
              <a:rPr lang="en-US" altLang="en-US" sz="2200" b="1" dirty="0" err="1" smtClean="0">
                <a:latin typeface="Calibri" pitchFamily="34" charset="0"/>
              </a:rPr>
              <a:t>Ndptr</a:t>
            </a:r>
            <a:r>
              <a:rPr lang="en-US" altLang="en-US" sz="2200" b="1" dirty="0">
                <a:latin typeface="Calibri" pitchFamily="34" charset="0"/>
              </a:rPr>
              <a:t>;</a:t>
            </a:r>
          </a:p>
        </p:txBody>
      </p:sp>
      <p:sp>
        <p:nvSpPr>
          <p:cNvPr id="39" name="Text Box 35"/>
          <p:cNvSpPr txBox="1">
            <a:spLocks noChangeArrowheads="1"/>
          </p:cNvSpPr>
          <p:nvPr/>
        </p:nvSpPr>
        <p:spPr bwMode="auto">
          <a:xfrm>
            <a:off x="427038" y="3962400"/>
            <a:ext cx="6515928" cy="409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Defining </a:t>
            </a:r>
            <a:r>
              <a:rPr lang="en-US" altLang="en-US" sz="2200" b="1" i="1" dirty="0">
                <a:solidFill>
                  <a:srgbClr val="9D0000"/>
                </a:solidFill>
                <a:latin typeface="Calibri" pitchFamily="34" charset="0"/>
              </a:rPr>
              <a:t>node</a:t>
            </a: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 of Doubly linked list and the </a:t>
            </a:r>
            <a:r>
              <a:rPr lang="en-US" altLang="en-US" sz="2200" b="1" i="1" dirty="0" err="1">
                <a:solidFill>
                  <a:srgbClr val="9D0000"/>
                </a:solidFill>
                <a:latin typeface="Calibri" pitchFamily="34" charset="0"/>
              </a:rPr>
              <a:t>Dllist</a:t>
            </a: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 itself.</a:t>
            </a:r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4876800" y="4495800"/>
            <a:ext cx="4343399" cy="1668663"/>
          </a:xfrm>
          <a:prstGeom prst="rect">
            <a:avLst/>
          </a:prstGeom>
          <a:solidFill>
            <a:srgbClr val="FFFF9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struct </a:t>
            </a:r>
            <a:r>
              <a:rPr lang="en-US" altLang="en-US" sz="2200" b="1" dirty="0" err="1" smtClean="0">
                <a:latin typeface="Calibri" pitchFamily="34" charset="0"/>
              </a:rPr>
              <a:t>dlList</a:t>
            </a:r>
            <a:r>
              <a:rPr lang="en-US" altLang="en-US" sz="2200" b="1" dirty="0" smtClean="0">
                <a:latin typeface="Calibri" pitchFamily="34" charset="0"/>
              </a:rPr>
              <a:t> </a:t>
            </a:r>
            <a:r>
              <a:rPr lang="en-US" altLang="en-US" sz="2200" b="1" dirty="0">
                <a:latin typeface="Calibri" pitchFamily="34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   </a:t>
            </a:r>
            <a:r>
              <a:rPr lang="en-US" altLang="en-US" sz="2200" b="1" dirty="0" err="1">
                <a:latin typeface="Calibri" pitchFamily="34" charset="0"/>
              </a:rPr>
              <a:t>Ndptr</a:t>
            </a:r>
            <a:r>
              <a:rPr lang="en-US" altLang="en-US" sz="2200" b="1" dirty="0">
                <a:latin typeface="Calibri" pitchFamily="34" charset="0"/>
              </a:rPr>
              <a:t> head;/*first node */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   </a:t>
            </a:r>
            <a:r>
              <a:rPr lang="en-US" altLang="en-US" sz="2200" b="1" dirty="0" err="1">
                <a:latin typeface="Calibri" pitchFamily="34" charset="0"/>
              </a:rPr>
              <a:t>Ndptr</a:t>
            </a:r>
            <a:r>
              <a:rPr lang="en-US" altLang="en-US" sz="2200" b="1" dirty="0">
                <a:latin typeface="Calibri" pitchFamily="34" charset="0"/>
              </a:rPr>
              <a:t> </a:t>
            </a:r>
            <a:r>
              <a:rPr lang="en-US" altLang="en-US" sz="2200" b="1" dirty="0" smtClean="0">
                <a:latin typeface="Calibri" pitchFamily="34" charset="0"/>
              </a:rPr>
              <a:t>tail; </a:t>
            </a:r>
            <a:r>
              <a:rPr lang="en-US" altLang="en-US" sz="2200" b="1" dirty="0">
                <a:latin typeface="Calibri" pitchFamily="34" charset="0"/>
              </a:rPr>
              <a:t>/* last node */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};</a:t>
            </a:r>
          </a:p>
          <a:p>
            <a:pPr>
              <a:buClrTx/>
              <a:buFontTx/>
              <a:buNone/>
            </a:pPr>
            <a:r>
              <a:rPr lang="en-US" altLang="en-US" sz="2200" b="1" dirty="0" err="1">
                <a:latin typeface="Calibri" pitchFamily="34" charset="0"/>
              </a:rPr>
              <a:t>typedef</a:t>
            </a:r>
            <a:r>
              <a:rPr lang="en-US" altLang="en-US" sz="2200" b="1" dirty="0">
                <a:latin typeface="Calibri" pitchFamily="34" charset="0"/>
              </a:rPr>
              <a:t> </a:t>
            </a:r>
            <a:r>
              <a:rPr lang="en-US" altLang="en-US" sz="2200" b="1" dirty="0" smtClean="0">
                <a:latin typeface="Calibri" pitchFamily="34" charset="0"/>
              </a:rPr>
              <a:t>struct </a:t>
            </a:r>
            <a:r>
              <a:rPr lang="en-US" altLang="en-US" sz="2200" b="1" dirty="0" err="1" smtClean="0">
                <a:latin typeface="Calibri" pitchFamily="34" charset="0"/>
              </a:rPr>
              <a:t>dlList</a:t>
            </a:r>
            <a:r>
              <a:rPr lang="en-US" altLang="en-US" sz="2200" b="1" dirty="0" smtClean="0">
                <a:latin typeface="Calibri" pitchFamily="34" charset="0"/>
              </a:rPr>
              <a:t> *</a:t>
            </a:r>
            <a:r>
              <a:rPr lang="en-US" altLang="en-US" sz="2200" b="1" dirty="0" err="1" smtClean="0">
                <a:latin typeface="Calibri" pitchFamily="34" charset="0"/>
              </a:rPr>
              <a:t>DlList</a:t>
            </a:r>
            <a:r>
              <a:rPr lang="en-US" altLang="en-US" sz="2200" b="1" dirty="0">
                <a:latin typeface="Calibri" pitchFamily="34" charset="0"/>
              </a:rPr>
              <a:t>;</a:t>
            </a:r>
          </a:p>
        </p:txBody>
      </p:sp>
      <p:cxnSp>
        <p:nvCxnSpPr>
          <p:cNvPr id="41" name="AutoShape 7"/>
          <p:cNvCxnSpPr>
            <a:cxnSpLocks noChangeShapeType="1"/>
          </p:cNvCxnSpPr>
          <p:nvPr/>
        </p:nvCxnSpPr>
        <p:spPr bwMode="auto">
          <a:xfrm rot="5400000">
            <a:off x="8158615" y="2140435"/>
            <a:ext cx="748333" cy="127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2" name="AutoShape 7"/>
          <p:cNvCxnSpPr>
            <a:cxnSpLocks noChangeShapeType="1"/>
          </p:cNvCxnSpPr>
          <p:nvPr/>
        </p:nvCxnSpPr>
        <p:spPr bwMode="auto">
          <a:xfrm rot="5400000" flipH="1" flipV="1">
            <a:off x="602202" y="1155652"/>
            <a:ext cx="699467" cy="216968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8375650" y="2438400"/>
            <a:ext cx="789296" cy="409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898494" y="609600"/>
            <a:ext cx="789296" cy="409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NULL</a:t>
            </a:r>
          </a:p>
        </p:txBody>
      </p:sp>
    </p:spTree>
    <p:extLst>
      <p:ext uri="{BB962C8B-B14F-4D97-AF65-F5344CB8AC3E}">
        <p14:creationId xmlns="" xmlns:p14="http://schemas.microsoft.com/office/powerpoint/2010/main" val="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/>
      <p:bldP spid="38" grpId="0" animBg="1"/>
      <p:bldP spid="39" grpId="0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828800"/>
            <a:ext cx="381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457200" y="13414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Linked List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652540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3C9EEA6-B8D3-4180-80E7-E21BF4811E73}" type="datetime7">
              <a:rPr lang="en-US" altLang="en-US" smtClean="0"/>
              <a:pPr/>
              <a:t>Nov-17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DEB0225-6FE0-4D10-B115-5A4954E37AF2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DataStructures</a:t>
            </a:r>
            <a:endParaRPr lang="hi-IN" dirty="0"/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381000" y="152400"/>
            <a:ext cx="7467600" cy="1039003"/>
          </a:xfrm>
          <a:prstGeom prst="rect">
            <a:avLst/>
          </a:prstGeom>
          <a:solidFill>
            <a:srgbClr val="FAC2D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So far, we were modeling a singly linked list by a pointer to the first node of the list.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Let us make the following </a:t>
            </a:r>
            <a:r>
              <a:rPr lang="en-US" altLang="en-US" sz="2200" b="1" dirty="0" smtClean="0">
                <a:latin typeface="Calibri" pitchFamily="34" charset="0"/>
              </a:rPr>
              <a:t>change:</a:t>
            </a:r>
            <a:endParaRPr lang="en-US" altLang="en-US" sz="2200" b="1" dirty="0">
              <a:latin typeface="Calibri" pitchFamily="34" charset="0"/>
            </a:endParaRPr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381000" y="1371600"/>
            <a:ext cx="7467600" cy="724174"/>
          </a:xfrm>
          <a:prstGeom prst="rect">
            <a:avLst/>
          </a:prstGeom>
          <a:solidFill>
            <a:srgbClr val="F8FFB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0" indent="0">
              <a:buClr>
                <a:srgbClr val="9D0000"/>
              </a:buClr>
            </a:pPr>
            <a:r>
              <a:rPr lang="en-US" altLang="en-US" sz="2200" b="1" dirty="0" smtClean="0">
                <a:latin typeface="Calibri" pitchFamily="34" charset="0"/>
              </a:rPr>
              <a:t>Make </a:t>
            </a:r>
            <a:r>
              <a:rPr lang="en-US" altLang="en-US" sz="2200" b="1" dirty="0">
                <a:latin typeface="Calibri" pitchFamily="34" charset="0"/>
              </a:rPr>
              <a:t>the list circular: next pointer of </a:t>
            </a:r>
            <a:r>
              <a:rPr lang="en-US" altLang="en-US" sz="2200" b="1" dirty="0" smtClean="0">
                <a:latin typeface="Calibri" pitchFamily="34" charset="0"/>
              </a:rPr>
              <a:t>last node is </a:t>
            </a:r>
            <a:r>
              <a:rPr lang="en-US" altLang="en-US" sz="2200" b="1" dirty="0">
                <a:latin typeface="Calibri" pitchFamily="34" charset="0"/>
              </a:rPr>
              <a:t>not </a:t>
            </a: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NULL</a:t>
            </a:r>
            <a:r>
              <a:rPr lang="en-US" altLang="en-US" sz="2200" b="1" dirty="0">
                <a:latin typeface="Calibri" pitchFamily="34" charset="0"/>
              </a:rPr>
              <a:t>, it  points to the head node.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73916" y="2590800"/>
            <a:ext cx="8617684" cy="1600200"/>
            <a:chOff x="373916" y="2590800"/>
            <a:chExt cx="7364413" cy="1600200"/>
          </a:xfrm>
        </p:grpSpPr>
        <p:grpSp>
          <p:nvGrpSpPr>
            <p:cNvPr id="8" name="Group 7"/>
            <p:cNvGrpSpPr/>
            <p:nvPr/>
          </p:nvGrpSpPr>
          <p:grpSpPr>
            <a:xfrm>
              <a:off x="373916" y="2590800"/>
              <a:ext cx="7364413" cy="1600200"/>
              <a:chOff x="298450" y="2590800"/>
              <a:chExt cx="7364413" cy="1600200"/>
            </a:xfrm>
          </p:grpSpPr>
          <p:sp>
            <p:nvSpPr>
              <p:cNvPr id="12" name="Rectangle 1"/>
              <p:cNvSpPr>
                <a:spLocks noChangeArrowheads="1"/>
              </p:cNvSpPr>
              <p:nvPr/>
            </p:nvSpPr>
            <p:spPr bwMode="auto">
              <a:xfrm>
                <a:off x="1201738" y="34290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2"/>
              <p:cNvSpPr>
                <a:spLocks noChangeArrowheads="1"/>
              </p:cNvSpPr>
              <p:nvPr/>
            </p:nvSpPr>
            <p:spPr bwMode="auto">
              <a:xfrm>
                <a:off x="2017713" y="3429000"/>
                <a:ext cx="446087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3"/>
              <p:cNvSpPr txBox="1">
                <a:spLocks noChangeArrowheads="1"/>
              </p:cNvSpPr>
              <p:nvPr/>
            </p:nvSpPr>
            <p:spPr bwMode="auto">
              <a:xfrm>
                <a:off x="1347788" y="3581400"/>
                <a:ext cx="277245" cy="4093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 dirty="0">
                    <a:latin typeface="Calibri" pitchFamily="34" charset="0"/>
                  </a:rPr>
                  <a:t>4</a:t>
                </a:r>
              </a:p>
            </p:txBody>
          </p:sp>
          <p:cxnSp>
            <p:nvCxnSpPr>
              <p:cNvPr id="15" name="AutoShape 4"/>
              <p:cNvCxnSpPr>
                <a:cxnSpLocks noChangeShapeType="1"/>
              </p:cNvCxnSpPr>
              <p:nvPr/>
            </p:nvCxnSpPr>
            <p:spPr bwMode="auto">
              <a:xfrm>
                <a:off x="2316163" y="3733800"/>
                <a:ext cx="593725" cy="228600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6" name="Rectangle 5"/>
              <p:cNvSpPr>
                <a:spLocks noChangeArrowheads="1"/>
              </p:cNvSpPr>
              <p:nvPr/>
            </p:nvSpPr>
            <p:spPr bwMode="auto">
              <a:xfrm>
                <a:off x="2909888" y="3429000"/>
                <a:ext cx="817562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6"/>
              <p:cNvSpPr>
                <a:spLocks noChangeArrowheads="1"/>
              </p:cNvSpPr>
              <p:nvPr/>
            </p:nvSpPr>
            <p:spPr bwMode="auto">
              <a:xfrm>
                <a:off x="3727450" y="34290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Text Box 7"/>
              <p:cNvSpPr txBox="1">
                <a:spLocks noChangeArrowheads="1"/>
              </p:cNvSpPr>
              <p:nvPr/>
            </p:nvSpPr>
            <p:spPr bwMode="auto">
              <a:xfrm>
                <a:off x="3055938" y="3581400"/>
                <a:ext cx="277245" cy="4093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 dirty="0">
                    <a:latin typeface="Calibri" pitchFamily="34" charset="0"/>
                  </a:rPr>
                  <a:t>2</a:t>
                </a:r>
              </a:p>
            </p:txBody>
          </p:sp>
          <p:cxnSp>
            <p:nvCxnSpPr>
              <p:cNvPr id="19" name="AutoShape 8"/>
              <p:cNvCxnSpPr>
                <a:cxnSpLocks noChangeShapeType="1"/>
              </p:cNvCxnSpPr>
              <p:nvPr/>
            </p:nvCxnSpPr>
            <p:spPr bwMode="auto">
              <a:xfrm>
                <a:off x="4024313" y="3733800"/>
                <a:ext cx="668337" cy="228600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20" name="Rectangle 9"/>
              <p:cNvSpPr>
                <a:spLocks noChangeArrowheads="1"/>
              </p:cNvSpPr>
              <p:nvPr/>
            </p:nvSpPr>
            <p:spPr bwMode="auto">
              <a:xfrm>
                <a:off x="4692650" y="3429000"/>
                <a:ext cx="817563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10"/>
              <p:cNvSpPr>
                <a:spLocks noChangeArrowheads="1"/>
              </p:cNvSpPr>
              <p:nvPr/>
            </p:nvSpPr>
            <p:spPr bwMode="auto">
              <a:xfrm>
                <a:off x="5510213" y="34290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11"/>
              <p:cNvSpPr txBox="1">
                <a:spLocks noChangeArrowheads="1"/>
              </p:cNvSpPr>
              <p:nvPr/>
            </p:nvSpPr>
            <p:spPr bwMode="auto">
              <a:xfrm>
                <a:off x="4838700" y="3581400"/>
                <a:ext cx="277245" cy="4093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 dirty="0">
                    <a:latin typeface="Calibri" pitchFamily="34" charset="0"/>
                  </a:rPr>
                  <a:t>1</a:t>
                </a:r>
              </a:p>
            </p:txBody>
          </p:sp>
          <p:cxnSp>
            <p:nvCxnSpPr>
              <p:cNvPr id="23" name="AutoShape 12"/>
              <p:cNvCxnSpPr>
                <a:cxnSpLocks noChangeShapeType="1"/>
              </p:cNvCxnSpPr>
              <p:nvPr/>
            </p:nvCxnSpPr>
            <p:spPr bwMode="auto">
              <a:xfrm>
                <a:off x="5807075" y="3733800"/>
                <a:ext cx="593725" cy="228600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24" name="Rectangle 13"/>
              <p:cNvSpPr>
                <a:spLocks noChangeArrowheads="1"/>
              </p:cNvSpPr>
              <p:nvPr/>
            </p:nvSpPr>
            <p:spPr bwMode="auto">
              <a:xfrm>
                <a:off x="6400800" y="3429000"/>
                <a:ext cx="817563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14"/>
              <p:cNvSpPr>
                <a:spLocks noChangeArrowheads="1"/>
              </p:cNvSpPr>
              <p:nvPr/>
            </p:nvSpPr>
            <p:spPr bwMode="auto">
              <a:xfrm>
                <a:off x="7218363" y="34290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Text Box 15"/>
              <p:cNvSpPr txBox="1">
                <a:spLocks noChangeArrowheads="1"/>
              </p:cNvSpPr>
              <p:nvPr/>
            </p:nvSpPr>
            <p:spPr bwMode="auto">
              <a:xfrm>
                <a:off x="6546850" y="3581400"/>
                <a:ext cx="351218" cy="4093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 dirty="0">
                    <a:latin typeface="Calibri" pitchFamily="34" charset="0"/>
                  </a:rPr>
                  <a:t>-2</a:t>
                </a:r>
              </a:p>
            </p:txBody>
          </p:sp>
          <p:sp>
            <p:nvSpPr>
              <p:cNvPr id="27" name="Text Box 16"/>
              <p:cNvSpPr txBox="1">
                <a:spLocks noChangeArrowheads="1"/>
              </p:cNvSpPr>
              <p:nvPr/>
            </p:nvSpPr>
            <p:spPr bwMode="auto">
              <a:xfrm>
                <a:off x="298450" y="2590800"/>
                <a:ext cx="653960" cy="4093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 dirty="0">
                    <a:latin typeface="Calibri" pitchFamily="34" charset="0"/>
                  </a:rPr>
                  <a:t>head</a:t>
                </a:r>
              </a:p>
            </p:txBody>
          </p:sp>
          <p:sp>
            <p:nvSpPr>
              <p:cNvPr id="28" name="Rectangle 19"/>
              <p:cNvSpPr>
                <a:spLocks noChangeArrowheads="1"/>
              </p:cNvSpPr>
              <p:nvPr/>
            </p:nvSpPr>
            <p:spPr bwMode="auto">
              <a:xfrm>
                <a:off x="369888" y="2971800"/>
                <a:ext cx="444500" cy="762000"/>
              </a:xfrm>
              <a:prstGeom prst="rect">
                <a:avLst/>
              </a:prstGeom>
              <a:solidFill>
                <a:srgbClr val="B2E389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9" name="AutoShape 28"/>
              <p:cNvCxnSpPr>
                <a:cxnSpLocks noChangeShapeType="1"/>
              </p:cNvCxnSpPr>
              <p:nvPr/>
            </p:nvCxnSpPr>
            <p:spPr bwMode="auto">
              <a:xfrm>
                <a:off x="685800" y="3429000"/>
                <a:ext cx="506413" cy="228600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9" name="Group 8"/>
            <p:cNvGrpSpPr/>
            <p:nvPr/>
          </p:nvGrpSpPr>
          <p:grpSpPr>
            <a:xfrm>
              <a:off x="1685193" y="2935532"/>
              <a:ext cx="5830887" cy="860180"/>
              <a:chOff x="1685193" y="2935532"/>
              <a:chExt cx="5830887" cy="860180"/>
            </a:xfrm>
          </p:grpSpPr>
          <p:cxnSp>
            <p:nvCxnSpPr>
              <p:cNvPr id="10" name="Elbow Connector 9"/>
              <p:cNvCxnSpPr>
                <a:endCxn id="12" idx="0"/>
              </p:cNvCxnSpPr>
              <p:nvPr/>
            </p:nvCxnSpPr>
            <p:spPr bwMode="auto">
              <a:xfrm rot="10800000" flipV="1">
                <a:off x="1685193" y="2935532"/>
                <a:ext cx="5830887" cy="493468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 flipV="1">
                <a:off x="7516080" y="2935532"/>
                <a:ext cx="0" cy="86018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0" name="Group 29"/>
          <p:cNvGrpSpPr/>
          <p:nvPr/>
        </p:nvGrpSpPr>
        <p:grpSpPr>
          <a:xfrm>
            <a:off x="118535" y="4876800"/>
            <a:ext cx="3604239" cy="1600200"/>
            <a:chOff x="373916" y="2590800"/>
            <a:chExt cx="2903984" cy="1600200"/>
          </a:xfrm>
        </p:grpSpPr>
        <p:grpSp>
          <p:nvGrpSpPr>
            <p:cNvPr id="31" name="Group 30"/>
            <p:cNvGrpSpPr/>
            <p:nvPr/>
          </p:nvGrpSpPr>
          <p:grpSpPr>
            <a:xfrm>
              <a:off x="373916" y="2590800"/>
              <a:ext cx="2903984" cy="1600200"/>
              <a:chOff x="298450" y="2590800"/>
              <a:chExt cx="2903984" cy="1600200"/>
            </a:xfrm>
          </p:grpSpPr>
          <p:sp>
            <p:nvSpPr>
              <p:cNvPr id="35" name="Rectangle 1"/>
              <p:cNvSpPr>
                <a:spLocks noChangeArrowheads="1"/>
              </p:cNvSpPr>
              <p:nvPr/>
            </p:nvSpPr>
            <p:spPr bwMode="auto">
              <a:xfrm>
                <a:off x="1201738" y="34290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2"/>
              <p:cNvSpPr>
                <a:spLocks noChangeArrowheads="1"/>
              </p:cNvSpPr>
              <p:nvPr/>
            </p:nvSpPr>
            <p:spPr bwMode="auto">
              <a:xfrm>
                <a:off x="2017713" y="3429000"/>
                <a:ext cx="446087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3"/>
              <p:cNvSpPr txBox="1">
                <a:spLocks noChangeArrowheads="1"/>
              </p:cNvSpPr>
              <p:nvPr/>
            </p:nvSpPr>
            <p:spPr bwMode="auto">
              <a:xfrm>
                <a:off x="1347788" y="3581400"/>
                <a:ext cx="261394" cy="4093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 dirty="0">
                    <a:latin typeface="Calibri" pitchFamily="34" charset="0"/>
                  </a:rPr>
                  <a:t>4</a:t>
                </a:r>
              </a:p>
            </p:txBody>
          </p:sp>
          <p:sp>
            <p:nvSpPr>
              <p:cNvPr id="38" name="Text Box 7"/>
              <p:cNvSpPr txBox="1">
                <a:spLocks noChangeArrowheads="1"/>
              </p:cNvSpPr>
              <p:nvPr/>
            </p:nvSpPr>
            <p:spPr bwMode="auto">
              <a:xfrm>
                <a:off x="3055938" y="3581400"/>
                <a:ext cx="146496" cy="4093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endParaRPr lang="en-US" altLang="en-US" sz="2200" b="1" dirty="0">
                  <a:latin typeface="Calibri" pitchFamily="34" charset="0"/>
                </a:endParaRPr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298450" y="2590800"/>
                <a:ext cx="616573" cy="4093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 dirty="0">
                    <a:latin typeface="Calibri" pitchFamily="34" charset="0"/>
                  </a:rPr>
                  <a:t>head</a:t>
                </a:r>
              </a:p>
            </p:txBody>
          </p:sp>
          <p:sp>
            <p:nvSpPr>
              <p:cNvPr id="40" name="Rectangle 19"/>
              <p:cNvSpPr>
                <a:spLocks noChangeArrowheads="1"/>
              </p:cNvSpPr>
              <p:nvPr/>
            </p:nvSpPr>
            <p:spPr bwMode="auto">
              <a:xfrm>
                <a:off x="369888" y="2971800"/>
                <a:ext cx="444500" cy="762000"/>
              </a:xfrm>
              <a:prstGeom prst="rect">
                <a:avLst/>
              </a:prstGeom>
              <a:solidFill>
                <a:srgbClr val="B2E389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41" name="AutoShape 28"/>
              <p:cNvCxnSpPr>
                <a:cxnSpLocks noChangeShapeType="1"/>
              </p:cNvCxnSpPr>
              <p:nvPr/>
            </p:nvCxnSpPr>
            <p:spPr bwMode="auto">
              <a:xfrm>
                <a:off x="685800" y="3429000"/>
                <a:ext cx="506413" cy="228600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2" name="Group 31"/>
            <p:cNvGrpSpPr/>
            <p:nvPr/>
          </p:nvGrpSpPr>
          <p:grpSpPr>
            <a:xfrm>
              <a:off x="1685192" y="2935532"/>
              <a:ext cx="631031" cy="798268"/>
              <a:chOff x="1685192" y="2935532"/>
              <a:chExt cx="631031" cy="798268"/>
            </a:xfrm>
          </p:grpSpPr>
          <p:cxnSp>
            <p:nvCxnSpPr>
              <p:cNvPr id="33" name="Elbow Connector 32"/>
              <p:cNvCxnSpPr>
                <a:endCxn id="35" idx="0"/>
              </p:cNvCxnSpPr>
              <p:nvPr/>
            </p:nvCxnSpPr>
            <p:spPr bwMode="auto">
              <a:xfrm rot="10800000" flipV="1">
                <a:off x="1685192" y="2935532"/>
                <a:ext cx="631031" cy="493468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4" name="Straight Connector 33"/>
              <p:cNvCxnSpPr/>
              <p:nvPr/>
            </p:nvCxnSpPr>
            <p:spPr bwMode="auto">
              <a:xfrm flipV="1">
                <a:off x="2311419" y="2935532"/>
                <a:ext cx="4804" cy="798268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5235664" y="5029200"/>
            <a:ext cx="765251" cy="409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head</a:t>
            </a:r>
          </a:p>
        </p:txBody>
      </p:sp>
      <p:sp>
        <p:nvSpPr>
          <p:cNvPr id="43" name="Rectangle 19"/>
          <p:cNvSpPr>
            <a:spLocks noChangeArrowheads="1"/>
          </p:cNvSpPr>
          <p:nvPr/>
        </p:nvSpPr>
        <p:spPr bwMode="auto">
          <a:xfrm>
            <a:off x="5324328" y="5486400"/>
            <a:ext cx="669937" cy="762000"/>
          </a:xfrm>
          <a:prstGeom prst="rect">
            <a:avLst/>
          </a:prstGeom>
          <a:solidFill>
            <a:srgbClr val="B2E389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NULL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170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2" grpId="0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circular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Round robin scheduling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Board games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Processes on CPU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Esc101, Structures</a:t>
            </a:r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23C2-0B17-4C8E-96AC-1A01A280DE0A}" type="slidenum">
              <a:rPr lang="en-IN" altLang="en-US" smtClean="0"/>
              <a:pPr/>
              <a:t>16</a:t>
            </a:fld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arkare\AppData\Local\Microsoft\Windows\INetCache\IE\4MQZDEQE\MC90006014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"/>
            <a:ext cx="4267200" cy="33480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karkare\AppData\Local\Microsoft\Windows\INetCache\IE\KKKV8TYS\MP90044660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137" y="0"/>
            <a:ext cx="4138447" cy="3200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23528" y="3733800"/>
            <a:ext cx="8568952" cy="2286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defTabSz="914400">
              <a:buClrTx/>
              <a:buSzTx/>
              <a:buFontTx/>
            </a:pPr>
            <a:r>
              <a:rPr lang="en-US" kern="0" dirty="0" smtClean="0">
                <a:latin typeface="Calibri" pitchFamily="34" charset="0"/>
              </a:rPr>
              <a:t>Data structures, Stack and Queue, can also be implemented using Linked Lists!</a:t>
            </a:r>
            <a:endParaRPr lang="en-US" kern="0" dirty="0">
              <a:latin typeface="Calibri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ED582E2-857A-4B63-BB24-8C3E833C6EF1}" type="datetime7">
              <a:rPr lang="en-US" altLang="en-US" smtClean="0"/>
              <a:pPr/>
              <a:t>Nov-17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DataStructures</a:t>
            </a:r>
            <a:endParaRPr lang="hi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DEB0225-6FE0-4D10-B115-5A4954E37AF2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31506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568952" cy="7173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7086600" cy="57150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A </a:t>
            </a:r>
            <a:r>
              <a:rPr lang="en-US" sz="2800" dirty="0"/>
              <a:t>linear data structure where addition and deletion </a:t>
            </a:r>
            <a:r>
              <a:rPr lang="en-US" sz="2800" dirty="0" smtClean="0"/>
              <a:t>of elements </a:t>
            </a:r>
            <a:r>
              <a:rPr lang="en-US" sz="2800" dirty="0"/>
              <a:t>can happen at one end of the data structure only.</a:t>
            </a:r>
          </a:p>
          <a:p>
            <a:pPr lvl="1"/>
            <a:r>
              <a:rPr lang="en-US" dirty="0" smtClean="0"/>
              <a:t> Last-in-first-out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Only </a:t>
            </a:r>
            <a:r>
              <a:rPr lang="en-US" dirty="0"/>
              <a:t>the top most element is accessible at any point of time.</a:t>
            </a:r>
          </a:p>
          <a:p>
            <a:r>
              <a:rPr lang="en-US" sz="2800" dirty="0"/>
              <a:t>Operations: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Push</a:t>
            </a:r>
            <a:r>
              <a:rPr lang="en-US" dirty="0"/>
              <a:t>: Add an element to the </a:t>
            </a:r>
            <a:r>
              <a:rPr lang="en-US" dirty="0" smtClean="0"/>
              <a:t>top of </a:t>
            </a:r>
            <a:r>
              <a:rPr lang="en-US" dirty="0"/>
              <a:t>the stack.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Pop</a:t>
            </a:r>
            <a:r>
              <a:rPr lang="en-US" dirty="0"/>
              <a:t>: Remove the topmost element.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IsEmpty</a:t>
            </a:r>
            <a:r>
              <a:rPr lang="en-US" dirty="0"/>
              <a:t>: Checks whether the </a:t>
            </a:r>
            <a:r>
              <a:rPr lang="en-US" dirty="0" smtClean="0"/>
              <a:t>stack is empty </a:t>
            </a:r>
            <a:r>
              <a:rPr lang="en-US" dirty="0"/>
              <a:t>or not.</a:t>
            </a:r>
          </a:p>
        </p:txBody>
      </p:sp>
      <p:pic>
        <p:nvPicPr>
          <p:cNvPr id="1027" name="Picture 3" descr="C:\Users\karkare\AppData\Local\Microsoft\Windows\INetCache\IE\OSV0HL4A\MP900387102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295331"/>
            <a:ext cx="2438400" cy="45301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karkare\AppData\Local\Microsoft\Windows\INetCache\IE\V1UPBVUI\MC90023298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2250"/>
            <a:ext cx="1848416" cy="17865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541E-5496-40FD-B247-076A46CF061E}" type="datetime7">
              <a:rPr lang="en-US" altLang="en-US" smtClean="0"/>
              <a:pPr/>
              <a:t>Nov-17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DataStructures</a:t>
            </a:r>
            <a:endParaRPr lang="hi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2966C5-6DE5-49EF-A848-6ADEB0855D92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3635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51078" y="357166"/>
            <a:ext cx="6389996" cy="1338038"/>
            <a:chOff x="2765425" y="366706"/>
            <a:chExt cx="6389996" cy="1338038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765425" y="609600"/>
              <a:ext cx="347663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endParaRPr lang="en-US" altLang="en-US" sz="2200" b="1" dirty="0">
                <a:latin typeface="Calibri" pitchFamily="34" charset="0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325938" y="457200"/>
              <a:ext cx="815975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5141913" y="457200"/>
              <a:ext cx="446087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4473575" y="609600"/>
              <a:ext cx="347663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2</a:t>
              </a:r>
            </a:p>
          </p:txBody>
        </p:sp>
        <p:cxnSp>
          <p:nvCxnSpPr>
            <p:cNvPr id="12" name="AutoShape 8"/>
            <p:cNvCxnSpPr>
              <a:cxnSpLocks noChangeShapeType="1"/>
            </p:cNvCxnSpPr>
            <p:nvPr/>
          </p:nvCxnSpPr>
          <p:spPr bwMode="auto">
            <a:xfrm>
              <a:off x="5440363" y="762000"/>
              <a:ext cx="668337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6108700" y="457200"/>
              <a:ext cx="815975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6924675" y="4572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6256338" y="609600"/>
              <a:ext cx="347662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1</a:t>
              </a:r>
            </a:p>
          </p:txBody>
        </p:sp>
        <p:cxnSp>
          <p:nvCxnSpPr>
            <p:cNvPr id="16" name="AutoShape 12"/>
            <p:cNvCxnSpPr>
              <a:cxnSpLocks noChangeShapeType="1"/>
            </p:cNvCxnSpPr>
            <p:nvPr/>
          </p:nvCxnSpPr>
          <p:spPr bwMode="auto">
            <a:xfrm>
              <a:off x="7223125" y="7620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7816850" y="4572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8634413" y="457200"/>
              <a:ext cx="4445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7964488" y="609600"/>
              <a:ext cx="646112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-2</a:t>
              </a:r>
            </a:p>
          </p:txBody>
        </p:sp>
        <p:cxnSp>
          <p:nvCxnSpPr>
            <p:cNvPr id="20" name="AutoShape 16"/>
            <p:cNvCxnSpPr>
              <a:cxnSpLocks noChangeShapeType="1"/>
              <a:endCxn id="21" idx="0"/>
            </p:cNvCxnSpPr>
            <p:nvPr/>
          </p:nvCxnSpPr>
          <p:spPr bwMode="auto">
            <a:xfrm rot="5400000">
              <a:off x="8609487" y="1065687"/>
              <a:ext cx="381000" cy="78427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8366125" y="1295400"/>
              <a:ext cx="789296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2928925" y="366706"/>
              <a:ext cx="827088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head</a:t>
              </a:r>
            </a:p>
          </p:txBody>
        </p:sp>
        <p:cxnSp>
          <p:nvCxnSpPr>
            <p:cNvPr id="26" name="AutoShape 22"/>
            <p:cNvCxnSpPr>
              <a:cxnSpLocks noChangeShapeType="1"/>
            </p:cNvCxnSpPr>
            <p:nvPr/>
          </p:nvCxnSpPr>
          <p:spPr bwMode="auto">
            <a:xfrm>
              <a:off x="3763960" y="566731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381000" y="1785926"/>
            <a:ext cx="8686800" cy="724174"/>
          </a:xfrm>
          <a:prstGeom prst="rect">
            <a:avLst/>
          </a:prstGeom>
          <a:solidFill>
            <a:srgbClr val="DFF9A5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 smtClean="0">
                <a:solidFill>
                  <a:srgbClr val="FF0000"/>
                </a:solidFill>
                <a:latin typeface="Calibri" pitchFamily="34" charset="0"/>
              </a:rPr>
              <a:t>Push</a:t>
            </a:r>
            <a:r>
              <a:rPr lang="en-US" altLang="en-US" sz="2200" b="1" dirty="0" smtClean="0">
                <a:latin typeface="Calibri" pitchFamily="34" charset="0"/>
              </a:rPr>
              <a:t> 4,8 in stack: 	</a:t>
            </a:r>
            <a:r>
              <a:rPr lang="en-US" altLang="en-US" sz="2200" b="1" i="1" dirty="0" err="1" smtClean="0">
                <a:latin typeface="Calibri" pitchFamily="34" charset="0"/>
              </a:rPr>
              <a:t>insert_front</a:t>
            </a:r>
            <a:r>
              <a:rPr lang="en-US" altLang="en-US" sz="2200" b="1" i="1" dirty="0" smtClean="0">
                <a:latin typeface="Calibri" pitchFamily="34" charset="0"/>
              </a:rPr>
              <a:t>(4, head);</a:t>
            </a:r>
          </a:p>
          <a:p>
            <a:pPr>
              <a:buClrTx/>
              <a:buFontTx/>
              <a:buNone/>
            </a:pPr>
            <a:r>
              <a:rPr lang="en-US" altLang="en-US" sz="2200" b="1" i="1" dirty="0" smtClean="0">
                <a:latin typeface="Calibri" pitchFamily="34" charset="0"/>
              </a:rPr>
              <a:t>				</a:t>
            </a:r>
            <a:r>
              <a:rPr lang="en-US" altLang="en-US" sz="2200" b="1" i="1" dirty="0" err="1" smtClean="0">
                <a:latin typeface="Calibri" pitchFamily="34" charset="0"/>
              </a:rPr>
              <a:t>insert_front</a:t>
            </a:r>
            <a:r>
              <a:rPr lang="en-US" altLang="en-US" sz="2200" b="1" i="1" dirty="0" smtClean="0">
                <a:latin typeface="Calibri" pitchFamily="34" charset="0"/>
              </a:rPr>
              <a:t>(8, head);</a:t>
            </a:r>
            <a:r>
              <a:rPr lang="en-US" altLang="en-US" sz="2200" b="1" dirty="0" smtClean="0">
                <a:latin typeface="Calibri" pitchFamily="34" charset="0"/>
              </a:rPr>
              <a:t>  </a:t>
            </a:r>
            <a:endParaRPr lang="en-US" altLang="en-US" sz="2200" b="1" dirty="0">
              <a:latin typeface="Calibri" pitchFamily="34" charset="0"/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381000" y="4019788"/>
            <a:ext cx="8686800" cy="724174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 smtClean="0">
                <a:solidFill>
                  <a:srgbClr val="FF0000"/>
                </a:solidFill>
                <a:latin typeface="Calibri" pitchFamily="34" charset="0"/>
              </a:rPr>
              <a:t>Pop</a:t>
            </a:r>
            <a:r>
              <a:rPr lang="en-US" altLang="en-US" sz="2200" b="1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 from stack: 	</a:t>
            </a:r>
            <a:r>
              <a:rPr lang="en-US" altLang="en-US" sz="2200" b="1" i="1" dirty="0" err="1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val</a:t>
            </a:r>
            <a:r>
              <a:rPr lang="en-US" altLang="en-US" sz="2200" b="1" i="1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 = head-&gt;data; </a:t>
            </a:r>
          </a:p>
          <a:p>
            <a:pPr>
              <a:buClrTx/>
              <a:buFontTx/>
              <a:buNone/>
            </a:pPr>
            <a:r>
              <a:rPr lang="en-US" altLang="en-US" sz="2200" b="1" i="1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				delete(</a:t>
            </a:r>
            <a:r>
              <a:rPr lang="en-US" altLang="en-US" sz="2200" b="1" i="1" dirty="0" err="1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head,NULL</a:t>
            </a:r>
            <a:r>
              <a:rPr lang="en-US" altLang="en-US" sz="2200" b="1" i="1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);</a:t>
            </a:r>
            <a:endParaRPr lang="en-US" altLang="en-US" sz="2200" b="1" i="1" dirty="0">
              <a:solidFill>
                <a:schemeClr val="accent5">
                  <a:lumMod val="10000"/>
                </a:schemeClr>
              </a:solidFill>
              <a:latin typeface="Calibri" pitchFamily="34" charset="0"/>
            </a:endParaRP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381000" y="6162928"/>
            <a:ext cx="8686800" cy="409344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 err="1" smtClean="0">
                <a:solidFill>
                  <a:srgbClr val="FF0000"/>
                </a:solidFill>
                <a:latin typeface="Calibri" pitchFamily="34" charset="0"/>
              </a:rPr>
              <a:t>isEmpty</a:t>
            </a:r>
            <a:r>
              <a:rPr lang="en-US" altLang="en-US" sz="2200" b="1" dirty="0" smtClean="0">
                <a:latin typeface="Calibri" pitchFamily="34" charset="0"/>
              </a:rPr>
              <a:t> function:	</a:t>
            </a:r>
            <a:r>
              <a:rPr lang="en-US" altLang="en-US" sz="2200" b="1" i="1" dirty="0" smtClean="0">
                <a:latin typeface="Calibri" pitchFamily="34" charset="0"/>
              </a:rPr>
              <a:t>return !head ; </a:t>
            </a:r>
            <a:endParaRPr lang="en-US" altLang="en-US" sz="2200" b="1" i="1" dirty="0">
              <a:latin typeface="Calibri" pitchFamily="34" charset="0"/>
            </a:endParaRPr>
          </a:p>
        </p:txBody>
      </p:sp>
      <p:sp>
        <p:nvSpPr>
          <p:cNvPr id="31" name="Date Placeholder 30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D487270-D972-4F3A-84A4-1207122C7E82}" type="datetime7">
              <a:rPr lang="en-US" altLang="en-US" smtClean="0"/>
              <a:pPr/>
              <a:t>Nov-17</a:t>
            </a:fld>
            <a:endParaRPr lang="en-US" altLang="en-US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Esc101, </a:t>
            </a:r>
            <a:r>
              <a:rPr lang="en-US" dirty="0" err="1" smtClean="0"/>
              <a:t>DataStructures</a:t>
            </a:r>
            <a:endParaRPr lang="hi-IN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DEB0225-6FE0-4D10-B115-5A4954E37AF2}" type="slidenum">
              <a:rPr lang="en-US" altLang="en-US" smtClean="0"/>
              <a:pPr/>
              <a:t>19</a:t>
            </a:fld>
            <a:endParaRPr lang="en-US" altLang="en-US"/>
          </a:p>
        </p:txBody>
      </p:sp>
      <p:grpSp>
        <p:nvGrpSpPr>
          <p:cNvPr id="3" name="Group 33"/>
          <p:cNvGrpSpPr/>
          <p:nvPr/>
        </p:nvGrpSpPr>
        <p:grpSpPr>
          <a:xfrm>
            <a:off x="-32" y="2500317"/>
            <a:ext cx="9003021" cy="1552344"/>
            <a:chOff x="152400" y="152400"/>
            <a:chExt cx="9003021" cy="1552344"/>
          </a:xfrm>
        </p:grpSpPr>
        <p:sp>
          <p:nvSpPr>
            <p:cNvPr id="35" name="Rectangle 1"/>
            <p:cNvSpPr>
              <a:spLocks noChangeArrowheads="1"/>
            </p:cNvSpPr>
            <p:nvPr/>
          </p:nvSpPr>
          <p:spPr bwMode="auto">
            <a:xfrm>
              <a:off x="2617788" y="457200"/>
              <a:ext cx="815975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2"/>
            <p:cNvSpPr>
              <a:spLocks noChangeArrowheads="1"/>
            </p:cNvSpPr>
            <p:nvPr/>
          </p:nvSpPr>
          <p:spPr bwMode="auto">
            <a:xfrm>
              <a:off x="3433763" y="457200"/>
              <a:ext cx="446087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3"/>
            <p:cNvSpPr txBox="1">
              <a:spLocks noChangeArrowheads="1"/>
            </p:cNvSpPr>
            <p:nvPr/>
          </p:nvSpPr>
          <p:spPr bwMode="auto">
            <a:xfrm>
              <a:off x="2765425" y="609600"/>
              <a:ext cx="347663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4</a:t>
              </a:r>
            </a:p>
          </p:txBody>
        </p:sp>
        <p:cxnSp>
          <p:nvCxnSpPr>
            <p:cNvPr id="38" name="AutoShape 4"/>
            <p:cNvCxnSpPr>
              <a:cxnSpLocks noChangeShapeType="1"/>
            </p:cNvCxnSpPr>
            <p:nvPr/>
          </p:nvCxnSpPr>
          <p:spPr bwMode="auto">
            <a:xfrm>
              <a:off x="3730625" y="762000"/>
              <a:ext cx="595313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9" name="Rectangle 5"/>
            <p:cNvSpPr>
              <a:spLocks noChangeArrowheads="1"/>
            </p:cNvSpPr>
            <p:nvPr/>
          </p:nvSpPr>
          <p:spPr bwMode="auto">
            <a:xfrm>
              <a:off x="4325938" y="457200"/>
              <a:ext cx="815975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6"/>
            <p:cNvSpPr>
              <a:spLocks noChangeArrowheads="1"/>
            </p:cNvSpPr>
            <p:nvPr/>
          </p:nvSpPr>
          <p:spPr bwMode="auto">
            <a:xfrm>
              <a:off x="5141913" y="457200"/>
              <a:ext cx="446087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4473575" y="609600"/>
              <a:ext cx="347663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2</a:t>
              </a:r>
            </a:p>
          </p:txBody>
        </p:sp>
        <p:cxnSp>
          <p:nvCxnSpPr>
            <p:cNvPr id="42" name="AutoShape 8"/>
            <p:cNvCxnSpPr>
              <a:cxnSpLocks noChangeShapeType="1"/>
            </p:cNvCxnSpPr>
            <p:nvPr/>
          </p:nvCxnSpPr>
          <p:spPr bwMode="auto">
            <a:xfrm>
              <a:off x="5440363" y="762000"/>
              <a:ext cx="668337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3" name="Rectangle 9"/>
            <p:cNvSpPr>
              <a:spLocks noChangeArrowheads="1"/>
            </p:cNvSpPr>
            <p:nvPr/>
          </p:nvSpPr>
          <p:spPr bwMode="auto">
            <a:xfrm>
              <a:off x="6108700" y="457200"/>
              <a:ext cx="815975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10"/>
            <p:cNvSpPr>
              <a:spLocks noChangeArrowheads="1"/>
            </p:cNvSpPr>
            <p:nvPr/>
          </p:nvSpPr>
          <p:spPr bwMode="auto">
            <a:xfrm>
              <a:off x="6924675" y="4572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6256338" y="609600"/>
              <a:ext cx="347662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1</a:t>
              </a:r>
            </a:p>
          </p:txBody>
        </p:sp>
        <p:cxnSp>
          <p:nvCxnSpPr>
            <p:cNvPr id="46" name="AutoShape 12"/>
            <p:cNvCxnSpPr>
              <a:cxnSpLocks noChangeShapeType="1"/>
            </p:cNvCxnSpPr>
            <p:nvPr/>
          </p:nvCxnSpPr>
          <p:spPr bwMode="auto">
            <a:xfrm>
              <a:off x="7223125" y="7620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7" name="Rectangle 13"/>
            <p:cNvSpPr>
              <a:spLocks noChangeArrowheads="1"/>
            </p:cNvSpPr>
            <p:nvPr/>
          </p:nvSpPr>
          <p:spPr bwMode="auto">
            <a:xfrm>
              <a:off x="7816850" y="4572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14"/>
            <p:cNvSpPr>
              <a:spLocks noChangeArrowheads="1"/>
            </p:cNvSpPr>
            <p:nvPr/>
          </p:nvSpPr>
          <p:spPr bwMode="auto">
            <a:xfrm>
              <a:off x="8634413" y="457200"/>
              <a:ext cx="4445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15"/>
            <p:cNvSpPr txBox="1">
              <a:spLocks noChangeArrowheads="1"/>
            </p:cNvSpPr>
            <p:nvPr/>
          </p:nvSpPr>
          <p:spPr bwMode="auto">
            <a:xfrm>
              <a:off x="7964488" y="609600"/>
              <a:ext cx="646112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-2</a:t>
              </a:r>
            </a:p>
          </p:txBody>
        </p:sp>
        <p:cxnSp>
          <p:nvCxnSpPr>
            <p:cNvPr id="50" name="AutoShape 16"/>
            <p:cNvCxnSpPr>
              <a:cxnSpLocks noChangeShapeType="1"/>
              <a:endCxn id="51" idx="0"/>
            </p:cNvCxnSpPr>
            <p:nvPr/>
          </p:nvCxnSpPr>
          <p:spPr bwMode="auto">
            <a:xfrm rot="5400000">
              <a:off x="8609487" y="1065687"/>
              <a:ext cx="381000" cy="78427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1" name="Text Box 17"/>
            <p:cNvSpPr txBox="1">
              <a:spLocks noChangeArrowheads="1"/>
            </p:cNvSpPr>
            <p:nvPr/>
          </p:nvSpPr>
          <p:spPr bwMode="auto">
            <a:xfrm>
              <a:off x="8366125" y="1295400"/>
              <a:ext cx="789296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</a:p>
          </p:txBody>
        </p:sp>
        <p:sp>
          <p:nvSpPr>
            <p:cNvPr id="52" name="Text Box 18"/>
            <p:cNvSpPr txBox="1">
              <a:spLocks noChangeArrowheads="1"/>
            </p:cNvSpPr>
            <p:nvPr/>
          </p:nvSpPr>
          <p:spPr bwMode="auto">
            <a:xfrm>
              <a:off x="152400" y="152400"/>
              <a:ext cx="827088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head</a:t>
              </a:r>
            </a:p>
          </p:txBody>
        </p:sp>
        <p:sp>
          <p:nvSpPr>
            <p:cNvPr id="53" name="Rectangle 19"/>
            <p:cNvSpPr>
              <a:spLocks noChangeArrowheads="1"/>
            </p:cNvSpPr>
            <p:nvPr/>
          </p:nvSpPr>
          <p:spPr bwMode="auto">
            <a:xfrm>
              <a:off x="990600" y="4572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20"/>
            <p:cNvSpPr>
              <a:spLocks noChangeArrowheads="1"/>
            </p:cNvSpPr>
            <p:nvPr/>
          </p:nvSpPr>
          <p:spPr bwMode="auto">
            <a:xfrm>
              <a:off x="1808163" y="457200"/>
              <a:ext cx="4445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21"/>
            <p:cNvSpPr txBox="1">
              <a:spLocks noChangeArrowheads="1"/>
            </p:cNvSpPr>
            <p:nvPr/>
          </p:nvSpPr>
          <p:spPr bwMode="auto">
            <a:xfrm>
              <a:off x="1139825" y="609600"/>
              <a:ext cx="346075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 smtClean="0">
                  <a:latin typeface="Calibri" pitchFamily="34" charset="0"/>
                </a:rPr>
                <a:t>8</a:t>
              </a:r>
              <a:endParaRPr lang="en-US" altLang="en-US" sz="2200" b="1" dirty="0">
                <a:latin typeface="Calibri" pitchFamily="34" charset="0"/>
              </a:endParaRPr>
            </a:p>
          </p:txBody>
        </p:sp>
        <p:cxnSp>
          <p:nvCxnSpPr>
            <p:cNvPr id="56" name="AutoShape 22"/>
            <p:cNvCxnSpPr>
              <a:cxnSpLocks noChangeShapeType="1"/>
            </p:cNvCxnSpPr>
            <p:nvPr/>
          </p:nvCxnSpPr>
          <p:spPr bwMode="auto">
            <a:xfrm>
              <a:off x="457200" y="5334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23"/>
            <p:cNvCxnSpPr>
              <a:cxnSpLocks noChangeShapeType="1"/>
            </p:cNvCxnSpPr>
            <p:nvPr/>
          </p:nvCxnSpPr>
          <p:spPr bwMode="auto">
            <a:xfrm flipV="1">
              <a:off x="2057400" y="609600"/>
              <a:ext cx="533400" cy="3810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58" name="Text Box 18"/>
          <p:cNvSpPr txBox="1">
            <a:spLocks noChangeArrowheads="1"/>
          </p:cNvSpPr>
          <p:nvPr/>
        </p:nvSpPr>
        <p:spPr bwMode="auto">
          <a:xfrm>
            <a:off x="101574" y="-24"/>
            <a:ext cx="1541468" cy="55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 b="1" dirty="0" smtClean="0">
                <a:solidFill>
                  <a:schemeClr val="tx1"/>
                </a:solidFill>
                <a:latin typeface="Calibri" pitchFamily="34" charset="0"/>
              </a:rPr>
              <a:t>STACK</a:t>
            </a:r>
            <a:endParaRPr lang="en-US" altLang="en-US" sz="32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grpSp>
        <p:nvGrpSpPr>
          <p:cNvPr id="4" name="Group 58"/>
          <p:cNvGrpSpPr/>
          <p:nvPr/>
        </p:nvGrpSpPr>
        <p:grpSpPr>
          <a:xfrm>
            <a:off x="714348" y="4857760"/>
            <a:ext cx="7860013" cy="1266600"/>
            <a:chOff x="1295408" y="438144"/>
            <a:chExt cx="7860013" cy="1266600"/>
          </a:xfrm>
        </p:grpSpPr>
        <p:sp>
          <p:nvSpPr>
            <p:cNvPr id="60" name="Rectangle 1"/>
            <p:cNvSpPr>
              <a:spLocks noChangeArrowheads="1"/>
            </p:cNvSpPr>
            <p:nvPr/>
          </p:nvSpPr>
          <p:spPr bwMode="auto">
            <a:xfrm>
              <a:off x="2617788" y="457200"/>
              <a:ext cx="815975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2"/>
            <p:cNvSpPr>
              <a:spLocks noChangeArrowheads="1"/>
            </p:cNvSpPr>
            <p:nvPr/>
          </p:nvSpPr>
          <p:spPr bwMode="auto">
            <a:xfrm>
              <a:off x="3433763" y="457200"/>
              <a:ext cx="446087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Text Box 3"/>
            <p:cNvSpPr txBox="1">
              <a:spLocks noChangeArrowheads="1"/>
            </p:cNvSpPr>
            <p:nvPr/>
          </p:nvSpPr>
          <p:spPr bwMode="auto">
            <a:xfrm>
              <a:off x="2765425" y="609600"/>
              <a:ext cx="347663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4</a:t>
              </a:r>
            </a:p>
          </p:txBody>
        </p:sp>
        <p:cxnSp>
          <p:nvCxnSpPr>
            <p:cNvPr id="63" name="AutoShape 4"/>
            <p:cNvCxnSpPr>
              <a:cxnSpLocks noChangeShapeType="1"/>
            </p:cNvCxnSpPr>
            <p:nvPr/>
          </p:nvCxnSpPr>
          <p:spPr bwMode="auto">
            <a:xfrm>
              <a:off x="3730625" y="762000"/>
              <a:ext cx="595313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4" name="Rectangle 5"/>
            <p:cNvSpPr>
              <a:spLocks noChangeArrowheads="1"/>
            </p:cNvSpPr>
            <p:nvPr/>
          </p:nvSpPr>
          <p:spPr bwMode="auto">
            <a:xfrm>
              <a:off x="4325938" y="457200"/>
              <a:ext cx="815975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Rectangle 6"/>
            <p:cNvSpPr>
              <a:spLocks noChangeArrowheads="1"/>
            </p:cNvSpPr>
            <p:nvPr/>
          </p:nvSpPr>
          <p:spPr bwMode="auto">
            <a:xfrm>
              <a:off x="5141913" y="457200"/>
              <a:ext cx="446087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Text Box 7"/>
            <p:cNvSpPr txBox="1">
              <a:spLocks noChangeArrowheads="1"/>
            </p:cNvSpPr>
            <p:nvPr/>
          </p:nvSpPr>
          <p:spPr bwMode="auto">
            <a:xfrm>
              <a:off x="4473575" y="609600"/>
              <a:ext cx="347663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2</a:t>
              </a:r>
            </a:p>
          </p:txBody>
        </p:sp>
        <p:cxnSp>
          <p:nvCxnSpPr>
            <p:cNvPr id="67" name="AutoShape 8"/>
            <p:cNvCxnSpPr>
              <a:cxnSpLocks noChangeShapeType="1"/>
            </p:cNvCxnSpPr>
            <p:nvPr/>
          </p:nvCxnSpPr>
          <p:spPr bwMode="auto">
            <a:xfrm>
              <a:off x="5440363" y="762000"/>
              <a:ext cx="668337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8" name="Rectangle 9"/>
            <p:cNvSpPr>
              <a:spLocks noChangeArrowheads="1"/>
            </p:cNvSpPr>
            <p:nvPr/>
          </p:nvSpPr>
          <p:spPr bwMode="auto">
            <a:xfrm>
              <a:off x="6108700" y="457200"/>
              <a:ext cx="815975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10"/>
            <p:cNvSpPr>
              <a:spLocks noChangeArrowheads="1"/>
            </p:cNvSpPr>
            <p:nvPr/>
          </p:nvSpPr>
          <p:spPr bwMode="auto">
            <a:xfrm>
              <a:off x="6924675" y="4572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Text Box 11"/>
            <p:cNvSpPr txBox="1">
              <a:spLocks noChangeArrowheads="1"/>
            </p:cNvSpPr>
            <p:nvPr/>
          </p:nvSpPr>
          <p:spPr bwMode="auto">
            <a:xfrm>
              <a:off x="6256338" y="609600"/>
              <a:ext cx="347662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1</a:t>
              </a:r>
            </a:p>
          </p:txBody>
        </p:sp>
        <p:cxnSp>
          <p:nvCxnSpPr>
            <p:cNvPr id="71" name="AutoShape 12"/>
            <p:cNvCxnSpPr>
              <a:cxnSpLocks noChangeShapeType="1"/>
            </p:cNvCxnSpPr>
            <p:nvPr/>
          </p:nvCxnSpPr>
          <p:spPr bwMode="auto">
            <a:xfrm>
              <a:off x="7223125" y="7620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2" name="Rectangle 13"/>
            <p:cNvSpPr>
              <a:spLocks noChangeArrowheads="1"/>
            </p:cNvSpPr>
            <p:nvPr/>
          </p:nvSpPr>
          <p:spPr bwMode="auto">
            <a:xfrm>
              <a:off x="7816850" y="4572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Rectangle 14"/>
            <p:cNvSpPr>
              <a:spLocks noChangeArrowheads="1"/>
            </p:cNvSpPr>
            <p:nvPr/>
          </p:nvSpPr>
          <p:spPr bwMode="auto">
            <a:xfrm>
              <a:off x="8634413" y="457200"/>
              <a:ext cx="4445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Text Box 15"/>
            <p:cNvSpPr txBox="1">
              <a:spLocks noChangeArrowheads="1"/>
            </p:cNvSpPr>
            <p:nvPr/>
          </p:nvSpPr>
          <p:spPr bwMode="auto">
            <a:xfrm>
              <a:off x="7964488" y="609600"/>
              <a:ext cx="646112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-2</a:t>
              </a:r>
            </a:p>
          </p:txBody>
        </p:sp>
        <p:cxnSp>
          <p:nvCxnSpPr>
            <p:cNvPr id="75" name="AutoShape 16"/>
            <p:cNvCxnSpPr>
              <a:cxnSpLocks noChangeShapeType="1"/>
              <a:endCxn id="76" idx="0"/>
            </p:cNvCxnSpPr>
            <p:nvPr/>
          </p:nvCxnSpPr>
          <p:spPr bwMode="auto">
            <a:xfrm rot="5400000">
              <a:off x="8609487" y="1065687"/>
              <a:ext cx="381000" cy="78427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6" name="Text Box 17"/>
            <p:cNvSpPr txBox="1">
              <a:spLocks noChangeArrowheads="1"/>
            </p:cNvSpPr>
            <p:nvPr/>
          </p:nvSpPr>
          <p:spPr bwMode="auto">
            <a:xfrm>
              <a:off x="8366125" y="1295400"/>
              <a:ext cx="789296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</a:p>
          </p:txBody>
        </p:sp>
        <p:sp>
          <p:nvSpPr>
            <p:cNvPr id="77" name="Text Box 18"/>
            <p:cNvSpPr txBox="1">
              <a:spLocks noChangeArrowheads="1"/>
            </p:cNvSpPr>
            <p:nvPr/>
          </p:nvSpPr>
          <p:spPr bwMode="auto">
            <a:xfrm>
              <a:off x="1295408" y="438144"/>
              <a:ext cx="827088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head</a:t>
              </a:r>
            </a:p>
          </p:txBody>
        </p:sp>
        <p:cxnSp>
          <p:nvCxnSpPr>
            <p:cNvPr id="81" name="AutoShape 22"/>
            <p:cNvCxnSpPr>
              <a:cxnSpLocks noChangeShapeType="1"/>
            </p:cNvCxnSpPr>
            <p:nvPr/>
          </p:nvCxnSpPr>
          <p:spPr bwMode="auto">
            <a:xfrm>
              <a:off x="2059005" y="581017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="" xmlns:p14="http://schemas.microsoft.com/office/powerpoint/2010/main" val="3992777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609600" y="0"/>
            <a:ext cx="7848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800" dirty="0" smtClean="0">
                <a:solidFill>
                  <a:schemeClr val="tx1"/>
                </a:solidFill>
                <a:latin typeface="Calibri" pitchFamily="34" charset="0"/>
                <a:ea typeface="Microsoft YaHei" charset="-122"/>
              </a:rPr>
              <a:t>Linked List : A Self-referential structure</a:t>
            </a:r>
            <a:endParaRPr lang="en-US" altLang="en-US" sz="2800" dirty="0">
              <a:solidFill>
                <a:schemeClr val="tx1"/>
              </a:solidFill>
              <a:latin typeface="Calibri" pitchFamily="34" charset="0"/>
              <a:ea typeface="Microsoft YaHei" charset="-12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27025" y="1066800"/>
            <a:ext cx="2638008" cy="1353833"/>
          </a:xfrm>
          <a:prstGeom prst="rect">
            <a:avLst/>
          </a:prstGeom>
          <a:solidFill>
            <a:srgbClr val="94F0E4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struct node {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     </a:t>
            </a:r>
            <a:r>
              <a:rPr lang="en-US" altLang="en-US" sz="2200" b="1" dirty="0" err="1">
                <a:latin typeface="Calibri" pitchFamily="34" charset="0"/>
              </a:rPr>
              <a:t>int</a:t>
            </a:r>
            <a:r>
              <a:rPr lang="en-US" altLang="en-US" sz="2200" b="1" dirty="0">
                <a:latin typeface="Calibri" pitchFamily="34" charset="0"/>
              </a:rPr>
              <a:t> data;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     struct node *next;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};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267200" y="2362200"/>
            <a:ext cx="1841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8"/>
          <p:cNvGrpSpPr/>
          <p:nvPr/>
        </p:nvGrpSpPr>
        <p:grpSpPr>
          <a:xfrm>
            <a:off x="3890963" y="762000"/>
            <a:ext cx="2128837" cy="1704744"/>
            <a:chOff x="3890963" y="762000"/>
            <a:chExt cx="2128837" cy="1704744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4191000" y="1219200"/>
              <a:ext cx="838200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5029200" y="1219200"/>
              <a:ext cx="4572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3890963" y="762000"/>
              <a:ext cx="703760" cy="409344"/>
            </a:xfrm>
            <a:prstGeom prst="rect">
              <a:avLst/>
            </a:prstGeom>
            <a:solidFill>
              <a:srgbClr val="FFF1CE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346575" y="1371600"/>
              <a:ext cx="467092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10</a:t>
              </a:r>
            </a:p>
          </p:txBody>
        </p:sp>
        <p:cxnSp>
          <p:nvCxnSpPr>
            <p:cNvPr id="14" name="AutoShape 8"/>
            <p:cNvCxnSpPr>
              <a:cxnSpLocks noChangeShapeType="1"/>
            </p:cNvCxnSpPr>
            <p:nvPr/>
          </p:nvCxnSpPr>
          <p:spPr bwMode="auto">
            <a:xfrm>
              <a:off x="5334000" y="1524000"/>
              <a:ext cx="685800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5033963" y="762000"/>
              <a:ext cx="698309" cy="409344"/>
            </a:xfrm>
            <a:prstGeom prst="rect">
              <a:avLst/>
            </a:prstGeom>
            <a:solidFill>
              <a:srgbClr val="CAF7F1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next</a:t>
              </a:r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4051300" y="2057400"/>
              <a:ext cx="1581243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struct node </a:t>
              </a:r>
            </a:p>
          </p:txBody>
        </p:sp>
      </p:grp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228600" y="2718109"/>
            <a:ext cx="8763000" cy="1353833"/>
          </a:xfrm>
          <a:prstGeom prst="rect">
            <a:avLst/>
          </a:prstGeom>
          <a:solidFill>
            <a:srgbClr val="CCEDB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457200" indent="-45720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200" b="1" dirty="0">
                <a:latin typeface="Calibri" pitchFamily="34" charset="0"/>
              </a:rPr>
              <a:t>Defines </a:t>
            </a:r>
            <a:r>
              <a:rPr lang="en-US" altLang="en-US" sz="2200" b="1" dirty="0" err="1" smtClean="0">
                <a:solidFill>
                  <a:srgbClr val="FF0000"/>
                </a:solidFill>
                <a:latin typeface="Calibri" pitchFamily="34" charset="0"/>
              </a:rPr>
              <a:t>struct</a:t>
            </a:r>
            <a:r>
              <a:rPr lang="en-US" altLang="en-US" sz="2200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node</a:t>
            </a:r>
            <a:r>
              <a:rPr lang="en-US" altLang="en-US" sz="2200" b="1" dirty="0">
                <a:latin typeface="Calibri" pitchFamily="34" charset="0"/>
              </a:rPr>
              <a:t>, </a:t>
            </a:r>
            <a:r>
              <a:rPr lang="en-US" altLang="en-US" sz="2200" b="1" dirty="0" smtClean="0">
                <a:latin typeface="Calibri" pitchFamily="34" charset="0"/>
              </a:rPr>
              <a:t>used </a:t>
            </a:r>
            <a:r>
              <a:rPr lang="en-US" altLang="en-US" sz="2200" b="1" dirty="0">
                <a:latin typeface="Calibri" pitchFamily="34" charset="0"/>
              </a:rPr>
              <a:t>as a </a:t>
            </a:r>
            <a:r>
              <a:rPr lang="en-US" altLang="en-US" sz="2200" b="1" dirty="0" smtClean="0">
                <a:latin typeface="Calibri" pitchFamily="34" charset="0"/>
              </a:rPr>
              <a:t>node (element) </a:t>
            </a:r>
            <a:r>
              <a:rPr lang="en-US" altLang="en-US" sz="2200" b="1" dirty="0">
                <a:latin typeface="Calibri" pitchFamily="34" charset="0"/>
              </a:rPr>
              <a:t>in </a:t>
            </a:r>
            <a:r>
              <a:rPr lang="en-US" altLang="en-US" sz="2200" b="1" dirty="0" smtClean="0">
                <a:latin typeface="Calibri" pitchFamily="34" charset="0"/>
              </a:rPr>
              <a:t>the </a:t>
            </a:r>
            <a:r>
              <a:rPr lang="en-US" altLang="en-US" sz="2200" b="1" dirty="0">
                <a:latin typeface="Calibri" pitchFamily="34" charset="0"/>
              </a:rPr>
              <a:t>“linked list</a:t>
            </a:r>
            <a:r>
              <a:rPr lang="en-US" altLang="en-US" sz="2200" b="1" dirty="0" smtClean="0">
                <a:latin typeface="Calibri" pitchFamily="34" charset="0"/>
              </a:rPr>
              <a:t>”.</a:t>
            </a:r>
            <a:endParaRPr lang="en-US" altLang="en-US" sz="2200" b="1" dirty="0">
              <a:latin typeface="Calibri" pitchFamily="34" charset="0"/>
            </a:endParaRPr>
          </a:p>
          <a:p>
            <a:pPr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200" b="1" dirty="0">
                <a:latin typeface="Calibri" pitchFamily="34" charset="0"/>
              </a:rPr>
              <a:t>Note that the field </a:t>
            </a: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next</a:t>
            </a:r>
            <a:r>
              <a:rPr lang="en-US" altLang="en-US" sz="2200" b="1" dirty="0">
                <a:latin typeface="Calibri" pitchFamily="34" charset="0"/>
              </a:rPr>
              <a:t> is of type </a:t>
            </a: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struct node *</a:t>
            </a:r>
          </a:p>
          <a:p>
            <a:pPr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200" b="1" dirty="0" smtClean="0">
                <a:solidFill>
                  <a:srgbClr val="FF0000"/>
                </a:solidFill>
                <a:latin typeface="Calibri" pitchFamily="34" charset="0"/>
              </a:rPr>
              <a:t>next </a:t>
            </a:r>
            <a:r>
              <a:rPr lang="en-US" altLang="en-US" sz="2200" b="1" dirty="0" smtClean="0">
                <a:latin typeface="Calibri" pitchFamily="34" charset="0"/>
              </a:rPr>
              <a:t>can’t be </a:t>
            </a:r>
            <a:r>
              <a:rPr lang="en-US" altLang="en-US" sz="2200" b="1" dirty="0">
                <a:latin typeface="Calibri" pitchFamily="34" charset="0"/>
              </a:rPr>
              <a:t>of type </a:t>
            </a:r>
            <a:r>
              <a:rPr lang="en-US" altLang="en-US" sz="2200" b="1" dirty="0" err="1">
                <a:solidFill>
                  <a:srgbClr val="FF0000"/>
                </a:solidFill>
                <a:latin typeface="Calibri" pitchFamily="34" charset="0"/>
              </a:rPr>
              <a:t>struct</a:t>
            </a: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sz="2200" b="1" dirty="0" smtClean="0">
                <a:solidFill>
                  <a:srgbClr val="FF0000"/>
                </a:solidFill>
                <a:latin typeface="Calibri" pitchFamily="34" charset="0"/>
              </a:rPr>
              <a:t>node</a:t>
            </a:r>
            <a:r>
              <a:rPr lang="en-US" altLang="en-US" sz="2200" b="1" dirty="0" smtClean="0">
                <a:latin typeface="Calibri" pitchFamily="34" charset="0"/>
              </a:rPr>
              <a:t>, </a:t>
            </a:r>
          </a:p>
          <a:p>
            <a:pPr>
              <a:buClr>
                <a:srgbClr val="9D0000"/>
              </a:buClr>
            </a:pPr>
            <a:r>
              <a:rPr lang="en-US" altLang="en-US" sz="2200" b="1" dirty="0" smtClean="0">
                <a:latin typeface="Calibri" pitchFamily="34" charset="0"/>
              </a:rPr>
              <a:t>   (recursive </a:t>
            </a:r>
            <a:r>
              <a:rPr lang="en-US" altLang="en-US" sz="2200" b="1" dirty="0">
                <a:latin typeface="Calibri" pitchFamily="34" charset="0"/>
              </a:rPr>
              <a:t>definition, of unknown or infinite size). </a:t>
            </a:r>
          </a:p>
        </p:txBody>
      </p:sp>
      <p:grpSp>
        <p:nvGrpSpPr>
          <p:cNvPr id="3" name="Group 18"/>
          <p:cNvGrpSpPr/>
          <p:nvPr/>
        </p:nvGrpSpPr>
        <p:grpSpPr>
          <a:xfrm>
            <a:off x="4763" y="4572008"/>
            <a:ext cx="8998258" cy="762000"/>
            <a:chOff x="4763" y="5105400"/>
            <a:chExt cx="8998258" cy="762000"/>
          </a:xfrm>
        </p:grpSpPr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1289050" y="51054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2106613" y="5105400"/>
              <a:ext cx="4445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1435100" y="5257800"/>
              <a:ext cx="324426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4</a:t>
              </a:r>
            </a:p>
          </p:txBody>
        </p:sp>
        <p:cxnSp>
          <p:nvCxnSpPr>
            <p:cNvPr id="23" name="AutoShape 17"/>
            <p:cNvCxnSpPr>
              <a:cxnSpLocks noChangeShapeType="1"/>
            </p:cNvCxnSpPr>
            <p:nvPr/>
          </p:nvCxnSpPr>
          <p:spPr bwMode="auto">
            <a:xfrm>
              <a:off x="2403475" y="5410200"/>
              <a:ext cx="595313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997200" y="51054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3814763" y="5105400"/>
              <a:ext cx="446087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3143250" y="5257800"/>
              <a:ext cx="324426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2</a:t>
              </a:r>
            </a:p>
          </p:txBody>
        </p:sp>
        <p:cxnSp>
          <p:nvCxnSpPr>
            <p:cNvPr id="27" name="AutoShape 21"/>
            <p:cNvCxnSpPr>
              <a:cxnSpLocks noChangeShapeType="1"/>
            </p:cNvCxnSpPr>
            <p:nvPr/>
          </p:nvCxnSpPr>
          <p:spPr bwMode="auto">
            <a:xfrm>
              <a:off x="4111625" y="5410200"/>
              <a:ext cx="6699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4779963" y="51054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5597525" y="51054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4926013" y="5257800"/>
              <a:ext cx="324426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1</a:t>
              </a:r>
            </a:p>
          </p:txBody>
        </p:sp>
        <p:cxnSp>
          <p:nvCxnSpPr>
            <p:cNvPr id="31" name="AutoShape 25"/>
            <p:cNvCxnSpPr>
              <a:cxnSpLocks noChangeShapeType="1"/>
            </p:cNvCxnSpPr>
            <p:nvPr/>
          </p:nvCxnSpPr>
          <p:spPr bwMode="auto">
            <a:xfrm>
              <a:off x="5894388" y="5410200"/>
              <a:ext cx="595312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6488113" y="51054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7305675" y="51054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28"/>
            <p:cNvSpPr txBox="1">
              <a:spLocks noChangeArrowheads="1"/>
            </p:cNvSpPr>
            <p:nvPr/>
          </p:nvSpPr>
          <p:spPr bwMode="auto">
            <a:xfrm>
              <a:off x="6634163" y="5257800"/>
              <a:ext cx="410988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-2</a:t>
              </a:r>
            </a:p>
          </p:txBody>
        </p:sp>
        <p:cxnSp>
          <p:nvCxnSpPr>
            <p:cNvPr id="35" name="AutoShape 29"/>
            <p:cNvCxnSpPr>
              <a:cxnSpLocks noChangeShapeType="1"/>
            </p:cNvCxnSpPr>
            <p:nvPr/>
          </p:nvCxnSpPr>
          <p:spPr bwMode="auto">
            <a:xfrm>
              <a:off x="7602538" y="54102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6" name="Text Box 30"/>
            <p:cNvSpPr txBox="1">
              <a:spLocks noChangeArrowheads="1"/>
            </p:cNvSpPr>
            <p:nvPr/>
          </p:nvSpPr>
          <p:spPr bwMode="auto">
            <a:xfrm>
              <a:off x="8213725" y="5410200"/>
              <a:ext cx="789296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</a:p>
          </p:txBody>
        </p:sp>
        <p:sp>
          <p:nvSpPr>
            <p:cNvPr id="37" name="Text Box 31"/>
            <p:cNvSpPr txBox="1">
              <a:spLocks noChangeArrowheads="1"/>
            </p:cNvSpPr>
            <p:nvPr/>
          </p:nvSpPr>
          <p:spPr bwMode="auto">
            <a:xfrm>
              <a:off x="4763" y="5121275"/>
              <a:ext cx="765251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head</a:t>
              </a:r>
            </a:p>
          </p:txBody>
        </p:sp>
        <p:cxnSp>
          <p:nvCxnSpPr>
            <p:cNvPr id="38" name="AutoShape 32"/>
            <p:cNvCxnSpPr>
              <a:cxnSpLocks noChangeShapeType="1"/>
            </p:cNvCxnSpPr>
            <p:nvPr/>
          </p:nvCxnSpPr>
          <p:spPr bwMode="auto">
            <a:xfrm flipV="1">
              <a:off x="609600" y="5335588"/>
              <a:ext cx="669925" cy="188912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42" name="Text Box 33"/>
          <p:cNvSpPr txBox="1">
            <a:spLocks noChangeArrowheads="1"/>
          </p:cNvSpPr>
          <p:nvPr/>
        </p:nvSpPr>
        <p:spPr bwMode="auto">
          <a:xfrm>
            <a:off x="32" y="5715016"/>
            <a:ext cx="9144000" cy="409344"/>
          </a:xfrm>
          <a:prstGeom prst="rect">
            <a:avLst/>
          </a:prstGeom>
          <a:solidFill>
            <a:srgbClr val="FBD0E4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 smtClean="0">
                <a:latin typeface="Calibri" pitchFamily="34" charset="0"/>
              </a:rPr>
              <a:t>Only </a:t>
            </a:r>
            <a:r>
              <a:rPr lang="en-US" altLang="en-US" sz="2200" b="1" dirty="0">
                <a:latin typeface="Calibri" pitchFamily="34" charset="0"/>
              </a:rPr>
              <a:t>one link (pointer) from each node, </a:t>
            </a:r>
            <a:r>
              <a:rPr lang="en-US" altLang="en-US" sz="2200" b="1" dirty="0" smtClean="0">
                <a:latin typeface="Calibri" pitchFamily="34" charset="0"/>
              </a:rPr>
              <a:t>hence “</a:t>
            </a:r>
            <a:r>
              <a:rPr lang="en-US" altLang="en-US" sz="2200" b="1" dirty="0" smtClean="0">
                <a:solidFill>
                  <a:srgbClr val="FF0000"/>
                </a:solidFill>
                <a:latin typeface="Calibri" pitchFamily="34" charset="0"/>
              </a:rPr>
              <a:t>singly </a:t>
            </a: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linked list</a:t>
            </a:r>
            <a:r>
              <a:rPr lang="en-US" altLang="en-US" sz="2200" b="1" dirty="0">
                <a:latin typeface="Calibri" pitchFamily="34" charset="0"/>
              </a:rPr>
              <a:t>”.</a:t>
            </a:r>
          </a:p>
        </p:txBody>
      </p:sp>
      <p:sp>
        <p:nvSpPr>
          <p:cNvPr id="43" name="Date Placeholder 4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92814A1-7FF5-4595-B2F7-49E51BD9CE8A}" type="datetime7">
              <a:rPr lang="en-US" altLang="en-US" smtClean="0"/>
              <a:pPr/>
              <a:t>Nov-17</a:t>
            </a:fld>
            <a:endParaRPr lang="en-US" altLang="en-US"/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DataStructures</a:t>
            </a:r>
            <a:endParaRPr lang="hi-IN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DEB0225-6FE0-4D10-B115-5A4954E37AF2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2529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4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arkare\AppData\Local\Microsoft\Windows\INetCache\IE\V1UPBVUI\MP900411831[2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6" y="142852"/>
            <a:ext cx="3143240" cy="14124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5034290" cy="6411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00174"/>
            <a:ext cx="8991600" cy="4953016"/>
          </a:xfrm>
        </p:spPr>
        <p:txBody>
          <a:bodyPr/>
          <a:lstStyle/>
          <a:p>
            <a:r>
              <a:rPr lang="en-US" sz="2800" dirty="0"/>
              <a:t>A linear data </a:t>
            </a:r>
            <a:r>
              <a:rPr lang="en-US" sz="2800" dirty="0" smtClean="0"/>
              <a:t>structure where addition happens at one end (`</a:t>
            </a:r>
            <a:r>
              <a:rPr lang="en-US" sz="2800" dirty="0"/>
              <a:t>back</a:t>
            </a:r>
            <a:r>
              <a:rPr lang="en-US" sz="2800" dirty="0" smtClean="0"/>
              <a:t>') and deletion </a:t>
            </a:r>
            <a:r>
              <a:rPr lang="en-US" sz="2800" dirty="0"/>
              <a:t>happens </a:t>
            </a:r>
            <a:r>
              <a:rPr lang="en-US" sz="2800" dirty="0" smtClean="0"/>
              <a:t>at </a:t>
            </a:r>
            <a:r>
              <a:rPr lang="en-US" sz="2800" dirty="0"/>
              <a:t>the </a:t>
            </a:r>
            <a:r>
              <a:rPr lang="en-US" sz="2800" dirty="0" smtClean="0"/>
              <a:t>other end (`</a:t>
            </a:r>
            <a:r>
              <a:rPr lang="en-US" sz="2800" dirty="0"/>
              <a:t>front</a:t>
            </a:r>
            <a:r>
              <a:rPr lang="en-US" sz="2800" dirty="0" smtClean="0"/>
              <a:t>')</a:t>
            </a:r>
          </a:p>
          <a:p>
            <a:pPr lvl="1"/>
            <a:r>
              <a:rPr lang="en-US" dirty="0" smtClean="0"/>
              <a:t>First-in-first-out</a:t>
            </a:r>
          </a:p>
          <a:p>
            <a:pPr lvl="1"/>
            <a:r>
              <a:rPr lang="en-US" dirty="0"/>
              <a:t>Only the element at the front of the queue is accessible at </a:t>
            </a:r>
            <a:r>
              <a:rPr lang="en-US" dirty="0" smtClean="0"/>
              <a:t>any point </a:t>
            </a:r>
            <a:r>
              <a:rPr lang="en-US" dirty="0"/>
              <a:t>of </a:t>
            </a:r>
            <a:r>
              <a:rPr lang="en-US" dirty="0" smtClean="0"/>
              <a:t>time</a:t>
            </a:r>
          </a:p>
          <a:p>
            <a:r>
              <a:rPr lang="en-US" dirty="0"/>
              <a:t>Operations: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Enqueue</a:t>
            </a:r>
            <a:r>
              <a:rPr lang="en-US" dirty="0"/>
              <a:t>: Add </a:t>
            </a:r>
            <a:r>
              <a:rPr lang="en-US" dirty="0" smtClean="0"/>
              <a:t>element </a:t>
            </a:r>
            <a:r>
              <a:rPr lang="en-US" dirty="0"/>
              <a:t>to the </a:t>
            </a:r>
            <a:r>
              <a:rPr lang="en-US" dirty="0" smtClean="0"/>
              <a:t>back</a:t>
            </a:r>
            <a:endParaRPr lang="en-US" dirty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Dequeue</a:t>
            </a:r>
            <a:r>
              <a:rPr lang="en-US" dirty="0"/>
              <a:t>: Remove </a:t>
            </a:r>
            <a:r>
              <a:rPr lang="en-US" dirty="0" smtClean="0"/>
              <a:t>element </a:t>
            </a:r>
            <a:r>
              <a:rPr lang="en-US" dirty="0"/>
              <a:t>from </a:t>
            </a:r>
            <a:r>
              <a:rPr lang="en-US" dirty="0" smtClean="0"/>
              <a:t>the front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IsEmpty</a:t>
            </a:r>
            <a:r>
              <a:rPr lang="en-US" dirty="0"/>
              <a:t>: Checks whether the </a:t>
            </a:r>
            <a:r>
              <a:rPr lang="en-US" dirty="0" smtClean="0"/>
              <a:t>queue is empty </a:t>
            </a:r>
            <a:r>
              <a:rPr lang="en-US" dirty="0"/>
              <a:t>or not.</a:t>
            </a:r>
          </a:p>
          <a:p>
            <a:pPr lvl="1"/>
            <a:endParaRPr lang="en-US" sz="7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C110-125F-401D-A11A-65A78C09FE64}" type="datetime7">
              <a:rPr lang="en-US" altLang="en-US" smtClean="0"/>
              <a:pPr/>
              <a:t>Nov-17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DataStructures</a:t>
            </a:r>
            <a:endParaRPr lang="hi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2966C5-6DE5-49EF-A848-6ADEB0855D92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00460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51078" y="357166"/>
            <a:ext cx="6389996" cy="1338038"/>
            <a:chOff x="2765425" y="366706"/>
            <a:chExt cx="6389996" cy="1338038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765425" y="609600"/>
              <a:ext cx="347663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endParaRPr lang="en-US" altLang="en-US" sz="2200" b="1" dirty="0">
                <a:latin typeface="Calibri" pitchFamily="34" charset="0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325938" y="457200"/>
              <a:ext cx="815975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5141913" y="457200"/>
              <a:ext cx="446087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4473575" y="609600"/>
              <a:ext cx="347663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2</a:t>
              </a:r>
            </a:p>
          </p:txBody>
        </p:sp>
        <p:cxnSp>
          <p:nvCxnSpPr>
            <p:cNvPr id="12" name="AutoShape 8"/>
            <p:cNvCxnSpPr>
              <a:cxnSpLocks noChangeShapeType="1"/>
            </p:cNvCxnSpPr>
            <p:nvPr/>
          </p:nvCxnSpPr>
          <p:spPr bwMode="auto">
            <a:xfrm>
              <a:off x="5440363" y="762000"/>
              <a:ext cx="668337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6108700" y="457200"/>
              <a:ext cx="815975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6924675" y="4572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6256338" y="609600"/>
              <a:ext cx="347662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1</a:t>
              </a:r>
            </a:p>
          </p:txBody>
        </p:sp>
        <p:cxnSp>
          <p:nvCxnSpPr>
            <p:cNvPr id="16" name="AutoShape 12"/>
            <p:cNvCxnSpPr>
              <a:cxnSpLocks noChangeShapeType="1"/>
            </p:cNvCxnSpPr>
            <p:nvPr/>
          </p:nvCxnSpPr>
          <p:spPr bwMode="auto">
            <a:xfrm>
              <a:off x="7223125" y="7620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7816850" y="4572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8634413" y="457200"/>
              <a:ext cx="4445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7964488" y="609600"/>
              <a:ext cx="646112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-2</a:t>
              </a:r>
            </a:p>
          </p:txBody>
        </p:sp>
        <p:cxnSp>
          <p:nvCxnSpPr>
            <p:cNvPr id="20" name="AutoShape 16"/>
            <p:cNvCxnSpPr>
              <a:cxnSpLocks noChangeShapeType="1"/>
              <a:endCxn id="21" idx="0"/>
            </p:cNvCxnSpPr>
            <p:nvPr/>
          </p:nvCxnSpPr>
          <p:spPr bwMode="auto">
            <a:xfrm rot="5400000">
              <a:off x="8609487" y="1065687"/>
              <a:ext cx="381000" cy="78427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8366125" y="1295400"/>
              <a:ext cx="789296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2928925" y="366706"/>
              <a:ext cx="827088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head</a:t>
              </a:r>
            </a:p>
          </p:txBody>
        </p:sp>
        <p:cxnSp>
          <p:nvCxnSpPr>
            <p:cNvPr id="26" name="AutoShape 22"/>
            <p:cNvCxnSpPr>
              <a:cxnSpLocks noChangeShapeType="1"/>
            </p:cNvCxnSpPr>
            <p:nvPr/>
          </p:nvCxnSpPr>
          <p:spPr bwMode="auto">
            <a:xfrm>
              <a:off x="3763960" y="566731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381000" y="1785926"/>
            <a:ext cx="8686800" cy="724174"/>
          </a:xfrm>
          <a:prstGeom prst="rect">
            <a:avLst/>
          </a:prstGeom>
          <a:solidFill>
            <a:srgbClr val="DFF9A5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 err="1" smtClean="0">
                <a:solidFill>
                  <a:srgbClr val="FF0000"/>
                </a:solidFill>
                <a:latin typeface="Calibri" pitchFamily="34" charset="0"/>
              </a:rPr>
              <a:t>Enqueue</a:t>
            </a:r>
            <a:r>
              <a:rPr lang="en-US" altLang="en-US" sz="2200" b="1" dirty="0" smtClean="0">
                <a:latin typeface="Calibri" pitchFamily="34" charset="0"/>
              </a:rPr>
              <a:t> 4: 		</a:t>
            </a:r>
            <a:r>
              <a:rPr lang="en-US" altLang="en-US" sz="2200" b="1" i="1" dirty="0" smtClean="0">
                <a:latin typeface="Calibri" pitchFamily="34" charset="0"/>
              </a:rPr>
              <a:t>//make a node </a:t>
            </a:r>
            <a:r>
              <a:rPr lang="en-US" altLang="en-US" sz="2200" b="1" i="1" dirty="0" err="1" smtClean="0">
                <a:latin typeface="Calibri" pitchFamily="34" charset="0"/>
              </a:rPr>
              <a:t>pnew</a:t>
            </a:r>
            <a:r>
              <a:rPr lang="en-US" altLang="en-US" sz="2200" b="1" i="1" dirty="0" smtClean="0">
                <a:latin typeface="Calibri" pitchFamily="34" charset="0"/>
              </a:rPr>
              <a:t> with data=4	</a:t>
            </a:r>
          </a:p>
          <a:p>
            <a:pPr>
              <a:buClrTx/>
              <a:buFontTx/>
              <a:buNone/>
            </a:pPr>
            <a:r>
              <a:rPr lang="en-US" altLang="en-US" sz="2200" b="1" i="1" dirty="0" smtClean="0">
                <a:latin typeface="Calibri" pitchFamily="34" charset="0"/>
              </a:rPr>
              <a:t>				</a:t>
            </a:r>
            <a:r>
              <a:rPr lang="en-US" altLang="en-US" sz="2200" b="1" i="1" dirty="0" err="1" smtClean="0">
                <a:latin typeface="Calibri" pitchFamily="34" charset="0"/>
              </a:rPr>
              <a:t>insert_after_node</a:t>
            </a:r>
            <a:r>
              <a:rPr lang="en-US" altLang="en-US" sz="2200" b="1" i="1" dirty="0" smtClean="0">
                <a:latin typeface="Calibri" pitchFamily="34" charset="0"/>
              </a:rPr>
              <a:t>(tail, </a:t>
            </a:r>
            <a:r>
              <a:rPr lang="en-US" altLang="en-US" sz="2200" b="1" i="1" dirty="0" err="1" smtClean="0">
                <a:latin typeface="Calibri" pitchFamily="34" charset="0"/>
              </a:rPr>
              <a:t>pnew</a:t>
            </a:r>
            <a:r>
              <a:rPr lang="en-US" altLang="en-US" sz="2200" b="1" i="1" dirty="0" smtClean="0">
                <a:latin typeface="Calibri" pitchFamily="34" charset="0"/>
              </a:rPr>
              <a:t>);  </a:t>
            </a:r>
            <a:endParaRPr lang="en-US" altLang="en-US" sz="2200" b="1" i="1" dirty="0">
              <a:latin typeface="Calibri" pitchFamily="34" charset="0"/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381000" y="4019788"/>
            <a:ext cx="8686800" cy="724174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 err="1" smtClean="0">
                <a:solidFill>
                  <a:srgbClr val="FF0000"/>
                </a:solidFill>
                <a:latin typeface="Calibri" pitchFamily="34" charset="0"/>
              </a:rPr>
              <a:t>Dequeue</a:t>
            </a:r>
            <a:r>
              <a:rPr lang="en-US" altLang="en-US" sz="2200" b="1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:	 	</a:t>
            </a:r>
            <a:r>
              <a:rPr lang="en-US" altLang="en-US" sz="2200" b="1" i="1" dirty="0" err="1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val</a:t>
            </a:r>
            <a:r>
              <a:rPr lang="en-US" altLang="en-US" sz="2200" b="1" i="1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 = head-&gt;data; </a:t>
            </a:r>
          </a:p>
          <a:p>
            <a:pPr>
              <a:buClrTx/>
              <a:buFontTx/>
              <a:buNone/>
            </a:pPr>
            <a:r>
              <a:rPr lang="en-US" altLang="en-US" sz="2200" b="1" i="1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				delete(</a:t>
            </a:r>
            <a:r>
              <a:rPr lang="en-US" altLang="en-US" sz="2200" b="1" i="1" dirty="0" err="1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head,NULL</a:t>
            </a:r>
            <a:r>
              <a:rPr lang="en-US" altLang="en-US" sz="2200" b="1" i="1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);</a:t>
            </a:r>
            <a:endParaRPr lang="en-US" altLang="en-US" sz="2200" b="1" i="1" dirty="0">
              <a:solidFill>
                <a:schemeClr val="accent5">
                  <a:lumMod val="10000"/>
                </a:schemeClr>
              </a:solidFill>
              <a:latin typeface="Calibri" pitchFamily="34" charset="0"/>
            </a:endParaRP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381000" y="6162928"/>
            <a:ext cx="8686800" cy="409344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 err="1" smtClean="0">
                <a:solidFill>
                  <a:srgbClr val="FF0000"/>
                </a:solidFill>
                <a:latin typeface="Calibri" pitchFamily="34" charset="0"/>
              </a:rPr>
              <a:t>isEmpty</a:t>
            </a:r>
            <a:r>
              <a:rPr lang="en-US" altLang="en-US" sz="2200" b="1" dirty="0" smtClean="0">
                <a:latin typeface="Calibri" pitchFamily="34" charset="0"/>
              </a:rPr>
              <a:t> function:	</a:t>
            </a:r>
            <a:r>
              <a:rPr lang="en-US" altLang="en-US" sz="2200" b="1" i="1" dirty="0" smtClean="0">
                <a:latin typeface="Calibri" pitchFamily="34" charset="0"/>
              </a:rPr>
              <a:t>return !head ; </a:t>
            </a:r>
            <a:endParaRPr lang="en-US" altLang="en-US" sz="2200" b="1" i="1" dirty="0">
              <a:latin typeface="Calibri" pitchFamily="34" charset="0"/>
            </a:endParaRPr>
          </a:p>
        </p:txBody>
      </p:sp>
      <p:sp>
        <p:nvSpPr>
          <p:cNvPr id="31" name="Date Placeholder 30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D487270-D972-4F3A-84A4-1207122C7E82}" type="datetime7">
              <a:rPr lang="en-US" altLang="en-US" smtClean="0"/>
              <a:pPr/>
              <a:t>Nov-17</a:t>
            </a:fld>
            <a:endParaRPr lang="en-US" altLang="en-US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Esc101, </a:t>
            </a:r>
            <a:r>
              <a:rPr lang="en-US" dirty="0" err="1" smtClean="0"/>
              <a:t>DataStructures</a:t>
            </a:r>
            <a:endParaRPr lang="hi-IN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DEB0225-6FE0-4D10-B115-5A4954E37AF2}" type="slidenum">
              <a:rPr lang="en-US" altLang="en-US" smtClean="0"/>
              <a:pPr/>
              <a:t>21</a:t>
            </a:fld>
            <a:endParaRPr lang="en-US" altLang="en-US"/>
          </a:p>
        </p:txBody>
      </p:sp>
      <p:grpSp>
        <p:nvGrpSpPr>
          <p:cNvPr id="3" name="Group 33"/>
          <p:cNvGrpSpPr/>
          <p:nvPr/>
        </p:nvGrpSpPr>
        <p:grpSpPr>
          <a:xfrm>
            <a:off x="500034" y="2643182"/>
            <a:ext cx="7829845" cy="1266600"/>
            <a:chOff x="1325576" y="438144"/>
            <a:chExt cx="7829845" cy="1266600"/>
          </a:xfrm>
        </p:grpSpPr>
        <p:sp>
          <p:nvSpPr>
            <p:cNvPr id="35" name="Rectangle 1"/>
            <p:cNvSpPr>
              <a:spLocks noChangeArrowheads="1"/>
            </p:cNvSpPr>
            <p:nvPr/>
          </p:nvSpPr>
          <p:spPr bwMode="auto">
            <a:xfrm>
              <a:off x="2617788" y="457200"/>
              <a:ext cx="815975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2"/>
            <p:cNvSpPr>
              <a:spLocks noChangeArrowheads="1"/>
            </p:cNvSpPr>
            <p:nvPr/>
          </p:nvSpPr>
          <p:spPr bwMode="auto">
            <a:xfrm>
              <a:off x="3433763" y="457200"/>
              <a:ext cx="446087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3"/>
            <p:cNvSpPr txBox="1">
              <a:spLocks noChangeArrowheads="1"/>
            </p:cNvSpPr>
            <p:nvPr/>
          </p:nvSpPr>
          <p:spPr bwMode="auto">
            <a:xfrm>
              <a:off x="2765425" y="609600"/>
              <a:ext cx="347663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2</a:t>
              </a:r>
            </a:p>
          </p:txBody>
        </p:sp>
        <p:cxnSp>
          <p:nvCxnSpPr>
            <p:cNvPr id="38" name="AutoShape 4"/>
            <p:cNvCxnSpPr>
              <a:cxnSpLocks noChangeShapeType="1"/>
            </p:cNvCxnSpPr>
            <p:nvPr/>
          </p:nvCxnSpPr>
          <p:spPr bwMode="auto">
            <a:xfrm>
              <a:off x="3730625" y="762000"/>
              <a:ext cx="595313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9" name="Rectangle 5"/>
            <p:cNvSpPr>
              <a:spLocks noChangeArrowheads="1"/>
            </p:cNvSpPr>
            <p:nvPr/>
          </p:nvSpPr>
          <p:spPr bwMode="auto">
            <a:xfrm>
              <a:off x="4325938" y="457200"/>
              <a:ext cx="815975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6"/>
            <p:cNvSpPr>
              <a:spLocks noChangeArrowheads="1"/>
            </p:cNvSpPr>
            <p:nvPr/>
          </p:nvSpPr>
          <p:spPr bwMode="auto">
            <a:xfrm>
              <a:off x="5141913" y="457200"/>
              <a:ext cx="446087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4473575" y="609600"/>
              <a:ext cx="347663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1</a:t>
              </a:r>
            </a:p>
          </p:txBody>
        </p:sp>
        <p:cxnSp>
          <p:nvCxnSpPr>
            <p:cNvPr id="42" name="AutoShape 8"/>
            <p:cNvCxnSpPr>
              <a:cxnSpLocks noChangeShapeType="1"/>
            </p:cNvCxnSpPr>
            <p:nvPr/>
          </p:nvCxnSpPr>
          <p:spPr bwMode="auto">
            <a:xfrm>
              <a:off x="5440363" y="762000"/>
              <a:ext cx="668337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3" name="Rectangle 9"/>
            <p:cNvSpPr>
              <a:spLocks noChangeArrowheads="1"/>
            </p:cNvSpPr>
            <p:nvPr/>
          </p:nvSpPr>
          <p:spPr bwMode="auto">
            <a:xfrm>
              <a:off x="6108700" y="457200"/>
              <a:ext cx="815975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10"/>
            <p:cNvSpPr>
              <a:spLocks noChangeArrowheads="1"/>
            </p:cNvSpPr>
            <p:nvPr/>
          </p:nvSpPr>
          <p:spPr bwMode="auto">
            <a:xfrm>
              <a:off x="6924675" y="4572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6256338" y="609600"/>
              <a:ext cx="539796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 smtClean="0">
                  <a:latin typeface="Calibri" pitchFamily="34" charset="0"/>
                </a:rPr>
                <a:t>-2</a:t>
              </a:r>
              <a:endParaRPr lang="en-US" altLang="en-US" sz="2200" b="1" dirty="0">
                <a:latin typeface="Calibri" pitchFamily="34" charset="0"/>
              </a:endParaRPr>
            </a:p>
          </p:txBody>
        </p:sp>
        <p:cxnSp>
          <p:nvCxnSpPr>
            <p:cNvPr id="46" name="AutoShape 12"/>
            <p:cNvCxnSpPr>
              <a:cxnSpLocks noChangeShapeType="1"/>
            </p:cNvCxnSpPr>
            <p:nvPr/>
          </p:nvCxnSpPr>
          <p:spPr bwMode="auto">
            <a:xfrm>
              <a:off x="7223125" y="7620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7" name="Rectangle 13"/>
            <p:cNvSpPr>
              <a:spLocks noChangeArrowheads="1"/>
            </p:cNvSpPr>
            <p:nvPr/>
          </p:nvSpPr>
          <p:spPr bwMode="auto">
            <a:xfrm>
              <a:off x="7816850" y="4572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14"/>
            <p:cNvSpPr>
              <a:spLocks noChangeArrowheads="1"/>
            </p:cNvSpPr>
            <p:nvPr/>
          </p:nvSpPr>
          <p:spPr bwMode="auto">
            <a:xfrm>
              <a:off x="8634413" y="457200"/>
              <a:ext cx="4445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15"/>
            <p:cNvSpPr txBox="1">
              <a:spLocks noChangeArrowheads="1"/>
            </p:cNvSpPr>
            <p:nvPr/>
          </p:nvSpPr>
          <p:spPr bwMode="auto">
            <a:xfrm>
              <a:off x="7964488" y="609600"/>
              <a:ext cx="646112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 smtClean="0">
                  <a:latin typeface="Calibri" pitchFamily="34" charset="0"/>
                </a:rPr>
                <a:t>4</a:t>
              </a:r>
              <a:endParaRPr lang="en-US" altLang="en-US" sz="2200" b="1" dirty="0">
                <a:latin typeface="Calibri" pitchFamily="34" charset="0"/>
              </a:endParaRPr>
            </a:p>
          </p:txBody>
        </p:sp>
        <p:cxnSp>
          <p:nvCxnSpPr>
            <p:cNvPr id="50" name="AutoShape 16"/>
            <p:cNvCxnSpPr>
              <a:cxnSpLocks noChangeShapeType="1"/>
              <a:endCxn id="51" idx="0"/>
            </p:cNvCxnSpPr>
            <p:nvPr/>
          </p:nvCxnSpPr>
          <p:spPr bwMode="auto">
            <a:xfrm rot="5400000">
              <a:off x="8609487" y="1065687"/>
              <a:ext cx="381000" cy="78427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1" name="Text Box 17"/>
            <p:cNvSpPr txBox="1">
              <a:spLocks noChangeArrowheads="1"/>
            </p:cNvSpPr>
            <p:nvPr/>
          </p:nvSpPr>
          <p:spPr bwMode="auto">
            <a:xfrm>
              <a:off x="8366125" y="1295400"/>
              <a:ext cx="789296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</a:p>
          </p:txBody>
        </p:sp>
        <p:sp>
          <p:nvSpPr>
            <p:cNvPr id="52" name="Text Box 18"/>
            <p:cNvSpPr txBox="1">
              <a:spLocks noChangeArrowheads="1"/>
            </p:cNvSpPr>
            <p:nvPr/>
          </p:nvSpPr>
          <p:spPr bwMode="auto">
            <a:xfrm>
              <a:off x="1325576" y="438144"/>
              <a:ext cx="827088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head</a:t>
              </a:r>
            </a:p>
          </p:txBody>
        </p:sp>
        <p:cxnSp>
          <p:nvCxnSpPr>
            <p:cNvPr id="56" name="AutoShape 22"/>
            <p:cNvCxnSpPr>
              <a:cxnSpLocks noChangeShapeType="1"/>
            </p:cNvCxnSpPr>
            <p:nvPr/>
          </p:nvCxnSpPr>
          <p:spPr bwMode="auto">
            <a:xfrm>
              <a:off x="2059005" y="638169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58" name="Text Box 18"/>
          <p:cNvSpPr txBox="1">
            <a:spLocks noChangeArrowheads="1"/>
          </p:cNvSpPr>
          <p:nvPr/>
        </p:nvSpPr>
        <p:spPr bwMode="auto">
          <a:xfrm>
            <a:off x="101574" y="-24"/>
            <a:ext cx="1827220" cy="55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 b="1" dirty="0" smtClean="0">
                <a:solidFill>
                  <a:schemeClr val="tx1"/>
                </a:solidFill>
                <a:latin typeface="Calibri" pitchFamily="34" charset="0"/>
              </a:rPr>
              <a:t>QUEUE</a:t>
            </a:r>
            <a:endParaRPr lang="en-US" altLang="en-US" sz="32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grpSp>
        <p:nvGrpSpPr>
          <p:cNvPr id="4" name="Group 58"/>
          <p:cNvGrpSpPr/>
          <p:nvPr/>
        </p:nvGrpSpPr>
        <p:grpSpPr>
          <a:xfrm>
            <a:off x="1357290" y="4857760"/>
            <a:ext cx="6145501" cy="1266600"/>
            <a:chOff x="3009920" y="438144"/>
            <a:chExt cx="6145501" cy="1266600"/>
          </a:xfrm>
        </p:grpSpPr>
        <p:sp>
          <p:nvSpPr>
            <p:cNvPr id="64" name="Rectangle 5"/>
            <p:cNvSpPr>
              <a:spLocks noChangeArrowheads="1"/>
            </p:cNvSpPr>
            <p:nvPr/>
          </p:nvSpPr>
          <p:spPr bwMode="auto">
            <a:xfrm>
              <a:off x="4325938" y="457200"/>
              <a:ext cx="815975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Rectangle 6"/>
            <p:cNvSpPr>
              <a:spLocks noChangeArrowheads="1"/>
            </p:cNvSpPr>
            <p:nvPr/>
          </p:nvSpPr>
          <p:spPr bwMode="auto">
            <a:xfrm>
              <a:off x="5141913" y="457200"/>
              <a:ext cx="446087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Text Box 7"/>
            <p:cNvSpPr txBox="1">
              <a:spLocks noChangeArrowheads="1"/>
            </p:cNvSpPr>
            <p:nvPr/>
          </p:nvSpPr>
          <p:spPr bwMode="auto">
            <a:xfrm>
              <a:off x="4473575" y="609600"/>
              <a:ext cx="347663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1</a:t>
              </a:r>
            </a:p>
          </p:txBody>
        </p:sp>
        <p:cxnSp>
          <p:nvCxnSpPr>
            <p:cNvPr id="67" name="AutoShape 8"/>
            <p:cNvCxnSpPr>
              <a:cxnSpLocks noChangeShapeType="1"/>
            </p:cNvCxnSpPr>
            <p:nvPr/>
          </p:nvCxnSpPr>
          <p:spPr bwMode="auto">
            <a:xfrm>
              <a:off x="5440363" y="762000"/>
              <a:ext cx="668337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8" name="Rectangle 9"/>
            <p:cNvSpPr>
              <a:spLocks noChangeArrowheads="1"/>
            </p:cNvSpPr>
            <p:nvPr/>
          </p:nvSpPr>
          <p:spPr bwMode="auto">
            <a:xfrm>
              <a:off x="6108700" y="457200"/>
              <a:ext cx="815975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10"/>
            <p:cNvSpPr>
              <a:spLocks noChangeArrowheads="1"/>
            </p:cNvSpPr>
            <p:nvPr/>
          </p:nvSpPr>
          <p:spPr bwMode="auto">
            <a:xfrm>
              <a:off x="6924675" y="4572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Text Box 11"/>
            <p:cNvSpPr txBox="1">
              <a:spLocks noChangeArrowheads="1"/>
            </p:cNvSpPr>
            <p:nvPr/>
          </p:nvSpPr>
          <p:spPr bwMode="auto">
            <a:xfrm>
              <a:off x="6256338" y="609600"/>
              <a:ext cx="539796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 smtClean="0">
                  <a:latin typeface="Calibri" pitchFamily="34" charset="0"/>
                </a:rPr>
                <a:t>-2</a:t>
              </a:r>
              <a:endParaRPr lang="en-US" altLang="en-US" sz="2200" b="1" dirty="0">
                <a:latin typeface="Calibri" pitchFamily="34" charset="0"/>
              </a:endParaRPr>
            </a:p>
          </p:txBody>
        </p:sp>
        <p:cxnSp>
          <p:nvCxnSpPr>
            <p:cNvPr id="71" name="AutoShape 12"/>
            <p:cNvCxnSpPr>
              <a:cxnSpLocks noChangeShapeType="1"/>
            </p:cNvCxnSpPr>
            <p:nvPr/>
          </p:nvCxnSpPr>
          <p:spPr bwMode="auto">
            <a:xfrm>
              <a:off x="7223125" y="7620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2" name="Rectangle 13"/>
            <p:cNvSpPr>
              <a:spLocks noChangeArrowheads="1"/>
            </p:cNvSpPr>
            <p:nvPr/>
          </p:nvSpPr>
          <p:spPr bwMode="auto">
            <a:xfrm>
              <a:off x="7816850" y="4572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Rectangle 14"/>
            <p:cNvSpPr>
              <a:spLocks noChangeArrowheads="1"/>
            </p:cNvSpPr>
            <p:nvPr/>
          </p:nvSpPr>
          <p:spPr bwMode="auto">
            <a:xfrm>
              <a:off x="8634413" y="457200"/>
              <a:ext cx="4445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Text Box 15"/>
            <p:cNvSpPr txBox="1">
              <a:spLocks noChangeArrowheads="1"/>
            </p:cNvSpPr>
            <p:nvPr/>
          </p:nvSpPr>
          <p:spPr bwMode="auto">
            <a:xfrm>
              <a:off x="7964488" y="609600"/>
              <a:ext cx="646112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 smtClean="0">
                  <a:latin typeface="Calibri" pitchFamily="34" charset="0"/>
                </a:rPr>
                <a:t>4</a:t>
              </a:r>
              <a:endParaRPr lang="en-US" altLang="en-US" sz="2200" b="1" dirty="0">
                <a:latin typeface="Calibri" pitchFamily="34" charset="0"/>
              </a:endParaRPr>
            </a:p>
          </p:txBody>
        </p:sp>
        <p:cxnSp>
          <p:nvCxnSpPr>
            <p:cNvPr id="75" name="AutoShape 16"/>
            <p:cNvCxnSpPr>
              <a:cxnSpLocks noChangeShapeType="1"/>
              <a:endCxn id="76" idx="0"/>
            </p:cNvCxnSpPr>
            <p:nvPr/>
          </p:nvCxnSpPr>
          <p:spPr bwMode="auto">
            <a:xfrm rot="5400000">
              <a:off x="8609487" y="1065687"/>
              <a:ext cx="381000" cy="78427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6" name="Text Box 17"/>
            <p:cNvSpPr txBox="1">
              <a:spLocks noChangeArrowheads="1"/>
            </p:cNvSpPr>
            <p:nvPr/>
          </p:nvSpPr>
          <p:spPr bwMode="auto">
            <a:xfrm>
              <a:off x="8366125" y="1295400"/>
              <a:ext cx="789296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</a:p>
          </p:txBody>
        </p:sp>
        <p:sp>
          <p:nvSpPr>
            <p:cNvPr id="77" name="Text Box 18"/>
            <p:cNvSpPr txBox="1">
              <a:spLocks noChangeArrowheads="1"/>
            </p:cNvSpPr>
            <p:nvPr/>
          </p:nvSpPr>
          <p:spPr bwMode="auto">
            <a:xfrm>
              <a:off x="3009920" y="438144"/>
              <a:ext cx="827088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head</a:t>
              </a:r>
            </a:p>
          </p:txBody>
        </p:sp>
        <p:cxnSp>
          <p:nvCxnSpPr>
            <p:cNvPr id="81" name="AutoShape 22"/>
            <p:cNvCxnSpPr>
              <a:cxnSpLocks noChangeShapeType="1"/>
            </p:cNvCxnSpPr>
            <p:nvPr/>
          </p:nvCxnSpPr>
          <p:spPr bwMode="auto">
            <a:xfrm>
              <a:off x="3773517" y="638172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="" xmlns:p14="http://schemas.microsoft.com/office/powerpoint/2010/main" val="3992777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EEA6-B8D3-4180-80E7-E21BF4811E73}" type="datetime7">
              <a:rPr lang="en-US" altLang="en-US" smtClean="0"/>
              <a:pPr/>
              <a:t>Nov-17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EB0225-6FE0-4D10-B115-5A4954E37AF2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DataStructures</a:t>
            </a:r>
            <a:endParaRPr lang="hi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722" y="0"/>
            <a:ext cx="2085278" cy="2514600"/>
          </a:xfrm>
        </p:spPr>
      </p:pic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4796121" y="24442"/>
            <a:ext cx="2107157" cy="55246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 b="1" dirty="0" smtClean="0">
                <a:solidFill>
                  <a:srgbClr val="0070C0"/>
                </a:solidFill>
                <a:latin typeface="Calibri" pitchFamily="34" charset="0"/>
              </a:rPr>
              <a:t>Binary Tree</a:t>
            </a:r>
            <a:endParaRPr lang="en-US" altLang="en-US" sz="32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37" name="Text Box 30"/>
          <p:cNvSpPr txBox="1">
            <a:spLocks noChangeArrowheads="1"/>
          </p:cNvSpPr>
          <p:nvPr/>
        </p:nvSpPr>
        <p:spPr bwMode="auto">
          <a:xfrm>
            <a:off x="5772944" y="3513235"/>
            <a:ext cx="703760" cy="724174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(ii)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data</a:t>
            </a:r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3325034" y="3505200"/>
            <a:ext cx="2425699" cy="724174"/>
          </a:xfrm>
          <a:prstGeom prst="rect">
            <a:avLst/>
          </a:prstGeom>
          <a:solidFill>
            <a:srgbClr val="FBD0E4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(</a:t>
            </a:r>
            <a:r>
              <a:rPr lang="en-US" altLang="en-US" sz="2200" b="1" dirty="0" err="1">
                <a:latin typeface="Calibri" pitchFamily="34" charset="0"/>
              </a:rPr>
              <a:t>i</a:t>
            </a:r>
            <a:r>
              <a:rPr lang="en-US" altLang="en-US" sz="2200" b="1" dirty="0">
                <a:latin typeface="Calibri" pitchFamily="34" charset="0"/>
              </a:rPr>
              <a:t>) </a:t>
            </a:r>
            <a:r>
              <a:rPr lang="en-US" altLang="en-US" sz="2200" b="1" dirty="0" smtClean="0">
                <a:latin typeface="Calibri" pitchFamily="34" charset="0"/>
              </a:rPr>
              <a:t>pointer to left child node</a:t>
            </a:r>
            <a:endParaRPr lang="en-US" altLang="en-US" sz="2200" b="1" dirty="0">
              <a:latin typeface="Calibri" pitchFamily="34" charset="0"/>
            </a:endParaRPr>
          </a:p>
        </p:txBody>
      </p:sp>
      <p:sp>
        <p:nvSpPr>
          <p:cNvPr id="40" name="Text Box 33"/>
          <p:cNvSpPr txBox="1">
            <a:spLocks noChangeArrowheads="1"/>
          </p:cNvSpPr>
          <p:nvPr/>
        </p:nvSpPr>
        <p:spPr bwMode="auto">
          <a:xfrm>
            <a:off x="57546" y="3843755"/>
            <a:ext cx="3847307" cy="409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 smtClean="0">
                <a:solidFill>
                  <a:srgbClr val="FF0000"/>
                </a:solidFill>
                <a:latin typeface="Calibri" pitchFamily="34" charset="0"/>
              </a:rPr>
              <a:t>Each node has 3 fields</a:t>
            </a:r>
            <a:endParaRPr lang="en-US" altLang="en-US" sz="22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1" name="Text Box 34"/>
          <p:cNvSpPr txBox="1">
            <a:spLocks noChangeArrowheads="1"/>
          </p:cNvSpPr>
          <p:nvPr/>
        </p:nvSpPr>
        <p:spPr bwMode="auto">
          <a:xfrm>
            <a:off x="4067943" y="4338703"/>
            <a:ext cx="4999856" cy="1983493"/>
          </a:xfrm>
          <a:prstGeom prst="rect">
            <a:avLst/>
          </a:prstGeom>
          <a:solidFill>
            <a:srgbClr val="94F0E4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 err="1" smtClean="0">
                <a:latin typeface="Calibri" pitchFamily="34" charset="0"/>
              </a:rPr>
              <a:t>typedef</a:t>
            </a:r>
            <a:r>
              <a:rPr lang="en-US" altLang="en-US" sz="2200" b="1" dirty="0" smtClean="0">
                <a:latin typeface="Calibri" pitchFamily="34" charset="0"/>
              </a:rPr>
              <a:t> </a:t>
            </a:r>
            <a:r>
              <a:rPr lang="en-US" altLang="en-US" sz="2200" b="1" dirty="0" err="1" smtClean="0">
                <a:latin typeface="Calibri" pitchFamily="34" charset="0"/>
              </a:rPr>
              <a:t>struct</a:t>
            </a:r>
            <a:r>
              <a:rPr lang="en-US" altLang="en-US" sz="2200" b="1" dirty="0" smtClean="0">
                <a:latin typeface="Calibri" pitchFamily="34" charset="0"/>
              </a:rPr>
              <a:t> _</a:t>
            </a:r>
            <a:r>
              <a:rPr lang="en-US" altLang="en-US" sz="2200" b="1" dirty="0" err="1" smtClean="0">
                <a:latin typeface="Calibri" pitchFamily="34" charset="0"/>
              </a:rPr>
              <a:t>btnode</a:t>
            </a:r>
            <a:r>
              <a:rPr lang="en-US" altLang="en-US" sz="2200" b="1" dirty="0" smtClean="0">
                <a:latin typeface="Calibri" pitchFamily="34" charset="0"/>
              </a:rPr>
              <a:t> *</a:t>
            </a:r>
            <a:r>
              <a:rPr lang="en-US" altLang="en-US" sz="2200" b="1" dirty="0" err="1" smtClean="0">
                <a:latin typeface="Calibri" pitchFamily="34" charset="0"/>
              </a:rPr>
              <a:t>Btree</a:t>
            </a:r>
            <a:r>
              <a:rPr lang="en-US" altLang="en-US" sz="2200" b="1" dirty="0" smtClean="0">
                <a:latin typeface="Calibri" pitchFamily="34" charset="0"/>
              </a:rPr>
              <a:t>;</a:t>
            </a:r>
          </a:p>
          <a:p>
            <a:pPr>
              <a:buClrTx/>
              <a:buFontTx/>
              <a:buNone/>
            </a:pPr>
            <a:r>
              <a:rPr lang="en-US" altLang="en-US" sz="2200" b="1" dirty="0" err="1" smtClean="0">
                <a:latin typeface="Calibri" pitchFamily="34" charset="0"/>
              </a:rPr>
              <a:t>struct</a:t>
            </a:r>
            <a:r>
              <a:rPr lang="en-US" altLang="en-US" sz="2200" b="1" dirty="0" smtClean="0">
                <a:latin typeface="Calibri" pitchFamily="34" charset="0"/>
              </a:rPr>
              <a:t> _</a:t>
            </a:r>
            <a:r>
              <a:rPr lang="en-US" altLang="en-US" sz="2200" b="1" dirty="0" err="1" smtClean="0">
                <a:latin typeface="Calibri" pitchFamily="34" charset="0"/>
              </a:rPr>
              <a:t>btnode</a:t>
            </a:r>
            <a:r>
              <a:rPr lang="en-US" altLang="en-US" sz="2200" b="1" dirty="0" smtClean="0">
                <a:latin typeface="Calibri" pitchFamily="34" charset="0"/>
              </a:rPr>
              <a:t> {</a:t>
            </a:r>
            <a:endParaRPr lang="en-US" altLang="en-US" sz="2200" b="1" dirty="0">
              <a:latin typeface="Calibri" pitchFamily="34" charset="0"/>
            </a:endParaRP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      </a:t>
            </a:r>
            <a:r>
              <a:rPr lang="en-US" altLang="en-US" sz="2200" b="1" dirty="0" err="1">
                <a:latin typeface="Calibri" pitchFamily="34" charset="0"/>
              </a:rPr>
              <a:t>int</a:t>
            </a:r>
            <a:r>
              <a:rPr lang="en-US" altLang="en-US" sz="2200" b="1" dirty="0">
                <a:latin typeface="Calibri" pitchFamily="34" charset="0"/>
              </a:rPr>
              <a:t> data;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      </a:t>
            </a:r>
            <a:r>
              <a:rPr lang="en-US" altLang="en-US" sz="2200" b="1" dirty="0" err="1" smtClean="0">
                <a:latin typeface="Calibri" pitchFamily="34" charset="0"/>
              </a:rPr>
              <a:t>Btree</a:t>
            </a:r>
            <a:r>
              <a:rPr lang="en-US" altLang="en-US" sz="2200" b="1" dirty="0" smtClean="0">
                <a:latin typeface="Calibri" pitchFamily="34" charset="0"/>
              </a:rPr>
              <a:t> left;</a:t>
            </a:r>
            <a:endParaRPr lang="en-US" altLang="en-US" sz="2200" b="1" dirty="0">
              <a:latin typeface="Calibri" pitchFamily="34" charset="0"/>
            </a:endParaRP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      </a:t>
            </a:r>
            <a:r>
              <a:rPr lang="en-US" altLang="en-US" sz="2200" b="1" dirty="0" err="1" smtClean="0">
                <a:latin typeface="Calibri" pitchFamily="34" charset="0"/>
              </a:rPr>
              <a:t>Btree</a:t>
            </a:r>
            <a:r>
              <a:rPr lang="en-US" altLang="en-US" sz="2200" b="1" dirty="0" smtClean="0">
                <a:latin typeface="Calibri" pitchFamily="34" charset="0"/>
              </a:rPr>
              <a:t> right;</a:t>
            </a:r>
            <a:endParaRPr lang="en-US" altLang="en-US" sz="2200" b="1" dirty="0">
              <a:latin typeface="Calibri" pitchFamily="34" charset="0"/>
            </a:endParaRPr>
          </a:p>
          <a:p>
            <a:pPr>
              <a:buClrTx/>
              <a:buFontTx/>
              <a:buNone/>
            </a:pPr>
            <a:r>
              <a:rPr lang="en-US" altLang="en-US" sz="2200" b="1" dirty="0" smtClean="0">
                <a:latin typeface="Calibri" pitchFamily="34" charset="0"/>
              </a:rPr>
              <a:t>};</a:t>
            </a:r>
            <a:endParaRPr lang="en-US" altLang="en-US" sz="2200" b="1" dirty="0">
              <a:latin typeface="Calibri" pitchFamily="34" charset="0"/>
            </a:endParaRPr>
          </a:p>
        </p:txBody>
      </p:sp>
      <p:sp>
        <p:nvSpPr>
          <p:cNvPr id="42" name="Text Box 35"/>
          <p:cNvSpPr txBox="1">
            <a:spLocks noChangeArrowheads="1"/>
          </p:cNvSpPr>
          <p:nvPr/>
        </p:nvSpPr>
        <p:spPr bwMode="auto">
          <a:xfrm>
            <a:off x="270347" y="4581982"/>
            <a:ext cx="3492934" cy="409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chemeClr val="tx1"/>
                </a:solidFill>
                <a:latin typeface="Calibri" pitchFamily="34" charset="0"/>
              </a:rPr>
              <a:t>Defining </a:t>
            </a:r>
            <a:r>
              <a:rPr lang="en-US" altLang="en-US" sz="2200" b="1" dirty="0" smtClean="0">
                <a:solidFill>
                  <a:schemeClr val="tx1"/>
                </a:solidFill>
                <a:latin typeface="Calibri" pitchFamily="34" charset="0"/>
              </a:rPr>
              <a:t>Binary Tree</a:t>
            </a:r>
            <a:endParaRPr lang="en-US" altLang="en-US" sz="22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6574571" y="3505200"/>
            <a:ext cx="2493228" cy="724174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(iii) </a:t>
            </a:r>
            <a:r>
              <a:rPr lang="en-US" altLang="en-US" sz="2200" b="1" dirty="0" smtClean="0">
                <a:latin typeface="Calibri" pitchFamily="34" charset="0"/>
              </a:rPr>
              <a:t>pointer to right child node</a:t>
            </a:r>
            <a:endParaRPr lang="en-US" altLang="en-US" sz="2200" b="1" dirty="0">
              <a:latin typeface="Calibri" pitchFamily="34" charset="0"/>
            </a:endParaRPr>
          </a:p>
        </p:txBody>
      </p:sp>
      <p:grpSp>
        <p:nvGrpSpPr>
          <p:cNvPr id="5" name="Group 99"/>
          <p:cNvGrpSpPr/>
          <p:nvPr/>
        </p:nvGrpSpPr>
        <p:grpSpPr>
          <a:xfrm>
            <a:off x="170625" y="51315"/>
            <a:ext cx="6603979" cy="3283777"/>
            <a:chOff x="170625" y="51315"/>
            <a:chExt cx="6603979" cy="3283777"/>
          </a:xfrm>
        </p:grpSpPr>
        <p:sp>
          <p:nvSpPr>
            <p:cNvPr id="46" name="Text Box 18"/>
            <p:cNvSpPr txBox="1">
              <a:spLocks noChangeArrowheads="1"/>
            </p:cNvSpPr>
            <p:nvPr/>
          </p:nvSpPr>
          <p:spPr bwMode="auto">
            <a:xfrm>
              <a:off x="4067943" y="2067879"/>
              <a:ext cx="680292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  <a:endParaRPr lang="en-US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93656" y="484383"/>
              <a:ext cx="353415" cy="582417"/>
            </a:xfrm>
            <a:prstGeom prst="rect">
              <a:avLst/>
            </a:prstGeom>
            <a:solidFill>
              <a:srgbClr val="1DFF87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" name="AutoShape 8"/>
            <p:cNvCxnSpPr>
              <a:cxnSpLocks noChangeShapeType="1"/>
              <a:endCxn id="20" idx="0"/>
            </p:cNvCxnSpPr>
            <p:nvPr/>
          </p:nvCxnSpPr>
          <p:spPr bwMode="auto">
            <a:xfrm flipV="1">
              <a:off x="407877" y="441884"/>
              <a:ext cx="3090129" cy="291208"/>
            </a:xfrm>
            <a:prstGeom prst="bentConnector4">
              <a:avLst>
                <a:gd name="adj1" fmla="val 44770"/>
                <a:gd name="adj2" fmla="val 178501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grpSp>
          <p:nvGrpSpPr>
            <p:cNvPr id="6" name="Group 50"/>
            <p:cNvGrpSpPr/>
            <p:nvPr/>
          </p:nvGrpSpPr>
          <p:grpSpPr>
            <a:xfrm>
              <a:off x="1755571" y="1235748"/>
              <a:ext cx="1365865" cy="582417"/>
              <a:chOff x="701675" y="1295400"/>
              <a:chExt cx="1724025" cy="762000"/>
            </a:xfrm>
          </p:grpSpPr>
          <p:sp>
            <p:nvSpPr>
              <p:cNvPr id="10" name="Rectangle 1"/>
              <p:cNvSpPr>
                <a:spLocks noChangeArrowheads="1"/>
              </p:cNvSpPr>
              <p:nvPr/>
            </p:nvSpPr>
            <p:spPr bwMode="auto">
              <a:xfrm>
                <a:off x="7016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9"/>
              <p:cNvSpPr>
                <a:spLocks noChangeArrowheads="1"/>
              </p:cNvSpPr>
              <p:nvPr/>
            </p:nvSpPr>
            <p:spPr bwMode="auto">
              <a:xfrm>
                <a:off x="11588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10"/>
              <p:cNvSpPr>
                <a:spLocks noChangeArrowheads="1"/>
              </p:cNvSpPr>
              <p:nvPr/>
            </p:nvSpPr>
            <p:spPr bwMode="auto">
              <a:xfrm>
                <a:off x="1981200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Text Box 11"/>
              <p:cNvSpPr txBox="1">
                <a:spLocks noChangeArrowheads="1"/>
              </p:cNvSpPr>
              <p:nvPr/>
            </p:nvSpPr>
            <p:spPr bwMode="auto">
              <a:xfrm>
                <a:off x="1389063" y="1447799"/>
                <a:ext cx="409498" cy="5355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 dirty="0" smtClean="0">
                    <a:latin typeface="Calibri" pitchFamily="34" charset="0"/>
                  </a:rPr>
                  <a:t>1</a:t>
                </a:r>
                <a:endParaRPr lang="en-US" altLang="en-US" sz="2200" b="1" dirty="0">
                  <a:latin typeface="Calibri" pitchFamily="34" charset="0"/>
                </a:endParaRPr>
              </a:p>
            </p:txBody>
          </p:sp>
        </p:grpSp>
        <p:grpSp>
          <p:nvGrpSpPr>
            <p:cNvPr id="7" name="Group 48"/>
            <p:cNvGrpSpPr/>
            <p:nvPr/>
          </p:nvGrpSpPr>
          <p:grpSpPr>
            <a:xfrm>
              <a:off x="2812558" y="441884"/>
              <a:ext cx="1378442" cy="582417"/>
              <a:chOff x="2835275" y="1295400"/>
              <a:chExt cx="1739900" cy="762000"/>
            </a:xfrm>
          </p:grpSpPr>
          <p:sp>
            <p:nvSpPr>
              <p:cNvPr id="20" name="Rectangle 13"/>
              <p:cNvSpPr>
                <a:spLocks noChangeArrowheads="1"/>
              </p:cNvSpPr>
              <p:nvPr/>
            </p:nvSpPr>
            <p:spPr bwMode="auto">
              <a:xfrm>
                <a:off x="32924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14"/>
              <p:cNvSpPr>
                <a:spLocks noChangeArrowheads="1"/>
              </p:cNvSpPr>
              <p:nvPr/>
            </p:nvSpPr>
            <p:spPr bwMode="auto">
              <a:xfrm>
                <a:off x="4130675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15"/>
              <p:cNvSpPr txBox="1">
                <a:spLocks noChangeArrowheads="1"/>
              </p:cNvSpPr>
              <p:nvPr/>
            </p:nvSpPr>
            <p:spPr bwMode="auto">
              <a:xfrm>
                <a:off x="3522664" y="1447799"/>
                <a:ext cx="409498" cy="5355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 dirty="0" smtClean="0">
                    <a:latin typeface="Calibri" pitchFamily="34" charset="0"/>
                  </a:rPr>
                  <a:t>4</a:t>
                </a:r>
                <a:endParaRPr lang="en-US" altLang="en-US" sz="2200" b="1" dirty="0">
                  <a:latin typeface="Calibri" pitchFamily="34" charset="0"/>
                </a:endParaRPr>
              </a:p>
            </p:txBody>
          </p:sp>
          <p:sp>
            <p:nvSpPr>
              <p:cNvPr id="24" name="Rectangle 17"/>
              <p:cNvSpPr>
                <a:spLocks noChangeArrowheads="1"/>
              </p:cNvSpPr>
              <p:nvPr/>
            </p:nvSpPr>
            <p:spPr bwMode="auto">
              <a:xfrm>
                <a:off x="28352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51"/>
            <p:cNvGrpSpPr/>
            <p:nvPr/>
          </p:nvGrpSpPr>
          <p:grpSpPr>
            <a:xfrm>
              <a:off x="4267200" y="1202882"/>
              <a:ext cx="1378442" cy="582417"/>
              <a:chOff x="4892675" y="1295400"/>
              <a:chExt cx="1739900" cy="762000"/>
            </a:xfrm>
          </p:grpSpPr>
          <p:sp>
            <p:nvSpPr>
              <p:cNvPr id="26" name="Rectangle 19"/>
              <p:cNvSpPr>
                <a:spLocks noChangeArrowheads="1"/>
              </p:cNvSpPr>
              <p:nvPr/>
            </p:nvSpPr>
            <p:spPr bwMode="auto">
              <a:xfrm>
                <a:off x="53498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20"/>
              <p:cNvSpPr>
                <a:spLocks noChangeArrowheads="1"/>
              </p:cNvSpPr>
              <p:nvPr/>
            </p:nvSpPr>
            <p:spPr bwMode="auto">
              <a:xfrm>
                <a:off x="6188075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21"/>
              <p:cNvSpPr txBox="1">
                <a:spLocks noChangeArrowheads="1"/>
              </p:cNvSpPr>
              <p:nvPr/>
            </p:nvSpPr>
            <p:spPr bwMode="auto">
              <a:xfrm>
                <a:off x="5580064" y="1447799"/>
                <a:ext cx="409498" cy="5355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 dirty="0"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30" name="Rectangle 23"/>
              <p:cNvSpPr>
                <a:spLocks noChangeArrowheads="1"/>
              </p:cNvSpPr>
              <p:nvPr/>
            </p:nvSpPr>
            <p:spPr bwMode="auto">
              <a:xfrm>
                <a:off x="48926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52"/>
            <p:cNvGrpSpPr/>
            <p:nvPr/>
          </p:nvGrpSpPr>
          <p:grpSpPr>
            <a:xfrm>
              <a:off x="729288" y="2141123"/>
              <a:ext cx="1299271" cy="582417"/>
              <a:chOff x="7026275" y="1295400"/>
              <a:chExt cx="1639968" cy="762000"/>
            </a:xfrm>
          </p:grpSpPr>
          <p:sp>
            <p:nvSpPr>
              <p:cNvPr id="32" name="Rectangle 25"/>
              <p:cNvSpPr>
                <a:spLocks noChangeArrowheads="1"/>
              </p:cNvSpPr>
              <p:nvPr/>
            </p:nvSpPr>
            <p:spPr bwMode="auto">
              <a:xfrm>
                <a:off x="74834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26"/>
              <p:cNvSpPr>
                <a:spLocks noChangeArrowheads="1"/>
              </p:cNvSpPr>
              <p:nvPr/>
            </p:nvSpPr>
            <p:spPr bwMode="auto">
              <a:xfrm>
                <a:off x="8221743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Text Box 27"/>
              <p:cNvSpPr txBox="1">
                <a:spLocks noChangeArrowheads="1"/>
              </p:cNvSpPr>
              <p:nvPr/>
            </p:nvSpPr>
            <p:spPr bwMode="auto">
              <a:xfrm>
                <a:off x="7548471" y="1447799"/>
                <a:ext cx="518758" cy="5355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 dirty="0">
                    <a:latin typeface="Calibri" pitchFamily="34" charset="0"/>
                  </a:rPr>
                  <a:t>-1</a:t>
                </a:r>
              </a:p>
            </p:txBody>
          </p:sp>
          <p:sp>
            <p:nvSpPr>
              <p:cNvPr id="35" name="Rectangle 28"/>
              <p:cNvSpPr>
                <a:spLocks noChangeArrowheads="1"/>
              </p:cNvSpPr>
              <p:nvPr/>
            </p:nvSpPr>
            <p:spPr bwMode="auto">
              <a:xfrm>
                <a:off x="70262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7" name="Text Box 18"/>
            <p:cNvSpPr txBox="1">
              <a:spLocks noChangeArrowheads="1"/>
            </p:cNvSpPr>
            <p:nvPr/>
          </p:nvSpPr>
          <p:spPr bwMode="auto">
            <a:xfrm>
              <a:off x="170625" y="51315"/>
              <a:ext cx="886032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 smtClean="0">
                  <a:solidFill>
                    <a:srgbClr val="9D0000"/>
                  </a:solidFill>
                  <a:latin typeface="Calibri" pitchFamily="34" charset="0"/>
                </a:rPr>
                <a:t>root</a:t>
              </a:r>
              <a:endParaRPr lang="en-US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grpSp>
          <p:nvGrpSpPr>
            <p:cNvPr id="14" name="Group 57"/>
            <p:cNvGrpSpPr/>
            <p:nvPr/>
          </p:nvGrpSpPr>
          <p:grpSpPr>
            <a:xfrm>
              <a:off x="2560918" y="2138511"/>
              <a:ext cx="1378442" cy="582417"/>
              <a:chOff x="7026275" y="1295400"/>
              <a:chExt cx="1739900" cy="762000"/>
            </a:xfrm>
          </p:grpSpPr>
          <p:sp>
            <p:nvSpPr>
              <p:cNvPr id="59" name="Rectangle 25"/>
              <p:cNvSpPr>
                <a:spLocks noChangeArrowheads="1"/>
              </p:cNvSpPr>
              <p:nvPr/>
            </p:nvSpPr>
            <p:spPr bwMode="auto">
              <a:xfrm>
                <a:off x="74834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Rectangle 26"/>
              <p:cNvSpPr>
                <a:spLocks noChangeArrowheads="1"/>
              </p:cNvSpPr>
              <p:nvPr/>
            </p:nvSpPr>
            <p:spPr bwMode="auto">
              <a:xfrm>
                <a:off x="8321675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Text Box 27"/>
              <p:cNvSpPr txBox="1">
                <a:spLocks noChangeArrowheads="1"/>
              </p:cNvSpPr>
              <p:nvPr/>
            </p:nvSpPr>
            <p:spPr bwMode="auto">
              <a:xfrm>
                <a:off x="7713664" y="1447799"/>
                <a:ext cx="409498" cy="5355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 dirty="0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62" name="Rectangle 28"/>
              <p:cNvSpPr>
                <a:spLocks noChangeArrowheads="1"/>
              </p:cNvSpPr>
              <p:nvPr/>
            </p:nvSpPr>
            <p:spPr bwMode="auto">
              <a:xfrm>
                <a:off x="70262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64" name="Straight Arrow Connector 63"/>
            <p:cNvCxnSpPr/>
            <p:nvPr/>
          </p:nvCxnSpPr>
          <p:spPr bwMode="auto">
            <a:xfrm flipH="1">
              <a:off x="4343400" y="1483170"/>
              <a:ext cx="120794" cy="657953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5" name="Straight Arrow Connector 64"/>
            <p:cNvCxnSpPr>
              <a:endCxn id="16" idx="0"/>
            </p:cNvCxnSpPr>
            <p:nvPr/>
          </p:nvCxnSpPr>
          <p:spPr bwMode="auto">
            <a:xfrm flipH="1">
              <a:off x="2441019" y="723869"/>
              <a:ext cx="547618" cy="511879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8" name="Straight Arrow Connector 67"/>
            <p:cNvCxnSpPr>
              <a:endCxn id="32" idx="0"/>
            </p:cNvCxnSpPr>
            <p:nvPr/>
          </p:nvCxnSpPr>
          <p:spPr bwMode="auto">
            <a:xfrm flipH="1">
              <a:off x="1414734" y="1556000"/>
              <a:ext cx="546731" cy="585123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0" name="Straight Arrow Connector 69"/>
            <p:cNvCxnSpPr>
              <a:endCxn id="72" idx="0"/>
            </p:cNvCxnSpPr>
            <p:nvPr/>
          </p:nvCxnSpPr>
          <p:spPr bwMode="auto">
            <a:xfrm rot="5400000">
              <a:off x="556532" y="2576913"/>
              <a:ext cx="540327" cy="157343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1" name="Straight Arrow Connector 70"/>
            <p:cNvCxnSpPr>
              <a:endCxn id="73" idx="0"/>
            </p:cNvCxnSpPr>
            <p:nvPr/>
          </p:nvCxnSpPr>
          <p:spPr bwMode="auto">
            <a:xfrm rot="5400000">
              <a:off x="2428416" y="2601248"/>
              <a:ext cx="490571" cy="152737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2" name="Text Box 18"/>
            <p:cNvSpPr txBox="1">
              <a:spLocks noChangeArrowheads="1"/>
            </p:cNvSpPr>
            <p:nvPr/>
          </p:nvSpPr>
          <p:spPr bwMode="auto">
            <a:xfrm>
              <a:off x="407877" y="2925748"/>
              <a:ext cx="680292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  <a:endParaRPr lang="en-US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73" name="Text Box 18"/>
            <p:cNvSpPr txBox="1">
              <a:spLocks noChangeArrowheads="1"/>
            </p:cNvSpPr>
            <p:nvPr/>
          </p:nvSpPr>
          <p:spPr bwMode="auto">
            <a:xfrm>
              <a:off x="2257186" y="2922902"/>
              <a:ext cx="680292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  <a:endParaRPr lang="en-US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74" name="Text Box 18"/>
            <p:cNvSpPr txBox="1">
              <a:spLocks noChangeArrowheads="1"/>
            </p:cNvSpPr>
            <p:nvPr/>
          </p:nvSpPr>
          <p:spPr bwMode="auto">
            <a:xfrm>
              <a:off x="3398498" y="2919315"/>
              <a:ext cx="680292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  <a:endParaRPr lang="en-US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cxnSp>
          <p:nvCxnSpPr>
            <p:cNvPr id="75" name="Straight Arrow Connector 74"/>
            <p:cNvCxnSpPr>
              <a:endCxn id="59" idx="0"/>
            </p:cNvCxnSpPr>
            <p:nvPr/>
          </p:nvCxnSpPr>
          <p:spPr bwMode="auto">
            <a:xfrm>
              <a:off x="2945842" y="1522371"/>
              <a:ext cx="300524" cy="61614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6" name="Straight Arrow Connector 75"/>
            <p:cNvCxnSpPr>
              <a:endCxn id="26" idx="0"/>
            </p:cNvCxnSpPr>
            <p:nvPr/>
          </p:nvCxnSpPr>
          <p:spPr bwMode="auto">
            <a:xfrm>
              <a:off x="4036647" y="687246"/>
              <a:ext cx="916001" cy="515636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8" name="Straight Arrow Connector 77"/>
            <p:cNvCxnSpPr>
              <a:endCxn id="74" idx="0"/>
            </p:cNvCxnSpPr>
            <p:nvPr/>
          </p:nvCxnSpPr>
          <p:spPr bwMode="auto">
            <a:xfrm rot="5400000">
              <a:off x="3541779" y="2697813"/>
              <a:ext cx="418368" cy="24637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83" name="Text Box 18"/>
            <p:cNvSpPr txBox="1">
              <a:spLocks noChangeArrowheads="1"/>
            </p:cNvSpPr>
            <p:nvPr/>
          </p:nvSpPr>
          <p:spPr bwMode="auto">
            <a:xfrm>
              <a:off x="1507655" y="2911400"/>
              <a:ext cx="680292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  <a:endParaRPr lang="en-US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cxnSp>
          <p:nvCxnSpPr>
            <p:cNvPr id="84" name="Straight Arrow Connector 83"/>
            <p:cNvCxnSpPr>
              <a:endCxn id="83" idx="0"/>
            </p:cNvCxnSpPr>
            <p:nvPr/>
          </p:nvCxnSpPr>
          <p:spPr bwMode="auto">
            <a:xfrm rot="5400000">
              <a:off x="1650936" y="2689898"/>
              <a:ext cx="418368" cy="24637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19" name="Group 86"/>
            <p:cNvGrpSpPr/>
            <p:nvPr/>
          </p:nvGrpSpPr>
          <p:grpSpPr>
            <a:xfrm>
              <a:off x="5256732" y="2135341"/>
              <a:ext cx="1378442" cy="582417"/>
              <a:chOff x="7026275" y="1295400"/>
              <a:chExt cx="1739900" cy="762000"/>
            </a:xfrm>
          </p:grpSpPr>
          <p:sp>
            <p:nvSpPr>
              <p:cNvPr id="88" name="Rectangle 25"/>
              <p:cNvSpPr>
                <a:spLocks noChangeArrowheads="1"/>
              </p:cNvSpPr>
              <p:nvPr/>
            </p:nvSpPr>
            <p:spPr bwMode="auto">
              <a:xfrm>
                <a:off x="74834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26"/>
              <p:cNvSpPr>
                <a:spLocks noChangeArrowheads="1"/>
              </p:cNvSpPr>
              <p:nvPr/>
            </p:nvSpPr>
            <p:spPr bwMode="auto">
              <a:xfrm>
                <a:off x="8321675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Text Box 27"/>
              <p:cNvSpPr txBox="1">
                <a:spLocks noChangeArrowheads="1"/>
              </p:cNvSpPr>
              <p:nvPr/>
            </p:nvSpPr>
            <p:spPr bwMode="auto">
              <a:xfrm>
                <a:off x="7713664" y="1447799"/>
                <a:ext cx="589574" cy="5355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 dirty="0" smtClean="0">
                    <a:latin typeface="Calibri" pitchFamily="34" charset="0"/>
                  </a:rPr>
                  <a:t>13</a:t>
                </a:r>
                <a:endParaRPr lang="en-US" altLang="en-US" sz="2200" b="1" dirty="0">
                  <a:latin typeface="Calibri" pitchFamily="34" charset="0"/>
                </a:endParaRPr>
              </a:p>
            </p:txBody>
          </p:sp>
          <p:sp>
            <p:nvSpPr>
              <p:cNvPr id="91" name="Rectangle 28"/>
              <p:cNvSpPr>
                <a:spLocks noChangeArrowheads="1"/>
              </p:cNvSpPr>
              <p:nvPr/>
            </p:nvSpPr>
            <p:spPr bwMode="auto">
              <a:xfrm>
                <a:off x="70262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92" name="Straight Arrow Connector 91"/>
            <p:cNvCxnSpPr>
              <a:endCxn id="93" idx="0"/>
            </p:cNvCxnSpPr>
            <p:nvPr/>
          </p:nvCxnSpPr>
          <p:spPr bwMode="auto">
            <a:xfrm rot="5400000">
              <a:off x="5124230" y="2598078"/>
              <a:ext cx="490571" cy="152737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3" name="Text Box 18"/>
            <p:cNvSpPr txBox="1">
              <a:spLocks noChangeArrowheads="1"/>
            </p:cNvSpPr>
            <p:nvPr/>
          </p:nvSpPr>
          <p:spPr bwMode="auto">
            <a:xfrm>
              <a:off x="4953000" y="2919732"/>
              <a:ext cx="680292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  <a:endParaRPr lang="en-US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94" name="Text Box 18"/>
            <p:cNvSpPr txBox="1">
              <a:spLocks noChangeArrowheads="1"/>
            </p:cNvSpPr>
            <p:nvPr/>
          </p:nvSpPr>
          <p:spPr bwMode="auto">
            <a:xfrm>
              <a:off x="6094312" y="2916145"/>
              <a:ext cx="680292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  <a:endParaRPr lang="en-US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cxnSp>
          <p:nvCxnSpPr>
            <p:cNvPr id="95" name="Straight Arrow Connector 94"/>
            <p:cNvCxnSpPr>
              <a:endCxn id="94" idx="0"/>
            </p:cNvCxnSpPr>
            <p:nvPr/>
          </p:nvCxnSpPr>
          <p:spPr bwMode="auto">
            <a:xfrm rot="5400000">
              <a:off x="6237593" y="2694643"/>
              <a:ext cx="418368" cy="24637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6" name="Straight Arrow Connector 95"/>
            <p:cNvCxnSpPr/>
            <p:nvPr/>
          </p:nvCxnSpPr>
          <p:spPr bwMode="auto">
            <a:xfrm>
              <a:off x="5512253" y="1510888"/>
              <a:ext cx="300524" cy="61614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98" name="Text Box 36"/>
          <p:cNvSpPr txBox="1">
            <a:spLocks noChangeArrowheads="1"/>
          </p:cNvSpPr>
          <p:nvPr/>
        </p:nvSpPr>
        <p:spPr bwMode="auto">
          <a:xfrm>
            <a:off x="1770786" y="6024457"/>
            <a:ext cx="1888084" cy="409344"/>
          </a:xfrm>
          <a:prstGeom prst="rect">
            <a:avLst/>
          </a:prstGeom>
          <a:solidFill>
            <a:srgbClr val="FFFF9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 err="1" smtClean="0">
                <a:latin typeface="Calibri" pitchFamily="34" charset="0"/>
              </a:rPr>
              <a:t>Btree</a:t>
            </a:r>
            <a:r>
              <a:rPr lang="en-US" altLang="en-US" sz="2200" b="1" dirty="0" smtClean="0">
                <a:latin typeface="Calibri" pitchFamily="34" charset="0"/>
              </a:rPr>
              <a:t> root;</a:t>
            </a:r>
            <a:endParaRPr lang="en-US" altLang="en-US" sz="22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2173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/>
      <p:bldP spid="41" grpId="0" animBg="1"/>
      <p:bldP spid="42" grpId="0"/>
      <p:bldP spid="39" grpId="0" animBg="1"/>
      <p:bldP spid="9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a Binary Tree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76200" y="1196752"/>
            <a:ext cx="5393396" cy="5184576"/>
          </a:xfrm>
        </p:spPr>
        <p:txBody>
          <a:bodyPr/>
          <a:lstStyle/>
          <a:p>
            <a:r>
              <a:rPr lang="en-US" altLang="en-US" dirty="0" smtClean="0"/>
              <a:t>Visit </a:t>
            </a:r>
            <a:r>
              <a:rPr lang="en-US" altLang="en-US" dirty="0"/>
              <a:t>each node in the binary tree exactly once</a:t>
            </a:r>
          </a:p>
          <a:p>
            <a:r>
              <a:rPr lang="en-US" altLang="en-US" dirty="0" smtClean="0"/>
              <a:t>Easy to traverse recursively</a:t>
            </a:r>
          </a:p>
          <a:p>
            <a:r>
              <a:rPr lang="en-US" altLang="en-US" dirty="0" smtClean="0"/>
              <a:t>Three common ways of visit</a:t>
            </a:r>
          </a:p>
          <a:p>
            <a:pPr lvl="1"/>
            <a:r>
              <a:rPr lang="en-US" altLang="en-US" dirty="0" err="1" smtClean="0">
                <a:solidFill>
                  <a:srgbClr val="FF0000"/>
                </a:solidFill>
              </a:rPr>
              <a:t>inorder</a:t>
            </a:r>
            <a:r>
              <a:rPr lang="en-US" altLang="en-US" dirty="0" smtClean="0"/>
              <a:t>: left, root, right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preorder</a:t>
            </a:r>
            <a:r>
              <a:rPr lang="en-US" altLang="en-US" dirty="0" smtClean="0"/>
              <a:t>: root, left, right</a:t>
            </a:r>
          </a:p>
          <a:p>
            <a:pPr lvl="1"/>
            <a:r>
              <a:rPr lang="en-US" altLang="en-US" dirty="0" err="1" smtClean="0">
                <a:solidFill>
                  <a:srgbClr val="FF0000"/>
                </a:solidFill>
              </a:rPr>
              <a:t>postorder</a:t>
            </a:r>
            <a:r>
              <a:rPr lang="en-US" altLang="en-US" dirty="0" smtClean="0"/>
              <a:t>: left, right, root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6EE3-F7E4-4DC6-9C5D-EB5D7CDE6177}" type="datetime7">
              <a:rPr lang="en-US" smtClean="0">
                <a:solidFill>
                  <a:srgbClr val="40458C"/>
                </a:solidFill>
              </a:rPr>
              <a:pPr/>
              <a:t>Nov-17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23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Esc101, Recursion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9596" y="3810000"/>
            <a:ext cx="3029997" cy="24967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0458C"/>
                </a:solidFill>
                <a:latin typeface="Calibri" pitchFamily="34" charset="0"/>
              </a:rPr>
              <a:t>void </a:t>
            </a:r>
            <a:r>
              <a:rPr lang="en-US" sz="2400" dirty="0" err="1">
                <a:solidFill>
                  <a:srgbClr val="40458C"/>
                </a:solidFill>
                <a:latin typeface="Calibri" pitchFamily="34" charset="0"/>
              </a:rPr>
              <a:t>inorder</a:t>
            </a:r>
            <a:r>
              <a:rPr lang="en-US" sz="2400" dirty="0">
                <a:solidFill>
                  <a:srgbClr val="40458C"/>
                </a:solidFill>
                <a:latin typeface="Calibri" pitchFamily="34" charset="0"/>
              </a:rPr>
              <a:t>(tree  t)</a:t>
            </a:r>
          </a:p>
          <a:p>
            <a:r>
              <a:rPr lang="en-US" sz="2400" dirty="0">
                <a:solidFill>
                  <a:srgbClr val="40458C"/>
                </a:solidFill>
                <a:latin typeface="Calibri" pitchFamily="34" charset="0"/>
              </a:rPr>
              <a:t>{</a:t>
            </a:r>
          </a:p>
          <a:p>
            <a:r>
              <a:rPr lang="en-US" sz="2400" dirty="0">
                <a:solidFill>
                  <a:srgbClr val="40458C"/>
                </a:solidFill>
                <a:latin typeface="Calibri" pitchFamily="34" charset="0"/>
              </a:rPr>
              <a:t>    if (t == </a:t>
            </a:r>
            <a:r>
              <a:rPr lang="en-US" sz="2400" dirty="0" smtClean="0">
                <a:solidFill>
                  <a:srgbClr val="40458C"/>
                </a:solidFill>
                <a:latin typeface="Calibri" pitchFamily="34" charset="0"/>
              </a:rPr>
              <a:t>NULL) </a:t>
            </a:r>
            <a:r>
              <a:rPr lang="en-US" sz="2400" dirty="0">
                <a:solidFill>
                  <a:srgbClr val="40458C"/>
                </a:solidFill>
                <a:latin typeface="Calibri" pitchFamily="34" charset="0"/>
              </a:rPr>
              <a:t>return;</a:t>
            </a:r>
          </a:p>
          <a:p>
            <a:r>
              <a:rPr lang="en-US" sz="2400" dirty="0" smtClean="0">
                <a:solidFill>
                  <a:srgbClr val="40458C"/>
                </a:solidFill>
                <a:latin typeface="Calibri" pitchFamily="34" charset="0"/>
              </a:rPr>
              <a:t>    </a:t>
            </a:r>
            <a:r>
              <a:rPr lang="en-US" sz="2400" dirty="0" err="1">
                <a:solidFill>
                  <a:srgbClr val="40458C"/>
                </a:solidFill>
                <a:latin typeface="Calibri" pitchFamily="34" charset="0"/>
              </a:rPr>
              <a:t>inorder</a:t>
            </a:r>
            <a:r>
              <a:rPr lang="en-US" sz="2400" dirty="0">
                <a:solidFill>
                  <a:srgbClr val="40458C"/>
                </a:solidFill>
                <a:latin typeface="Calibri" pitchFamily="34" charset="0"/>
              </a:rPr>
              <a:t>(t-&gt;left); </a:t>
            </a:r>
          </a:p>
          <a:p>
            <a:r>
              <a:rPr lang="en-US" sz="2400" dirty="0">
                <a:solidFill>
                  <a:srgbClr val="40458C"/>
                </a:solidFill>
                <a:latin typeface="Calibri" pitchFamily="34" charset="0"/>
              </a:rPr>
              <a:t>    </a:t>
            </a:r>
            <a:r>
              <a:rPr lang="en-US" sz="2400" dirty="0" smtClean="0">
                <a:solidFill>
                  <a:srgbClr val="40458C"/>
                </a:solidFill>
                <a:latin typeface="Calibri" pitchFamily="34" charset="0"/>
              </a:rPr>
              <a:t>process(t-</a:t>
            </a:r>
            <a:r>
              <a:rPr lang="en-US" sz="2400" dirty="0">
                <a:solidFill>
                  <a:srgbClr val="40458C"/>
                </a:solidFill>
                <a:latin typeface="Calibri" pitchFamily="34" charset="0"/>
              </a:rPr>
              <a:t>&gt;data);</a:t>
            </a:r>
          </a:p>
          <a:p>
            <a:r>
              <a:rPr lang="en-US" sz="2400" dirty="0">
                <a:solidFill>
                  <a:srgbClr val="40458C"/>
                </a:solidFill>
                <a:latin typeface="Calibri" pitchFamily="34" charset="0"/>
              </a:rPr>
              <a:t>    </a:t>
            </a:r>
            <a:r>
              <a:rPr lang="en-US" sz="2400" dirty="0" err="1">
                <a:solidFill>
                  <a:srgbClr val="40458C"/>
                </a:solidFill>
                <a:latin typeface="Calibri" pitchFamily="34" charset="0"/>
              </a:rPr>
              <a:t>inorder</a:t>
            </a:r>
            <a:r>
              <a:rPr lang="en-US" sz="2400" dirty="0">
                <a:solidFill>
                  <a:srgbClr val="40458C"/>
                </a:solidFill>
                <a:latin typeface="Calibri" pitchFamily="34" charset="0"/>
              </a:rPr>
              <a:t>(t-&gt;right);</a:t>
            </a:r>
          </a:p>
          <a:p>
            <a:r>
              <a:rPr lang="en-US" sz="2400" dirty="0">
                <a:solidFill>
                  <a:srgbClr val="40458C"/>
                </a:solidFill>
                <a:latin typeface="Calibri" pitchFamily="34" charset="0"/>
              </a:rPr>
              <a:t>}</a:t>
            </a:r>
          </a:p>
        </p:txBody>
      </p:sp>
      <p:pic>
        <p:nvPicPr>
          <p:cNvPr id="1028" name="Picture 4" descr="C:\Users\karkare\AppData\Local\Microsoft\Windows\INetCache\IE\45LGD9AS\MP900227749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46" y="1357298"/>
            <a:ext cx="2893431" cy="19241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39131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Inorder</a:t>
            </a:r>
            <a:r>
              <a:rPr lang="en-US" dirty="0" smtClean="0"/>
              <a:t> traversal - iterative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 stack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Push,  pop, empty, top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Another field: visited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Process a node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Esc101, Structures</a:t>
            </a:r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23C2-0B17-4C8E-96AC-1A01A280DE0A}" type="slidenum">
              <a:rPr lang="en-IN" altLang="en-US" smtClean="0"/>
              <a:pPr/>
              <a:t>24</a:t>
            </a:fld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908720"/>
          </a:xfrm>
        </p:spPr>
        <p:txBody>
          <a:bodyPr/>
          <a:lstStyle/>
          <a:p>
            <a:r>
              <a:rPr lang="en-US" dirty="0" smtClean="0"/>
              <a:t>Recursion vs Iteration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07594" y="3581400"/>
            <a:ext cx="2651303" cy="28402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0458C"/>
                </a:solidFill>
                <a:latin typeface="Calibri" pitchFamily="34" charset="0"/>
              </a:rPr>
              <a:t>void </a:t>
            </a:r>
            <a:r>
              <a:rPr lang="en-US" sz="2400" dirty="0" err="1">
                <a:solidFill>
                  <a:srgbClr val="40458C"/>
                </a:solidFill>
                <a:latin typeface="Calibri" pitchFamily="34" charset="0"/>
              </a:rPr>
              <a:t>inorder</a:t>
            </a:r>
            <a:r>
              <a:rPr lang="en-US" sz="2400" dirty="0">
                <a:solidFill>
                  <a:srgbClr val="40458C"/>
                </a:solidFill>
                <a:latin typeface="Calibri" pitchFamily="34" charset="0"/>
              </a:rPr>
              <a:t>(tree  t)</a:t>
            </a:r>
          </a:p>
          <a:p>
            <a:r>
              <a:rPr lang="en-US" sz="2400" dirty="0">
                <a:solidFill>
                  <a:srgbClr val="40458C"/>
                </a:solidFill>
                <a:latin typeface="Calibri" pitchFamily="34" charset="0"/>
              </a:rPr>
              <a:t>{</a:t>
            </a:r>
          </a:p>
          <a:p>
            <a:r>
              <a:rPr lang="en-US" sz="2400" dirty="0">
                <a:solidFill>
                  <a:srgbClr val="40458C"/>
                </a:solidFill>
                <a:latin typeface="Calibri" pitchFamily="34" charset="0"/>
              </a:rPr>
              <a:t>    if </a:t>
            </a:r>
            <a:r>
              <a:rPr lang="en-US" sz="2400" dirty="0" smtClean="0">
                <a:solidFill>
                  <a:srgbClr val="40458C"/>
                </a:solidFill>
                <a:latin typeface="Calibri" pitchFamily="34" charset="0"/>
              </a:rPr>
              <a:t>(!t) </a:t>
            </a:r>
            <a:r>
              <a:rPr lang="en-US" sz="2400" dirty="0">
                <a:solidFill>
                  <a:srgbClr val="40458C"/>
                </a:solidFill>
                <a:latin typeface="Calibri" pitchFamily="34" charset="0"/>
              </a:rPr>
              <a:t>return;</a:t>
            </a:r>
          </a:p>
          <a:p>
            <a:endParaRPr lang="en-US" sz="2400" dirty="0">
              <a:solidFill>
                <a:srgbClr val="40458C"/>
              </a:solidFill>
              <a:latin typeface="Calibri" pitchFamily="34" charset="0"/>
            </a:endParaRPr>
          </a:p>
          <a:p>
            <a:r>
              <a:rPr lang="en-US" sz="2400" dirty="0">
                <a:solidFill>
                  <a:srgbClr val="40458C"/>
                </a:solidFill>
                <a:latin typeface="Calibri" pitchFamily="34" charset="0"/>
              </a:rPr>
              <a:t>    </a:t>
            </a:r>
            <a:r>
              <a:rPr lang="en-US" sz="2400" dirty="0" err="1">
                <a:solidFill>
                  <a:srgbClr val="40458C"/>
                </a:solidFill>
                <a:latin typeface="Calibri" pitchFamily="34" charset="0"/>
              </a:rPr>
              <a:t>inorder</a:t>
            </a:r>
            <a:r>
              <a:rPr lang="en-US" sz="2400" dirty="0">
                <a:solidFill>
                  <a:srgbClr val="40458C"/>
                </a:solidFill>
                <a:latin typeface="Calibri" pitchFamily="34" charset="0"/>
              </a:rPr>
              <a:t>(t-&gt;left); </a:t>
            </a:r>
          </a:p>
          <a:p>
            <a:r>
              <a:rPr lang="en-US" sz="2400" dirty="0">
                <a:solidFill>
                  <a:srgbClr val="40458C"/>
                </a:solidFill>
                <a:latin typeface="Calibri" pitchFamily="34" charset="0"/>
              </a:rPr>
              <a:t>    process (t-&gt;data);</a:t>
            </a:r>
          </a:p>
          <a:p>
            <a:r>
              <a:rPr lang="en-US" sz="2400" dirty="0">
                <a:solidFill>
                  <a:srgbClr val="40458C"/>
                </a:solidFill>
                <a:latin typeface="Calibri" pitchFamily="34" charset="0"/>
              </a:rPr>
              <a:t>    </a:t>
            </a:r>
            <a:r>
              <a:rPr lang="en-US" sz="2400" dirty="0" err="1">
                <a:solidFill>
                  <a:srgbClr val="40458C"/>
                </a:solidFill>
                <a:latin typeface="Calibri" pitchFamily="34" charset="0"/>
              </a:rPr>
              <a:t>inorder</a:t>
            </a:r>
            <a:r>
              <a:rPr lang="en-US" sz="2400" dirty="0">
                <a:solidFill>
                  <a:srgbClr val="40458C"/>
                </a:solidFill>
                <a:latin typeface="Calibri" pitchFamily="34" charset="0"/>
              </a:rPr>
              <a:t>(t-&gt;right);</a:t>
            </a:r>
          </a:p>
          <a:p>
            <a:r>
              <a:rPr lang="en-US" sz="2400" dirty="0">
                <a:solidFill>
                  <a:srgbClr val="40458C"/>
                </a:solidFill>
                <a:latin typeface="Calibri" pitchFamily="34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08720"/>
            <a:ext cx="3927678" cy="48824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0458C"/>
                </a:solidFill>
                <a:latin typeface="Calibri" pitchFamily="34" charset="0"/>
              </a:rPr>
              <a:t>void </a:t>
            </a:r>
            <a:r>
              <a:rPr lang="en-US" sz="2400" dirty="0" err="1">
                <a:solidFill>
                  <a:srgbClr val="40458C"/>
                </a:solidFill>
                <a:latin typeface="Calibri" pitchFamily="34" charset="0"/>
              </a:rPr>
              <a:t>inorder</a:t>
            </a:r>
            <a:r>
              <a:rPr lang="en-US" sz="2400" dirty="0">
                <a:solidFill>
                  <a:srgbClr val="40458C"/>
                </a:solidFill>
                <a:latin typeface="Calibri" pitchFamily="34" charset="0"/>
              </a:rPr>
              <a:t>(tree t) </a:t>
            </a:r>
            <a:r>
              <a:rPr lang="en-US" sz="2400" dirty="0" smtClean="0">
                <a:solidFill>
                  <a:srgbClr val="40458C"/>
                </a:solidFill>
                <a:latin typeface="Calibri" pitchFamily="34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</a:rPr>
              <a:t>{ 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r>
              <a:rPr lang="en-US" sz="2400" dirty="0">
                <a:solidFill>
                  <a:srgbClr val="40458C"/>
                </a:solidFill>
                <a:latin typeface="Calibri" pitchFamily="34" charset="0"/>
              </a:rPr>
              <a:t>     stack s;</a:t>
            </a:r>
          </a:p>
          <a:p>
            <a:r>
              <a:rPr lang="en-US" sz="2400" dirty="0">
                <a:solidFill>
                  <a:srgbClr val="40458C"/>
                </a:solidFill>
                <a:latin typeface="Calibri" pitchFamily="34" charset="0"/>
              </a:rPr>
              <a:t>     </a:t>
            </a:r>
            <a:r>
              <a:rPr lang="en-US" sz="2400" dirty="0" smtClean="0">
                <a:solidFill>
                  <a:srgbClr val="40458C"/>
                </a:solidFill>
                <a:latin typeface="Calibri" pitchFamily="34" charset="0"/>
              </a:rPr>
              <a:t>push(</a:t>
            </a:r>
            <a:r>
              <a:rPr lang="en-US" sz="2400" dirty="0" err="1" smtClean="0">
                <a:solidFill>
                  <a:srgbClr val="40458C"/>
                </a:solidFill>
                <a:latin typeface="Calibri" pitchFamily="34" charset="0"/>
              </a:rPr>
              <a:t>s,t</a:t>
            </a:r>
            <a:r>
              <a:rPr lang="en-US" sz="2400" dirty="0">
                <a:solidFill>
                  <a:srgbClr val="40458C"/>
                </a:solidFill>
                <a:latin typeface="Calibri" pitchFamily="34" charset="0"/>
              </a:rPr>
              <a:t>);</a:t>
            </a:r>
          </a:p>
          <a:p>
            <a:r>
              <a:rPr lang="en-US" sz="2400" dirty="0">
                <a:solidFill>
                  <a:srgbClr val="40458C"/>
                </a:solidFill>
                <a:latin typeface="Calibri" pitchFamily="34" charset="0"/>
              </a:rPr>
              <a:t>     while </a:t>
            </a:r>
            <a:r>
              <a:rPr lang="en-US" sz="2400" dirty="0" smtClean="0">
                <a:solidFill>
                  <a:srgbClr val="40458C"/>
                </a:solidFill>
                <a:latin typeface="Calibri" pitchFamily="34" charset="0"/>
              </a:rPr>
              <a:t>(!empty(s)) </a:t>
            </a:r>
            <a:r>
              <a:rPr lang="en-US" sz="2400" dirty="0">
                <a:solidFill>
                  <a:srgbClr val="FF0000"/>
                </a:solidFill>
                <a:latin typeface="Calibri" pitchFamily="34" charset="0"/>
              </a:rPr>
              <a:t>{ </a:t>
            </a:r>
          </a:p>
          <a:p>
            <a:r>
              <a:rPr lang="en-US" sz="2400" dirty="0">
                <a:solidFill>
                  <a:srgbClr val="40458C"/>
                </a:solidFill>
                <a:latin typeface="Calibri" pitchFamily="34" charset="0"/>
              </a:rPr>
              <a:t>          </a:t>
            </a:r>
            <a:r>
              <a:rPr lang="en-US" sz="2400" dirty="0" err="1">
                <a:solidFill>
                  <a:srgbClr val="40458C"/>
                </a:solidFill>
                <a:latin typeface="Calibri" pitchFamily="34" charset="0"/>
              </a:rPr>
              <a:t>curr</a:t>
            </a:r>
            <a:r>
              <a:rPr lang="en-US" sz="2400" dirty="0">
                <a:solidFill>
                  <a:srgbClr val="40458C"/>
                </a:solidFill>
                <a:latin typeface="Calibri" pitchFamily="34" charset="0"/>
              </a:rPr>
              <a:t> = </a:t>
            </a:r>
            <a:r>
              <a:rPr lang="en-US" sz="2400" dirty="0" smtClean="0">
                <a:solidFill>
                  <a:srgbClr val="40458C"/>
                </a:solidFill>
                <a:latin typeface="Calibri" pitchFamily="34" charset="0"/>
              </a:rPr>
              <a:t>top(s);</a:t>
            </a:r>
            <a:endParaRPr lang="en-US" sz="2400" dirty="0">
              <a:solidFill>
                <a:srgbClr val="40458C"/>
              </a:solidFill>
              <a:latin typeface="Calibri" pitchFamily="34" charset="0"/>
            </a:endParaRPr>
          </a:p>
          <a:p>
            <a:r>
              <a:rPr lang="en-US" sz="2400" dirty="0">
                <a:solidFill>
                  <a:srgbClr val="40458C"/>
                </a:solidFill>
                <a:latin typeface="Calibri" pitchFamily="34" charset="0"/>
              </a:rPr>
              <a:t>          if </a:t>
            </a:r>
            <a:r>
              <a:rPr lang="en-US" sz="2400" dirty="0" smtClean="0">
                <a:solidFill>
                  <a:srgbClr val="40458C"/>
                </a:solidFill>
                <a:latin typeface="Calibri" pitchFamily="34" charset="0"/>
              </a:rPr>
              <a:t>(</a:t>
            </a:r>
            <a:r>
              <a:rPr lang="en-US" sz="2400" dirty="0" err="1" smtClean="0">
                <a:solidFill>
                  <a:srgbClr val="40458C"/>
                </a:solidFill>
                <a:latin typeface="Calibri" pitchFamily="34" charset="0"/>
              </a:rPr>
              <a:t>curr</a:t>
            </a:r>
            <a:r>
              <a:rPr lang="en-US" sz="2400" dirty="0" smtClean="0">
                <a:solidFill>
                  <a:srgbClr val="40458C"/>
                </a:solidFill>
                <a:latin typeface="Calibri" pitchFamily="34" charset="0"/>
              </a:rPr>
              <a:t>) </a:t>
            </a:r>
            <a:r>
              <a:rPr lang="en-US" sz="2400" dirty="0">
                <a:solidFill>
                  <a:srgbClr val="00B050"/>
                </a:solidFill>
                <a:latin typeface="Calibri" pitchFamily="34" charset="0"/>
              </a:rPr>
              <a:t>{</a:t>
            </a:r>
          </a:p>
          <a:p>
            <a:r>
              <a:rPr lang="en-US" sz="2400" dirty="0">
                <a:solidFill>
                  <a:srgbClr val="40458C"/>
                </a:solidFill>
                <a:latin typeface="Calibri" pitchFamily="34" charset="0"/>
              </a:rPr>
              <a:t>             if (!</a:t>
            </a:r>
            <a:r>
              <a:rPr lang="en-US" sz="2400" dirty="0" err="1">
                <a:solidFill>
                  <a:srgbClr val="40458C"/>
                </a:solidFill>
                <a:latin typeface="Calibri" pitchFamily="34" charset="0"/>
              </a:rPr>
              <a:t>curr</a:t>
            </a:r>
            <a:r>
              <a:rPr lang="en-US" sz="2400" dirty="0">
                <a:solidFill>
                  <a:srgbClr val="40458C"/>
                </a:solidFill>
                <a:latin typeface="Calibri" pitchFamily="34" charset="0"/>
              </a:rPr>
              <a:t>-&gt;visited) {</a:t>
            </a:r>
          </a:p>
          <a:p>
            <a:r>
              <a:rPr lang="en-US" sz="2400" dirty="0">
                <a:solidFill>
                  <a:srgbClr val="40458C"/>
                </a:solidFill>
                <a:latin typeface="Calibri" pitchFamily="34" charset="0"/>
              </a:rPr>
              <a:t>                 </a:t>
            </a:r>
            <a:r>
              <a:rPr lang="en-US" sz="2400" dirty="0" smtClean="0">
                <a:solidFill>
                  <a:srgbClr val="40458C"/>
                </a:solidFill>
                <a:latin typeface="Calibri" pitchFamily="34" charset="0"/>
              </a:rPr>
              <a:t>push(</a:t>
            </a:r>
            <a:r>
              <a:rPr lang="en-US" sz="2400" dirty="0" err="1" smtClean="0">
                <a:solidFill>
                  <a:srgbClr val="40458C"/>
                </a:solidFill>
                <a:latin typeface="Calibri" pitchFamily="34" charset="0"/>
              </a:rPr>
              <a:t>s,curr</a:t>
            </a:r>
            <a:r>
              <a:rPr lang="en-US" sz="2400" dirty="0" smtClean="0">
                <a:solidFill>
                  <a:srgbClr val="40458C"/>
                </a:solidFill>
                <a:latin typeface="Calibri" pitchFamily="34" charset="0"/>
              </a:rPr>
              <a:t>-</a:t>
            </a:r>
            <a:r>
              <a:rPr lang="en-US" sz="2400" dirty="0">
                <a:solidFill>
                  <a:srgbClr val="40458C"/>
                </a:solidFill>
                <a:latin typeface="Calibri" pitchFamily="34" charset="0"/>
              </a:rPr>
              <a:t>&gt;left);</a:t>
            </a:r>
          </a:p>
          <a:p>
            <a:r>
              <a:rPr lang="en-US" sz="2400" dirty="0">
                <a:solidFill>
                  <a:srgbClr val="40458C"/>
                </a:solidFill>
                <a:latin typeface="Calibri" pitchFamily="34" charset="0"/>
              </a:rPr>
              <a:t>             } else {</a:t>
            </a:r>
          </a:p>
          <a:p>
            <a:r>
              <a:rPr lang="en-US" sz="2400" dirty="0">
                <a:solidFill>
                  <a:srgbClr val="40458C"/>
                </a:solidFill>
                <a:latin typeface="Calibri" pitchFamily="34" charset="0"/>
              </a:rPr>
              <a:t>                 process(</a:t>
            </a:r>
            <a:r>
              <a:rPr lang="en-US" sz="2400" dirty="0" err="1">
                <a:solidFill>
                  <a:srgbClr val="40458C"/>
                </a:solidFill>
                <a:latin typeface="Calibri" pitchFamily="34" charset="0"/>
              </a:rPr>
              <a:t>curr</a:t>
            </a:r>
            <a:r>
              <a:rPr lang="en-US" sz="2400" dirty="0">
                <a:solidFill>
                  <a:srgbClr val="40458C"/>
                </a:solidFill>
                <a:latin typeface="Calibri" pitchFamily="34" charset="0"/>
              </a:rPr>
              <a:t>-&gt;data);</a:t>
            </a:r>
          </a:p>
          <a:p>
            <a:r>
              <a:rPr lang="en-US" sz="2400" dirty="0">
                <a:solidFill>
                  <a:srgbClr val="40458C"/>
                </a:solidFill>
                <a:latin typeface="Calibri" pitchFamily="34" charset="0"/>
              </a:rPr>
              <a:t>                 </a:t>
            </a:r>
            <a:r>
              <a:rPr lang="en-US" sz="2400" dirty="0" smtClean="0">
                <a:solidFill>
                  <a:srgbClr val="40458C"/>
                </a:solidFill>
                <a:latin typeface="Calibri" pitchFamily="34" charset="0"/>
              </a:rPr>
              <a:t>pop(s);</a:t>
            </a:r>
            <a:endParaRPr lang="en-US" sz="2400" dirty="0">
              <a:solidFill>
                <a:srgbClr val="40458C"/>
              </a:solidFill>
              <a:latin typeface="Calibri" pitchFamily="34" charset="0"/>
            </a:endParaRPr>
          </a:p>
          <a:p>
            <a:r>
              <a:rPr lang="en-US" sz="2400" dirty="0">
                <a:solidFill>
                  <a:srgbClr val="40458C"/>
                </a:solidFill>
                <a:latin typeface="Calibri" pitchFamily="34" charset="0"/>
              </a:rPr>
              <a:t>                 </a:t>
            </a:r>
            <a:r>
              <a:rPr lang="en-US" sz="2400" dirty="0" smtClean="0">
                <a:solidFill>
                  <a:srgbClr val="40458C"/>
                </a:solidFill>
                <a:latin typeface="Calibri" pitchFamily="34" charset="0"/>
              </a:rPr>
              <a:t>push(</a:t>
            </a:r>
            <a:r>
              <a:rPr lang="en-US" sz="2400" dirty="0" err="1" smtClean="0">
                <a:solidFill>
                  <a:srgbClr val="40458C"/>
                </a:solidFill>
                <a:latin typeface="Calibri" pitchFamily="34" charset="0"/>
              </a:rPr>
              <a:t>s,curr</a:t>
            </a:r>
            <a:r>
              <a:rPr lang="en-US" sz="2400" dirty="0" smtClean="0">
                <a:solidFill>
                  <a:srgbClr val="40458C"/>
                </a:solidFill>
                <a:latin typeface="Calibri" pitchFamily="34" charset="0"/>
              </a:rPr>
              <a:t>-</a:t>
            </a:r>
            <a:r>
              <a:rPr lang="en-US" sz="2400" dirty="0">
                <a:solidFill>
                  <a:srgbClr val="40458C"/>
                </a:solidFill>
                <a:latin typeface="Calibri" pitchFamily="34" charset="0"/>
              </a:rPr>
              <a:t>&gt;right);</a:t>
            </a:r>
          </a:p>
          <a:p>
            <a:r>
              <a:rPr lang="en-US" sz="2400" dirty="0">
                <a:solidFill>
                  <a:srgbClr val="40458C"/>
                </a:solidFill>
                <a:latin typeface="Calibri" pitchFamily="34" charset="0"/>
              </a:rPr>
              <a:t>             </a:t>
            </a:r>
            <a:r>
              <a:rPr lang="en-US" sz="2400" dirty="0" smtClean="0">
                <a:solidFill>
                  <a:srgbClr val="40458C"/>
                </a:solidFill>
                <a:latin typeface="Calibri" pitchFamily="34" charset="0"/>
              </a:rPr>
              <a:t>}</a:t>
            </a:r>
            <a:endParaRPr lang="en-US" sz="2400" dirty="0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2761" y="908720"/>
            <a:ext cx="3635995" cy="24967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Calibri" pitchFamily="34" charset="0"/>
              </a:rPr>
              <a:t>   } </a:t>
            </a:r>
            <a:r>
              <a:rPr lang="en-US" sz="2400" dirty="0">
                <a:solidFill>
                  <a:srgbClr val="40458C"/>
                </a:solidFill>
                <a:latin typeface="Calibri" pitchFamily="34" charset="0"/>
              </a:rPr>
              <a:t>else {</a:t>
            </a:r>
          </a:p>
          <a:p>
            <a:r>
              <a:rPr lang="en-US" sz="2400" dirty="0">
                <a:solidFill>
                  <a:srgbClr val="40458C"/>
                </a:solidFill>
                <a:latin typeface="Calibri" pitchFamily="34" charset="0"/>
              </a:rPr>
              <a:t> </a:t>
            </a:r>
            <a:r>
              <a:rPr lang="en-US" sz="2400" dirty="0" smtClean="0">
                <a:solidFill>
                  <a:srgbClr val="40458C"/>
                </a:solidFill>
                <a:latin typeface="Calibri" pitchFamily="34" charset="0"/>
              </a:rPr>
              <a:t>     pop(s);</a:t>
            </a:r>
            <a:endParaRPr lang="en-US" sz="2400" dirty="0">
              <a:solidFill>
                <a:srgbClr val="40458C"/>
              </a:solidFill>
              <a:latin typeface="Calibri" pitchFamily="34" charset="0"/>
            </a:endParaRPr>
          </a:p>
          <a:p>
            <a:r>
              <a:rPr lang="en-US" sz="2400" dirty="0">
                <a:solidFill>
                  <a:srgbClr val="40458C"/>
                </a:solidFill>
                <a:latin typeface="Calibri" pitchFamily="34" charset="0"/>
              </a:rPr>
              <a:t> </a:t>
            </a:r>
            <a:r>
              <a:rPr lang="en-US" sz="2400" dirty="0" smtClean="0">
                <a:solidFill>
                  <a:srgbClr val="40458C"/>
                </a:solidFill>
                <a:latin typeface="Calibri" pitchFamily="34" charset="0"/>
              </a:rPr>
              <a:t>     </a:t>
            </a:r>
            <a:r>
              <a:rPr lang="en-US" sz="2400" dirty="0">
                <a:solidFill>
                  <a:srgbClr val="40458C"/>
                </a:solidFill>
                <a:latin typeface="Calibri" pitchFamily="34" charset="0"/>
              </a:rPr>
              <a:t>if </a:t>
            </a:r>
            <a:r>
              <a:rPr lang="en-US" sz="2400" dirty="0" smtClean="0">
                <a:solidFill>
                  <a:srgbClr val="40458C"/>
                </a:solidFill>
                <a:latin typeface="Calibri" pitchFamily="34" charset="0"/>
              </a:rPr>
              <a:t>(!empty(s))</a:t>
            </a:r>
            <a:endParaRPr lang="en-US" sz="2400" dirty="0">
              <a:solidFill>
                <a:srgbClr val="40458C"/>
              </a:solidFill>
              <a:latin typeface="Calibri" pitchFamily="34" charset="0"/>
            </a:endParaRPr>
          </a:p>
          <a:p>
            <a:r>
              <a:rPr lang="en-US" sz="2400" dirty="0">
                <a:solidFill>
                  <a:srgbClr val="40458C"/>
                </a:solidFill>
                <a:latin typeface="Calibri" pitchFamily="34" charset="0"/>
              </a:rPr>
              <a:t> </a:t>
            </a:r>
            <a:r>
              <a:rPr lang="en-US" sz="2400" dirty="0" smtClean="0">
                <a:solidFill>
                  <a:srgbClr val="40458C"/>
                </a:solidFill>
                <a:latin typeface="Calibri" pitchFamily="34" charset="0"/>
              </a:rPr>
              <a:t>          top(s)-&gt;</a:t>
            </a:r>
            <a:r>
              <a:rPr lang="en-US" sz="2400" dirty="0">
                <a:solidFill>
                  <a:srgbClr val="40458C"/>
                </a:solidFill>
                <a:latin typeface="Calibri" pitchFamily="34" charset="0"/>
              </a:rPr>
              <a:t>visited = true;</a:t>
            </a:r>
          </a:p>
          <a:p>
            <a:r>
              <a:rPr lang="en-US" sz="2400" dirty="0" smtClean="0">
                <a:solidFill>
                  <a:srgbClr val="40458C"/>
                </a:solidFill>
                <a:latin typeface="Calibri" pitchFamily="34" charset="0"/>
              </a:rPr>
              <a:t>    }</a:t>
            </a:r>
            <a:endParaRPr lang="en-US" sz="2400" dirty="0">
              <a:solidFill>
                <a:srgbClr val="40458C"/>
              </a:solidFill>
              <a:latin typeface="Calibri" pitchFamily="34" charset="0"/>
            </a:endParaRPr>
          </a:p>
          <a:p>
            <a:r>
              <a:rPr lang="en-US" sz="2400" dirty="0">
                <a:solidFill>
                  <a:srgbClr val="40458C"/>
                </a:solidFill>
                <a:latin typeface="Calibri" pitchFamily="34" charset="0"/>
              </a:rPr>
              <a:t> </a:t>
            </a:r>
            <a:r>
              <a:rPr lang="en-US" sz="2400" dirty="0" smtClean="0">
                <a:solidFill>
                  <a:srgbClr val="40458C"/>
                </a:solidFill>
                <a:latin typeface="Calibri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</a:rPr>
              <a:t>}</a:t>
            </a:r>
            <a:endParaRPr lang="en-US" sz="2400" dirty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}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3714744" cy="457200"/>
          </a:xfrm>
        </p:spPr>
        <p:txBody>
          <a:bodyPr/>
          <a:lstStyle/>
          <a:p>
            <a:fld id="{F19C6EE3-F7E4-4DC6-9C5D-EB5D7CDE6177}" type="datetime7">
              <a:rPr lang="en-US" smtClean="0">
                <a:solidFill>
                  <a:srgbClr val="40458C"/>
                </a:solidFill>
              </a:rPr>
              <a:pPr/>
              <a:t>Nov-17</a:t>
            </a:fld>
            <a:endParaRPr lang="hi-IN" dirty="0">
              <a:solidFill>
                <a:srgbClr val="40458C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58C"/>
                </a:solidFill>
              </a:rPr>
              <a:t>Esc101, Recursion</a:t>
            </a:r>
            <a:endParaRPr lang="hi-IN" dirty="0">
              <a:solidFill>
                <a:srgbClr val="40458C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pPr/>
              <a:t>25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38375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grpSp>
        <p:nvGrpSpPr>
          <p:cNvPr id="2" name="Group 4"/>
          <p:cNvGrpSpPr/>
          <p:nvPr/>
        </p:nvGrpSpPr>
        <p:grpSpPr>
          <a:xfrm>
            <a:off x="76200" y="2381248"/>
            <a:ext cx="8998258" cy="762000"/>
            <a:chOff x="4763" y="914400"/>
            <a:chExt cx="8998258" cy="762000"/>
          </a:xfrm>
        </p:grpSpPr>
        <p:sp>
          <p:nvSpPr>
            <p:cNvPr id="6" name="Rectangle 1"/>
            <p:cNvSpPr>
              <a:spLocks noChangeArrowheads="1"/>
            </p:cNvSpPr>
            <p:nvPr/>
          </p:nvSpPr>
          <p:spPr bwMode="auto">
            <a:xfrm>
              <a:off x="1289050" y="9144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2"/>
            <p:cNvSpPr>
              <a:spLocks noChangeArrowheads="1"/>
            </p:cNvSpPr>
            <p:nvPr/>
          </p:nvSpPr>
          <p:spPr bwMode="auto">
            <a:xfrm>
              <a:off x="2106613" y="914400"/>
              <a:ext cx="4445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1435100" y="1066800"/>
              <a:ext cx="324426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4</a:t>
              </a:r>
            </a:p>
          </p:txBody>
        </p:sp>
        <p:cxnSp>
          <p:nvCxnSpPr>
            <p:cNvPr id="9" name="AutoShape 4"/>
            <p:cNvCxnSpPr>
              <a:cxnSpLocks noChangeShapeType="1"/>
            </p:cNvCxnSpPr>
            <p:nvPr/>
          </p:nvCxnSpPr>
          <p:spPr bwMode="auto">
            <a:xfrm>
              <a:off x="2403475" y="1219200"/>
              <a:ext cx="595313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997200" y="9144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814763" y="914400"/>
              <a:ext cx="446087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3143250" y="1066800"/>
              <a:ext cx="324426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2</a:t>
              </a:r>
            </a:p>
          </p:txBody>
        </p:sp>
        <p:cxnSp>
          <p:nvCxnSpPr>
            <p:cNvPr id="13" name="AutoShape 8"/>
            <p:cNvCxnSpPr>
              <a:cxnSpLocks noChangeShapeType="1"/>
            </p:cNvCxnSpPr>
            <p:nvPr/>
          </p:nvCxnSpPr>
          <p:spPr bwMode="auto">
            <a:xfrm>
              <a:off x="4111625" y="1219200"/>
              <a:ext cx="6699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4779963" y="9144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5597525" y="9144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4926013" y="1066800"/>
              <a:ext cx="324426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1</a:t>
              </a:r>
            </a:p>
          </p:txBody>
        </p:sp>
        <p:cxnSp>
          <p:nvCxnSpPr>
            <p:cNvPr id="17" name="AutoShape 12"/>
            <p:cNvCxnSpPr>
              <a:cxnSpLocks noChangeShapeType="1"/>
            </p:cNvCxnSpPr>
            <p:nvPr/>
          </p:nvCxnSpPr>
          <p:spPr bwMode="auto">
            <a:xfrm>
              <a:off x="5894388" y="1219200"/>
              <a:ext cx="595312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6488113" y="9144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7305675" y="9144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6634163" y="1066800"/>
              <a:ext cx="410988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-2</a:t>
              </a:r>
            </a:p>
          </p:txBody>
        </p:sp>
        <p:cxnSp>
          <p:nvCxnSpPr>
            <p:cNvPr id="21" name="AutoShape 16"/>
            <p:cNvCxnSpPr>
              <a:cxnSpLocks noChangeShapeType="1"/>
            </p:cNvCxnSpPr>
            <p:nvPr/>
          </p:nvCxnSpPr>
          <p:spPr bwMode="auto">
            <a:xfrm>
              <a:off x="7602538" y="12192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8213725" y="1219200"/>
              <a:ext cx="789296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4763" y="914400"/>
              <a:ext cx="765251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head</a:t>
              </a:r>
            </a:p>
          </p:txBody>
        </p:sp>
        <p:cxnSp>
          <p:nvCxnSpPr>
            <p:cNvPr id="24" name="AutoShape 19"/>
            <p:cNvCxnSpPr>
              <a:cxnSpLocks noChangeShapeType="1"/>
            </p:cNvCxnSpPr>
            <p:nvPr/>
          </p:nvCxnSpPr>
          <p:spPr bwMode="auto">
            <a:xfrm>
              <a:off x="685800" y="9144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76200" y="3644626"/>
            <a:ext cx="9067800" cy="2499018"/>
          </a:xfrm>
          <a:prstGeom prst="rect">
            <a:avLst/>
          </a:prstGeom>
          <a:solidFill>
            <a:srgbClr val="FECB98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457200" indent="-45720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800" b="1" dirty="0">
                <a:latin typeface="+mn-lt"/>
              </a:rPr>
              <a:t>The list is modeled by a variable </a:t>
            </a:r>
            <a:r>
              <a:rPr lang="en-US" altLang="en-US" sz="2800" b="1" dirty="0" smtClean="0">
                <a:latin typeface="+mn-lt"/>
              </a:rPr>
              <a:t>(</a:t>
            </a:r>
            <a:r>
              <a:rPr lang="en-US" altLang="en-US" sz="2800" b="1" dirty="0" smtClean="0">
                <a:solidFill>
                  <a:srgbClr val="FF0000"/>
                </a:solidFill>
                <a:latin typeface="+mn-lt"/>
              </a:rPr>
              <a:t>head</a:t>
            </a:r>
            <a:r>
              <a:rPr lang="en-US" altLang="en-US" sz="2800" b="1" dirty="0" smtClean="0">
                <a:latin typeface="+mn-lt"/>
              </a:rPr>
              <a:t>): points </a:t>
            </a:r>
            <a:r>
              <a:rPr lang="en-US" altLang="en-US" sz="2800" b="1" dirty="0">
                <a:latin typeface="+mn-lt"/>
              </a:rPr>
              <a:t>to the first node of the list. </a:t>
            </a:r>
            <a:endParaRPr lang="en-US" altLang="en-US" sz="2800" b="1" dirty="0" smtClean="0">
              <a:latin typeface="+mn-lt"/>
            </a:endParaRPr>
          </a:p>
          <a:p>
            <a:pPr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800" b="1" dirty="0" smtClean="0">
                <a:solidFill>
                  <a:srgbClr val="FF0000"/>
                </a:solidFill>
                <a:latin typeface="+mn-lt"/>
              </a:rPr>
              <a:t>head == </a:t>
            </a:r>
            <a:r>
              <a:rPr lang="en-US" altLang="en-US" sz="2800" b="1" dirty="0">
                <a:solidFill>
                  <a:srgbClr val="FF0000"/>
                </a:solidFill>
                <a:latin typeface="+mn-lt"/>
              </a:rPr>
              <a:t>NULL </a:t>
            </a:r>
            <a:r>
              <a:rPr lang="en-US" altLang="en-US" sz="2800" b="1" dirty="0">
                <a:latin typeface="+mn-lt"/>
              </a:rPr>
              <a:t>implies empty list.</a:t>
            </a:r>
          </a:p>
          <a:p>
            <a:pPr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800" b="1" dirty="0">
                <a:latin typeface="+mn-lt"/>
              </a:rPr>
              <a:t>The next field of the</a:t>
            </a:r>
            <a:r>
              <a:rPr lang="en-US" altLang="en-US" sz="2800" b="1" dirty="0">
                <a:solidFill>
                  <a:srgbClr val="FF0000"/>
                </a:solidFill>
                <a:latin typeface="+mn-lt"/>
              </a:rPr>
              <a:t> last </a:t>
            </a:r>
            <a:r>
              <a:rPr lang="en-US" altLang="en-US" sz="2800" b="1" dirty="0">
                <a:latin typeface="+mn-lt"/>
              </a:rPr>
              <a:t>node is </a:t>
            </a:r>
            <a:r>
              <a:rPr lang="en-US" altLang="en-US" sz="2800" b="1" dirty="0">
                <a:solidFill>
                  <a:srgbClr val="FF0000"/>
                </a:solidFill>
                <a:latin typeface="+mn-lt"/>
              </a:rPr>
              <a:t>NULL</a:t>
            </a:r>
            <a:r>
              <a:rPr lang="en-US" altLang="en-US" sz="2800" b="1" dirty="0">
                <a:solidFill>
                  <a:srgbClr val="9D0000"/>
                </a:solidFill>
                <a:latin typeface="+mn-lt"/>
              </a:rPr>
              <a:t>. </a:t>
            </a:r>
            <a:endParaRPr lang="en-US" altLang="en-US" sz="2800" b="1" dirty="0" smtClean="0">
              <a:solidFill>
                <a:srgbClr val="9D0000"/>
              </a:solidFill>
              <a:latin typeface="+mn-lt"/>
            </a:endParaRPr>
          </a:p>
          <a:p>
            <a:pPr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8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Name </a:t>
            </a:r>
            <a:r>
              <a:rPr lang="en-US" altLang="en-US" sz="2800" b="1" dirty="0" smtClean="0">
                <a:solidFill>
                  <a:srgbClr val="FF0000"/>
                </a:solidFill>
                <a:latin typeface="+mn-lt"/>
              </a:rPr>
              <a:t>head</a:t>
            </a:r>
            <a:r>
              <a:rPr lang="en-US" altLang="en-US" sz="28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is just a convention – can give any name to the pointer to first node, but </a:t>
            </a:r>
            <a:r>
              <a:rPr lang="en-US" altLang="en-US" sz="2800" b="1" dirty="0" smtClean="0">
                <a:solidFill>
                  <a:srgbClr val="FF0000"/>
                </a:solidFill>
                <a:latin typeface="+mn-lt"/>
              </a:rPr>
              <a:t>head</a:t>
            </a:r>
            <a:r>
              <a:rPr lang="en-US" altLang="en-US" sz="28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is used most often.</a:t>
            </a:r>
            <a:endParaRPr lang="en-US" altLang="en-US" sz="28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4109243" y="1156476"/>
            <a:ext cx="4958557" cy="724174"/>
          </a:xfrm>
          <a:prstGeom prst="rect">
            <a:avLst/>
          </a:prstGeom>
          <a:solidFill>
            <a:srgbClr val="FDBC9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next </a:t>
            </a:r>
            <a:r>
              <a:rPr lang="en-US" altLang="en-US" sz="2200" b="1" dirty="0" smtClean="0">
                <a:latin typeface="Calibri" pitchFamily="34" charset="0"/>
              </a:rPr>
              <a:t>field == NULL pointer indicates the </a:t>
            </a:r>
            <a:r>
              <a:rPr lang="en-US" altLang="en-US" sz="2200" b="1" dirty="0">
                <a:latin typeface="Calibri" pitchFamily="34" charset="0"/>
              </a:rPr>
              <a:t>last node of </a:t>
            </a:r>
            <a:r>
              <a:rPr lang="en-US" altLang="en-US" sz="2200" b="1" dirty="0" smtClean="0">
                <a:latin typeface="Calibri" pitchFamily="34" charset="0"/>
              </a:rPr>
              <a:t>the list</a:t>
            </a:r>
            <a:endParaRPr lang="en-US" altLang="en-US" sz="2200" b="1" dirty="0">
              <a:latin typeface="Calibri" pitchFamily="34" charset="0"/>
            </a:endParaRPr>
          </a:p>
        </p:txBody>
      </p:sp>
      <p:cxnSp>
        <p:nvCxnSpPr>
          <p:cNvPr id="27" name="AutoShape 24"/>
          <p:cNvCxnSpPr>
            <a:cxnSpLocks noChangeShapeType="1"/>
          </p:cNvCxnSpPr>
          <p:nvPr/>
        </p:nvCxnSpPr>
        <p:spPr bwMode="auto">
          <a:xfrm>
            <a:off x="6167437" y="1842276"/>
            <a:ext cx="577326" cy="306388"/>
          </a:xfrm>
          <a:prstGeom prst="curvedConnector2">
            <a:avLst/>
          </a:prstGeom>
          <a:noFill/>
          <a:ln w="12600" cap="sq">
            <a:solidFill>
              <a:srgbClr val="0029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300037" y="1156476"/>
            <a:ext cx="3276600" cy="724174"/>
          </a:xfrm>
          <a:prstGeom prst="rect">
            <a:avLst/>
          </a:prstGeom>
          <a:solidFill>
            <a:srgbClr val="CCEDB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chemeClr val="tx1"/>
                </a:solidFill>
                <a:latin typeface="Calibri" pitchFamily="34" charset="0"/>
              </a:rPr>
              <a:t>List starts at node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chemeClr val="tx1"/>
                </a:solidFill>
                <a:latin typeface="Calibri" pitchFamily="34" charset="0"/>
              </a:rPr>
              <a:t>pointed to by </a:t>
            </a: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head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35D6-0DA4-4FF1-9534-CD658E5F75E3}" type="datetime7">
              <a:rPr lang="en-US" altLang="en-US" smtClean="0"/>
              <a:pPr/>
              <a:t>Nov-17</a:t>
            </a:fld>
            <a:endParaRPr lang="en-US" alt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DataStructures</a:t>
            </a:r>
            <a:endParaRPr lang="hi-IN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2966C5-6DE5-49EF-A848-6ADEB0855D92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47774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238125" y="533400"/>
            <a:ext cx="1233328" cy="724174"/>
          </a:xfrm>
          <a:prstGeom prst="rect">
            <a:avLst/>
          </a:prstGeom>
          <a:solidFill>
            <a:srgbClr val="F7A1CA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List</a:t>
            </a:r>
          </a:p>
          <a:p>
            <a:pPr algn="ctr"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Insertion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4000496" y="5329258"/>
            <a:ext cx="3200400" cy="1039003"/>
            <a:chOff x="3962400" y="4572000"/>
            <a:chExt cx="3200400" cy="1039003"/>
          </a:xfrm>
        </p:grpSpPr>
        <p:sp>
          <p:nvSpPr>
            <p:cNvPr id="7" name="Rectangle 21"/>
            <p:cNvSpPr>
              <a:spLocks noChangeArrowheads="1"/>
            </p:cNvSpPr>
            <p:nvPr/>
          </p:nvSpPr>
          <p:spPr bwMode="auto">
            <a:xfrm>
              <a:off x="3962400" y="4724400"/>
              <a:ext cx="817563" cy="762000"/>
            </a:xfrm>
            <a:prstGeom prst="rect">
              <a:avLst/>
            </a:prstGeom>
            <a:solidFill>
              <a:srgbClr val="F7FEA0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22"/>
            <p:cNvSpPr>
              <a:spLocks noChangeArrowheads="1"/>
            </p:cNvSpPr>
            <p:nvPr/>
          </p:nvSpPr>
          <p:spPr bwMode="auto">
            <a:xfrm>
              <a:off x="4779963" y="4724400"/>
              <a:ext cx="444500" cy="762000"/>
            </a:xfrm>
            <a:prstGeom prst="rect">
              <a:avLst/>
            </a:prstGeom>
            <a:solidFill>
              <a:srgbClr val="8EA8FC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>
              <a:off x="4113213" y="4876800"/>
              <a:ext cx="324426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0" name="Text Box 25"/>
            <p:cNvSpPr txBox="1">
              <a:spLocks noChangeArrowheads="1"/>
            </p:cNvSpPr>
            <p:nvPr/>
          </p:nvSpPr>
          <p:spPr bwMode="auto">
            <a:xfrm>
              <a:off x="5334000" y="4572000"/>
              <a:ext cx="1828800" cy="1039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2200" b="1" dirty="0">
                  <a:solidFill>
                    <a:schemeClr val="tx1"/>
                  </a:solidFill>
                  <a:latin typeface="Calibri" pitchFamily="34" charset="0"/>
                </a:rPr>
                <a:t>Node to be inserted (given)</a:t>
              </a:r>
            </a:p>
          </p:txBody>
        </p:sp>
      </p:grpSp>
      <p:sp>
        <p:nvSpPr>
          <p:cNvPr id="11" name="Text Box 26"/>
          <p:cNvSpPr txBox="1">
            <a:spLocks noChangeArrowheads="1"/>
          </p:cNvSpPr>
          <p:nvPr/>
        </p:nvSpPr>
        <p:spPr bwMode="auto">
          <a:xfrm>
            <a:off x="1676400" y="533400"/>
            <a:ext cx="5486400" cy="724174"/>
          </a:xfrm>
          <a:prstGeom prst="rect">
            <a:avLst/>
          </a:prstGeom>
          <a:solidFill>
            <a:srgbClr val="CCEDB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Given a node, insert it after a specified node  in the linked list.</a:t>
            </a:r>
          </a:p>
        </p:txBody>
      </p:sp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1142976" y="1789107"/>
            <a:ext cx="1736735" cy="724174"/>
          </a:xfrm>
          <a:prstGeom prst="rect">
            <a:avLst/>
          </a:prstGeom>
          <a:solidFill>
            <a:srgbClr val="C7D0E9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chemeClr val="tx1"/>
                </a:solidFill>
                <a:latin typeface="Calibri" pitchFamily="34" charset="0"/>
              </a:rPr>
              <a:t>If list is NULL 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chemeClr val="tx1"/>
                </a:solidFill>
                <a:latin typeface="Calibri" pitchFamily="34" charset="0"/>
              </a:rPr>
              <a:t>new list is:</a:t>
            </a:r>
          </a:p>
        </p:txBody>
      </p:sp>
      <p:grpSp>
        <p:nvGrpSpPr>
          <p:cNvPr id="3" name="Group 12"/>
          <p:cNvGrpSpPr/>
          <p:nvPr/>
        </p:nvGrpSpPr>
        <p:grpSpPr>
          <a:xfrm>
            <a:off x="3703613" y="1789107"/>
            <a:ext cx="3535671" cy="762000"/>
            <a:chOff x="2803525" y="5867400"/>
            <a:chExt cx="3535671" cy="762000"/>
          </a:xfrm>
        </p:grpSpPr>
        <p:sp>
          <p:nvSpPr>
            <p:cNvPr id="14" name="Text Box 31"/>
            <p:cNvSpPr txBox="1">
              <a:spLocks noChangeArrowheads="1"/>
            </p:cNvSpPr>
            <p:nvPr/>
          </p:nvSpPr>
          <p:spPr bwMode="auto">
            <a:xfrm>
              <a:off x="2803525" y="5867400"/>
              <a:ext cx="765251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 smtClean="0">
                  <a:latin typeface="Calibri" pitchFamily="34" charset="0"/>
                </a:rPr>
                <a:t>head</a:t>
              </a:r>
              <a:endParaRPr lang="en-US" altLang="en-US" sz="2200" b="1" dirty="0">
                <a:latin typeface="Calibri" pitchFamily="34" charset="0"/>
              </a:endParaRPr>
            </a:p>
          </p:txBody>
        </p:sp>
        <p:grpSp>
          <p:nvGrpSpPr>
            <p:cNvPr id="4" name="Group 14"/>
            <p:cNvGrpSpPr/>
            <p:nvPr/>
          </p:nvGrpSpPr>
          <p:grpSpPr>
            <a:xfrm>
              <a:off x="3255963" y="5867400"/>
              <a:ext cx="3083233" cy="762000"/>
              <a:chOff x="3255963" y="5867400"/>
              <a:chExt cx="3083233" cy="762000"/>
            </a:xfrm>
          </p:grpSpPr>
          <p:sp>
            <p:nvSpPr>
              <p:cNvPr id="16" name="Rectangle 28"/>
              <p:cNvSpPr>
                <a:spLocks noChangeArrowheads="1"/>
              </p:cNvSpPr>
              <p:nvPr/>
            </p:nvSpPr>
            <p:spPr bwMode="auto">
              <a:xfrm>
                <a:off x="3810000" y="5867400"/>
                <a:ext cx="817563" cy="762000"/>
              </a:xfrm>
              <a:prstGeom prst="rect">
                <a:avLst/>
              </a:prstGeom>
              <a:solidFill>
                <a:srgbClr val="F7FEA0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/>
            </p:nvSpPr>
            <p:spPr bwMode="auto">
              <a:xfrm>
                <a:off x="4627563" y="5867400"/>
                <a:ext cx="444500" cy="762000"/>
              </a:xfrm>
              <a:prstGeom prst="rect">
                <a:avLst/>
              </a:prstGeom>
              <a:solidFill>
                <a:srgbClr val="8EA8FC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Text Box 30"/>
              <p:cNvSpPr txBox="1">
                <a:spLocks noChangeArrowheads="1"/>
              </p:cNvSpPr>
              <p:nvPr/>
            </p:nvSpPr>
            <p:spPr bwMode="auto">
              <a:xfrm>
                <a:off x="3960813" y="6019800"/>
                <a:ext cx="324426" cy="4093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 dirty="0">
                    <a:latin typeface="Calibri" pitchFamily="34" charset="0"/>
                  </a:rPr>
                  <a:t>5</a:t>
                </a:r>
              </a:p>
            </p:txBody>
          </p:sp>
          <p:cxnSp>
            <p:nvCxnSpPr>
              <p:cNvPr id="19" name="AutoShape 32"/>
              <p:cNvCxnSpPr>
                <a:cxnSpLocks noChangeShapeType="1"/>
              </p:cNvCxnSpPr>
              <p:nvPr/>
            </p:nvCxnSpPr>
            <p:spPr bwMode="auto">
              <a:xfrm>
                <a:off x="3255963" y="5943600"/>
                <a:ext cx="595312" cy="228600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AutoShape 33"/>
              <p:cNvCxnSpPr>
                <a:cxnSpLocks noChangeShapeType="1"/>
              </p:cNvCxnSpPr>
              <p:nvPr/>
            </p:nvCxnSpPr>
            <p:spPr bwMode="auto">
              <a:xfrm>
                <a:off x="4932363" y="6096000"/>
                <a:ext cx="593725" cy="228600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21" name="Text Box 34"/>
              <p:cNvSpPr txBox="1">
                <a:spLocks noChangeArrowheads="1"/>
              </p:cNvSpPr>
              <p:nvPr/>
            </p:nvSpPr>
            <p:spPr bwMode="auto">
              <a:xfrm>
                <a:off x="5549900" y="6096000"/>
                <a:ext cx="789296" cy="4093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 dirty="0">
                    <a:solidFill>
                      <a:srgbClr val="9D0000"/>
                    </a:solidFill>
                    <a:latin typeface="Calibri" pitchFamily="34" charset="0"/>
                  </a:rPr>
                  <a:t>NULL</a:t>
                </a:r>
              </a:p>
            </p:txBody>
          </p:sp>
        </p:grpSp>
      </p:grpSp>
      <p:sp>
        <p:nvSpPr>
          <p:cNvPr id="22" name="Text Box 35"/>
          <p:cNvSpPr txBox="1">
            <a:spLocks noChangeArrowheads="1"/>
          </p:cNvSpPr>
          <p:nvPr/>
        </p:nvSpPr>
        <p:spPr bwMode="auto">
          <a:xfrm>
            <a:off x="228600" y="5114944"/>
            <a:ext cx="2286000" cy="724174"/>
          </a:xfrm>
          <a:prstGeom prst="rect">
            <a:avLst/>
          </a:prstGeom>
          <a:solidFill>
            <a:srgbClr val="C7D0E9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chemeClr val="tx1"/>
                </a:solidFill>
                <a:latin typeface="Calibri" pitchFamily="34" charset="0"/>
              </a:rPr>
              <a:t>If list is not NULL 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chemeClr val="tx1"/>
                </a:solidFill>
                <a:latin typeface="Calibri" pitchFamily="34" charset="0"/>
              </a:rPr>
              <a:t>new list is:</a:t>
            </a:r>
          </a:p>
        </p:txBody>
      </p:sp>
      <p:sp>
        <p:nvSpPr>
          <p:cNvPr id="23" name="Text Box 36"/>
          <p:cNvSpPr txBox="1">
            <a:spLocks noChangeArrowheads="1"/>
          </p:cNvSpPr>
          <p:nvPr/>
        </p:nvSpPr>
        <p:spPr bwMode="auto">
          <a:xfrm>
            <a:off x="1844594" y="7999"/>
            <a:ext cx="4706010" cy="495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 dirty="0" smtClean="0">
                <a:solidFill>
                  <a:schemeClr val="tx1"/>
                </a:solidFill>
                <a:latin typeface="Calibri" pitchFamily="34" charset="0"/>
              </a:rPr>
              <a:t>Generic Insertion </a:t>
            </a:r>
            <a:r>
              <a:rPr lang="en-US" altLang="en-US" sz="2800" b="1" dirty="0">
                <a:solidFill>
                  <a:schemeClr val="tx1"/>
                </a:solidFill>
                <a:latin typeface="Calibri" pitchFamily="34" charset="0"/>
              </a:rPr>
              <a:t>in linked list </a:t>
            </a:r>
          </a:p>
        </p:txBody>
      </p:sp>
      <p:grpSp>
        <p:nvGrpSpPr>
          <p:cNvPr id="6" name="Group 23"/>
          <p:cNvGrpSpPr/>
          <p:nvPr/>
        </p:nvGrpSpPr>
        <p:grpSpPr>
          <a:xfrm>
            <a:off x="101443" y="3686220"/>
            <a:ext cx="8901578" cy="762000"/>
            <a:chOff x="101443" y="2133600"/>
            <a:chExt cx="8901578" cy="762000"/>
          </a:xfrm>
        </p:grpSpPr>
        <p:sp>
          <p:nvSpPr>
            <p:cNvPr id="25" name="Rectangle 37"/>
            <p:cNvSpPr>
              <a:spLocks noChangeArrowheads="1"/>
            </p:cNvSpPr>
            <p:nvPr/>
          </p:nvSpPr>
          <p:spPr bwMode="auto">
            <a:xfrm>
              <a:off x="1376363" y="21336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38"/>
            <p:cNvSpPr>
              <a:spLocks noChangeArrowheads="1"/>
            </p:cNvSpPr>
            <p:nvPr/>
          </p:nvSpPr>
          <p:spPr bwMode="auto">
            <a:xfrm>
              <a:off x="2193925" y="21336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39"/>
            <p:cNvSpPr txBox="1">
              <a:spLocks noChangeArrowheads="1"/>
            </p:cNvSpPr>
            <p:nvPr/>
          </p:nvSpPr>
          <p:spPr bwMode="auto">
            <a:xfrm>
              <a:off x="1524000" y="2286000"/>
              <a:ext cx="324426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4</a:t>
              </a:r>
            </a:p>
          </p:txBody>
        </p:sp>
        <p:cxnSp>
          <p:nvCxnSpPr>
            <p:cNvPr id="28" name="AutoShape 40"/>
            <p:cNvCxnSpPr>
              <a:cxnSpLocks noChangeShapeType="1"/>
            </p:cNvCxnSpPr>
            <p:nvPr/>
          </p:nvCxnSpPr>
          <p:spPr bwMode="auto">
            <a:xfrm>
              <a:off x="2490788" y="24384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Rectangle 41"/>
            <p:cNvSpPr>
              <a:spLocks noChangeArrowheads="1"/>
            </p:cNvSpPr>
            <p:nvPr/>
          </p:nvSpPr>
          <p:spPr bwMode="auto">
            <a:xfrm>
              <a:off x="3084513" y="2133600"/>
              <a:ext cx="817562" cy="762000"/>
            </a:xfrm>
            <a:prstGeom prst="rect">
              <a:avLst/>
            </a:prstGeom>
            <a:solidFill>
              <a:srgbClr val="FFA06B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42"/>
            <p:cNvSpPr>
              <a:spLocks noChangeArrowheads="1"/>
            </p:cNvSpPr>
            <p:nvPr/>
          </p:nvSpPr>
          <p:spPr bwMode="auto">
            <a:xfrm>
              <a:off x="3902075" y="2133600"/>
              <a:ext cx="446088" cy="762000"/>
            </a:xfrm>
            <a:prstGeom prst="rect">
              <a:avLst/>
            </a:prstGeom>
            <a:solidFill>
              <a:srgbClr val="5AF68A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43"/>
            <p:cNvSpPr txBox="1">
              <a:spLocks noChangeArrowheads="1"/>
            </p:cNvSpPr>
            <p:nvPr/>
          </p:nvSpPr>
          <p:spPr bwMode="auto">
            <a:xfrm>
              <a:off x="3232150" y="2286000"/>
              <a:ext cx="324426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32" name="Rectangle 44"/>
            <p:cNvSpPr>
              <a:spLocks noChangeArrowheads="1"/>
            </p:cNvSpPr>
            <p:nvPr/>
          </p:nvSpPr>
          <p:spPr bwMode="auto">
            <a:xfrm>
              <a:off x="4779963" y="21336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45"/>
            <p:cNvSpPr>
              <a:spLocks noChangeArrowheads="1"/>
            </p:cNvSpPr>
            <p:nvPr/>
          </p:nvSpPr>
          <p:spPr bwMode="auto">
            <a:xfrm>
              <a:off x="5597525" y="21336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46"/>
            <p:cNvSpPr txBox="1">
              <a:spLocks noChangeArrowheads="1"/>
            </p:cNvSpPr>
            <p:nvPr/>
          </p:nvSpPr>
          <p:spPr bwMode="auto">
            <a:xfrm>
              <a:off x="4926013" y="2286000"/>
              <a:ext cx="324426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1</a:t>
              </a:r>
            </a:p>
          </p:txBody>
        </p:sp>
        <p:cxnSp>
          <p:nvCxnSpPr>
            <p:cNvPr id="35" name="AutoShape 47"/>
            <p:cNvCxnSpPr>
              <a:cxnSpLocks noChangeShapeType="1"/>
            </p:cNvCxnSpPr>
            <p:nvPr/>
          </p:nvCxnSpPr>
          <p:spPr bwMode="auto">
            <a:xfrm>
              <a:off x="5894388" y="2438400"/>
              <a:ext cx="595312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6" name="Rectangle 48"/>
            <p:cNvSpPr>
              <a:spLocks noChangeArrowheads="1"/>
            </p:cNvSpPr>
            <p:nvPr/>
          </p:nvSpPr>
          <p:spPr bwMode="auto">
            <a:xfrm>
              <a:off x="6488113" y="21336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49"/>
            <p:cNvSpPr>
              <a:spLocks noChangeArrowheads="1"/>
            </p:cNvSpPr>
            <p:nvPr/>
          </p:nvSpPr>
          <p:spPr bwMode="auto">
            <a:xfrm>
              <a:off x="7305675" y="21336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50"/>
            <p:cNvSpPr txBox="1">
              <a:spLocks noChangeArrowheads="1"/>
            </p:cNvSpPr>
            <p:nvPr/>
          </p:nvSpPr>
          <p:spPr bwMode="auto">
            <a:xfrm>
              <a:off x="6634163" y="2286000"/>
              <a:ext cx="410988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-2</a:t>
              </a:r>
            </a:p>
          </p:txBody>
        </p:sp>
        <p:cxnSp>
          <p:nvCxnSpPr>
            <p:cNvPr id="39" name="AutoShape 51"/>
            <p:cNvCxnSpPr>
              <a:cxnSpLocks noChangeShapeType="1"/>
            </p:cNvCxnSpPr>
            <p:nvPr/>
          </p:nvCxnSpPr>
          <p:spPr bwMode="auto">
            <a:xfrm>
              <a:off x="7602538" y="24384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0" name="Text Box 52"/>
            <p:cNvSpPr txBox="1">
              <a:spLocks noChangeArrowheads="1"/>
            </p:cNvSpPr>
            <p:nvPr/>
          </p:nvSpPr>
          <p:spPr bwMode="auto">
            <a:xfrm>
              <a:off x="8213725" y="2438400"/>
              <a:ext cx="789296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</a:p>
          </p:txBody>
        </p:sp>
        <p:sp>
          <p:nvSpPr>
            <p:cNvPr id="41" name="Text Box 53"/>
            <p:cNvSpPr txBox="1">
              <a:spLocks noChangeArrowheads="1"/>
            </p:cNvSpPr>
            <p:nvPr/>
          </p:nvSpPr>
          <p:spPr bwMode="auto">
            <a:xfrm>
              <a:off x="101443" y="2438400"/>
              <a:ext cx="765251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head</a:t>
              </a:r>
            </a:p>
          </p:txBody>
        </p:sp>
        <p:cxnSp>
          <p:nvCxnSpPr>
            <p:cNvPr id="42" name="AutoShape 54"/>
            <p:cNvCxnSpPr>
              <a:cxnSpLocks noChangeShapeType="1"/>
              <a:endCxn id="25" idx="1"/>
            </p:cNvCxnSpPr>
            <p:nvPr/>
          </p:nvCxnSpPr>
          <p:spPr bwMode="auto">
            <a:xfrm flipV="1">
              <a:off x="914400" y="2514600"/>
              <a:ext cx="461963" cy="3810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13" name="Group 43"/>
          <p:cNvGrpSpPr/>
          <p:nvPr/>
        </p:nvGrpSpPr>
        <p:grpSpPr>
          <a:xfrm>
            <a:off x="4007996" y="2988230"/>
            <a:ext cx="1326004" cy="1012274"/>
            <a:chOff x="4007996" y="1668234"/>
            <a:chExt cx="1326004" cy="1012274"/>
          </a:xfrm>
        </p:grpSpPr>
        <p:sp>
          <p:nvSpPr>
            <p:cNvPr id="45" name="TextBox 44"/>
            <p:cNvSpPr txBox="1"/>
            <p:nvPr/>
          </p:nvSpPr>
          <p:spPr>
            <a:xfrm>
              <a:off x="4007996" y="1668234"/>
              <a:ext cx="1326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Insert Here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rot="5400000">
              <a:off x="4286248" y="2323318"/>
              <a:ext cx="642942" cy="71438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47" name="AutoShape 8"/>
          <p:cNvCxnSpPr>
            <a:cxnSpLocks noChangeShapeType="1"/>
          </p:cNvCxnSpPr>
          <p:nvPr/>
        </p:nvCxnSpPr>
        <p:spPr bwMode="auto">
          <a:xfrm rot="16200000" flipH="1">
            <a:off x="3595668" y="4595808"/>
            <a:ext cx="1347826" cy="319086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" name="AutoShape 8"/>
          <p:cNvCxnSpPr>
            <a:cxnSpLocks noChangeShapeType="1"/>
          </p:cNvCxnSpPr>
          <p:nvPr/>
        </p:nvCxnSpPr>
        <p:spPr bwMode="auto">
          <a:xfrm rot="16200000" flipV="1">
            <a:off x="4341025" y="4983975"/>
            <a:ext cx="1262054" cy="200028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" name="AutoShape 55"/>
          <p:cNvCxnSpPr>
            <a:cxnSpLocks noChangeShapeType="1"/>
          </p:cNvCxnSpPr>
          <p:nvPr/>
        </p:nvCxnSpPr>
        <p:spPr bwMode="auto">
          <a:xfrm>
            <a:off x="4202113" y="3995762"/>
            <a:ext cx="595312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" name="Footer Placeholder 5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Esc101, </a:t>
            </a:r>
            <a:r>
              <a:rPr lang="en-US" dirty="0" err="1" smtClean="0"/>
              <a:t>DataStructures</a:t>
            </a:r>
            <a:endParaRPr lang="hi-IN" dirty="0"/>
          </a:p>
        </p:txBody>
      </p:sp>
    </p:spTree>
    <p:extLst>
      <p:ext uri="{BB962C8B-B14F-4D97-AF65-F5344CB8AC3E}">
        <p14:creationId xmlns="" xmlns:p14="http://schemas.microsoft.com/office/powerpoint/2010/main" val="343681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60450" y="76200"/>
            <a:ext cx="817563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78013" y="76200"/>
            <a:ext cx="444500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206500" y="228600"/>
            <a:ext cx="324426" cy="409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4</a:t>
            </a:r>
          </a:p>
        </p:txBody>
      </p:sp>
      <p:cxnSp>
        <p:nvCxnSpPr>
          <p:cNvPr id="5" name="AutoShape 4"/>
          <p:cNvCxnSpPr>
            <a:cxnSpLocks noChangeShapeType="1"/>
          </p:cNvCxnSpPr>
          <p:nvPr/>
        </p:nvCxnSpPr>
        <p:spPr bwMode="auto">
          <a:xfrm>
            <a:off x="2174875" y="381000"/>
            <a:ext cx="595313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68600" y="76200"/>
            <a:ext cx="817563" cy="762000"/>
          </a:xfrm>
          <a:prstGeom prst="rect">
            <a:avLst/>
          </a:prstGeom>
          <a:solidFill>
            <a:srgbClr val="FFA06B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86163" y="76200"/>
            <a:ext cx="446087" cy="762000"/>
          </a:xfrm>
          <a:prstGeom prst="rect">
            <a:avLst/>
          </a:prstGeom>
          <a:solidFill>
            <a:srgbClr val="5AF68A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914650" y="228600"/>
            <a:ext cx="324426" cy="409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2</a:t>
            </a:r>
          </a:p>
        </p:txBody>
      </p:sp>
      <p:cxnSp>
        <p:nvCxnSpPr>
          <p:cNvPr id="9" name="AutoShape 8"/>
          <p:cNvCxnSpPr>
            <a:cxnSpLocks noChangeShapeType="1"/>
            <a:endCxn id="23" idx="0"/>
          </p:cNvCxnSpPr>
          <p:nvPr/>
        </p:nvCxnSpPr>
        <p:spPr bwMode="auto">
          <a:xfrm>
            <a:off x="3810000" y="609600"/>
            <a:ext cx="789782" cy="381000"/>
          </a:xfrm>
          <a:prstGeom prst="bentConnector2">
            <a:avLst/>
          </a:prstGeom>
          <a:noFill/>
          <a:ln w="25560" cap="sq">
            <a:solidFill>
              <a:srgbClr val="9D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489575" y="76200"/>
            <a:ext cx="817563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307138" y="76200"/>
            <a:ext cx="444500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635625" y="228600"/>
            <a:ext cx="324426" cy="409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1</a:t>
            </a:r>
          </a:p>
        </p:txBody>
      </p:sp>
      <p:cxnSp>
        <p:nvCxnSpPr>
          <p:cNvPr id="13" name="AutoShape 12"/>
          <p:cNvCxnSpPr>
            <a:cxnSpLocks noChangeShapeType="1"/>
          </p:cNvCxnSpPr>
          <p:nvPr/>
        </p:nvCxnSpPr>
        <p:spPr bwMode="auto">
          <a:xfrm>
            <a:off x="6604000" y="381000"/>
            <a:ext cx="595313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197725" y="76200"/>
            <a:ext cx="817563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015288" y="76200"/>
            <a:ext cx="446087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7343775" y="228600"/>
            <a:ext cx="410988" cy="409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-2</a:t>
            </a:r>
          </a:p>
        </p:txBody>
      </p:sp>
      <p:cxnSp>
        <p:nvCxnSpPr>
          <p:cNvPr id="17" name="AutoShape 16"/>
          <p:cNvCxnSpPr>
            <a:cxnSpLocks noChangeShapeType="1"/>
          </p:cNvCxnSpPr>
          <p:nvPr/>
        </p:nvCxnSpPr>
        <p:spPr bwMode="auto">
          <a:xfrm>
            <a:off x="8196263" y="408099"/>
            <a:ext cx="685800" cy="376237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8824876" y="304800"/>
            <a:ext cx="331164" cy="1125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 dirty="0">
                <a:solidFill>
                  <a:srgbClr val="9D0000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4763" y="0"/>
            <a:ext cx="765251" cy="409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 smtClean="0">
                <a:latin typeface="Calibri" pitchFamily="34" charset="0"/>
              </a:rPr>
              <a:t>head</a:t>
            </a:r>
            <a:endParaRPr lang="en-US" altLang="en-US" sz="2200" b="1" dirty="0">
              <a:latin typeface="Calibri" pitchFamily="34" charset="0"/>
            </a:endParaRPr>
          </a:p>
        </p:txBody>
      </p:sp>
      <p:cxnSp>
        <p:nvCxnSpPr>
          <p:cNvPr id="20" name="AutoShape 19"/>
          <p:cNvCxnSpPr>
            <a:cxnSpLocks noChangeShapeType="1"/>
          </p:cNvCxnSpPr>
          <p:nvPr/>
        </p:nvCxnSpPr>
        <p:spPr bwMode="auto">
          <a:xfrm>
            <a:off x="457200" y="76200"/>
            <a:ext cx="593725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0" y="990600"/>
            <a:ext cx="1571604" cy="724174"/>
          </a:xfrm>
          <a:prstGeom prst="rect">
            <a:avLst/>
          </a:prstGeom>
          <a:solidFill>
            <a:srgbClr val="CCEDB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dirty="0">
                <a:latin typeface="+mn-lt"/>
              </a:rPr>
              <a:t>Insertion of node in list.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0" y="2276198"/>
            <a:ext cx="9144000" cy="724174"/>
          </a:xfrm>
          <a:prstGeom prst="rect">
            <a:avLst/>
          </a:prstGeom>
          <a:solidFill>
            <a:srgbClr val="FEC4A0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alibri" pitchFamily="34" charset="0"/>
              </a:rPr>
              <a:t>	   </a:t>
            </a:r>
            <a:r>
              <a:rPr lang="en-US" altLang="en-US" sz="2200" b="1" dirty="0" smtClean="0">
                <a:solidFill>
                  <a:srgbClr val="0070C0"/>
                </a:solidFill>
                <a:latin typeface="Calibri" pitchFamily="34" charset="0"/>
              </a:rPr>
              <a:t> </a:t>
            </a:r>
            <a:r>
              <a:rPr lang="en-US" altLang="en-US" sz="2200" b="1" dirty="0" err="1" smtClean="0">
                <a:solidFill>
                  <a:srgbClr val="FF0000"/>
                </a:solidFill>
                <a:latin typeface="Calibri" pitchFamily="34" charset="0"/>
              </a:rPr>
              <a:t>pcurr</a:t>
            </a: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:</a:t>
            </a:r>
            <a:r>
              <a:rPr lang="en-US" altLang="en-US" sz="2200" b="1" dirty="0">
                <a:latin typeface="Calibri" pitchFamily="34" charset="0"/>
              </a:rPr>
              <a:t> Pointer to node after which insertion </a:t>
            </a:r>
            <a:r>
              <a:rPr lang="en-US" altLang="en-US" sz="2200" b="1" dirty="0" smtClean="0">
                <a:latin typeface="Calibri" pitchFamily="34" charset="0"/>
              </a:rPr>
              <a:t>to be made</a:t>
            </a:r>
            <a:endParaRPr lang="en-US" altLang="en-US" sz="2200" b="1" dirty="0">
              <a:latin typeface="Calibri" pitchFamily="34" charset="0"/>
            </a:endParaRP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		</a:t>
            </a:r>
            <a:r>
              <a:rPr lang="en-US" altLang="en-US" sz="2200" b="1" dirty="0" err="1" smtClean="0">
                <a:solidFill>
                  <a:srgbClr val="FF0000"/>
                </a:solidFill>
                <a:latin typeface="Calibri" pitchFamily="34" charset="0"/>
              </a:rPr>
              <a:t>pnew</a:t>
            </a:r>
            <a:r>
              <a:rPr lang="en-US" altLang="en-US" sz="2200" b="1" dirty="0" smtClean="0">
                <a:solidFill>
                  <a:srgbClr val="FF0000"/>
                </a:solidFill>
                <a:latin typeface="Calibri" pitchFamily="34" charset="0"/>
              </a:rPr>
              <a:t>: </a:t>
            </a:r>
            <a:r>
              <a:rPr lang="en-US" altLang="en-US" sz="2200" b="1" dirty="0">
                <a:latin typeface="Calibri" pitchFamily="34" charset="0"/>
              </a:rPr>
              <a:t>Pointer to new node to be inserted. 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191000" y="990600"/>
            <a:ext cx="817563" cy="762000"/>
          </a:xfrm>
          <a:prstGeom prst="rect">
            <a:avLst/>
          </a:prstGeom>
          <a:solidFill>
            <a:srgbClr val="F7FEA0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008563" y="990600"/>
            <a:ext cx="444500" cy="762000"/>
          </a:xfrm>
          <a:prstGeom prst="rect">
            <a:avLst/>
          </a:prstGeom>
          <a:solidFill>
            <a:srgbClr val="8EA8FC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4341813" y="1143000"/>
            <a:ext cx="324426" cy="409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5</a:t>
            </a:r>
          </a:p>
        </p:txBody>
      </p:sp>
      <p:cxnSp>
        <p:nvCxnSpPr>
          <p:cNvPr id="26" name="AutoShape 25"/>
          <p:cNvCxnSpPr>
            <a:cxnSpLocks noChangeShapeType="1"/>
            <a:endCxn id="10" idx="1"/>
          </p:cNvCxnSpPr>
          <p:nvPr/>
        </p:nvCxnSpPr>
        <p:spPr bwMode="auto">
          <a:xfrm rot="5400000" flipH="1" flipV="1">
            <a:off x="4911757" y="745631"/>
            <a:ext cx="866249" cy="289388"/>
          </a:xfrm>
          <a:prstGeom prst="bentConnector2">
            <a:avLst/>
          </a:prstGeom>
          <a:noFill/>
          <a:ln w="25560" cap="sq">
            <a:solidFill>
              <a:srgbClr val="9D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533400" y="3043708"/>
            <a:ext cx="8539163" cy="3242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struct node *</a:t>
            </a:r>
            <a:r>
              <a:rPr lang="en-US" altLang="en-US" sz="2200" b="1" dirty="0" err="1">
                <a:latin typeface="Calibri" pitchFamily="34" charset="0"/>
              </a:rPr>
              <a:t>insert_after_node</a:t>
            </a:r>
            <a:r>
              <a:rPr lang="en-US" altLang="en-US" sz="2200" b="1" dirty="0">
                <a:latin typeface="Calibri" pitchFamily="34" charset="0"/>
              </a:rPr>
              <a:t> </a:t>
            </a:r>
            <a:r>
              <a:rPr lang="en-US" altLang="en-US" sz="2200" b="1" dirty="0" smtClean="0">
                <a:latin typeface="Calibri" pitchFamily="34" charset="0"/>
              </a:rPr>
              <a:t>(</a:t>
            </a:r>
            <a:r>
              <a:rPr lang="en-US" altLang="en-US" sz="2200" b="1" dirty="0" err="1" smtClean="0">
                <a:latin typeface="Calibri" pitchFamily="34" charset="0"/>
              </a:rPr>
              <a:t>struct</a:t>
            </a:r>
            <a:r>
              <a:rPr lang="en-US" altLang="en-US" sz="2200" b="1" dirty="0" smtClean="0">
                <a:latin typeface="Calibri" pitchFamily="34" charset="0"/>
              </a:rPr>
              <a:t> </a:t>
            </a:r>
            <a:r>
              <a:rPr lang="en-US" altLang="en-US" sz="2200" b="1" dirty="0">
                <a:latin typeface="Calibri" pitchFamily="34" charset="0"/>
              </a:rPr>
              <a:t>node *</a:t>
            </a:r>
            <a:r>
              <a:rPr lang="en-US" altLang="en-US" sz="2200" b="1" dirty="0" err="1">
                <a:latin typeface="Calibri" pitchFamily="34" charset="0"/>
              </a:rPr>
              <a:t>pcurr</a:t>
            </a:r>
            <a:r>
              <a:rPr lang="en-US" altLang="en-US" sz="2200" b="1" dirty="0">
                <a:latin typeface="Calibri" pitchFamily="34" charset="0"/>
              </a:rPr>
              <a:t>, 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    </a:t>
            </a:r>
            <a:r>
              <a:rPr lang="en-US" altLang="en-US" sz="2200" b="1" dirty="0" smtClean="0">
                <a:latin typeface="Calibri" pitchFamily="34" charset="0"/>
              </a:rPr>
              <a:t>                                 </a:t>
            </a:r>
            <a:r>
              <a:rPr lang="en-US" altLang="en-US" sz="2200" b="1" dirty="0" err="1" smtClean="0">
                <a:latin typeface="Calibri" pitchFamily="34" charset="0"/>
              </a:rPr>
              <a:t>struct</a:t>
            </a:r>
            <a:r>
              <a:rPr lang="en-US" altLang="en-US" sz="2200" b="1" dirty="0" smtClean="0">
                <a:latin typeface="Calibri" pitchFamily="34" charset="0"/>
              </a:rPr>
              <a:t> </a:t>
            </a:r>
            <a:r>
              <a:rPr lang="en-US" altLang="en-US" sz="2200" b="1" dirty="0">
                <a:latin typeface="Calibri" pitchFamily="34" charset="0"/>
              </a:rPr>
              <a:t>node *</a:t>
            </a:r>
            <a:r>
              <a:rPr lang="en-US" altLang="en-US" sz="2200" b="1" dirty="0" err="1">
                <a:latin typeface="Calibri" pitchFamily="34" charset="0"/>
              </a:rPr>
              <a:t>pnew</a:t>
            </a:r>
            <a:r>
              <a:rPr lang="en-US" altLang="en-US" sz="2200" b="1" dirty="0">
                <a:latin typeface="Calibri" pitchFamily="34" charset="0"/>
              </a:rPr>
              <a:t>) </a:t>
            </a:r>
            <a:r>
              <a:rPr lang="en-US" altLang="en-US" sz="2200" b="1" dirty="0" smtClean="0">
                <a:latin typeface="Calibri" pitchFamily="34" charset="0"/>
              </a:rPr>
              <a:t>{</a:t>
            </a:r>
            <a:endParaRPr lang="en-US" altLang="en-US" sz="2200" b="1" dirty="0">
              <a:latin typeface="Calibri" pitchFamily="34" charset="0"/>
            </a:endParaRP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    if (</a:t>
            </a:r>
            <a:r>
              <a:rPr lang="en-US" altLang="en-US" sz="2200" b="1" dirty="0" err="1">
                <a:latin typeface="Calibri" pitchFamily="34" charset="0"/>
              </a:rPr>
              <a:t>pcurr</a:t>
            </a:r>
            <a:r>
              <a:rPr lang="en-US" altLang="en-US" sz="2200" b="1" dirty="0">
                <a:latin typeface="Calibri" pitchFamily="34" charset="0"/>
              </a:rPr>
              <a:t> != NULL) </a:t>
            </a:r>
            <a:r>
              <a:rPr lang="en-US" altLang="en-US" sz="2200" b="1" dirty="0" smtClean="0">
                <a:latin typeface="Calibri" pitchFamily="34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200" b="1" dirty="0" smtClean="0">
                <a:latin typeface="Calibri" pitchFamily="34" charset="0"/>
              </a:rPr>
              <a:t>        </a:t>
            </a:r>
            <a:r>
              <a:rPr lang="en-US" altLang="en-US" sz="2200" b="1" dirty="0" smtClean="0">
                <a:solidFill>
                  <a:srgbClr val="FF0000"/>
                </a:solidFill>
                <a:latin typeface="Calibri" pitchFamily="34" charset="0"/>
              </a:rPr>
              <a:t>// Order of next two </a:t>
            </a:r>
            <a:r>
              <a:rPr lang="en-US" altLang="en-US" sz="2200" b="1" dirty="0" err="1" smtClean="0">
                <a:solidFill>
                  <a:srgbClr val="FF0000"/>
                </a:solidFill>
                <a:latin typeface="Calibri" pitchFamily="34" charset="0"/>
              </a:rPr>
              <a:t>stmts</a:t>
            </a:r>
            <a:r>
              <a:rPr lang="en-US" altLang="en-US" sz="2200" b="1" dirty="0" smtClean="0">
                <a:solidFill>
                  <a:srgbClr val="FF0000"/>
                </a:solidFill>
                <a:latin typeface="Calibri" pitchFamily="34" charset="0"/>
              </a:rPr>
              <a:t> is important</a:t>
            </a:r>
            <a:endParaRPr lang="en-US" altLang="en-US" sz="2200" b="1" dirty="0">
              <a:solidFill>
                <a:srgbClr val="FF0000"/>
              </a:solidFill>
              <a:latin typeface="Calibri" pitchFamily="34" charset="0"/>
            </a:endParaRP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        </a:t>
            </a:r>
            <a:r>
              <a:rPr lang="en-US" altLang="en-US" sz="2200" b="1" dirty="0" err="1" smtClean="0">
                <a:latin typeface="Calibri" pitchFamily="34" charset="0"/>
              </a:rPr>
              <a:t>pnew</a:t>
            </a:r>
            <a:r>
              <a:rPr lang="en-US" altLang="en-US" sz="2200" b="1" dirty="0" smtClean="0">
                <a:latin typeface="Calibri" pitchFamily="34" charset="0"/>
              </a:rPr>
              <a:t>-&gt;next </a:t>
            </a:r>
            <a:r>
              <a:rPr lang="en-US" altLang="en-US" sz="2200" b="1" dirty="0">
                <a:latin typeface="Calibri" pitchFamily="34" charset="0"/>
              </a:rPr>
              <a:t>= </a:t>
            </a:r>
            <a:r>
              <a:rPr lang="en-US" altLang="en-US" sz="2200" b="1" dirty="0" err="1">
                <a:latin typeface="Calibri" pitchFamily="34" charset="0"/>
              </a:rPr>
              <a:t>pcurr</a:t>
            </a:r>
            <a:r>
              <a:rPr lang="en-US" altLang="en-US" sz="2200" b="1" dirty="0">
                <a:latin typeface="Calibri" pitchFamily="34" charset="0"/>
              </a:rPr>
              <a:t>-&gt;next;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        </a:t>
            </a:r>
            <a:r>
              <a:rPr lang="en-US" altLang="en-US" sz="2200" b="1" dirty="0" err="1">
                <a:latin typeface="Calibri" pitchFamily="34" charset="0"/>
              </a:rPr>
              <a:t>pcurr</a:t>
            </a:r>
            <a:r>
              <a:rPr lang="en-US" altLang="en-US" sz="2200" b="1" dirty="0">
                <a:latin typeface="Calibri" pitchFamily="34" charset="0"/>
              </a:rPr>
              <a:t>-&gt;next = </a:t>
            </a:r>
            <a:r>
              <a:rPr lang="en-US" altLang="en-US" sz="2200" b="1" dirty="0" err="1">
                <a:latin typeface="Calibri" pitchFamily="34" charset="0"/>
              </a:rPr>
              <a:t>pnew</a:t>
            </a:r>
            <a:r>
              <a:rPr lang="en-US" altLang="en-US" sz="2200" b="1" dirty="0">
                <a:latin typeface="Calibri" pitchFamily="34" charset="0"/>
              </a:rPr>
              <a:t>;</a:t>
            </a:r>
          </a:p>
          <a:p>
            <a:pPr>
              <a:buClrTx/>
              <a:buFontTx/>
              <a:buNone/>
            </a:pPr>
            <a:r>
              <a:rPr lang="en-US" altLang="en-US" sz="2200" b="1" dirty="0" smtClean="0">
                <a:latin typeface="Calibri" pitchFamily="34" charset="0"/>
              </a:rPr>
              <a:t>  </a:t>
            </a:r>
            <a:r>
              <a:rPr lang="en-US" altLang="en-US" sz="2200" b="1" dirty="0">
                <a:latin typeface="Calibri" pitchFamily="34" charset="0"/>
              </a:rPr>
              <a:t>	return </a:t>
            </a:r>
            <a:r>
              <a:rPr lang="en-US" altLang="en-US" sz="2200" b="1" dirty="0" err="1">
                <a:latin typeface="Calibri" pitchFamily="34" charset="0"/>
              </a:rPr>
              <a:t>pcurr</a:t>
            </a:r>
            <a:r>
              <a:rPr lang="en-US" altLang="en-US" sz="2200" b="1" dirty="0" smtClean="0">
                <a:latin typeface="Calibri" pitchFamily="34" charset="0"/>
              </a:rPr>
              <a:t>; </a:t>
            </a:r>
            <a:r>
              <a:rPr lang="en-US" altLang="en-US" sz="2200" b="1" dirty="0" smtClean="0">
                <a:solidFill>
                  <a:schemeClr val="tx2"/>
                </a:solidFill>
                <a:latin typeface="Calibri" pitchFamily="34" charset="0"/>
              </a:rPr>
              <a:t>// return the </a:t>
            </a:r>
            <a:r>
              <a:rPr lang="en-US" altLang="en-US" sz="2200" b="1" dirty="0" err="1" smtClean="0">
                <a:solidFill>
                  <a:schemeClr val="tx2"/>
                </a:solidFill>
                <a:latin typeface="Calibri" pitchFamily="34" charset="0"/>
              </a:rPr>
              <a:t>prev</a:t>
            </a:r>
            <a:r>
              <a:rPr lang="en-US" altLang="en-US" sz="2200" b="1" dirty="0" smtClean="0">
                <a:solidFill>
                  <a:schemeClr val="tx2"/>
                </a:solidFill>
                <a:latin typeface="Calibri" pitchFamily="34" charset="0"/>
              </a:rPr>
              <a:t> node</a:t>
            </a:r>
            <a:endParaRPr lang="en-US" altLang="en-US" sz="2200" b="1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    }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  </a:t>
            </a:r>
            <a:r>
              <a:rPr lang="en-US" altLang="en-US" sz="2200" b="1" dirty="0" smtClean="0">
                <a:latin typeface="Calibri" pitchFamily="34" charset="0"/>
              </a:rPr>
              <a:t>  </a:t>
            </a:r>
            <a:r>
              <a:rPr lang="en-US" altLang="en-US" sz="2200" b="1" dirty="0">
                <a:latin typeface="Calibri" pitchFamily="34" charset="0"/>
              </a:rPr>
              <a:t>else return </a:t>
            </a:r>
            <a:r>
              <a:rPr lang="en-US" altLang="en-US" sz="2200" b="1" dirty="0" err="1">
                <a:latin typeface="Calibri" pitchFamily="34" charset="0"/>
              </a:rPr>
              <a:t>pnew</a:t>
            </a:r>
            <a:r>
              <a:rPr lang="en-US" altLang="en-US" sz="2200" b="1" dirty="0" smtClean="0">
                <a:latin typeface="Calibri" pitchFamily="34" charset="0"/>
              </a:rPr>
              <a:t>; </a:t>
            </a:r>
            <a:r>
              <a:rPr lang="en-US" altLang="en-US" sz="2200" b="1" dirty="0" smtClean="0">
                <a:solidFill>
                  <a:schemeClr val="tx2"/>
                </a:solidFill>
                <a:latin typeface="Calibri" pitchFamily="34" charset="0"/>
              </a:rPr>
              <a:t>// return the new node itself</a:t>
            </a:r>
            <a:endParaRPr lang="en-US" altLang="en-US" sz="2200" b="1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}  </a:t>
            </a:r>
            <a:r>
              <a:rPr lang="en-US" altLang="en-US" dirty="0"/>
              <a:t>  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2014526" y="1857364"/>
            <a:ext cx="914400" cy="409344"/>
          </a:xfrm>
          <a:prstGeom prst="rect">
            <a:avLst/>
          </a:prstGeom>
          <a:solidFill>
            <a:srgbClr val="FBD0E4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Given</a:t>
            </a:r>
          </a:p>
        </p:txBody>
      </p:sp>
      <p:cxnSp>
        <p:nvCxnSpPr>
          <p:cNvPr id="29" name="AutoShape 4"/>
          <p:cNvCxnSpPr>
            <a:cxnSpLocks noChangeShapeType="1"/>
          </p:cNvCxnSpPr>
          <p:nvPr/>
        </p:nvCxnSpPr>
        <p:spPr bwMode="auto">
          <a:xfrm flipV="1">
            <a:off x="3824287" y="304800"/>
            <a:ext cx="1665289" cy="762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0" name="Date Placeholder 29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BFF7CF4-3C3C-45FF-828E-7A1235191EB8}" type="datetime7">
              <a:rPr lang="en-US" altLang="en-US" smtClean="0"/>
              <a:pPr/>
              <a:t>Nov-17</a:t>
            </a:fld>
            <a:endParaRPr lang="en-US" alt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DataStructures</a:t>
            </a:r>
            <a:endParaRPr lang="hi-IN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DEB0225-6FE0-4D10-B115-5A4954E37AF2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33" name="Rectangle 32"/>
          <p:cNvSpPr/>
          <p:nvPr/>
        </p:nvSpPr>
        <p:spPr>
          <a:xfrm>
            <a:off x="2818004" y="757217"/>
            <a:ext cx="69121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err="1">
                <a:solidFill>
                  <a:srgbClr val="0070C0"/>
                </a:solidFill>
                <a:latin typeface="Calibri" pitchFamily="34" charset="0"/>
              </a:rPr>
              <a:t>pcurr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588889" y="1383268"/>
            <a:ext cx="717312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err="1">
                <a:solidFill>
                  <a:srgbClr val="0070C0"/>
                </a:solidFill>
                <a:latin typeface="Calibri" pitchFamily="34" charset="0"/>
              </a:rPr>
              <a:t>pnew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0370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3C9EEA6-B8D3-4180-80E7-E21BF4811E73}" type="datetime7">
              <a:rPr lang="en-US" altLang="en-US" smtClean="0"/>
              <a:pPr/>
              <a:t>Nov-17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DEB0225-6FE0-4D10-B115-5A4954E37AF2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DataStructures</a:t>
            </a:r>
            <a:endParaRPr lang="hi-IN" dirty="0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2362200" y="-7938"/>
            <a:ext cx="472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 dirty="0" smtClean="0">
                <a:solidFill>
                  <a:schemeClr val="tx1"/>
                </a:solidFill>
                <a:latin typeface="+mn-lt"/>
              </a:rPr>
              <a:t>Use of </a:t>
            </a:r>
            <a:r>
              <a:rPr lang="en-US" altLang="en-US" sz="3200" b="1" dirty="0" err="1" smtClean="0">
                <a:solidFill>
                  <a:schemeClr val="tx1"/>
                </a:solidFill>
                <a:latin typeface="+mn-lt"/>
                <a:ea typeface="Microsoft YaHei" charset="-122"/>
              </a:rPr>
              <a:t>typedef</a:t>
            </a:r>
            <a:r>
              <a:rPr lang="en-US" altLang="en-US" sz="3200" b="1" dirty="0" smtClean="0">
                <a:solidFill>
                  <a:schemeClr val="tx1"/>
                </a:solidFill>
                <a:latin typeface="+mn-lt"/>
                <a:ea typeface="Microsoft YaHei" charset="-122"/>
              </a:rPr>
              <a:t> </a:t>
            </a:r>
            <a:endParaRPr lang="en-US" altLang="en-US" sz="3200" b="1" dirty="0">
              <a:solidFill>
                <a:schemeClr val="tx1"/>
              </a:solidFill>
              <a:latin typeface="+mn-lt"/>
              <a:ea typeface="Microsoft YaHei" charset="-122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7200" y="747714"/>
            <a:ext cx="8458200" cy="895336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550"/>
              </a:spcBef>
              <a:buFont typeface="Arial" charset="0"/>
              <a:buChar char="•"/>
            </a:pPr>
            <a:r>
              <a:rPr lang="en-US" altLang="en-US" sz="2200" dirty="0">
                <a:latin typeface="+mn-lt"/>
                <a:ea typeface="Microsoft YaHei" charset="-122"/>
              </a:rPr>
              <a:t>Repetitive </a:t>
            </a:r>
            <a:r>
              <a:rPr lang="en-US" altLang="en-US" sz="2200" dirty="0" smtClean="0">
                <a:latin typeface="+mn-lt"/>
                <a:ea typeface="Microsoft YaHei" charset="-122"/>
              </a:rPr>
              <a:t>to type “</a:t>
            </a:r>
            <a:r>
              <a:rPr lang="en-US" altLang="en-US" sz="2200" dirty="0" err="1" smtClean="0">
                <a:latin typeface="+mn-lt"/>
                <a:ea typeface="Microsoft YaHei" charset="-122"/>
              </a:rPr>
              <a:t>struct</a:t>
            </a:r>
            <a:r>
              <a:rPr lang="en-US" altLang="en-US" sz="2200" dirty="0" smtClean="0">
                <a:latin typeface="+mn-lt"/>
                <a:ea typeface="Microsoft YaHei" charset="-122"/>
              </a:rPr>
              <a:t> node” </a:t>
            </a:r>
            <a:r>
              <a:rPr lang="en-US" altLang="en-US" sz="2200" dirty="0">
                <a:latin typeface="+mn-lt"/>
                <a:ea typeface="Microsoft YaHei" charset="-122"/>
              </a:rPr>
              <a:t>for parameters, variables etc.</a:t>
            </a:r>
          </a:p>
          <a:p>
            <a:pPr>
              <a:spcBef>
                <a:spcPts val="550"/>
              </a:spcBef>
              <a:buFont typeface="Arial" charset="0"/>
              <a:buChar char="•"/>
            </a:pPr>
            <a:r>
              <a:rPr lang="en-US" altLang="en-US" sz="2200" dirty="0">
                <a:latin typeface="+mn-lt"/>
                <a:ea typeface="Microsoft YaHei" charset="-122"/>
              </a:rPr>
              <a:t>C allows naming types— the </a:t>
            </a:r>
            <a:r>
              <a:rPr lang="en-US" altLang="en-US" sz="2200" dirty="0" err="1">
                <a:latin typeface="+mn-lt"/>
                <a:ea typeface="Microsoft YaHei" charset="-122"/>
              </a:rPr>
              <a:t>typedef</a:t>
            </a:r>
            <a:r>
              <a:rPr lang="en-US" altLang="en-US" sz="2200" dirty="0">
                <a:latin typeface="+mn-lt"/>
                <a:ea typeface="Microsoft YaHei" charset="-122"/>
              </a:rPr>
              <a:t> statement.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371600" y="4074816"/>
            <a:ext cx="7696200" cy="2298322"/>
          </a:xfrm>
          <a:prstGeom prst="rect">
            <a:avLst/>
          </a:prstGeom>
          <a:solidFill>
            <a:srgbClr val="A4FEA0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dirty="0" err="1">
                <a:latin typeface="+mn-lt"/>
              </a:rPr>
              <a:t>Listnode</a:t>
            </a:r>
            <a:r>
              <a:rPr lang="en-US" altLang="en-US" sz="2200" dirty="0">
                <a:latin typeface="+mn-lt"/>
              </a:rPr>
              <a:t> head, </a:t>
            </a:r>
            <a:r>
              <a:rPr lang="en-US" altLang="en-US" sz="2200" dirty="0" err="1">
                <a:latin typeface="+mn-lt"/>
              </a:rPr>
              <a:t>curr</a:t>
            </a:r>
            <a:r>
              <a:rPr lang="en-US" altLang="en-US" sz="2200" dirty="0">
                <a:latin typeface="+mn-lt"/>
              </a:rPr>
              <a:t>;</a:t>
            </a:r>
          </a:p>
          <a:p>
            <a:pPr>
              <a:buClrTx/>
              <a:buFontTx/>
              <a:buNone/>
            </a:pPr>
            <a:r>
              <a:rPr lang="en-US" altLang="en-US" sz="2200" dirty="0">
                <a:solidFill>
                  <a:srgbClr val="FF0000"/>
                </a:solidFill>
                <a:latin typeface="+mn-lt"/>
              </a:rPr>
              <a:t> /* </a:t>
            </a:r>
            <a:r>
              <a:rPr lang="en-US" altLang="en-US" sz="2200" dirty="0" smtClean="0">
                <a:solidFill>
                  <a:srgbClr val="FF0000"/>
                </a:solidFill>
                <a:latin typeface="+mn-lt"/>
              </a:rPr>
              <a:t>search </a:t>
            </a:r>
            <a:r>
              <a:rPr lang="en-US" altLang="en-US" sz="2200" dirty="0">
                <a:solidFill>
                  <a:srgbClr val="FF0000"/>
                </a:solidFill>
                <a:latin typeface="+mn-lt"/>
              </a:rPr>
              <a:t>in list for key */ </a:t>
            </a:r>
            <a:endParaRPr lang="en-US" altLang="en-US" sz="2200" dirty="0" smtClean="0">
              <a:solidFill>
                <a:srgbClr val="FF0000"/>
              </a:solidFill>
              <a:latin typeface="+mn-lt"/>
            </a:endParaRPr>
          </a:p>
          <a:p>
            <a:pPr>
              <a:buClrTx/>
              <a:buFontTx/>
              <a:buNone/>
            </a:pPr>
            <a:r>
              <a:rPr lang="en-US" altLang="en-US" sz="2200" dirty="0" err="1" smtClean="0">
                <a:latin typeface="+mn-lt"/>
              </a:rPr>
              <a:t>Listnode</a:t>
            </a:r>
            <a:r>
              <a:rPr lang="en-US" altLang="en-US" sz="2200" dirty="0" smtClean="0">
                <a:latin typeface="+mn-lt"/>
              </a:rPr>
              <a:t> </a:t>
            </a:r>
            <a:r>
              <a:rPr lang="en-US" altLang="en-US" sz="2200" dirty="0">
                <a:latin typeface="+mn-lt"/>
              </a:rPr>
              <a:t>search(</a:t>
            </a:r>
            <a:r>
              <a:rPr lang="en-US" altLang="en-US" sz="2200" dirty="0" err="1">
                <a:latin typeface="+mn-lt"/>
              </a:rPr>
              <a:t>Listnode</a:t>
            </a:r>
            <a:r>
              <a:rPr lang="en-US" altLang="en-US" sz="2200" dirty="0">
                <a:latin typeface="+mn-lt"/>
              </a:rPr>
              <a:t> list, </a:t>
            </a:r>
            <a:r>
              <a:rPr lang="en-US" altLang="en-US" sz="2200" dirty="0" err="1" smtClean="0">
                <a:latin typeface="+mn-lt"/>
              </a:rPr>
              <a:t>int</a:t>
            </a:r>
            <a:r>
              <a:rPr lang="en-US" altLang="en-US" sz="2200" dirty="0" smtClean="0">
                <a:latin typeface="+mn-lt"/>
              </a:rPr>
              <a:t> </a:t>
            </a:r>
            <a:r>
              <a:rPr lang="en-US" altLang="en-US" sz="2200" dirty="0">
                <a:latin typeface="+mn-lt"/>
              </a:rPr>
              <a:t>key);</a:t>
            </a:r>
          </a:p>
          <a:p>
            <a:pPr>
              <a:buClrTx/>
              <a:buFontTx/>
              <a:buNone/>
            </a:pPr>
            <a:r>
              <a:rPr lang="en-US" altLang="en-US" sz="2200" dirty="0" smtClean="0">
                <a:solidFill>
                  <a:srgbClr val="FF0000"/>
                </a:solidFill>
                <a:latin typeface="+mn-lt"/>
              </a:rPr>
              <a:t>/* </a:t>
            </a:r>
            <a:r>
              <a:rPr lang="en-US" altLang="en-US" sz="2200" dirty="0">
                <a:solidFill>
                  <a:srgbClr val="FF0000"/>
                </a:solidFill>
                <a:latin typeface="+mn-lt"/>
              </a:rPr>
              <a:t>insert the </a:t>
            </a:r>
            <a:r>
              <a:rPr lang="en-US" altLang="en-US" sz="2200" dirty="0" err="1">
                <a:solidFill>
                  <a:srgbClr val="FF0000"/>
                </a:solidFill>
                <a:latin typeface="+mn-lt"/>
              </a:rPr>
              <a:t>listnode</a:t>
            </a:r>
            <a:r>
              <a:rPr lang="en-US" altLang="en-US" sz="2200" dirty="0">
                <a:solidFill>
                  <a:srgbClr val="FF0000"/>
                </a:solidFill>
                <a:latin typeface="+mn-lt"/>
              </a:rPr>
              <a:t> n in front of </a:t>
            </a:r>
            <a:r>
              <a:rPr lang="en-US" altLang="en-US" sz="2200" dirty="0" err="1">
                <a:solidFill>
                  <a:srgbClr val="FF0000"/>
                </a:solidFill>
                <a:latin typeface="+mn-lt"/>
              </a:rPr>
              <a:t>listnode</a:t>
            </a:r>
            <a:r>
              <a:rPr lang="en-US" altLang="en-US" sz="2200" dirty="0">
                <a:solidFill>
                  <a:srgbClr val="FF0000"/>
                </a:solidFill>
                <a:latin typeface="+mn-lt"/>
              </a:rPr>
              <a:t> list */</a:t>
            </a:r>
            <a:endParaRPr lang="en-US" altLang="en-US" sz="2200" dirty="0">
              <a:latin typeface="+mn-lt"/>
            </a:endParaRPr>
          </a:p>
          <a:p>
            <a:pPr>
              <a:buClrTx/>
              <a:buFontTx/>
              <a:buNone/>
            </a:pPr>
            <a:r>
              <a:rPr lang="en-US" altLang="en-US" sz="2200" dirty="0" err="1" smtClean="0">
                <a:latin typeface="+mn-lt"/>
              </a:rPr>
              <a:t>Listnode</a:t>
            </a:r>
            <a:r>
              <a:rPr lang="en-US" altLang="en-US" sz="2200" dirty="0" smtClean="0">
                <a:latin typeface="+mn-lt"/>
              </a:rPr>
              <a:t> </a:t>
            </a:r>
            <a:r>
              <a:rPr lang="en-US" altLang="en-US" sz="2200" dirty="0" err="1" smtClean="0">
                <a:latin typeface="+mn-lt"/>
              </a:rPr>
              <a:t>insert_front</a:t>
            </a:r>
            <a:r>
              <a:rPr lang="en-US" altLang="en-US" sz="2200" dirty="0" smtClean="0">
                <a:latin typeface="+mn-lt"/>
              </a:rPr>
              <a:t>(</a:t>
            </a:r>
            <a:r>
              <a:rPr lang="en-US" altLang="en-US" sz="2200" dirty="0" err="1" smtClean="0">
                <a:latin typeface="+mn-lt"/>
              </a:rPr>
              <a:t>Listnode</a:t>
            </a:r>
            <a:r>
              <a:rPr lang="en-US" altLang="en-US" sz="2200" dirty="0" smtClean="0">
                <a:latin typeface="+mn-lt"/>
              </a:rPr>
              <a:t> list, </a:t>
            </a:r>
            <a:r>
              <a:rPr lang="en-US" altLang="en-US" sz="2200" dirty="0" err="1" smtClean="0">
                <a:latin typeface="+mn-lt"/>
              </a:rPr>
              <a:t>Listnode</a:t>
            </a:r>
            <a:r>
              <a:rPr lang="en-US" altLang="en-US" sz="2200" dirty="0" smtClean="0">
                <a:latin typeface="+mn-lt"/>
              </a:rPr>
              <a:t> n);</a:t>
            </a:r>
          </a:p>
          <a:p>
            <a:pPr>
              <a:buClrTx/>
            </a:pPr>
            <a:r>
              <a:rPr lang="en-US" altLang="en-US" sz="2200" dirty="0">
                <a:solidFill>
                  <a:srgbClr val="FF0000"/>
                </a:solidFill>
                <a:latin typeface="+mn-lt"/>
              </a:rPr>
              <a:t> /* insert the </a:t>
            </a:r>
            <a:r>
              <a:rPr lang="en-US" altLang="en-US" sz="2200" dirty="0" err="1">
                <a:solidFill>
                  <a:srgbClr val="FF0000"/>
                </a:solidFill>
                <a:latin typeface="+mn-lt"/>
              </a:rPr>
              <a:t>listnode</a:t>
            </a:r>
            <a:r>
              <a:rPr lang="en-US" altLang="en-US" sz="2200" dirty="0">
                <a:solidFill>
                  <a:srgbClr val="FF0000"/>
                </a:solidFill>
                <a:latin typeface="+mn-lt"/>
              </a:rPr>
              <a:t> n after the </a:t>
            </a:r>
            <a:r>
              <a:rPr lang="en-US" altLang="en-US" sz="2200" dirty="0" err="1">
                <a:solidFill>
                  <a:srgbClr val="FF0000"/>
                </a:solidFill>
                <a:latin typeface="+mn-lt"/>
              </a:rPr>
              <a:t>listnode</a:t>
            </a:r>
            <a:r>
              <a:rPr lang="en-US" altLang="en-US" sz="2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en-US" sz="2200" dirty="0" err="1">
                <a:solidFill>
                  <a:srgbClr val="FF0000"/>
                </a:solidFill>
                <a:latin typeface="+mn-lt"/>
              </a:rPr>
              <a:t>curr</a:t>
            </a:r>
            <a:r>
              <a:rPr lang="en-US" altLang="en-US" sz="2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en-US" sz="2200" dirty="0" smtClean="0">
                <a:solidFill>
                  <a:srgbClr val="FF0000"/>
                </a:solidFill>
                <a:latin typeface="+mn-lt"/>
              </a:rPr>
              <a:t>*/</a:t>
            </a:r>
            <a:endParaRPr lang="en-US" altLang="en-US" sz="2200" dirty="0" smtClean="0">
              <a:latin typeface="+mn-lt"/>
            </a:endParaRPr>
          </a:p>
          <a:p>
            <a:pPr>
              <a:buClrTx/>
            </a:pPr>
            <a:r>
              <a:rPr lang="en-US" altLang="en-US" sz="2200" dirty="0" err="1" smtClean="0">
                <a:latin typeface="+mn-lt"/>
              </a:rPr>
              <a:t>Listnode</a:t>
            </a:r>
            <a:r>
              <a:rPr lang="en-US" altLang="en-US" sz="2200" dirty="0" smtClean="0">
                <a:latin typeface="+mn-lt"/>
              </a:rPr>
              <a:t> </a:t>
            </a:r>
            <a:r>
              <a:rPr lang="en-US" altLang="en-US" sz="2200" dirty="0" err="1" smtClean="0">
                <a:latin typeface="+mn-lt"/>
              </a:rPr>
              <a:t>insert_after</a:t>
            </a:r>
            <a:r>
              <a:rPr lang="en-US" altLang="en-US" sz="2200" dirty="0" smtClean="0">
                <a:latin typeface="+mn-lt"/>
              </a:rPr>
              <a:t>(</a:t>
            </a:r>
            <a:r>
              <a:rPr lang="en-US" altLang="en-US" sz="2200" dirty="0" err="1" smtClean="0">
                <a:latin typeface="+mn-lt"/>
              </a:rPr>
              <a:t>Listnode</a:t>
            </a:r>
            <a:r>
              <a:rPr lang="en-US" altLang="en-US" sz="2200" dirty="0" smtClean="0">
                <a:latin typeface="+mn-lt"/>
              </a:rPr>
              <a:t> </a:t>
            </a:r>
            <a:r>
              <a:rPr lang="en-US" altLang="en-US" sz="2200" dirty="0" err="1" smtClean="0">
                <a:latin typeface="+mn-lt"/>
              </a:rPr>
              <a:t>curr</a:t>
            </a:r>
            <a:r>
              <a:rPr lang="en-US" altLang="en-US" sz="2200" dirty="0" smtClean="0">
                <a:latin typeface="+mn-lt"/>
              </a:rPr>
              <a:t>, </a:t>
            </a:r>
            <a:r>
              <a:rPr lang="en-US" altLang="en-US" sz="2200" dirty="0" err="1">
                <a:latin typeface="+mn-lt"/>
              </a:rPr>
              <a:t>Listnode</a:t>
            </a:r>
            <a:r>
              <a:rPr lang="en-US" altLang="en-US" sz="2200" dirty="0">
                <a:latin typeface="+mn-lt"/>
              </a:rPr>
              <a:t> n</a:t>
            </a:r>
            <a:r>
              <a:rPr lang="en-US" altLang="en-US" sz="2200" dirty="0" smtClean="0">
                <a:latin typeface="+mn-lt"/>
              </a:rPr>
              <a:t>);</a:t>
            </a:r>
            <a:endParaRPr lang="en-US" altLang="en-US" sz="2200" dirty="0">
              <a:latin typeface="+mn-lt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57200" y="1857364"/>
            <a:ext cx="7315200" cy="409344"/>
          </a:xfrm>
          <a:prstGeom prst="rect">
            <a:avLst/>
          </a:prstGeom>
          <a:solidFill>
            <a:srgbClr val="FFFF9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dirty="0" smtClean="0">
                <a:latin typeface="+mn-lt"/>
              </a:rPr>
              <a:t>Define </a:t>
            </a:r>
            <a:r>
              <a:rPr lang="en-US" altLang="en-US" sz="2200" dirty="0">
                <a:latin typeface="+mn-lt"/>
              </a:rPr>
              <a:t>a new type </a:t>
            </a:r>
            <a:r>
              <a:rPr lang="en-US" altLang="en-US" sz="2200" dirty="0" err="1">
                <a:solidFill>
                  <a:srgbClr val="9D0000"/>
                </a:solidFill>
                <a:latin typeface="+mn-lt"/>
              </a:rPr>
              <a:t>Listnode</a:t>
            </a:r>
            <a:r>
              <a:rPr lang="en-US" altLang="en-US" sz="2200" dirty="0">
                <a:solidFill>
                  <a:srgbClr val="9D0000"/>
                </a:solidFill>
                <a:latin typeface="+mn-lt"/>
              </a:rPr>
              <a:t> </a:t>
            </a:r>
            <a:r>
              <a:rPr lang="en-US" altLang="en-US" sz="2200" dirty="0">
                <a:latin typeface="+mn-lt"/>
              </a:rPr>
              <a:t>as </a:t>
            </a:r>
            <a:r>
              <a:rPr lang="en-US" altLang="en-US" sz="2200" dirty="0" err="1">
                <a:solidFill>
                  <a:srgbClr val="9D0000"/>
                </a:solidFill>
                <a:latin typeface="+mn-lt"/>
              </a:rPr>
              <a:t>struct</a:t>
            </a:r>
            <a:r>
              <a:rPr lang="en-US" altLang="en-US" sz="2200" dirty="0">
                <a:solidFill>
                  <a:srgbClr val="9D0000"/>
                </a:solidFill>
                <a:latin typeface="+mn-lt"/>
              </a:rPr>
              <a:t> node *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57200" y="3171889"/>
            <a:ext cx="7010400" cy="724174"/>
          </a:xfrm>
          <a:prstGeom prst="rect">
            <a:avLst/>
          </a:prstGeom>
          <a:solidFill>
            <a:srgbClr val="FDD6A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dirty="0" err="1">
                <a:latin typeface="+mn-lt"/>
              </a:rPr>
              <a:t>Listnode</a:t>
            </a:r>
            <a:r>
              <a:rPr lang="en-US" altLang="en-US" sz="2200" dirty="0">
                <a:latin typeface="+mn-lt"/>
              </a:rPr>
              <a:t> is a type. It can </a:t>
            </a:r>
            <a:r>
              <a:rPr lang="en-US" altLang="en-US" sz="2200" dirty="0" smtClean="0">
                <a:latin typeface="+mn-lt"/>
              </a:rPr>
              <a:t>be used for </a:t>
            </a:r>
            <a:r>
              <a:rPr lang="en-US" altLang="en-US" sz="2200" dirty="0" err="1" smtClean="0">
                <a:latin typeface="+mn-lt"/>
              </a:rPr>
              <a:t>struct</a:t>
            </a:r>
            <a:r>
              <a:rPr lang="en-US" altLang="en-US" sz="2200" dirty="0" smtClean="0">
                <a:latin typeface="+mn-lt"/>
              </a:rPr>
              <a:t> </a:t>
            </a:r>
            <a:r>
              <a:rPr lang="en-US" altLang="en-US" sz="2200" dirty="0">
                <a:latin typeface="+mn-lt"/>
              </a:rPr>
              <a:t>node * </a:t>
            </a:r>
            <a:r>
              <a:rPr lang="en-US" altLang="en-US" sz="2200" dirty="0" smtClean="0">
                <a:latin typeface="+mn-lt"/>
              </a:rPr>
              <a:t>in </a:t>
            </a:r>
            <a:r>
              <a:rPr lang="en-US" altLang="en-US" sz="2200" dirty="0">
                <a:latin typeface="+mn-lt"/>
              </a:rPr>
              <a:t>variables, parameters, etc..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543300" y="2514600"/>
            <a:ext cx="5410200" cy="4093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dirty="0" err="1">
                <a:latin typeface="+mn-lt"/>
              </a:rPr>
              <a:t>typedef</a:t>
            </a:r>
            <a:r>
              <a:rPr lang="en-US" altLang="en-US" sz="2200" dirty="0">
                <a:latin typeface="+mn-lt"/>
              </a:rPr>
              <a:t> struct node * </a:t>
            </a:r>
            <a:r>
              <a:rPr lang="en-US" altLang="en-US" sz="2200" dirty="0" err="1">
                <a:solidFill>
                  <a:srgbClr val="FF0000"/>
                </a:solidFill>
                <a:latin typeface="+mn-lt"/>
              </a:rPr>
              <a:t>Listnode</a:t>
            </a:r>
            <a:r>
              <a:rPr lang="en-US" altLang="en-US" sz="2200" dirty="0">
                <a:latin typeface="+mn-lt"/>
              </a:rPr>
              <a:t>;</a:t>
            </a:r>
          </a:p>
        </p:txBody>
      </p:sp>
    </p:spTree>
    <p:extLst>
      <p:ext uri="{BB962C8B-B14F-4D97-AF65-F5344CB8AC3E}">
        <p14:creationId xmlns="" xmlns:p14="http://schemas.microsoft.com/office/powerpoint/2010/main" val="117565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81000" y="-7938"/>
            <a:ext cx="822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dirty="0">
                <a:solidFill>
                  <a:schemeClr val="tx1"/>
                </a:solidFill>
                <a:latin typeface="+mn-lt"/>
                <a:ea typeface="Microsoft YaHei" charset="-122"/>
              </a:rPr>
              <a:t>Deletion in linked list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28600" y="533400"/>
            <a:ext cx="8686800" cy="409344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dirty="0">
                <a:latin typeface="+mn-lt"/>
              </a:rPr>
              <a:t>Given a pointer </a:t>
            </a:r>
            <a:r>
              <a:rPr lang="en-US" altLang="en-US" sz="2200" dirty="0" err="1" smtClean="0">
                <a:latin typeface="+mn-lt"/>
              </a:rPr>
              <a:t>pnode</a:t>
            </a:r>
            <a:r>
              <a:rPr lang="en-US" altLang="en-US" sz="2200" dirty="0" smtClean="0">
                <a:latin typeface="+mn-lt"/>
              </a:rPr>
              <a:t>. Can </a:t>
            </a:r>
            <a:r>
              <a:rPr lang="en-US" altLang="en-US" sz="2200" dirty="0">
                <a:latin typeface="+mn-lt"/>
              </a:rPr>
              <a:t>we delete the </a:t>
            </a:r>
            <a:r>
              <a:rPr lang="en-US" altLang="en-US" sz="2200" dirty="0" smtClean="0">
                <a:latin typeface="+mn-lt"/>
              </a:rPr>
              <a:t>node pointer by </a:t>
            </a:r>
            <a:r>
              <a:rPr lang="en-US" altLang="en-US" sz="2200" dirty="0" err="1" smtClean="0">
                <a:latin typeface="+mn-lt"/>
              </a:rPr>
              <a:t>pnode</a:t>
            </a:r>
            <a:r>
              <a:rPr lang="en-US" altLang="en-US" sz="2200" dirty="0" smtClean="0">
                <a:latin typeface="+mn-lt"/>
              </a:rPr>
              <a:t>?</a:t>
            </a:r>
            <a:endParaRPr lang="en-US" altLang="en-US" sz="2200" dirty="0">
              <a:latin typeface="+mn-lt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000100" y="1142984"/>
            <a:ext cx="7721805" cy="1614253"/>
            <a:chOff x="152400" y="1447800"/>
            <a:chExt cx="7721805" cy="1614253"/>
          </a:xfrm>
        </p:grpSpPr>
        <p:sp>
          <p:nvSpPr>
            <p:cNvPr id="6" name="Text Box 20"/>
            <p:cNvSpPr txBox="1">
              <a:spLocks noChangeArrowheads="1"/>
            </p:cNvSpPr>
            <p:nvPr/>
          </p:nvSpPr>
          <p:spPr bwMode="auto">
            <a:xfrm>
              <a:off x="7486855" y="1600200"/>
              <a:ext cx="387350" cy="1353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</a:p>
          </p:txBody>
        </p:sp>
        <p:grpSp>
          <p:nvGrpSpPr>
            <p:cNvPr id="5" name="Group 6"/>
            <p:cNvGrpSpPr/>
            <p:nvPr/>
          </p:nvGrpSpPr>
          <p:grpSpPr>
            <a:xfrm>
              <a:off x="152400" y="1447800"/>
              <a:ext cx="7434263" cy="1614253"/>
              <a:chOff x="152400" y="1447800"/>
              <a:chExt cx="7434263" cy="1614253"/>
            </a:xfrm>
          </p:grpSpPr>
          <p:sp>
            <p:nvSpPr>
              <p:cNvPr id="8" name="Rectangle 1"/>
              <p:cNvSpPr>
                <a:spLocks noChangeArrowheads="1"/>
              </p:cNvSpPr>
              <p:nvPr/>
            </p:nvSpPr>
            <p:spPr bwMode="auto">
              <a:xfrm>
                <a:off x="3962400" y="1524000"/>
                <a:ext cx="1600200" cy="990600"/>
              </a:xfrm>
              <a:prstGeom prst="rect">
                <a:avLst/>
              </a:prstGeom>
              <a:solidFill>
                <a:srgbClr val="FF5D5D"/>
              </a:solidFill>
              <a:ln w="25560" cap="sq">
                <a:solidFill>
                  <a:srgbClr val="5C992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4"/>
              <p:cNvSpPr>
                <a:spLocks noChangeArrowheads="1"/>
              </p:cNvSpPr>
              <p:nvPr/>
            </p:nvSpPr>
            <p:spPr bwMode="auto">
              <a:xfrm>
                <a:off x="679450" y="1600200"/>
                <a:ext cx="817563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1497013" y="16002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Text Box 6"/>
              <p:cNvSpPr txBox="1">
                <a:spLocks noChangeArrowheads="1"/>
              </p:cNvSpPr>
              <p:nvPr/>
            </p:nvSpPr>
            <p:spPr bwMode="auto">
              <a:xfrm>
                <a:off x="825500" y="1752600"/>
                <a:ext cx="324426" cy="4093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 dirty="0">
                    <a:latin typeface="Calibri" pitchFamily="34" charset="0"/>
                  </a:rPr>
                  <a:t>4</a:t>
                </a:r>
              </a:p>
            </p:txBody>
          </p:sp>
          <p:cxnSp>
            <p:nvCxnSpPr>
              <p:cNvPr id="12" name="AutoShape 7"/>
              <p:cNvCxnSpPr>
                <a:cxnSpLocks noChangeShapeType="1"/>
              </p:cNvCxnSpPr>
              <p:nvPr/>
            </p:nvCxnSpPr>
            <p:spPr bwMode="auto">
              <a:xfrm>
                <a:off x="1793875" y="1905000"/>
                <a:ext cx="593725" cy="228600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3" name="Rectangle 8"/>
              <p:cNvSpPr>
                <a:spLocks noChangeArrowheads="1"/>
              </p:cNvSpPr>
              <p:nvPr/>
            </p:nvSpPr>
            <p:spPr bwMode="auto">
              <a:xfrm>
                <a:off x="2387600" y="1600200"/>
                <a:ext cx="817563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9"/>
              <p:cNvSpPr>
                <a:spLocks noChangeArrowheads="1"/>
              </p:cNvSpPr>
              <p:nvPr/>
            </p:nvSpPr>
            <p:spPr bwMode="auto">
              <a:xfrm>
                <a:off x="3205163" y="1600200"/>
                <a:ext cx="446087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Text Box 10"/>
              <p:cNvSpPr txBox="1">
                <a:spLocks noChangeArrowheads="1"/>
              </p:cNvSpPr>
              <p:nvPr/>
            </p:nvSpPr>
            <p:spPr bwMode="auto">
              <a:xfrm>
                <a:off x="2533650" y="1752600"/>
                <a:ext cx="324426" cy="4093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 dirty="0">
                    <a:latin typeface="Calibri" pitchFamily="34" charset="0"/>
                  </a:rPr>
                  <a:t>2</a:t>
                </a:r>
              </a:p>
            </p:txBody>
          </p:sp>
          <p:cxnSp>
            <p:nvCxnSpPr>
              <p:cNvPr id="16" name="AutoShape 11"/>
              <p:cNvCxnSpPr>
                <a:cxnSpLocks noChangeShapeType="1"/>
              </p:cNvCxnSpPr>
              <p:nvPr/>
            </p:nvCxnSpPr>
            <p:spPr bwMode="auto">
              <a:xfrm>
                <a:off x="3502025" y="1905000"/>
                <a:ext cx="668338" cy="228600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4170363" y="1600200"/>
                <a:ext cx="817562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Rectangle 13"/>
              <p:cNvSpPr>
                <a:spLocks noChangeArrowheads="1"/>
              </p:cNvSpPr>
              <p:nvPr/>
            </p:nvSpPr>
            <p:spPr bwMode="auto">
              <a:xfrm>
                <a:off x="4987925" y="1600200"/>
                <a:ext cx="446088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Text Box 14"/>
              <p:cNvSpPr txBox="1">
                <a:spLocks noChangeArrowheads="1"/>
              </p:cNvSpPr>
              <p:nvPr/>
            </p:nvSpPr>
            <p:spPr bwMode="auto">
              <a:xfrm>
                <a:off x="4316413" y="1752600"/>
                <a:ext cx="324426" cy="4093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 dirty="0">
                    <a:latin typeface="Calibri" pitchFamily="34" charset="0"/>
                  </a:rPr>
                  <a:t>1</a:t>
                </a:r>
              </a:p>
            </p:txBody>
          </p:sp>
          <p:cxnSp>
            <p:nvCxnSpPr>
              <p:cNvPr id="20" name="AutoShape 15"/>
              <p:cNvCxnSpPr>
                <a:cxnSpLocks noChangeShapeType="1"/>
              </p:cNvCxnSpPr>
              <p:nvPr/>
            </p:nvCxnSpPr>
            <p:spPr bwMode="auto">
              <a:xfrm>
                <a:off x="5284788" y="1905000"/>
                <a:ext cx="593725" cy="228600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21" name="Rectangle 16"/>
              <p:cNvSpPr>
                <a:spLocks noChangeArrowheads="1"/>
              </p:cNvSpPr>
              <p:nvPr/>
            </p:nvSpPr>
            <p:spPr bwMode="auto">
              <a:xfrm>
                <a:off x="5878513" y="1600200"/>
                <a:ext cx="817562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17"/>
              <p:cNvSpPr>
                <a:spLocks noChangeArrowheads="1"/>
              </p:cNvSpPr>
              <p:nvPr/>
            </p:nvSpPr>
            <p:spPr bwMode="auto">
              <a:xfrm>
                <a:off x="6696075" y="1600200"/>
                <a:ext cx="446088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18"/>
              <p:cNvSpPr txBox="1">
                <a:spLocks noChangeArrowheads="1"/>
              </p:cNvSpPr>
              <p:nvPr/>
            </p:nvSpPr>
            <p:spPr bwMode="auto">
              <a:xfrm>
                <a:off x="6024563" y="1752600"/>
                <a:ext cx="410988" cy="4093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 dirty="0">
                    <a:latin typeface="Calibri" pitchFamily="34" charset="0"/>
                  </a:rPr>
                  <a:t>-2</a:t>
                </a:r>
              </a:p>
            </p:txBody>
          </p:sp>
          <p:cxnSp>
            <p:nvCxnSpPr>
              <p:cNvPr id="24" name="AutoShape 19"/>
              <p:cNvCxnSpPr>
                <a:cxnSpLocks noChangeShapeType="1"/>
              </p:cNvCxnSpPr>
              <p:nvPr/>
            </p:nvCxnSpPr>
            <p:spPr bwMode="auto">
              <a:xfrm>
                <a:off x="6992938" y="1905000"/>
                <a:ext cx="593725" cy="228600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AutoShape 21"/>
              <p:cNvCxnSpPr>
                <a:cxnSpLocks noChangeShapeType="1"/>
              </p:cNvCxnSpPr>
              <p:nvPr/>
            </p:nvCxnSpPr>
            <p:spPr bwMode="auto">
              <a:xfrm>
                <a:off x="152400" y="1447800"/>
                <a:ext cx="519113" cy="381000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26" name="Text Box 23"/>
              <p:cNvSpPr txBox="1">
                <a:spLocks noChangeArrowheads="1"/>
              </p:cNvSpPr>
              <p:nvPr/>
            </p:nvSpPr>
            <p:spPr bwMode="auto">
              <a:xfrm>
                <a:off x="3289511" y="2652709"/>
                <a:ext cx="928757" cy="4093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 dirty="0" err="1">
                    <a:solidFill>
                      <a:srgbClr val="9D0000"/>
                    </a:solidFill>
                    <a:latin typeface="Calibri" pitchFamily="34" charset="0"/>
                  </a:rPr>
                  <a:t>pnode</a:t>
                </a:r>
                <a:endParaRPr lang="en-US" altLang="en-US" sz="2200" b="1" dirty="0">
                  <a:solidFill>
                    <a:srgbClr val="9D0000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27" name="AutoShape 24"/>
              <p:cNvCxnSpPr>
                <a:cxnSpLocks noChangeShapeType="1"/>
                <a:stCxn id="26" idx="3"/>
              </p:cNvCxnSpPr>
              <p:nvPr/>
            </p:nvCxnSpPr>
            <p:spPr bwMode="auto">
              <a:xfrm flipV="1">
                <a:off x="4218268" y="2343466"/>
                <a:ext cx="356325" cy="513915"/>
              </a:xfrm>
              <a:prstGeom prst="bentConnector2">
                <a:avLst/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4332113" y="5105301"/>
            <a:ext cx="4288042" cy="724174"/>
          </a:xfrm>
          <a:prstGeom prst="rect">
            <a:avLst/>
          </a:prstGeom>
          <a:solidFill>
            <a:srgbClr val="CCEDB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dirty="0">
                <a:latin typeface="+mn-lt"/>
              </a:rPr>
              <a:t>call free() to release storage for deleted node.</a:t>
            </a:r>
          </a:p>
        </p:txBody>
      </p:sp>
      <p:grpSp>
        <p:nvGrpSpPr>
          <p:cNvPr id="7" name="Group 28"/>
          <p:cNvGrpSpPr/>
          <p:nvPr/>
        </p:nvGrpSpPr>
        <p:grpSpPr>
          <a:xfrm>
            <a:off x="759854" y="3286124"/>
            <a:ext cx="8012701" cy="1391467"/>
            <a:chOff x="203200" y="3429000"/>
            <a:chExt cx="8012701" cy="1391467"/>
          </a:xfrm>
        </p:grpSpPr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730250" y="35814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1547813" y="3581400"/>
              <a:ext cx="4445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876300" y="3733800"/>
              <a:ext cx="324426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4</a:t>
              </a:r>
            </a:p>
          </p:txBody>
        </p:sp>
        <p:cxnSp>
          <p:nvCxnSpPr>
            <p:cNvPr id="33" name="AutoShape 30"/>
            <p:cNvCxnSpPr>
              <a:cxnSpLocks noChangeShapeType="1"/>
            </p:cNvCxnSpPr>
            <p:nvPr/>
          </p:nvCxnSpPr>
          <p:spPr bwMode="auto">
            <a:xfrm>
              <a:off x="1844675" y="37338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2438400" y="35814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3255963" y="3581400"/>
              <a:ext cx="4445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>
              <a:off x="2584450" y="3733800"/>
              <a:ext cx="324426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2</a:t>
              </a:r>
            </a:p>
          </p:txBody>
        </p:sp>
        <p:cxnSp>
          <p:nvCxnSpPr>
            <p:cNvPr id="37" name="AutoShape 34"/>
            <p:cNvCxnSpPr>
              <a:cxnSpLocks noChangeShapeType="1"/>
            </p:cNvCxnSpPr>
            <p:nvPr/>
          </p:nvCxnSpPr>
          <p:spPr bwMode="auto">
            <a:xfrm flipV="1">
              <a:off x="3733800" y="3657600"/>
              <a:ext cx="2373313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8" name="Rectangle 39"/>
            <p:cNvSpPr>
              <a:spLocks noChangeArrowheads="1"/>
            </p:cNvSpPr>
            <p:nvPr/>
          </p:nvSpPr>
          <p:spPr bwMode="auto">
            <a:xfrm>
              <a:off x="6107113" y="35814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6924675" y="35814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 Box 41"/>
            <p:cNvSpPr txBox="1">
              <a:spLocks noChangeArrowheads="1"/>
            </p:cNvSpPr>
            <p:nvPr/>
          </p:nvSpPr>
          <p:spPr bwMode="auto">
            <a:xfrm>
              <a:off x="6253163" y="3733800"/>
              <a:ext cx="410988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-2</a:t>
              </a:r>
            </a:p>
          </p:txBody>
        </p:sp>
        <p:cxnSp>
          <p:nvCxnSpPr>
            <p:cNvPr id="41" name="AutoShape 42"/>
            <p:cNvCxnSpPr>
              <a:cxnSpLocks noChangeShapeType="1"/>
            </p:cNvCxnSpPr>
            <p:nvPr/>
          </p:nvCxnSpPr>
          <p:spPr bwMode="auto">
            <a:xfrm>
              <a:off x="7221538" y="38862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2" name="Text Box 43"/>
            <p:cNvSpPr txBox="1">
              <a:spLocks noChangeArrowheads="1"/>
            </p:cNvSpPr>
            <p:nvPr/>
          </p:nvSpPr>
          <p:spPr bwMode="auto">
            <a:xfrm>
              <a:off x="7859712" y="3466634"/>
              <a:ext cx="356189" cy="1353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</a:p>
          </p:txBody>
        </p:sp>
        <p:cxnSp>
          <p:nvCxnSpPr>
            <p:cNvPr id="43" name="AutoShape 44"/>
            <p:cNvCxnSpPr>
              <a:cxnSpLocks noChangeShapeType="1"/>
            </p:cNvCxnSpPr>
            <p:nvPr/>
          </p:nvCxnSpPr>
          <p:spPr bwMode="auto">
            <a:xfrm>
              <a:off x="203200" y="3429000"/>
              <a:ext cx="519113" cy="3810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29" name="Group 43"/>
          <p:cNvGrpSpPr/>
          <p:nvPr/>
        </p:nvGrpSpPr>
        <p:grpSpPr>
          <a:xfrm>
            <a:off x="4352955" y="3935557"/>
            <a:ext cx="4648201" cy="1131918"/>
            <a:chOff x="3962400" y="4114800"/>
            <a:chExt cx="4648201" cy="1131918"/>
          </a:xfrm>
        </p:grpSpPr>
        <p:sp>
          <p:nvSpPr>
            <p:cNvPr id="45" name="Text Box 45"/>
            <p:cNvSpPr txBox="1">
              <a:spLocks noChangeArrowheads="1"/>
            </p:cNvSpPr>
            <p:nvPr/>
          </p:nvSpPr>
          <p:spPr bwMode="auto">
            <a:xfrm>
              <a:off x="5947365" y="4522544"/>
              <a:ext cx="2663236" cy="724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 smtClean="0">
                  <a:solidFill>
                    <a:srgbClr val="0070C0"/>
                  </a:solidFill>
                  <a:latin typeface="Calibri" pitchFamily="34" charset="0"/>
                </a:rPr>
                <a:t>    </a:t>
              </a:r>
              <a:r>
                <a:rPr lang="en-US" altLang="en-US" sz="2200" b="1" dirty="0" err="1" smtClean="0">
                  <a:solidFill>
                    <a:srgbClr val="0070C0"/>
                  </a:solidFill>
                  <a:latin typeface="Calibri" pitchFamily="34" charset="0"/>
                </a:rPr>
                <a:t>pnode</a:t>
              </a:r>
              <a:r>
                <a:rPr lang="en-US" altLang="en-US" sz="2200" b="1" dirty="0" smtClean="0">
                  <a:solidFill>
                    <a:srgbClr val="0070C0"/>
                  </a:solidFill>
                  <a:latin typeface="Calibri" pitchFamily="34" charset="0"/>
                </a:rPr>
                <a:t> </a:t>
              </a:r>
            </a:p>
            <a:p>
              <a:pPr>
                <a:buClrTx/>
                <a:buFontTx/>
                <a:buNone/>
              </a:pPr>
              <a:r>
                <a:rPr lang="en-US" altLang="en-US" sz="2200" b="1" dirty="0" smtClean="0">
                  <a:solidFill>
                    <a:srgbClr val="0070C0"/>
                  </a:solidFill>
                  <a:latin typeface="Calibri" pitchFamily="34" charset="0"/>
                </a:rPr>
                <a:t>(</a:t>
              </a:r>
              <a:r>
                <a:rPr lang="en-US" altLang="en-US" sz="2200" b="1" dirty="0">
                  <a:solidFill>
                    <a:srgbClr val="0070C0"/>
                  </a:solidFill>
                  <a:latin typeface="Calibri" pitchFamily="34" charset="0"/>
                </a:rPr>
                <a:t>should be freed)</a:t>
              </a:r>
            </a:p>
          </p:txBody>
        </p:sp>
        <p:grpSp>
          <p:nvGrpSpPr>
            <p:cNvPr id="44" name="Group 45"/>
            <p:cNvGrpSpPr/>
            <p:nvPr/>
          </p:nvGrpSpPr>
          <p:grpSpPr>
            <a:xfrm>
              <a:off x="3962400" y="4114800"/>
              <a:ext cx="2438400" cy="1066800"/>
              <a:chOff x="3962400" y="4114800"/>
              <a:chExt cx="2438400" cy="1066800"/>
            </a:xfrm>
          </p:grpSpPr>
          <p:sp>
            <p:nvSpPr>
              <p:cNvPr id="47" name="Rectangle 26"/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1600200" cy="990600"/>
              </a:xfrm>
              <a:prstGeom prst="rect">
                <a:avLst/>
              </a:prstGeom>
              <a:solidFill>
                <a:srgbClr val="FF5D5D"/>
              </a:solidFill>
              <a:ln w="25560" cap="sq">
                <a:solidFill>
                  <a:srgbClr val="5C992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35"/>
              <p:cNvSpPr>
                <a:spLocks noChangeArrowheads="1"/>
              </p:cNvSpPr>
              <p:nvPr/>
            </p:nvSpPr>
            <p:spPr bwMode="auto">
              <a:xfrm>
                <a:off x="4246563" y="4267200"/>
                <a:ext cx="817562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36"/>
              <p:cNvSpPr>
                <a:spLocks noChangeArrowheads="1"/>
              </p:cNvSpPr>
              <p:nvPr/>
            </p:nvSpPr>
            <p:spPr bwMode="auto">
              <a:xfrm>
                <a:off x="5064125" y="4267200"/>
                <a:ext cx="446088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Text Box 37"/>
              <p:cNvSpPr txBox="1">
                <a:spLocks noChangeArrowheads="1"/>
              </p:cNvSpPr>
              <p:nvPr/>
            </p:nvSpPr>
            <p:spPr bwMode="auto">
              <a:xfrm>
                <a:off x="4394200" y="4419600"/>
                <a:ext cx="324426" cy="4093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 dirty="0">
                    <a:latin typeface="Calibri" pitchFamily="34" charset="0"/>
                  </a:rPr>
                  <a:t>1</a:t>
                </a:r>
              </a:p>
            </p:txBody>
          </p:sp>
          <p:cxnSp>
            <p:nvCxnSpPr>
              <p:cNvPr id="51" name="AutoShape 38"/>
              <p:cNvCxnSpPr>
                <a:cxnSpLocks noChangeShapeType="1"/>
              </p:cNvCxnSpPr>
              <p:nvPr/>
            </p:nvCxnSpPr>
            <p:spPr bwMode="auto">
              <a:xfrm flipV="1">
                <a:off x="5287169" y="4114800"/>
                <a:ext cx="819944" cy="519112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" name="AutoShape 46"/>
              <p:cNvCxnSpPr>
                <a:cxnSpLocks noChangeShapeType="1"/>
              </p:cNvCxnSpPr>
              <p:nvPr/>
            </p:nvCxnSpPr>
            <p:spPr bwMode="auto">
              <a:xfrm rot="10800000" flipV="1">
                <a:off x="5562600" y="4790037"/>
                <a:ext cx="838200" cy="58187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53" name="Text Box 47"/>
          <p:cNvSpPr txBox="1">
            <a:spLocks noChangeArrowheads="1"/>
          </p:cNvSpPr>
          <p:nvPr/>
        </p:nvSpPr>
        <p:spPr bwMode="auto">
          <a:xfrm>
            <a:off x="1178105" y="2776518"/>
            <a:ext cx="6259512" cy="409344"/>
          </a:xfrm>
          <a:prstGeom prst="rect">
            <a:avLst/>
          </a:prstGeom>
          <a:solidFill>
            <a:srgbClr val="6CF4E7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dirty="0">
                <a:latin typeface="+mn-lt"/>
              </a:rPr>
              <a:t>After deletion, we want the following </a:t>
            </a:r>
            <a:r>
              <a:rPr lang="en-US" altLang="en-US" sz="2200" dirty="0" smtClean="0">
                <a:latin typeface="+mn-lt"/>
              </a:rPr>
              <a:t>state</a:t>
            </a:r>
            <a:endParaRPr lang="en-US" altLang="en-US" sz="2200" dirty="0">
              <a:latin typeface="+mn-lt"/>
            </a:endParaRPr>
          </a:p>
        </p:txBody>
      </p:sp>
      <p:sp>
        <p:nvSpPr>
          <p:cNvPr id="54" name="Text Box 48"/>
          <p:cNvSpPr txBox="1">
            <a:spLocks noChangeArrowheads="1"/>
          </p:cNvSpPr>
          <p:nvPr/>
        </p:nvSpPr>
        <p:spPr bwMode="auto">
          <a:xfrm>
            <a:off x="85755" y="4747451"/>
            <a:ext cx="3505200" cy="1039003"/>
          </a:xfrm>
          <a:prstGeom prst="rect">
            <a:avLst/>
          </a:prstGeom>
          <a:solidFill>
            <a:srgbClr val="FEFB7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dirty="0">
                <a:latin typeface="+mn-lt"/>
              </a:rPr>
              <a:t>Need pointer to previous node to </a:t>
            </a:r>
            <a:r>
              <a:rPr lang="en-US" altLang="en-US" sz="2200" dirty="0" err="1">
                <a:latin typeface="+mn-lt"/>
              </a:rPr>
              <a:t>pnode</a:t>
            </a:r>
            <a:r>
              <a:rPr lang="en-US" altLang="en-US" sz="2200" dirty="0">
                <a:latin typeface="+mn-lt"/>
              </a:rPr>
              <a:t> to adjust pointers.</a:t>
            </a:r>
          </a:p>
        </p:txBody>
      </p:sp>
      <p:cxnSp>
        <p:nvCxnSpPr>
          <p:cNvPr id="55" name="AutoShape 49"/>
          <p:cNvCxnSpPr>
            <a:cxnSpLocks noChangeShapeType="1"/>
            <a:stCxn id="56" idx="3"/>
          </p:cNvCxnSpPr>
          <p:nvPr/>
        </p:nvCxnSpPr>
        <p:spPr bwMode="auto">
          <a:xfrm flipV="1">
            <a:off x="2295555" y="3968530"/>
            <a:ext cx="663371" cy="465241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0070C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" name="Text Box 50"/>
          <p:cNvSpPr txBox="1">
            <a:spLocks noChangeArrowheads="1"/>
          </p:cNvSpPr>
          <p:nvPr/>
        </p:nvSpPr>
        <p:spPr bwMode="auto">
          <a:xfrm>
            <a:off x="1076355" y="4229099"/>
            <a:ext cx="1219200" cy="409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 err="1">
                <a:solidFill>
                  <a:srgbClr val="0070C0"/>
                </a:solidFill>
                <a:latin typeface="Calibri" pitchFamily="34" charset="0"/>
              </a:rPr>
              <a:t>ppnode</a:t>
            </a:r>
            <a:endParaRPr lang="en-US" altLang="en-US" sz="22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57" name="Text Box 51"/>
          <p:cNvSpPr txBox="1">
            <a:spLocks noChangeArrowheads="1"/>
          </p:cNvSpPr>
          <p:nvPr/>
        </p:nvSpPr>
        <p:spPr bwMode="auto">
          <a:xfrm>
            <a:off x="1714480" y="5929330"/>
            <a:ext cx="4955885" cy="4093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dirty="0" smtClean="0">
                <a:latin typeface="+mn-lt"/>
              </a:rPr>
              <a:t>delete(</a:t>
            </a:r>
            <a:r>
              <a:rPr lang="en-US" altLang="en-US" sz="2200" dirty="0" err="1" smtClean="0">
                <a:latin typeface="+mn-lt"/>
              </a:rPr>
              <a:t>Listnode</a:t>
            </a:r>
            <a:r>
              <a:rPr lang="en-US" altLang="en-US" sz="2200" dirty="0" smtClean="0">
                <a:latin typeface="+mn-lt"/>
              </a:rPr>
              <a:t> </a:t>
            </a:r>
            <a:r>
              <a:rPr lang="en-US" altLang="en-US" sz="2200" dirty="0" err="1" smtClean="0">
                <a:latin typeface="+mn-lt"/>
              </a:rPr>
              <a:t>pnode</a:t>
            </a:r>
            <a:r>
              <a:rPr lang="en-US" altLang="en-US" sz="2200" dirty="0">
                <a:latin typeface="+mn-lt"/>
              </a:rPr>
              <a:t>, </a:t>
            </a:r>
            <a:r>
              <a:rPr lang="en-US" altLang="en-US" sz="2200" dirty="0" err="1" smtClean="0">
                <a:latin typeface="+mn-lt"/>
              </a:rPr>
              <a:t>Listnode</a:t>
            </a:r>
            <a:r>
              <a:rPr lang="en-US" altLang="en-US" sz="2200" dirty="0" smtClean="0">
                <a:latin typeface="+mn-lt"/>
              </a:rPr>
              <a:t> </a:t>
            </a:r>
            <a:r>
              <a:rPr lang="en-US" altLang="en-US" sz="2200" dirty="0" err="1" smtClean="0">
                <a:latin typeface="+mn-lt"/>
              </a:rPr>
              <a:t>ppnode</a:t>
            </a:r>
            <a:r>
              <a:rPr lang="en-US" altLang="en-US" sz="2200" dirty="0">
                <a:latin typeface="+mn-lt"/>
              </a:rPr>
              <a:t>) </a:t>
            </a:r>
          </a:p>
        </p:txBody>
      </p:sp>
      <p:sp>
        <p:nvSpPr>
          <p:cNvPr id="59" name="Date Placeholder 5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745DB0E-193A-4AFE-819E-74716A7BE673}" type="datetime7">
              <a:rPr lang="en-US" altLang="en-US" smtClean="0"/>
              <a:pPr/>
              <a:t>Nov-17</a:t>
            </a:fld>
            <a:endParaRPr lang="en-US" altLang="en-US" dirty="0">
              <a:latin typeface="+mn-lt"/>
            </a:endParaRPr>
          </a:p>
        </p:txBody>
      </p:sp>
      <p:sp>
        <p:nvSpPr>
          <p:cNvPr id="60" name="Footer Placeholder 5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DataStructures</a:t>
            </a:r>
            <a:endParaRPr lang="hi-IN" dirty="0"/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DEB0225-6FE0-4D10-B115-5A4954E37AF2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16197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8" grpId="0" animBg="1"/>
      <p:bldP spid="53" grpId="0" animBg="1"/>
      <p:bldP spid="54" grpId="0" animBg="1"/>
      <p:bldP spid="56" grpId="0"/>
      <p:bldP spid="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6934200" cy="26131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dirty="0" err="1" smtClean="0">
                <a:latin typeface="+mn-lt"/>
              </a:rPr>
              <a:t>Listnode</a:t>
            </a:r>
            <a:r>
              <a:rPr lang="en-US" altLang="en-US" sz="2200" dirty="0" smtClean="0">
                <a:latin typeface="+mn-lt"/>
              </a:rPr>
              <a:t> delete(</a:t>
            </a:r>
            <a:r>
              <a:rPr lang="en-US" altLang="en-US" sz="2200" dirty="0" err="1" smtClean="0">
                <a:latin typeface="+mn-lt"/>
              </a:rPr>
              <a:t>Listnode</a:t>
            </a:r>
            <a:r>
              <a:rPr lang="en-US" altLang="en-US" sz="2200" dirty="0" smtClean="0">
                <a:latin typeface="+mn-lt"/>
              </a:rPr>
              <a:t> </a:t>
            </a:r>
            <a:r>
              <a:rPr lang="en-US" altLang="en-US" sz="2200" dirty="0" err="1" smtClean="0">
                <a:latin typeface="+mn-lt"/>
              </a:rPr>
              <a:t>pnode</a:t>
            </a:r>
            <a:r>
              <a:rPr lang="en-US" altLang="en-US" sz="2200" dirty="0">
                <a:latin typeface="+mn-lt"/>
              </a:rPr>
              <a:t>, </a:t>
            </a:r>
            <a:r>
              <a:rPr lang="en-US" altLang="en-US" sz="2200" dirty="0" err="1" smtClean="0">
                <a:latin typeface="+mn-lt"/>
              </a:rPr>
              <a:t>Listnode</a:t>
            </a:r>
            <a:r>
              <a:rPr lang="en-US" altLang="en-US" sz="2200" dirty="0" smtClean="0">
                <a:latin typeface="+mn-lt"/>
              </a:rPr>
              <a:t> </a:t>
            </a:r>
            <a:r>
              <a:rPr lang="en-US" altLang="en-US" sz="2200" dirty="0" err="1" smtClean="0">
                <a:latin typeface="+mn-lt"/>
              </a:rPr>
              <a:t>ppnode</a:t>
            </a:r>
            <a:r>
              <a:rPr lang="en-US" altLang="en-US" sz="2200" dirty="0">
                <a:latin typeface="+mn-lt"/>
              </a:rPr>
              <a:t>) {</a:t>
            </a:r>
          </a:p>
          <a:p>
            <a:pPr>
              <a:buClrTx/>
              <a:buFontTx/>
              <a:buNone/>
            </a:pPr>
            <a:r>
              <a:rPr lang="en-US" altLang="en-US" sz="2200" dirty="0">
                <a:latin typeface="+mn-lt"/>
              </a:rPr>
              <a:t>    </a:t>
            </a:r>
            <a:r>
              <a:rPr lang="en-US" altLang="en-US" sz="2200" dirty="0" err="1" smtClean="0">
                <a:latin typeface="+mn-lt"/>
              </a:rPr>
              <a:t>Listnode</a:t>
            </a:r>
            <a:r>
              <a:rPr lang="en-US" altLang="en-US" sz="2200" dirty="0" smtClean="0">
                <a:latin typeface="+mn-lt"/>
              </a:rPr>
              <a:t> t</a:t>
            </a:r>
            <a:r>
              <a:rPr lang="en-US" altLang="en-US" sz="2200" dirty="0">
                <a:latin typeface="+mn-lt"/>
              </a:rPr>
              <a:t>;</a:t>
            </a:r>
          </a:p>
          <a:p>
            <a:pPr>
              <a:buClrTx/>
              <a:buFontTx/>
              <a:buNone/>
            </a:pPr>
            <a:r>
              <a:rPr lang="en-US" altLang="en-US" sz="2200" dirty="0">
                <a:latin typeface="+mn-lt"/>
              </a:rPr>
              <a:t>    if (</a:t>
            </a:r>
            <a:r>
              <a:rPr lang="en-US" altLang="en-US" sz="2200" dirty="0" err="1" smtClean="0">
                <a:latin typeface="+mn-lt"/>
              </a:rPr>
              <a:t>ppnode</a:t>
            </a:r>
            <a:r>
              <a:rPr lang="en-US" altLang="en-US" sz="2200" dirty="0" smtClean="0">
                <a:latin typeface="+mn-lt"/>
              </a:rPr>
              <a:t>) </a:t>
            </a:r>
            <a:endParaRPr lang="en-US" altLang="en-US" sz="2200" dirty="0">
              <a:latin typeface="+mn-lt"/>
            </a:endParaRPr>
          </a:p>
          <a:p>
            <a:pPr>
              <a:buClrTx/>
              <a:buFontTx/>
              <a:buNone/>
            </a:pPr>
            <a:r>
              <a:rPr lang="en-US" altLang="en-US" sz="2200" dirty="0">
                <a:latin typeface="+mn-lt"/>
              </a:rPr>
              <a:t>	 </a:t>
            </a:r>
            <a:r>
              <a:rPr lang="en-US" altLang="en-US" sz="2200" dirty="0" smtClean="0">
                <a:latin typeface="+mn-lt"/>
              </a:rPr>
              <a:t>       </a:t>
            </a:r>
            <a:r>
              <a:rPr lang="en-US" altLang="en-US" sz="2200" dirty="0" err="1" smtClean="0">
                <a:latin typeface="+mn-lt"/>
              </a:rPr>
              <a:t>ppnode</a:t>
            </a:r>
            <a:r>
              <a:rPr lang="en-US" altLang="en-US" sz="2200" dirty="0" smtClean="0">
                <a:latin typeface="+mn-lt"/>
              </a:rPr>
              <a:t>-&gt;next </a:t>
            </a:r>
            <a:r>
              <a:rPr lang="en-US" altLang="en-US" sz="2200" dirty="0">
                <a:latin typeface="+mn-lt"/>
              </a:rPr>
              <a:t>= </a:t>
            </a:r>
            <a:r>
              <a:rPr lang="en-US" altLang="en-US" sz="2200" dirty="0" err="1">
                <a:latin typeface="+mn-lt"/>
              </a:rPr>
              <a:t>pnode</a:t>
            </a:r>
            <a:r>
              <a:rPr lang="en-US" altLang="en-US" sz="2200" dirty="0">
                <a:latin typeface="+mn-lt"/>
              </a:rPr>
              <a:t>-&gt;next;</a:t>
            </a:r>
          </a:p>
          <a:p>
            <a:pPr>
              <a:buClrTx/>
              <a:buFontTx/>
              <a:buNone/>
            </a:pPr>
            <a:r>
              <a:rPr lang="en-US" altLang="en-US" sz="2200" dirty="0" smtClean="0">
                <a:latin typeface="+mn-lt"/>
              </a:rPr>
              <a:t>    t </a:t>
            </a:r>
            <a:r>
              <a:rPr lang="en-US" altLang="en-US" sz="2200" dirty="0">
                <a:latin typeface="+mn-lt"/>
              </a:rPr>
              <a:t>= </a:t>
            </a:r>
            <a:r>
              <a:rPr lang="en-US" altLang="en-US" sz="2200" dirty="0" err="1" smtClean="0">
                <a:latin typeface="+mn-lt"/>
              </a:rPr>
              <a:t>ppnode</a:t>
            </a:r>
            <a:r>
              <a:rPr lang="en-US" altLang="en-US" sz="2200" dirty="0" smtClean="0">
                <a:latin typeface="+mn-lt"/>
              </a:rPr>
              <a:t> ? </a:t>
            </a:r>
            <a:r>
              <a:rPr lang="en-US" altLang="en-US" sz="2200" dirty="0" err="1" smtClean="0">
                <a:latin typeface="+mn-lt"/>
              </a:rPr>
              <a:t>ppnode</a:t>
            </a:r>
            <a:r>
              <a:rPr lang="en-US" altLang="en-US" sz="2200" dirty="0" smtClean="0">
                <a:latin typeface="+mn-lt"/>
              </a:rPr>
              <a:t> : </a:t>
            </a:r>
            <a:r>
              <a:rPr lang="en-US" altLang="en-US" sz="2200" dirty="0" err="1" smtClean="0">
                <a:latin typeface="+mn-lt"/>
              </a:rPr>
              <a:t>pnode</a:t>
            </a:r>
            <a:r>
              <a:rPr lang="en-US" altLang="en-US" sz="2200" dirty="0" smtClean="0">
                <a:latin typeface="+mn-lt"/>
              </a:rPr>
              <a:t>-</a:t>
            </a:r>
            <a:r>
              <a:rPr lang="en-US" altLang="en-US" sz="2200" dirty="0">
                <a:latin typeface="+mn-lt"/>
              </a:rPr>
              <a:t>&gt;next</a:t>
            </a:r>
            <a:r>
              <a:rPr lang="en-US" altLang="en-US" sz="2200" dirty="0" smtClean="0">
                <a:latin typeface="+mn-lt"/>
              </a:rPr>
              <a:t>;</a:t>
            </a:r>
            <a:endParaRPr lang="en-US" altLang="en-US" sz="2200" dirty="0">
              <a:latin typeface="+mn-lt"/>
            </a:endParaRPr>
          </a:p>
          <a:p>
            <a:pPr>
              <a:buClrTx/>
              <a:buFontTx/>
              <a:buNone/>
            </a:pPr>
            <a:r>
              <a:rPr lang="en-US" altLang="en-US" sz="2200" dirty="0">
                <a:latin typeface="+mn-lt"/>
              </a:rPr>
              <a:t>    </a:t>
            </a:r>
            <a:r>
              <a:rPr lang="en-US" altLang="en-US" sz="2200" dirty="0">
                <a:solidFill>
                  <a:srgbClr val="9D0000"/>
                </a:solidFill>
                <a:latin typeface="+mn-lt"/>
              </a:rPr>
              <a:t>free (</a:t>
            </a:r>
            <a:r>
              <a:rPr lang="en-US" altLang="en-US" sz="2200" dirty="0" err="1">
                <a:solidFill>
                  <a:srgbClr val="9D0000"/>
                </a:solidFill>
                <a:latin typeface="+mn-lt"/>
              </a:rPr>
              <a:t>pnode</a:t>
            </a:r>
            <a:r>
              <a:rPr lang="en-US" altLang="en-US" sz="2200" dirty="0">
                <a:solidFill>
                  <a:srgbClr val="9D0000"/>
                </a:solidFill>
                <a:latin typeface="+mn-lt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altLang="en-US" sz="2200" dirty="0" smtClean="0">
                <a:latin typeface="+mn-lt"/>
              </a:rPr>
              <a:t>    return </a:t>
            </a:r>
            <a:r>
              <a:rPr lang="en-US" altLang="en-US" sz="2200" dirty="0">
                <a:latin typeface="+mn-lt"/>
              </a:rPr>
              <a:t>t;</a:t>
            </a:r>
          </a:p>
          <a:p>
            <a:pPr>
              <a:buClrTx/>
              <a:buFontTx/>
              <a:buNone/>
            </a:pPr>
            <a:r>
              <a:rPr lang="en-US" altLang="en-US" sz="2200" dirty="0">
                <a:latin typeface="+mn-lt"/>
              </a:rPr>
              <a:t>}</a:t>
            </a: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228600" y="4924425"/>
            <a:ext cx="3048000" cy="1039003"/>
          </a:xfrm>
          <a:prstGeom prst="rect">
            <a:avLst/>
          </a:prstGeom>
          <a:solidFill>
            <a:srgbClr val="B4FF9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dirty="0">
                <a:latin typeface="+mn-lt"/>
              </a:rPr>
              <a:t>The case when </a:t>
            </a:r>
            <a:r>
              <a:rPr lang="en-US" altLang="en-US" sz="2200" dirty="0" err="1">
                <a:latin typeface="+mn-lt"/>
              </a:rPr>
              <a:t>pnode</a:t>
            </a:r>
            <a:r>
              <a:rPr lang="en-US" altLang="en-US" sz="2200" dirty="0">
                <a:latin typeface="+mn-lt"/>
              </a:rPr>
              <a:t> is the head of a list. Then </a:t>
            </a:r>
            <a:r>
              <a:rPr lang="en-US" altLang="en-US" sz="2200" dirty="0" err="1">
                <a:latin typeface="+mn-lt"/>
              </a:rPr>
              <a:t>ppnode</a:t>
            </a:r>
            <a:r>
              <a:rPr lang="en-US" altLang="en-US" sz="2200" dirty="0">
                <a:latin typeface="+mn-lt"/>
              </a:rPr>
              <a:t> == NULL.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325812" y="4267200"/>
            <a:ext cx="5810251" cy="1580919"/>
            <a:chOff x="3325812" y="4267200"/>
            <a:chExt cx="5810251" cy="1580919"/>
          </a:xfrm>
        </p:grpSpPr>
        <p:sp>
          <p:nvSpPr>
            <p:cNvPr id="5" name="Rectangle 1"/>
            <p:cNvSpPr>
              <a:spLocks noChangeArrowheads="1"/>
            </p:cNvSpPr>
            <p:nvPr/>
          </p:nvSpPr>
          <p:spPr bwMode="auto">
            <a:xfrm>
              <a:off x="4648200" y="4267200"/>
              <a:ext cx="1524000" cy="990600"/>
            </a:xfrm>
            <a:prstGeom prst="rect">
              <a:avLst/>
            </a:prstGeom>
            <a:solidFill>
              <a:srgbClr val="FF0000"/>
            </a:solidFill>
            <a:ln w="25560" cap="sq">
              <a:solidFill>
                <a:srgbClr val="5C992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4776788" y="43434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5594350" y="43434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4922838" y="4495800"/>
              <a:ext cx="324426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4</a:t>
              </a:r>
            </a:p>
          </p:txBody>
        </p:sp>
        <p:cxnSp>
          <p:nvCxnSpPr>
            <p:cNvPr id="9" name="AutoShape 6"/>
            <p:cNvCxnSpPr>
              <a:cxnSpLocks noChangeShapeType="1"/>
            </p:cNvCxnSpPr>
            <p:nvPr/>
          </p:nvCxnSpPr>
          <p:spPr bwMode="auto">
            <a:xfrm>
              <a:off x="5919788" y="4648200"/>
              <a:ext cx="609600" cy="3810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" name="AutoShape 7"/>
            <p:cNvCxnSpPr>
              <a:cxnSpLocks noChangeShapeType="1"/>
            </p:cNvCxnSpPr>
            <p:nvPr/>
          </p:nvCxnSpPr>
          <p:spPr bwMode="auto">
            <a:xfrm flipV="1">
              <a:off x="3810456" y="5015628"/>
              <a:ext cx="838200" cy="490537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325812" y="5438775"/>
              <a:ext cx="928757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 err="1">
                  <a:latin typeface="Calibri" pitchFamily="34" charset="0"/>
                </a:rPr>
                <a:t>pnode</a:t>
              </a:r>
              <a:endParaRPr lang="en-US" altLang="en-US" sz="2200" b="1" dirty="0">
                <a:latin typeface="Calibri" pitchFamily="34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6529388" y="43434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7346950" y="43434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6675438" y="4495800"/>
              <a:ext cx="324426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2</a:t>
              </a:r>
            </a:p>
          </p:txBody>
        </p:sp>
        <p:cxnSp>
          <p:nvCxnSpPr>
            <p:cNvPr id="15" name="AutoShape 13"/>
            <p:cNvCxnSpPr>
              <a:cxnSpLocks noChangeShapeType="1"/>
            </p:cNvCxnSpPr>
            <p:nvPr/>
          </p:nvCxnSpPr>
          <p:spPr bwMode="auto">
            <a:xfrm>
              <a:off x="7643813" y="4648200"/>
              <a:ext cx="639762" cy="3810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8212138" y="4800600"/>
              <a:ext cx="9239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>
                  <a:solidFill>
                    <a:srgbClr val="9D0000"/>
                  </a:solidFill>
                </a:rPr>
                <a:t>NULL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10125" y="5257800"/>
            <a:ext cx="4325938" cy="1191403"/>
            <a:chOff x="4810125" y="5257800"/>
            <a:chExt cx="4325938" cy="1191403"/>
          </a:xfrm>
        </p:grpSpPr>
        <p:grpSp>
          <p:nvGrpSpPr>
            <p:cNvPr id="18" name="Group 17"/>
            <p:cNvGrpSpPr/>
            <p:nvPr/>
          </p:nvGrpSpPr>
          <p:grpSpPr>
            <a:xfrm>
              <a:off x="4810125" y="5257800"/>
              <a:ext cx="4325938" cy="1191403"/>
              <a:chOff x="4810125" y="5257800"/>
              <a:chExt cx="4325938" cy="1191403"/>
            </a:xfrm>
          </p:grpSpPr>
          <p:sp>
            <p:nvSpPr>
              <p:cNvPr id="20" name="Text Box 15"/>
              <p:cNvSpPr txBox="1">
                <a:spLocks noChangeArrowheads="1"/>
              </p:cNvSpPr>
              <p:nvPr/>
            </p:nvSpPr>
            <p:spPr bwMode="auto">
              <a:xfrm>
                <a:off x="4810125" y="5410200"/>
                <a:ext cx="1284944" cy="10390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en-US" sz="2200" b="1" dirty="0">
                    <a:solidFill>
                      <a:srgbClr val="9D0000"/>
                    </a:solidFill>
                    <a:latin typeface="Calibri" pitchFamily="34" charset="0"/>
                  </a:rPr>
                  <a:t>this</a:t>
                </a:r>
              </a:p>
              <a:p>
                <a:pPr algn="ctr">
                  <a:buClrTx/>
                  <a:buFontTx/>
                  <a:buNone/>
                </a:pPr>
                <a:r>
                  <a:rPr lang="en-US" altLang="en-US" sz="2200" b="1" dirty="0">
                    <a:solidFill>
                      <a:srgbClr val="9D0000"/>
                    </a:solidFill>
                    <a:latin typeface="Calibri" pitchFamily="34" charset="0"/>
                  </a:rPr>
                  <a:t>pointer is</a:t>
                </a:r>
              </a:p>
              <a:p>
                <a:pPr algn="ctr">
                  <a:buClrTx/>
                  <a:buFontTx/>
                  <a:buNone/>
                </a:pPr>
                <a:r>
                  <a:rPr lang="en-US" altLang="en-US" sz="2200" b="1" dirty="0">
                    <a:solidFill>
                      <a:srgbClr val="9D0000"/>
                    </a:solidFill>
                    <a:latin typeface="Calibri" pitchFamily="34" charset="0"/>
                  </a:rPr>
                  <a:t>returned</a:t>
                </a:r>
              </a:p>
            </p:txBody>
          </p:sp>
          <p:cxnSp>
            <p:nvCxnSpPr>
              <p:cNvPr id="21" name="AutoShape 16"/>
              <p:cNvCxnSpPr>
                <a:cxnSpLocks noChangeShapeType="1"/>
              </p:cNvCxnSpPr>
              <p:nvPr/>
            </p:nvCxnSpPr>
            <p:spPr bwMode="auto">
              <a:xfrm>
                <a:off x="5919788" y="5562600"/>
                <a:ext cx="609600" cy="381000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22" name="Rectangle 17"/>
              <p:cNvSpPr>
                <a:spLocks noChangeArrowheads="1"/>
              </p:cNvSpPr>
              <p:nvPr/>
            </p:nvSpPr>
            <p:spPr bwMode="auto">
              <a:xfrm>
                <a:off x="6529388" y="5257800"/>
                <a:ext cx="817562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18"/>
              <p:cNvSpPr>
                <a:spLocks noChangeArrowheads="1"/>
              </p:cNvSpPr>
              <p:nvPr/>
            </p:nvSpPr>
            <p:spPr bwMode="auto">
              <a:xfrm>
                <a:off x="7346950" y="5257800"/>
                <a:ext cx="446088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4" name="AutoShape 20"/>
              <p:cNvCxnSpPr>
                <a:cxnSpLocks noChangeShapeType="1"/>
              </p:cNvCxnSpPr>
              <p:nvPr/>
            </p:nvCxnSpPr>
            <p:spPr bwMode="auto">
              <a:xfrm>
                <a:off x="7643813" y="5562600"/>
                <a:ext cx="639762" cy="381000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25" name="Text Box 21"/>
              <p:cNvSpPr txBox="1">
                <a:spLocks noChangeArrowheads="1"/>
              </p:cNvSpPr>
              <p:nvPr/>
            </p:nvSpPr>
            <p:spPr bwMode="auto">
              <a:xfrm>
                <a:off x="8212138" y="5715000"/>
                <a:ext cx="923925" cy="428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>
                    <a:solidFill>
                      <a:srgbClr val="9D0000"/>
                    </a:solidFill>
                  </a:rPr>
                  <a:t>NULL</a:t>
                </a:r>
              </a:p>
            </p:txBody>
          </p:sp>
        </p:grp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6675438" y="5410200"/>
              <a:ext cx="324426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2</a:t>
              </a:r>
            </a:p>
          </p:txBody>
        </p:sp>
      </p:grp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4071934" y="2389997"/>
            <a:ext cx="4574217" cy="1039003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dirty="0" smtClean="0">
                <a:latin typeface="+mn-lt"/>
              </a:rPr>
              <a:t>Delete </a:t>
            </a:r>
            <a:r>
              <a:rPr lang="en-US" altLang="en-US" sz="2200" dirty="0">
                <a:latin typeface="+mn-lt"/>
              </a:rPr>
              <a:t>the node pointed </a:t>
            </a:r>
            <a:r>
              <a:rPr lang="en-US" altLang="en-US" sz="2200" dirty="0" smtClean="0">
                <a:latin typeface="+mn-lt"/>
              </a:rPr>
              <a:t>by </a:t>
            </a:r>
            <a:r>
              <a:rPr lang="en-US" altLang="en-US" sz="2200" dirty="0" err="1">
                <a:latin typeface="+mn-lt"/>
              </a:rPr>
              <a:t>pnode</a:t>
            </a:r>
            <a:r>
              <a:rPr lang="en-US" altLang="en-US" sz="2200" dirty="0">
                <a:latin typeface="+mn-lt"/>
              </a:rPr>
              <a:t>. </a:t>
            </a:r>
            <a:r>
              <a:rPr lang="en-US" altLang="en-US" sz="2200" dirty="0" err="1" smtClean="0">
                <a:latin typeface="+mn-lt"/>
              </a:rPr>
              <a:t>ppnode</a:t>
            </a:r>
            <a:r>
              <a:rPr lang="en-US" altLang="en-US" sz="2200" dirty="0" smtClean="0">
                <a:latin typeface="+mn-lt"/>
              </a:rPr>
              <a:t>: pointer </a:t>
            </a:r>
            <a:r>
              <a:rPr lang="en-US" altLang="en-US" sz="2200" dirty="0">
                <a:latin typeface="+mn-lt"/>
              </a:rPr>
              <a:t>to the node </a:t>
            </a:r>
            <a:r>
              <a:rPr lang="en-US" altLang="en-US" sz="2200" dirty="0" smtClean="0">
                <a:latin typeface="+mn-lt"/>
              </a:rPr>
              <a:t>before </a:t>
            </a:r>
            <a:r>
              <a:rPr lang="en-US" altLang="en-US" sz="2200" dirty="0" err="1" smtClean="0">
                <a:latin typeface="+mn-lt"/>
              </a:rPr>
              <a:t>pnode</a:t>
            </a:r>
            <a:r>
              <a:rPr lang="en-US" altLang="en-US" sz="2200" dirty="0" smtClean="0">
                <a:latin typeface="+mn-lt"/>
              </a:rPr>
              <a:t>, </a:t>
            </a:r>
            <a:r>
              <a:rPr lang="en-US" altLang="en-US" sz="2200" dirty="0">
                <a:latin typeface="+mn-lt"/>
              </a:rPr>
              <a:t>if </a:t>
            </a:r>
            <a:r>
              <a:rPr lang="en-US" altLang="en-US" sz="2200" dirty="0" smtClean="0">
                <a:latin typeface="+mn-lt"/>
              </a:rPr>
              <a:t>it </a:t>
            </a:r>
            <a:r>
              <a:rPr lang="en-US" altLang="en-US" sz="2200" dirty="0">
                <a:latin typeface="+mn-lt"/>
              </a:rPr>
              <a:t>exists, otherwise </a:t>
            </a:r>
            <a:r>
              <a:rPr lang="en-US" altLang="en-US" sz="2200" dirty="0" smtClean="0">
                <a:latin typeface="+mn-lt"/>
              </a:rPr>
              <a:t>NULL</a:t>
            </a:r>
            <a:r>
              <a:rPr lang="en-US" altLang="en-US" sz="2200" dirty="0">
                <a:latin typeface="+mn-lt"/>
              </a:rPr>
              <a:t>. 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142844" y="3543308"/>
            <a:ext cx="4267200" cy="1039003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dirty="0">
                <a:latin typeface="+mn-lt"/>
              </a:rPr>
              <a:t>Function returns </a:t>
            </a:r>
            <a:r>
              <a:rPr lang="en-US" altLang="en-US" sz="2200" dirty="0" err="1">
                <a:latin typeface="+mn-lt"/>
              </a:rPr>
              <a:t>ppnode</a:t>
            </a:r>
            <a:r>
              <a:rPr lang="en-US" altLang="en-US" sz="2200" dirty="0">
                <a:latin typeface="+mn-lt"/>
              </a:rPr>
              <a:t> if it is  non-null, else returns the successor of </a:t>
            </a:r>
            <a:r>
              <a:rPr lang="en-US" altLang="en-US" sz="2200" dirty="0" err="1">
                <a:latin typeface="+mn-lt"/>
              </a:rPr>
              <a:t>pnode</a:t>
            </a:r>
            <a:r>
              <a:rPr lang="en-US" altLang="en-US" sz="2200" dirty="0">
                <a:latin typeface="+mn-lt"/>
              </a:rPr>
              <a:t>. 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9CD4871-B1E3-4142-91D1-8462A8DD7C44}" type="datetime7">
              <a:rPr lang="en-US" altLang="en-US" smtClean="0"/>
              <a:pPr/>
              <a:t>Nov-17</a:t>
            </a:fld>
            <a:endParaRPr lang="en-US" alt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DataStructures</a:t>
            </a:r>
            <a:endParaRPr lang="hi-IN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DEB0225-6FE0-4D10-B115-5A4954E37AF2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81193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76199" y="784586"/>
            <a:ext cx="5791201" cy="2298322"/>
          </a:xfrm>
          <a:prstGeom prst="rect">
            <a:avLst/>
          </a:prstGeom>
          <a:solidFill>
            <a:srgbClr val="8BE6FF"/>
          </a:solidFill>
          <a:ln w="6480" cap="sq">
            <a:solidFill>
              <a:srgbClr val="002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 err="1" smtClean="0">
                <a:latin typeface="Calibri" pitchFamily="34" charset="0"/>
              </a:rPr>
              <a:t>Listnode</a:t>
            </a:r>
            <a:r>
              <a:rPr lang="en-US" altLang="en-US" sz="2200" b="1" dirty="0" smtClean="0">
                <a:latin typeface="Calibri" pitchFamily="34" charset="0"/>
              </a:rPr>
              <a:t> search(</a:t>
            </a:r>
            <a:r>
              <a:rPr lang="en-US" altLang="en-US" sz="2200" b="1" dirty="0" err="1" smtClean="0">
                <a:latin typeface="Calibri" pitchFamily="34" charset="0"/>
              </a:rPr>
              <a:t>Listnode</a:t>
            </a:r>
            <a:r>
              <a:rPr lang="en-US" altLang="en-US" sz="2200" b="1" dirty="0" smtClean="0">
                <a:latin typeface="Calibri" pitchFamily="34" charset="0"/>
              </a:rPr>
              <a:t> head</a:t>
            </a:r>
            <a:r>
              <a:rPr lang="en-US" altLang="en-US" sz="2200" b="1" dirty="0">
                <a:latin typeface="Calibri" pitchFamily="34" charset="0"/>
              </a:rPr>
              <a:t>, int key) {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   </a:t>
            </a:r>
            <a:r>
              <a:rPr lang="en-US" altLang="en-US" sz="2200" b="1" dirty="0" err="1" smtClean="0">
                <a:latin typeface="Calibri" pitchFamily="34" charset="0"/>
              </a:rPr>
              <a:t>Listnode</a:t>
            </a:r>
            <a:r>
              <a:rPr lang="en-US" altLang="en-US" sz="2200" b="1" dirty="0" smtClean="0">
                <a:latin typeface="Calibri" pitchFamily="34" charset="0"/>
              </a:rPr>
              <a:t> </a:t>
            </a:r>
            <a:r>
              <a:rPr lang="en-US" altLang="en-US" sz="2200" b="1" dirty="0" err="1" smtClean="0">
                <a:latin typeface="Calibri" pitchFamily="34" charset="0"/>
              </a:rPr>
              <a:t>curr</a:t>
            </a:r>
            <a:r>
              <a:rPr lang="en-US" altLang="en-US" sz="2200" b="1" dirty="0" smtClean="0">
                <a:latin typeface="Calibri" pitchFamily="34" charset="0"/>
              </a:rPr>
              <a:t> </a:t>
            </a:r>
            <a:r>
              <a:rPr lang="en-US" altLang="en-US" sz="2200" b="1" dirty="0">
                <a:latin typeface="Calibri" pitchFamily="34" charset="0"/>
              </a:rPr>
              <a:t>= head;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 </a:t>
            </a:r>
            <a:r>
              <a:rPr lang="en-US" altLang="en-US" sz="2200" b="1" dirty="0" smtClean="0">
                <a:latin typeface="Calibri" pitchFamily="34" charset="0"/>
              </a:rPr>
              <a:t>                  (</a:t>
            </a:r>
            <a:r>
              <a:rPr lang="en-US" altLang="en-US" sz="2200" b="1" dirty="0" err="1" smtClean="0">
                <a:solidFill>
                  <a:srgbClr val="FF0000"/>
                </a:solidFill>
                <a:latin typeface="Calibri" pitchFamily="34" charset="0"/>
              </a:rPr>
              <a:t>curr</a:t>
            </a:r>
            <a:r>
              <a:rPr lang="en-US" altLang="en-US" sz="2200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&amp;&amp; </a:t>
            </a:r>
            <a:r>
              <a:rPr lang="en-US" altLang="en-US" sz="2200" b="1" dirty="0" err="1" smtClean="0">
                <a:solidFill>
                  <a:srgbClr val="FF0000"/>
                </a:solidFill>
                <a:latin typeface="Calibri" pitchFamily="34" charset="0"/>
              </a:rPr>
              <a:t>curr</a:t>
            </a:r>
            <a:r>
              <a:rPr lang="en-US" altLang="en-US" sz="2200" b="1" dirty="0" smtClean="0">
                <a:solidFill>
                  <a:srgbClr val="FF0000"/>
                </a:solidFill>
                <a:latin typeface="Calibri" pitchFamily="34" charset="0"/>
              </a:rPr>
              <a:t>-</a:t>
            </a: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&gt;data != key</a:t>
            </a:r>
            <a:r>
              <a:rPr lang="en-US" altLang="en-US" sz="2200" b="1" dirty="0">
                <a:latin typeface="Calibri" pitchFamily="34" charset="0"/>
              </a:rPr>
              <a:t>) 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	</a:t>
            </a:r>
            <a:r>
              <a:rPr lang="en-US" altLang="en-US" sz="2200" b="1" dirty="0" smtClean="0">
                <a:latin typeface="Calibri" pitchFamily="34" charset="0"/>
              </a:rPr>
              <a:t>       </a:t>
            </a:r>
            <a:r>
              <a:rPr lang="en-US" altLang="en-US" sz="2200" b="1" dirty="0" err="1" smtClean="0">
                <a:latin typeface="Calibri" pitchFamily="34" charset="0"/>
              </a:rPr>
              <a:t>curr</a:t>
            </a:r>
            <a:r>
              <a:rPr lang="en-US" altLang="en-US" sz="2200" b="1" dirty="0" smtClean="0">
                <a:latin typeface="Calibri" pitchFamily="34" charset="0"/>
              </a:rPr>
              <a:t> </a:t>
            </a:r>
            <a:r>
              <a:rPr lang="en-US" altLang="en-US" sz="2200" b="1" dirty="0">
                <a:latin typeface="Calibri" pitchFamily="34" charset="0"/>
              </a:rPr>
              <a:t>= </a:t>
            </a:r>
            <a:r>
              <a:rPr lang="en-US" altLang="en-US" sz="2200" b="1" dirty="0" err="1">
                <a:latin typeface="Calibri" pitchFamily="34" charset="0"/>
              </a:rPr>
              <a:t>curr</a:t>
            </a:r>
            <a:r>
              <a:rPr lang="en-US" altLang="en-US" sz="2200" b="1" dirty="0">
                <a:latin typeface="Calibri" pitchFamily="34" charset="0"/>
              </a:rPr>
              <a:t>-&gt;next;</a:t>
            </a:r>
          </a:p>
          <a:p>
            <a:pPr>
              <a:buClrTx/>
              <a:buFontTx/>
              <a:buNone/>
            </a:pPr>
            <a:r>
              <a:rPr lang="en-US" altLang="en-US" sz="2200" b="1" dirty="0" smtClean="0">
                <a:latin typeface="Calibri" pitchFamily="34" charset="0"/>
              </a:rPr>
              <a:t>   </a:t>
            </a:r>
            <a:endParaRPr lang="en-US" altLang="en-US" sz="2200" b="1" dirty="0">
              <a:latin typeface="Calibri" pitchFamily="34" charset="0"/>
            </a:endParaRP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    return </a:t>
            </a:r>
            <a:r>
              <a:rPr lang="en-US" altLang="en-US" sz="2200" b="1" dirty="0" err="1">
                <a:latin typeface="Calibri" pitchFamily="34" charset="0"/>
              </a:rPr>
              <a:t>curr</a:t>
            </a:r>
            <a:r>
              <a:rPr lang="en-US" altLang="en-US" sz="2200" b="1" dirty="0">
                <a:latin typeface="Calibri" pitchFamily="34" charset="0"/>
              </a:rPr>
              <a:t>;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} </a:t>
            </a:r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5715000" y="5943600"/>
            <a:ext cx="2971800" cy="914400"/>
          </a:xfrm>
          <a:prstGeom prst="roundRect">
            <a:avLst>
              <a:gd name="adj" fmla="val 16667"/>
            </a:avLst>
          </a:prstGeom>
          <a:solidFill>
            <a:srgbClr val="FFE39D"/>
          </a:solidFill>
          <a:ln w="648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807075" y="5935663"/>
            <a:ext cx="2231037" cy="72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 err="1">
                <a:solidFill>
                  <a:srgbClr val="9D0000"/>
                </a:solidFill>
                <a:latin typeface="Calibri" pitchFamily="34" charset="0"/>
              </a:rPr>
              <a:t>curr</a:t>
            </a: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 = </a:t>
            </a:r>
            <a:r>
              <a:rPr lang="en-US" altLang="en-US" sz="2200" b="1" dirty="0" err="1">
                <a:solidFill>
                  <a:srgbClr val="9D0000"/>
                </a:solidFill>
                <a:latin typeface="Calibri" pitchFamily="34" charset="0"/>
              </a:rPr>
              <a:t>curr</a:t>
            </a: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-&gt;next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step to next node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5334000" y="3048000"/>
            <a:ext cx="3808413" cy="2360613"/>
            <a:chOff x="3360" y="1920"/>
            <a:chExt cx="2399" cy="1487"/>
          </a:xfrm>
        </p:grpSpPr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3360" y="1920"/>
              <a:ext cx="2399" cy="1487"/>
            </a:xfrm>
            <a:prstGeom prst="flowChartDecision">
              <a:avLst/>
            </a:prstGeom>
            <a:solidFill>
              <a:srgbClr val="FFFF81"/>
            </a:solidFill>
            <a:ln w="648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3518" y="2352"/>
              <a:ext cx="1766" cy="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curr</a:t>
              </a: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-&gt;data == key?</a:t>
              </a:r>
            </a:p>
            <a:p>
              <a:pPr algn="ctr"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Does the current node</a:t>
              </a:r>
            </a:p>
            <a:p>
              <a:pPr algn="ctr"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contain the key?</a:t>
              </a:r>
            </a:p>
          </p:txBody>
        </p:sp>
      </p:grp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010400" y="5410200"/>
            <a:ext cx="457200" cy="533400"/>
          </a:xfrm>
          <a:prstGeom prst="downArrow">
            <a:avLst>
              <a:gd name="adj1" fmla="val 50000"/>
              <a:gd name="adj2" fmla="val 49999"/>
            </a:avLst>
          </a:prstGeom>
          <a:solidFill>
            <a:srgbClr val="7FD13B"/>
          </a:solidFill>
          <a:ln w="25560" cap="sq">
            <a:solidFill>
              <a:srgbClr val="5C992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6096000" y="0"/>
            <a:ext cx="3046413" cy="1217613"/>
            <a:chOff x="3840" y="0"/>
            <a:chExt cx="1919" cy="767"/>
          </a:xfrm>
        </p:grpSpPr>
        <p:sp>
          <p:nvSpPr>
            <p:cNvPr id="15" name="AutoShape 9"/>
            <p:cNvSpPr>
              <a:spLocks noChangeArrowheads="1"/>
            </p:cNvSpPr>
            <p:nvPr/>
          </p:nvSpPr>
          <p:spPr bwMode="auto">
            <a:xfrm>
              <a:off x="4704" y="576"/>
              <a:ext cx="287" cy="19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7FD13B"/>
            </a:solidFill>
            <a:ln w="25560" cap="sq">
              <a:solidFill>
                <a:srgbClr val="5C992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10"/>
            <p:cNvSpPr>
              <a:spLocks noChangeArrowheads="1"/>
            </p:cNvSpPr>
            <p:nvPr/>
          </p:nvSpPr>
          <p:spPr bwMode="auto">
            <a:xfrm>
              <a:off x="3840" y="0"/>
              <a:ext cx="1919" cy="575"/>
            </a:xfrm>
            <a:prstGeom prst="roundRect">
              <a:avLst>
                <a:gd name="adj" fmla="val 16667"/>
              </a:avLst>
            </a:prstGeom>
            <a:solidFill>
              <a:srgbClr val="94F0E4"/>
            </a:solidFill>
            <a:ln w="648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3853" y="0"/>
              <a:ext cx="1503" cy="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curr</a:t>
              </a: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 = head</a:t>
              </a:r>
            </a:p>
            <a:p>
              <a:pPr algn="ctr"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start at head of list</a:t>
              </a:r>
            </a:p>
          </p:txBody>
        </p:sp>
      </p:grp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6324600" y="1219200"/>
            <a:ext cx="2817813" cy="1522413"/>
            <a:chOff x="3984" y="768"/>
            <a:chExt cx="1775" cy="959"/>
          </a:xfrm>
        </p:grpSpPr>
        <p:sp>
          <p:nvSpPr>
            <p:cNvPr id="19" name="AutoShape 13"/>
            <p:cNvSpPr>
              <a:spLocks noChangeArrowheads="1"/>
            </p:cNvSpPr>
            <p:nvPr/>
          </p:nvSpPr>
          <p:spPr bwMode="auto">
            <a:xfrm>
              <a:off x="3984" y="768"/>
              <a:ext cx="1775" cy="959"/>
            </a:xfrm>
            <a:prstGeom prst="flowChartDecision">
              <a:avLst/>
            </a:prstGeom>
            <a:solidFill>
              <a:srgbClr val="FFE39D"/>
            </a:solidFill>
            <a:ln w="648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4259" y="951"/>
              <a:ext cx="1105" cy="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curr</a:t>
              </a: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== null?</a:t>
              </a:r>
            </a:p>
            <a:p>
              <a:pPr algn="ctr"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Reached end </a:t>
              </a:r>
            </a:p>
            <a:p>
              <a:pPr algn="ctr"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of list?</a:t>
              </a:r>
            </a:p>
          </p:txBody>
        </p:sp>
      </p:grpSp>
      <p:pic>
        <p:nvPicPr>
          <p:cNvPr id="21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23100" y="2505075"/>
            <a:ext cx="889000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7773988" y="2895600"/>
            <a:ext cx="558464" cy="409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NO</a:t>
            </a:r>
          </a:p>
        </p:txBody>
      </p:sp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4267200" y="4648200"/>
            <a:ext cx="1600200" cy="914400"/>
          </a:xfrm>
          <a:prstGeom prst="roundRect">
            <a:avLst>
              <a:gd name="adj" fmla="val 16667"/>
            </a:avLst>
          </a:prstGeom>
          <a:solidFill>
            <a:srgbClr val="75FF82"/>
          </a:solidFill>
          <a:ln w="648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4192669" y="4638577"/>
            <a:ext cx="1455888" cy="72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alibri" pitchFamily="34" charset="0"/>
              </a:rPr>
              <a:t>Found!</a:t>
            </a:r>
          </a:p>
          <a:p>
            <a:pPr algn="ctr">
              <a:buClrTx/>
              <a:buFontTx/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alibri" pitchFamily="34" charset="0"/>
              </a:rPr>
              <a:t>return </a:t>
            </a:r>
            <a:r>
              <a:rPr lang="en-US" altLang="en-US" sz="2200" b="1" dirty="0" err="1" smtClean="0">
                <a:solidFill>
                  <a:srgbClr val="0070C0"/>
                </a:solidFill>
                <a:latin typeface="Calibri" pitchFamily="34" charset="0"/>
              </a:rPr>
              <a:t>curr</a:t>
            </a:r>
            <a:endParaRPr lang="en-US" altLang="en-US" sz="22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7545388" y="5486400"/>
            <a:ext cx="558464" cy="409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NO</a:t>
            </a:r>
          </a:p>
        </p:txBody>
      </p:sp>
      <p:sp>
        <p:nvSpPr>
          <p:cNvPr id="26" name="AutoShape 20"/>
          <p:cNvSpPr>
            <a:spLocks noChangeArrowheads="1"/>
          </p:cNvSpPr>
          <p:nvPr/>
        </p:nvSpPr>
        <p:spPr bwMode="auto">
          <a:xfrm>
            <a:off x="4648200" y="2267549"/>
            <a:ext cx="1828800" cy="1056676"/>
          </a:xfrm>
          <a:prstGeom prst="roundRect">
            <a:avLst>
              <a:gd name="adj" fmla="val 16667"/>
            </a:avLst>
          </a:prstGeom>
          <a:solidFill>
            <a:srgbClr val="FDBC9F"/>
          </a:solidFill>
          <a:ln w="648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4495801" y="2298700"/>
            <a:ext cx="2128756" cy="1039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FAILED!</a:t>
            </a:r>
          </a:p>
          <a:p>
            <a:pPr algn="ctr"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return </a:t>
            </a:r>
            <a:r>
              <a:rPr lang="en-US" altLang="en-US" sz="2200" b="1" dirty="0" err="1" smtClean="0">
                <a:latin typeface="Calibri" pitchFamily="34" charset="0"/>
              </a:rPr>
              <a:t>curr</a:t>
            </a:r>
            <a:r>
              <a:rPr lang="en-US" altLang="en-US" sz="2200" b="1" dirty="0" smtClean="0">
                <a:latin typeface="Calibri" pitchFamily="34" charset="0"/>
              </a:rPr>
              <a:t> </a:t>
            </a:r>
            <a:r>
              <a:rPr lang="en-US" altLang="en-US" sz="1400" b="1" dirty="0" smtClean="0">
                <a:latin typeface="Calibri" pitchFamily="34" charset="0"/>
              </a:rPr>
              <a:t>(NULL)</a:t>
            </a:r>
            <a:endParaRPr lang="en-US" altLang="en-US" sz="1400" b="1" dirty="0">
              <a:latin typeface="Calibri" pitchFamily="34" charset="0"/>
            </a:endParaRPr>
          </a:p>
          <a:p>
            <a:pPr algn="ctr">
              <a:buClrTx/>
              <a:buFontTx/>
              <a:buNone/>
            </a:pPr>
            <a:endParaRPr lang="en-US" altLang="en-US" sz="2200" b="1" dirty="0">
              <a:latin typeface="Calibri" pitchFamily="34" charset="0"/>
            </a:endParaRP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5645150" y="1371600"/>
            <a:ext cx="595782" cy="409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YES</a:t>
            </a:r>
          </a:p>
        </p:txBody>
      </p:sp>
      <p:pic>
        <p:nvPicPr>
          <p:cNvPr id="29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914525"/>
            <a:ext cx="7366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4654550" y="3733800"/>
            <a:ext cx="595782" cy="409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YES</a:t>
            </a:r>
          </a:p>
        </p:txBody>
      </p:sp>
      <p:pic>
        <p:nvPicPr>
          <p:cNvPr id="31" name="Picture 2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62525" y="4127500"/>
            <a:ext cx="43815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304800" y="3912244"/>
            <a:ext cx="3810000" cy="1353833"/>
          </a:xfrm>
          <a:prstGeom prst="rect">
            <a:avLst/>
          </a:prstGeom>
          <a:solidFill>
            <a:srgbClr val="CCEDB1"/>
          </a:solidFill>
          <a:ln w="9360" cap="sq">
            <a:solidFill>
              <a:srgbClr val="002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 smtClean="0">
                <a:solidFill>
                  <a:srgbClr val="9D0000"/>
                </a:solidFill>
                <a:latin typeface="Calibri" pitchFamily="34" charset="0"/>
              </a:rPr>
              <a:t>search </a:t>
            </a: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for key in a list pointed to by head.</a:t>
            </a:r>
          </a:p>
          <a:p>
            <a:pPr>
              <a:buClrTx/>
              <a:buFontTx/>
              <a:buNone/>
            </a:pPr>
            <a:r>
              <a:rPr lang="en-US" altLang="en-US" sz="2200" b="1" dirty="0" smtClean="0">
                <a:solidFill>
                  <a:srgbClr val="9D0000"/>
                </a:solidFill>
                <a:latin typeface="Calibri" pitchFamily="34" charset="0"/>
              </a:rPr>
              <a:t>Return </a:t>
            </a: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pointer to the node found or else </a:t>
            </a:r>
            <a:r>
              <a:rPr lang="en-US" altLang="en-US" sz="2200" b="1" dirty="0" smtClean="0">
                <a:solidFill>
                  <a:srgbClr val="9D0000"/>
                </a:solidFill>
                <a:latin typeface="Calibri" pitchFamily="34" charset="0"/>
              </a:rPr>
              <a:t>return </a:t>
            </a: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NULL.</a:t>
            </a:r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304800" y="5700712"/>
            <a:ext cx="3657600" cy="724174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002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Disadvantage: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Sequential access only.</a:t>
            </a:r>
          </a:p>
        </p:txBody>
      </p:sp>
      <p:sp>
        <p:nvSpPr>
          <p:cNvPr id="34" name="Title 6"/>
          <p:cNvSpPr txBox="1">
            <a:spLocks/>
          </p:cNvSpPr>
          <p:nvPr/>
        </p:nvSpPr>
        <p:spPr>
          <a:xfrm>
            <a:off x="323528" y="44624"/>
            <a:ext cx="5683572" cy="71737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defTabSz="914400">
              <a:buClrTx/>
              <a:buSzTx/>
              <a:buFontTx/>
            </a:pPr>
            <a:r>
              <a:rPr lang="en-US" kern="0" dirty="0" smtClean="0">
                <a:solidFill>
                  <a:schemeClr val="tx1"/>
                </a:solidFill>
                <a:latin typeface="Calibri" pitchFamily="34" charset="0"/>
              </a:rPr>
              <a:t>Searching in LL</a:t>
            </a:r>
            <a:endParaRPr lang="en-US" kern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8" name="Bent Arrow 37"/>
          <p:cNvSpPr/>
          <p:nvPr/>
        </p:nvSpPr>
        <p:spPr bwMode="auto">
          <a:xfrm rot="536571" flipH="1">
            <a:off x="8444995" y="2133600"/>
            <a:ext cx="381000" cy="3781425"/>
          </a:xfrm>
          <a:prstGeom prst="bentArrow">
            <a:avLst/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9" name="Text Box 1"/>
          <p:cNvSpPr txBox="1">
            <a:spLocks noChangeArrowheads="1"/>
          </p:cNvSpPr>
          <p:nvPr/>
        </p:nvSpPr>
        <p:spPr bwMode="auto">
          <a:xfrm>
            <a:off x="285720" y="1424296"/>
            <a:ext cx="1038253" cy="409344"/>
          </a:xfrm>
          <a:prstGeom prst="rect">
            <a:avLst/>
          </a:prstGeom>
          <a:solidFill>
            <a:srgbClr val="8BE6FF"/>
          </a:solidFill>
          <a:ln w="6480" cap="sq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 smtClean="0">
                <a:latin typeface="Calibri" pitchFamily="34" charset="0"/>
              </a:rPr>
              <a:t>while</a:t>
            </a:r>
            <a:endParaRPr lang="en-US" altLang="en-US" sz="2200" b="1" dirty="0">
              <a:latin typeface="Calibri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4441F69-8F07-4C8E-8A3E-D5BD650ACE54}" type="datetime7">
              <a:rPr lang="en-US" altLang="en-US" smtClean="0"/>
              <a:pPr/>
              <a:t>Nov-17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DataStructures</a:t>
            </a:r>
            <a:endParaRPr lang="hi-IN" dirty="0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DEB0225-6FE0-4D10-B115-5A4954E37AF2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61944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3" grpId="0" animBg="1"/>
      <p:bldP spid="22" grpId="0"/>
      <p:bldP spid="23" grpId="0" animBg="1"/>
      <p:bldP spid="24" grpId="0"/>
      <p:bldP spid="25" grpId="0"/>
      <p:bldP spid="26" grpId="0" animBg="1"/>
      <p:bldP spid="27" grpId="0"/>
      <p:bldP spid="28" grpId="0"/>
      <p:bldP spid="30" grpId="0"/>
      <p:bldP spid="33" grpId="0" animBg="1"/>
      <p:bldP spid="38" grpId="0" animBg="1"/>
      <p:bldP spid="39" grpId="0" build="allAtOnce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1814</Words>
  <Application>Microsoft Office PowerPoint</Application>
  <PresentationFormat>On-screen Show (4:3)</PresentationFormat>
  <Paragraphs>482</Paragraphs>
  <Slides>25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Using linked lists</vt:lpstr>
      <vt:lpstr>Slide 2</vt:lpstr>
      <vt:lpstr>Linked Lists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Circular Linked List</vt:lpstr>
      <vt:lpstr>Slide 15</vt:lpstr>
      <vt:lpstr>Why circular linked list</vt:lpstr>
      <vt:lpstr>Slide 17</vt:lpstr>
      <vt:lpstr>Stack</vt:lpstr>
      <vt:lpstr>Slide 19</vt:lpstr>
      <vt:lpstr>Queue</vt:lpstr>
      <vt:lpstr>Slide 21</vt:lpstr>
      <vt:lpstr>Slide 22</vt:lpstr>
      <vt:lpstr>Traversing a Binary Tree</vt:lpstr>
      <vt:lpstr>Inorder traversal - iterative</vt:lpstr>
      <vt:lpstr>Recursion vs Iteration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linked lists</dc:title>
  <dc:creator>cse</dc:creator>
  <cp:lastModifiedBy>nisheeth</cp:lastModifiedBy>
  <cp:revision>3</cp:revision>
  <dcterms:created xsi:type="dcterms:W3CDTF">2017-11-06T00:39:49Z</dcterms:created>
  <dcterms:modified xsi:type="dcterms:W3CDTF">2017-11-06T04:57:08Z</dcterms:modified>
</cp:coreProperties>
</file>