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D7AE-94DA-4C5E-89AD-F75EBCBBE70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E9C4-652A-491A-A07D-923CA62DE2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“-o” places the output</a:t>
            </a:r>
            <a:r>
              <a:rPr lang="en-IN" baseline="0" dirty="0" smtClean="0"/>
              <a:t> of </a:t>
            </a:r>
            <a:r>
              <a:rPr lang="en-IN" baseline="0" dirty="0" err="1" smtClean="0"/>
              <a:t>gcc</a:t>
            </a:r>
            <a:r>
              <a:rPr lang="en-IN" baseline="0" dirty="0" smtClean="0"/>
              <a:t> in the file named.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“-o” places the output</a:t>
            </a:r>
            <a:r>
              <a:rPr lang="en-IN" baseline="0" dirty="0" smtClean="0"/>
              <a:t> of </a:t>
            </a:r>
            <a:r>
              <a:rPr lang="en-IN" baseline="0" dirty="0" err="1" smtClean="0"/>
              <a:t>gcc</a:t>
            </a:r>
            <a:r>
              <a:rPr lang="en-IN" baseline="0" dirty="0" smtClean="0"/>
              <a:t> in the file named.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0ED94-0EDF-4970-BD53-6D6EF070E4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237D99-67D2-450D-93D1-6D1FBEE6559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0ED94-0EDF-4970-BD53-6D6EF070E4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5C325B-CFE4-4744-ACB6-6E604F99A80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F05B95-BE0A-4E2F-9E93-2A169052854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FCC4D8-14D2-4BA3-9968-4CB83398BCF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Can have files in the intermediate directories.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9E049-29FE-4CCD-A65E-69A68BD9629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51A72-BD58-49FE-8C41-963A218C6B2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A5B4-F02A-4449-A15A-BC44F7940187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November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Directory commands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733800" y="914400"/>
            <a:ext cx="51054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+mn-lt"/>
              </a:rPr>
              <a:t>After login </a:t>
            </a:r>
            <a:r>
              <a:rPr lang="en-US" altLang="en-US" sz="2400" dirty="0" err="1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 is in home directory /</a:t>
            </a:r>
            <a:r>
              <a:rPr lang="en-US" altLang="en-US" sz="2400" dirty="0" smtClean="0">
                <a:latin typeface="+mn-lt"/>
              </a:rPr>
              <a:t>users/btech15/</a:t>
            </a:r>
            <a:r>
              <a:rPr lang="en-US" altLang="en-US" sz="2400" dirty="0" err="1" smtClean="0">
                <a:latin typeface="+mn-lt"/>
              </a:rPr>
              <a:t>srk</a:t>
            </a:r>
            <a:endParaRPr lang="en-US" altLang="en-US" sz="2400" dirty="0">
              <a:latin typeface="+mn-lt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+mn-lt"/>
              </a:rPr>
              <a:t>To change directory to esc101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 smtClean="0">
                <a:latin typeface="+mn-lt"/>
              </a:rPr>
              <a:t>System </a:t>
            </a:r>
            <a:r>
              <a:rPr lang="en-US" altLang="en-US" sz="2400" dirty="0">
                <a:latin typeface="+mn-lt"/>
              </a:rPr>
              <a:t>returns silently. If there is spelling error, system gives a message. For example, 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533400"/>
            <a:ext cx="4645025" cy="5559425"/>
            <a:chOff x="0" y="336"/>
            <a:chExt cx="2926" cy="3502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864" y="720"/>
              <a:ext cx="0" cy="3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336" y="15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smtClean="0">
                  <a:ea typeface="ＭＳ Ｐゴシック" pitchFamily="32" charset="-128"/>
                </a:rPr>
                <a:t>btech15/</a:t>
              </a:r>
              <a:endParaRPr lang="en-US" altLang="en-US" sz="2000" dirty="0">
                <a:ea typeface="ＭＳ Ｐゴシック" pitchFamily="32" charset="-128"/>
              </a:endParaRPr>
            </a:p>
          </p:txBody>
        </p:sp>
        <p:sp>
          <p:nvSpPr>
            <p:cNvPr id="16390" name="AutoShape 6"/>
            <p:cNvSpPr>
              <a:spLocks noChangeArrowheads="1"/>
            </p:cNvSpPr>
            <p:nvPr/>
          </p:nvSpPr>
          <p:spPr bwMode="auto">
            <a:xfrm>
              <a:off x="336" y="912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>
              <a:off x="336" y="3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      /</a:t>
              </a: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336" y="2112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</a:t>
              </a:r>
              <a:r>
                <a:rPr lang="en-US" altLang="en-US" sz="2000">
                  <a:ea typeface="ＭＳ Ｐゴシック" pitchFamily="32" charset="-128"/>
                </a:rPr>
                <a:t>srk/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816" y="1296"/>
              <a:ext cx="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816" y="1920"/>
              <a:ext cx="0" cy="1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0" y="3120"/>
              <a:ext cx="2926" cy="718"/>
              <a:chOff x="0" y="3120"/>
              <a:chExt cx="2926" cy="718"/>
            </a:xfrm>
          </p:grpSpPr>
          <p:sp>
            <p:nvSpPr>
              <p:cNvPr id="16396" name="AutoShape 12"/>
              <p:cNvSpPr>
                <a:spLocks noChangeArrowheads="1"/>
              </p:cNvSpPr>
              <p:nvPr/>
            </p:nvSpPr>
            <p:spPr bwMode="auto">
              <a:xfrm>
                <a:off x="0" y="3408"/>
                <a:ext cx="862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Sample.c</a:t>
                </a:r>
              </a:p>
            </p:txBody>
          </p:sp>
          <p:sp>
            <p:nvSpPr>
              <p:cNvPr id="16397" name="AutoShape 13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006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Sample2.c</a:t>
                </a:r>
              </a:p>
            </p:txBody>
          </p:sp>
          <p:sp>
            <p:nvSpPr>
              <p:cNvPr id="16398" name="AutoShape 14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910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  </a:t>
                </a:r>
                <a:r>
                  <a:rPr lang="en-US" altLang="en-US" sz="2000">
                    <a:ea typeface="ＭＳ Ｐゴシック" pitchFamily="32" charset="-128"/>
                  </a:rPr>
                  <a:t>a.out</a:t>
                </a:r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 flipH="1">
                <a:off x="430" y="3120"/>
                <a:ext cx="290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64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1" name="AutoShape 17"/>
            <p:cNvSpPr>
              <a:spLocks noChangeArrowheads="1"/>
            </p:cNvSpPr>
            <p:nvPr/>
          </p:nvSpPr>
          <p:spPr bwMode="auto">
            <a:xfrm>
              <a:off x="384" y="27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816" y="2496"/>
              <a:ext cx="4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4191000" y="2209800"/>
            <a:ext cx="3810000" cy="838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$cd </a:t>
            </a:r>
            <a:r>
              <a:rPr lang="en-US" altLang="en-US" sz="2000" dirty="0">
                <a:ea typeface="ＭＳ Ｐゴシック" pitchFamily="32" charset="-128"/>
              </a:rPr>
              <a:t>esc101/</a:t>
            </a:r>
          </a:p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$</a:t>
            </a:r>
            <a:endParaRPr lang="en-US" altLang="en-US" sz="2000" dirty="0">
              <a:ea typeface="ＭＳ Ｐゴシック" pitchFamily="32" charset="-128"/>
            </a:endParaRP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4343400" y="4291026"/>
            <a:ext cx="3886200" cy="10668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$cd </a:t>
            </a:r>
            <a:r>
              <a:rPr lang="en-US" altLang="en-US" sz="2000" dirty="0">
                <a:ea typeface="ＭＳ Ｐゴシック" pitchFamily="32" charset="-128"/>
              </a:rPr>
              <a:t>esc101a/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cd: esc101a: no such file or </a:t>
            </a:r>
            <a:r>
              <a:rPr lang="en-US" altLang="en-US" sz="2000" dirty="0" smtClean="0">
                <a:ea typeface="ＭＳ Ｐゴシック" pitchFamily="32" charset="-128"/>
              </a:rPr>
              <a:t>directory</a:t>
            </a:r>
            <a:endParaRPr lang="en-US" altLang="en-US" sz="2000" dirty="0">
              <a:ea typeface="ＭＳ Ｐゴシック" pitchFamily="32" charset="-128"/>
            </a:endParaRP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90500" y="6172200"/>
            <a:ext cx="6414233" cy="648512"/>
          </a:xfrm>
          <a:prstGeom prst="rect">
            <a:avLst/>
          </a:prstGeom>
          <a:solidFill>
            <a:srgbClr val="FFF1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smtClean="0"/>
              <a:t>These are files</a:t>
            </a:r>
            <a:r>
              <a:rPr lang="en-US" altLang="en-US" dirty="0"/>
              <a:t>. </a:t>
            </a:r>
            <a:r>
              <a:rPr lang="en-US" altLang="en-US" dirty="0" smtClean="0"/>
              <a:t>Files </a:t>
            </a:r>
            <a:r>
              <a:rPr lang="en-US" altLang="en-US" dirty="0"/>
              <a:t>do not contain </a:t>
            </a:r>
            <a:r>
              <a:rPr lang="en-US" altLang="en-US" dirty="0" smtClean="0"/>
              <a:t>other files </a:t>
            </a:r>
            <a:r>
              <a:rPr lang="en-US" altLang="en-US" dirty="0"/>
              <a:t>or directories. </a:t>
            </a:r>
            <a:endParaRPr lang="en-US" altLang="en-US" dirty="0" smtClean="0"/>
          </a:p>
          <a:p>
            <a:pPr>
              <a:buClrTx/>
              <a:buFontTx/>
              <a:buNone/>
            </a:pPr>
            <a:r>
              <a:rPr lang="en-US" altLang="en-US" dirty="0" smtClean="0"/>
              <a:t>Only </a:t>
            </a:r>
            <a:r>
              <a:rPr lang="en-US" altLang="en-US" dirty="0"/>
              <a:t>directories contain files or other directories (or both). </a:t>
            </a:r>
          </a:p>
        </p:txBody>
      </p:sp>
      <p:cxnSp>
        <p:nvCxnSpPr>
          <p:cNvPr id="16406" name="AutoShape 22"/>
          <p:cNvCxnSpPr>
            <a:cxnSpLocks noChangeShapeType="1"/>
          </p:cNvCxnSpPr>
          <p:nvPr/>
        </p:nvCxnSpPr>
        <p:spPr bwMode="auto">
          <a:xfrm>
            <a:off x="304800" y="6096000"/>
            <a:ext cx="1066800" cy="153988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</p:cNvCxnSpPr>
          <p:nvPr/>
        </p:nvCxnSpPr>
        <p:spPr bwMode="auto">
          <a:xfrm rot="5400000">
            <a:off x="1218406" y="5791994"/>
            <a:ext cx="611188" cy="3048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</p:cNvCxnSpPr>
          <p:nvPr/>
        </p:nvCxnSpPr>
        <p:spPr bwMode="auto">
          <a:xfrm rot="10800000" flipV="1">
            <a:off x="1524000" y="5867400"/>
            <a:ext cx="2133600" cy="382588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202111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sz="3600" dirty="0" smtClean="0"/>
              <a:t>Arguments on </a:t>
            </a:r>
            <a:r>
              <a:rPr lang="en-US" sz="3600" dirty="0"/>
              <a:t>the Command 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9856" y="762000"/>
            <a:ext cx="8496944" cy="5184576"/>
          </a:xfrm>
        </p:spPr>
        <p:txBody>
          <a:bodyPr>
            <a:normAutofit/>
          </a:bodyPr>
          <a:lstStyle/>
          <a:p>
            <a:r>
              <a:rPr lang="en-US" dirty="0"/>
              <a:t>Typically when using commands we provide arguments to </a:t>
            </a:r>
            <a:r>
              <a:rPr lang="en-US" dirty="0" smtClean="0"/>
              <a:t>the command </a:t>
            </a:r>
            <a:r>
              <a:rPr lang="en-US" dirty="0"/>
              <a:t>in the same line.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>
                <a:solidFill>
                  <a:srgbClr val="FF0000"/>
                </a:solidFill>
              </a:rPr>
              <a:t>my_dir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my_file.c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file1.c file2.c</a:t>
            </a:r>
          </a:p>
          <a:p>
            <a:r>
              <a:rPr lang="en-US" dirty="0" smtClean="0"/>
              <a:t>In each case, stuff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is the command line argument</a:t>
            </a:r>
          </a:p>
          <a:p>
            <a:r>
              <a:rPr lang="en-US" dirty="0" smtClean="0"/>
              <a:t>In </a:t>
            </a:r>
            <a:r>
              <a:rPr lang="en-US" dirty="0"/>
              <a:t>the third example, </a:t>
            </a:r>
            <a:r>
              <a:rPr lang="en-US" dirty="0" err="1"/>
              <a:t>cp</a:t>
            </a:r>
            <a:r>
              <a:rPr lang="en-US" dirty="0"/>
              <a:t> is the command name and </a:t>
            </a:r>
            <a:r>
              <a:rPr lang="en-US" dirty="0" smtClean="0">
                <a:solidFill>
                  <a:srgbClr val="FF0000"/>
                </a:solidFill>
              </a:rPr>
              <a:t>file1.c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FF0000"/>
                </a:solidFill>
              </a:rPr>
              <a:t>file2.c</a:t>
            </a:r>
            <a:r>
              <a:rPr lang="en-US" dirty="0"/>
              <a:t> are its two arguments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8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sz="3600" dirty="0" smtClean="0"/>
              <a:t>Batch mode vs. Interactive mode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649344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Interactive mode: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first </a:t>
            </a:r>
            <a:r>
              <a:rPr lang="en-US" sz="2400" dirty="0"/>
              <a:t>you enter </a:t>
            </a:r>
            <a:r>
              <a:rPr lang="en-US" sz="2400" dirty="0" smtClean="0"/>
              <a:t>command (say </a:t>
            </a:r>
            <a:r>
              <a:rPr lang="en-US" sz="2400" dirty="0" err="1" smtClean="0">
                <a:solidFill>
                  <a:srgbClr val="FF0000"/>
                </a:solidFill>
              </a:rPr>
              <a:t>mkdir</a:t>
            </a:r>
            <a:r>
              <a:rPr lang="en-US" sz="2400" dirty="0" smtClean="0"/>
              <a:t>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then </a:t>
            </a:r>
            <a:r>
              <a:rPr lang="en-US" sz="2400" dirty="0"/>
              <a:t>you get prompted and you enter </a:t>
            </a:r>
            <a:r>
              <a:rPr lang="en-US" sz="2400" dirty="0" smtClean="0"/>
              <a:t>an </a:t>
            </a:r>
            <a:r>
              <a:rPr lang="en-US" sz="2400" dirty="0" err="1" smtClean="0"/>
              <a:t>arg</a:t>
            </a:r>
            <a:r>
              <a:rPr lang="en-US" sz="2400" dirty="0" smtClean="0"/>
              <a:t> (the directory name, say </a:t>
            </a:r>
            <a:r>
              <a:rPr lang="en-US" sz="2400" dirty="0" smtClean="0">
                <a:solidFill>
                  <a:srgbClr val="FF0000"/>
                </a:solidFill>
              </a:rPr>
              <a:t>esc101</a:t>
            </a:r>
            <a:r>
              <a:rPr lang="en-US" sz="2400" dirty="0" smtClean="0"/>
              <a:t>)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mkdir</a:t>
            </a:r>
            <a:r>
              <a:rPr lang="en-US" sz="2400" dirty="0" smtClean="0"/>
              <a:t> creates the directory esc101, and asks if you want to create more directories. If you say yes, it goes to step 2. Else, it exits.</a:t>
            </a:r>
            <a:endParaRPr lang="en-US" sz="2400" dirty="0"/>
          </a:p>
          <a:p>
            <a:r>
              <a:rPr lang="en-US" sz="2800" dirty="0" smtClean="0"/>
              <a:t>This </a:t>
            </a:r>
            <a:r>
              <a:rPr lang="en-US" sz="2800" dirty="0"/>
              <a:t>is cumbersome.</a:t>
            </a:r>
          </a:p>
          <a:p>
            <a:r>
              <a:rPr lang="en-US" sz="2800" dirty="0" smtClean="0"/>
              <a:t>Batch Mode: If </a:t>
            </a:r>
            <a:r>
              <a:rPr lang="en-US" sz="2800" dirty="0"/>
              <a:t>the arguments are standard, we prefer entering them </a:t>
            </a:r>
            <a:r>
              <a:rPr lang="en-US" sz="2800" dirty="0" smtClean="0"/>
              <a:t>along with </a:t>
            </a:r>
            <a:r>
              <a:rPr lang="en-US" sz="2800" dirty="0"/>
              <a:t>the command </a:t>
            </a:r>
            <a:r>
              <a:rPr lang="en-US" sz="2800" dirty="0" smtClean="0"/>
              <a:t>(Also called command-line mode):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mkdir</a:t>
            </a:r>
            <a:r>
              <a:rPr lang="en-US" sz="2400" dirty="0" smtClean="0">
                <a:solidFill>
                  <a:srgbClr val="FF0000"/>
                </a:solidFill>
              </a:rPr>
              <a:t> esc101 phy102 </a:t>
            </a:r>
            <a:r>
              <a:rPr lang="en-US" sz="2400" dirty="0" err="1" smtClean="0">
                <a:solidFill>
                  <a:srgbClr val="FF0000"/>
                </a:solidFill>
              </a:rPr>
              <a:t>chm_lab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3 Directories created: esc101, phy102 and  </a:t>
            </a:r>
            <a:r>
              <a:rPr lang="en-US" sz="2400" dirty="0" err="1"/>
              <a:t>chm_lab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Nov-17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20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Command Line </a:t>
            </a:r>
            <a:r>
              <a:rPr lang="en-US" dirty="0" err="1" smtClean="0">
                <a:latin typeface="+mn-lt"/>
              </a:rPr>
              <a:t>Args</a:t>
            </a:r>
            <a:r>
              <a:rPr lang="en-US" dirty="0" smtClean="0">
                <a:latin typeface="+mn-lt"/>
              </a:rPr>
              <a:t> in C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5184576"/>
          </a:xfrm>
        </p:spPr>
        <p:txBody>
          <a:bodyPr/>
          <a:lstStyle/>
          <a:p>
            <a:r>
              <a:rPr lang="en-US" dirty="0" smtClean="0"/>
              <a:t>Write a program to read a name from command line, and say “Hello” to it.</a:t>
            </a:r>
          </a:p>
          <a:p>
            <a:r>
              <a:rPr lang="en-US" dirty="0" smtClean="0"/>
              <a:t>Some Example Interaction (Output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a.out</a:t>
            </a:r>
            <a:r>
              <a:rPr lang="en-US" dirty="0"/>
              <a:t> </a:t>
            </a:r>
            <a:r>
              <a:rPr lang="en-US" dirty="0" smtClean="0"/>
              <a:t>Amey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Hello Amey</a:t>
            </a:r>
          </a:p>
          <a:p>
            <a:pPr marL="457200" lvl="1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a.out</a:t>
            </a:r>
            <a:r>
              <a:rPr lang="en-US" dirty="0" smtClean="0"/>
              <a:t> World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Hello World</a:t>
            </a:r>
          </a:p>
          <a:p>
            <a:pPr marL="457200" lvl="1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a.out</a:t>
            </a:r>
            <a:r>
              <a:rPr lang="en-US" dirty="0" smtClean="0"/>
              <a:t> ESC101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Hello ESC101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295723"/>
            <a:ext cx="4419600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cs typeface="+mn-cs"/>
              </a:rPr>
              <a:t>Note: program has no sense of what is a name. It just prints the argument provided.</a:t>
            </a:r>
            <a:endParaRPr lang="en-US" sz="3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24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Command Line </a:t>
            </a:r>
            <a:r>
              <a:rPr lang="en-US" sz="4000" dirty="0" err="1" smtClean="0">
                <a:latin typeface="+mn-lt"/>
              </a:rPr>
              <a:t>Args</a:t>
            </a:r>
            <a:r>
              <a:rPr lang="en-US" sz="4000" dirty="0" smtClean="0">
                <a:latin typeface="+mn-lt"/>
              </a:rPr>
              <a:t> -&gt; </a:t>
            </a:r>
            <a:r>
              <a:rPr lang="en-US" sz="4000" dirty="0" err="1" smtClean="0">
                <a:latin typeface="+mn-lt"/>
              </a:rPr>
              <a:t>Args</a:t>
            </a:r>
            <a:r>
              <a:rPr lang="en-US" sz="4000" dirty="0" smtClean="0">
                <a:latin typeface="+mn-lt"/>
              </a:rPr>
              <a:t> to main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far we used the following signature for main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US" dirty="0" smtClean="0"/>
              <a:t>But main can take arguments. The modified prototype of main is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main(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argc</a:t>
            </a:r>
            <a:r>
              <a:rPr lang="en-US" dirty="0" smtClean="0">
                <a:solidFill>
                  <a:srgbClr val="FF0000"/>
                </a:solidFill>
              </a:rPr>
              <a:t>, char **</a:t>
            </a:r>
            <a:r>
              <a:rPr lang="en-US" dirty="0" err="1" smtClean="0">
                <a:solidFill>
                  <a:srgbClr val="FF0000"/>
                </a:solidFill>
              </a:rPr>
              <a:t>argv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Argument Count (</a:t>
            </a:r>
            <a:r>
              <a:rPr lang="en-US" dirty="0" err="1" smtClean="0">
                <a:solidFill>
                  <a:srgbClr val="FF0000"/>
                </a:solidFill>
              </a:rPr>
              <a:t>argc</a:t>
            </a:r>
            <a:r>
              <a:rPr lang="en-US" dirty="0" smtClean="0"/>
              <a:t>): An </a:t>
            </a:r>
            <a:r>
              <a:rPr lang="en-US" dirty="0" err="1" smtClean="0"/>
              <a:t>int</a:t>
            </a:r>
            <a:r>
              <a:rPr lang="en-US" dirty="0" smtClean="0"/>
              <a:t> that tells the number of arguments passed on command line</a:t>
            </a:r>
          </a:p>
          <a:p>
            <a:pPr lvl="1"/>
            <a:r>
              <a:rPr lang="en-US" dirty="0" smtClean="0"/>
              <a:t>Argument Values (</a:t>
            </a:r>
            <a:r>
              <a:rPr lang="en-US" dirty="0" err="1" smtClean="0">
                <a:solidFill>
                  <a:srgbClr val="FF0000"/>
                </a:solidFill>
              </a:rPr>
              <a:t>argv</a:t>
            </a:r>
            <a:r>
              <a:rPr lang="en-US" dirty="0" smtClean="0"/>
              <a:t>): Array of strings. </a:t>
            </a:r>
            <a:r>
              <a:rPr lang="en-US" dirty="0" err="1"/>
              <a:t>a</a:t>
            </a:r>
            <a:r>
              <a:rPr lang="en-US" dirty="0" err="1" smtClean="0"/>
              <a:t>rgv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is the </a:t>
            </a:r>
            <a:r>
              <a:rPr lang="en-US" dirty="0" err="1" smtClean="0"/>
              <a:t>i-th</a:t>
            </a:r>
            <a:r>
              <a:rPr lang="en-US" dirty="0" smtClean="0"/>
              <a:t> argument as string.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Esc101,FileIO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47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Args</a:t>
            </a:r>
            <a:r>
              <a:rPr lang="en-US" dirty="0" smtClean="0">
                <a:latin typeface="+mn-lt"/>
              </a:rPr>
              <a:t> to main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marL="0" indent="0"/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“./</a:t>
            </a:r>
            <a:r>
              <a:rPr lang="en-US" dirty="0" err="1" smtClean="0">
                <a:solidFill>
                  <a:srgbClr val="FF0000"/>
                </a:solidFill>
              </a:rPr>
              <a:t>a.out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is included in arguments.</a:t>
            </a:r>
          </a:p>
          <a:p>
            <a:pPr marL="0" indent="0"/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./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a.out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11 + 2 is 13</a:t>
            </a:r>
          </a:p>
          <a:p>
            <a:pPr marL="0" indent="0">
              <a:buNone/>
            </a:pPr>
            <a:r>
              <a:rPr lang="en-US" dirty="0" err="1" smtClean="0"/>
              <a:t>argv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Esc101,FileIO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13" name="Group 38"/>
          <p:cNvGrpSpPr/>
          <p:nvPr/>
        </p:nvGrpSpPr>
        <p:grpSpPr>
          <a:xfrm>
            <a:off x="1280159" y="2743200"/>
            <a:ext cx="3606278" cy="3423512"/>
            <a:chOff x="1280159" y="2743200"/>
            <a:chExt cx="3606278" cy="3423512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9772" y="368023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289772" y="3227561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89772" y="4137434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89772" y="459463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5065414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86000" y="552261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 bwMode="auto">
            <a:xfrm>
              <a:off x="1280159" y="2743200"/>
              <a:ext cx="1005841" cy="528295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670772" y="3429000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670772" y="3891481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667000" y="4378860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672658" y="5751214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2672658" y="4833042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672658" y="5302313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280160" y="3271495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[0]</a:t>
              </a:r>
              <a:r>
                <a:rPr lang="en-US" sz="1100" dirty="0" smtClean="0">
                  <a:latin typeface="Calibri" pitchFamily="34" charset="0"/>
                </a:rPr>
                <a:t>]</a:t>
              </a:r>
              <a:endParaRPr lang="en-US" sz="1100" dirty="0"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159" y="3695675"/>
              <a:ext cx="91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[1]</a:t>
              </a:r>
              <a:r>
                <a:rPr lang="en-US" sz="1100" dirty="0" smtClean="0">
                  <a:latin typeface="Calibri" pitchFamily="34" charset="0"/>
                </a:rPr>
                <a:t>]</a:t>
              </a:r>
              <a:endParaRPr lang="en-US" sz="1100" dirty="0">
                <a:latin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18" y="4157929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[2]</a:t>
              </a:r>
              <a:r>
                <a:rPr lang="en-US" sz="1100" dirty="0" smtClean="0">
                  <a:latin typeface="Calibri" pitchFamily="34" charset="0"/>
                </a:rPr>
                <a:t>]</a:t>
              </a:r>
              <a:endParaRPr lang="en-US" sz="1100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0160" y="4638568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[3]</a:t>
              </a:r>
              <a:r>
                <a:rPr lang="en-US" sz="1100" dirty="0" smtClean="0">
                  <a:latin typeface="Calibri" pitchFamily="34" charset="0"/>
                </a:rPr>
                <a:t>]</a:t>
              </a:r>
              <a:endParaRPr lang="en-US" sz="1100" dirty="0">
                <a:latin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5818" y="5117647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[4]</a:t>
              </a:r>
              <a:r>
                <a:rPr lang="en-US" sz="1100" dirty="0" smtClean="0">
                  <a:latin typeface="Calibri" pitchFamily="34" charset="0"/>
                </a:rPr>
                <a:t>]</a:t>
              </a:r>
              <a:endParaRPr lang="en-US" sz="1100" dirty="0"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818" y="5566548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[5]</a:t>
              </a:r>
              <a:r>
                <a:rPr lang="en-US" sz="1100" dirty="0" smtClean="0">
                  <a:latin typeface="Calibri" pitchFamily="34" charset="0"/>
                </a:rPr>
                <a:t>]</a:t>
              </a:r>
              <a:endParaRPr lang="en-US" sz="1100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3048000"/>
              <a:ext cx="130503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“./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a.out</a:t>
              </a:r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7436" y="4114800"/>
              <a:ext cx="607859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“+”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8873" y="5181600"/>
              <a:ext cx="652743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“is”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1400" y="3581400"/>
              <a:ext cx="764953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“11”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1400" y="4648200"/>
              <a:ext cx="609462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“2”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7436" y="5705047"/>
              <a:ext cx="764953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“13”</a:t>
              </a:r>
              <a:endParaRPr lang="en-US" sz="1400" b="1" dirty="0">
                <a:latin typeface="Calibri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43504" y="3857628"/>
            <a:ext cx="38100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cs typeface="+mn-cs"/>
              </a:rPr>
              <a:t>Note that 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+mn-cs"/>
              </a:rPr>
              <a:t>everything is treated as string, even the numbers!</a:t>
            </a:r>
            <a:endParaRPr lang="en-US" sz="3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4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4643438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8897" y="1331893"/>
            <a:ext cx="5943600" cy="41549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main(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[]) {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if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&lt;2)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("Too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few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!\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n");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else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if 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== 2)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(“Hello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%s\n",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[1]);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else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("Too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many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!\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n");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return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2398693"/>
            <a:ext cx="31242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Amey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Hello Amey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World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Hello World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ESC101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Hello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ESC101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1331893"/>
            <a:ext cx="31242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 smtClean="0">
                <a:solidFill>
                  <a:schemeClr val="tx1"/>
                </a:solidFill>
                <a:latin typeface="Calibri" pitchFamily="34" charset="0"/>
              </a:rPr>
              <a:t>a.out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Too few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8497" y="5370493"/>
            <a:ext cx="36576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Hey There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Too many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3733800" y="341293"/>
            <a:ext cx="4831432" cy="1792306"/>
            <a:chOff x="3733800" y="341293"/>
            <a:chExt cx="4831432" cy="1792306"/>
          </a:xfrm>
        </p:grpSpPr>
        <p:sp>
          <p:nvSpPr>
            <p:cNvPr id="11" name="Rectangle 10"/>
            <p:cNvSpPr/>
            <p:nvPr/>
          </p:nvSpPr>
          <p:spPr>
            <a:xfrm>
              <a:off x="4602832" y="341293"/>
              <a:ext cx="3962400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indent="-285750"/>
              <a:r>
                <a:rPr lang="en-US" sz="2800" dirty="0" smtClean="0">
                  <a:solidFill>
                    <a:srgbClr val="FF0000"/>
                  </a:solidFill>
                  <a:latin typeface="Calibri" pitchFamily="34" charset="0"/>
                </a:rPr>
                <a:t>NOTE: 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char **</a:t>
              </a:r>
              <a:r>
                <a:rPr lang="en-US" sz="2800" dirty="0" err="1" smtClean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argv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 is same as char *</a:t>
              </a:r>
              <a:r>
                <a:rPr lang="en-US" sz="2800" dirty="0" err="1" smtClean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argv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[]</a:t>
              </a:r>
              <a:endParaRPr lang="en-US" sz="28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 bwMode="auto">
            <a:xfrm rot="10800000" flipV="1">
              <a:off x="3733800" y="818346"/>
              <a:ext cx="869032" cy="1315253"/>
            </a:xfrm>
            <a:prstGeom prst="curvedConnector2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36579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What about Other Types?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96944" cy="5791200"/>
          </a:xfrm>
        </p:spPr>
        <p:txBody>
          <a:bodyPr/>
          <a:lstStyle/>
          <a:p>
            <a:r>
              <a:rPr lang="en-US" dirty="0" smtClean="0"/>
              <a:t>Write a program that takes two numbers (integers) on command line and prints their sum.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Everything on command line is read as string! </a:t>
            </a:r>
          </a:p>
          <a:p>
            <a:pPr lvl="1"/>
            <a:r>
              <a:rPr lang="en-US" dirty="0" smtClean="0"/>
              <a:t>How do I convert string to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Solution: Library functions in </a:t>
            </a:r>
            <a:r>
              <a:rPr lang="en-US" dirty="0" err="1" smtClean="0"/>
              <a:t>stdlib.h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atoi</a:t>
            </a:r>
            <a:r>
              <a:rPr lang="en-US" dirty="0" smtClean="0"/>
              <a:t>: takes a string and converts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57150" indent="0" algn="ctr">
              <a:buNone/>
            </a:pPr>
            <a:r>
              <a:rPr lang="en-US" sz="1800" b="1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atoi</a:t>
            </a:r>
            <a:r>
              <a:rPr lang="en-US" sz="1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(“1234”) is 1234, </a:t>
            </a:r>
            <a:r>
              <a:rPr lang="en-US" sz="1800" b="1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atoi</a:t>
            </a:r>
            <a:r>
              <a:rPr lang="en-US" sz="1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(“123ab”) is 123, </a:t>
            </a:r>
            <a:r>
              <a:rPr lang="en-US" sz="1800" b="1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atoi</a:t>
            </a:r>
            <a:r>
              <a:rPr lang="en-US" sz="1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(“ab”) is 0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atof</a:t>
            </a:r>
            <a:r>
              <a:rPr lang="en-US" dirty="0" smtClean="0"/>
              <a:t>: converts a string to double</a:t>
            </a:r>
          </a:p>
          <a:p>
            <a:r>
              <a:rPr lang="en-US" dirty="0" smtClean="0"/>
              <a:t>Other variations : </a:t>
            </a:r>
            <a:r>
              <a:rPr lang="en-US" dirty="0" err="1" smtClean="0">
                <a:solidFill>
                  <a:srgbClr val="FF0000"/>
                </a:solidFill>
              </a:rPr>
              <a:t>atol</a:t>
            </a:r>
            <a:r>
              <a:rPr lang="en-US" dirty="0" smtClean="0">
                <a:solidFill>
                  <a:srgbClr val="FF0000"/>
                </a:solidFill>
              </a:rPr>
              <a:t>, atoll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90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14285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Adding 2 Numbers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32" y="1619329"/>
            <a:ext cx="5943600" cy="452431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#include&lt;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stdlib.h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&gt;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main(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[]) {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if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!= 3)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(“Bad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!\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n");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else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a =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[1]);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b =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[2]);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(“%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\n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",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a+b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}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   return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7103" y="2133600"/>
            <a:ext cx="31242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3 4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3 -4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-1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3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four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en-US" sz="2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7103" y="1066800"/>
            <a:ext cx="31242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 smtClean="0">
                <a:solidFill>
                  <a:schemeClr val="tx1"/>
                </a:solidFill>
                <a:latin typeface="Calibri" pitchFamily="34" charset="0"/>
              </a:rPr>
              <a:t>a.out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Bad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7103" y="5002515"/>
            <a:ext cx="31242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3 4 5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Bad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5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Command line sorting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28600" y="1061621"/>
            <a:ext cx="60198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main(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[]) {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Calibri" pitchFamily="34" charset="0"/>
              </a:rPr>
              <a:t>   int </a:t>
            </a:r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*ar, </a:t>
            </a:r>
            <a:r>
              <a:rPr lang="pt-BR" sz="2400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n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- 1;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*)malloc(sizeof(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) * n);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for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[i+1]);</a:t>
            </a:r>
          </a:p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, n);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// or any other sort </a:t>
            </a:r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for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("%d ",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]);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return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0854" y="1061621"/>
            <a:ext cx="288428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(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*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n)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…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601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Arial Narrow" pitchFamily="32" charset="0"/>
              </a:rPr>
              <a:t>The Programming Cycle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959286"/>
            <a:ext cx="7896225" cy="261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4025" indent="-454025"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  <a:latin typeface="+mn-lt"/>
              </a:rPr>
              <a:t>Write/edit</a:t>
            </a:r>
            <a:r>
              <a:rPr lang="en-US" altLang="en-US" sz="2400" dirty="0" smtClean="0">
                <a:latin typeface="+mn-lt"/>
              </a:rPr>
              <a:t> (change/modify</a:t>
            </a:r>
            <a:r>
              <a:rPr lang="en-US" altLang="en-US" sz="2400" dirty="0">
                <a:latin typeface="+mn-lt"/>
              </a:rPr>
              <a:t>) your program.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  <a:latin typeface="+mn-lt"/>
              </a:rPr>
              <a:t>Compile</a:t>
            </a:r>
            <a:r>
              <a:rPr lang="en-US" altLang="en-US" sz="2400" dirty="0" smtClean="0">
                <a:latin typeface="+mn-lt"/>
              </a:rPr>
              <a:t> the </a:t>
            </a:r>
            <a:r>
              <a:rPr lang="en-US" altLang="en-US" sz="2400" dirty="0">
                <a:latin typeface="+mn-lt"/>
              </a:rPr>
              <a:t>program. If compilation fails, return to editing step.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</a:rPr>
              <a:t>program on an input. </a:t>
            </a:r>
            <a:r>
              <a:rPr lang="en-US" altLang="en-US" sz="2400" dirty="0">
                <a:latin typeface="+mn-lt"/>
              </a:rPr>
              <a:t>If </a:t>
            </a:r>
            <a:r>
              <a:rPr lang="en-US" altLang="en-US" sz="2400" dirty="0" smtClean="0">
                <a:latin typeface="+mn-lt"/>
              </a:rPr>
              <a:t>not </a:t>
            </a:r>
            <a:r>
              <a:rPr lang="en-US" altLang="en-US" sz="2400" dirty="0">
                <a:latin typeface="+mn-lt"/>
              </a:rPr>
              <a:t>correct, return to editing step. </a:t>
            </a:r>
            <a:endParaRPr lang="en-US" altLang="en-US" sz="2400" dirty="0" smtClean="0">
              <a:latin typeface="+mn-lt"/>
            </a:endParaRPr>
          </a:p>
          <a:p>
            <a:pPr marL="914400" lvl="1" indent="-457200">
              <a:spcBef>
                <a:spcPts val="600"/>
              </a:spcBef>
              <a:buClr>
                <a:srgbClr val="990000"/>
              </a:buClr>
              <a:buSzPct val="70000"/>
              <a:buFont typeface="+mj-lt"/>
              <a:buAutoNum type="alphaLcPeriod"/>
            </a:pPr>
            <a:r>
              <a:rPr lang="en-US" altLang="en-US" sz="2000" dirty="0" smtClean="0">
                <a:latin typeface="+mn-lt"/>
              </a:rPr>
              <a:t>Repeat step 3 for other inputs, if any.</a:t>
            </a:r>
            <a:endParaRPr lang="en-US" altLang="en-US" sz="2000" dirty="0">
              <a:latin typeface="+mn-lt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28600" y="3962400"/>
            <a:ext cx="15970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 smtClean="0">
                <a:ea typeface="ＭＳ Ｐゴシック" pitchFamily="32" charset="-128"/>
              </a:rPr>
              <a:t>Write/Edit</a:t>
            </a:r>
            <a:endParaRPr lang="en-US" altLang="en-US" dirty="0">
              <a:ea typeface="ＭＳ Ｐゴシック" pitchFamily="32" charset="-128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543800" y="4038600"/>
            <a:ext cx="11398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Run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28800" y="4038600"/>
            <a:ext cx="2206625" cy="682625"/>
            <a:chOff x="1828800" y="4038600"/>
            <a:chExt cx="2206625" cy="682625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590800" y="4038600"/>
              <a:ext cx="1444625" cy="682625"/>
            </a:xfrm>
            <a:prstGeom prst="flowChartAlternateProcess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Compile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828800" y="4114800"/>
              <a:ext cx="758825" cy="377825"/>
            </a:xfrm>
            <a:prstGeom prst="rightArrow">
              <a:avLst>
                <a:gd name="adj1" fmla="val 50000"/>
                <a:gd name="adj2" fmla="val 5021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38600" y="3657600"/>
            <a:ext cx="3197225" cy="1444625"/>
            <a:chOff x="4038600" y="3657600"/>
            <a:chExt cx="3197225" cy="1444625"/>
          </a:xfrm>
        </p:grpSpPr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267200" y="3657600"/>
              <a:ext cx="2968625" cy="14446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ea typeface="ＭＳ Ｐゴシック" pitchFamily="32" charset="-128"/>
                </a:rPr>
                <a:t>Compilation Errors ?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038600" y="4267200"/>
              <a:ext cx="301625" cy="225425"/>
            </a:xfrm>
            <a:prstGeom prst="rightArrow">
              <a:avLst>
                <a:gd name="adj1" fmla="val 50000"/>
                <a:gd name="adj2" fmla="val 50176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7013575" y="3886200"/>
            <a:ext cx="527050" cy="682625"/>
            <a:chOff x="7013575" y="3886200"/>
            <a:chExt cx="527050" cy="682625"/>
          </a:xfrm>
        </p:grpSpPr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7239000" y="4267200"/>
              <a:ext cx="301625" cy="301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7013575" y="38862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4400"/>
            <a:ext cx="5254625" cy="1063625"/>
            <a:chOff x="609600" y="4724400"/>
            <a:chExt cx="5254625" cy="1063625"/>
          </a:xfrm>
        </p:grpSpPr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762000" y="5486400"/>
              <a:ext cx="5102225" cy="301625"/>
            </a:xfrm>
            <a:prstGeom prst="leftArrow">
              <a:avLst>
                <a:gd name="adj1" fmla="val 50000"/>
                <a:gd name="adj2" fmla="val 50512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609600" y="4724400"/>
              <a:ext cx="301625" cy="1063625"/>
            </a:xfrm>
            <a:prstGeom prst="upArrow">
              <a:avLst>
                <a:gd name="adj1" fmla="val 50000"/>
                <a:gd name="adj2" fmla="val 50381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7239000" y="4800600"/>
            <a:ext cx="1673225" cy="1444625"/>
            <a:chOff x="7239000" y="4800600"/>
            <a:chExt cx="1673225" cy="1444625"/>
          </a:xfrm>
        </p:grpSpPr>
        <p:sp>
          <p:nvSpPr>
            <p:cNvPr id="5135" name="AutoShape 15"/>
            <p:cNvSpPr>
              <a:spLocks noChangeArrowheads="1"/>
            </p:cNvSpPr>
            <p:nvPr/>
          </p:nvSpPr>
          <p:spPr bwMode="auto">
            <a:xfrm>
              <a:off x="7924800" y="4800600"/>
              <a:ext cx="377825" cy="454025"/>
            </a:xfrm>
            <a:prstGeom prst="downArrow">
              <a:avLst>
                <a:gd name="adj1" fmla="val 50000"/>
                <a:gd name="adj2" fmla="val 5007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>
              <a:off x="7239000" y="5257800"/>
              <a:ext cx="1673225" cy="9874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 dirty="0" smtClean="0">
                  <a:ea typeface="ＭＳ Ｐゴシック" pitchFamily="32" charset="-128"/>
                </a:rPr>
                <a:t>OK?</a:t>
              </a:r>
              <a:endParaRPr lang="en-US" altLang="en-US" sz="1600" dirty="0">
                <a:ea typeface="ＭＳ Ｐゴシック" pitchFamily="32" charset="-128"/>
              </a:endParaRP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4956175" y="5105400"/>
            <a:ext cx="984250" cy="454025"/>
            <a:chOff x="4956175" y="5105400"/>
            <a:chExt cx="984250" cy="454025"/>
          </a:xfrm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5638800" y="5105400"/>
              <a:ext cx="301625" cy="454025"/>
            </a:xfrm>
            <a:prstGeom prst="downArrow">
              <a:avLst>
                <a:gd name="adj1" fmla="val 50000"/>
                <a:gd name="adj2" fmla="val 50175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4956175" y="5105400"/>
              <a:ext cx="636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YES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5562600"/>
            <a:ext cx="6473825" cy="671513"/>
            <a:chOff x="762000" y="5562600"/>
            <a:chExt cx="6473825" cy="671513"/>
          </a:xfrm>
        </p:grpSpPr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62000" y="5562600"/>
              <a:ext cx="6473825" cy="301625"/>
            </a:xfrm>
            <a:prstGeom prst="leftArrow">
              <a:avLst>
                <a:gd name="adj1" fmla="val 50000"/>
                <a:gd name="adj2" fmla="val 50478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6478588" y="58674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779463" y="6000768"/>
            <a:ext cx="442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A simple development cycle of a program </a:t>
            </a:r>
          </a:p>
        </p:txBody>
      </p:sp>
      <p:grpSp>
        <p:nvGrpSpPr>
          <p:cNvPr id="9" name="Group 13"/>
          <p:cNvGrpSpPr/>
          <p:nvPr/>
        </p:nvGrpSpPr>
        <p:grpSpPr>
          <a:xfrm>
            <a:off x="8391524" y="4267200"/>
            <a:ext cx="749301" cy="1597025"/>
            <a:chOff x="8391524" y="4267200"/>
            <a:chExt cx="749301" cy="1597025"/>
          </a:xfrm>
        </p:grpSpPr>
        <p:grpSp>
          <p:nvGrpSpPr>
            <p:cNvPr id="12" name="Group 8"/>
            <p:cNvGrpSpPr/>
            <p:nvPr/>
          </p:nvGrpSpPr>
          <p:grpSpPr>
            <a:xfrm>
              <a:off x="8391524" y="4267200"/>
              <a:ext cx="749301" cy="1597025"/>
              <a:chOff x="8391524" y="4267200"/>
              <a:chExt cx="749301" cy="1597025"/>
            </a:xfrm>
          </p:grpSpPr>
          <p:sp>
            <p:nvSpPr>
              <p:cNvPr id="5140" name="AutoShape 20"/>
              <p:cNvSpPr>
                <a:spLocks noChangeArrowheads="1"/>
              </p:cNvSpPr>
              <p:nvPr/>
            </p:nvSpPr>
            <p:spPr bwMode="auto">
              <a:xfrm>
                <a:off x="8839200" y="5638800"/>
                <a:ext cx="301625" cy="225425"/>
              </a:xfrm>
              <a:prstGeom prst="righ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AutoShape 21"/>
              <p:cNvSpPr>
                <a:spLocks noChangeArrowheads="1"/>
              </p:cNvSpPr>
              <p:nvPr/>
            </p:nvSpPr>
            <p:spPr bwMode="auto">
              <a:xfrm>
                <a:off x="8915400" y="4343400"/>
                <a:ext cx="225425" cy="1368425"/>
              </a:xfrm>
              <a:prstGeom prst="upArrow">
                <a:avLst>
                  <a:gd name="adj1" fmla="val 50000"/>
                  <a:gd name="adj2" fmla="val 50587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AutoShape 22"/>
              <p:cNvSpPr>
                <a:spLocks noChangeArrowheads="1"/>
              </p:cNvSpPr>
              <p:nvPr/>
            </p:nvSpPr>
            <p:spPr bwMode="auto">
              <a:xfrm>
                <a:off x="8686800" y="4267200"/>
                <a:ext cx="301625" cy="225425"/>
              </a:xfrm>
              <a:prstGeom prst="lef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23"/>
              <p:cNvSpPr txBox="1">
                <a:spLocks noChangeArrowheads="1"/>
              </p:cNvSpPr>
              <p:nvPr/>
            </p:nvSpPr>
            <p:spPr bwMode="auto">
              <a:xfrm>
                <a:off x="8391524" y="4885888"/>
                <a:ext cx="6365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394418" y="5195141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More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 Inputs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5163" y="6096000"/>
            <a:ext cx="1972262" cy="766465"/>
            <a:chOff x="6635163" y="6096000"/>
            <a:chExt cx="1972262" cy="766465"/>
          </a:xfrm>
        </p:grpSpPr>
        <p:grpSp>
          <p:nvGrpSpPr>
            <p:cNvPr id="14" name="Group 6"/>
            <p:cNvGrpSpPr/>
            <p:nvPr/>
          </p:nvGrpSpPr>
          <p:grpSpPr>
            <a:xfrm>
              <a:off x="7089775" y="6096000"/>
              <a:ext cx="1517650" cy="758825"/>
              <a:chOff x="7089775" y="6096000"/>
              <a:chExt cx="1517650" cy="758825"/>
            </a:xfrm>
          </p:grpSpPr>
          <p:sp>
            <p:nvSpPr>
              <p:cNvPr id="5144" name="AutoShape 24"/>
              <p:cNvSpPr>
                <a:spLocks noChangeArrowheads="1"/>
              </p:cNvSpPr>
              <p:nvPr/>
            </p:nvSpPr>
            <p:spPr bwMode="auto">
              <a:xfrm>
                <a:off x="7924800" y="6248400"/>
                <a:ext cx="301625" cy="1492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7089775" y="6096000"/>
                <a:ext cx="76517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YES!!</a:t>
                </a:r>
              </a:p>
            </p:txBody>
          </p:sp>
          <p:sp>
            <p:nvSpPr>
              <p:cNvPr id="5146" name="AutoShape 26"/>
              <p:cNvSpPr>
                <a:spLocks noChangeArrowheads="1"/>
              </p:cNvSpPr>
              <p:nvPr/>
            </p:nvSpPr>
            <p:spPr bwMode="auto">
              <a:xfrm>
                <a:off x="7620000" y="6400800"/>
                <a:ext cx="987425" cy="454025"/>
              </a:xfrm>
              <a:prstGeom prst="flowChartAlternateProcess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DONE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35163" y="6400800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Inputs 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Exhausted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5149" name="Picture 29" descr="C:\Users\karkare\AppData\Local\Microsoft\Windows\INetCache\IE\EC01WMOS\MC9002515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7377" y="4463067"/>
            <a:ext cx="67465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:\Users\karkare\AppData\Local\Microsoft\Windows\INetCache\IE\45LGD9AS\MC9003256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456103"/>
            <a:ext cx="758824" cy="484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4212" y="5955531"/>
            <a:ext cx="836613" cy="8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9494" y="4514906"/>
            <a:ext cx="910432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C:\Users\karkare\AppData\Local\Microsoft\Windows\INetCache\IE\DUA6OVIV\MC90010474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3658" y="4318744"/>
            <a:ext cx="723010" cy="7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2A7A3-34FE-4DC5-AAAD-2E3E2B5256DD}" type="datetime1">
              <a:rPr lang="en-US" smtClean="0"/>
              <a:pPr>
                <a:defRPr/>
              </a:pPr>
              <a:t>11/8/2017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001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6" grpId="0" animBg="1"/>
      <p:bldP spid="5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Renaming Executable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Nov-17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28600" y="1061621"/>
            <a:ext cx="60198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main(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[]) {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Calibri" pitchFamily="34" charset="0"/>
              </a:rPr>
              <a:t>   int </a:t>
            </a:r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*ar, </a:t>
            </a:r>
            <a:r>
              <a:rPr lang="pt-BR" sz="2400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n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- 1;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*)malloc(sizeof(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) * n);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for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[i+1]);</a:t>
            </a:r>
          </a:p>
          <a:p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, n);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// or any other sort </a:t>
            </a:r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for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("%d ",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]);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return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562600"/>
            <a:ext cx="5715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$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./sort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1 4 2 5 3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9 -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1 6 -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10 10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10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-1 1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2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3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4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5 6 9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3623608"/>
            <a:ext cx="3581400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The flag “-o” of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gcc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can be used to give user-defined name to the executable, e.g.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$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 –o sort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</a:rPr>
              <a:t>myfile.c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0854" y="1061621"/>
            <a:ext cx="288428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(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  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*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n)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   …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601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How do you compile?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7298"/>
            <a:ext cx="8763000" cy="51845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/>
              <a:t>On Unix/Linux </a:t>
            </a:r>
            <a:r>
              <a:rPr lang="en-US" altLang="en-US" sz="2400" dirty="0" err="1" smtClean="0"/>
              <a:t>Konsole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you can </a:t>
            </a:r>
            <a:r>
              <a:rPr lang="en-US" altLang="en-US" sz="2400" dirty="0">
                <a:solidFill>
                  <a:srgbClr val="FF0000"/>
                </a:solidFill>
              </a:rPr>
              <a:t>COMPILE</a:t>
            </a:r>
            <a:r>
              <a:rPr lang="en-US" altLang="en-US" sz="2400" dirty="0"/>
              <a:t> the program using the </a:t>
            </a:r>
            <a:r>
              <a:rPr lang="en-US" altLang="en-US" sz="2400" dirty="0" err="1"/>
              <a:t>gcc</a:t>
            </a:r>
            <a:r>
              <a:rPr lang="en-US" altLang="en-US" sz="2400" dirty="0"/>
              <a:t> command</a:t>
            </a:r>
            <a:r>
              <a:rPr lang="en-US" altLang="en-US" sz="2400" dirty="0" smtClean="0"/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sz="2400" dirty="0" smtClean="0"/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None/>
            </a:pPr>
            <a:endParaRPr lang="en-US" altLang="en-US" sz="2400" dirty="0" smtClean="0"/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None/>
            </a:pPr>
            <a:endParaRPr lang="en-US" altLang="en-US" sz="2400" dirty="0"/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 smtClean="0"/>
              <a:t>If </a:t>
            </a:r>
            <a:r>
              <a:rPr lang="en-US" altLang="en-US" sz="2400" dirty="0"/>
              <a:t>there are no errors, then the system silently shows the prompt </a:t>
            </a:r>
            <a:r>
              <a:rPr lang="en-US" altLang="en-US" sz="2400" dirty="0" smtClean="0"/>
              <a:t>($).</a:t>
            </a:r>
            <a:endParaRPr lang="en-US" altLang="en-US" sz="2400" dirty="0"/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/>
              <a:t>If there are errors, the system will list the errors and  line numbers. Then you can edit (change) your file, fix the errors and recompile</a:t>
            </a:r>
            <a:r>
              <a:rPr lang="en-US" altLang="en-US" sz="2400" dirty="0" smtClean="0"/>
              <a:t>.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 smtClean="0"/>
              <a:t>Warnings may also be produced.</a:t>
            </a:r>
            <a:endParaRPr lang="en-US" altLang="en-US" sz="2400" dirty="0"/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786050" y="2386010"/>
            <a:ext cx="2971800" cy="685800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err="1" smtClean="0">
                <a:solidFill>
                  <a:srgbClr val="FF0000"/>
                </a:solidFill>
                <a:ea typeface="ＭＳ Ｐゴシック" pitchFamily="32" charset="-128"/>
              </a:rPr>
              <a:t>gcc</a:t>
            </a:r>
            <a:r>
              <a:rPr lang="en-US" altLang="en-US" sz="3200" b="1" dirty="0" smtClean="0">
                <a:solidFill>
                  <a:srgbClr val="FF0000"/>
                </a:solidFill>
                <a:ea typeface="ＭＳ Ｐゴシック" pitchFamily="32" charset="-128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ea typeface="ＭＳ Ｐゴシック" pitchFamily="32" charset="-128"/>
              </a:rPr>
              <a:t>sample.c</a:t>
            </a:r>
            <a:endParaRPr lang="en-US" altLang="en-US" sz="3200" b="1" dirty="0">
              <a:solidFill>
                <a:srgbClr val="FF0000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020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905000" y="2743200"/>
            <a:ext cx="4495800" cy="23622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3048000"/>
            <a:ext cx="3714007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# 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/>
              <a:t>int main </a:t>
            </a:r>
            <a:r>
              <a:rPr lang="en-US" altLang="en-US" sz="2400" dirty="0"/>
              <a:t>()  {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    printf(“Welcome to C</a:t>
            </a:r>
            <a:r>
              <a:rPr lang="en-US" altLang="en-US" sz="2400" dirty="0" smtClean="0"/>
              <a:t>”);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return 0;</a:t>
            </a:r>
            <a:endParaRPr lang="en-US" altLang="en-US" sz="2400" dirty="0"/>
          </a:p>
          <a:p>
            <a:pPr>
              <a:buClrTx/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Arial Narrow" pitchFamily="32" charset="0"/>
              </a:rPr>
              <a:t>Simple! 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1" y="1262063"/>
            <a:ext cx="8610600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 smtClean="0">
                <a:latin typeface="+mn-lt"/>
              </a:rPr>
              <a:t>Lets compile some </a:t>
            </a:r>
            <a:r>
              <a:rPr lang="en-US" altLang="en-US" sz="2800" dirty="0">
                <a:latin typeface="+mn-lt"/>
              </a:rPr>
              <a:t>of the simplest C programs.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Login</a:t>
            </a:r>
            <a:r>
              <a:rPr lang="en-US" altLang="en-US" sz="2800" dirty="0">
                <a:latin typeface="+mn-lt"/>
              </a:rPr>
              <a:t>, then open an 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editor </a:t>
            </a:r>
            <a:r>
              <a:rPr lang="en-US" altLang="en-US" sz="2800" dirty="0">
                <a:latin typeface="+mn-lt"/>
              </a:rPr>
              <a:t>and type in the following  lines. Save the program as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sample.c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19200" y="5410200"/>
            <a:ext cx="696124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err="1"/>
              <a:t>sample.c</a:t>
            </a:r>
            <a:r>
              <a:rPr lang="en-US" altLang="en-US" sz="2000" dirty="0"/>
              <a:t>: The program prints the message “Welcome to C” </a:t>
            </a:r>
          </a:p>
        </p:txBody>
      </p:sp>
    </p:spTree>
    <p:extLst>
      <p:ext uri="{BB962C8B-B14F-4D97-AF65-F5344CB8AC3E}">
        <p14:creationId xmlns:p14="http://schemas.microsoft.com/office/powerpoint/2010/main" xmlns="" val="230265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nimBg="1"/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Compile…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dirty="0" smtClean="0"/>
              <a:t>As </a:t>
            </a:r>
            <a:r>
              <a:rPr lang="en-US" altLang="en-US" dirty="0"/>
              <a:t>long as there are compilation errors, the </a:t>
            </a:r>
            <a:r>
              <a:rPr lang="en-US" altLang="en-US" dirty="0">
                <a:solidFill>
                  <a:srgbClr val="FF0000"/>
                </a:solidFill>
              </a:rPr>
              <a:t>EXECUTABLE</a:t>
            </a:r>
            <a:r>
              <a:rPr lang="en-US" altLang="en-US" dirty="0"/>
              <a:t> file is not created</a:t>
            </a:r>
            <a:r>
              <a:rPr lang="en-US" altLang="en-US" dirty="0" smtClean="0"/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dirty="0"/>
              <a:t>If there are no errors then </a:t>
            </a:r>
            <a:r>
              <a:rPr lang="en-US" altLang="en-US" dirty="0" err="1"/>
              <a:t>gcc</a:t>
            </a:r>
            <a:r>
              <a:rPr lang="en-US" altLang="en-US" dirty="0"/>
              <a:t> places the machine program in an executable format for your machine and calls it </a:t>
            </a:r>
            <a:r>
              <a:rPr lang="en-US" altLang="en-US" dirty="0" err="1" smtClean="0">
                <a:solidFill>
                  <a:srgbClr val="FF0000"/>
                </a:solidFill>
              </a:rPr>
              <a:t>a.out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dirty="0"/>
              <a:t>The file </a:t>
            </a:r>
            <a:r>
              <a:rPr lang="en-US" altLang="en-US" dirty="0" err="1"/>
              <a:t>a.out</a:t>
            </a:r>
            <a:r>
              <a:rPr lang="en-US" altLang="en-US" dirty="0"/>
              <a:t> is placed in your current working directory. </a:t>
            </a:r>
            <a:endParaRPr lang="en-US" altLang="en-US" sz="2800" dirty="0"/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b="1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425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Arial Narrow" pitchFamily="32" charset="0"/>
              </a:rPr>
              <a:t>Compile and Run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Now compile the program. System compiles without errors.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+mn-lt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+mn-lt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+mn-lt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Compilation creates the  executable file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a.out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by default.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Now run the program. The screen looks like this: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Calibri" pitchFamily="34" charset="0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2789237" y="2362200"/>
            <a:ext cx="3962400" cy="990600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$ </a:t>
            </a:r>
            <a:r>
              <a:rPr lang="en-US" altLang="en-US" sz="2400" dirty="0" err="1">
                <a:ea typeface="ＭＳ Ｐゴシック" pitchFamily="32" charset="-128"/>
              </a:rPr>
              <a:t>gcc</a:t>
            </a:r>
            <a:r>
              <a:rPr lang="en-US" altLang="en-US" sz="2400" dirty="0">
                <a:ea typeface="ＭＳ Ｐゴシック" pitchFamily="32" charset="-128"/>
              </a:rPr>
              <a:t> </a:t>
            </a:r>
            <a:r>
              <a:rPr lang="en-US" altLang="en-US" sz="2400" dirty="0" err="1" smtClean="0">
                <a:ea typeface="ＭＳ Ｐゴシック" pitchFamily="32" charset="-128"/>
              </a:rPr>
              <a:t>sample.c</a:t>
            </a:r>
            <a:r>
              <a:rPr lang="en-US" altLang="en-US" sz="2400" dirty="0" smtClean="0">
                <a:ea typeface="ＭＳ Ｐゴシック" pitchFamily="32" charset="-128"/>
              </a:rPr>
              <a:t>  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$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286000" y="5243513"/>
            <a:ext cx="3962400" cy="990600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  <a:r>
              <a:rPr lang="en-US" altLang="en-US" sz="2400" dirty="0" smtClean="0">
                <a:ea typeface="ＭＳ Ｐゴシック" pitchFamily="32" charset="-128"/>
              </a:rPr>
              <a:t> </a:t>
            </a:r>
            <a:r>
              <a:rPr lang="en-US" altLang="en-US" sz="2400" dirty="0">
                <a:ea typeface="ＭＳ Ｐゴシック" pitchFamily="32" charset="-128"/>
              </a:rPr>
              <a:t>./</a:t>
            </a:r>
            <a:r>
              <a:rPr lang="en-US" altLang="en-US" sz="2400" dirty="0" err="1">
                <a:ea typeface="ＭＳ Ｐゴシック" pitchFamily="32" charset="-128"/>
              </a:rPr>
              <a:t>a.out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Welcome to </a:t>
            </a:r>
            <a:r>
              <a:rPr lang="en-US" altLang="en-US" sz="2400" dirty="0" smtClean="0">
                <a:ea typeface="ＭＳ Ｐゴシック" pitchFamily="32" charset="-128"/>
              </a:rPr>
              <a:t>C$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82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Introduction to Files and Directory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Compiling using </a:t>
            </a:r>
            <a:r>
              <a:rPr lang="en-US" altLang="en-US" sz="2800" dirty="0" err="1">
                <a:latin typeface="+mn-lt"/>
              </a:rPr>
              <a:t>gcc</a:t>
            </a:r>
            <a:r>
              <a:rPr lang="en-US" altLang="en-US" sz="2800" dirty="0">
                <a:latin typeface="+mn-lt"/>
              </a:rPr>
              <a:t> by default produces the file </a:t>
            </a:r>
            <a:r>
              <a:rPr lang="en-US" altLang="en-US" sz="2800" dirty="0" err="1">
                <a:latin typeface="+mn-lt"/>
              </a:rPr>
              <a:t>a.out</a:t>
            </a:r>
            <a:r>
              <a:rPr lang="en-US" altLang="en-US" sz="2800" dirty="0">
                <a:latin typeface="+mn-lt"/>
              </a:rPr>
              <a:t> in your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current working directory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Let us understand the notion of directory and  current working directory.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The unit of data in a system is a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file</a:t>
            </a:r>
            <a:r>
              <a:rPr lang="en-US" altLang="en-US" sz="2800" dirty="0">
                <a:latin typeface="+mn-lt"/>
              </a:rPr>
              <a:t>. 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Files are organized into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directories</a:t>
            </a:r>
            <a:r>
              <a:rPr lang="en-US" altLang="en-US" sz="2800" dirty="0">
                <a:latin typeface="+mn-lt"/>
              </a:rPr>
              <a:t>, also called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folders</a:t>
            </a:r>
            <a:r>
              <a:rPr lang="en-US" altLang="en-US" sz="2800" dirty="0">
                <a:latin typeface="+mn-lt"/>
              </a:rPr>
              <a:t>. Each directory may have many files inside it and also many directories inside it.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+mn-lt"/>
              </a:rPr>
              <a:t>Having files and  directories inside directories gives it a hierarchical structure. </a:t>
            </a:r>
          </a:p>
        </p:txBody>
      </p:sp>
    </p:spTree>
    <p:extLst>
      <p:ext uri="{BB962C8B-B14F-4D97-AF65-F5344CB8AC3E}">
        <p14:creationId xmlns:p14="http://schemas.microsoft.com/office/powerpoint/2010/main" xmlns="" val="10954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" name="AutoShape 41"/>
          <p:cNvSpPr>
            <a:spLocks noChangeArrowheads="1"/>
          </p:cNvSpPr>
          <p:nvPr/>
        </p:nvSpPr>
        <p:spPr bwMode="auto">
          <a:xfrm>
            <a:off x="6284912" y="4267200"/>
            <a:ext cx="2859088" cy="7620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Directory per user /</a:t>
            </a:r>
            <a:r>
              <a:rPr lang="en-US" altLang="en-US" sz="2000" dirty="0" smtClean="0">
                <a:latin typeface="Calibri" pitchFamily="34" charset="0"/>
                <a:ea typeface="ＭＳ Ｐゴシック" pitchFamily="32" charset="-128"/>
              </a:rPr>
              <a:t>users/btech15/</a:t>
            </a:r>
            <a:r>
              <a:rPr lang="en-US" altLang="en-US" sz="2000" dirty="0" err="1" smtClean="0">
                <a:latin typeface="Calibri" pitchFamily="34" charset="0"/>
                <a:ea typeface="ＭＳ Ｐゴシック" pitchFamily="32" charset="-128"/>
              </a:rPr>
              <a:t>srk</a:t>
            </a: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/</a:t>
            </a:r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Directory Hierarchy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6104112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+mn-lt"/>
              </a:rPr>
              <a:t>The root directory has the symbol </a:t>
            </a:r>
            <a:r>
              <a:rPr lang="en-US" altLang="en-US" sz="2400" dirty="0">
                <a:solidFill>
                  <a:srgbClr val="EA157A"/>
                </a:solidFill>
                <a:latin typeface="+mn-lt"/>
              </a:rPr>
              <a:t>/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81400" y="1295400"/>
            <a:ext cx="1143000" cy="5334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alibri" pitchFamily="34" charset="0"/>
                <a:ea typeface="ＭＳ Ｐゴシック" pitchFamily="32" charset="-128"/>
              </a:rPr>
              <a:t>     /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828800"/>
            <a:ext cx="6972300" cy="911225"/>
            <a:chOff x="336" y="1152"/>
            <a:chExt cx="4392" cy="57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36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bin/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344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home/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00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738" y="1440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4514" y="1440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622" y="1152"/>
              <a:ext cx="1634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1702" y="1152"/>
              <a:ext cx="794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2976" y="1152"/>
              <a:ext cx="91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6357950" y="-24"/>
            <a:ext cx="2590800" cy="11430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Root directory usually has no files, only directories.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6629400" y="3124200"/>
            <a:ext cx="2514600" cy="1066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Second level directory /users/btech10/,…</a:t>
            </a:r>
          </a:p>
          <a:p>
            <a:pPr>
              <a:buClrTx/>
              <a:buFontTx/>
              <a:buNone/>
            </a:pPr>
            <a:endParaRPr lang="en-US" altLang="en-US" sz="2000" dirty="0">
              <a:latin typeface="Calibri" pitchFamily="34" charset="0"/>
              <a:ea typeface="ＭＳ Ｐゴシック" pitchFamily="32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62000" y="2743200"/>
            <a:ext cx="5559425" cy="1292225"/>
            <a:chOff x="480" y="1728"/>
            <a:chExt cx="3502" cy="814"/>
          </a:xfrm>
        </p:grpSpPr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958" y="1728"/>
              <a:ext cx="2642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278" y="1728"/>
              <a:ext cx="1682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3526" y="1728"/>
              <a:ext cx="434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480" y="2208"/>
              <a:ext cx="1006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alibri" pitchFamily="34" charset="0"/>
                  <a:ea typeface="ＭＳ Ｐゴシック" pitchFamily="32" charset="-128"/>
                </a:rPr>
                <a:t>btech15/</a:t>
              </a:r>
              <a:endParaRPr lang="en-US" altLang="en-US" sz="2400" dirty="0">
                <a:latin typeface="Calibri" pitchFamily="34" charset="0"/>
                <a:ea typeface="ＭＳ Ｐゴシック" pitchFamily="32" charset="-128"/>
              </a:endParaRP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728" y="2208"/>
              <a:ext cx="1006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alibri" pitchFamily="34" charset="0"/>
                  <a:ea typeface="ＭＳ Ｐゴシック" pitchFamily="32" charset="-128"/>
                </a:rPr>
                <a:t>btech13/</a:t>
              </a:r>
              <a:endParaRPr lang="en-US" altLang="en-US" sz="2400" dirty="0">
                <a:latin typeface="Calibri" pitchFamily="34" charset="0"/>
                <a:ea typeface="ＭＳ Ｐゴシック" pitchFamily="32" charset="-128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005" y="2208"/>
              <a:ext cx="977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btech10/</a:t>
              </a: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2738" y="2208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0" y="4038600"/>
            <a:ext cx="6092825" cy="911225"/>
            <a:chOff x="0" y="2544"/>
            <a:chExt cx="3838" cy="574"/>
          </a:xfrm>
        </p:grpSpPr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0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mowgly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2928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srk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1056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bhaloo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2354" y="2832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286" y="2544"/>
              <a:ext cx="62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1152" y="2544"/>
              <a:ext cx="28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1344" y="2544"/>
              <a:ext cx="2038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33400" y="4953000"/>
            <a:ext cx="6016625" cy="682625"/>
            <a:chOff x="336" y="3120"/>
            <a:chExt cx="3790" cy="430"/>
          </a:xfrm>
        </p:grpSpPr>
        <p:sp>
          <p:nvSpPr>
            <p:cNvPr id="14370" name="AutoShape 34"/>
            <p:cNvSpPr>
              <a:spLocks noChangeArrowheads="1"/>
            </p:cNvSpPr>
            <p:nvPr/>
          </p:nvSpPr>
          <p:spPr bwMode="auto">
            <a:xfrm>
              <a:off x="336" y="3264"/>
              <a:ext cx="718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Don2/</a:t>
              </a:r>
            </a:p>
          </p:txBody>
        </p:sp>
        <p:sp>
          <p:nvSpPr>
            <p:cNvPr id="14371" name="AutoShape 35"/>
            <p:cNvSpPr>
              <a:spLocks noChangeArrowheads="1"/>
            </p:cNvSpPr>
            <p:nvPr/>
          </p:nvSpPr>
          <p:spPr bwMode="auto">
            <a:xfrm>
              <a:off x="1728" y="3264"/>
              <a:ext cx="910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auto">
            <a:xfrm>
              <a:off x="3216" y="3264"/>
              <a:ext cx="910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Ra.one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 flipH="1">
              <a:off x="694" y="3120"/>
              <a:ext cx="2570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 flipH="1">
              <a:off x="2350" y="3120"/>
              <a:ext cx="914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264" y="3120"/>
              <a:ext cx="406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7162800" y="1676400"/>
            <a:ext cx="1676400" cy="1066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First level directories: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/bin, /users</a:t>
            </a:r>
          </a:p>
        </p:txBody>
      </p:sp>
      <p:sp>
        <p:nvSpPr>
          <p:cNvPr id="14378" name="AutoShape 42"/>
          <p:cNvSpPr>
            <a:spLocks noChangeArrowheads="1"/>
          </p:cNvSpPr>
          <p:nvPr/>
        </p:nvSpPr>
        <p:spPr bwMode="auto">
          <a:xfrm>
            <a:off x="6934200" y="5072074"/>
            <a:ext cx="1981200" cy="685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Directories of user </a:t>
            </a:r>
            <a:r>
              <a:rPr lang="en-US" altLang="en-US" sz="2000" dirty="0" err="1">
                <a:latin typeface="Calibri" pitchFamily="34" charset="0"/>
                <a:ea typeface="ＭＳ Ｐゴシック" pitchFamily="32" charset="-128"/>
              </a:rPr>
              <a:t>srk</a:t>
            </a:r>
            <a:endParaRPr lang="en-US" altLang="en-US" sz="2000" dirty="0">
              <a:latin typeface="Calibri" pitchFamily="34" charset="0"/>
              <a:ea typeface="ＭＳ Ｐゴシック" pitchFamily="32" charset="-128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52400" y="5638800"/>
            <a:ext cx="4633913" cy="835025"/>
            <a:chOff x="96" y="3552"/>
            <a:chExt cx="2919" cy="526"/>
          </a:xfrm>
        </p:grpSpPr>
        <p:sp>
          <p:nvSpPr>
            <p:cNvPr id="14380" name="AutoShape 44"/>
            <p:cNvSpPr>
              <a:spLocks noChangeArrowheads="1"/>
            </p:cNvSpPr>
            <p:nvPr/>
          </p:nvSpPr>
          <p:spPr bwMode="auto">
            <a:xfrm>
              <a:off x="96" y="3792"/>
              <a:ext cx="910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sample.c</a:t>
              </a:r>
              <a:endParaRPr lang="en-US" altLang="en-US" sz="2400" dirty="0">
                <a:latin typeface="Calibri" pitchFamily="34" charset="0"/>
                <a:ea typeface="ＭＳ Ｐゴシック" pitchFamily="32" charset="-128"/>
              </a:endParaRPr>
            </a:p>
          </p:txBody>
        </p:sp>
        <p:sp>
          <p:nvSpPr>
            <p:cNvPr id="14381" name="AutoShape 45"/>
            <p:cNvSpPr>
              <a:spLocks noChangeArrowheads="1"/>
            </p:cNvSpPr>
            <p:nvPr/>
          </p:nvSpPr>
          <p:spPr bwMode="auto">
            <a:xfrm>
              <a:off x="1248" y="3792"/>
              <a:ext cx="670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a.out</a:t>
              </a:r>
              <a:endParaRPr lang="en-US" altLang="en-US" sz="2400" dirty="0">
                <a:latin typeface="Calibri" pitchFamily="34" charset="0"/>
                <a:ea typeface="ＭＳ Ｐゴシック" pitchFamily="32" charset="-128"/>
              </a:endParaRPr>
            </a:p>
          </p:txBody>
        </p:sp>
        <p:sp>
          <p:nvSpPr>
            <p:cNvPr id="14382" name="AutoShape 46"/>
            <p:cNvSpPr>
              <a:spLocks noChangeArrowheads="1"/>
            </p:cNvSpPr>
            <p:nvPr/>
          </p:nvSpPr>
          <p:spPr bwMode="auto">
            <a:xfrm>
              <a:off x="2064" y="3792"/>
              <a:ext cx="951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sample2.c</a:t>
              </a: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 flipH="1">
              <a:off x="550" y="3552"/>
              <a:ext cx="146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1582" y="3552"/>
              <a:ext cx="602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184" y="3552"/>
              <a:ext cx="43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386" name="AutoShape 50"/>
          <p:cNvSpPr>
            <a:spLocks noChangeArrowheads="1"/>
          </p:cNvSpPr>
          <p:nvPr/>
        </p:nvSpPr>
        <p:spPr bwMode="auto">
          <a:xfrm>
            <a:off x="5000628" y="5857892"/>
            <a:ext cx="4143404" cy="9144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latin typeface="Calibri" pitchFamily="34" charset="0"/>
                <a:ea typeface="ＭＳ Ｐゴシック" pitchFamily="32" charset="-128"/>
              </a:rPr>
              <a:t>Example: full name  /</a:t>
            </a:r>
            <a:r>
              <a:rPr lang="en-US" altLang="en-US" dirty="0" smtClean="0">
                <a:latin typeface="Calibri" pitchFamily="34" charset="0"/>
                <a:ea typeface="ＭＳ Ｐゴシック" pitchFamily="32" charset="-128"/>
              </a:rPr>
              <a:t>users/btech15/</a:t>
            </a:r>
            <a:r>
              <a:rPr lang="en-US" altLang="en-US" dirty="0" err="1" smtClean="0">
                <a:latin typeface="Calibri" pitchFamily="34" charset="0"/>
                <a:ea typeface="ＭＳ Ｐゴシック" pitchFamily="32" charset="-128"/>
              </a:rPr>
              <a:t>srk</a:t>
            </a:r>
            <a:r>
              <a:rPr lang="en-US" altLang="en-US" dirty="0" smtClean="0">
                <a:latin typeface="Calibri" pitchFamily="34" charset="0"/>
                <a:ea typeface="ＭＳ Ｐゴシック" pitchFamily="32" charset="-128"/>
              </a:rPr>
              <a:t>/esc101/</a:t>
            </a:r>
            <a:r>
              <a:rPr lang="en-US" altLang="en-US" dirty="0" err="1" smtClean="0">
                <a:latin typeface="Calibri" pitchFamily="34" charset="0"/>
                <a:ea typeface="ＭＳ Ｐゴシック" pitchFamily="32" charset="-128"/>
              </a:rPr>
              <a:t>sample.c</a:t>
            </a:r>
            <a:endParaRPr lang="en-US" altLang="en-US" dirty="0">
              <a:latin typeface="Calibri" pitchFamily="34" charset="0"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878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6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4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Directory commands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19600" y="990600"/>
            <a:ext cx="4114800" cy="52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+mn-lt"/>
              </a:rPr>
              <a:t>When user </a:t>
            </a:r>
            <a:r>
              <a:rPr lang="en-US" altLang="en-US" sz="2400" dirty="0" err="1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 logs in, the system places him in </a:t>
            </a:r>
            <a:r>
              <a:rPr lang="en-US" altLang="en-US" sz="2400" dirty="0" smtClean="0">
                <a:latin typeface="+mn-lt"/>
              </a:rPr>
              <a:t>his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home</a:t>
            </a:r>
            <a:r>
              <a:rPr lang="en-US" altLang="en-US" sz="2400" dirty="0">
                <a:latin typeface="+mn-lt"/>
              </a:rPr>
              <a:t> directory:</a:t>
            </a:r>
          </a:p>
          <a:p>
            <a:pPr lvl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/</a:t>
            </a:r>
            <a:r>
              <a:rPr lang="en-US" altLang="en-US" sz="2400" dirty="0" smtClean="0">
                <a:latin typeface="+mn-lt"/>
              </a:rPr>
              <a:t>users/btech15/</a:t>
            </a:r>
            <a:r>
              <a:rPr lang="en-US" altLang="en-US" sz="2400" dirty="0" err="1" smtClean="0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/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 err="1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 can find his </a:t>
            </a:r>
            <a:r>
              <a:rPr lang="en-US" altLang="en-US" sz="2400" dirty="0" smtClean="0">
                <a:latin typeface="+mn-lt"/>
              </a:rPr>
              <a:t>current directory </a:t>
            </a:r>
            <a:r>
              <a:rPr lang="en-US" altLang="en-US" sz="2400" dirty="0">
                <a:latin typeface="+mn-lt"/>
              </a:rPr>
              <a:t>by typing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altLang="en-US" sz="2400" dirty="0">
                <a:latin typeface="+mn-lt"/>
              </a:rPr>
              <a:t> </a:t>
            </a:r>
          </a:p>
          <a:p>
            <a:pPr lvl="1">
              <a:spcBef>
                <a:spcPts val="500"/>
              </a:spcBef>
              <a:buClr>
                <a:srgbClr val="990000"/>
              </a:buClr>
              <a:buSzPct val="75000"/>
              <a:buFont typeface="Wingdings 3" pitchFamily="16" charset="2"/>
              <a:buChar char=""/>
            </a:pPr>
            <a:r>
              <a:rPr lang="en-US" altLang="en-US" sz="2000" dirty="0" err="1">
                <a:latin typeface="+mn-lt"/>
              </a:rPr>
              <a:t>pwd</a:t>
            </a:r>
            <a:r>
              <a:rPr lang="en-US" altLang="en-US" sz="2000" dirty="0">
                <a:latin typeface="+mn-lt"/>
              </a:rPr>
              <a:t> stands for print working directory</a:t>
            </a:r>
          </a:p>
          <a:p>
            <a:pPr lvl="1">
              <a:spcBef>
                <a:spcPts val="500"/>
              </a:spcBef>
              <a:buClrTx/>
              <a:buSzPct val="75000"/>
              <a:buFontTx/>
              <a:buNone/>
            </a:pPr>
            <a:endParaRPr lang="en-US" altLang="en-US" sz="2000" dirty="0">
              <a:latin typeface="Calibri" pitchFamily="34" charset="0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5029200" y="3505200"/>
            <a:ext cx="3733800" cy="9906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$</a:t>
            </a:r>
            <a:r>
              <a:rPr lang="en-US" altLang="en-US" sz="2400" dirty="0" err="1" smtClean="0">
                <a:ea typeface="ＭＳ Ｐゴシック" pitchFamily="32" charset="-128"/>
              </a:rPr>
              <a:t>pwd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/</a:t>
            </a:r>
            <a:r>
              <a:rPr lang="en-US" altLang="en-US" sz="2400" dirty="0" smtClean="0">
                <a:ea typeface="ＭＳ Ｐゴシック" pitchFamily="32" charset="-128"/>
              </a:rPr>
              <a:t>users/btech15/</a:t>
            </a:r>
            <a:r>
              <a:rPr lang="en-US" altLang="en-US" sz="2400" dirty="0" err="1" smtClean="0">
                <a:ea typeface="ＭＳ Ｐゴシック" pitchFamily="32" charset="-128"/>
              </a:rPr>
              <a:t>srk</a:t>
            </a:r>
            <a:endParaRPr lang="en-US" altLang="en-US" sz="2400" dirty="0">
              <a:ea typeface="ＭＳ Ｐゴシック" pitchFamily="32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143000"/>
            <a:ext cx="4721225" cy="5559425"/>
            <a:chOff x="192" y="720"/>
            <a:chExt cx="2974" cy="350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1056" y="1104"/>
              <a:ext cx="0" cy="3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528" y="19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ea typeface="ＭＳ Ｐゴシック" pitchFamily="32" charset="-128"/>
                </a:rPr>
                <a:t>btech15/</a:t>
              </a:r>
              <a:endParaRPr lang="en-US" altLang="en-US" sz="2400" dirty="0">
                <a:ea typeface="ＭＳ Ｐゴシック" pitchFamily="32" charset="-128"/>
              </a:endParaRP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528" y="129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528" y="7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      /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528" y="249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srk/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008" y="1680"/>
              <a:ext cx="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008" y="2304"/>
              <a:ext cx="0" cy="1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92" y="3504"/>
              <a:ext cx="2974" cy="718"/>
              <a:chOff x="192" y="3504"/>
              <a:chExt cx="2974" cy="718"/>
            </a:xfrm>
          </p:grpSpPr>
          <p:sp>
            <p:nvSpPr>
              <p:cNvPr id="15373" name="AutoShape 13"/>
              <p:cNvSpPr>
                <a:spLocks noChangeArrowheads="1"/>
              </p:cNvSpPr>
              <p:nvPr/>
            </p:nvSpPr>
            <p:spPr bwMode="auto">
              <a:xfrm>
                <a:off x="192" y="3792"/>
                <a:ext cx="862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Sample.c</a:t>
                </a:r>
              </a:p>
            </p:txBody>
          </p:sp>
          <p:sp>
            <p:nvSpPr>
              <p:cNvPr id="15374" name="AutoShape 14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1054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Sample2.c</a:t>
                </a:r>
              </a:p>
            </p:txBody>
          </p:sp>
          <p:sp>
            <p:nvSpPr>
              <p:cNvPr id="15375" name="AutoShape 15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910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  </a:t>
                </a:r>
                <a:r>
                  <a:rPr lang="en-US" altLang="en-US" sz="2000">
                    <a:ea typeface="ＭＳ Ｐゴシック" pitchFamily="32" charset="-128"/>
                  </a:rPr>
                  <a:t>a.out</a:t>
                </a:r>
              </a:p>
            </p:txBody>
          </p:sp>
          <p:sp>
            <p:nvSpPr>
              <p:cNvPr id="15376" name="Line 16"/>
              <p:cNvSpPr>
                <a:spLocks noChangeShapeType="1"/>
              </p:cNvSpPr>
              <p:nvPr/>
            </p:nvSpPr>
            <p:spPr bwMode="auto">
              <a:xfrm flipH="1">
                <a:off x="622" y="3504"/>
                <a:ext cx="290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17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64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172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>
              <a:off x="576" y="31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008" y="2880"/>
              <a:ext cx="4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7559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1591</Words>
  <Application>Microsoft Office PowerPoint</Application>
  <PresentationFormat>On-screen Show (4:3)</PresentationFormat>
  <Paragraphs>331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Command line arguments</vt:lpstr>
      <vt:lpstr>Slide 2</vt:lpstr>
      <vt:lpstr>How do you compile? </vt:lpstr>
      <vt:lpstr>Slide 4</vt:lpstr>
      <vt:lpstr>Compile…</vt:lpstr>
      <vt:lpstr>Slide 6</vt:lpstr>
      <vt:lpstr>Slide 7</vt:lpstr>
      <vt:lpstr>Slide 8</vt:lpstr>
      <vt:lpstr>Slide 9</vt:lpstr>
      <vt:lpstr>Slide 10</vt:lpstr>
      <vt:lpstr>Arguments on the Command Line</vt:lpstr>
      <vt:lpstr>Batch mode vs. Interactive mode</vt:lpstr>
      <vt:lpstr>Command Line Args in C</vt:lpstr>
      <vt:lpstr>Command Line Args -&gt; Args to main</vt:lpstr>
      <vt:lpstr>Args to main</vt:lpstr>
      <vt:lpstr>Example</vt:lpstr>
      <vt:lpstr>What about Other Types?</vt:lpstr>
      <vt:lpstr>Adding 2 Numbers</vt:lpstr>
      <vt:lpstr>Command line sorting</vt:lpstr>
      <vt:lpstr>Renaming Executable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</dc:title>
  <dc:creator>cse</dc:creator>
  <cp:lastModifiedBy>cse</cp:lastModifiedBy>
  <cp:revision>2</cp:revision>
  <dcterms:created xsi:type="dcterms:W3CDTF">2017-11-08T03:12:01Z</dcterms:created>
  <dcterms:modified xsi:type="dcterms:W3CDTF">2017-11-08T03:18:44Z</dcterms:modified>
</cp:coreProperties>
</file>