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4B2DA-9463-41F8-B469-6E9DABE279D2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D0F1A-3175-47FC-9283-D8EE22A4E0D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0DA923-1B61-451B-9EA7-C5263C71E30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634FB8-6D73-4E98-8931-821F3A1FBF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33F9E-DF00-4945-96C4-3A0B57715F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87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101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8340-3FD3-48F5-B46A-6B2E584046D7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1055-E133-4395-BDE6-B4BDAD9309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8340-3FD3-48F5-B46A-6B2E584046D7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1055-E133-4395-BDE6-B4BDAD9309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8340-3FD3-48F5-B46A-6B2E584046D7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1055-E133-4395-BDE6-B4BDAD9309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8340-3FD3-48F5-B46A-6B2E584046D7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1055-E133-4395-BDE6-B4BDAD9309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8340-3FD3-48F5-B46A-6B2E584046D7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1055-E133-4395-BDE6-B4BDAD9309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8340-3FD3-48F5-B46A-6B2E584046D7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1055-E133-4395-BDE6-B4BDAD9309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8340-3FD3-48F5-B46A-6B2E584046D7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1055-E133-4395-BDE6-B4BDAD9309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8340-3FD3-48F5-B46A-6B2E584046D7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1055-E133-4395-BDE6-B4BDAD9309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8340-3FD3-48F5-B46A-6B2E584046D7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1055-E133-4395-BDE6-B4BDAD9309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8340-3FD3-48F5-B46A-6B2E584046D7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1055-E133-4395-BDE6-B4BDAD9309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8340-3FD3-48F5-B46A-6B2E584046D7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1055-E133-4395-BDE6-B4BDAD9309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88340-3FD3-48F5-B46A-6B2E584046D7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1055-E133-4395-BDE6-B4BDAD93092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tk.ac.in/ccnew/index.php/13-network/99-how-to-use-ssl-vpn" TargetMode="External"/><Relationship Id="rId2" Type="http://schemas.openxmlformats.org/officeDocument/2006/relationships/hyperlink" Target="http://www.iitk.ac.in/cc/vpn_update/sslvpn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ESC101</a:t>
            </a:r>
          </a:p>
          <a:p>
            <a:r>
              <a:rPr lang="en-US" dirty="0" smtClean="0"/>
              <a:t>October 13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Sort: Time Estimate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Recurrence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b="0" dirty="0" smtClean="0">
                  <a:solidFill>
                    <a:srgbClr val="FF0000"/>
                  </a:solidFill>
                </a:endParaRPr>
              </a:p>
              <a:p>
                <a:r>
                  <a:rPr lang="en-US" sz="2800" dirty="0" smtClean="0"/>
                  <a:t>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∝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  <a:p>
                <a:r>
                  <a:rPr lang="en-US" sz="2800" dirty="0" smtClean="0"/>
                  <a:t>Or simply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∝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/>
                  <a:t>Selection sort runs in time proportional               to the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square of the size of the array                 </a:t>
                </a:r>
                <a:r>
                  <a:rPr lang="en-US" sz="2800" dirty="0" smtClean="0"/>
                  <a:t>to be sorted.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435" t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10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pic>
        <p:nvPicPr>
          <p:cNvPr id="1028" name="Picture 4" descr="C:\Users\karkare\AppData\Local\Microsoft\Windows\INetCache\IE\OSV0HL4A\MC90032648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4258" y="3887724"/>
            <a:ext cx="1818742" cy="106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181600" y="4839832"/>
            <a:ext cx="3424223" cy="1953605"/>
            <a:chOff x="5257800" y="4839832"/>
            <a:chExt cx="3424223" cy="1953605"/>
          </a:xfrm>
        </p:grpSpPr>
        <p:sp>
          <p:nvSpPr>
            <p:cNvPr id="7" name="TextBox 6"/>
            <p:cNvSpPr txBox="1"/>
            <p:nvPr/>
          </p:nvSpPr>
          <p:spPr>
            <a:xfrm>
              <a:off x="5257800" y="5408442"/>
              <a:ext cx="2571538" cy="13849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mic Sans MS" panose="030F0702030302020204" pitchFamily="66" charset="0"/>
                </a:rPr>
                <a:t>Can we do </a:t>
              </a:r>
            </a:p>
            <a:p>
              <a:r>
                <a:rPr lang="en-US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better</a:t>
              </a:r>
              <a:r>
                <a:rPr lang="en-US" sz="2800" b="1" dirty="0" smtClean="0">
                  <a:latin typeface="Comic Sans MS" panose="030F0702030302020204" pitchFamily="66" charset="0"/>
                </a:rPr>
                <a:t>?</a:t>
              </a:r>
            </a:p>
            <a:p>
              <a:r>
                <a:rPr lang="en-US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YES WE CAN</a:t>
              </a:r>
              <a:endParaRPr lang="en-US" sz="2800" b="1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29" name="Picture 5" descr="C:\Users\karkare\AppData\Local\Microsoft\Windows\INetCache\IE\V1UPBVUI\MC900324466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8556" y="4839832"/>
              <a:ext cx="1223467" cy="1818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5181600" y="5408440"/>
            <a:ext cx="210666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Can we do 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better</a:t>
            </a:r>
            <a:r>
              <a:rPr lang="en-US" sz="2800" b="1" dirty="0" smtClean="0">
                <a:latin typeface="Comic Sans MS" panose="030F0702030302020204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267741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Two Sorted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184576"/>
          </a:xfrm>
        </p:spPr>
        <p:txBody>
          <a:bodyPr/>
          <a:lstStyle/>
          <a:p>
            <a:r>
              <a:rPr lang="en-US" dirty="0"/>
              <a:t>Input: Array A of size n </a:t>
            </a:r>
            <a:r>
              <a:rPr lang="en-US" dirty="0" smtClean="0"/>
              <a:t>&amp; array </a:t>
            </a:r>
            <a:r>
              <a:rPr lang="en-US" dirty="0"/>
              <a:t>B of size </a:t>
            </a:r>
            <a:r>
              <a:rPr lang="en-US" dirty="0" smtClean="0"/>
              <a:t>m.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an empty array C of size n + m.</a:t>
            </a:r>
          </a:p>
          <a:p>
            <a:r>
              <a:rPr lang="en-US" dirty="0" smtClean="0"/>
              <a:t>Variables </a:t>
            </a:r>
            <a:r>
              <a:rPr lang="en-US" dirty="0" err="1"/>
              <a:t>i</a:t>
            </a:r>
            <a:r>
              <a:rPr lang="en-US" dirty="0"/>
              <a:t> , j and k </a:t>
            </a:r>
            <a:endParaRPr lang="en-US" dirty="0" smtClean="0"/>
          </a:p>
          <a:p>
            <a:pPr lvl="1"/>
            <a:r>
              <a:rPr lang="en-US" dirty="0" smtClean="0"/>
              <a:t>array </a:t>
            </a:r>
            <a:r>
              <a:rPr lang="en-US" dirty="0"/>
              <a:t>variables for the arrays A, </a:t>
            </a:r>
            <a:r>
              <a:rPr lang="en-US" dirty="0" smtClean="0"/>
              <a:t>B and </a:t>
            </a:r>
            <a:r>
              <a:rPr lang="en-US" dirty="0"/>
              <a:t>C </a:t>
            </a:r>
            <a:r>
              <a:rPr lang="en-US" dirty="0" smtClean="0"/>
              <a:t>resp.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t </a:t>
            </a:r>
            <a:r>
              <a:rPr lang="en-US" dirty="0"/>
              <a:t>each </a:t>
            </a:r>
            <a:r>
              <a:rPr lang="en-US" dirty="0" smtClean="0"/>
              <a:t>iteration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compare the </a:t>
            </a:r>
            <a:r>
              <a:rPr lang="en-US" dirty="0" err="1" smtClean="0"/>
              <a:t>i</a:t>
            </a:r>
            <a:r>
              <a:rPr lang="en-US" baseline="30000" dirty="0" err="1"/>
              <a:t>t</a:t>
            </a:r>
            <a:r>
              <a:rPr lang="en-US" baseline="30000" dirty="0" err="1" smtClean="0"/>
              <a:t>h</a:t>
            </a:r>
            <a:r>
              <a:rPr lang="en-US" dirty="0" smtClean="0"/>
              <a:t> </a:t>
            </a:r>
            <a:r>
              <a:rPr lang="en-US" dirty="0"/>
              <a:t>element of A (say u) </a:t>
            </a:r>
            <a:r>
              <a:rPr lang="en-US" dirty="0" smtClean="0"/>
              <a:t>with the </a:t>
            </a:r>
            <a:r>
              <a:rPr lang="en-US" dirty="0" err="1" smtClean="0"/>
              <a:t>j</a:t>
            </a:r>
            <a:r>
              <a:rPr lang="en-US" baseline="30000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element of B (say v)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u is smaller, copy u to C; increment </a:t>
            </a:r>
            <a:r>
              <a:rPr lang="en-US" dirty="0" err="1"/>
              <a:t>i</a:t>
            </a:r>
            <a:r>
              <a:rPr lang="en-US" dirty="0"/>
              <a:t> and k,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/>
              <a:t>, copy v to C; increment j and k,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58C"/>
                </a:solidFill>
              </a:rPr>
              <a:t>Oct-14</a:t>
            </a:r>
            <a:endParaRPr lang="hi-IN" dirty="0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11</a:t>
            </a:fld>
            <a:endParaRPr lang="hi-IN" dirty="0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691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763000" cy="6555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void </a:t>
            </a:r>
            <a:r>
              <a:rPr lang="en-US" sz="2800" b="1" dirty="0">
                <a:latin typeface="Comic Sans MS" panose="030F0702030302020204" pitchFamily="66" charset="0"/>
              </a:rPr>
              <a:t>merge(int </a:t>
            </a:r>
            <a:r>
              <a:rPr lang="en-US" sz="2800" b="1" dirty="0" err="1">
                <a:latin typeface="Comic Sans MS" panose="030F0702030302020204" pitchFamily="66" charset="0"/>
              </a:rPr>
              <a:t>ar</a:t>
            </a:r>
            <a:r>
              <a:rPr lang="en-US" sz="2800" b="1" dirty="0">
                <a:latin typeface="Comic Sans MS" panose="030F0702030302020204" pitchFamily="66" charset="0"/>
              </a:rPr>
              <a:t>[],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int</a:t>
            </a:r>
            <a:r>
              <a:rPr lang="en-US" sz="2800" b="1" dirty="0" smtClean="0">
                <a:latin typeface="Comic Sans MS" panose="030F0702030302020204" pitchFamily="66" charset="0"/>
              </a:rPr>
              <a:t> start,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int</a:t>
            </a:r>
            <a:r>
              <a:rPr lang="en-US" sz="2800" b="1" dirty="0" smtClean="0">
                <a:latin typeface="Comic Sans MS" panose="030F0702030302020204" pitchFamily="66" charset="0"/>
              </a:rPr>
              <a:t> </a:t>
            </a:r>
            <a:r>
              <a:rPr lang="en-US" sz="2800" b="1" dirty="0">
                <a:latin typeface="Comic Sans MS" panose="030F0702030302020204" pitchFamily="66" charset="0"/>
              </a:rPr>
              <a:t>n) {</a:t>
            </a:r>
          </a:p>
          <a:p>
            <a:r>
              <a:rPr lang="en-US" sz="2800" b="1" dirty="0">
                <a:latin typeface="Comic Sans MS" panose="030F0702030302020204" pitchFamily="66" charset="0"/>
              </a:rPr>
              <a:t> </a:t>
            </a:r>
            <a:r>
              <a:rPr lang="en-US" sz="2800" b="1" dirty="0" smtClean="0">
                <a:latin typeface="Comic Sans MS" panose="030F0702030302020204" pitchFamily="66" charset="0"/>
              </a:rPr>
              <a:t> int </a:t>
            </a:r>
            <a:r>
              <a:rPr lang="en-US" sz="2800" b="1" dirty="0">
                <a:latin typeface="Comic Sans MS" panose="030F0702030302020204" pitchFamily="66" charset="0"/>
              </a:rPr>
              <a:t>temp[MAX_SZ</a:t>
            </a:r>
            <a:r>
              <a:rPr lang="en-US" sz="2800" b="1" dirty="0" smtClean="0">
                <a:latin typeface="Comic Sans MS" panose="030F0702030302020204" pitchFamily="66" charset="0"/>
              </a:rPr>
              <a:t>], </a:t>
            </a:r>
            <a:r>
              <a:rPr lang="en-US" sz="2800" b="1" dirty="0">
                <a:latin typeface="Comic Sans MS" panose="030F0702030302020204" pitchFamily="66" charset="0"/>
              </a:rPr>
              <a:t>k,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i</a:t>
            </a:r>
            <a:r>
              <a:rPr lang="en-US" sz="2800" b="1" dirty="0" smtClean="0">
                <a:latin typeface="Comic Sans MS" panose="030F0702030302020204" pitchFamily="66" charset="0"/>
              </a:rPr>
              <a:t>=start, j=</a:t>
            </a:r>
            <a:r>
              <a:rPr lang="en-US" sz="2800" b="1" dirty="0" err="1" smtClean="0">
                <a:latin typeface="Comic Sans MS" panose="030F0702030302020204" pitchFamily="66" charset="0"/>
              </a:rPr>
              <a:t>start+n</a:t>
            </a:r>
            <a:r>
              <a:rPr lang="en-US" sz="2800" b="1" dirty="0" smtClean="0">
                <a:latin typeface="Comic Sans MS" panose="030F0702030302020204" pitchFamily="66" charset="0"/>
              </a:rPr>
              <a:t>/2</a:t>
            </a:r>
            <a:r>
              <a:rPr lang="en-US" sz="2800" b="1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 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int</a:t>
            </a:r>
            <a:r>
              <a:rPr lang="en-US" sz="2800" b="1" dirty="0" smtClean="0">
                <a:latin typeface="Comic Sans MS" panose="030F0702030302020204" pitchFamily="66" charset="0"/>
              </a:rPr>
              <a:t>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lim_i</a:t>
            </a:r>
            <a:r>
              <a:rPr lang="en-US" sz="2800" b="1" dirty="0" smtClean="0">
                <a:latin typeface="Comic Sans MS" panose="030F0702030302020204" pitchFamily="66" charset="0"/>
              </a:rPr>
              <a:t> =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start+n</a:t>
            </a:r>
            <a:r>
              <a:rPr lang="en-US" sz="2800" b="1" dirty="0" smtClean="0">
                <a:latin typeface="Comic Sans MS" panose="030F0702030302020204" pitchFamily="66" charset="0"/>
              </a:rPr>
              <a:t>/2,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lim_j</a:t>
            </a:r>
            <a:r>
              <a:rPr lang="en-US" sz="2800" b="1" dirty="0" smtClean="0">
                <a:latin typeface="Comic Sans MS" panose="030F0702030302020204" pitchFamily="66" charset="0"/>
              </a:rPr>
              <a:t> =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start+n</a:t>
            </a:r>
            <a:r>
              <a:rPr lang="en-US" sz="2800" b="1" dirty="0" smtClean="0">
                <a:latin typeface="Comic Sans MS" panose="030F0702030302020204" pitchFamily="66" charset="0"/>
              </a:rPr>
              <a:t>;</a:t>
            </a:r>
            <a:endParaRPr lang="en-US" sz="2800" b="1" dirty="0">
              <a:latin typeface="Comic Sans MS" panose="030F0702030302020204" pitchFamily="66" charset="0"/>
            </a:endParaRPr>
          </a:p>
          <a:p>
            <a:r>
              <a:rPr lang="en-US" sz="2800" b="1" dirty="0">
                <a:latin typeface="Comic Sans MS" panose="030F0702030302020204" pitchFamily="66" charset="0"/>
              </a:rPr>
              <a:t> </a:t>
            </a:r>
            <a:r>
              <a:rPr lang="en-US" sz="2800" b="1" dirty="0" smtClean="0">
                <a:latin typeface="Comic Sans MS" panose="030F0702030302020204" pitchFamily="66" charset="0"/>
              </a:rPr>
              <a:t> for(k=0</a:t>
            </a:r>
            <a:r>
              <a:rPr lang="en-US" sz="2800" b="1" dirty="0">
                <a:latin typeface="Comic Sans MS" panose="030F0702030302020204" pitchFamily="66" charset="0"/>
              </a:rPr>
              <a:t>; k&lt;n; k++) {</a:t>
            </a:r>
          </a:p>
          <a:p>
            <a:r>
              <a:rPr lang="en-US" sz="2800" b="1" dirty="0">
                <a:latin typeface="Comic Sans MS" panose="030F0702030302020204" pitchFamily="66" charset="0"/>
              </a:rPr>
              <a:t>  </a:t>
            </a:r>
            <a:r>
              <a:rPr lang="en-US" sz="2800" b="1" dirty="0" smtClean="0">
                <a:latin typeface="Comic Sans MS" panose="030F0702030302020204" pitchFamily="66" charset="0"/>
              </a:rPr>
              <a:t>   </a:t>
            </a:r>
            <a:r>
              <a:rPr lang="en-US" sz="2800" b="1" dirty="0">
                <a:latin typeface="Comic Sans MS" panose="030F0702030302020204" pitchFamily="66" charset="0"/>
              </a:rPr>
              <a:t>if ((</a:t>
            </a:r>
            <a:r>
              <a:rPr lang="en-US" sz="2800" b="1" dirty="0" err="1">
                <a:latin typeface="Comic Sans MS" panose="030F0702030302020204" pitchFamily="66" charset="0"/>
              </a:rPr>
              <a:t>i</a:t>
            </a:r>
            <a:r>
              <a:rPr lang="en-US" sz="2800" b="1" dirty="0">
                <a:latin typeface="Comic Sans MS" panose="030F0702030302020204" pitchFamily="66" charset="0"/>
              </a:rPr>
              <a:t> &lt;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lim_i</a:t>
            </a:r>
            <a:r>
              <a:rPr lang="en-US" sz="2800" b="1" dirty="0" smtClean="0">
                <a:latin typeface="Comic Sans MS" panose="030F0702030302020204" pitchFamily="66" charset="0"/>
              </a:rPr>
              <a:t>) </a:t>
            </a:r>
            <a:r>
              <a:rPr lang="en-US" sz="2800" b="1" dirty="0">
                <a:latin typeface="Comic Sans MS" panose="030F0702030302020204" pitchFamily="66" charset="0"/>
              </a:rPr>
              <a:t>&amp;&amp; (j &lt;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lim_j</a:t>
            </a:r>
            <a:r>
              <a:rPr lang="en-US" sz="2800" b="1" dirty="0" smtClean="0">
                <a:latin typeface="Comic Sans MS" panose="030F0702030302020204" pitchFamily="66" charset="0"/>
              </a:rPr>
              <a:t>)) {</a:t>
            </a:r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// </a:t>
            </a: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both active</a:t>
            </a:r>
            <a:endParaRPr lang="en-US" sz="2800" b="1" dirty="0">
              <a:latin typeface="Comic Sans MS" panose="030F0702030302020204" pitchFamily="66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 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 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if (</a:t>
            </a:r>
            <a:r>
              <a:rPr lang="en-US" sz="2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ar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sz="2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]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&lt;= </a:t>
            </a:r>
            <a:r>
              <a:rPr lang="en-US" sz="2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ar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[j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]) { temp[k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] = </a:t>
            </a:r>
            <a:r>
              <a:rPr lang="en-US" sz="2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ar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sz="2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]; </a:t>
            </a:r>
            <a:r>
              <a:rPr lang="en-US" sz="28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++; } 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   else { 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temp[k] = </a:t>
            </a:r>
            <a:r>
              <a:rPr lang="en-US" sz="2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ar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[j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]; j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++;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}</a:t>
            </a:r>
            <a:endParaRPr lang="en-US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>
                <a:latin typeface="Comic Sans MS" panose="030F0702030302020204" pitchFamily="66" charset="0"/>
              </a:rPr>
              <a:t>    </a:t>
            </a:r>
            <a:r>
              <a:rPr lang="en-US" sz="2800" b="1" dirty="0" smtClean="0">
                <a:latin typeface="Comic Sans MS" panose="030F0702030302020204" pitchFamily="66" charset="0"/>
              </a:rPr>
              <a:t> } </a:t>
            </a:r>
            <a:r>
              <a:rPr lang="en-US" sz="2800" b="1" dirty="0">
                <a:latin typeface="Comic Sans MS" panose="030F0702030302020204" pitchFamily="66" charset="0"/>
              </a:rPr>
              <a:t>else if (</a:t>
            </a:r>
            <a:r>
              <a:rPr lang="en-US" sz="2800" b="1" dirty="0" err="1">
                <a:latin typeface="Comic Sans MS" panose="030F0702030302020204" pitchFamily="66" charset="0"/>
              </a:rPr>
              <a:t>i</a:t>
            </a:r>
            <a:r>
              <a:rPr lang="en-US" sz="2800" b="1" dirty="0">
                <a:latin typeface="Comic Sans MS" panose="030F0702030302020204" pitchFamily="66" charset="0"/>
              </a:rPr>
              <a:t> ==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lim_i</a:t>
            </a:r>
            <a:r>
              <a:rPr lang="en-US" sz="2800" b="1" dirty="0" smtClean="0">
                <a:latin typeface="Comic Sans MS" panose="030F0702030302020204" pitchFamily="66" charset="0"/>
              </a:rPr>
              <a:t>) </a:t>
            </a: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// 1</a:t>
            </a:r>
            <a:r>
              <a:rPr lang="en-US" sz="2800" b="1" baseline="300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st</a:t>
            </a: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half done</a:t>
            </a:r>
            <a:endParaRPr lang="en-US" sz="28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>
                <a:latin typeface="Comic Sans MS" panose="030F0702030302020204" pitchFamily="66" charset="0"/>
              </a:rPr>
              <a:t>     </a:t>
            </a:r>
            <a:r>
              <a:rPr lang="en-US" sz="2800" b="1" dirty="0" smtClean="0">
                <a:latin typeface="Comic Sans MS" panose="030F0702030302020204" pitchFamily="66" charset="0"/>
              </a:rPr>
              <a:t>   {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temp[k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] = </a:t>
            </a:r>
            <a:r>
              <a:rPr lang="en-US" sz="2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ar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[j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]; 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j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++; } </a:t>
            </a:r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// </a:t>
            </a: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copy 2</a:t>
            </a:r>
            <a:r>
              <a:rPr lang="en-US" sz="2800" b="1" baseline="300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nd</a:t>
            </a: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half</a:t>
            </a:r>
            <a:endParaRPr lang="en-US" sz="2800" b="1" dirty="0">
              <a:latin typeface="Comic Sans MS" panose="030F0702030302020204" pitchFamily="66" charset="0"/>
            </a:endParaRPr>
          </a:p>
          <a:p>
            <a:r>
              <a:rPr lang="en-US" sz="2800" b="1" dirty="0">
                <a:latin typeface="Comic Sans MS" panose="030F0702030302020204" pitchFamily="66" charset="0"/>
              </a:rPr>
              <a:t>  </a:t>
            </a:r>
            <a:r>
              <a:rPr lang="en-US" sz="2800" b="1" dirty="0" smtClean="0">
                <a:latin typeface="Comic Sans MS" panose="030F0702030302020204" pitchFamily="66" charset="0"/>
              </a:rPr>
              <a:t>   else </a:t>
            </a: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// 2</a:t>
            </a:r>
            <a:r>
              <a:rPr lang="en-US" sz="2800" b="1" baseline="300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nd</a:t>
            </a: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half done</a:t>
            </a:r>
            <a:endParaRPr lang="en-US" sz="28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sz="2800" b="1">
                <a:latin typeface="Comic Sans MS" panose="030F0702030302020204" pitchFamily="66" charset="0"/>
              </a:rPr>
              <a:t>     </a:t>
            </a:r>
            <a:r>
              <a:rPr lang="en-US" sz="2800" b="1" smtClean="0">
                <a:latin typeface="Comic Sans MS" panose="030F0702030302020204" pitchFamily="66" charset="0"/>
              </a:rPr>
              <a:t>   { </a:t>
            </a:r>
            <a:r>
              <a:rPr lang="en-US" sz="28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temp[k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] = </a:t>
            </a:r>
            <a:r>
              <a:rPr lang="en-US" sz="2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ar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sz="2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]; </a:t>
            </a:r>
            <a:r>
              <a:rPr lang="en-US" sz="2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++;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} </a:t>
            </a: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// copy 1</a:t>
            </a:r>
            <a:r>
              <a:rPr lang="en-US" sz="2800" b="1" baseline="300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st</a:t>
            </a: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half</a:t>
            </a:r>
            <a:endParaRPr lang="en-US" sz="2800" b="1" dirty="0">
              <a:latin typeface="Comic Sans MS" panose="030F0702030302020204" pitchFamily="66" charset="0"/>
            </a:endParaRPr>
          </a:p>
          <a:p>
            <a:r>
              <a:rPr lang="en-US" sz="2800" b="1" dirty="0">
                <a:latin typeface="Comic Sans MS" panose="030F0702030302020204" pitchFamily="66" charset="0"/>
              </a:rPr>
              <a:t> </a:t>
            </a:r>
            <a:r>
              <a:rPr lang="en-US" sz="2800" b="1" dirty="0" smtClean="0">
                <a:latin typeface="Comic Sans MS" panose="030F0702030302020204" pitchFamily="66" charset="0"/>
              </a:rPr>
              <a:t> }</a:t>
            </a:r>
            <a:endParaRPr lang="en-US" sz="2800" b="1" dirty="0">
              <a:latin typeface="Comic Sans MS" panose="030F0702030302020204" pitchFamily="66" charset="0"/>
            </a:endParaRPr>
          </a:p>
          <a:p>
            <a:r>
              <a:rPr lang="en-US" sz="2800" b="1" dirty="0">
                <a:latin typeface="Comic Sans MS" panose="030F0702030302020204" pitchFamily="66" charset="0"/>
              </a:rPr>
              <a:t> </a:t>
            </a:r>
            <a:r>
              <a:rPr lang="en-US" sz="2800" b="1" dirty="0" smtClean="0">
                <a:latin typeface="Comic Sans MS" panose="030F0702030302020204" pitchFamily="66" charset="0"/>
              </a:rPr>
              <a:t> for </a:t>
            </a:r>
            <a:r>
              <a:rPr lang="en-US" sz="2800" b="1" dirty="0">
                <a:latin typeface="Comic Sans MS" panose="030F0702030302020204" pitchFamily="66" charset="0"/>
              </a:rPr>
              <a:t>(k=0; k&lt;n; k</a:t>
            </a:r>
            <a:r>
              <a:rPr lang="en-US" sz="2800" b="1" dirty="0" smtClean="0">
                <a:latin typeface="Comic Sans MS" panose="030F0702030302020204" pitchFamily="66" charset="0"/>
              </a:rPr>
              <a:t>++) </a:t>
            </a:r>
          </a:p>
          <a:p>
            <a:r>
              <a:rPr lang="en-US" sz="2800" b="1" dirty="0">
                <a:latin typeface="Comic Sans MS" panose="030F0702030302020204" pitchFamily="66" charset="0"/>
              </a:rPr>
              <a:t> </a:t>
            </a:r>
            <a:r>
              <a:rPr lang="en-US" sz="2800" b="1" dirty="0" smtClean="0">
                <a:latin typeface="Comic Sans MS" panose="030F0702030302020204" pitchFamily="66" charset="0"/>
              </a:rPr>
              <a:t>   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ar</a:t>
            </a:r>
            <a:r>
              <a:rPr lang="en-US" sz="2800" b="1" dirty="0" smtClean="0">
                <a:latin typeface="Comic Sans MS" panose="030F0702030302020204" pitchFamily="66" charset="0"/>
              </a:rPr>
              <a:t>[</a:t>
            </a:r>
            <a:r>
              <a:rPr lang="en-US" sz="2800" b="1" dirty="0" err="1" smtClean="0">
                <a:latin typeface="Comic Sans MS" panose="030F0702030302020204" pitchFamily="66" charset="0"/>
              </a:rPr>
              <a:t>start+k</a:t>
            </a:r>
            <a:r>
              <a:rPr lang="en-US" sz="2800" b="1" dirty="0" smtClean="0">
                <a:latin typeface="Comic Sans MS" panose="030F0702030302020204" pitchFamily="66" charset="0"/>
              </a:rPr>
              <a:t>]=temp[k]; </a:t>
            </a: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// in-place</a:t>
            </a:r>
            <a:endParaRPr lang="en-US" sz="28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1432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Estimate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Number of steps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∝</m:t>
                    </m:r>
                  </m:oMath>
                </a14:m>
                <a:r>
                  <a:rPr lang="en-US" dirty="0" smtClean="0"/>
                  <a:t/>
                </a:r>
                <a:r>
                  <a:rPr lang="en-US" dirty="0"/>
                  <a:t>3(n + m).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constant 3 is not very important as it does not vary </a:t>
                </a:r>
                <a:r>
                  <a:rPr lang="en-US" dirty="0" smtClean="0"/>
                  <a:t>with different </a:t>
                </a:r>
                <a:r>
                  <a:rPr lang="en-US" dirty="0"/>
                  <a:t>sized arrays.</a:t>
                </a:r>
              </a:p>
              <a:p>
                <a:r>
                  <a:rPr lang="en-US" dirty="0"/>
                  <a:t>Now suppose A and B are halves of an array of size n (</a:t>
                </a:r>
                <a:r>
                  <a:rPr lang="en-US" dirty="0" smtClean="0"/>
                  <a:t>both have </a:t>
                </a:r>
                <a:r>
                  <a:rPr lang="en-US" dirty="0"/>
                  <a:t>size </a:t>
                </a:r>
                <a:r>
                  <a:rPr lang="en-US" dirty="0" smtClean="0"/>
                  <a:t>n/2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Number of steps = 3n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13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58C"/>
                </a:solidFill>
              </a:rPr>
              <a:t>Esc101,  Sorting</a:t>
            </a:r>
            <a:endParaRPr lang="hi-IN" dirty="0">
              <a:solidFill>
                <a:srgbClr val="40458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1828800" y="4572000"/>
                <a:ext cx="5562600" cy="101566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6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6000" b="0" i="1" smtClean="0">
                          <a:latin typeface="Cambria Math"/>
                        </a:rPr>
                        <m:t>∝</m:t>
                      </m:r>
                      <m:r>
                        <a:rPr lang="en-US" sz="60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572000"/>
                <a:ext cx="5562600" cy="101566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3683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57684" y="4426803"/>
            <a:ext cx="2491388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Recursive calls.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Base case? </a:t>
            </a:r>
            <a:endParaRPr lang="en-US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96752"/>
                <a:ext cx="8763000" cy="5204048"/>
              </a:xfrm>
            </p:spPr>
            <p:txBody>
              <a:bodyPr/>
              <a:lstStyle/>
              <a:p>
                <a:r>
                  <a:rPr lang="en-US" dirty="0" smtClean="0"/>
                  <a:t>Merge function can be used to sort an array</a:t>
                </a:r>
              </a:p>
              <a:p>
                <a:pPr lvl="1"/>
                <a:r>
                  <a:rPr lang="en-US" dirty="0" smtClean="0"/>
                  <a:t>recursively!</a:t>
                </a:r>
              </a:p>
              <a:p>
                <a:r>
                  <a:rPr lang="en-US" dirty="0" smtClean="0"/>
                  <a:t>Given an array C of size n to sort</a:t>
                </a:r>
              </a:p>
              <a:p>
                <a:pPr lvl="1"/>
                <a:r>
                  <a:rPr lang="en-US" dirty="0" smtClean="0"/>
                  <a:t>Divide it into Arrays A and B of size n/2 each (approx.)</a:t>
                </a:r>
              </a:p>
              <a:p>
                <a:pPr lvl="1"/>
                <a:r>
                  <a:rPr lang="en-US" dirty="0" smtClean="0"/>
                  <a:t>Sort A into A’ using MergeSort</a:t>
                </a:r>
              </a:p>
              <a:p>
                <a:pPr lvl="1"/>
                <a:r>
                  <a:rPr lang="en-US" dirty="0" smtClean="0"/>
                  <a:t>Sort B into B’ using MergeSort</a:t>
                </a:r>
              </a:p>
              <a:p>
                <a:pPr lvl="1"/>
                <a:r>
                  <a:rPr lang="en-US" dirty="0" smtClean="0"/>
                  <a:t>Merge A’ and B’ to give C’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dirty="0" smtClean="0"/>
                  <a:t> C sorted </a:t>
                </a:r>
              </a:p>
              <a:p>
                <a:r>
                  <a:rPr lang="en-US" dirty="0" smtClean="0"/>
                  <a:t>Can we reduce #of extra arrays (A’, B’, C’)?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96752"/>
                <a:ext cx="8763000" cy="5204048"/>
              </a:xfrm>
              <a:blipFill rotWithShape="1">
                <a:blip r:embed="rId2" cstate="print"/>
                <a:stretch>
                  <a:fillRect t="-1522" r="-1740" b="-4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14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6191572" y="4419600"/>
            <a:ext cx="495300" cy="838200"/>
          </a:xfrm>
          <a:prstGeom prst="rightBrace">
            <a:avLst>
              <a:gd name="adj1" fmla="val 8333"/>
              <a:gd name="adj2" fmla="val 52058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3750" y="5238958"/>
            <a:ext cx="117532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 &lt;= 1</a:t>
            </a:r>
          </a:p>
        </p:txBody>
      </p:sp>
    </p:spTree>
    <p:extLst>
      <p:ext uri="{BB962C8B-B14F-4D97-AF65-F5344CB8AC3E}">
        <p14:creationId xmlns:p14="http://schemas.microsoft.com/office/powerpoint/2010/main" xmlns="" val="146501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15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5843588" y="6400800"/>
            <a:ext cx="3300412" cy="457200"/>
          </a:xfr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388581"/>
            <a:ext cx="8839200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/*Sort </a:t>
            </a:r>
            <a:r>
              <a:rPr lang="en-US" sz="32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ar</a:t>
            </a:r>
            <a:r>
              <a:rPr lang="en-US" sz="3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[start, …, start+n-1] </a:t>
            </a:r>
            <a:r>
              <a:rPr lang="en-US" sz="3200" b="1" i="1" dirty="0">
                <a:solidFill>
                  <a:srgbClr val="00B050"/>
                </a:solidFill>
                <a:latin typeface="Comic Sans MS" panose="030F0702030302020204" pitchFamily="66" charset="0"/>
              </a:rPr>
              <a:t>in place </a:t>
            </a:r>
            <a:r>
              <a:rPr lang="en-US" sz="3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*/</a:t>
            </a:r>
            <a:endParaRPr lang="en-US" sz="32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sz="3200" b="1" dirty="0" smtClean="0">
                <a:latin typeface="Comic Sans MS" panose="030F0702030302020204" pitchFamily="66" charset="0"/>
              </a:rPr>
              <a:t>void </a:t>
            </a:r>
            <a:r>
              <a:rPr lang="en-US" sz="3200" b="1" dirty="0" err="1">
                <a:latin typeface="Comic Sans MS" panose="030F0702030302020204" pitchFamily="66" charset="0"/>
              </a:rPr>
              <a:t>merge_sort</a:t>
            </a:r>
            <a:r>
              <a:rPr lang="en-US" sz="3200" b="1" dirty="0">
                <a:latin typeface="Comic Sans MS" panose="030F0702030302020204" pitchFamily="66" charset="0"/>
              </a:rPr>
              <a:t>(int </a:t>
            </a:r>
            <a:r>
              <a:rPr lang="en-US" sz="3200" b="1" dirty="0" err="1" smtClean="0">
                <a:latin typeface="Comic Sans MS" panose="030F0702030302020204" pitchFamily="66" charset="0"/>
              </a:rPr>
              <a:t>ar</a:t>
            </a:r>
            <a:r>
              <a:rPr lang="en-US" sz="3200" b="1" dirty="0" smtClean="0">
                <a:latin typeface="Comic Sans MS" panose="030F0702030302020204" pitchFamily="66" charset="0"/>
              </a:rPr>
              <a:t>[], int start, int </a:t>
            </a:r>
            <a:r>
              <a:rPr lang="en-US" sz="3200" b="1" dirty="0">
                <a:latin typeface="Comic Sans MS" panose="030F0702030302020204" pitchFamily="66" charset="0"/>
              </a:rPr>
              <a:t>n</a:t>
            </a:r>
            <a:r>
              <a:rPr lang="en-US" sz="3200" b="1" dirty="0" smtClean="0">
                <a:latin typeface="Comic Sans MS" panose="030F0702030302020204" pitchFamily="66" charset="0"/>
              </a:rPr>
              <a:t>) {</a:t>
            </a:r>
            <a:endParaRPr lang="en-US" sz="32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US" sz="3200" b="1" dirty="0" smtClean="0">
                <a:latin typeface="Comic Sans MS" panose="030F0702030302020204" pitchFamily="66" charset="0"/>
              </a:rPr>
              <a:t>   if </a:t>
            </a:r>
            <a:r>
              <a:rPr lang="en-US" sz="3200" b="1" dirty="0">
                <a:latin typeface="Comic Sans MS" panose="030F0702030302020204" pitchFamily="66" charset="0"/>
              </a:rPr>
              <a:t>(n&gt;1</a:t>
            </a:r>
            <a:r>
              <a:rPr lang="en-US" sz="3200" b="1" dirty="0" smtClean="0">
                <a:latin typeface="Comic Sans MS" panose="030F0702030302020204" pitchFamily="66" charset="0"/>
              </a:rPr>
              <a:t>) {</a:t>
            </a:r>
          </a:p>
          <a:p>
            <a:r>
              <a:rPr lang="en-US" sz="3200" b="1" dirty="0">
                <a:latin typeface="Comic Sans MS" panose="030F0702030302020204" pitchFamily="66" charset="0"/>
              </a:rPr>
              <a:t> </a:t>
            </a:r>
            <a:r>
              <a:rPr lang="en-US" sz="3200" b="1" dirty="0" smtClean="0">
                <a:latin typeface="Comic Sans MS" panose="030F0702030302020204" pitchFamily="66" charset="0"/>
              </a:rPr>
              <a:t>     int half = n/2;</a:t>
            </a:r>
            <a:endParaRPr lang="en-US" sz="3200" b="1" dirty="0">
              <a:latin typeface="Comic Sans MS" panose="030F0702030302020204" pitchFamily="66" charset="0"/>
            </a:endParaRPr>
          </a:p>
          <a:p>
            <a:r>
              <a:rPr lang="en-US" sz="3200" b="1" dirty="0" smtClean="0">
                <a:latin typeface="Comic Sans MS" panose="030F0702030302020204" pitchFamily="66" charset="0"/>
              </a:rPr>
              <a:t>      </a:t>
            </a:r>
            <a:r>
              <a:rPr lang="en-US" sz="3200" b="1" dirty="0" err="1" smtClean="0">
                <a:latin typeface="Comic Sans MS" panose="030F0702030302020204" pitchFamily="66" charset="0"/>
              </a:rPr>
              <a:t>merge_sort</a:t>
            </a:r>
            <a:r>
              <a:rPr lang="en-US" sz="3200" b="1" dirty="0" smtClean="0">
                <a:latin typeface="Comic Sans MS" panose="030F0702030302020204" pitchFamily="66" charset="0"/>
              </a:rPr>
              <a:t>(</a:t>
            </a:r>
            <a:r>
              <a:rPr lang="en-US" sz="3200" b="1" dirty="0" err="1" smtClean="0">
                <a:latin typeface="Comic Sans MS" panose="030F0702030302020204" pitchFamily="66" charset="0"/>
              </a:rPr>
              <a:t>ar</a:t>
            </a:r>
            <a:r>
              <a:rPr lang="en-US" sz="3200" b="1" dirty="0" smtClean="0">
                <a:latin typeface="Comic Sans MS" panose="030F0702030302020204" pitchFamily="66" charset="0"/>
              </a:rPr>
              <a:t>, start, half);</a:t>
            </a:r>
            <a:endParaRPr lang="en-US" sz="3200" b="1" dirty="0">
              <a:latin typeface="Comic Sans MS" panose="030F0702030302020204" pitchFamily="66" charset="0"/>
            </a:endParaRPr>
          </a:p>
          <a:p>
            <a:r>
              <a:rPr lang="pt-BR" sz="3200" b="1" dirty="0" smtClean="0">
                <a:latin typeface="Comic Sans MS" panose="030F0702030302020204" pitchFamily="66" charset="0"/>
              </a:rPr>
              <a:t>      merge_sort(ar, start+half, n-half);</a:t>
            </a:r>
            <a:endParaRPr lang="pt-BR" sz="3200" b="1" dirty="0">
              <a:latin typeface="Comic Sans MS" panose="030F0702030302020204" pitchFamily="66" charset="0"/>
            </a:endParaRPr>
          </a:p>
          <a:p>
            <a:r>
              <a:rPr lang="en-US" sz="3200" b="1" dirty="0" smtClean="0">
                <a:latin typeface="Comic Sans MS" panose="030F0702030302020204" pitchFamily="66" charset="0"/>
              </a:rPr>
              <a:t>      merge(</a:t>
            </a:r>
            <a:r>
              <a:rPr lang="en-US" sz="3200" b="1" dirty="0" err="1" smtClean="0">
                <a:latin typeface="Comic Sans MS" panose="030F0702030302020204" pitchFamily="66" charset="0"/>
              </a:rPr>
              <a:t>ar</a:t>
            </a:r>
            <a:r>
              <a:rPr lang="en-US" sz="3200" b="1" dirty="0" smtClean="0">
                <a:latin typeface="Comic Sans MS" panose="030F0702030302020204" pitchFamily="66" charset="0"/>
              </a:rPr>
              <a:t>, start, n</a:t>
            </a:r>
            <a:r>
              <a:rPr lang="en-US" sz="3200" b="1" dirty="0">
                <a:latin typeface="Comic Sans MS" panose="030F0702030302020204" pitchFamily="66" charset="0"/>
              </a:rPr>
              <a:t>);</a:t>
            </a:r>
          </a:p>
          <a:p>
            <a:r>
              <a:rPr lang="en-US" sz="3200" b="1" dirty="0" smtClean="0">
                <a:latin typeface="Comic Sans MS" panose="030F0702030302020204" pitchFamily="66" charset="0"/>
              </a:rPr>
              <a:t>   }</a:t>
            </a:r>
            <a:endParaRPr lang="en-US" sz="3200" b="1" dirty="0">
              <a:latin typeface="Comic Sans MS" panose="030F0702030302020204" pitchFamily="66" charset="0"/>
            </a:endParaRPr>
          </a:p>
          <a:p>
            <a:r>
              <a:rPr lang="en-US" sz="3200" b="1" dirty="0" smtClean="0">
                <a:latin typeface="Comic Sans MS" panose="030F0702030302020204" pitchFamily="66" charset="0"/>
              </a:rPr>
              <a:t>}</a:t>
            </a:r>
            <a:endParaRPr lang="en-US" sz="3200" b="1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3962400"/>
            <a:ext cx="709954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Comic Sans MS" panose="030F0702030302020204" pitchFamily="66" charset="0"/>
              </a:rPr>
              <a:t>int main</a:t>
            </a:r>
            <a:r>
              <a:rPr lang="en-US" sz="2800" b="1" dirty="0" smtClean="0">
                <a:latin typeface="Comic Sans MS" panose="030F0702030302020204" pitchFamily="66" charset="0"/>
              </a:rPr>
              <a:t>() {</a:t>
            </a:r>
            <a:endParaRPr lang="en-US" sz="2800" b="1" dirty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  </a:t>
            </a:r>
            <a:r>
              <a:rPr lang="en-US" sz="2800" b="1" dirty="0">
                <a:latin typeface="Comic Sans MS" panose="030F0702030302020204" pitchFamily="66" charset="0"/>
              </a:rPr>
              <a:t>int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arr</a:t>
            </a:r>
            <a:r>
              <a:rPr lang="en-US" sz="2800" b="1" dirty="0" smtClean="0">
                <a:latin typeface="Comic Sans MS" panose="030F0702030302020204" pitchFamily="66" charset="0"/>
              </a:rPr>
              <a:t>[]={</a:t>
            </a:r>
            <a:r>
              <a:rPr lang="en-US" sz="2800" b="1" dirty="0">
                <a:latin typeface="Comic Sans MS" panose="030F0702030302020204" pitchFamily="66" charset="0"/>
              </a:rPr>
              <a:t>2,5,4,8,6,9,8,6,1,4,7};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 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merge_sort</a:t>
            </a:r>
            <a:r>
              <a:rPr lang="en-US" sz="2800" b="1" dirty="0" smtClean="0">
                <a:latin typeface="Comic Sans MS" panose="030F0702030302020204" pitchFamily="66" charset="0"/>
              </a:rPr>
              <a:t>(arr,0,11</a:t>
            </a:r>
            <a:r>
              <a:rPr lang="en-US" sz="2800" b="1" dirty="0">
                <a:latin typeface="Comic Sans MS" panose="030F0702030302020204" pitchFamily="66" charset="0"/>
              </a:rPr>
              <a:t>);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 /* print array */</a:t>
            </a:r>
            <a:endParaRPr lang="en-US" sz="28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  </a:t>
            </a:r>
            <a:r>
              <a:rPr lang="en-US" sz="2800" b="1" dirty="0">
                <a:latin typeface="Comic Sans MS" panose="030F0702030302020204" pitchFamily="66" charset="0"/>
              </a:rPr>
              <a:t>return 0;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}</a:t>
            </a:r>
            <a:endParaRPr lang="en-US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875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Estimate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266885"/>
            <a:ext cx="6096000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void </a:t>
            </a:r>
            <a:r>
              <a:rPr lang="en-US" sz="2400" b="1" dirty="0" err="1">
                <a:latin typeface="Comic Sans MS" panose="030F0702030302020204" pitchFamily="66" charset="0"/>
              </a:rPr>
              <a:t>merge_sort</a:t>
            </a:r>
            <a:r>
              <a:rPr lang="en-US" sz="2400" b="1" dirty="0">
                <a:latin typeface="Comic Sans MS" panose="030F0702030302020204" pitchFamily="66" charset="0"/>
              </a:rPr>
              <a:t>(int </a:t>
            </a:r>
            <a:r>
              <a:rPr lang="en-US" sz="2400" b="1" dirty="0" smtClean="0">
                <a:latin typeface="Comic Sans MS" panose="030F0702030302020204" pitchFamily="66" charset="0"/>
              </a:rPr>
              <a:t>a[], int s, int </a:t>
            </a:r>
            <a:r>
              <a:rPr lang="en-US" sz="2400" b="1" dirty="0">
                <a:latin typeface="Comic Sans MS" panose="030F0702030302020204" pitchFamily="66" charset="0"/>
              </a:rPr>
              <a:t>n</a:t>
            </a:r>
            <a:r>
              <a:rPr lang="en-US" sz="2400" b="1" dirty="0" smtClean="0">
                <a:latin typeface="Comic Sans MS" panose="030F0702030302020204" pitchFamily="66" charset="0"/>
              </a:rPr>
              <a:t>) {</a:t>
            </a:r>
            <a:endParaRPr lang="en-US" sz="24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   if </a:t>
            </a:r>
            <a:r>
              <a:rPr lang="en-US" sz="2400" b="1" dirty="0">
                <a:latin typeface="Comic Sans MS" panose="030F0702030302020204" pitchFamily="66" charset="0"/>
              </a:rPr>
              <a:t>(n&gt;1</a:t>
            </a:r>
            <a:r>
              <a:rPr lang="en-US" sz="2400" b="1" dirty="0" smtClean="0">
                <a:latin typeface="Comic Sans MS" panose="030F0702030302020204" pitchFamily="66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      int h = n/2;</a:t>
            </a:r>
            <a:endParaRPr lang="en-US" sz="2400" b="1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     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merge_sort</a:t>
            </a:r>
            <a:r>
              <a:rPr lang="en-US" sz="2400" b="1" dirty="0" smtClean="0">
                <a:latin typeface="Comic Sans MS" panose="030F0702030302020204" pitchFamily="66" charset="0"/>
              </a:rPr>
              <a:t>(a, s, h);</a:t>
            </a:r>
            <a:endParaRPr lang="en-US" sz="2400" b="1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 smtClean="0">
                <a:latin typeface="Comic Sans MS" panose="030F0702030302020204" pitchFamily="66" charset="0"/>
              </a:rPr>
              <a:t>      merge_sort(a, s+h, n-h);</a:t>
            </a:r>
            <a:endParaRPr lang="pt-BR" sz="2400" b="1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      merge(a</a:t>
            </a:r>
            <a:r>
              <a:rPr lang="en-US" sz="2400" b="1" smtClean="0">
                <a:latin typeface="Comic Sans MS" panose="030F0702030302020204" pitchFamily="66" charset="0"/>
              </a:rPr>
              <a:t>, s, n</a:t>
            </a:r>
            <a:r>
              <a:rPr lang="en-US" sz="2400" b="1" dirty="0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   }</a:t>
            </a:r>
            <a:endParaRPr lang="en-US" sz="2400" b="1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}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6019800" y="914400"/>
                <a:ext cx="2667000" cy="45243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 smtClean="0">
                    <a:latin typeface="Comic Sans MS" panose="030F0702030302020204" pitchFamily="66" charset="0"/>
                  </a:rPr>
                  <a:t>T(n)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1" dirty="0" smtClean="0">
                    <a:latin typeface="Comic Sans MS" panose="030F0702030302020204" pitchFamily="66" charset="0"/>
                  </a:rPr>
                  <a:t>C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1" dirty="0" smtClean="0">
                    <a:latin typeface="Comic Sans MS" panose="030F0702030302020204" pitchFamily="66" charset="0"/>
                  </a:rPr>
                  <a:t>C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1" dirty="0" smtClean="0">
                    <a:latin typeface="Comic Sans MS" panose="030F0702030302020204" pitchFamily="66" charset="0"/>
                  </a:rPr>
                  <a:t>T(n/2)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1" dirty="0" smtClean="0">
                    <a:latin typeface="Comic Sans MS" panose="030F0702030302020204" pitchFamily="66" charset="0"/>
                  </a:rPr>
                  <a:t>T(n-n/2)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sz="2400" b="1" dirty="0" smtClean="0">
                    <a:latin typeface="Comic Sans MS" panose="030F0702030302020204" pitchFamily="66" charset="0"/>
                  </a:rPr>
                  <a:t>T(n/2)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  <a:ea typeface="Cambria Math"/>
                      </a:rPr>
                      <m:t>≈ </m:t>
                    </m:r>
                  </m:oMath>
                </a14:m>
                <a:r>
                  <a:rPr lang="en-US" sz="2400" b="1" dirty="0">
                    <a:latin typeface="Comic Sans MS" panose="030F0702030302020204" pitchFamily="66" charset="0"/>
                  </a:rPr>
                  <a:t>4</a:t>
                </a:r>
                <a:r>
                  <a:rPr lang="en-US" sz="2400" b="1" dirty="0" smtClean="0">
                    <a:latin typeface="Comic Sans MS" panose="030F0702030302020204" pitchFamily="66" charset="0"/>
                  </a:rPr>
                  <a:t>n</a:t>
                </a:r>
              </a:p>
              <a:p>
                <a:pPr>
                  <a:lnSpc>
                    <a:spcPct val="150000"/>
                  </a:lnSpc>
                </a:pPr>
                <a:endParaRPr lang="en-US" sz="2400" b="1" dirty="0"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b="1" dirty="0" smtClean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914400"/>
                <a:ext cx="2667000" cy="452431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3661" r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6510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Time Estimate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109" y="1046976"/>
            <a:ext cx="8458200" cy="5201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mic Sans MS" panose="030F0702030302020204" pitchFamily="66" charset="0"/>
              </a:rPr>
              <a:t>T(n) = 2</a:t>
            </a:r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T(n/2)</a:t>
            </a:r>
            <a:r>
              <a:rPr lang="en-US" sz="2400" b="1" dirty="0" smtClean="0">
                <a:latin typeface="Comic Sans MS" panose="030F0702030302020204" pitchFamily="66" charset="0"/>
              </a:rPr>
              <a:t> + 4n</a:t>
            </a:r>
          </a:p>
          <a:p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 = 2(</a:t>
            </a:r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2T(n/4) + 4n/2</a:t>
            </a:r>
            <a:r>
              <a:rPr lang="en-US" sz="2400" b="1" dirty="0" smtClean="0">
                <a:latin typeface="Comic Sans MS" panose="030F0702030302020204" pitchFamily="66" charset="0"/>
              </a:rPr>
              <a:t>) + 4n = 2</a:t>
            </a:r>
            <a:r>
              <a:rPr lang="en-US" sz="2400" b="1" baseline="30000" dirty="0" smtClean="0">
                <a:latin typeface="Comic Sans MS" panose="030F0702030302020204" pitchFamily="66" charset="0"/>
              </a:rPr>
              <a:t>2</a:t>
            </a:r>
            <a:r>
              <a:rPr lang="en-US" sz="2400" b="1" dirty="0" smtClean="0">
                <a:solidFill>
                  <a:schemeClr val="accent5">
                    <a:lumMod val="25000"/>
                  </a:schemeClr>
                </a:solidFill>
                <a:latin typeface="Comic Sans MS" panose="030F0702030302020204" pitchFamily="66" charset="0"/>
              </a:rPr>
              <a:t>T(n/4)</a:t>
            </a:r>
            <a:r>
              <a:rPr lang="en-US" sz="2400" b="1" dirty="0" smtClean="0">
                <a:latin typeface="Comic Sans MS" panose="030F0702030302020204" pitchFamily="66" charset="0"/>
              </a:rPr>
              <a:t> + 8n</a:t>
            </a:r>
          </a:p>
          <a:p>
            <a:endParaRPr lang="en-US" sz="2400" b="1" dirty="0" smtClean="0">
              <a:latin typeface="Comic Sans MS" panose="030F0702030302020204" pitchFamily="66" charset="0"/>
            </a:endParaRPr>
          </a:p>
          <a:p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   </a:t>
            </a:r>
            <a:r>
              <a:rPr lang="en-US" sz="2400" b="1" dirty="0">
                <a:latin typeface="Comic Sans MS" panose="030F0702030302020204" pitchFamily="66" charset="0"/>
              </a:rPr>
              <a:t>= </a:t>
            </a:r>
            <a:r>
              <a:rPr lang="en-US" sz="2400" b="1" dirty="0" smtClean="0">
                <a:latin typeface="Comic Sans MS" panose="030F0702030302020204" pitchFamily="66" charset="0"/>
              </a:rPr>
              <a:t>2</a:t>
            </a:r>
            <a:r>
              <a:rPr lang="en-US" sz="2400" b="1" baseline="30000" dirty="0" smtClean="0">
                <a:latin typeface="Comic Sans MS" panose="030F0702030302020204" pitchFamily="66" charset="0"/>
              </a:rPr>
              <a:t>2</a:t>
            </a:r>
            <a:r>
              <a:rPr lang="en-US" sz="2400" b="1" dirty="0" smtClean="0">
                <a:latin typeface="Comic Sans MS" panose="030F0702030302020204" pitchFamily="66" charset="0"/>
              </a:rPr>
              <a:t>(</a:t>
            </a:r>
            <a:r>
              <a:rPr lang="en-US" sz="2400" b="1" dirty="0" smtClean="0">
                <a:solidFill>
                  <a:schemeClr val="accent5">
                    <a:lumMod val="25000"/>
                  </a:schemeClr>
                </a:solidFill>
                <a:latin typeface="Comic Sans MS" panose="030F0702030302020204" pitchFamily="66" charset="0"/>
              </a:rPr>
              <a:t>2T(n/8) </a:t>
            </a: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latin typeface="Comic Sans MS" panose="030F0702030302020204" pitchFamily="66" charset="0"/>
              </a:rPr>
              <a:t>+ </a:t>
            </a:r>
            <a:r>
              <a:rPr lang="en-US" sz="2400" b="1" dirty="0" smtClean="0">
                <a:solidFill>
                  <a:schemeClr val="accent5">
                    <a:lumMod val="25000"/>
                  </a:schemeClr>
                </a:solidFill>
                <a:latin typeface="Comic Sans MS" panose="030F0702030302020204" pitchFamily="66" charset="0"/>
              </a:rPr>
              <a:t>4n/4</a:t>
            </a:r>
            <a:r>
              <a:rPr lang="en-US" sz="2400" b="1" dirty="0" smtClean="0">
                <a:latin typeface="Comic Sans MS" panose="030F0702030302020204" pitchFamily="66" charset="0"/>
              </a:rPr>
              <a:t>) </a:t>
            </a:r>
            <a:r>
              <a:rPr lang="en-US" sz="2400" b="1" dirty="0">
                <a:latin typeface="Comic Sans MS" panose="030F0702030302020204" pitchFamily="66" charset="0"/>
              </a:rPr>
              <a:t>+ 4n = </a:t>
            </a:r>
            <a:r>
              <a:rPr lang="en-US" sz="2400" b="1" dirty="0" smtClean="0">
                <a:latin typeface="Comic Sans MS" panose="030F0702030302020204" pitchFamily="66" charset="0"/>
              </a:rPr>
              <a:t>2</a:t>
            </a:r>
            <a:r>
              <a:rPr lang="en-US" sz="2400" b="1" baseline="30000" dirty="0" smtClean="0">
                <a:latin typeface="Comic Sans MS" panose="030F0702030302020204" pitchFamily="66" charset="0"/>
              </a:rPr>
              <a:t>3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T(n/8)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latin typeface="Comic Sans MS" panose="030F0702030302020204" pitchFamily="66" charset="0"/>
              </a:rPr>
              <a:t>+ </a:t>
            </a:r>
            <a:r>
              <a:rPr lang="en-US" sz="2400" b="1" dirty="0" smtClean="0">
                <a:latin typeface="Comic Sans MS" panose="030F0702030302020204" pitchFamily="66" charset="0"/>
              </a:rPr>
              <a:t>12n</a:t>
            </a:r>
          </a:p>
          <a:p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   = … // keep going for k steps</a:t>
            </a:r>
          </a:p>
          <a:p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   =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lang="en-US" sz="2800" b="1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k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T(n/2</a:t>
            </a:r>
            <a:r>
              <a:rPr lang="en-US" sz="2800" b="1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k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) + k*4n</a:t>
            </a:r>
          </a:p>
          <a:p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Assume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n =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lang="en-US" sz="2400" b="1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k </a:t>
            </a:r>
            <a:r>
              <a:rPr lang="en-US" sz="2400" b="1" dirty="0" smtClean="0">
                <a:latin typeface="Comic Sans MS" panose="030F0702030302020204" pitchFamily="66" charset="0"/>
              </a:rPr>
              <a:t>for some k. Then,</a:t>
            </a:r>
          </a:p>
          <a:p>
            <a:pPr algn="ctr"/>
            <a:r>
              <a:rPr lang="en-US" sz="2800" b="1" dirty="0" smtClean="0">
                <a:latin typeface="Comic Sans MS" panose="030F0702030302020204" pitchFamily="66" charset="0"/>
              </a:rPr>
              <a:t>T(n) = n*T(1) + 4n*log</a:t>
            </a:r>
            <a:r>
              <a:rPr lang="en-US" sz="2800" b="1" baseline="-25000" dirty="0" smtClean="0">
                <a:latin typeface="Comic Sans MS" panose="030F0702030302020204" pitchFamily="66" charset="0"/>
              </a:rPr>
              <a:t>2</a:t>
            </a:r>
            <a:r>
              <a:rPr lang="en-US" sz="2800" b="1" dirty="0" smtClean="0">
                <a:latin typeface="Comic Sans MS" panose="030F0702030302020204" pitchFamily="66" charset="0"/>
              </a:rPr>
              <a:t>n</a:t>
            </a:r>
            <a:endParaRPr lang="en-US" sz="2800" b="1" dirty="0">
              <a:latin typeface="Comic Sans MS" panose="030F0702030302020204" pitchFamily="66" charset="0"/>
            </a:endParaRPr>
          </a:p>
          <a:p>
            <a:endParaRPr lang="en-US" sz="2400" b="1" dirty="0" smtClean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2700472" y="5715000"/>
                <a:ext cx="3649140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3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latin typeface="Cambria Math"/>
                        </a:rPr>
                        <m:t>∝</m:t>
                      </m:r>
                      <m:r>
                        <a:rPr lang="en-US" sz="3600" b="1" i="1" smtClean="0">
                          <a:latin typeface="Cambria Math"/>
                        </a:rPr>
                        <m:t>𝒏</m:t>
                      </m:r>
                      <m:r>
                        <a:rPr lang="en-US" sz="3600" b="1" i="1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sz="3600" b="1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0" smtClean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sz="3600" b="1" i="1" smtClean="0"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472" y="5715000"/>
                <a:ext cx="3649140" cy="64633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0949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00" y="150485"/>
            <a:ext cx="9001000" cy="870248"/>
          </a:xfrm>
        </p:spPr>
        <p:txBody>
          <a:bodyPr/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Order Notation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9512" y="1556792"/>
            <a:ext cx="3744416" cy="3024336"/>
          </a:xfrm>
          <a:solidFill>
            <a:schemeClr val="bg1"/>
          </a:solidFill>
        </p:spPr>
        <p:txBody>
          <a:bodyPr/>
          <a:lstStyle/>
          <a:p>
            <a:r>
              <a:rPr lang="en-US" sz="4000" b="1" dirty="0" smtClean="0">
                <a:latin typeface="Comic Sans MS" panose="030F0702030302020204" pitchFamily="66" charset="0"/>
              </a:rPr>
              <a:t>Why worry about O(n) vs O(n</a:t>
            </a:r>
            <a:r>
              <a:rPr lang="en-US" sz="4000" b="1" baseline="30000" dirty="0" smtClean="0">
                <a:latin typeface="Comic Sans MS" panose="030F0702030302020204" pitchFamily="66" charset="0"/>
              </a:rPr>
              <a:t>2</a:t>
            </a:r>
            <a:r>
              <a:rPr lang="en-US" sz="4000" b="1" dirty="0" smtClean="0">
                <a:latin typeface="Comic Sans MS" panose="030F0702030302020204" pitchFamily="66" charset="0"/>
              </a:rPr>
              <a:t>) vs O(…) </a:t>
            </a:r>
            <a:r>
              <a:rPr lang="en-US" sz="4000" b="1" dirty="0" err="1" smtClean="0">
                <a:latin typeface="Comic Sans MS" panose="030F0702030302020204" pitchFamily="66" charset="0"/>
              </a:rPr>
              <a:t>algo</a:t>
            </a:r>
            <a:r>
              <a:rPr lang="en-US" sz="4000" b="1" dirty="0" smtClean="0">
                <a:latin typeface="Comic Sans MS" panose="030F0702030302020204" pitchFamily="66" charset="0"/>
              </a:rPr>
              <a:t>?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BF06E3B-BB18-47E4-81D1-4FF13D7EF506}" type="datetime7">
              <a:rPr lang="en-US" smtClean="0"/>
              <a:pPr>
                <a:defRPr/>
              </a:pPr>
              <a:t>Nov-17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 Order of Algo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84168" y="6318612"/>
            <a:ext cx="2725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http://xkcd.com/612/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020733"/>
            <a:ext cx="4752528" cy="53605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75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Estimates…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8001000" cy="5737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19</a:t>
            </a:fld>
            <a:endParaRPr lang="hi-IN" dirty="0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5548699" y="3271491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Source: http</a:t>
            </a:r>
            <a:r>
              <a:rPr lang="en-US" sz="1200" b="1" dirty="0">
                <a:solidFill>
                  <a:srgbClr val="FF0000"/>
                </a:solidFill>
              </a:rPr>
              <a:t>://science.slc.edu/~jmarshall/courses/2002/spring/cs50/BigO/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2576899"/>
            <a:ext cx="1213794" cy="27699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92D050"/>
                </a:solidFill>
              </a:rPr>
              <a:t>SelectionSort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33" y="5299017"/>
            <a:ext cx="1415772" cy="27699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Simple Search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5538" y="3810000"/>
            <a:ext cx="1082348" cy="27699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</a:rPr>
              <a:t>MergeSort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3701" y="6172200"/>
            <a:ext cx="1053494" cy="27699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</a:rPr>
              <a:t>BinSearch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78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Makeup lab announcement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Makeup lab on Oct 20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By popular demand</a:t>
            </a:r>
          </a:p>
          <a:p>
            <a:pPr lvl="1"/>
            <a:r>
              <a:rPr lang="en-US" dirty="0" smtClean="0"/>
              <a:t>Allowed to take remotely in the same time slot (2pm – 5 pm)</a:t>
            </a:r>
          </a:p>
          <a:p>
            <a:pPr lvl="1"/>
            <a:r>
              <a:rPr lang="en-US" dirty="0" smtClean="0"/>
              <a:t>If outside campus, will need to use VPN</a:t>
            </a:r>
          </a:p>
          <a:p>
            <a:pPr lvl="1"/>
            <a:r>
              <a:rPr lang="en-GB" dirty="0" smtClean="0">
                <a:hlinkClick r:id="rId2"/>
              </a:rPr>
              <a:t>http://www.iitk.ac.in/cc/vpn_update/sslvpn.htm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https://www.iitk.ac.in/ccnew/index.php/13-network/99-how-to-use-ssl-vpn</a:t>
            </a:r>
            <a:endParaRPr lang="en-GB" dirty="0" smtClean="0"/>
          </a:p>
          <a:p>
            <a:pPr lvl="1"/>
            <a:r>
              <a:rPr lang="en-US" dirty="0" smtClean="0"/>
              <a:t>Your responsibility to figure out how to get set up with VPN</a:t>
            </a:r>
          </a:p>
          <a:p>
            <a:pPr lvl="1"/>
            <a:r>
              <a:rPr lang="en-US" dirty="0" smtClean="0"/>
              <a:t>Connectivity failure </a:t>
            </a:r>
            <a:r>
              <a:rPr lang="en-US" dirty="0" smtClean="0">
                <a:sym typeface="Wingdings" pitchFamily="2" charset="2"/>
              </a:rPr>
              <a:t> I can’t help</a:t>
            </a:r>
          </a:p>
          <a:p>
            <a:r>
              <a:rPr lang="en-US" dirty="0" smtClean="0">
                <a:sym typeface="Wingdings" pitchFamily="2" charset="2"/>
              </a:rPr>
              <a:t>Can also come to lab in person on Oct 20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between 2-5 pm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70403" y="228600"/>
            <a:ext cx="8747125" cy="762000"/>
          </a:xfrm>
        </p:spPr>
        <p:txBody>
          <a:bodyPr/>
          <a:lstStyle/>
          <a:p>
            <a:r>
              <a:rPr lang="en-US" altLang="en-US" dirty="0" err="1" smtClean="0"/>
              <a:t>QuickSort</a:t>
            </a:r>
            <a:r>
              <a:rPr lang="en-US" altLang="en-US" dirty="0" smtClean="0"/>
              <a:t>--  Partition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0" y="990600"/>
            <a:ext cx="8540750" cy="1676400"/>
          </a:xfr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A useful sub-routine (function) for many problems, including </a:t>
            </a:r>
            <a:r>
              <a:rPr lang="en-US" dirty="0" err="1" smtClean="0"/>
              <a:t>quicksort</a:t>
            </a:r>
            <a:r>
              <a:rPr lang="en-US" dirty="0" smtClean="0"/>
              <a:t>(), the most popularly used sorting method.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6050" y="3048000"/>
            <a:ext cx="8464550" cy="3140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Partition takes an array a[] of size n and a value called the pivot.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The pivot  is an element in the array is usually chosen as a[0].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Partition re-arranges the array elements into two parts:</a:t>
            </a:r>
          </a:p>
          <a:p>
            <a:pPr marL="1371600" lvl="2" indent="-457200">
              <a:buClr>
                <a:srgbClr val="9D0000"/>
              </a:buClr>
              <a:buFont typeface="+mj-lt"/>
              <a:buAutoNum type="alphaLcParenR"/>
              <a:defRPr/>
            </a:pPr>
            <a:r>
              <a:rPr lang="en-US" sz="2200" b="1" dirty="0">
                <a:latin typeface="Comic Sans MS" pitchFamily="66" charset="0"/>
              </a:rPr>
              <a:t>the left part has all elements &lt;= pivot.</a:t>
            </a:r>
          </a:p>
          <a:p>
            <a:pPr marL="1371600" lvl="2" indent="-457200">
              <a:buClr>
                <a:srgbClr val="9D0000"/>
              </a:buClr>
              <a:buFont typeface="+mj-lt"/>
              <a:buAutoNum type="alphaLcParenR"/>
              <a:defRPr/>
            </a:pPr>
            <a:r>
              <a:rPr lang="en-US" sz="2200" b="1" dirty="0">
                <a:latin typeface="Comic Sans MS" pitchFamily="66" charset="0"/>
              </a:rPr>
              <a:t>the right part has all elements &gt;= pivot.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Partition returns the index of the beginning of the right part.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2862" y="6188075"/>
            <a:ext cx="3487738" cy="4302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Let us see an example.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947916" y="6400800"/>
            <a:ext cx="3300484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20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44229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04800"/>
            <a:ext cx="8464550" cy="2616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3200" b="1" dirty="0">
                <a:solidFill>
                  <a:srgbClr val="C00000"/>
                </a:solidFill>
                <a:latin typeface="Comic Sans MS" pitchFamily="66" charset="0"/>
              </a:rPr>
              <a:t>Partition</a:t>
            </a:r>
            <a:r>
              <a:rPr lang="en-US" sz="2200" b="1" dirty="0">
                <a:latin typeface="Comic Sans MS" pitchFamily="66" charset="0"/>
              </a:rPr>
              <a:t>  takes an array a[] of size n and a value called the pivot.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The pivot  is an element in the array is usually chosen as a[0].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Partition re-arranges the array elements into two parts:</a:t>
            </a:r>
          </a:p>
          <a:p>
            <a:pPr marL="1371600" lvl="2" indent="-457200">
              <a:buClr>
                <a:srgbClr val="9D0000"/>
              </a:buClr>
              <a:buFont typeface="+mj-lt"/>
              <a:buAutoNum type="alphaLcParenR"/>
              <a:defRPr/>
            </a:pPr>
            <a:r>
              <a:rPr lang="en-US" sz="2200" b="1" dirty="0">
                <a:latin typeface="Comic Sans MS" pitchFamily="66" charset="0"/>
              </a:rPr>
              <a:t>all elements in the left part are &lt;= pivot</a:t>
            </a:r>
          </a:p>
          <a:p>
            <a:pPr marL="1371600" lvl="2" indent="-457200">
              <a:buClr>
                <a:srgbClr val="9D0000"/>
              </a:buClr>
              <a:buFont typeface="+mj-lt"/>
              <a:buAutoNum type="alphaLcParenR"/>
              <a:defRPr/>
            </a:pPr>
            <a:r>
              <a:rPr lang="en-US" sz="2200" b="1" dirty="0">
                <a:latin typeface="Comic Sans MS" pitchFamily="66" charset="0"/>
              </a:rPr>
              <a:t>all elements in the right part are &gt;= pivot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0" y="35814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35814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76400" y="35814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5814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463" name="TextBox 12"/>
          <p:cNvSpPr txBox="1">
            <a:spLocks noChangeArrowheads="1"/>
          </p:cNvSpPr>
          <p:nvPr/>
        </p:nvSpPr>
        <p:spPr bwMode="auto">
          <a:xfrm>
            <a:off x="152400" y="3657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9464" name="TextBox 13"/>
          <p:cNvSpPr txBox="1">
            <a:spLocks noChangeArrowheads="1"/>
          </p:cNvSpPr>
          <p:nvPr/>
        </p:nvSpPr>
        <p:spPr bwMode="auto">
          <a:xfrm>
            <a:off x="990600" y="3657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19465" name="TextBox 14"/>
          <p:cNvSpPr txBox="1">
            <a:spLocks noChangeArrowheads="1"/>
          </p:cNvSpPr>
          <p:nvPr/>
        </p:nvSpPr>
        <p:spPr bwMode="auto">
          <a:xfrm>
            <a:off x="1828800" y="3657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19466" name="TextBox 15"/>
          <p:cNvSpPr txBox="1">
            <a:spLocks noChangeArrowheads="1"/>
          </p:cNvSpPr>
          <p:nvPr/>
        </p:nvSpPr>
        <p:spPr bwMode="auto">
          <a:xfrm>
            <a:off x="2667000" y="3657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3352800" y="3581400"/>
            <a:ext cx="838200" cy="609600"/>
          </a:xfrm>
          <a:prstGeom prst="rect">
            <a:avLst/>
          </a:prstGeom>
          <a:solidFill>
            <a:srgbClr val="BAF6F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91000" y="35814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029200" y="35814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867400" y="35814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05600" y="35814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467600" y="35814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305800" y="35814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474" name="TextBox 23"/>
          <p:cNvSpPr txBox="1">
            <a:spLocks noChangeArrowheads="1"/>
          </p:cNvSpPr>
          <p:nvPr/>
        </p:nvSpPr>
        <p:spPr bwMode="auto">
          <a:xfrm>
            <a:off x="4419600" y="3657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9475" name="TextBox 24"/>
          <p:cNvSpPr txBox="1">
            <a:spLocks noChangeArrowheads="1"/>
          </p:cNvSpPr>
          <p:nvPr/>
        </p:nvSpPr>
        <p:spPr bwMode="auto">
          <a:xfrm>
            <a:off x="5181600" y="3657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19476" name="TextBox 25"/>
          <p:cNvSpPr txBox="1">
            <a:spLocks noChangeArrowheads="1"/>
          </p:cNvSpPr>
          <p:nvPr/>
        </p:nvSpPr>
        <p:spPr bwMode="auto">
          <a:xfrm>
            <a:off x="6019800" y="3657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19477" name="TextBox 26"/>
          <p:cNvSpPr txBox="1">
            <a:spLocks noChangeArrowheads="1"/>
          </p:cNvSpPr>
          <p:nvPr/>
        </p:nvSpPr>
        <p:spPr bwMode="auto">
          <a:xfrm>
            <a:off x="6858000" y="3657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9478" name="TextBox 27"/>
          <p:cNvSpPr txBox="1">
            <a:spLocks noChangeArrowheads="1"/>
          </p:cNvSpPr>
          <p:nvPr/>
        </p:nvSpPr>
        <p:spPr bwMode="auto">
          <a:xfrm>
            <a:off x="7620000" y="3657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19479" name="TextBox 28"/>
          <p:cNvSpPr txBox="1">
            <a:spLocks noChangeArrowheads="1"/>
          </p:cNvSpPr>
          <p:nvPr/>
        </p:nvSpPr>
        <p:spPr bwMode="auto">
          <a:xfrm>
            <a:off x="8458200" y="3657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19480" name="TextBox 35"/>
          <p:cNvSpPr txBox="1">
            <a:spLocks noChangeArrowheads="1"/>
          </p:cNvSpPr>
          <p:nvPr/>
        </p:nvSpPr>
        <p:spPr bwMode="auto">
          <a:xfrm>
            <a:off x="3505200" y="3657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59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600" y="3048000"/>
            <a:ext cx="44069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Input Array a[], size is n : 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0" y="4343400"/>
            <a:ext cx="8931275" cy="430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Call to partition(a,11). </a:t>
            </a: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</a:rPr>
              <a:t>Pivot</a:t>
            </a:r>
            <a:r>
              <a:rPr lang="en-US" sz="2200" b="1" dirty="0">
                <a:latin typeface="Comic Sans MS" pitchFamily="66" charset="0"/>
              </a:rPr>
              <a:t> element is assumed to be a[0]: 31</a:t>
            </a:r>
          </a:p>
        </p:txBody>
      </p:sp>
      <p:sp>
        <p:nvSpPr>
          <p:cNvPr id="19483" name="Rectangle 38"/>
          <p:cNvSpPr>
            <a:spLocks noChangeArrowheads="1"/>
          </p:cNvSpPr>
          <p:nvPr/>
        </p:nvSpPr>
        <p:spPr bwMode="auto">
          <a:xfrm>
            <a:off x="0" y="51054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9484" name="Rectangle 39"/>
          <p:cNvSpPr>
            <a:spLocks noChangeArrowheads="1"/>
          </p:cNvSpPr>
          <p:nvPr/>
        </p:nvSpPr>
        <p:spPr bwMode="auto">
          <a:xfrm>
            <a:off x="838200" y="51054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9485" name="Rectangle 40"/>
          <p:cNvSpPr>
            <a:spLocks noChangeArrowheads="1"/>
          </p:cNvSpPr>
          <p:nvPr/>
        </p:nvSpPr>
        <p:spPr bwMode="auto">
          <a:xfrm>
            <a:off x="1676400" y="51054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9486" name="Rectangle 41"/>
          <p:cNvSpPr>
            <a:spLocks noChangeArrowheads="1"/>
          </p:cNvSpPr>
          <p:nvPr/>
        </p:nvSpPr>
        <p:spPr bwMode="auto">
          <a:xfrm>
            <a:off x="2514600" y="51054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9487" name="TextBox 42"/>
          <p:cNvSpPr txBox="1">
            <a:spLocks noChangeArrowheads="1"/>
          </p:cNvSpPr>
          <p:nvPr/>
        </p:nvSpPr>
        <p:spPr bwMode="auto">
          <a:xfrm>
            <a:off x="152400" y="5181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19488" name="TextBox 43"/>
          <p:cNvSpPr txBox="1">
            <a:spLocks noChangeArrowheads="1"/>
          </p:cNvSpPr>
          <p:nvPr/>
        </p:nvSpPr>
        <p:spPr bwMode="auto">
          <a:xfrm>
            <a:off x="990600" y="5181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19489" name="TextBox 44"/>
          <p:cNvSpPr txBox="1">
            <a:spLocks noChangeArrowheads="1"/>
          </p:cNvSpPr>
          <p:nvPr/>
        </p:nvSpPr>
        <p:spPr bwMode="auto">
          <a:xfrm>
            <a:off x="1828800" y="5181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19490" name="TextBox 45"/>
          <p:cNvSpPr txBox="1">
            <a:spLocks noChangeArrowheads="1"/>
          </p:cNvSpPr>
          <p:nvPr/>
        </p:nvSpPr>
        <p:spPr bwMode="auto">
          <a:xfrm>
            <a:off x="2667000" y="5181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19491" name="Rectangle 46"/>
          <p:cNvSpPr>
            <a:spLocks noChangeArrowheads="1"/>
          </p:cNvSpPr>
          <p:nvPr/>
        </p:nvSpPr>
        <p:spPr bwMode="auto">
          <a:xfrm>
            <a:off x="3352800" y="51054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19492" name="Rectangle 47"/>
          <p:cNvSpPr>
            <a:spLocks noChangeArrowheads="1"/>
          </p:cNvSpPr>
          <p:nvPr/>
        </p:nvSpPr>
        <p:spPr bwMode="auto">
          <a:xfrm>
            <a:off x="4191000" y="51054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9493" name="Rectangle 48"/>
          <p:cNvSpPr>
            <a:spLocks noChangeArrowheads="1"/>
          </p:cNvSpPr>
          <p:nvPr/>
        </p:nvSpPr>
        <p:spPr bwMode="auto">
          <a:xfrm>
            <a:off x="5029200" y="5105400"/>
            <a:ext cx="838200" cy="609600"/>
          </a:xfrm>
          <a:prstGeom prst="rect">
            <a:avLst/>
          </a:prstGeom>
          <a:solidFill>
            <a:srgbClr val="FFD54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9494" name="Rectangle 49"/>
          <p:cNvSpPr>
            <a:spLocks noChangeArrowheads="1"/>
          </p:cNvSpPr>
          <p:nvPr/>
        </p:nvSpPr>
        <p:spPr bwMode="auto">
          <a:xfrm>
            <a:off x="5867400" y="5105400"/>
            <a:ext cx="838200" cy="609600"/>
          </a:xfrm>
          <a:prstGeom prst="rect">
            <a:avLst/>
          </a:prstGeom>
          <a:solidFill>
            <a:srgbClr val="FFD54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9495" name="Rectangle 50"/>
          <p:cNvSpPr>
            <a:spLocks noChangeArrowheads="1"/>
          </p:cNvSpPr>
          <p:nvPr/>
        </p:nvSpPr>
        <p:spPr bwMode="auto">
          <a:xfrm>
            <a:off x="6705600" y="5105400"/>
            <a:ext cx="838200" cy="609600"/>
          </a:xfrm>
          <a:prstGeom prst="rect">
            <a:avLst/>
          </a:prstGeom>
          <a:solidFill>
            <a:srgbClr val="FFD54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9496" name="Rectangle 51"/>
          <p:cNvSpPr>
            <a:spLocks noChangeArrowheads="1"/>
          </p:cNvSpPr>
          <p:nvPr/>
        </p:nvSpPr>
        <p:spPr bwMode="auto">
          <a:xfrm>
            <a:off x="7467600" y="5105400"/>
            <a:ext cx="838200" cy="609600"/>
          </a:xfrm>
          <a:prstGeom prst="rect">
            <a:avLst/>
          </a:prstGeom>
          <a:solidFill>
            <a:srgbClr val="FFD54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9497" name="Rectangle 52"/>
          <p:cNvSpPr>
            <a:spLocks noChangeArrowheads="1"/>
          </p:cNvSpPr>
          <p:nvPr/>
        </p:nvSpPr>
        <p:spPr bwMode="auto">
          <a:xfrm>
            <a:off x="8305800" y="5105400"/>
            <a:ext cx="838200" cy="609600"/>
          </a:xfrm>
          <a:prstGeom prst="rect">
            <a:avLst/>
          </a:prstGeom>
          <a:solidFill>
            <a:srgbClr val="FFD54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9498" name="TextBox 53"/>
          <p:cNvSpPr txBox="1">
            <a:spLocks noChangeArrowheads="1"/>
          </p:cNvSpPr>
          <p:nvPr/>
        </p:nvSpPr>
        <p:spPr bwMode="auto">
          <a:xfrm>
            <a:off x="4419600" y="5181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19499" name="TextBox 54"/>
          <p:cNvSpPr txBox="1">
            <a:spLocks noChangeArrowheads="1"/>
          </p:cNvSpPr>
          <p:nvPr/>
        </p:nvSpPr>
        <p:spPr bwMode="auto">
          <a:xfrm>
            <a:off x="5181600" y="5181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9500" name="TextBox 55"/>
          <p:cNvSpPr txBox="1">
            <a:spLocks noChangeArrowheads="1"/>
          </p:cNvSpPr>
          <p:nvPr/>
        </p:nvSpPr>
        <p:spPr bwMode="auto">
          <a:xfrm>
            <a:off x="6019800" y="5181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9501" name="TextBox 56"/>
          <p:cNvSpPr txBox="1">
            <a:spLocks noChangeArrowheads="1"/>
          </p:cNvSpPr>
          <p:nvPr/>
        </p:nvSpPr>
        <p:spPr bwMode="auto">
          <a:xfrm>
            <a:off x="6858000" y="5181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9502" name="TextBox 57"/>
          <p:cNvSpPr txBox="1">
            <a:spLocks noChangeArrowheads="1"/>
          </p:cNvSpPr>
          <p:nvPr/>
        </p:nvSpPr>
        <p:spPr bwMode="auto">
          <a:xfrm>
            <a:off x="7620000" y="5181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9503" name="TextBox 58"/>
          <p:cNvSpPr txBox="1">
            <a:spLocks noChangeArrowheads="1"/>
          </p:cNvSpPr>
          <p:nvPr/>
        </p:nvSpPr>
        <p:spPr bwMode="auto">
          <a:xfrm>
            <a:off x="8458200" y="5181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9504" name="TextBox 59"/>
          <p:cNvSpPr txBox="1">
            <a:spLocks noChangeArrowheads="1"/>
          </p:cNvSpPr>
          <p:nvPr/>
        </p:nvSpPr>
        <p:spPr bwMode="auto">
          <a:xfrm>
            <a:off x="3505200" y="5181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95400" y="6019800"/>
            <a:ext cx="1979613" cy="4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left partition</a:t>
            </a:r>
          </a:p>
        </p:txBody>
      </p:sp>
      <p:cxnSp>
        <p:nvCxnSpPr>
          <p:cNvPr id="19506" name="Shape 63"/>
          <p:cNvCxnSpPr>
            <a:cxnSpLocks noChangeShapeType="1"/>
            <a:stCxn id="61" idx="1"/>
            <a:endCxn id="19483" idx="2"/>
          </p:cNvCxnSpPr>
          <p:nvPr/>
        </p:nvCxnSpPr>
        <p:spPr bwMode="auto">
          <a:xfrm rot="10800000">
            <a:off x="419100" y="5715000"/>
            <a:ext cx="876300" cy="5207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507" name="Shape 66"/>
          <p:cNvCxnSpPr>
            <a:cxnSpLocks noChangeShapeType="1"/>
            <a:stCxn id="61" idx="3"/>
            <a:endCxn id="19492" idx="2"/>
          </p:cNvCxnSpPr>
          <p:nvPr/>
        </p:nvCxnSpPr>
        <p:spPr bwMode="auto">
          <a:xfrm flipV="1">
            <a:off x="3275013" y="5715000"/>
            <a:ext cx="1335087" cy="5207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8" name="TextBox 67"/>
          <p:cNvSpPr txBox="1"/>
          <p:nvPr/>
        </p:nvSpPr>
        <p:spPr>
          <a:xfrm>
            <a:off x="5867400" y="6019800"/>
            <a:ext cx="2252663" cy="4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right  partition</a:t>
            </a:r>
          </a:p>
        </p:txBody>
      </p:sp>
      <p:cxnSp>
        <p:nvCxnSpPr>
          <p:cNvPr id="19509" name="Shape 68"/>
          <p:cNvCxnSpPr>
            <a:cxnSpLocks noChangeShapeType="1"/>
            <a:stCxn id="68" idx="1"/>
            <a:endCxn id="19493" idx="2"/>
          </p:cNvCxnSpPr>
          <p:nvPr/>
        </p:nvCxnSpPr>
        <p:spPr bwMode="auto">
          <a:xfrm rot="10800000">
            <a:off x="5448300" y="5715000"/>
            <a:ext cx="419100" cy="5207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510" name="Shape 69"/>
          <p:cNvCxnSpPr>
            <a:cxnSpLocks noChangeShapeType="1"/>
            <a:stCxn id="68" idx="3"/>
            <a:endCxn id="19497" idx="2"/>
          </p:cNvCxnSpPr>
          <p:nvPr/>
        </p:nvCxnSpPr>
        <p:spPr bwMode="auto">
          <a:xfrm flipV="1">
            <a:off x="8120063" y="5715000"/>
            <a:ext cx="604837" cy="5207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7" name="TextBox 76"/>
          <p:cNvSpPr txBox="1"/>
          <p:nvPr/>
        </p:nvSpPr>
        <p:spPr>
          <a:xfrm>
            <a:off x="3352800" y="6427788"/>
            <a:ext cx="2471738" cy="4302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return value is 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947916" y="6400800"/>
            <a:ext cx="3300484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21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0244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533400" y="1371600"/>
            <a:ext cx="8153400" cy="1108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Multiple “partitions” of an array  are possible, even for the same pivot. They all would satisfy the above specification.</a:t>
            </a:r>
          </a:p>
        </p:txBody>
      </p:sp>
      <p:sp>
        <p:nvSpPr>
          <p:cNvPr id="20483" name="TextBox 78"/>
          <p:cNvSpPr txBox="1">
            <a:spLocks noChangeArrowheads="1"/>
          </p:cNvSpPr>
          <p:nvPr/>
        </p:nvSpPr>
        <p:spPr bwMode="auto">
          <a:xfrm>
            <a:off x="533400" y="2971800"/>
            <a:ext cx="8077200" cy="1108075"/>
          </a:xfrm>
          <a:prstGeom prst="rect">
            <a:avLst/>
          </a:prstGeom>
          <a:solidFill>
            <a:srgbClr val="AFEEFF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Note: Partition </a:t>
            </a:r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DOES NOT </a:t>
            </a:r>
            <a:r>
              <a:rPr lang="en-US" altLang="en-US" sz="2200" b="1">
                <a:latin typeface="Comic Sans MS" pitchFamily="66" charset="0"/>
              </a:rPr>
              <a:t>sort the array. It is “weaker” than sorting. But it is useful step towards sorting (useful for other problems also).</a:t>
            </a:r>
          </a:p>
        </p:txBody>
      </p:sp>
      <p:sp>
        <p:nvSpPr>
          <p:cNvPr id="20484" name="TextBox 80"/>
          <p:cNvSpPr txBox="1">
            <a:spLocks noChangeArrowheads="1"/>
          </p:cNvSpPr>
          <p:nvPr/>
        </p:nvSpPr>
        <p:spPr bwMode="auto">
          <a:xfrm>
            <a:off x="3352800" y="685800"/>
            <a:ext cx="2343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9D0000"/>
                </a:solidFill>
                <a:latin typeface="Comic Sans MS" pitchFamily="66" charset="0"/>
              </a:rPr>
              <a:t>COMMENTS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947916" y="6400800"/>
            <a:ext cx="3300484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22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9971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04800"/>
            <a:ext cx="8464550" cy="28003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partition(</a:t>
            </a:r>
            <a:r>
              <a:rPr lang="en-US" sz="2200" b="1" dirty="0" err="1">
                <a:latin typeface="Comic Sans MS" pitchFamily="66" charset="0"/>
              </a:rPr>
              <a:t>int</a:t>
            </a:r>
            <a:r>
              <a:rPr lang="en-US" sz="2200" b="1" dirty="0">
                <a:latin typeface="Comic Sans MS" pitchFamily="66" charset="0"/>
              </a:rPr>
              <a:t> a[], </a:t>
            </a:r>
            <a:r>
              <a:rPr lang="en-US" sz="2200" b="1" dirty="0" err="1">
                <a:latin typeface="Comic Sans MS" pitchFamily="66" charset="0"/>
              </a:rPr>
              <a:t>int</a:t>
            </a:r>
            <a:r>
              <a:rPr lang="en-US" sz="2200" b="1" dirty="0">
                <a:latin typeface="Comic Sans MS" pitchFamily="66" charset="0"/>
              </a:rPr>
              <a:t> n). pivot will be a[0].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Partition re-arranges the array elements into two parts:</a:t>
            </a:r>
          </a:p>
          <a:p>
            <a:pPr marL="1371600" lvl="2" indent="-457200">
              <a:buClr>
                <a:srgbClr val="9D0000"/>
              </a:buClr>
              <a:buFont typeface="+mj-lt"/>
              <a:buAutoNum type="alphaLcParenR"/>
              <a:defRPr/>
            </a:pPr>
            <a:r>
              <a:rPr lang="en-US" sz="2200" b="1" dirty="0">
                <a:latin typeface="Comic Sans MS" pitchFamily="66" charset="0"/>
              </a:rPr>
              <a:t>the left part has all elements &lt;= pivot</a:t>
            </a:r>
          </a:p>
          <a:p>
            <a:pPr marL="1371600" lvl="2" indent="-457200">
              <a:buClr>
                <a:srgbClr val="9D0000"/>
              </a:buClr>
              <a:buFont typeface="+mj-lt"/>
              <a:buAutoNum type="alphaLcParenR"/>
              <a:defRPr/>
            </a:pPr>
            <a:r>
              <a:rPr lang="en-US" sz="2200" b="1" dirty="0">
                <a:latin typeface="Comic Sans MS" pitchFamily="66" charset="0"/>
              </a:rPr>
              <a:t>the right part has all elements &gt;= pivot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Partition should return </a:t>
            </a:r>
            <a:r>
              <a:rPr lang="en-US" sz="2200" b="1" dirty="0">
                <a:solidFill>
                  <a:srgbClr val="0070C0"/>
                </a:solidFill>
                <a:latin typeface="Comic Sans MS" pitchFamily="66" charset="0"/>
              </a:rPr>
              <a:t>either the </a:t>
            </a: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</a:rPr>
              <a:t>first index of the right part</a:t>
            </a: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mic Sans MS" pitchFamily="66" charset="0"/>
              </a:rPr>
              <a:t>or the </a:t>
            </a: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</a:rPr>
              <a:t>last index of the left part</a:t>
            </a:r>
            <a:r>
              <a:rPr lang="en-US" sz="2200" b="1" dirty="0">
                <a:latin typeface="Comic Sans MS" pitchFamily="66" charset="0"/>
              </a:rPr>
              <a:t>. (Both answers would be acceptable). </a:t>
            </a:r>
          </a:p>
          <a:p>
            <a:pPr marL="914400" lvl="1" indent="-457200">
              <a:buClr>
                <a:srgbClr val="9D0000"/>
              </a:buClr>
              <a:defRPr/>
            </a:pP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200" y="3657600"/>
            <a:ext cx="8305800" cy="2800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Designing partition: Goal is to have  </a:t>
            </a: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</a:rPr>
              <a:t>linear time complexity</a:t>
            </a:r>
            <a:r>
              <a:rPr lang="en-US" sz="2200" b="1" dirty="0">
                <a:latin typeface="Comic Sans MS" pitchFamily="66" charset="0"/>
              </a:rPr>
              <a:t>, meaning that the number of  comparisons and exchanges of items must be linear in the size.</a:t>
            </a: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Also, we will do partition </a:t>
            </a:r>
            <a:r>
              <a:rPr lang="en-US" sz="2200" b="1" i="1" dirty="0">
                <a:solidFill>
                  <a:srgbClr val="FF0000"/>
                </a:solidFill>
                <a:latin typeface="Comic Sans MS" pitchFamily="66" charset="0"/>
              </a:rPr>
              <a:t>in place</a:t>
            </a:r>
            <a:r>
              <a:rPr lang="en-US" sz="2200" b="1" dirty="0">
                <a:latin typeface="Comic Sans MS" pitchFamily="66" charset="0"/>
              </a:rPr>
              <a:t> – that is, without using extra arrays.</a:t>
            </a:r>
          </a:p>
          <a:p>
            <a:pPr>
              <a:defRPr/>
            </a:pPr>
            <a:endParaRPr lang="en-US" sz="2200" b="1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Comic Sans MS" pitchFamily="66" charset="0"/>
              </a:rPr>
              <a:t>Can you do it easily if you have extra arrays?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947916" y="6400800"/>
            <a:ext cx="3300484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23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85718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764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534" name="TextBox 12"/>
          <p:cNvSpPr txBox="1">
            <a:spLocks noChangeArrowheads="1"/>
          </p:cNvSpPr>
          <p:nvPr/>
        </p:nvSpPr>
        <p:spPr bwMode="auto">
          <a:xfrm>
            <a:off x="1524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2535" name="TextBox 13"/>
          <p:cNvSpPr txBox="1">
            <a:spLocks noChangeArrowheads="1"/>
          </p:cNvSpPr>
          <p:nvPr/>
        </p:nvSpPr>
        <p:spPr bwMode="auto">
          <a:xfrm>
            <a:off x="990600" y="838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22536" name="TextBox 14"/>
          <p:cNvSpPr txBox="1">
            <a:spLocks noChangeArrowheads="1"/>
          </p:cNvSpPr>
          <p:nvPr/>
        </p:nvSpPr>
        <p:spPr bwMode="auto">
          <a:xfrm>
            <a:off x="18288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22537" name="TextBox 15"/>
          <p:cNvSpPr txBox="1">
            <a:spLocks noChangeArrowheads="1"/>
          </p:cNvSpPr>
          <p:nvPr/>
        </p:nvSpPr>
        <p:spPr bwMode="auto">
          <a:xfrm>
            <a:off x="26670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2538" name="Rectangle 16"/>
          <p:cNvSpPr>
            <a:spLocks noChangeArrowheads="1"/>
          </p:cNvSpPr>
          <p:nvPr/>
        </p:nvSpPr>
        <p:spPr bwMode="auto">
          <a:xfrm>
            <a:off x="3352800" y="762000"/>
            <a:ext cx="838200" cy="609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910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0292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8674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056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4676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3058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545" name="TextBox 23"/>
          <p:cNvSpPr txBox="1">
            <a:spLocks noChangeArrowheads="1"/>
          </p:cNvSpPr>
          <p:nvPr/>
        </p:nvSpPr>
        <p:spPr bwMode="auto">
          <a:xfrm>
            <a:off x="44196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2546" name="TextBox 24"/>
          <p:cNvSpPr txBox="1">
            <a:spLocks noChangeArrowheads="1"/>
          </p:cNvSpPr>
          <p:nvPr/>
        </p:nvSpPr>
        <p:spPr bwMode="auto">
          <a:xfrm>
            <a:off x="5181600" y="838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22547" name="TextBox 25"/>
          <p:cNvSpPr txBox="1">
            <a:spLocks noChangeArrowheads="1"/>
          </p:cNvSpPr>
          <p:nvPr/>
        </p:nvSpPr>
        <p:spPr bwMode="auto">
          <a:xfrm>
            <a:off x="60198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22548" name="TextBox 26"/>
          <p:cNvSpPr txBox="1">
            <a:spLocks noChangeArrowheads="1"/>
          </p:cNvSpPr>
          <p:nvPr/>
        </p:nvSpPr>
        <p:spPr bwMode="auto">
          <a:xfrm>
            <a:off x="68580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2549" name="TextBox 27"/>
          <p:cNvSpPr txBox="1">
            <a:spLocks noChangeArrowheads="1"/>
          </p:cNvSpPr>
          <p:nvPr/>
        </p:nvSpPr>
        <p:spPr bwMode="auto">
          <a:xfrm>
            <a:off x="76200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22550" name="TextBox 28"/>
          <p:cNvSpPr txBox="1">
            <a:spLocks noChangeArrowheads="1"/>
          </p:cNvSpPr>
          <p:nvPr/>
        </p:nvSpPr>
        <p:spPr bwMode="auto">
          <a:xfrm>
            <a:off x="8458200" y="838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22551" name="TextBox 35"/>
          <p:cNvSpPr txBox="1">
            <a:spLocks noChangeArrowheads="1"/>
          </p:cNvSpPr>
          <p:nvPr/>
        </p:nvSpPr>
        <p:spPr bwMode="auto">
          <a:xfrm>
            <a:off x="35052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59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1000" y="2667000"/>
            <a:ext cx="7924800" cy="1446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Keep two integer variables denoting indices: l starts at the left end and r starts at the right end.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pivot is a[0] which is 31.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Value of pivot will not change during partition.</a:t>
            </a:r>
          </a:p>
        </p:txBody>
      </p:sp>
      <p:sp>
        <p:nvSpPr>
          <p:cNvPr id="22553" name="Rounded Rectangle 64"/>
          <p:cNvSpPr>
            <a:spLocks noChangeArrowheads="1"/>
          </p:cNvSpPr>
          <p:nvPr/>
        </p:nvSpPr>
        <p:spPr bwMode="auto">
          <a:xfrm>
            <a:off x="4648200" y="1676400"/>
            <a:ext cx="838200" cy="609600"/>
          </a:xfrm>
          <a:prstGeom prst="roundRect">
            <a:avLst>
              <a:gd name="adj" fmla="val 16667"/>
            </a:avLst>
          </a:prstGeom>
          <a:solidFill>
            <a:srgbClr val="FDBD9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2667000" y="1676400"/>
            <a:ext cx="8382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555" name="TextBox 70"/>
          <p:cNvSpPr txBox="1">
            <a:spLocks noChangeArrowheads="1"/>
          </p:cNvSpPr>
          <p:nvPr/>
        </p:nvSpPr>
        <p:spPr bwMode="auto">
          <a:xfrm>
            <a:off x="2895600" y="1752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22556" name="TextBox 71"/>
          <p:cNvSpPr txBox="1">
            <a:spLocks noChangeArrowheads="1"/>
          </p:cNvSpPr>
          <p:nvPr/>
        </p:nvSpPr>
        <p:spPr bwMode="auto">
          <a:xfrm>
            <a:off x="4876800" y="2286000"/>
            <a:ext cx="320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22557" name="TextBox 30"/>
          <p:cNvSpPr txBox="1">
            <a:spLocks noChangeArrowheads="1"/>
          </p:cNvSpPr>
          <p:nvPr/>
        </p:nvSpPr>
        <p:spPr bwMode="auto">
          <a:xfrm>
            <a:off x="1295400" y="304800"/>
            <a:ext cx="27971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Desigining Partition</a:t>
            </a:r>
          </a:p>
        </p:txBody>
      </p:sp>
      <p:cxnSp>
        <p:nvCxnSpPr>
          <p:cNvPr id="22558" name="Shape 32"/>
          <p:cNvCxnSpPr>
            <a:cxnSpLocks noChangeShapeType="1"/>
            <a:endCxn id="9" idx="2"/>
          </p:cNvCxnSpPr>
          <p:nvPr/>
        </p:nvCxnSpPr>
        <p:spPr bwMode="auto">
          <a:xfrm rot="10800000">
            <a:off x="419100" y="1371600"/>
            <a:ext cx="2476500" cy="7620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559" name="Shape 34"/>
          <p:cNvCxnSpPr>
            <a:cxnSpLocks noChangeShapeType="1"/>
            <a:endCxn id="23" idx="2"/>
          </p:cNvCxnSpPr>
          <p:nvPr/>
        </p:nvCxnSpPr>
        <p:spPr bwMode="auto">
          <a:xfrm flipV="1">
            <a:off x="5257800" y="1371600"/>
            <a:ext cx="3467100" cy="7620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" name="TextBox 36"/>
          <p:cNvSpPr txBox="1"/>
          <p:nvPr/>
        </p:nvSpPr>
        <p:spPr>
          <a:xfrm>
            <a:off x="1143000" y="4724400"/>
            <a:ext cx="64770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As long as  a[l] &lt;= pivot, advance l by 1.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3657600" y="1676400"/>
            <a:ext cx="838200" cy="609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562" name="TextBox 38"/>
          <p:cNvSpPr txBox="1">
            <a:spLocks noChangeArrowheads="1"/>
          </p:cNvSpPr>
          <p:nvPr/>
        </p:nvSpPr>
        <p:spPr bwMode="auto">
          <a:xfrm>
            <a:off x="3657600" y="2286000"/>
            <a:ext cx="8334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pivot</a:t>
            </a:r>
          </a:p>
        </p:txBody>
      </p:sp>
      <p:sp>
        <p:nvSpPr>
          <p:cNvPr id="22563" name="TextBox 39"/>
          <p:cNvSpPr txBox="1">
            <a:spLocks noChangeArrowheads="1"/>
          </p:cNvSpPr>
          <p:nvPr/>
        </p:nvSpPr>
        <p:spPr bwMode="auto">
          <a:xfrm>
            <a:off x="1143000" y="5334000"/>
            <a:ext cx="6477000" cy="430213"/>
          </a:xfrm>
          <a:prstGeom prst="rect">
            <a:avLst/>
          </a:prstGeom>
          <a:solidFill>
            <a:srgbClr val="FDBD95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As long as  a[r] &gt;= pivot, decrease r by 1.</a:t>
            </a:r>
          </a:p>
        </p:txBody>
      </p:sp>
      <p:sp>
        <p:nvSpPr>
          <p:cNvPr id="22564" name="TextBox 41"/>
          <p:cNvSpPr txBox="1">
            <a:spLocks noChangeArrowheads="1"/>
          </p:cNvSpPr>
          <p:nvPr/>
        </p:nvSpPr>
        <p:spPr bwMode="auto">
          <a:xfrm>
            <a:off x="4800600" y="1752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22565" name="TextBox 42"/>
          <p:cNvSpPr txBox="1">
            <a:spLocks noChangeArrowheads="1"/>
          </p:cNvSpPr>
          <p:nvPr/>
        </p:nvSpPr>
        <p:spPr bwMode="auto">
          <a:xfrm>
            <a:off x="3810000" y="1752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22566" name="TextBox 47"/>
          <p:cNvSpPr txBox="1">
            <a:spLocks noChangeArrowheads="1"/>
          </p:cNvSpPr>
          <p:nvPr/>
        </p:nvSpPr>
        <p:spPr bwMode="auto">
          <a:xfrm>
            <a:off x="381000" y="4191000"/>
            <a:ext cx="424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Basic Step in Partition Loop: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43000" y="5867400"/>
            <a:ext cx="6477000" cy="769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If l &lt; r, Exchange a[l] with a[r].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advance l by 1; decrement r by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2000" y="228600"/>
            <a:ext cx="341313" cy="430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a</a:t>
            </a:r>
          </a:p>
        </p:txBody>
      </p:sp>
      <p:cxnSp>
        <p:nvCxnSpPr>
          <p:cNvPr id="22569" name="Shape 51"/>
          <p:cNvCxnSpPr>
            <a:cxnSpLocks noChangeShapeType="1"/>
            <a:stCxn id="50" idx="1"/>
          </p:cNvCxnSpPr>
          <p:nvPr/>
        </p:nvCxnSpPr>
        <p:spPr bwMode="auto">
          <a:xfrm rot="10800000" flipV="1">
            <a:off x="457200" y="444500"/>
            <a:ext cx="304800" cy="3175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570" name="TextBox 52"/>
          <p:cNvSpPr txBox="1">
            <a:spLocks noChangeArrowheads="1"/>
          </p:cNvSpPr>
          <p:nvPr/>
        </p:nvSpPr>
        <p:spPr bwMode="auto">
          <a:xfrm>
            <a:off x="2895600" y="2209800"/>
            <a:ext cx="261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947916" y="6400800"/>
            <a:ext cx="3300484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24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49822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764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558" name="TextBox 12"/>
          <p:cNvSpPr txBox="1">
            <a:spLocks noChangeArrowheads="1"/>
          </p:cNvSpPr>
          <p:nvPr/>
        </p:nvSpPr>
        <p:spPr bwMode="auto">
          <a:xfrm>
            <a:off x="1524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3559" name="TextBox 13"/>
          <p:cNvSpPr txBox="1">
            <a:spLocks noChangeArrowheads="1"/>
          </p:cNvSpPr>
          <p:nvPr/>
        </p:nvSpPr>
        <p:spPr bwMode="auto">
          <a:xfrm>
            <a:off x="990600" y="838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23560" name="TextBox 14"/>
          <p:cNvSpPr txBox="1">
            <a:spLocks noChangeArrowheads="1"/>
          </p:cNvSpPr>
          <p:nvPr/>
        </p:nvSpPr>
        <p:spPr bwMode="auto">
          <a:xfrm>
            <a:off x="18288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23561" name="TextBox 15"/>
          <p:cNvSpPr txBox="1">
            <a:spLocks noChangeArrowheads="1"/>
          </p:cNvSpPr>
          <p:nvPr/>
        </p:nvSpPr>
        <p:spPr bwMode="auto">
          <a:xfrm>
            <a:off x="26670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3562" name="Rectangle 16"/>
          <p:cNvSpPr>
            <a:spLocks noChangeArrowheads="1"/>
          </p:cNvSpPr>
          <p:nvPr/>
        </p:nvSpPr>
        <p:spPr bwMode="auto">
          <a:xfrm>
            <a:off x="3352800" y="762000"/>
            <a:ext cx="838200" cy="609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910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0292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8674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056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4676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3058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569" name="TextBox 23"/>
          <p:cNvSpPr txBox="1">
            <a:spLocks noChangeArrowheads="1"/>
          </p:cNvSpPr>
          <p:nvPr/>
        </p:nvSpPr>
        <p:spPr bwMode="auto">
          <a:xfrm>
            <a:off x="44196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3570" name="TextBox 24"/>
          <p:cNvSpPr txBox="1">
            <a:spLocks noChangeArrowheads="1"/>
          </p:cNvSpPr>
          <p:nvPr/>
        </p:nvSpPr>
        <p:spPr bwMode="auto">
          <a:xfrm>
            <a:off x="5181600" y="838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23571" name="TextBox 25"/>
          <p:cNvSpPr txBox="1">
            <a:spLocks noChangeArrowheads="1"/>
          </p:cNvSpPr>
          <p:nvPr/>
        </p:nvSpPr>
        <p:spPr bwMode="auto">
          <a:xfrm>
            <a:off x="60198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23572" name="TextBox 26"/>
          <p:cNvSpPr txBox="1">
            <a:spLocks noChangeArrowheads="1"/>
          </p:cNvSpPr>
          <p:nvPr/>
        </p:nvSpPr>
        <p:spPr bwMode="auto">
          <a:xfrm>
            <a:off x="68580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3573" name="TextBox 27"/>
          <p:cNvSpPr txBox="1">
            <a:spLocks noChangeArrowheads="1"/>
          </p:cNvSpPr>
          <p:nvPr/>
        </p:nvSpPr>
        <p:spPr bwMode="auto">
          <a:xfrm>
            <a:off x="76200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23574" name="TextBox 28"/>
          <p:cNvSpPr txBox="1">
            <a:spLocks noChangeArrowheads="1"/>
          </p:cNvSpPr>
          <p:nvPr/>
        </p:nvSpPr>
        <p:spPr bwMode="auto">
          <a:xfrm>
            <a:off x="8458200" y="838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23575" name="TextBox 35"/>
          <p:cNvSpPr txBox="1">
            <a:spLocks noChangeArrowheads="1"/>
          </p:cNvSpPr>
          <p:nvPr/>
        </p:nvSpPr>
        <p:spPr bwMode="auto">
          <a:xfrm>
            <a:off x="35052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59</a:t>
            </a:r>
          </a:p>
        </p:txBody>
      </p:sp>
      <p:sp>
        <p:nvSpPr>
          <p:cNvPr id="23576" name="Rounded Rectangle 64"/>
          <p:cNvSpPr>
            <a:spLocks noChangeArrowheads="1"/>
          </p:cNvSpPr>
          <p:nvPr/>
        </p:nvSpPr>
        <p:spPr bwMode="auto">
          <a:xfrm>
            <a:off x="4648200" y="1676400"/>
            <a:ext cx="838200" cy="609600"/>
          </a:xfrm>
          <a:prstGeom prst="roundRect">
            <a:avLst>
              <a:gd name="adj" fmla="val 16667"/>
            </a:avLst>
          </a:prstGeom>
          <a:solidFill>
            <a:srgbClr val="FDBD9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2667000" y="1676400"/>
            <a:ext cx="8382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578" name="TextBox 70"/>
          <p:cNvSpPr txBox="1">
            <a:spLocks noChangeArrowheads="1"/>
          </p:cNvSpPr>
          <p:nvPr/>
        </p:nvSpPr>
        <p:spPr bwMode="auto">
          <a:xfrm>
            <a:off x="2895600" y="1752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23579" name="TextBox 71"/>
          <p:cNvSpPr txBox="1">
            <a:spLocks noChangeArrowheads="1"/>
          </p:cNvSpPr>
          <p:nvPr/>
        </p:nvSpPr>
        <p:spPr bwMode="auto">
          <a:xfrm>
            <a:off x="4876800" y="2286000"/>
            <a:ext cx="320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23580" name="TextBox 30"/>
          <p:cNvSpPr txBox="1">
            <a:spLocks noChangeArrowheads="1"/>
          </p:cNvSpPr>
          <p:nvPr/>
        </p:nvSpPr>
        <p:spPr bwMode="auto">
          <a:xfrm>
            <a:off x="1295400" y="304800"/>
            <a:ext cx="27971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Desigining Partition</a:t>
            </a:r>
          </a:p>
        </p:txBody>
      </p:sp>
      <p:cxnSp>
        <p:nvCxnSpPr>
          <p:cNvPr id="23581" name="Shape 32"/>
          <p:cNvCxnSpPr>
            <a:cxnSpLocks noChangeShapeType="1"/>
            <a:stCxn id="66" idx="0"/>
            <a:endCxn id="12" idx="2"/>
          </p:cNvCxnSpPr>
          <p:nvPr/>
        </p:nvCxnSpPr>
        <p:spPr bwMode="auto">
          <a:xfrm rot="16200000" flipV="1">
            <a:off x="2857500" y="1447800"/>
            <a:ext cx="3048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82" name="Shape 34"/>
          <p:cNvCxnSpPr>
            <a:cxnSpLocks noChangeShapeType="1"/>
            <a:endCxn id="23" idx="2"/>
          </p:cNvCxnSpPr>
          <p:nvPr/>
        </p:nvCxnSpPr>
        <p:spPr bwMode="auto">
          <a:xfrm flipV="1">
            <a:off x="5257800" y="1371600"/>
            <a:ext cx="3467100" cy="7620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" name="TextBox 36"/>
          <p:cNvSpPr txBox="1"/>
          <p:nvPr/>
        </p:nvSpPr>
        <p:spPr>
          <a:xfrm>
            <a:off x="457200" y="3200400"/>
            <a:ext cx="38100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As long as  a[l] &lt;= pivot, advance l by 1.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3657600" y="1676400"/>
            <a:ext cx="838200" cy="609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585" name="TextBox 38"/>
          <p:cNvSpPr txBox="1">
            <a:spLocks noChangeArrowheads="1"/>
          </p:cNvSpPr>
          <p:nvPr/>
        </p:nvSpPr>
        <p:spPr bwMode="auto">
          <a:xfrm>
            <a:off x="3657600" y="2286000"/>
            <a:ext cx="8334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pivot</a:t>
            </a:r>
          </a:p>
        </p:txBody>
      </p:sp>
      <p:sp>
        <p:nvSpPr>
          <p:cNvPr id="23586" name="TextBox 39"/>
          <p:cNvSpPr txBox="1">
            <a:spLocks noChangeArrowheads="1"/>
          </p:cNvSpPr>
          <p:nvPr/>
        </p:nvSpPr>
        <p:spPr bwMode="auto">
          <a:xfrm>
            <a:off x="457200" y="4038600"/>
            <a:ext cx="3810000" cy="769938"/>
          </a:xfrm>
          <a:prstGeom prst="rect">
            <a:avLst/>
          </a:prstGeom>
          <a:solidFill>
            <a:srgbClr val="FDBD95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As long as  a[r] &gt;= pivot, decrease r by 1.</a:t>
            </a:r>
          </a:p>
        </p:txBody>
      </p:sp>
      <p:sp>
        <p:nvSpPr>
          <p:cNvPr id="23587" name="TextBox 41"/>
          <p:cNvSpPr txBox="1">
            <a:spLocks noChangeArrowheads="1"/>
          </p:cNvSpPr>
          <p:nvPr/>
        </p:nvSpPr>
        <p:spPr bwMode="auto">
          <a:xfrm>
            <a:off x="4800600" y="1752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23588" name="TextBox 42"/>
          <p:cNvSpPr txBox="1">
            <a:spLocks noChangeArrowheads="1"/>
          </p:cNvSpPr>
          <p:nvPr/>
        </p:nvSpPr>
        <p:spPr bwMode="auto">
          <a:xfrm>
            <a:off x="3810000" y="1752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23589" name="TextBox 47"/>
          <p:cNvSpPr txBox="1">
            <a:spLocks noChangeArrowheads="1"/>
          </p:cNvSpPr>
          <p:nvPr/>
        </p:nvSpPr>
        <p:spPr bwMode="auto">
          <a:xfrm>
            <a:off x="304800" y="2590800"/>
            <a:ext cx="424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Basic Step in Partition Loop: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4876800"/>
            <a:ext cx="3810000" cy="1446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If l &lt; r, Swap a[l] with a[r].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advance l by 1; decrement r by 1</a:t>
            </a:r>
          </a:p>
        </p:txBody>
      </p:sp>
      <p:sp>
        <p:nvSpPr>
          <p:cNvPr id="23591" name="TextBox 46"/>
          <p:cNvSpPr txBox="1">
            <a:spLocks noChangeArrowheads="1"/>
          </p:cNvSpPr>
          <p:nvPr/>
        </p:nvSpPr>
        <p:spPr bwMode="auto">
          <a:xfrm>
            <a:off x="5638800" y="2438400"/>
            <a:ext cx="3098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Let us run this step on the above array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2000" y="228600"/>
            <a:ext cx="341313" cy="430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a</a:t>
            </a:r>
          </a:p>
        </p:txBody>
      </p:sp>
      <p:cxnSp>
        <p:nvCxnSpPr>
          <p:cNvPr id="23593" name="Shape 50"/>
          <p:cNvCxnSpPr>
            <a:cxnSpLocks noChangeShapeType="1"/>
            <a:stCxn id="50" idx="1"/>
          </p:cNvCxnSpPr>
          <p:nvPr/>
        </p:nvCxnSpPr>
        <p:spPr bwMode="auto">
          <a:xfrm rot="10800000" flipV="1">
            <a:off x="457200" y="444500"/>
            <a:ext cx="304800" cy="3175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3" name="TextBox 52"/>
          <p:cNvSpPr txBox="1"/>
          <p:nvPr/>
        </p:nvSpPr>
        <p:spPr>
          <a:xfrm>
            <a:off x="4648200" y="3276600"/>
            <a:ext cx="4267200" cy="17843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First loop terminates, with l as 3.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Second loop terminates immediately, with r as 10.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48200" y="5257800"/>
            <a:ext cx="4191000" cy="4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Now we swap a[3] with a[10]</a:t>
            </a:r>
          </a:p>
        </p:txBody>
      </p:sp>
      <p:sp>
        <p:nvSpPr>
          <p:cNvPr id="23596" name="TextBox 54"/>
          <p:cNvSpPr txBox="1">
            <a:spLocks noChangeArrowheads="1"/>
          </p:cNvSpPr>
          <p:nvPr/>
        </p:nvSpPr>
        <p:spPr bwMode="auto">
          <a:xfrm>
            <a:off x="2895600" y="2209800"/>
            <a:ext cx="261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947916" y="6400800"/>
            <a:ext cx="3300484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25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5324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7620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7620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76400" y="7620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7620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4582" name="TextBox 12"/>
          <p:cNvSpPr txBox="1">
            <a:spLocks noChangeArrowheads="1"/>
          </p:cNvSpPr>
          <p:nvPr/>
        </p:nvSpPr>
        <p:spPr bwMode="auto">
          <a:xfrm>
            <a:off x="152400" y="8382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4583" name="TextBox 13"/>
          <p:cNvSpPr txBox="1">
            <a:spLocks noChangeArrowheads="1"/>
          </p:cNvSpPr>
          <p:nvPr/>
        </p:nvSpPr>
        <p:spPr bwMode="auto">
          <a:xfrm>
            <a:off x="990600" y="838200"/>
            <a:ext cx="35560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24584" name="TextBox 14"/>
          <p:cNvSpPr txBox="1">
            <a:spLocks noChangeArrowheads="1"/>
          </p:cNvSpPr>
          <p:nvPr/>
        </p:nvSpPr>
        <p:spPr bwMode="auto">
          <a:xfrm>
            <a:off x="1828800" y="8382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24585" name="TextBox 15"/>
          <p:cNvSpPr txBox="1">
            <a:spLocks noChangeArrowheads="1"/>
          </p:cNvSpPr>
          <p:nvPr/>
        </p:nvSpPr>
        <p:spPr bwMode="auto">
          <a:xfrm>
            <a:off x="2667000" y="838200"/>
            <a:ext cx="35560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24586" name="Rectangle 16"/>
          <p:cNvSpPr>
            <a:spLocks noChangeArrowheads="1"/>
          </p:cNvSpPr>
          <p:nvPr/>
        </p:nvSpPr>
        <p:spPr bwMode="auto">
          <a:xfrm>
            <a:off x="3352800" y="762000"/>
            <a:ext cx="838200" cy="609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910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0292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8674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056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4676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4592" name="Rectangle 22"/>
          <p:cNvSpPr>
            <a:spLocks noChangeArrowheads="1"/>
          </p:cNvSpPr>
          <p:nvPr/>
        </p:nvSpPr>
        <p:spPr bwMode="auto">
          <a:xfrm>
            <a:off x="8305800" y="762000"/>
            <a:ext cx="838200" cy="609600"/>
          </a:xfrm>
          <a:prstGeom prst="rect">
            <a:avLst/>
          </a:prstGeom>
          <a:solidFill>
            <a:srgbClr val="A2F80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4593" name="TextBox 23"/>
          <p:cNvSpPr txBox="1">
            <a:spLocks noChangeArrowheads="1"/>
          </p:cNvSpPr>
          <p:nvPr/>
        </p:nvSpPr>
        <p:spPr bwMode="auto">
          <a:xfrm>
            <a:off x="44196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4594" name="TextBox 24"/>
          <p:cNvSpPr txBox="1">
            <a:spLocks noChangeArrowheads="1"/>
          </p:cNvSpPr>
          <p:nvPr/>
        </p:nvSpPr>
        <p:spPr bwMode="auto">
          <a:xfrm>
            <a:off x="5181600" y="838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24595" name="TextBox 25"/>
          <p:cNvSpPr txBox="1">
            <a:spLocks noChangeArrowheads="1"/>
          </p:cNvSpPr>
          <p:nvPr/>
        </p:nvSpPr>
        <p:spPr bwMode="auto">
          <a:xfrm>
            <a:off x="60198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24596" name="TextBox 26"/>
          <p:cNvSpPr txBox="1">
            <a:spLocks noChangeArrowheads="1"/>
          </p:cNvSpPr>
          <p:nvPr/>
        </p:nvSpPr>
        <p:spPr bwMode="auto">
          <a:xfrm>
            <a:off x="68580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4597" name="TextBox 27"/>
          <p:cNvSpPr txBox="1">
            <a:spLocks noChangeArrowheads="1"/>
          </p:cNvSpPr>
          <p:nvPr/>
        </p:nvSpPr>
        <p:spPr bwMode="auto">
          <a:xfrm>
            <a:off x="76200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24598" name="TextBox 28"/>
          <p:cNvSpPr txBox="1">
            <a:spLocks noChangeArrowheads="1"/>
          </p:cNvSpPr>
          <p:nvPr/>
        </p:nvSpPr>
        <p:spPr bwMode="auto">
          <a:xfrm>
            <a:off x="84582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4599" name="TextBox 35"/>
          <p:cNvSpPr txBox="1">
            <a:spLocks noChangeArrowheads="1"/>
          </p:cNvSpPr>
          <p:nvPr/>
        </p:nvSpPr>
        <p:spPr bwMode="auto">
          <a:xfrm>
            <a:off x="35052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59</a:t>
            </a:r>
          </a:p>
        </p:txBody>
      </p:sp>
      <p:sp>
        <p:nvSpPr>
          <p:cNvPr id="24600" name="Rounded Rectangle 64"/>
          <p:cNvSpPr>
            <a:spLocks noChangeArrowheads="1"/>
          </p:cNvSpPr>
          <p:nvPr/>
        </p:nvSpPr>
        <p:spPr bwMode="auto">
          <a:xfrm>
            <a:off x="4648200" y="1676400"/>
            <a:ext cx="838200" cy="609600"/>
          </a:xfrm>
          <a:prstGeom prst="roundRect">
            <a:avLst>
              <a:gd name="adj" fmla="val 16667"/>
            </a:avLst>
          </a:prstGeom>
          <a:solidFill>
            <a:srgbClr val="FDBD9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2667000" y="1676400"/>
            <a:ext cx="8382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4602" name="TextBox 70"/>
          <p:cNvSpPr txBox="1">
            <a:spLocks noChangeArrowheads="1"/>
          </p:cNvSpPr>
          <p:nvPr/>
        </p:nvSpPr>
        <p:spPr bwMode="auto">
          <a:xfrm>
            <a:off x="2895600" y="1752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24603" name="TextBox 71"/>
          <p:cNvSpPr txBox="1">
            <a:spLocks noChangeArrowheads="1"/>
          </p:cNvSpPr>
          <p:nvPr/>
        </p:nvSpPr>
        <p:spPr bwMode="auto">
          <a:xfrm>
            <a:off x="4876800" y="2286000"/>
            <a:ext cx="320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24604" name="TextBox 30"/>
          <p:cNvSpPr txBox="1">
            <a:spLocks noChangeArrowheads="1"/>
          </p:cNvSpPr>
          <p:nvPr/>
        </p:nvSpPr>
        <p:spPr bwMode="auto">
          <a:xfrm>
            <a:off x="1295400" y="304800"/>
            <a:ext cx="27971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Desigining Partition</a:t>
            </a:r>
          </a:p>
        </p:txBody>
      </p:sp>
      <p:cxnSp>
        <p:nvCxnSpPr>
          <p:cNvPr id="24605" name="Shape 32"/>
          <p:cNvCxnSpPr>
            <a:cxnSpLocks noChangeShapeType="1"/>
            <a:stCxn id="66" idx="0"/>
            <a:endCxn id="24586" idx="2"/>
          </p:cNvCxnSpPr>
          <p:nvPr/>
        </p:nvCxnSpPr>
        <p:spPr bwMode="auto">
          <a:xfrm rot="5400000" flipH="1" flipV="1">
            <a:off x="3276600" y="1181100"/>
            <a:ext cx="304800" cy="6858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606" name="Shape 34"/>
          <p:cNvCxnSpPr>
            <a:cxnSpLocks noChangeShapeType="1"/>
            <a:endCxn id="22" idx="2"/>
          </p:cNvCxnSpPr>
          <p:nvPr/>
        </p:nvCxnSpPr>
        <p:spPr bwMode="auto">
          <a:xfrm flipV="1">
            <a:off x="5257800" y="1371600"/>
            <a:ext cx="2628900" cy="7620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" name="TextBox 36"/>
          <p:cNvSpPr txBox="1"/>
          <p:nvPr/>
        </p:nvSpPr>
        <p:spPr>
          <a:xfrm>
            <a:off x="457200" y="3200400"/>
            <a:ext cx="38100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As long as  a[l] &lt; pivot, advance l by 1.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3657600" y="1676400"/>
            <a:ext cx="838200" cy="609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4609" name="TextBox 38"/>
          <p:cNvSpPr txBox="1">
            <a:spLocks noChangeArrowheads="1"/>
          </p:cNvSpPr>
          <p:nvPr/>
        </p:nvSpPr>
        <p:spPr bwMode="auto">
          <a:xfrm>
            <a:off x="3657600" y="2286000"/>
            <a:ext cx="8334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pivot</a:t>
            </a:r>
          </a:p>
        </p:txBody>
      </p:sp>
      <p:sp>
        <p:nvSpPr>
          <p:cNvPr id="24610" name="TextBox 39"/>
          <p:cNvSpPr txBox="1">
            <a:spLocks noChangeArrowheads="1"/>
          </p:cNvSpPr>
          <p:nvPr/>
        </p:nvSpPr>
        <p:spPr bwMode="auto">
          <a:xfrm>
            <a:off x="457200" y="4038600"/>
            <a:ext cx="3810000" cy="769938"/>
          </a:xfrm>
          <a:prstGeom prst="rect">
            <a:avLst/>
          </a:prstGeom>
          <a:solidFill>
            <a:srgbClr val="FDBD95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As long as  a[r] &gt; pivot, decrease r by 1.</a:t>
            </a:r>
          </a:p>
        </p:txBody>
      </p:sp>
      <p:sp>
        <p:nvSpPr>
          <p:cNvPr id="24611" name="TextBox 41"/>
          <p:cNvSpPr txBox="1">
            <a:spLocks noChangeArrowheads="1"/>
          </p:cNvSpPr>
          <p:nvPr/>
        </p:nvSpPr>
        <p:spPr bwMode="auto">
          <a:xfrm>
            <a:off x="4876800" y="1752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9</a:t>
            </a:r>
          </a:p>
        </p:txBody>
      </p:sp>
      <p:sp>
        <p:nvSpPr>
          <p:cNvPr id="24612" name="TextBox 42"/>
          <p:cNvSpPr txBox="1">
            <a:spLocks noChangeArrowheads="1"/>
          </p:cNvSpPr>
          <p:nvPr/>
        </p:nvSpPr>
        <p:spPr bwMode="auto">
          <a:xfrm>
            <a:off x="3810000" y="1752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24613" name="TextBox 47"/>
          <p:cNvSpPr txBox="1">
            <a:spLocks noChangeArrowheads="1"/>
          </p:cNvSpPr>
          <p:nvPr/>
        </p:nvSpPr>
        <p:spPr bwMode="auto">
          <a:xfrm>
            <a:off x="304800" y="2590800"/>
            <a:ext cx="424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Basic Step in Partition Loop: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4876800"/>
            <a:ext cx="3810000" cy="1108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Swap a[l] with a[r].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advance l by 1; decrement r by 1</a:t>
            </a:r>
          </a:p>
        </p:txBody>
      </p:sp>
      <p:sp>
        <p:nvSpPr>
          <p:cNvPr id="24615" name="TextBox 46"/>
          <p:cNvSpPr txBox="1">
            <a:spLocks noChangeArrowheads="1"/>
          </p:cNvSpPr>
          <p:nvPr/>
        </p:nvSpPr>
        <p:spPr bwMode="auto">
          <a:xfrm>
            <a:off x="5638800" y="2438400"/>
            <a:ext cx="3098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Let us run this step on the above array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2000" y="228600"/>
            <a:ext cx="341313" cy="430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a</a:t>
            </a:r>
          </a:p>
        </p:txBody>
      </p:sp>
      <p:cxnSp>
        <p:nvCxnSpPr>
          <p:cNvPr id="24617" name="Shape 50"/>
          <p:cNvCxnSpPr>
            <a:cxnSpLocks noChangeShapeType="1"/>
            <a:stCxn id="50" idx="1"/>
          </p:cNvCxnSpPr>
          <p:nvPr/>
        </p:nvCxnSpPr>
        <p:spPr bwMode="auto">
          <a:xfrm rot="10800000" flipV="1">
            <a:off x="457200" y="444500"/>
            <a:ext cx="304800" cy="3175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" name="TextBox 53"/>
          <p:cNvSpPr txBox="1"/>
          <p:nvPr/>
        </p:nvSpPr>
        <p:spPr>
          <a:xfrm>
            <a:off x="4648200" y="4322763"/>
            <a:ext cx="4191000" cy="1108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swap a[3] with a[10]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Advance l to 4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Decrement r to 9</a:t>
            </a:r>
          </a:p>
        </p:txBody>
      </p:sp>
      <p:sp>
        <p:nvSpPr>
          <p:cNvPr id="24619" name="TextBox 45"/>
          <p:cNvSpPr txBox="1">
            <a:spLocks noChangeArrowheads="1"/>
          </p:cNvSpPr>
          <p:nvPr/>
        </p:nvSpPr>
        <p:spPr bwMode="auto">
          <a:xfrm>
            <a:off x="2895600" y="2209800"/>
            <a:ext cx="261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l</a:t>
            </a:r>
          </a:p>
        </p:txBody>
      </p:sp>
      <p:sp>
        <p:nvSpPr>
          <p:cNvPr id="24620" name="TextBox 5"/>
          <p:cNvSpPr txBox="1">
            <a:spLocks noChangeArrowheads="1"/>
          </p:cNvSpPr>
          <p:nvPr/>
        </p:nvSpPr>
        <p:spPr bwMode="auto">
          <a:xfrm>
            <a:off x="5257800" y="3810000"/>
            <a:ext cx="27098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Swap and Advance</a:t>
            </a:r>
            <a:endParaRPr lang="en-IN" altLang="en-US" sz="2200" b="1">
              <a:latin typeface="Comic Sans MS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947916" y="6400800"/>
            <a:ext cx="3300484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26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64231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7620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7620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76400" y="7620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7620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5606" name="TextBox 12"/>
          <p:cNvSpPr txBox="1">
            <a:spLocks noChangeArrowheads="1"/>
          </p:cNvSpPr>
          <p:nvPr/>
        </p:nvSpPr>
        <p:spPr bwMode="auto">
          <a:xfrm>
            <a:off x="152400" y="8382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5607" name="TextBox 13"/>
          <p:cNvSpPr txBox="1">
            <a:spLocks noChangeArrowheads="1"/>
          </p:cNvSpPr>
          <p:nvPr/>
        </p:nvSpPr>
        <p:spPr bwMode="auto">
          <a:xfrm>
            <a:off x="990600" y="838200"/>
            <a:ext cx="35560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25608" name="TextBox 14"/>
          <p:cNvSpPr txBox="1">
            <a:spLocks noChangeArrowheads="1"/>
          </p:cNvSpPr>
          <p:nvPr/>
        </p:nvSpPr>
        <p:spPr bwMode="auto">
          <a:xfrm>
            <a:off x="1828800" y="8382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25609" name="TextBox 15"/>
          <p:cNvSpPr txBox="1">
            <a:spLocks noChangeArrowheads="1"/>
          </p:cNvSpPr>
          <p:nvPr/>
        </p:nvSpPr>
        <p:spPr bwMode="auto">
          <a:xfrm>
            <a:off x="2667000" y="838200"/>
            <a:ext cx="35560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25610" name="Rectangle 16"/>
          <p:cNvSpPr>
            <a:spLocks noChangeArrowheads="1"/>
          </p:cNvSpPr>
          <p:nvPr/>
        </p:nvSpPr>
        <p:spPr bwMode="auto">
          <a:xfrm>
            <a:off x="3352800" y="762000"/>
            <a:ext cx="838200" cy="609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910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0292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8674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056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4676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5616" name="Rectangle 22"/>
          <p:cNvSpPr>
            <a:spLocks noChangeArrowheads="1"/>
          </p:cNvSpPr>
          <p:nvPr/>
        </p:nvSpPr>
        <p:spPr bwMode="auto">
          <a:xfrm>
            <a:off x="8305800" y="762000"/>
            <a:ext cx="838200" cy="609600"/>
          </a:xfrm>
          <a:prstGeom prst="rect">
            <a:avLst/>
          </a:prstGeom>
          <a:solidFill>
            <a:srgbClr val="A2F80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5617" name="TextBox 23"/>
          <p:cNvSpPr txBox="1">
            <a:spLocks noChangeArrowheads="1"/>
          </p:cNvSpPr>
          <p:nvPr/>
        </p:nvSpPr>
        <p:spPr bwMode="auto">
          <a:xfrm>
            <a:off x="44196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5618" name="TextBox 24"/>
          <p:cNvSpPr txBox="1">
            <a:spLocks noChangeArrowheads="1"/>
          </p:cNvSpPr>
          <p:nvPr/>
        </p:nvSpPr>
        <p:spPr bwMode="auto">
          <a:xfrm>
            <a:off x="5181600" y="838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25619" name="TextBox 25"/>
          <p:cNvSpPr txBox="1">
            <a:spLocks noChangeArrowheads="1"/>
          </p:cNvSpPr>
          <p:nvPr/>
        </p:nvSpPr>
        <p:spPr bwMode="auto">
          <a:xfrm>
            <a:off x="60198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25620" name="TextBox 26"/>
          <p:cNvSpPr txBox="1">
            <a:spLocks noChangeArrowheads="1"/>
          </p:cNvSpPr>
          <p:nvPr/>
        </p:nvSpPr>
        <p:spPr bwMode="auto">
          <a:xfrm>
            <a:off x="68580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5621" name="TextBox 27"/>
          <p:cNvSpPr txBox="1">
            <a:spLocks noChangeArrowheads="1"/>
          </p:cNvSpPr>
          <p:nvPr/>
        </p:nvSpPr>
        <p:spPr bwMode="auto">
          <a:xfrm>
            <a:off x="76200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25622" name="TextBox 28"/>
          <p:cNvSpPr txBox="1">
            <a:spLocks noChangeArrowheads="1"/>
          </p:cNvSpPr>
          <p:nvPr/>
        </p:nvSpPr>
        <p:spPr bwMode="auto">
          <a:xfrm>
            <a:off x="84582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5623" name="TextBox 35"/>
          <p:cNvSpPr txBox="1">
            <a:spLocks noChangeArrowheads="1"/>
          </p:cNvSpPr>
          <p:nvPr/>
        </p:nvSpPr>
        <p:spPr bwMode="auto">
          <a:xfrm>
            <a:off x="35052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59</a:t>
            </a:r>
          </a:p>
        </p:txBody>
      </p:sp>
      <p:sp>
        <p:nvSpPr>
          <p:cNvPr id="25624" name="Rounded Rectangle 64"/>
          <p:cNvSpPr>
            <a:spLocks noChangeArrowheads="1"/>
          </p:cNvSpPr>
          <p:nvPr/>
        </p:nvSpPr>
        <p:spPr bwMode="auto">
          <a:xfrm>
            <a:off x="4648200" y="1676400"/>
            <a:ext cx="838200" cy="609600"/>
          </a:xfrm>
          <a:prstGeom prst="roundRect">
            <a:avLst>
              <a:gd name="adj" fmla="val 16667"/>
            </a:avLst>
          </a:prstGeom>
          <a:solidFill>
            <a:srgbClr val="FDBD9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2667000" y="1676400"/>
            <a:ext cx="8382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5626" name="TextBox 70"/>
          <p:cNvSpPr txBox="1">
            <a:spLocks noChangeArrowheads="1"/>
          </p:cNvSpPr>
          <p:nvPr/>
        </p:nvSpPr>
        <p:spPr bwMode="auto">
          <a:xfrm>
            <a:off x="2895600" y="1752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25627" name="TextBox 71"/>
          <p:cNvSpPr txBox="1">
            <a:spLocks noChangeArrowheads="1"/>
          </p:cNvSpPr>
          <p:nvPr/>
        </p:nvSpPr>
        <p:spPr bwMode="auto">
          <a:xfrm>
            <a:off x="4876800" y="2286000"/>
            <a:ext cx="320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25628" name="TextBox 30"/>
          <p:cNvSpPr txBox="1">
            <a:spLocks noChangeArrowheads="1"/>
          </p:cNvSpPr>
          <p:nvPr/>
        </p:nvSpPr>
        <p:spPr bwMode="auto">
          <a:xfrm>
            <a:off x="1295400" y="304800"/>
            <a:ext cx="27971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Desigining Partition</a:t>
            </a:r>
          </a:p>
        </p:txBody>
      </p:sp>
      <p:cxnSp>
        <p:nvCxnSpPr>
          <p:cNvPr id="25629" name="Shape 32"/>
          <p:cNvCxnSpPr>
            <a:cxnSpLocks noChangeShapeType="1"/>
            <a:stCxn id="66" idx="0"/>
            <a:endCxn id="25610" idx="2"/>
          </p:cNvCxnSpPr>
          <p:nvPr/>
        </p:nvCxnSpPr>
        <p:spPr bwMode="auto">
          <a:xfrm rot="5400000" flipH="1" flipV="1">
            <a:off x="3276600" y="1181100"/>
            <a:ext cx="304800" cy="6858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630" name="Shape 34"/>
          <p:cNvCxnSpPr>
            <a:cxnSpLocks noChangeShapeType="1"/>
            <a:endCxn id="22" idx="2"/>
          </p:cNvCxnSpPr>
          <p:nvPr/>
        </p:nvCxnSpPr>
        <p:spPr bwMode="auto">
          <a:xfrm flipV="1">
            <a:off x="5257800" y="1371600"/>
            <a:ext cx="2628900" cy="7620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" name="TextBox 36"/>
          <p:cNvSpPr txBox="1"/>
          <p:nvPr/>
        </p:nvSpPr>
        <p:spPr>
          <a:xfrm>
            <a:off x="457200" y="3200400"/>
            <a:ext cx="38100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As long as  a[l] &lt; pivot, advance l by 1.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3657600" y="1676400"/>
            <a:ext cx="838200" cy="609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5633" name="TextBox 38"/>
          <p:cNvSpPr txBox="1">
            <a:spLocks noChangeArrowheads="1"/>
          </p:cNvSpPr>
          <p:nvPr/>
        </p:nvSpPr>
        <p:spPr bwMode="auto">
          <a:xfrm>
            <a:off x="3657600" y="2286000"/>
            <a:ext cx="8334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pivot</a:t>
            </a:r>
          </a:p>
        </p:txBody>
      </p:sp>
      <p:sp>
        <p:nvSpPr>
          <p:cNvPr id="25634" name="TextBox 39"/>
          <p:cNvSpPr txBox="1">
            <a:spLocks noChangeArrowheads="1"/>
          </p:cNvSpPr>
          <p:nvPr/>
        </p:nvSpPr>
        <p:spPr bwMode="auto">
          <a:xfrm>
            <a:off x="457200" y="4038600"/>
            <a:ext cx="3810000" cy="769938"/>
          </a:xfrm>
          <a:prstGeom prst="rect">
            <a:avLst/>
          </a:prstGeom>
          <a:solidFill>
            <a:srgbClr val="FDBD95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As long as  a[r] &gt; pivot, decrease r by 1.</a:t>
            </a:r>
          </a:p>
        </p:txBody>
      </p:sp>
      <p:sp>
        <p:nvSpPr>
          <p:cNvPr id="25635" name="TextBox 41"/>
          <p:cNvSpPr txBox="1">
            <a:spLocks noChangeArrowheads="1"/>
          </p:cNvSpPr>
          <p:nvPr/>
        </p:nvSpPr>
        <p:spPr bwMode="auto">
          <a:xfrm>
            <a:off x="4876800" y="1752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9</a:t>
            </a:r>
          </a:p>
        </p:txBody>
      </p:sp>
      <p:sp>
        <p:nvSpPr>
          <p:cNvPr id="25636" name="TextBox 42"/>
          <p:cNvSpPr txBox="1">
            <a:spLocks noChangeArrowheads="1"/>
          </p:cNvSpPr>
          <p:nvPr/>
        </p:nvSpPr>
        <p:spPr bwMode="auto">
          <a:xfrm>
            <a:off x="3810000" y="1752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25637" name="TextBox 47"/>
          <p:cNvSpPr txBox="1">
            <a:spLocks noChangeArrowheads="1"/>
          </p:cNvSpPr>
          <p:nvPr/>
        </p:nvSpPr>
        <p:spPr bwMode="auto">
          <a:xfrm>
            <a:off x="304800" y="2590800"/>
            <a:ext cx="424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Basic Step in Partition Loop: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4876800"/>
            <a:ext cx="3810000" cy="1108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Swap a[l] with a[r].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advance l by 1; decrement r by 1</a:t>
            </a:r>
          </a:p>
        </p:txBody>
      </p:sp>
      <p:sp>
        <p:nvSpPr>
          <p:cNvPr id="25639" name="TextBox 46"/>
          <p:cNvSpPr txBox="1">
            <a:spLocks noChangeArrowheads="1"/>
          </p:cNvSpPr>
          <p:nvPr/>
        </p:nvSpPr>
        <p:spPr bwMode="auto">
          <a:xfrm>
            <a:off x="5638800" y="2438400"/>
            <a:ext cx="3098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Let us run this step on the above array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2000" y="228600"/>
            <a:ext cx="341313" cy="430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a</a:t>
            </a:r>
          </a:p>
        </p:txBody>
      </p:sp>
      <p:cxnSp>
        <p:nvCxnSpPr>
          <p:cNvPr id="25641" name="Shape 50"/>
          <p:cNvCxnSpPr>
            <a:cxnSpLocks noChangeShapeType="1"/>
            <a:stCxn id="50" idx="1"/>
          </p:cNvCxnSpPr>
          <p:nvPr/>
        </p:nvCxnSpPr>
        <p:spPr bwMode="auto">
          <a:xfrm rot="10800000" flipV="1">
            <a:off x="457200" y="444500"/>
            <a:ext cx="304800" cy="3175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" name="TextBox 53"/>
          <p:cNvSpPr txBox="1"/>
          <p:nvPr/>
        </p:nvSpPr>
        <p:spPr>
          <a:xfrm>
            <a:off x="4648200" y="4322763"/>
            <a:ext cx="4191000" cy="14462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a[0]…a[l-1] are all &lt;= pivot.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a[r+1]…a[n-1] are all &gt;= pivot.</a:t>
            </a:r>
          </a:p>
        </p:txBody>
      </p:sp>
      <p:sp>
        <p:nvSpPr>
          <p:cNvPr id="25643" name="TextBox 45"/>
          <p:cNvSpPr txBox="1">
            <a:spLocks noChangeArrowheads="1"/>
          </p:cNvSpPr>
          <p:nvPr/>
        </p:nvSpPr>
        <p:spPr bwMode="auto">
          <a:xfrm>
            <a:off x="2895600" y="2209800"/>
            <a:ext cx="261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l</a:t>
            </a:r>
          </a:p>
        </p:txBody>
      </p:sp>
      <p:sp>
        <p:nvSpPr>
          <p:cNvPr id="25644" name="TextBox 5"/>
          <p:cNvSpPr txBox="1">
            <a:spLocks noChangeArrowheads="1"/>
          </p:cNvSpPr>
          <p:nvPr/>
        </p:nvSpPr>
        <p:spPr bwMode="auto">
          <a:xfrm>
            <a:off x="5257800" y="3810000"/>
            <a:ext cx="14335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Invariant</a:t>
            </a:r>
            <a:endParaRPr lang="en-IN" altLang="en-US" sz="2200" b="1">
              <a:latin typeface="Comic Sans MS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947916" y="6400800"/>
            <a:ext cx="3300484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27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50338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71"/>
          <p:cNvSpPr txBox="1">
            <a:spLocks noChangeArrowheads="1"/>
          </p:cNvSpPr>
          <p:nvPr/>
        </p:nvSpPr>
        <p:spPr bwMode="auto">
          <a:xfrm>
            <a:off x="4876800" y="2286000"/>
            <a:ext cx="320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3200400"/>
            <a:ext cx="38100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As long as  a[l] &lt;= pivot, advance l by 1.</a:t>
            </a:r>
          </a:p>
        </p:txBody>
      </p:sp>
      <p:sp>
        <p:nvSpPr>
          <p:cNvPr id="26628" name="TextBox 38"/>
          <p:cNvSpPr txBox="1">
            <a:spLocks noChangeArrowheads="1"/>
          </p:cNvSpPr>
          <p:nvPr/>
        </p:nvSpPr>
        <p:spPr bwMode="auto">
          <a:xfrm>
            <a:off x="3657600" y="2286000"/>
            <a:ext cx="8334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pivot</a:t>
            </a:r>
          </a:p>
        </p:txBody>
      </p:sp>
      <p:sp>
        <p:nvSpPr>
          <p:cNvPr id="26629" name="TextBox 39"/>
          <p:cNvSpPr txBox="1">
            <a:spLocks noChangeArrowheads="1"/>
          </p:cNvSpPr>
          <p:nvPr/>
        </p:nvSpPr>
        <p:spPr bwMode="auto">
          <a:xfrm>
            <a:off x="457200" y="4081463"/>
            <a:ext cx="3810000" cy="768350"/>
          </a:xfrm>
          <a:prstGeom prst="rect">
            <a:avLst/>
          </a:prstGeom>
          <a:solidFill>
            <a:srgbClr val="FDBD95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As long as  a[r] &gt;= pivot, decrease r by 1.</a:t>
            </a:r>
          </a:p>
        </p:txBody>
      </p:sp>
      <p:sp>
        <p:nvSpPr>
          <p:cNvPr id="26630" name="TextBox 47"/>
          <p:cNvSpPr txBox="1">
            <a:spLocks noChangeArrowheads="1"/>
          </p:cNvSpPr>
          <p:nvPr/>
        </p:nvSpPr>
        <p:spPr bwMode="auto">
          <a:xfrm>
            <a:off x="304800" y="2590800"/>
            <a:ext cx="424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Basic Step in Partition Loop: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4953000"/>
            <a:ext cx="3810000" cy="1446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If l &lt; r, Swap a[l] with a[r].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advance l by 1; decrement r by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53000" y="2819400"/>
            <a:ext cx="3962400" cy="1108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Now what should we do?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We can run the basic step again.</a:t>
            </a:r>
          </a:p>
        </p:txBody>
      </p:sp>
      <p:sp>
        <p:nvSpPr>
          <p:cNvPr id="26633" name="TextBox 44"/>
          <p:cNvSpPr txBox="1">
            <a:spLocks noChangeArrowheads="1"/>
          </p:cNvSpPr>
          <p:nvPr/>
        </p:nvSpPr>
        <p:spPr bwMode="auto">
          <a:xfrm>
            <a:off x="2819400" y="1870075"/>
            <a:ext cx="261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l</a:t>
            </a:r>
          </a:p>
        </p:txBody>
      </p:sp>
      <p:sp>
        <p:nvSpPr>
          <p:cNvPr id="26634" name="Rounded Rectangle 74"/>
          <p:cNvSpPr>
            <a:spLocks noChangeArrowheads="1"/>
          </p:cNvSpPr>
          <p:nvPr/>
        </p:nvSpPr>
        <p:spPr bwMode="auto">
          <a:xfrm>
            <a:off x="4724400" y="1752600"/>
            <a:ext cx="838200" cy="609600"/>
          </a:xfrm>
          <a:prstGeom prst="roundRect">
            <a:avLst>
              <a:gd name="adj" fmla="val 16667"/>
            </a:avLst>
          </a:prstGeom>
          <a:solidFill>
            <a:srgbClr val="FDBD9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2743200" y="1752600"/>
            <a:ext cx="8382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6636" name="TextBox 76"/>
          <p:cNvSpPr txBox="1">
            <a:spLocks noChangeArrowheads="1"/>
          </p:cNvSpPr>
          <p:nvPr/>
        </p:nvSpPr>
        <p:spPr bwMode="auto">
          <a:xfrm>
            <a:off x="2971800" y="1828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26637" name="TextBox 77"/>
          <p:cNvSpPr txBox="1">
            <a:spLocks noChangeArrowheads="1"/>
          </p:cNvSpPr>
          <p:nvPr/>
        </p:nvSpPr>
        <p:spPr bwMode="auto">
          <a:xfrm>
            <a:off x="1371600" y="381000"/>
            <a:ext cx="27971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Desigining Partition</a:t>
            </a:r>
          </a:p>
        </p:txBody>
      </p:sp>
      <p:cxnSp>
        <p:nvCxnSpPr>
          <p:cNvPr id="26638" name="Shape 32"/>
          <p:cNvCxnSpPr>
            <a:cxnSpLocks noChangeShapeType="1"/>
            <a:stCxn id="76" idx="0"/>
            <a:endCxn id="26655" idx="2"/>
          </p:cNvCxnSpPr>
          <p:nvPr/>
        </p:nvCxnSpPr>
        <p:spPr bwMode="auto">
          <a:xfrm rot="5400000" flipH="1" flipV="1">
            <a:off x="3390900" y="1219200"/>
            <a:ext cx="304800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9" name="Shape 34"/>
          <p:cNvCxnSpPr>
            <a:cxnSpLocks noChangeShapeType="1"/>
            <a:stCxn id="26634" idx="3"/>
            <a:endCxn id="103" idx="2"/>
          </p:cNvCxnSpPr>
          <p:nvPr/>
        </p:nvCxnSpPr>
        <p:spPr bwMode="auto">
          <a:xfrm flipV="1">
            <a:off x="5562600" y="1447800"/>
            <a:ext cx="2476500" cy="609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1" name="Rounded Rectangle 80"/>
          <p:cNvSpPr/>
          <p:nvPr/>
        </p:nvSpPr>
        <p:spPr bwMode="auto">
          <a:xfrm>
            <a:off x="3733800" y="1752600"/>
            <a:ext cx="838200" cy="609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6641" name="TextBox 81"/>
          <p:cNvSpPr txBox="1">
            <a:spLocks noChangeArrowheads="1"/>
          </p:cNvSpPr>
          <p:nvPr/>
        </p:nvSpPr>
        <p:spPr bwMode="auto">
          <a:xfrm>
            <a:off x="4953000" y="1828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9</a:t>
            </a:r>
          </a:p>
        </p:txBody>
      </p:sp>
      <p:sp>
        <p:nvSpPr>
          <p:cNvPr id="26642" name="TextBox 82"/>
          <p:cNvSpPr txBox="1">
            <a:spLocks noChangeArrowheads="1"/>
          </p:cNvSpPr>
          <p:nvPr/>
        </p:nvSpPr>
        <p:spPr bwMode="auto">
          <a:xfrm>
            <a:off x="38862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38200" y="304800"/>
            <a:ext cx="341313" cy="430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a</a:t>
            </a:r>
          </a:p>
        </p:txBody>
      </p:sp>
      <p:cxnSp>
        <p:nvCxnSpPr>
          <p:cNvPr id="26644" name="Shape 50"/>
          <p:cNvCxnSpPr>
            <a:cxnSpLocks noChangeShapeType="1"/>
            <a:stCxn id="84" idx="1"/>
          </p:cNvCxnSpPr>
          <p:nvPr/>
        </p:nvCxnSpPr>
        <p:spPr bwMode="auto">
          <a:xfrm rot="10800000" flipV="1">
            <a:off x="533400" y="520700"/>
            <a:ext cx="304800" cy="3175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6" name="TextBox 85"/>
          <p:cNvSpPr txBox="1"/>
          <p:nvPr/>
        </p:nvSpPr>
        <p:spPr>
          <a:xfrm>
            <a:off x="4648200" y="4530725"/>
            <a:ext cx="4419600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The loop for l terminates immediately since 59 &gt; 31.</a:t>
            </a:r>
          </a:p>
        </p:txBody>
      </p:sp>
      <p:sp>
        <p:nvSpPr>
          <p:cNvPr id="26646" name="TextBox 86"/>
          <p:cNvSpPr txBox="1">
            <a:spLocks noChangeArrowheads="1"/>
          </p:cNvSpPr>
          <p:nvPr/>
        </p:nvSpPr>
        <p:spPr bwMode="auto">
          <a:xfrm>
            <a:off x="4648200" y="4149725"/>
            <a:ext cx="15382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Loop for 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15240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99060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82880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66700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6651" name="TextBox 93"/>
          <p:cNvSpPr txBox="1">
            <a:spLocks noChangeArrowheads="1"/>
          </p:cNvSpPr>
          <p:nvPr/>
        </p:nvSpPr>
        <p:spPr bwMode="auto">
          <a:xfrm>
            <a:off x="304800" y="9144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6652" name="TextBox 94"/>
          <p:cNvSpPr txBox="1">
            <a:spLocks noChangeArrowheads="1"/>
          </p:cNvSpPr>
          <p:nvPr/>
        </p:nvSpPr>
        <p:spPr bwMode="auto">
          <a:xfrm>
            <a:off x="1143000" y="914400"/>
            <a:ext cx="35560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26653" name="TextBox 95"/>
          <p:cNvSpPr txBox="1">
            <a:spLocks noChangeArrowheads="1"/>
          </p:cNvSpPr>
          <p:nvPr/>
        </p:nvSpPr>
        <p:spPr bwMode="auto">
          <a:xfrm>
            <a:off x="1981200" y="9144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26654" name="TextBox 96"/>
          <p:cNvSpPr txBox="1">
            <a:spLocks noChangeArrowheads="1"/>
          </p:cNvSpPr>
          <p:nvPr/>
        </p:nvSpPr>
        <p:spPr bwMode="auto">
          <a:xfrm>
            <a:off x="2819400" y="914400"/>
            <a:ext cx="35560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26655" name="Rectangle 97"/>
          <p:cNvSpPr>
            <a:spLocks noChangeArrowheads="1"/>
          </p:cNvSpPr>
          <p:nvPr/>
        </p:nvSpPr>
        <p:spPr bwMode="auto">
          <a:xfrm>
            <a:off x="3505200" y="838200"/>
            <a:ext cx="838200" cy="609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4343400" y="838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5181600" y="838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6019800" y="838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6858000" y="838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620000" y="838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6661" name="Rectangle 103"/>
          <p:cNvSpPr>
            <a:spLocks noChangeArrowheads="1"/>
          </p:cNvSpPr>
          <p:nvPr/>
        </p:nvSpPr>
        <p:spPr bwMode="auto">
          <a:xfrm>
            <a:off x="8458200" y="838200"/>
            <a:ext cx="838200" cy="609600"/>
          </a:xfrm>
          <a:prstGeom prst="rect">
            <a:avLst/>
          </a:prstGeom>
          <a:solidFill>
            <a:srgbClr val="A2F80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6662" name="TextBox 104"/>
          <p:cNvSpPr txBox="1">
            <a:spLocks noChangeArrowheads="1"/>
          </p:cNvSpPr>
          <p:nvPr/>
        </p:nvSpPr>
        <p:spPr bwMode="auto">
          <a:xfrm>
            <a:off x="4572000" y="914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6663" name="TextBox 105"/>
          <p:cNvSpPr txBox="1">
            <a:spLocks noChangeArrowheads="1"/>
          </p:cNvSpPr>
          <p:nvPr/>
        </p:nvSpPr>
        <p:spPr bwMode="auto">
          <a:xfrm>
            <a:off x="5334000" y="9144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26664" name="TextBox 106"/>
          <p:cNvSpPr txBox="1">
            <a:spLocks noChangeArrowheads="1"/>
          </p:cNvSpPr>
          <p:nvPr/>
        </p:nvSpPr>
        <p:spPr bwMode="auto">
          <a:xfrm>
            <a:off x="6172200" y="914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26665" name="TextBox 107"/>
          <p:cNvSpPr txBox="1">
            <a:spLocks noChangeArrowheads="1"/>
          </p:cNvSpPr>
          <p:nvPr/>
        </p:nvSpPr>
        <p:spPr bwMode="auto">
          <a:xfrm>
            <a:off x="7010400" y="914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6666" name="TextBox 108"/>
          <p:cNvSpPr txBox="1">
            <a:spLocks noChangeArrowheads="1"/>
          </p:cNvSpPr>
          <p:nvPr/>
        </p:nvSpPr>
        <p:spPr bwMode="auto">
          <a:xfrm>
            <a:off x="7772400" y="914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26667" name="TextBox 109"/>
          <p:cNvSpPr txBox="1">
            <a:spLocks noChangeArrowheads="1"/>
          </p:cNvSpPr>
          <p:nvPr/>
        </p:nvSpPr>
        <p:spPr bwMode="auto">
          <a:xfrm>
            <a:off x="8610600" y="914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6668" name="TextBox 110"/>
          <p:cNvSpPr txBox="1">
            <a:spLocks noChangeArrowheads="1"/>
          </p:cNvSpPr>
          <p:nvPr/>
        </p:nvSpPr>
        <p:spPr bwMode="auto">
          <a:xfrm>
            <a:off x="3657600" y="914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59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947916" y="6400800"/>
            <a:ext cx="3300484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28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08902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71"/>
          <p:cNvSpPr txBox="1">
            <a:spLocks noChangeArrowheads="1"/>
          </p:cNvSpPr>
          <p:nvPr/>
        </p:nvSpPr>
        <p:spPr bwMode="auto">
          <a:xfrm>
            <a:off x="4876800" y="2286000"/>
            <a:ext cx="320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3200400"/>
            <a:ext cx="38100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As long as  a[l] &lt;= pivot, advance l by 1.</a:t>
            </a:r>
          </a:p>
        </p:txBody>
      </p:sp>
      <p:sp>
        <p:nvSpPr>
          <p:cNvPr id="27652" name="TextBox 38"/>
          <p:cNvSpPr txBox="1">
            <a:spLocks noChangeArrowheads="1"/>
          </p:cNvSpPr>
          <p:nvPr/>
        </p:nvSpPr>
        <p:spPr bwMode="auto">
          <a:xfrm>
            <a:off x="3657600" y="2286000"/>
            <a:ext cx="8334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pivot</a:t>
            </a:r>
          </a:p>
        </p:txBody>
      </p:sp>
      <p:sp>
        <p:nvSpPr>
          <p:cNvPr id="27653" name="TextBox 39"/>
          <p:cNvSpPr txBox="1">
            <a:spLocks noChangeArrowheads="1"/>
          </p:cNvSpPr>
          <p:nvPr/>
        </p:nvSpPr>
        <p:spPr bwMode="auto">
          <a:xfrm>
            <a:off x="457200" y="4081463"/>
            <a:ext cx="3810000" cy="768350"/>
          </a:xfrm>
          <a:prstGeom prst="rect">
            <a:avLst/>
          </a:prstGeom>
          <a:solidFill>
            <a:srgbClr val="FDBD95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As long as  a[r] &gt;= pivot, decrease r by 1.</a:t>
            </a:r>
          </a:p>
        </p:txBody>
      </p:sp>
      <p:sp>
        <p:nvSpPr>
          <p:cNvPr id="27654" name="TextBox 47"/>
          <p:cNvSpPr txBox="1">
            <a:spLocks noChangeArrowheads="1"/>
          </p:cNvSpPr>
          <p:nvPr/>
        </p:nvSpPr>
        <p:spPr bwMode="auto">
          <a:xfrm>
            <a:off x="304800" y="2590800"/>
            <a:ext cx="424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Basic Step in Partition Loop: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4953000"/>
            <a:ext cx="3810000" cy="1446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If l &lt; r, Swap a[l] with a[r].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advance l by 1; decrement r by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53000" y="2819400"/>
            <a:ext cx="3962400" cy="1108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Now what should we do?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We can run the basic step again.</a:t>
            </a:r>
          </a:p>
        </p:txBody>
      </p:sp>
      <p:sp>
        <p:nvSpPr>
          <p:cNvPr id="27657" name="TextBox 44"/>
          <p:cNvSpPr txBox="1">
            <a:spLocks noChangeArrowheads="1"/>
          </p:cNvSpPr>
          <p:nvPr/>
        </p:nvSpPr>
        <p:spPr bwMode="auto">
          <a:xfrm>
            <a:off x="2819400" y="1870075"/>
            <a:ext cx="261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l</a:t>
            </a:r>
          </a:p>
        </p:txBody>
      </p:sp>
      <p:sp>
        <p:nvSpPr>
          <p:cNvPr id="27658" name="Rounded Rectangle 74"/>
          <p:cNvSpPr>
            <a:spLocks noChangeArrowheads="1"/>
          </p:cNvSpPr>
          <p:nvPr/>
        </p:nvSpPr>
        <p:spPr bwMode="auto">
          <a:xfrm>
            <a:off x="4724400" y="1752600"/>
            <a:ext cx="838200" cy="609600"/>
          </a:xfrm>
          <a:prstGeom prst="roundRect">
            <a:avLst>
              <a:gd name="adj" fmla="val 16667"/>
            </a:avLst>
          </a:prstGeom>
          <a:solidFill>
            <a:srgbClr val="FDBD9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2743200" y="1752600"/>
            <a:ext cx="8382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7660" name="TextBox 76"/>
          <p:cNvSpPr txBox="1">
            <a:spLocks noChangeArrowheads="1"/>
          </p:cNvSpPr>
          <p:nvPr/>
        </p:nvSpPr>
        <p:spPr bwMode="auto">
          <a:xfrm>
            <a:off x="2971800" y="1828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27661" name="TextBox 77"/>
          <p:cNvSpPr txBox="1">
            <a:spLocks noChangeArrowheads="1"/>
          </p:cNvSpPr>
          <p:nvPr/>
        </p:nvSpPr>
        <p:spPr bwMode="auto">
          <a:xfrm>
            <a:off x="1371600" y="381000"/>
            <a:ext cx="27971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Desigining Partition</a:t>
            </a:r>
          </a:p>
        </p:txBody>
      </p:sp>
      <p:cxnSp>
        <p:nvCxnSpPr>
          <p:cNvPr id="27662" name="Shape 32"/>
          <p:cNvCxnSpPr>
            <a:cxnSpLocks noChangeShapeType="1"/>
            <a:stCxn id="76" idx="0"/>
          </p:cNvCxnSpPr>
          <p:nvPr/>
        </p:nvCxnSpPr>
        <p:spPr bwMode="auto">
          <a:xfrm rot="5400000" flipH="1" flipV="1">
            <a:off x="3124200" y="1485900"/>
            <a:ext cx="304800" cy="228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63" name="Shape 34"/>
          <p:cNvCxnSpPr>
            <a:cxnSpLocks noChangeShapeType="1"/>
            <a:stCxn id="27658" idx="3"/>
            <a:endCxn id="98" idx="2"/>
          </p:cNvCxnSpPr>
          <p:nvPr/>
        </p:nvCxnSpPr>
        <p:spPr bwMode="auto">
          <a:xfrm flipV="1">
            <a:off x="5562600" y="1371600"/>
            <a:ext cx="2324100" cy="6858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1" name="Rounded Rectangle 80"/>
          <p:cNvSpPr/>
          <p:nvPr/>
        </p:nvSpPr>
        <p:spPr bwMode="auto">
          <a:xfrm>
            <a:off x="3733800" y="1752600"/>
            <a:ext cx="838200" cy="609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7665" name="TextBox 81"/>
          <p:cNvSpPr txBox="1">
            <a:spLocks noChangeArrowheads="1"/>
          </p:cNvSpPr>
          <p:nvPr/>
        </p:nvSpPr>
        <p:spPr bwMode="auto">
          <a:xfrm>
            <a:off x="4953000" y="1828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9</a:t>
            </a:r>
          </a:p>
        </p:txBody>
      </p:sp>
      <p:sp>
        <p:nvSpPr>
          <p:cNvPr id="27666" name="TextBox 82"/>
          <p:cNvSpPr txBox="1">
            <a:spLocks noChangeArrowheads="1"/>
          </p:cNvSpPr>
          <p:nvPr/>
        </p:nvSpPr>
        <p:spPr bwMode="auto">
          <a:xfrm>
            <a:off x="38862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38200" y="304800"/>
            <a:ext cx="341313" cy="430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a</a:t>
            </a:r>
          </a:p>
        </p:txBody>
      </p:sp>
      <p:cxnSp>
        <p:nvCxnSpPr>
          <p:cNvPr id="27668" name="Shape 50"/>
          <p:cNvCxnSpPr>
            <a:cxnSpLocks noChangeShapeType="1"/>
            <a:stCxn id="84" idx="1"/>
          </p:cNvCxnSpPr>
          <p:nvPr/>
        </p:nvCxnSpPr>
        <p:spPr bwMode="auto">
          <a:xfrm rot="10800000" flipV="1">
            <a:off x="533400" y="520700"/>
            <a:ext cx="304800" cy="3175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6" name="TextBox 85"/>
          <p:cNvSpPr txBox="1"/>
          <p:nvPr/>
        </p:nvSpPr>
        <p:spPr>
          <a:xfrm>
            <a:off x="4648200" y="4530725"/>
            <a:ext cx="4267200" cy="1108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Swap 59 with 11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Increment l by 1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Decrement r by 1</a:t>
            </a:r>
          </a:p>
        </p:txBody>
      </p:sp>
      <p:sp>
        <p:nvSpPr>
          <p:cNvPr id="27670" name="TextBox 86"/>
          <p:cNvSpPr txBox="1">
            <a:spLocks noChangeArrowheads="1"/>
          </p:cNvSpPr>
          <p:nvPr/>
        </p:nvSpPr>
        <p:spPr bwMode="auto">
          <a:xfrm>
            <a:off x="4648200" y="4149725"/>
            <a:ext cx="26590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Swap and advance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0" y="7620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838200" y="7620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7620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2514600" y="7620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7675" name="TextBox 88"/>
          <p:cNvSpPr txBox="1">
            <a:spLocks noChangeArrowheads="1"/>
          </p:cNvSpPr>
          <p:nvPr/>
        </p:nvSpPr>
        <p:spPr bwMode="auto">
          <a:xfrm>
            <a:off x="152400" y="8382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7676" name="TextBox 89"/>
          <p:cNvSpPr txBox="1">
            <a:spLocks noChangeArrowheads="1"/>
          </p:cNvSpPr>
          <p:nvPr/>
        </p:nvSpPr>
        <p:spPr bwMode="auto">
          <a:xfrm>
            <a:off x="990600" y="838200"/>
            <a:ext cx="35560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27677" name="TextBox 90"/>
          <p:cNvSpPr txBox="1">
            <a:spLocks noChangeArrowheads="1"/>
          </p:cNvSpPr>
          <p:nvPr/>
        </p:nvSpPr>
        <p:spPr bwMode="auto">
          <a:xfrm>
            <a:off x="1828800" y="8382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27678" name="TextBox 91"/>
          <p:cNvSpPr txBox="1">
            <a:spLocks noChangeArrowheads="1"/>
          </p:cNvSpPr>
          <p:nvPr/>
        </p:nvSpPr>
        <p:spPr bwMode="auto">
          <a:xfrm>
            <a:off x="2667000" y="838200"/>
            <a:ext cx="35560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27679" name="Rectangle 92"/>
          <p:cNvSpPr>
            <a:spLocks noChangeArrowheads="1"/>
          </p:cNvSpPr>
          <p:nvPr/>
        </p:nvSpPr>
        <p:spPr bwMode="auto">
          <a:xfrm>
            <a:off x="3352800" y="762000"/>
            <a:ext cx="838200" cy="609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41910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50292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8674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67056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74676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7685" name="Rectangle 98"/>
          <p:cNvSpPr>
            <a:spLocks noChangeArrowheads="1"/>
          </p:cNvSpPr>
          <p:nvPr/>
        </p:nvSpPr>
        <p:spPr bwMode="auto">
          <a:xfrm>
            <a:off x="8305800" y="762000"/>
            <a:ext cx="838200" cy="609600"/>
          </a:xfrm>
          <a:prstGeom prst="rect">
            <a:avLst/>
          </a:prstGeom>
          <a:solidFill>
            <a:srgbClr val="A2F80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7686" name="TextBox 99"/>
          <p:cNvSpPr txBox="1">
            <a:spLocks noChangeArrowheads="1"/>
          </p:cNvSpPr>
          <p:nvPr/>
        </p:nvSpPr>
        <p:spPr bwMode="auto">
          <a:xfrm>
            <a:off x="44196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7687" name="TextBox 100"/>
          <p:cNvSpPr txBox="1">
            <a:spLocks noChangeArrowheads="1"/>
          </p:cNvSpPr>
          <p:nvPr/>
        </p:nvSpPr>
        <p:spPr bwMode="auto">
          <a:xfrm>
            <a:off x="5181600" y="838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27688" name="TextBox 101"/>
          <p:cNvSpPr txBox="1">
            <a:spLocks noChangeArrowheads="1"/>
          </p:cNvSpPr>
          <p:nvPr/>
        </p:nvSpPr>
        <p:spPr bwMode="auto">
          <a:xfrm>
            <a:off x="60198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27689" name="TextBox 102"/>
          <p:cNvSpPr txBox="1">
            <a:spLocks noChangeArrowheads="1"/>
          </p:cNvSpPr>
          <p:nvPr/>
        </p:nvSpPr>
        <p:spPr bwMode="auto">
          <a:xfrm>
            <a:off x="68580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7690" name="TextBox 103"/>
          <p:cNvSpPr txBox="1">
            <a:spLocks noChangeArrowheads="1"/>
          </p:cNvSpPr>
          <p:nvPr/>
        </p:nvSpPr>
        <p:spPr bwMode="auto">
          <a:xfrm>
            <a:off x="76200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27691" name="TextBox 104"/>
          <p:cNvSpPr txBox="1">
            <a:spLocks noChangeArrowheads="1"/>
          </p:cNvSpPr>
          <p:nvPr/>
        </p:nvSpPr>
        <p:spPr bwMode="auto">
          <a:xfrm>
            <a:off x="84582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7692" name="TextBox 105"/>
          <p:cNvSpPr txBox="1">
            <a:spLocks noChangeArrowheads="1"/>
          </p:cNvSpPr>
          <p:nvPr/>
        </p:nvSpPr>
        <p:spPr bwMode="auto">
          <a:xfrm>
            <a:off x="35052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59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947916" y="6400800"/>
            <a:ext cx="3300484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29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0608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496944" cy="5184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list of integers </a:t>
            </a:r>
            <a:r>
              <a:rPr lang="en-US" dirty="0" smtClean="0"/>
              <a:t>(in </a:t>
            </a:r>
            <a:r>
              <a:rPr lang="en-US" dirty="0"/>
              <a:t>an array), arrange them </a:t>
            </a:r>
            <a:r>
              <a:rPr lang="en-US" dirty="0" smtClean="0"/>
              <a:t>in </a:t>
            </a:r>
            <a:r>
              <a:rPr lang="en-US" dirty="0"/>
              <a:t>a</a:t>
            </a:r>
            <a:r>
              <a:rPr lang="en-US" dirty="0" smtClean="0"/>
              <a:t>scending </a:t>
            </a:r>
            <a:r>
              <a:rPr lang="en-US" dirty="0"/>
              <a:t>order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Or descending order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Sorting is an extremely important problem in </a:t>
            </a:r>
            <a:r>
              <a:rPr lang="en-US" dirty="0" smtClean="0"/>
              <a:t>computer science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common problem in everyday life.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 smtClean="0"/>
              <a:t>Contact </a:t>
            </a:r>
            <a:r>
              <a:rPr lang="en-US" dirty="0"/>
              <a:t>list on your phone.</a:t>
            </a:r>
          </a:p>
          <a:p>
            <a:pPr lvl="2"/>
            <a:r>
              <a:rPr lang="en-US" dirty="0" smtClean="0"/>
              <a:t>Ordering </a:t>
            </a:r>
            <a:r>
              <a:rPr lang="en-US" dirty="0"/>
              <a:t>marks before assignment of grades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91848533"/>
              </p:ext>
            </p:extLst>
          </p:nvPr>
        </p:nvGraphicFramePr>
        <p:xfrm>
          <a:off x="3657600" y="2590800"/>
          <a:ext cx="3581400" cy="7416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596900"/>
                <a:gridCol w="596900"/>
                <a:gridCol w="596900"/>
                <a:gridCol w="647700"/>
                <a:gridCol w="546100"/>
                <a:gridCol w="596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53047377"/>
              </p:ext>
            </p:extLst>
          </p:nvPr>
        </p:nvGraphicFramePr>
        <p:xfrm>
          <a:off x="1219200" y="2590800"/>
          <a:ext cx="2286000" cy="7366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ARRAY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ARRAY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887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71"/>
          <p:cNvSpPr txBox="1">
            <a:spLocks noChangeArrowheads="1"/>
          </p:cNvSpPr>
          <p:nvPr/>
        </p:nvSpPr>
        <p:spPr bwMode="auto">
          <a:xfrm>
            <a:off x="4876800" y="2286000"/>
            <a:ext cx="320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3200400"/>
            <a:ext cx="38100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As long as  a[l] &lt;= pivot, advance l by 1.</a:t>
            </a:r>
          </a:p>
        </p:txBody>
      </p:sp>
      <p:sp>
        <p:nvSpPr>
          <p:cNvPr id="28676" name="TextBox 38"/>
          <p:cNvSpPr txBox="1">
            <a:spLocks noChangeArrowheads="1"/>
          </p:cNvSpPr>
          <p:nvPr/>
        </p:nvSpPr>
        <p:spPr bwMode="auto">
          <a:xfrm>
            <a:off x="3657600" y="2286000"/>
            <a:ext cx="8334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pivot</a:t>
            </a:r>
          </a:p>
        </p:txBody>
      </p:sp>
      <p:sp>
        <p:nvSpPr>
          <p:cNvPr id="28677" name="TextBox 39"/>
          <p:cNvSpPr txBox="1">
            <a:spLocks noChangeArrowheads="1"/>
          </p:cNvSpPr>
          <p:nvPr/>
        </p:nvSpPr>
        <p:spPr bwMode="auto">
          <a:xfrm>
            <a:off x="457200" y="4081463"/>
            <a:ext cx="3810000" cy="768350"/>
          </a:xfrm>
          <a:prstGeom prst="rect">
            <a:avLst/>
          </a:prstGeom>
          <a:solidFill>
            <a:srgbClr val="FDBD95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As long as  a[r] &gt;= pivot, decrease r by 1.</a:t>
            </a:r>
          </a:p>
        </p:txBody>
      </p:sp>
      <p:sp>
        <p:nvSpPr>
          <p:cNvPr id="28678" name="TextBox 47"/>
          <p:cNvSpPr txBox="1">
            <a:spLocks noChangeArrowheads="1"/>
          </p:cNvSpPr>
          <p:nvPr/>
        </p:nvSpPr>
        <p:spPr bwMode="auto">
          <a:xfrm>
            <a:off x="304800" y="2590800"/>
            <a:ext cx="424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Basic Step in Partition Loop: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4953000"/>
            <a:ext cx="3810000" cy="1446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If l &lt; r, Swap a[l] with a[r].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advance l by 1; decrement r by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53000" y="2819400"/>
            <a:ext cx="3962400" cy="1108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Now what should we do?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We can run the basic step again.</a:t>
            </a:r>
          </a:p>
        </p:txBody>
      </p:sp>
      <p:sp>
        <p:nvSpPr>
          <p:cNvPr id="28681" name="TextBox 44"/>
          <p:cNvSpPr txBox="1">
            <a:spLocks noChangeArrowheads="1"/>
          </p:cNvSpPr>
          <p:nvPr/>
        </p:nvSpPr>
        <p:spPr bwMode="auto">
          <a:xfrm>
            <a:off x="2819400" y="1870075"/>
            <a:ext cx="261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l</a:t>
            </a:r>
          </a:p>
        </p:txBody>
      </p:sp>
      <p:sp>
        <p:nvSpPr>
          <p:cNvPr id="28682" name="Rounded Rectangle 74"/>
          <p:cNvSpPr>
            <a:spLocks noChangeArrowheads="1"/>
          </p:cNvSpPr>
          <p:nvPr/>
        </p:nvSpPr>
        <p:spPr bwMode="auto">
          <a:xfrm>
            <a:off x="4724400" y="1752600"/>
            <a:ext cx="838200" cy="609600"/>
          </a:xfrm>
          <a:prstGeom prst="roundRect">
            <a:avLst>
              <a:gd name="adj" fmla="val 16667"/>
            </a:avLst>
          </a:prstGeom>
          <a:solidFill>
            <a:srgbClr val="FDBD9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2743200" y="1752600"/>
            <a:ext cx="8382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8684" name="TextBox 76"/>
          <p:cNvSpPr txBox="1">
            <a:spLocks noChangeArrowheads="1"/>
          </p:cNvSpPr>
          <p:nvPr/>
        </p:nvSpPr>
        <p:spPr bwMode="auto">
          <a:xfrm>
            <a:off x="2971800" y="1828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28685" name="TextBox 77"/>
          <p:cNvSpPr txBox="1">
            <a:spLocks noChangeArrowheads="1"/>
          </p:cNvSpPr>
          <p:nvPr/>
        </p:nvSpPr>
        <p:spPr bwMode="auto">
          <a:xfrm>
            <a:off x="1371600" y="381000"/>
            <a:ext cx="27971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Desigining Partition</a:t>
            </a:r>
          </a:p>
        </p:txBody>
      </p:sp>
      <p:cxnSp>
        <p:nvCxnSpPr>
          <p:cNvPr id="28686" name="Shape 32"/>
          <p:cNvCxnSpPr>
            <a:cxnSpLocks noChangeShapeType="1"/>
            <a:stCxn id="76" idx="0"/>
            <a:endCxn id="92" idx="2"/>
          </p:cNvCxnSpPr>
          <p:nvPr/>
        </p:nvCxnSpPr>
        <p:spPr bwMode="auto">
          <a:xfrm rot="5400000" flipH="1" flipV="1">
            <a:off x="3695700" y="838200"/>
            <a:ext cx="381000" cy="14478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687" name="Shape 34"/>
          <p:cNvCxnSpPr>
            <a:cxnSpLocks noChangeShapeType="1"/>
            <a:stCxn id="28682" idx="3"/>
            <a:endCxn id="95" idx="2"/>
          </p:cNvCxnSpPr>
          <p:nvPr/>
        </p:nvCxnSpPr>
        <p:spPr bwMode="auto">
          <a:xfrm flipV="1">
            <a:off x="5562600" y="1371600"/>
            <a:ext cx="1562100" cy="6858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1" name="Rounded Rectangle 80"/>
          <p:cNvSpPr/>
          <p:nvPr/>
        </p:nvSpPr>
        <p:spPr bwMode="auto">
          <a:xfrm>
            <a:off x="3733800" y="1752600"/>
            <a:ext cx="838200" cy="609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8689" name="TextBox 81"/>
          <p:cNvSpPr txBox="1">
            <a:spLocks noChangeArrowheads="1"/>
          </p:cNvSpPr>
          <p:nvPr/>
        </p:nvSpPr>
        <p:spPr bwMode="auto">
          <a:xfrm>
            <a:off x="4953000" y="1828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8</a:t>
            </a:r>
          </a:p>
        </p:txBody>
      </p:sp>
      <p:sp>
        <p:nvSpPr>
          <p:cNvPr id="28690" name="TextBox 82"/>
          <p:cNvSpPr txBox="1">
            <a:spLocks noChangeArrowheads="1"/>
          </p:cNvSpPr>
          <p:nvPr/>
        </p:nvSpPr>
        <p:spPr bwMode="auto">
          <a:xfrm>
            <a:off x="38862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38200" y="304800"/>
            <a:ext cx="341313" cy="430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a</a:t>
            </a:r>
          </a:p>
        </p:txBody>
      </p:sp>
      <p:cxnSp>
        <p:nvCxnSpPr>
          <p:cNvPr id="28692" name="Shape 50"/>
          <p:cNvCxnSpPr>
            <a:cxnSpLocks noChangeShapeType="1"/>
            <a:stCxn id="84" idx="1"/>
          </p:cNvCxnSpPr>
          <p:nvPr/>
        </p:nvCxnSpPr>
        <p:spPr bwMode="auto">
          <a:xfrm rot="10800000" flipV="1">
            <a:off x="533400" y="520700"/>
            <a:ext cx="304800" cy="3175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" name="Rectangle 49"/>
          <p:cNvSpPr/>
          <p:nvPr/>
        </p:nvSpPr>
        <p:spPr bwMode="auto">
          <a:xfrm>
            <a:off x="0" y="7620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838200" y="7620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7620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14600" y="7620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8697" name="TextBox 70"/>
          <p:cNvSpPr txBox="1">
            <a:spLocks noChangeArrowheads="1"/>
          </p:cNvSpPr>
          <p:nvPr/>
        </p:nvSpPr>
        <p:spPr bwMode="auto">
          <a:xfrm>
            <a:off x="152400" y="8382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8698" name="TextBox 87"/>
          <p:cNvSpPr txBox="1">
            <a:spLocks noChangeArrowheads="1"/>
          </p:cNvSpPr>
          <p:nvPr/>
        </p:nvSpPr>
        <p:spPr bwMode="auto">
          <a:xfrm>
            <a:off x="990600" y="838200"/>
            <a:ext cx="35560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28699" name="TextBox 88"/>
          <p:cNvSpPr txBox="1">
            <a:spLocks noChangeArrowheads="1"/>
          </p:cNvSpPr>
          <p:nvPr/>
        </p:nvSpPr>
        <p:spPr bwMode="auto">
          <a:xfrm>
            <a:off x="1828800" y="8382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28700" name="TextBox 89"/>
          <p:cNvSpPr txBox="1">
            <a:spLocks noChangeArrowheads="1"/>
          </p:cNvSpPr>
          <p:nvPr/>
        </p:nvSpPr>
        <p:spPr bwMode="auto">
          <a:xfrm>
            <a:off x="2667000" y="838200"/>
            <a:ext cx="35560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352800" y="7620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200" b="1" dirty="0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1910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0292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8674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6705600" y="762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8706" name="Rectangle 95"/>
          <p:cNvSpPr>
            <a:spLocks noChangeArrowheads="1"/>
          </p:cNvSpPr>
          <p:nvPr/>
        </p:nvSpPr>
        <p:spPr bwMode="auto">
          <a:xfrm>
            <a:off x="7467600" y="762000"/>
            <a:ext cx="838200" cy="609600"/>
          </a:xfrm>
          <a:prstGeom prst="rect">
            <a:avLst/>
          </a:prstGeom>
          <a:solidFill>
            <a:srgbClr val="A2F80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8707" name="Rectangle 96"/>
          <p:cNvSpPr>
            <a:spLocks noChangeArrowheads="1"/>
          </p:cNvSpPr>
          <p:nvPr/>
        </p:nvSpPr>
        <p:spPr bwMode="auto">
          <a:xfrm>
            <a:off x="8305800" y="762000"/>
            <a:ext cx="838200" cy="609600"/>
          </a:xfrm>
          <a:prstGeom prst="rect">
            <a:avLst/>
          </a:prstGeom>
          <a:solidFill>
            <a:srgbClr val="A2F80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8708" name="TextBox 97"/>
          <p:cNvSpPr txBox="1">
            <a:spLocks noChangeArrowheads="1"/>
          </p:cNvSpPr>
          <p:nvPr/>
        </p:nvSpPr>
        <p:spPr bwMode="auto">
          <a:xfrm>
            <a:off x="44196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8709" name="TextBox 98"/>
          <p:cNvSpPr txBox="1">
            <a:spLocks noChangeArrowheads="1"/>
          </p:cNvSpPr>
          <p:nvPr/>
        </p:nvSpPr>
        <p:spPr bwMode="auto">
          <a:xfrm>
            <a:off x="5181600" y="838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28710" name="TextBox 99"/>
          <p:cNvSpPr txBox="1">
            <a:spLocks noChangeArrowheads="1"/>
          </p:cNvSpPr>
          <p:nvPr/>
        </p:nvSpPr>
        <p:spPr bwMode="auto">
          <a:xfrm>
            <a:off x="60198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28711" name="TextBox 100"/>
          <p:cNvSpPr txBox="1">
            <a:spLocks noChangeArrowheads="1"/>
          </p:cNvSpPr>
          <p:nvPr/>
        </p:nvSpPr>
        <p:spPr bwMode="auto">
          <a:xfrm>
            <a:off x="68580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8712" name="TextBox 101"/>
          <p:cNvSpPr txBox="1">
            <a:spLocks noChangeArrowheads="1"/>
          </p:cNvSpPr>
          <p:nvPr/>
        </p:nvSpPr>
        <p:spPr bwMode="auto">
          <a:xfrm>
            <a:off x="76200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59</a:t>
            </a:r>
          </a:p>
        </p:txBody>
      </p:sp>
      <p:sp>
        <p:nvSpPr>
          <p:cNvPr id="28713" name="TextBox 102"/>
          <p:cNvSpPr txBox="1">
            <a:spLocks noChangeArrowheads="1"/>
          </p:cNvSpPr>
          <p:nvPr/>
        </p:nvSpPr>
        <p:spPr bwMode="auto">
          <a:xfrm>
            <a:off x="8458200" y="838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8714" name="TextBox 103"/>
          <p:cNvSpPr txBox="1">
            <a:spLocks noChangeArrowheads="1"/>
          </p:cNvSpPr>
          <p:nvPr/>
        </p:nvSpPr>
        <p:spPr bwMode="auto">
          <a:xfrm>
            <a:off x="3505200" y="8382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947916" y="6400800"/>
            <a:ext cx="3300484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30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3735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71"/>
          <p:cNvSpPr txBox="1">
            <a:spLocks noChangeArrowheads="1"/>
          </p:cNvSpPr>
          <p:nvPr/>
        </p:nvSpPr>
        <p:spPr bwMode="auto">
          <a:xfrm>
            <a:off x="4876800" y="2286000"/>
            <a:ext cx="320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3200400"/>
            <a:ext cx="38100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As long as  a[l] &lt;= pivot, advance l by 1.</a:t>
            </a:r>
          </a:p>
        </p:txBody>
      </p:sp>
      <p:sp>
        <p:nvSpPr>
          <p:cNvPr id="29700" name="TextBox 38"/>
          <p:cNvSpPr txBox="1">
            <a:spLocks noChangeArrowheads="1"/>
          </p:cNvSpPr>
          <p:nvPr/>
        </p:nvSpPr>
        <p:spPr bwMode="auto">
          <a:xfrm>
            <a:off x="3657600" y="2286000"/>
            <a:ext cx="8334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pivot</a:t>
            </a:r>
          </a:p>
        </p:txBody>
      </p:sp>
      <p:sp>
        <p:nvSpPr>
          <p:cNvPr id="29701" name="TextBox 39"/>
          <p:cNvSpPr txBox="1">
            <a:spLocks noChangeArrowheads="1"/>
          </p:cNvSpPr>
          <p:nvPr/>
        </p:nvSpPr>
        <p:spPr bwMode="auto">
          <a:xfrm>
            <a:off x="457200" y="4081463"/>
            <a:ext cx="3810000" cy="768350"/>
          </a:xfrm>
          <a:prstGeom prst="rect">
            <a:avLst/>
          </a:prstGeom>
          <a:solidFill>
            <a:srgbClr val="FDBD95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As long as  a[r] &gt;= pivot, decrease r by 1.</a:t>
            </a:r>
          </a:p>
        </p:txBody>
      </p:sp>
      <p:sp>
        <p:nvSpPr>
          <p:cNvPr id="29702" name="TextBox 47"/>
          <p:cNvSpPr txBox="1">
            <a:spLocks noChangeArrowheads="1"/>
          </p:cNvSpPr>
          <p:nvPr/>
        </p:nvSpPr>
        <p:spPr bwMode="auto">
          <a:xfrm>
            <a:off x="304800" y="2590800"/>
            <a:ext cx="424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Basic Step in Partition Loop: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4953000"/>
            <a:ext cx="3810000" cy="1446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If l &lt; r, Swap a[l] with a[r].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advance l by 1; decrement r by 1</a:t>
            </a:r>
          </a:p>
        </p:txBody>
      </p:sp>
      <p:sp>
        <p:nvSpPr>
          <p:cNvPr id="29704" name="TextBox 44"/>
          <p:cNvSpPr txBox="1">
            <a:spLocks noChangeArrowheads="1"/>
          </p:cNvSpPr>
          <p:nvPr/>
        </p:nvSpPr>
        <p:spPr bwMode="auto">
          <a:xfrm>
            <a:off x="2819400" y="1870075"/>
            <a:ext cx="261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l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83820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67640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51460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9708" name="TextBox 53"/>
          <p:cNvSpPr txBox="1">
            <a:spLocks noChangeArrowheads="1"/>
          </p:cNvSpPr>
          <p:nvPr/>
        </p:nvSpPr>
        <p:spPr bwMode="auto">
          <a:xfrm>
            <a:off x="990600" y="914400"/>
            <a:ext cx="35560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29709" name="TextBox 54"/>
          <p:cNvSpPr txBox="1">
            <a:spLocks noChangeArrowheads="1"/>
          </p:cNvSpPr>
          <p:nvPr/>
        </p:nvSpPr>
        <p:spPr bwMode="auto">
          <a:xfrm>
            <a:off x="1828800" y="9144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29710" name="TextBox 55"/>
          <p:cNvSpPr txBox="1">
            <a:spLocks noChangeArrowheads="1"/>
          </p:cNvSpPr>
          <p:nvPr/>
        </p:nvSpPr>
        <p:spPr bwMode="auto">
          <a:xfrm>
            <a:off x="2667000" y="914400"/>
            <a:ext cx="35560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335280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200" b="1" dirty="0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19100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02920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86740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705600" y="838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9716" name="Rectangle 61"/>
          <p:cNvSpPr>
            <a:spLocks noChangeArrowheads="1"/>
          </p:cNvSpPr>
          <p:nvPr/>
        </p:nvSpPr>
        <p:spPr bwMode="auto">
          <a:xfrm>
            <a:off x="7467600" y="838200"/>
            <a:ext cx="838200" cy="609600"/>
          </a:xfrm>
          <a:prstGeom prst="rect">
            <a:avLst/>
          </a:prstGeom>
          <a:solidFill>
            <a:srgbClr val="A2F80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9717" name="Rectangle 62"/>
          <p:cNvSpPr>
            <a:spLocks noChangeArrowheads="1"/>
          </p:cNvSpPr>
          <p:nvPr/>
        </p:nvSpPr>
        <p:spPr bwMode="auto">
          <a:xfrm>
            <a:off x="8305800" y="838200"/>
            <a:ext cx="838200" cy="609600"/>
          </a:xfrm>
          <a:prstGeom prst="rect">
            <a:avLst/>
          </a:prstGeom>
          <a:solidFill>
            <a:srgbClr val="A2F80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9718" name="TextBox 63"/>
          <p:cNvSpPr txBox="1">
            <a:spLocks noChangeArrowheads="1"/>
          </p:cNvSpPr>
          <p:nvPr/>
        </p:nvSpPr>
        <p:spPr bwMode="auto">
          <a:xfrm>
            <a:off x="4419600" y="9144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9719" name="TextBox 66"/>
          <p:cNvSpPr txBox="1">
            <a:spLocks noChangeArrowheads="1"/>
          </p:cNvSpPr>
          <p:nvPr/>
        </p:nvSpPr>
        <p:spPr bwMode="auto">
          <a:xfrm>
            <a:off x="5181600" y="914400"/>
            <a:ext cx="35560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29720" name="TextBox 67"/>
          <p:cNvSpPr txBox="1">
            <a:spLocks noChangeArrowheads="1"/>
          </p:cNvSpPr>
          <p:nvPr/>
        </p:nvSpPr>
        <p:spPr bwMode="auto">
          <a:xfrm>
            <a:off x="6019800" y="9144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29721" name="TextBox 68"/>
          <p:cNvSpPr txBox="1">
            <a:spLocks noChangeArrowheads="1"/>
          </p:cNvSpPr>
          <p:nvPr/>
        </p:nvSpPr>
        <p:spPr bwMode="auto">
          <a:xfrm>
            <a:off x="6858000" y="914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9722" name="TextBox 69"/>
          <p:cNvSpPr txBox="1">
            <a:spLocks noChangeArrowheads="1"/>
          </p:cNvSpPr>
          <p:nvPr/>
        </p:nvSpPr>
        <p:spPr bwMode="auto">
          <a:xfrm>
            <a:off x="7620000" y="914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59</a:t>
            </a:r>
          </a:p>
        </p:txBody>
      </p:sp>
      <p:sp>
        <p:nvSpPr>
          <p:cNvPr id="29723" name="TextBox 72"/>
          <p:cNvSpPr txBox="1">
            <a:spLocks noChangeArrowheads="1"/>
          </p:cNvSpPr>
          <p:nvPr/>
        </p:nvSpPr>
        <p:spPr bwMode="auto">
          <a:xfrm>
            <a:off x="8458200" y="914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9724" name="TextBox 73"/>
          <p:cNvSpPr txBox="1">
            <a:spLocks noChangeArrowheads="1"/>
          </p:cNvSpPr>
          <p:nvPr/>
        </p:nvSpPr>
        <p:spPr bwMode="auto">
          <a:xfrm>
            <a:off x="3505200" y="9144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29725" name="Rounded Rectangle 74"/>
          <p:cNvSpPr>
            <a:spLocks noChangeArrowheads="1"/>
          </p:cNvSpPr>
          <p:nvPr/>
        </p:nvSpPr>
        <p:spPr bwMode="auto">
          <a:xfrm>
            <a:off x="4724400" y="1752600"/>
            <a:ext cx="838200" cy="609600"/>
          </a:xfrm>
          <a:prstGeom prst="roundRect">
            <a:avLst>
              <a:gd name="adj" fmla="val 16667"/>
            </a:avLst>
          </a:prstGeom>
          <a:solidFill>
            <a:srgbClr val="FDBD9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2743200" y="1752600"/>
            <a:ext cx="8382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9727" name="TextBox 76"/>
          <p:cNvSpPr txBox="1">
            <a:spLocks noChangeArrowheads="1"/>
          </p:cNvSpPr>
          <p:nvPr/>
        </p:nvSpPr>
        <p:spPr bwMode="auto">
          <a:xfrm>
            <a:off x="2971800" y="1828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8</a:t>
            </a:r>
          </a:p>
        </p:txBody>
      </p:sp>
      <p:sp>
        <p:nvSpPr>
          <p:cNvPr id="29728" name="TextBox 77"/>
          <p:cNvSpPr txBox="1">
            <a:spLocks noChangeArrowheads="1"/>
          </p:cNvSpPr>
          <p:nvPr/>
        </p:nvSpPr>
        <p:spPr bwMode="auto">
          <a:xfrm>
            <a:off x="1371600" y="381000"/>
            <a:ext cx="27971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Desigining Partition</a:t>
            </a:r>
          </a:p>
        </p:txBody>
      </p:sp>
      <p:cxnSp>
        <p:nvCxnSpPr>
          <p:cNvPr id="29729" name="Shape 32"/>
          <p:cNvCxnSpPr>
            <a:cxnSpLocks noChangeShapeType="1"/>
            <a:stCxn id="76" idx="0"/>
            <a:endCxn id="61" idx="2"/>
          </p:cNvCxnSpPr>
          <p:nvPr/>
        </p:nvCxnSpPr>
        <p:spPr bwMode="auto">
          <a:xfrm rot="5400000" flipH="1" flipV="1">
            <a:off x="4991100" y="-381000"/>
            <a:ext cx="304800" cy="396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730" name="Shape 34"/>
          <p:cNvCxnSpPr>
            <a:cxnSpLocks noChangeShapeType="1"/>
            <a:stCxn id="29725" idx="3"/>
            <a:endCxn id="61" idx="2"/>
          </p:cNvCxnSpPr>
          <p:nvPr/>
        </p:nvCxnSpPr>
        <p:spPr bwMode="auto">
          <a:xfrm flipV="1">
            <a:off x="5562600" y="1447800"/>
            <a:ext cx="1562100" cy="609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1" name="Rounded Rectangle 80"/>
          <p:cNvSpPr/>
          <p:nvPr/>
        </p:nvSpPr>
        <p:spPr bwMode="auto">
          <a:xfrm>
            <a:off x="3733800" y="1752600"/>
            <a:ext cx="838200" cy="609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9732" name="TextBox 81"/>
          <p:cNvSpPr txBox="1">
            <a:spLocks noChangeArrowheads="1"/>
          </p:cNvSpPr>
          <p:nvPr/>
        </p:nvSpPr>
        <p:spPr bwMode="auto">
          <a:xfrm>
            <a:off x="4953000" y="1828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8</a:t>
            </a:r>
          </a:p>
        </p:txBody>
      </p:sp>
      <p:sp>
        <p:nvSpPr>
          <p:cNvPr id="29733" name="TextBox 82"/>
          <p:cNvSpPr txBox="1">
            <a:spLocks noChangeArrowheads="1"/>
          </p:cNvSpPr>
          <p:nvPr/>
        </p:nvSpPr>
        <p:spPr bwMode="auto">
          <a:xfrm>
            <a:off x="38862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38200" y="304800"/>
            <a:ext cx="341313" cy="430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a</a:t>
            </a:r>
          </a:p>
        </p:txBody>
      </p:sp>
      <p:cxnSp>
        <p:nvCxnSpPr>
          <p:cNvPr id="29735" name="Shape 50"/>
          <p:cNvCxnSpPr>
            <a:cxnSpLocks noChangeShapeType="1"/>
            <a:stCxn id="84" idx="1"/>
          </p:cNvCxnSpPr>
          <p:nvPr/>
        </p:nvCxnSpPr>
        <p:spPr bwMode="auto">
          <a:xfrm rot="10800000" flipV="1">
            <a:off x="533400" y="520700"/>
            <a:ext cx="304800" cy="3175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6" name="TextBox 85"/>
          <p:cNvSpPr txBox="1"/>
          <p:nvPr/>
        </p:nvSpPr>
        <p:spPr>
          <a:xfrm>
            <a:off x="4648200" y="4530725"/>
            <a:ext cx="4267200" cy="769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The loop for l terminates at l=8.</a:t>
            </a:r>
          </a:p>
        </p:txBody>
      </p:sp>
      <p:sp>
        <p:nvSpPr>
          <p:cNvPr id="29737" name="TextBox 86"/>
          <p:cNvSpPr txBox="1">
            <a:spLocks noChangeArrowheads="1"/>
          </p:cNvSpPr>
          <p:nvPr/>
        </p:nvSpPr>
        <p:spPr bwMode="auto">
          <a:xfrm>
            <a:off x="4648200" y="4149725"/>
            <a:ext cx="15382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Loop for l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9739" name="TextBox 50"/>
          <p:cNvSpPr txBox="1">
            <a:spLocks noChangeArrowheads="1"/>
          </p:cNvSpPr>
          <p:nvPr/>
        </p:nvSpPr>
        <p:spPr bwMode="auto">
          <a:xfrm>
            <a:off x="152400" y="9144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947916" y="6400800"/>
            <a:ext cx="3300484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31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37794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71"/>
          <p:cNvSpPr txBox="1">
            <a:spLocks noChangeArrowheads="1"/>
          </p:cNvSpPr>
          <p:nvPr/>
        </p:nvSpPr>
        <p:spPr bwMode="auto">
          <a:xfrm>
            <a:off x="4876800" y="2286000"/>
            <a:ext cx="320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3200400"/>
            <a:ext cx="38100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As long as  a[l] &lt;= pivot, advance l by 1.</a:t>
            </a:r>
          </a:p>
        </p:txBody>
      </p:sp>
      <p:sp>
        <p:nvSpPr>
          <p:cNvPr id="30724" name="TextBox 38"/>
          <p:cNvSpPr txBox="1">
            <a:spLocks noChangeArrowheads="1"/>
          </p:cNvSpPr>
          <p:nvPr/>
        </p:nvSpPr>
        <p:spPr bwMode="auto">
          <a:xfrm>
            <a:off x="3657600" y="2286000"/>
            <a:ext cx="8334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pivot</a:t>
            </a:r>
          </a:p>
        </p:txBody>
      </p:sp>
      <p:sp>
        <p:nvSpPr>
          <p:cNvPr id="30725" name="TextBox 39"/>
          <p:cNvSpPr txBox="1">
            <a:spLocks noChangeArrowheads="1"/>
          </p:cNvSpPr>
          <p:nvPr/>
        </p:nvSpPr>
        <p:spPr bwMode="auto">
          <a:xfrm>
            <a:off x="457200" y="4081463"/>
            <a:ext cx="3810000" cy="768350"/>
          </a:xfrm>
          <a:prstGeom prst="rect">
            <a:avLst/>
          </a:prstGeom>
          <a:solidFill>
            <a:srgbClr val="FDBD95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As long as  a[r] &gt;= pivot, decrease r by 1.</a:t>
            </a:r>
          </a:p>
        </p:txBody>
      </p:sp>
      <p:sp>
        <p:nvSpPr>
          <p:cNvPr id="30726" name="TextBox 47"/>
          <p:cNvSpPr txBox="1">
            <a:spLocks noChangeArrowheads="1"/>
          </p:cNvSpPr>
          <p:nvPr/>
        </p:nvSpPr>
        <p:spPr bwMode="auto">
          <a:xfrm>
            <a:off x="304800" y="2590800"/>
            <a:ext cx="424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Basic Step in Partition Loop: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4953000"/>
            <a:ext cx="3810000" cy="1446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If l &lt; r, Swap a[l] with a[r].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advance l by 1; decrement r by 1</a:t>
            </a:r>
          </a:p>
        </p:txBody>
      </p:sp>
      <p:sp>
        <p:nvSpPr>
          <p:cNvPr id="30728" name="TextBox 44"/>
          <p:cNvSpPr txBox="1">
            <a:spLocks noChangeArrowheads="1"/>
          </p:cNvSpPr>
          <p:nvPr/>
        </p:nvSpPr>
        <p:spPr bwMode="auto">
          <a:xfrm>
            <a:off x="2819400" y="1870075"/>
            <a:ext cx="261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l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83820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67640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51460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0732" name="TextBox 53"/>
          <p:cNvSpPr txBox="1">
            <a:spLocks noChangeArrowheads="1"/>
          </p:cNvSpPr>
          <p:nvPr/>
        </p:nvSpPr>
        <p:spPr bwMode="auto">
          <a:xfrm>
            <a:off x="990600" y="914400"/>
            <a:ext cx="35560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30733" name="TextBox 54"/>
          <p:cNvSpPr txBox="1">
            <a:spLocks noChangeArrowheads="1"/>
          </p:cNvSpPr>
          <p:nvPr/>
        </p:nvSpPr>
        <p:spPr bwMode="auto">
          <a:xfrm>
            <a:off x="1828800" y="9144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30734" name="TextBox 55"/>
          <p:cNvSpPr txBox="1">
            <a:spLocks noChangeArrowheads="1"/>
          </p:cNvSpPr>
          <p:nvPr/>
        </p:nvSpPr>
        <p:spPr bwMode="auto">
          <a:xfrm>
            <a:off x="2667000" y="914400"/>
            <a:ext cx="35560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335280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200" b="1" dirty="0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19100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02920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86740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0739" name="Rectangle 60"/>
          <p:cNvSpPr>
            <a:spLocks noChangeArrowheads="1"/>
          </p:cNvSpPr>
          <p:nvPr/>
        </p:nvSpPr>
        <p:spPr bwMode="auto">
          <a:xfrm>
            <a:off x="6705600" y="838200"/>
            <a:ext cx="838200" cy="609600"/>
          </a:xfrm>
          <a:prstGeom prst="rect">
            <a:avLst/>
          </a:prstGeom>
          <a:solidFill>
            <a:srgbClr val="A2F80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30740" name="Rectangle 61"/>
          <p:cNvSpPr>
            <a:spLocks noChangeArrowheads="1"/>
          </p:cNvSpPr>
          <p:nvPr/>
        </p:nvSpPr>
        <p:spPr bwMode="auto">
          <a:xfrm>
            <a:off x="7467600" y="838200"/>
            <a:ext cx="838200" cy="609600"/>
          </a:xfrm>
          <a:prstGeom prst="rect">
            <a:avLst/>
          </a:prstGeom>
          <a:solidFill>
            <a:srgbClr val="A2F80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30741" name="Rectangle 62"/>
          <p:cNvSpPr>
            <a:spLocks noChangeArrowheads="1"/>
          </p:cNvSpPr>
          <p:nvPr/>
        </p:nvSpPr>
        <p:spPr bwMode="auto">
          <a:xfrm>
            <a:off x="8305800" y="838200"/>
            <a:ext cx="838200" cy="609600"/>
          </a:xfrm>
          <a:prstGeom prst="rect">
            <a:avLst/>
          </a:prstGeom>
          <a:solidFill>
            <a:srgbClr val="A2F80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30742" name="TextBox 63"/>
          <p:cNvSpPr txBox="1">
            <a:spLocks noChangeArrowheads="1"/>
          </p:cNvSpPr>
          <p:nvPr/>
        </p:nvSpPr>
        <p:spPr bwMode="auto">
          <a:xfrm>
            <a:off x="4419600" y="9144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0743" name="TextBox 66"/>
          <p:cNvSpPr txBox="1">
            <a:spLocks noChangeArrowheads="1"/>
          </p:cNvSpPr>
          <p:nvPr/>
        </p:nvSpPr>
        <p:spPr bwMode="auto">
          <a:xfrm>
            <a:off x="5181600" y="914400"/>
            <a:ext cx="35560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30744" name="TextBox 67"/>
          <p:cNvSpPr txBox="1">
            <a:spLocks noChangeArrowheads="1"/>
          </p:cNvSpPr>
          <p:nvPr/>
        </p:nvSpPr>
        <p:spPr bwMode="auto">
          <a:xfrm>
            <a:off x="6019800" y="9144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30745" name="TextBox 68"/>
          <p:cNvSpPr txBox="1">
            <a:spLocks noChangeArrowheads="1"/>
          </p:cNvSpPr>
          <p:nvPr/>
        </p:nvSpPr>
        <p:spPr bwMode="auto">
          <a:xfrm>
            <a:off x="6858000" y="914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0746" name="TextBox 69"/>
          <p:cNvSpPr txBox="1">
            <a:spLocks noChangeArrowheads="1"/>
          </p:cNvSpPr>
          <p:nvPr/>
        </p:nvSpPr>
        <p:spPr bwMode="auto">
          <a:xfrm>
            <a:off x="7620000" y="914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59</a:t>
            </a:r>
          </a:p>
        </p:txBody>
      </p:sp>
      <p:sp>
        <p:nvSpPr>
          <p:cNvPr id="30747" name="TextBox 72"/>
          <p:cNvSpPr txBox="1">
            <a:spLocks noChangeArrowheads="1"/>
          </p:cNvSpPr>
          <p:nvPr/>
        </p:nvSpPr>
        <p:spPr bwMode="auto">
          <a:xfrm>
            <a:off x="8458200" y="914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0748" name="TextBox 73"/>
          <p:cNvSpPr txBox="1">
            <a:spLocks noChangeArrowheads="1"/>
          </p:cNvSpPr>
          <p:nvPr/>
        </p:nvSpPr>
        <p:spPr bwMode="auto">
          <a:xfrm>
            <a:off x="3505200" y="9144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30749" name="Rounded Rectangle 74"/>
          <p:cNvSpPr>
            <a:spLocks noChangeArrowheads="1"/>
          </p:cNvSpPr>
          <p:nvPr/>
        </p:nvSpPr>
        <p:spPr bwMode="auto">
          <a:xfrm>
            <a:off x="4724400" y="1752600"/>
            <a:ext cx="838200" cy="609600"/>
          </a:xfrm>
          <a:prstGeom prst="roundRect">
            <a:avLst>
              <a:gd name="adj" fmla="val 16667"/>
            </a:avLst>
          </a:prstGeom>
          <a:solidFill>
            <a:srgbClr val="FDBD9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2743200" y="1752600"/>
            <a:ext cx="8382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0751" name="TextBox 76"/>
          <p:cNvSpPr txBox="1">
            <a:spLocks noChangeArrowheads="1"/>
          </p:cNvSpPr>
          <p:nvPr/>
        </p:nvSpPr>
        <p:spPr bwMode="auto">
          <a:xfrm>
            <a:off x="2971800" y="1828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8</a:t>
            </a:r>
          </a:p>
        </p:txBody>
      </p:sp>
      <p:sp>
        <p:nvSpPr>
          <p:cNvPr id="30752" name="TextBox 77"/>
          <p:cNvSpPr txBox="1">
            <a:spLocks noChangeArrowheads="1"/>
          </p:cNvSpPr>
          <p:nvPr/>
        </p:nvSpPr>
        <p:spPr bwMode="auto">
          <a:xfrm>
            <a:off x="1371600" y="381000"/>
            <a:ext cx="27971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Desigining Partition</a:t>
            </a:r>
          </a:p>
        </p:txBody>
      </p:sp>
      <p:cxnSp>
        <p:nvCxnSpPr>
          <p:cNvPr id="30753" name="Shape 32"/>
          <p:cNvCxnSpPr>
            <a:cxnSpLocks noChangeShapeType="1"/>
            <a:stCxn id="76" idx="0"/>
            <a:endCxn id="30739" idx="2"/>
          </p:cNvCxnSpPr>
          <p:nvPr/>
        </p:nvCxnSpPr>
        <p:spPr bwMode="auto">
          <a:xfrm rot="5400000" flipH="1" flipV="1">
            <a:off x="4991100" y="-381000"/>
            <a:ext cx="304800" cy="396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54" name="Shape 34"/>
          <p:cNvCxnSpPr>
            <a:cxnSpLocks noChangeShapeType="1"/>
            <a:stCxn id="30749" idx="3"/>
          </p:cNvCxnSpPr>
          <p:nvPr/>
        </p:nvCxnSpPr>
        <p:spPr bwMode="auto">
          <a:xfrm flipV="1">
            <a:off x="5562600" y="1404938"/>
            <a:ext cx="419100" cy="652462"/>
          </a:xfrm>
          <a:prstGeom prst="bent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1" name="Rounded Rectangle 80"/>
          <p:cNvSpPr/>
          <p:nvPr/>
        </p:nvSpPr>
        <p:spPr bwMode="auto">
          <a:xfrm>
            <a:off x="3733800" y="1752600"/>
            <a:ext cx="838200" cy="609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0756" name="TextBox 81"/>
          <p:cNvSpPr txBox="1">
            <a:spLocks noChangeArrowheads="1"/>
          </p:cNvSpPr>
          <p:nvPr/>
        </p:nvSpPr>
        <p:spPr bwMode="auto">
          <a:xfrm>
            <a:off x="4953000" y="1828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30757" name="TextBox 82"/>
          <p:cNvSpPr txBox="1">
            <a:spLocks noChangeArrowheads="1"/>
          </p:cNvSpPr>
          <p:nvPr/>
        </p:nvSpPr>
        <p:spPr bwMode="auto">
          <a:xfrm>
            <a:off x="38862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38200" y="304800"/>
            <a:ext cx="341313" cy="430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a</a:t>
            </a:r>
          </a:p>
        </p:txBody>
      </p:sp>
      <p:cxnSp>
        <p:nvCxnSpPr>
          <p:cNvPr id="30759" name="Shape 50"/>
          <p:cNvCxnSpPr>
            <a:cxnSpLocks noChangeShapeType="1"/>
            <a:stCxn id="84" idx="1"/>
          </p:cNvCxnSpPr>
          <p:nvPr/>
        </p:nvCxnSpPr>
        <p:spPr bwMode="auto">
          <a:xfrm rot="10800000" flipV="1">
            <a:off x="533400" y="520700"/>
            <a:ext cx="304800" cy="3175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6" name="TextBox 85"/>
          <p:cNvSpPr txBox="1"/>
          <p:nvPr/>
        </p:nvSpPr>
        <p:spPr>
          <a:xfrm>
            <a:off x="4648200" y="4530725"/>
            <a:ext cx="4267200" cy="769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The loop for </a:t>
            </a:r>
            <a:r>
              <a:rPr lang="en-US" sz="2200" b="1" dirty="0" smtClean="0">
                <a:latin typeface="Comic Sans MS" pitchFamily="66" charset="0"/>
              </a:rPr>
              <a:t>r </a:t>
            </a:r>
            <a:r>
              <a:rPr lang="en-US" sz="2200" b="1" dirty="0">
                <a:latin typeface="Comic Sans MS" pitchFamily="66" charset="0"/>
              </a:rPr>
              <a:t>terminates at r=7.</a:t>
            </a:r>
          </a:p>
        </p:txBody>
      </p:sp>
      <p:sp>
        <p:nvSpPr>
          <p:cNvPr id="30761" name="TextBox 86"/>
          <p:cNvSpPr txBox="1">
            <a:spLocks noChangeArrowheads="1"/>
          </p:cNvSpPr>
          <p:nvPr/>
        </p:nvSpPr>
        <p:spPr bwMode="auto">
          <a:xfrm>
            <a:off x="4648200" y="4149725"/>
            <a:ext cx="15970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Loop for r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0" y="838200"/>
            <a:ext cx="838200" cy="6096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30763" name="TextBox 50"/>
          <p:cNvSpPr txBox="1">
            <a:spLocks noChangeArrowheads="1"/>
          </p:cNvSpPr>
          <p:nvPr/>
        </p:nvSpPr>
        <p:spPr bwMode="auto">
          <a:xfrm>
            <a:off x="152400" y="914400"/>
            <a:ext cx="5270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947916" y="6400800"/>
            <a:ext cx="3300484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32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29293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71"/>
          <p:cNvSpPr txBox="1">
            <a:spLocks noChangeArrowheads="1"/>
          </p:cNvSpPr>
          <p:nvPr/>
        </p:nvSpPr>
        <p:spPr bwMode="auto">
          <a:xfrm>
            <a:off x="4876800" y="2286000"/>
            <a:ext cx="320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3200400"/>
            <a:ext cx="38100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As long as  a[l] &lt; pivot, advance l by 1.</a:t>
            </a:r>
          </a:p>
        </p:txBody>
      </p:sp>
      <p:sp>
        <p:nvSpPr>
          <p:cNvPr id="31748" name="TextBox 39"/>
          <p:cNvSpPr txBox="1">
            <a:spLocks noChangeArrowheads="1"/>
          </p:cNvSpPr>
          <p:nvPr/>
        </p:nvSpPr>
        <p:spPr bwMode="auto">
          <a:xfrm>
            <a:off x="457200" y="4038600"/>
            <a:ext cx="3810000" cy="769938"/>
          </a:xfrm>
          <a:prstGeom prst="rect">
            <a:avLst/>
          </a:prstGeom>
          <a:solidFill>
            <a:srgbClr val="FDBD95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As long as  a[r] &gt; pivot, decrease r by 1.</a:t>
            </a:r>
          </a:p>
        </p:txBody>
      </p:sp>
      <p:sp>
        <p:nvSpPr>
          <p:cNvPr id="31749" name="TextBox 47"/>
          <p:cNvSpPr txBox="1">
            <a:spLocks noChangeArrowheads="1"/>
          </p:cNvSpPr>
          <p:nvPr/>
        </p:nvSpPr>
        <p:spPr bwMode="auto">
          <a:xfrm>
            <a:off x="304800" y="2590800"/>
            <a:ext cx="424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Basic Step in Partition Loop: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4876800"/>
            <a:ext cx="3810000" cy="1108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Swap a[l] with a[r].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advance l by 1; decrement r by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05400" y="2667000"/>
            <a:ext cx="3733800" cy="4302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48200" y="4343400"/>
            <a:ext cx="4267200" cy="769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What should we return?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We can return r.</a:t>
            </a:r>
          </a:p>
        </p:txBody>
      </p:sp>
      <p:sp>
        <p:nvSpPr>
          <p:cNvPr id="31753" name="TextBox 60"/>
          <p:cNvSpPr txBox="1">
            <a:spLocks noChangeArrowheads="1"/>
          </p:cNvSpPr>
          <p:nvPr/>
        </p:nvSpPr>
        <p:spPr bwMode="auto">
          <a:xfrm>
            <a:off x="4648200" y="3962400"/>
            <a:ext cx="31734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Why? From invariant:</a:t>
            </a:r>
          </a:p>
        </p:txBody>
      </p:sp>
      <p:sp>
        <p:nvSpPr>
          <p:cNvPr id="31754" name="TextBox 61"/>
          <p:cNvSpPr txBox="1">
            <a:spLocks noChangeArrowheads="1"/>
          </p:cNvSpPr>
          <p:nvPr/>
        </p:nvSpPr>
        <p:spPr bwMode="auto">
          <a:xfrm>
            <a:off x="5121275" y="2667000"/>
            <a:ext cx="34893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Partition is </a:t>
            </a:r>
            <a:r>
              <a:rPr lang="en-US" altLang="en-US" sz="2200" b="1" i="1">
                <a:solidFill>
                  <a:srgbClr val="9D0000"/>
                </a:solidFill>
                <a:latin typeface="Comic Sans MS" pitchFamily="66" charset="0"/>
              </a:rPr>
              <a:t>almost </a:t>
            </a:r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31755" name="TextBox 62"/>
          <p:cNvSpPr txBox="1">
            <a:spLocks noChangeArrowheads="1"/>
          </p:cNvSpPr>
          <p:nvPr/>
        </p:nvSpPr>
        <p:spPr bwMode="auto">
          <a:xfrm>
            <a:off x="3810000" y="2209800"/>
            <a:ext cx="1857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l</a:t>
            </a:r>
          </a:p>
        </p:txBody>
      </p:sp>
      <p:sp>
        <p:nvSpPr>
          <p:cNvPr id="31756" name="TextBox 45"/>
          <p:cNvSpPr txBox="1">
            <a:spLocks noChangeArrowheads="1"/>
          </p:cNvSpPr>
          <p:nvPr/>
        </p:nvSpPr>
        <p:spPr bwMode="auto">
          <a:xfrm>
            <a:off x="2819400" y="1870075"/>
            <a:ext cx="261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l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838200" y="838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676400" y="838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514600" y="838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1760" name="TextBox 54"/>
          <p:cNvSpPr txBox="1">
            <a:spLocks noChangeArrowheads="1"/>
          </p:cNvSpPr>
          <p:nvPr/>
        </p:nvSpPr>
        <p:spPr bwMode="auto">
          <a:xfrm>
            <a:off x="990600" y="9144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31761" name="TextBox 56"/>
          <p:cNvSpPr txBox="1">
            <a:spLocks noChangeArrowheads="1"/>
          </p:cNvSpPr>
          <p:nvPr/>
        </p:nvSpPr>
        <p:spPr bwMode="auto">
          <a:xfrm>
            <a:off x="1828800" y="914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31762" name="TextBox 57"/>
          <p:cNvSpPr txBox="1">
            <a:spLocks noChangeArrowheads="1"/>
          </p:cNvSpPr>
          <p:nvPr/>
        </p:nvSpPr>
        <p:spPr bwMode="auto">
          <a:xfrm>
            <a:off x="2667000" y="9144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31763" name="Rectangle 58"/>
          <p:cNvSpPr>
            <a:spLocks noChangeArrowheads="1"/>
          </p:cNvSpPr>
          <p:nvPr/>
        </p:nvSpPr>
        <p:spPr bwMode="auto">
          <a:xfrm>
            <a:off x="3352800" y="838200"/>
            <a:ext cx="838200" cy="609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191000" y="838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029200" y="838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867400" y="838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705600" y="838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467600" y="838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8305800" y="838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1770" name="TextBox 73"/>
          <p:cNvSpPr txBox="1">
            <a:spLocks noChangeArrowheads="1"/>
          </p:cNvSpPr>
          <p:nvPr/>
        </p:nvSpPr>
        <p:spPr bwMode="auto">
          <a:xfrm>
            <a:off x="4419600" y="914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1771" name="TextBox 74"/>
          <p:cNvSpPr txBox="1">
            <a:spLocks noChangeArrowheads="1"/>
          </p:cNvSpPr>
          <p:nvPr/>
        </p:nvSpPr>
        <p:spPr bwMode="auto">
          <a:xfrm>
            <a:off x="5181600" y="9144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31772" name="TextBox 75"/>
          <p:cNvSpPr txBox="1">
            <a:spLocks noChangeArrowheads="1"/>
          </p:cNvSpPr>
          <p:nvPr/>
        </p:nvSpPr>
        <p:spPr bwMode="auto">
          <a:xfrm>
            <a:off x="6019800" y="914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31773" name="TextBox 76"/>
          <p:cNvSpPr txBox="1">
            <a:spLocks noChangeArrowheads="1"/>
          </p:cNvSpPr>
          <p:nvPr/>
        </p:nvSpPr>
        <p:spPr bwMode="auto">
          <a:xfrm>
            <a:off x="6858000" y="914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1774" name="TextBox 77"/>
          <p:cNvSpPr txBox="1">
            <a:spLocks noChangeArrowheads="1"/>
          </p:cNvSpPr>
          <p:nvPr/>
        </p:nvSpPr>
        <p:spPr bwMode="auto">
          <a:xfrm>
            <a:off x="7620000" y="914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59</a:t>
            </a:r>
          </a:p>
        </p:txBody>
      </p:sp>
      <p:sp>
        <p:nvSpPr>
          <p:cNvPr id="31775" name="TextBox 78"/>
          <p:cNvSpPr txBox="1">
            <a:spLocks noChangeArrowheads="1"/>
          </p:cNvSpPr>
          <p:nvPr/>
        </p:nvSpPr>
        <p:spPr bwMode="auto">
          <a:xfrm>
            <a:off x="8458200" y="914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1776" name="TextBox 79"/>
          <p:cNvSpPr txBox="1">
            <a:spLocks noChangeArrowheads="1"/>
          </p:cNvSpPr>
          <p:nvPr/>
        </p:nvSpPr>
        <p:spPr bwMode="auto">
          <a:xfrm>
            <a:off x="3505200" y="914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31777" name="Rounded Rectangle 80"/>
          <p:cNvSpPr>
            <a:spLocks noChangeArrowheads="1"/>
          </p:cNvSpPr>
          <p:nvPr/>
        </p:nvSpPr>
        <p:spPr bwMode="auto">
          <a:xfrm>
            <a:off x="4724400" y="1752600"/>
            <a:ext cx="838200" cy="609600"/>
          </a:xfrm>
          <a:prstGeom prst="roundRect">
            <a:avLst>
              <a:gd name="adj" fmla="val 16667"/>
            </a:avLst>
          </a:prstGeom>
          <a:solidFill>
            <a:srgbClr val="FDBD9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2743200" y="1752600"/>
            <a:ext cx="8382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1779" name="TextBox 82"/>
          <p:cNvSpPr txBox="1">
            <a:spLocks noChangeArrowheads="1"/>
          </p:cNvSpPr>
          <p:nvPr/>
        </p:nvSpPr>
        <p:spPr bwMode="auto">
          <a:xfrm>
            <a:off x="2971800" y="1828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8</a:t>
            </a:r>
          </a:p>
        </p:txBody>
      </p:sp>
      <p:sp>
        <p:nvSpPr>
          <p:cNvPr id="31780" name="TextBox 83"/>
          <p:cNvSpPr txBox="1">
            <a:spLocks noChangeArrowheads="1"/>
          </p:cNvSpPr>
          <p:nvPr/>
        </p:nvSpPr>
        <p:spPr bwMode="auto">
          <a:xfrm>
            <a:off x="1371600" y="381000"/>
            <a:ext cx="27971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70C0"/>
                </a:solidFill>
                <a:latin typeface="Comic Sans MS" pitchFamily="66" charset="0"/>
              </a:rPr>
              <a:t>Desigining Partition</a:t>
            </a:r>
          </a:p>
        </p:txBody>
      </p:sp>
      <p:cxnSp>
        <p:nvCxnSpPr>
          <p:cNvPr id="31781" name="Shape 32"/>
          <p:cNvCxnSpPr>
            <a:cxnSpLocks noChangeShapeType="1"/>
            <a:stCxn id="82" idx="0"/>
            <a:endCxn id="69" idx="2"/>
          </p:cNvCxnSpPr>
          <p:nvPr/>
        </p:nvCxnSpPr>
        <p:spPr bwMode="auto">
          <a:xfrm rot="5400000" flipH="1" flipV="1">
            <a:off x="4991100" y="-381000"/>
            <a:ext cx="304800" cy="396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782" name="Shape 34"/>
          <p:cNvCxnSpPr>
            <a:cxnSpLocks noChangeShapeType="1"/>
            <a:stCxn id="31777" idx="3"/>
          </p:cNvCxnSpPr>
          <p:nvPr/>
        </p:nvCxnSpPr>
        <p:spPr bwMode="auto">
          <a:xfrm flipV="1">
            <a:off x="5562600" y="1404938"/>
            <a:ext cx="419100" cy="652462"/>
          </a:xfrm>
          <a:prstGeom prst="bent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7" name="Rounded Rectangle 86"/>
          <p:cNvSpPr/>
          <p:nvPr/>
        </p:nvSpPr>
        <p:spPr bwMode="auto">
          <a:xfrm>
            <a:off x="0" y="838200"/>
            <a:ext cx="838200" cy="609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1784" name="TextBox 87"/>
          <p:cNvSpPr txBox="1">
            <a:spLocks noChangeArrowheads="1"/>
          </p:cNvSpPr>
          <p:nvPr/>
        </p:nvSpPr>
        <p:spPr bwMode="auto">
          <a:xfrm>
            <a:off x="4953000" y="1828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31785" name="TextBox 88"/>
          <p:cNvSpPr txBox="1">
            <a:spLocks noChangeArrowheads="1"/>
          </p:cNvSpPr>
          <p:nvPr/>
        </p:nvSpPr>
        <p:spPr bwMode="auto">
          <a:xfrm>
            <a:off x="158750" y="927100"/>
            <a:ext cx="5270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9D0000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38200" y="304800"/>
            <a:ext cx="341313" cy="430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a</a:t>
            </a:r>
          </a:p>
        </p:txBody>
      </p:sp>
      <p:cxnSp>
        <p:nvCxnSpPr>
          <p:cNvPr id="31787" name="Shape 50"/>
          <p:cNvCxnSpPr>
            <a:cxnSpLocks noChangeShapeType="1"/>
            <a:stCxn id="90" idx="1"/>
          </p:cNvCxnSpPr>
          <p:nvPr/>
        </p:nvCxnSpPr>
        <p:spPr bwMode="auto">
          <a:xfrm rot="10800000" flipV="1">
            <a:off x="533400" y="520700"/>
            <a:ext cx="304800" cy="3175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947916" y="6400800"/>
            <a:ext cx="3300484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33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1229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52400"/>
            <a:ext cx="8534400" cy="6370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err="1">
                <a:latin typeface="Comic Sans MS" panose="030F0702030302020204" pitchFamily="66" charset="0"/>
                <a:cs typeface="Courier New" pitchFamily="49" charset="0"/>
              </a:rPr>
              <a:t>int</a:t>
            </a:r>
            <a:r>
              <a:rPr lang="en-US" sz="2400" b="1" dirty="0">
                <a:latin typeface="Comic Sans MS" panose="030F0702030302020204" pitchFamily="66" charset="0"/>
                <a:cs typeface="Courier New" pitchFamily="49" charset="0"/>
              </a:rPr>
              <a:t> partition(</a:t>
            </a:r>
            <a:r>
              <a:rPr lang="en-US" sz="2400" b="1" dirty="0" err="1">
                <a:latin typeface="Comic Sans MS" panose="030F0702030302020204" pitchFamily="66" charset="0"/>
                <a:cs typeface="Courier New" pitchFamily="49" charset="0"/>
              </a:rPr>
              <a:t>int</a:t>
            </a:r>
            <a:r>
              <a:rPr lang="en-US" sz="2400" b="1" dirty="0">
                <a:latin typeface="Comic Sans MS" panose="030F0702030302020204" pitchFamily="66" charset="0"/>
                <a:cs typeface="Courier New" pitchFamily="49" charset="0"/>
              </a:rPr>
              <a:t> a[], </a:t>
            </a:r>
            <a:r>
              <a:rPr lang="en-US" sz="2400" b="1" dirty="0" err="1">
                <a:latin typeface="Comic Sans MS" panose="030F0702030302020204" pitchFamily="66" charset="0"/>
                <a:cs typeface="Courier New" pitchFamily="49" charset="0"/>
              </a:rPr>
              <a:t>int</a:t>
            </a:r>
            <a:r>
              <a:rPr lang="en-US" sz="2400" b="1" dirty="0">
                <a:latin typeface="Comic Sans MS" panose="030F0702030302020204" pitchFamily="66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n-US" sz="2400" b="1" dirty="0">
                <a:latin typeface="Comic Sans MS" panose="030F0702030302020204" pitchFamily="66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mic Sans MS" panose="030F0702030302020204" pitchFamily="66" charset="0"/>
                <a:cs typeface="Courier New" pitchFamily="49" charset="0"/>
              </a:rPr>
              <a:t>int</a:t>
            </a:r>
            <a:r>
              <a:rPr lang="en-US" sz="2400" b="1" dirty="0">
                <a:latin typeface="Comic Sans MS" panose="030F0702030302020204" pitchFamily="66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  <a:cs typeface="Courier New" pitchFamily="49" charset="0"/>
              </a:rPr>
              <a:t>l = 0, r = n-1, pivot = a[0];</a:t>
            </a:r>
            <a:endParaRPr lang="en-US" sz="2400" b="1" dirty="0">
              <a:latin typeface="Comic Sans MS" panose="030F0702030302020204" pitchFamily="66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mic Sans MS" panose="030F0702030302020204" pitchFamily="66" charset="0"/>
                <a:cs typeface="Courier New" pitchFamily="49" charset="0"/>
              </a:rPr>
              <a:t>	while (l &lt;=n-1 &amp;&amp; r&gt;=0) {</a:t>
            </a: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		while (a[l] &lt;=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pivot &amp;&amp; l&lt;=n-1)</a:t>
            </a:r>
          </a:p>
          <a:p>
            <a:pPr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{ l=l+1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;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FF0000"/>
              </a:solidFill>
              <a:latin typeface="Comic Sans MS" panose="030F0702030302020204" pitchFamily="66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          	while (a[r] &gt;=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pivot &amp;&amp; r&gt;=0)</a:t>
            </a:r>
          </a:p>
          <a:p>
            <a:pPr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{ r=r-1; }</a:t>
            </a:r>
            <a:endParaRPr lang="en-US" sz="2400" b="1" dirty="0">
              <a:solidFill>
                <a:srgbClr val="FF0000"/>
              </a:solidFill>
              <a:latin typeface="Comic Sans MS" panose="030F0702030302020204" pitchFamily="66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mic Sans MS" panose="030F0702030302020204" pitchFamily="66" charset="0"/>
                <a:cs typeface="Courier New" pitchFamily="49" charset="0"/>
              </a:rPr>
              <a:t>		if(l&lt;r</a:t>
            </a:r>
            <a:r>
              <a:rPr lang="en-US" sz="2400" b="1" dirty="0" smtClean="0">
                <a:latin typeface="Comic Sans MS" panose="030F0702030302020204" pitchFamily="66" charset="0"/>
                <a:cs typeface="Courier New" pitchFamily="49" charset="0"/>
              </a:rPr>
              <a:t>) {</a:t>
            </a:r>
            <a:endParaRPr lang="en-US" sz="2400" b="1" dirty="0">
              <a:latin typeface="Comic Sans MS" panose="030F0702030302020204" pitchFamily="66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 smtClean="0">
                <a:latin typeface="Comic Sans MS" panose="030F0702030302020204" pitchFamily="66" charset="0"/>
                <a:cs typeface="Courier New" pitchFamily="49" charset="0"/>
              </a:rPr>
              <a:t>         </a:t>
            </a:r>
            <a:r>
              <a:rPr lang="en-US" sz="2400" b="1" dirty="0">
                <a:latin typeface="Comic Sans MS" panose="030F0702030302020204" pitchFamily="66" charset="0"/>
                <a:cs typeface="Courier New" pitchFamily="49" charset="0"/>
              </a:rPr>
              <a:t>	 </a:t>
            </a:r>
            <a:r>
              <a:rPr lang="en-US" sz="2400" b="1" dirty="0" smtClean="0">
                <a:latin typeface="Comic Sans MS" panose="030F0702030302020204" pitchFamily="66" charset="0"/>
                <a:cs typeface="Courier New" pitchFamily="49" charset="0"/>
              </a:rPr>
              <a:t> swap(a, l, r);</a:t>
            </a:r>
            <a:endParaRPr lang="en-US" sz="2400" b="1" dirty="0">
              <a:latin typeface="Comic Sans MS" panose="030F0702030302020204" pitchFamily="66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mic Sans MS" panose="030F0702030302020204" pitchFamily="66" charset="0"/>
                <a:cs typeface="Courier New" pitchFamily="49" charset="0"/>
              </a:rPr>
              <a:t>            </a:t>
            </a:r>
            <a:r>
              <a:rPr lang="en-US" sz="2400" b="1" dirty="0" smtClean="0">
                <a:latin typeface="Comic Sans MS" panose="030F0702030302020204" pitchFamily="66" charset="0"/>
                <a:cs typeface="Courier New" pitchFamily="49" charset="0"/>
              </a:rPr>
              <a:t>  l </a:t>
            </a:r>
            <a:r>
              <a:rPr lang="en-US" sz="2400" b="1" dirty="0">
                <a:latin typeface="Comic Sans MS" panose="030F0702030302020204" pitchFamily="66" charset="0"/>
                <a:cs typeface="Courier New" pitchFamily="49" charset="0"/>
              </a:rPr>
              <a:t>= l+1</a:t>
            </a:r>
            <a:r>
              <a:rPr lang="en-US" sz="2400" b="1" dirty="0" smtClean="0">
                <a:latin typeface="Comic Sans MS" panose="030F0702030302020204" pitchFamily="66" charset="0"/>
                <a:cs typeface="Courier New" pitchFamily="49" charset="0"/>
              </a:rPr>
              <a:t>; r = r-1</a:t>
            </a:r>
            <a:r>
              <a:rPr lang="en-US" sz="2400" b="1" dirty="0">
                <a:latin typeface="Comic Sans MS" panose="030F0702030302020204" pitchFamily="66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400" b="1" dirty="0">
                <a:latin typeface="Comic Sans MS" panose="030F0702030302020204" pitchFamily="66" charset="0"/>
                <a:cs typeface="Courier New" pitchFamily="49" charset="0"/>
              </a:rPr>
              <a:t>		</a:t>
            </a:r>
            <a:r>
              <a:rPr lang="en-US" sz="2400" b="1" dirty="0" smtClean="0">
                <a:latin typeface="Comic Sans MS" panose="030F0702030302020204" pitchFamily="66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  <a:latin typeface="Comic Sans MS" panose="030F0702030302020204" pitchFamily="66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  <a:cs typeface="Courier New" pitchFamily="49" charset="0"/>
              </a:rPr>
              <a:t>else {</a:t>
            </a:r>
            <a:endParaRPr lang="en-US" sz="2400" b="1" dirty="0">
              <a:latin typeface="Comic Sans MS" panose="030F0702030302020204" pitchFamily="66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		</a:t>
            </a:r>
            <a:r>
              <a:rPr lang="en-US" sz="2400" b="1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  </a:t>
            </a:r>
            <a:r>
              <a:rPr lang="en-US" sz="2400" i="1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/* </a:t>
            </a:r>
            <a:r>
              <a:rPr lang="en-US" sz="2400" i="1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move pivot to its position */</a:t>
            </a:r>
          </a:p>
          <a:p>
            <a:pPr>
              <a:defRPr/>
            </a:pPr>
            <a:r>
              <a:rPr lang="en-US" sz="2400" i="1" dirty="0">
                <a:solidFill>
                  <a:schemeClr val="bg1"/>
                </a:solidFill>
                <a:latin typeface="Comic Sans MS" panose="030F0702030302020204" pitchFamily="66" charset="0"/>
                <a:cs typeface="Courier New" pitchFamily="49" charset="0"/>
              </a:rPr>
              <a:t>		</a:t>
            </a:r>
            <a:r>
              <a:rPr lang="en-US" sz="2400" i="1" dirty="0" smtClean="0">
                <a:latin typeface="Comic Sans MS" panose="030F0702030302020204" pitchFamily="66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mic Sans MS" panose="030F0702030302020204" pitchFamily="66" charset="0"/>
                <a:cs typeface="Courier New" pitchFamily="49" charset="0"/>
              </a:rPr>
              <a:t>swap(a</a:t>
            </a:r>
            <a:r>
              <a:rPr lang="en-US" sz="2400" b="1" dirty="0">
                <a:latin typeface="Comic Sans MS" panose="030F0702030302020204" pitchFamily="66" charset="0"/>
                <a:cs typeface="Courier New" pitchFamily="49" charset="0"/>
              </a:rPr>
              <a:t>, l-1, 0);</a:t>
            </a:r>
          </a:p>
          <a:p>
            <a:pPr>
              <a:defRPr/>
            </a:pPr>
            <a:r>
              <a:rPr lang="en-US" sz="2400" b="1" i="1" dirty="0">
                <a:latin typeface="Comic Sans MS" panose="030F0702030302020204" pitchFamily="66" charset="0"/>
                <a:cs typeface="Courier New" pitchFamily="49" charset="0"/>
              </a:rPr>
              <a:t>		</a:t>
            </a:r>
            <a:r>
              <a:rPr lang="en-US" sz="2400" b="1" i="1" dirty="0" smtClean="0">
                <a:latin typeface="Comic Sans MS" panose="030F0702030302020204" pitchFamily="66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  <a:cs typeface="Courier New" pitchFamily="49" charset="0"/>
              </a:rPr>
              <a:t>return </a:t>
            </a:r>
            <a:r>
              <a:rPr lang="en-US" sz="2400" b="1" dirty="0">
                <a:latin typeface="Comic Sans MS" panose="030F0702030302020204" pitchFamily="66" charset="0"/>
                <a:cs typeface="Courier New" pitchFamily="49" charset="0"/>
              </a:rPr>
              <a:t>l-1;</a:t>
            </a:r>
          </a:p>
          <a:p>
            <a:pPr>
              <a:defRPr/>
            </a:pPr>
            <a:r>
              <a:rPr lang="en-US" sz="2400" b="1" i="1" dirty="0">
                <a:latin typeface="Comic Sans MS" panose="030F0702030302020204" pitchFamily="66" charset="0"/>
                <a:cs typeface="Courier New" pitchFamily="49" charset="0"/>
              </a:rPr>
              <a:t>		</a:t>
            </a:r>
            <a:r>
              <a:rPr lang="en-US" sz="2400" b="1" dirty="0">
                <a:latin typeface="Comic Sans MS" panose="030F0702030302020204" pitchFamily="66" charset="0"/>
                <a:cs typeface="Courier New" pitchFamily="49" charset="0"/>
              </a:rPr>
              <a:t>}</a:t>
            </a:r>
            <a:endParaRPr lang="en-US" sz="2400" i="1" dirty="0">
              <a:latin typeface="Comic Sans MS" panose="030F0702030302020204" pitchFamily="66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 smtClean="0">
                <a:latin typeface="Comic Sans MS" panose="030F0702030302020204" pitchFamily="66" charset="0"/>
                <a:cs typeface="Courier New" pitchFamily="49" charset="0"/>
              </a:rPr>
              <a:t>       }</a:t>
            </a:r>
            <a:endParaRPr lang="en-US" sz="2400" b="1" dirty="0">
              <a:latin typeface="Comic Sans MS" panose="030F0702030302020204" pitchFamily="66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mic Sans MS" panose="030F0702030302020204" pitchFamily="66" charset="0"/>
                <a:cs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40458C"/>
                </a:solidFill>
              </a:rPr>
              <a:t>Oct-14</a:t>
            </a:r>
            <a:endParaRPr lang="hi-IN" dirty="0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947916" y="6400800"/>
            <a:ext cx="3300484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34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16104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the partition function?</a:t>
            </a:r>
          </a:p>
          <a:p>
            <a:r>
              <a:rPr lang="en-US" dirty="0" err="1" smtClean="0"/>
              <a:t>Quicksort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406650"/>
            <a:ext cx="89154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D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latin typeface="Comic Sans MS" pitchFamily="66" charset="0"/>
              </a:rPr>
              <a:t>Rank Queries: find the </a:t>
            </a:r>
            <a:r>
              <a:rPr lang="en-US" sz="2800" b="1" dirty="0" err="1">
                <a:latin typeface="Comic Sans MS" pitchFamily="66" charset="0"/>
              </a:rPr>
              <a:t>k</a:t>
            </a:r>
            <a:r>
              <a:rPr lang="en-US" sz="2800" b="1" baseline="30000" dirty="0" err="1">
                <a:latin typeface="Comic Sans MS" pitchFamily="66" charset="0"/>
              </a:rPr>
              <a:t>th</a:t>
            </a:r>
            <a:r>
              <a:rPr lang="en-US" sz="2800" b="1" dirty="0">
                <a:latin typeface="Comic Sans MS" pitchFamily="66" charset="0"/>
              </a:rPr>
              <a:t> largest/smallest value.</a:t>
            </a:r>
          </a:p>
          <a:p>
            <a:pPr>
              <a:defRPr/>
            </a:pPr>
            <a:r>
              <a:rPr lang="en-US" sz="2800" b="1" dirty="0" err="1">
                <a:latin typeface="Comic Sans MS" pitchFamily="66" charset="0"/>
              </a:rPr>
              <a:t>Quantile</a:t>
            </a:r>
            <a:r>
              <a:rPr lang="en-US" sz="2800" b="1" dirty="0">
                <a:latin typeface="Comic Sans MS" pitchFamily="66" charset="0"/>
              </a:rPr>
              <a:t>: 90%ile—the key value in the array such that 10% of the numbers are larger than it.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600" y="3810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47800" y="3810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286000" y="3810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124200" y="3810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3810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800600" y="3810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638800" y="3810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477000" y="3810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239000" y="3810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077200" y="3810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5375" name="TextBox 25"/>
          <p:cNvSpPr txBox="1">
            <a:spLocks noChangeArrowheads="1"/>
          </p:cNvSpPr>
          <p:nvPr/>
        </p:nvSpPr>
        <p:spPr bwMode="auto">
          <a:xfrm>
            <a:off x="762000" y="3886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40</a:t>
            </a:r>
          </a:p>
        </p:txBody>
      </p:sp>
      <p:sp>
        <p:nvSpPr>
          <p:cNvPr id="15376" name="TextBox 26"/>
          <p:cNvSpPr txBox="1">
            <a:spLocks noChangeArrowheads="1"/>
          </p:cNvSpPr>
          <p:nvPr/>
        </p:nvSpPr>
        <p:spPr bwMode="auto">
          <a:xfrm>
            <a:off x="1600200" y="3886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50</a:t>
            </a:r>
          </a:p>
        </p:txBody>
      </p:sp>
      <p:sp>
        <p:nvSpPr>
          <p:cNvPr id="15377" name="TextBox 27"/>
          <p:cNvSpPr txBox="1">
            <a:spLocks noChangeArrowheads="1"/>
          </p:cNvSpPr>
          <p:nvPr/>
        </p:nvSpPr>
        <p:spPr bwMode="auto">
          <a:xfrm>
            <a:off x="2438400" y="3886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55</a:t>
            </a:r>
          </a:p>
        </p:txBody>
      </p:sp>
      <p:sp>
        <p:nvSpPr>
          <p:cNvPr id="15378" name="TextBox 28"/>
          <p:cNvSpPr txBox="1">
            <a:spLocks noChangeArrowheads="1"/>
          </p:cNvSpPr>
          <p:nvPr/>
        </p:nvSpPr>
        <p:spPr bwMode="auto">
          <a:xfrm>
            <a:off x="3276600" y="3886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60</a:t>
            </a:r>
          </a:p>
        </p:txBody>
      </p:sp>
      <p:sp>
        <p:nvSpPr>
          <p:cNvPr id="15379" name="TextBox 29"/>
          <p:cNvSpPr txBox="1">
            <a:spLocks noChangeArrowheads="1"/>
          </p:cNvSpPr>
          <p:nvPr/>
        </p:nvSpPr>
        <p:spPr bwMode="auto">
          <a:xfrm>
            <a:off x="4191000" y="3886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70</a:t>
            </a:r>
          </a:p>
        </p:txBody>
      </p:sp>
      <p:sp>
        <p:nvSpPr>
          <p:cNvPr id="15380" name="TextBox 30"/>
          <p:cNvSpPr txBox="1">
            <a:spLocks noChangeArrowheads="1"/>
          </p:cNvSpPr>
          <p:nvPr/>
        </p:nvSpPr>
        <p:spPr bwMode="auto">
          <a:xfrm>
            <a:off x="4953000" y="3886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75</a:t>
            </a:r>
          </a:p>
        </p:txBody>
      </p:sp>
      <p:sp>
        <p:nvSpPr>
          <p:cNvPr id="15381" name="TextBox 31"/>
          <p:cNvSpPr txBox="1">
            <a:spLocks noChangeArrowheads="1"/>
          </p:cNvSpPr>
          <p:nvPr/>
        </p:nvSpPr>
        <p:spPr bwMode="auto">
          <a:xfrm>
            <a:off x="5791200" y="3886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80</a:t>
            </a:r>
          </a:p>
        </p:txBody>
      </p:sp>
      <p:sp>
        <p:nvSpPr>
          <p:cNvPr id="15382" name="TextBox 32"/>
          <p:cNvSpPr txBox="1">
            <a:spLocks noChangeArrowheads="1"/>
          </p:cNvSpPr>
          <p:nvPr/>
        </p:nvSpPr>
        <p:spPr bwMode="auto">
          <a:xfrm>
            <a:off x="6629400" y="3886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85</a:t>
            </a:r>
          </a:p>
        </p:txBody>
      </p:sp>
      <p:sp>
        <p:nvSpPr>
          <p:cNvPr id="15383" name="TextBox 33"/>
          <p:cNvSpPr txBox="1">
            <a:spLocks noChangeArrowheads="1"/>
          </p:cNvSpPr>
          <p:nvPr/>
        </p:nvSpPr>
        <p:spPr bwMode="auto">
          <a:xfrm>
            <a:off x="7391400" y="3886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90</a:t>
            </a:r>
          </a:p>
        </p:txBody>
      </p:sp>
      <p:sp>
        <p:nvSpPr>
          <p:cNvPr id="15384" name="TextBox 34"/>
          <p:cNvSpPr txBox="1">
            <a:spLocks noChangeArrowheads="1"/>
          </p:cNvSpPr>
          <p:nvPr/>
        </p:nvSpPr>
        <p:spPr bwMode="auto">
          <a:xfrm>
            <a:off x="8229600" y="3886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92</a:t>
            </a:r>
          </a:p>
        </p:txBody>
      </p:sp>
      <p:sp>
        <p:nvSpPr>
          <p:cNvPr id="15385" name="TextBox 35"/>
          <p:cNvSpPr txBox="1">
            <a:spLocks noChangeArrowheads="1"/>
          </p:cNvSpPr>
          <p:nvPr/>
        </p:nvSpPr>
        <p:spPr bwMode="auto">
          <a:xfrm>
            <a:off x="762000" y="5029200"/>
            <a:ext cx="47035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C00000"/>
                </a:solidFill>
                <a:latin typeface="Comic Sans MS" pitchFamily="66" charset="0"/>
              </a:rPr>
              <a:t>Marks in an exam: sorted</a:t>
            </a:r>
          </a:p>
        </p:txBody>
      </p:sp>
      <p:sp>
        <p:nvSpPr>
          <p:cNvPr id="15386" name="TextBox 36"/>
          <p:cNvSpPr txBox="1">
            <a:spLocks noChangeArrowheads="1"/>
          </p:cNvSpPr>
          <p:nvPr/>
        </p:nvSpPr>
        <p:spPr bwMode="auto">
          <a:xfrm>
            <a:off x="5585611" y="4876800"/>
            <a:ext cx="2857500" cy="1784350"/>
          </a:xfrm>
          <a:prstGeom prst="rect">
            <a:avLst/>
          </a:prstGeom>
          <a:solidFill>
            <a:srgbClr val="F5E68F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90 percentile : 90</a:t>
            </a:r>
          </a:p>
          <a:p>
            <a:pPr eaLnBrk="1" hangingPunct="1"/>
            <a:r>
              <a:rPr lang="en-US" altLang="en-US" sz="2200" b="1">
                <a:latin typeface="Comic Sans MS" pitchFamily="66" charset="0"/>
              </a:rPr>
              <a:t>80 percentile : 85</a:t>
            </a:r>
          </a:p>
          <a:p>
            <a:pPr eaLnBrk="1" hangingPunct="1"/>
            <a:r>
              <a:rPr lang="en-US" altLang="en-US" sz="2200" b="1">
                <a:latin typeface="Comic Sans MS" pitchFamily="66" charset="0"/>
              </a:rPr>
              <a:t>10 percentile:  40</a:t>
            </a:r>
          </a:p>
          <a:p>
            <a:pPr eaLnBrk="1" hangingPunct="1"/>
            <a:r>
              <a:rPr lang="en-US" altLang="en-US" sz="2200" b="1">
                <a:latin typeface="Comic Sans MS" pitchFamily="66" charset="0"/>
              </a:rPr>
              <a:t>50 percentile: 70 </a:t>
            </a:r>
          </a:p>
          <a:p>
            <a:pPr eaLnBrk="1" hangingPunct="1"/>
            <a:r>
              <a:rPr lang="en-US" altLang="en-US" sz="2200" b="1">
                <a:latin typeface="Comic Sans MS" pitchFamily="66" charset="0"/>
              </a:rPr>
              <a:t>(also called median)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5994" y="1828674"/>
            <a:ext cx="6729727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latin typeface="Comic Sans MS" pitchFamily="66" charset="0"/>
              </a:rPr>
              <a:t>Clearly, searching for a key is fast.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11" y="215106"/>
            <a:ext cx="7438778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What’s easy to do in a Sorted Array?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4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493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15375" grpId="0"/>
      <p:bldP spid="15376" grpId="0"/>
      <p:bldP spid="15377" grpId="0"/>
      <p:bldP spid="15378" grpId="0"/>
      <p:bldP spid="15379" grpId="0"/>
      <p:bldP spid="15380" grpId="0"/>
      <p:bldP spid="15381" grpId="0"/>
      <p:bldP spid="15382" grpId="0"/>
      <p:bldP spid="15383" grpId="0"/>
      <p:bldP spid="15384" grpId="0"/>
      <p:bldP spid="15385" grpId="0"/>
      <p:bldP spid="15386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991600" cy="717376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Sorted array have difficulty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10600" cy="2819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/>
          <a:lstStyle/>
          <a:p>
            <a:pPr>
              <a:defRPr/>
            </a:pPr>
            <a:r>
              <a:rPr lang="en-US" sz="2400" b="1" dirty="0" smtClean="0"/>
              <a:t>inserting a new element while preserving the sorted structure.</a:t>
            </a:r>
          </a:p>
          <a:p>
            <a:pPr>
              <a:defRPr/>
            </a:pPr>
            <a:r>
              <a:rPr lang="en-US" sz="2400" b="1" dirty="0" smtClean="0"/>
              <a:t>deleting an existing element (while preserving the sorted structure.</a:t>
            </a:r>
          </a:p>
          <a:p>
            <a:pPr>
              <a:defRPr/>
            </a:pPr>
            <a:r>
              <a:rPr lang="en-US" sz="2400" b="1" dirty="0" smtClean="0"/>
              <a:t>In both cases, there may be need to shift elements to the right or left of the index corresponding to insertion or deletion.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3505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95400" y="3505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33600" y="3505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1800" y="3505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10000" y="3505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48200" y="3505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86400" y="3505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24600" y="3505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086600" y="3505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924800" y="35052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6397" name="TextBox 13"/>
          <p:cNvSpPr txBox="1">
            <a:spLocks noChangeArrowheads="1"/>
          </p:cNvSpPr>
          <p:nvPr/>
        </p:nvSpPr>
        <p:spPr bwMode="auto">
          <a:xfrm>
            <a:off x="609600" y="3581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40</a:t>
            </a:r>
          </a:p>
        </p:txBody>
      </p:sp>
      <p:sp>
        <p:nvSpPr>
          <p:cNvPr id="16398" name="TextBox 14"/>
          <p:cNvSpPr txBox="1">
            <a:spLocks noChangeArrowheads="1"/>
          </p:cNvSpPr>
          <p:nvPr/>
        </p:nvSpPr>
        <p:spPr bwMode="auto">
          <a:xfrm>
            <a:off x="1447800" y="3581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50</a:t>
            </a:r>
          </a:p>
        </p:txBody>
      </p:sp>
      <p:sp>
        <p:nvSpPr>
          <p:cNvPr id="16399" name="TextBox 15"/>
          <p:cNvSpPr txBox="1">
            <a:spLocks noChangeArrowheads="1"/>
          </p:cNvSpPr>
          <p:nvPr/>
        </p:nvSpPr>
        <p:spPr bwMode="auto">
          <a:xfrm>
            <a:off x="2286000" y="3581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55</a:t>
            </a:r>
          </a:p>
        </p:txBody>
      </p:sp>
      <p:sp>
        <p:nvSpPr>
          <p:cNvPr id="16400" name="TextBox 16"/>
          <p:cNvSpPr txBox="1">
            <a:spLocks noChangeArrowheads="1"/>
          </p:cNvSpPr>
          <p:nvPr/>
        </p:nvSpPr>
        <p:spPr bwMode="auto">
          <a:xfrm>
            <a:off x="3124200" y="3581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60</a:t>
            </a:r>
          </a:p>
        </p:txBody>
      </p:sp>
      <p:sp>
        <p:nvSpPr>
          <p:cNvPr id="16401" name="TextBox 17"/>
          <p:cNvSpPr txBox="1">
            <a:spLocks noChangeArrowheads="1"/>
          </p:cNvSpPr>
          <p:nvPr/>
        </p:nvSpPr>
        <p:spPr bwMode="auto">
          <a:xfrm>
            <a:off x="4038600" y="3581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70</a:t>
            </a:r>
          </a:p>
        </p:txBody>
      </p:sp>
      <p:sp>
        <p:nvSpPr>
          <p:cNvPr id="16402" name="TextBox 18"/>
          <p:cNvSpPr txBox="1">
            <a:spLocks noChangeArrowheads="1"/>
          </p:cNvSpPr>
          <p:nvPr/>
        </p:nvSpPr>
        <p:spPr bwMode="auto">
          <a:xfrm>
            <a:off x="4800600" y="3581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75</a:t>
            </a:r>
          </a:p>
        </p:txBody>
      </p:sp>
      <p:sp>
        <p:nvSpPr>
          <p:cNvPr id="16403" name="TextBox 19"/>
          <p:cNvSpPr txBox="1">
            <a:spLocks noChangeArrowheads="1"/>
          </p:cNvSpPr>
          <p:nvPr/>
        </p:nvSpPr>
        <p:spPr bwMode="auto">
          <a:xfrm>
            <a:off x="5638800" y="3581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80</a:t>
            </a:r>
          </a:p>
        </p:txBody>
      </p:sp>
      <p:sp>
        <p:nvSpPr>
          <p:cNvPr id="16404" name="TextBox 20"/>
          <p:cNvSpPr txBox="1">
            <a:spLocks noChangeArrowheads="1"/>
          </p:cNvSpPr>
          <p:nvPr/>
        </p:nvSpPr>
        <p:spPr bwMode="auto">
          <a:xfrm>
            <a:off x="6477000" y="3581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85</a:t>
            </a:r>
          </a:p>
        </p:txBody>
      </p:sp>
      <p:sp>
        <p:nvSpPr>
          <p:cNvPr id="16405" name="TextBox 21"/>
          <p:cNvSpPr txBox="1">
            <a:spLocks noChangeArrowheads="1"/>
          </p:cNvSpPr>
          <p:nvPr/>
        </p:nvSpPr>
        <p:spPr bwMode="auto">
          <a:xfrm>
            <a:off x="7239000" y="3581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90</a:t>
            </a:r>
          </a:p>
        </p:txBody>
      </p:sp>
      <p:sp>
        <p:nvSpPr>
          <p:cNvPr id="16406" name="TextBox 22"/>
          <p:cNvSpPr txBox="1">
            <a:spLocks noChangeArrowheads="1"/>
          </p:cNvSpPr>
          <p:nvPr/>
        </p:nvSpPr>
        <p:spPr bwMode="auto">
          <a:xfrm>
            <a:off x="8077200" y="35814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92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" y="4130644"/>
            <a:ext cx="8839200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Example: Insert 65. </a:t>
            </a:r>
            <a:endParaRPr lang="en-US" sz="2200" b="1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1</a:t>
            </a:r>
            <a:r>
              <a:rPr lang="en-US" sz="2200" b="1" dirty="0">
                <a:latin typeface="Comic Sans MS" pitchFamily="66" charset="0"/>
              </a:rPr>
              <a:t>. Find </a:t>
            </a:r>
            <a:r>
              <a:rPr lang="en-US" sz="2200" b="1" dirty="0" smtClean="0">
                <a:latin typeface="Comic Sans MS" pitchFamily="66" charset="0"/>
              </a:rPr>
              <a:t>index </a:t>
            </a:r>
            <a:r>
              <a:rPr lang="en-US" sz="2200" b="1" dirty="0">
                <a:latin typeface="Comic Sans MS" pitchFamily="66" charset="0"/>
              </a:rPr>
              <a:t>where 65 needs to be inserted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0" y="4953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838200" y="4953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676400" y="4953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514600" y="4953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6412" name="TextBox 28"/>
          <p:cNvSpPr txBox="1">
            <a:spLocks noChangeArrowheads="1"/>
          </p:cNvSpPr>
          <p:nvPr/>
        </p:nvSpPr>
        <p:spPr bwMode="auto">
          <a:xfrm>
            <a:off x="152400" y="5029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40</a:t>
            </a:r>
          </a:p>
        </p:txBody>
      </p:sp>
      <p:sp>
        <p:nvSpPr>
          <p:cNvPr id="16413" name="TextBox 29"/>
          <p:cNvSpPr txBox="1">
            <a:spLocks noChangeArrowheads="1"/>
          </p:cNvSpPr>
          <p:nvPr/>
        </p:nvSpPr>
        <p:spPr bwMode="auto">
          <a:xfrm>
            <a:off x="990600" y="5029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50</a:t>
            </a:r>
          </a:p>
        </p:txBody>
      </p:sp>
      <p:sp>
        <p:nvSpPr>
          <p:cNvPr id="16414" name="TextBox 30"/>
          <p:cNvSpPr txBox="1">
            <a:spLocks noChangeArrowheads="1"/>
          </p:cNvSpPr>
          <p:nvPr/>
        </p:nvSpPr>
        <p:spPr bwMode="auto">
          <a:xfrm>
            <a:off x="1828800" y="5029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55</a:t>
            </a:r>
          </a:p>
        </p:txBody>
      </p:sp>
      <p:sp>
        <p:nvSpPr>
          <p:cNvPr id="16415" name="TextBox 31"/>
          <p:cNvSpPr txBox="1">
            <a:spLocks noChangeArrowheads="1"/>
          </p:cNvSpPr>
          <p:nvPr/>
        </p:nvSpPr>
        <p:spPr bwMode="auto">
          <a:xfrm>
            <a:off x="2667000" y="5029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60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352800" y="4953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200" b="1" dirty="0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191000" y="4953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029200" y="4953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67400" y="4953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53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467600" y="4953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8305800" y="4953000"/>
            <a:ext cx="838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6423" name="TextBox 40"/>
          <p:cNvSpPr txBox="1">
            <a:spLocks noChangeArrowheads="1"/>
          </p:cNvSpPr>
          <p:nvPr/>
        </p:nvSpPr>
        <p:spPr bwMode="auto">
          <a:xfrm>
            <a:off x="4419600" y="5029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70</a:t>
            </a:r>
          </a:p>
        </p:txBody>
      </p:sp>
      <p:sp>
        <p:nvSpPr>
          <p:cNvPr id="16424" name="TextBox 41"/>
          <p:cNvSpPr txBox="1">
            <a:spLocks noChangeArrowheads="1"/>
          </p:cNvSpPr>
          <p:nvPr/>
        </p:nvSpPr>
        <p:spPr bwMode="auto">
          <a:xfrm>
            <a:off x="5181600" y="5029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75</a:t>
            </a:r>
          </a:p>
        </p:txBody>
      </p:sp>
      <p:sp>
        <p:nvSpPr>
          <p:cNvPr id="16425" name="TextBox 42"/>
          <p:cNvSpPr txBox="1">
            <a:spLocks noChangeArrowheads="1"/>
          </p:cNvSpPr>
          <p:nvPr/>
        </p:nvSpPr>
        <p:spPr bwMode="auto">
          <a:xfrm>
            <a:off x="6019800" y="5029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80</a:t>
            </a:r>
          </a:p>
        </p:txBody>
      </p:sp>
      <p:sp>
        <p:nvSpPr>
          <p:cNvPr id="16426" name="TextBox 43"/>
          <p:cNvSpPr txBox="1">
            <a:spLocks noChangeArrowheads="1"/>
          </p:cNvSpPr>
          <p:nvPr/>
        </p:nvSpPr>
        <p:spPr bwMode="auto">
          <a:xfrm>
            <a:off x="6858000" y="5029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85</a:t>
            </a:r>
          </a:p>
        </p:txBody>
      </p:sp>
      <p:sp>
        <p:nvSpPr>
          <p:cNvPr id="16427" name="TextBox 44"/>
          <p:cNvSpPr txBox="1">
            <a:spLocks noChangeArrowheads="1"/>
          </p:cNvSpPr>
          <p:nvPr/>
        </p:nvSpPr>
        <p:spPr bwMode="auto">
          <a:xfrm>
            <a:off x="7620000" y="5029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90</a:t>
            </a:r>
          </a:p>
        </p:txBody>
      </p:sp>
      <p:sp>
        <p:nvSpPr>
          <p:cNvPr id="16428" name="TextBox 45"/>
          <p:cNvSpPr txBox="1">
            <a:spLocks noChangeArrowheads="1"/>
          </p:cNvSpPr>
          <p:nvPr/>
        </p:nvSpPr>
        <p:spPr bwMode="auto">
          <a:xfrm>
            <a:off x="8458200" y="5029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92</a:t>
            </a:r>
          </a:p>
        </p:txBody>
      </p:sp>
      <p:cxnSp>
        <p:nvCxnSpPr>
          <p:cNvPr id="16429" name="Elbow Connector 48"/>
          <p:cNvCxnSpPr>
            <a:cxnSpLocks noChangeShapeType="1"/>
          </p:cNvCxnSpPr>
          <p:nvPr/>
        </p:nvCxnSpPr>
        <p:spPr bwMode="auto">
          <a:xfrm rot="16200000" flipH="1">
            <a:off x="4070350" y="5149850"/>
            <a:ext cx="12700" cy="838200"/>
          </a:xfrm>
          <a:prstGeom prst="bentConnector3">
            <a:avLst>
              <a:gd name="adj1" fmla="val 180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30" name="Elbow Connector 53"/>
          <p:cNvCxnSpPr>
            <a:cxnSpLocks noChangeShapeType="1"/>
          </p:cNvCxnSpPr>
          <p:nvPr/>
        </p:nvCxnSpPr>
        <p:spPr bwMode="auto">
          <a:xfrm rot="16200000" flipH="1">
            <a:off x="4984750" y="5149850"/>
            <a:ext cx="12700" cy="838200"/>
          </a:xfrm>
          <a:prstGeom prst="bentConnector3">
            <a:avLst>
              <a:gd name="adj1" fmla="val 180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31" name="Elbow Connector 61"/>
          <p:cNvCxnSpPr>
            <a:cxnSpLocks noChangeShapeType="1"/>
          </p:cNvCxnSpPr>
          <p:nvPr/>
        </p:nvCxnSpPr>
        <p:spPr bwMode="auto">
          <a:xfrm rot="16200000" flipH="1">
            <a:off x="5899150" y="5149850"/>
            <a:ext cx="12700" cy="838200"/>
          </a:xfrm>
          <a:prstGeom prst="bentConnector3">
            <a:avLst>
              <a:gd name="adj1" fmla="val 180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32" name="Elbow Connector 62"/>
          <p:cNvCxnSpPr>
            <a:cxnSpLocks noChangeShapeType="1"/>
          </p:cNvCxnSpPr>
          <p:nvPr/>
        </p:nvCxnSpPr>
        <p:spPr bwMode="auto">
          <a:xfrm rot="16200000" flipH="1">
            <a:off x="6813550" y="5149850"/>
            <a:ext cx="12700" cy="838200"/>
          </a:xfrm>
          <a:prstGeom prst="bentConnector3">
            <a:avLst>
              <a:gd name="adj1" fmla="val 180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33" name="Elbow Connector 63"/>
          <p:cNvCxnSpPr>
            <a:cxnSpLocks noChangeShapeType="1"/>
          </p:cNvCxnSpPr>
          <p:nvPr/>
        </p:nvCxnSpPr>
        <p:spPr bwMode="auto">
          <a:xfrm rot="16200000" flipH="1">
            <a:off x="7727950" y="5149850"/>
            <a:ext cx="12700" cy="838200"/>
          </a:xfrm>
          <a:prstGeom prst="bentConnector3">
            <a:avLst>
              <a:gd name="adj1" fmla="val 180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34" name="Elbow Connector 64"/>
          <p:cNvCxnSpPr>
            <a:cxnSpLocks noChangeShapeType="1"/>
          </p:cNvCxnSpPr>
          <p:nvPr/>
        </p:nvCxnSpPr>
        <p:spPr bwMode="auto">
          <a:xfrm rot="16200000" flipH="1">
            <a:off x="8413750" y="5149850"/>
            <a:ext cx="12700" cy="838200"/>
          </a:xfrm>
          <a:prstGeom prst="bentConnector3">
            <a:avLst>
              <a:gd name="adj1" fmla="val 180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435" name="TextBox 65"/>
          <p:cNvSpPr txBox="1">
            <a:spLocks noChangeArrowheads="1"/>
          </p:cNvSpPr>
          <p:nvPr/>
        </p:nvSpPr>
        <p:spPr bwMode="auto">
          <a:xfrm>
            <a:off x="159945" y="5867399"/>
            <a:ext cx="6518131" cy="430887"/>
          </a:xfrm>
          <a:prstGeom prst="rect">
            <a:avLst/>
          </a:prstGeom>
          <a:solidFill>
            <a:srgbClr val="FCE180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2. Shift right from index 5 to </a:t>
            </a:r>
            <a:r>
              <a:rPr lang="en-US" altLang="en-US" sz="2200" b="1" dirty="0" smtClean="0">
                <a:latin typeface="Comic Sans MS" pitchFamily="66" charset="0"/>
              </a:rPr>
              <a:t>create </a:t>
            </a:r>
            <a:r>
              <a:rPr lang="en-US" altLang="en-US" sz="2200" b="1" dirty="0">
                <a:latin typeface="Comic Sans MS" pitchFamily="66" charset="0"/>
              </a:rPr>
              <a:t>space</a:t>
            </a:r>
            <a:r>
              <a:rPr lang="en-US" altLang="en-US" sz="2200" b="1" dirty="0" smtClean="0">
                <a:latin typeface="Comic Sans MS" pitchFamily="66" charset="0"/>
              </a:rPr>
              <a:t>.</a:t>
            </a:r>
            <a:endParaRPr lang="en-US" altLang="en-US" sz="2200" b="1" dirty="0">
              <a:latin typeface="Comic Sans MS" pitchFamily="66" charset="0"/>
            </a:endParaRPr>
          </a:p>
        </p:txBody>
      </p:sp>
      <p:sp>
        <p:nvSpPr>
          <p:cNvPr id="16437" name="TextBox 68"/>
          <p:cNvSpPr txBox="1">
            <a:spLocks noChangeArrowheads="1"/>
          </p:cNvSpPr>
          <p:nvPr/>
        </p:nvSpPr>
        <p:spPr bwMode="auto">
          <a:xfrm>
            <a:off x="152400" y="6324600"/>
            <a:ext cx="7232650" cy="430887"/>
          </a:xfrm>
          <a:prstGeom prst="rect">
            <a:avLst/>
          </a:prstGeom>
          <a:solidFill>
            <a:srgbClr val="FDBD9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May have to shift n-1 elements in the </a:t>
            </a:r>
            <a:r>
              <a:rPr lang="en-US" altLang="en-US" sz="2200" b="1" dirty="0" smtClean="0">
                <a:latin typeface="Comic Sans MS" pitchFamily="66" charset="0"/>
              </a:rPr>
              <a:t>worst case</a:t>
            </a:r>
            <a:r>
              <a:rPr lang="en-US" altLang="en-US" sz="2200" b="1" dirty="0">
                <a:latin typeface="Comic Sans MS" pitchFamily="66" charset="0"/>
              </a:rPr>
              <a:t>.</a:t>
            </a:r>
          </a:p>
        </p:txBody>
      </p:sp>
      <p:sp>
        <p:nvSpPr>
          <p:cNvPr id="55" name="TextBox 51"/>
          <p:cNvSpPr txBox="1">
            <a:spLocks noChangeArrowheads="1"/>
          </p:cNvSpPr>
          <p:nvPr/>
        </p:nvSpPr>
        <p:spPr bwMode="auto">
          <a:xfrm>
            <a:off x="3505200" y="5029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C00000"/>
                </a:solidFill>
                <a:latin typeface="Comic Sans MS" pitchFamily="66" charset="0"/>
              </a:rPr>
              <a:t>65</a:t>
            </a:r>
          </a:p>
        </p:txBody>
      </p:sp>
      <p:sp>
        <p:nvSpPr>
          <p:cNvPr id="56" name="TextBox 65"/>
          <p:cNvSpPr txBox="1">
            <a:spLocks noChangeArrowheads="1"/>
          </p:cNvSpPr>
          <p:nvPr/>
        </p:nvSpPr>
        <p:spPr bwMode="auto">
          <a:xfrm>
            <a:off x="7086600" y="5865797"/>
            <a:ext cx="1930337" cy="430887"/>
          </a:xfrm>
          <a:prstGeom prst="rect">
            <a:avLst/>
          </a:prstGeom>
          <a:solidFill>
            <a:srgbClr val="92D050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 smtClean="0">
                <a:latin typeface="Comic Sans MS" pitchFamily="66" charset="0"/>
              </a:rPr>
              <a:t>3</a:t>
            </a:r>
            <a:r>
              <a:rPr lang="en-US" altLang="en-US" sz="2200" b="1" dirty="0">
                <a:latin typeface="Comic Sans MS" pitchFamily="66" charset="0"/>
              </a:rPr>
              <a:t>.</a:t>
            </a:r>
            <a:r>
              <a:rPr lang="en-US" altLang="en-US" sz="2200" b="1" dirty="0" smtClean="0">
                <a:latin typeface="Comic Sans MS" pitchFamily="66" charset="0"/>
              </a:rPr>
              <a:t> </a:t>
            </a:r>
            <a:r>
              <a:rPr lang="en-US" altLang="en-US" sz="2200" b="1" dirty="0">
                <a:latin typeface="Comic Sans MS" pitchFamily="66" charset="0"/>
              </a:rPr>
              <a:t>Insert 65</a:t>
            </a:r>
          </a:p>
        </p:txBody>
      </p:sp>
      <p:cxnSp>
        <p:nvCxnSpPr>
          <p:cNvPr id="14" name="Elbow Connector 13"/>
          <p:cNvCxnSpPr/>
          <p:nvPr/>
        </p:nvCxnSpPr>
        <p:spPr bwMode="auto">
          <a:xfrm rot="10800000">
            <a:off x="3886200" y="4011614"/>
            <a:ext cx="2590800" cy="712787"/>
          </a:xfrm>
          <a:prstGeom prst="bentConnector3">
            <a:avLst>
              <a:gd name="adj1" fmla="val -10105"/>
            </a:avLst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5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521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397" grpId="0"/>
      <p:bldP spid="16398" grpId="0"/>
      <p:bldP spid="16399" grpId="0"/>
      <p:bldP spid="16400" grpId="0"/>
      <p:bldP spid="16401" grpId="0"/>
      <p:bldP spid="16402" grpId="0"/>
      <p:bldP spid="16403" grpId="0"/>
      <p:bldP spid="16404" grpId="0"/>
      <p:bldP spid="16405" grpId="0"/>
      <p:bldP spid="16406" grpId="0"/>
      <p:bldP spid="24" grpId="0" animBg="1"/>
      <p:bldP spid="25" grpId="0" animBg="1"/>
      <p:bldP spid="26" grpId="0" animBg="1"/>
      <p:bldP spid="27" grpId="0" animBg="1"/>
      <p:bldP spid="28" grpId="0" animBg="1"/>
      <p:bldP spid="16412" grpId="0"/>
      <p:bldP spid="16413" grpId="0"/>
      <p:bldP spid="16414" grpId="0"/>
      <p:bldP spid="16415" grpId="0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16423" grpId="0"/>
      <p:bldP spid="16424" grpId="0"/>
      <p:bldP spid="16425" grpId="0"/>
      <p:bldP spid="16426" grpId="0"/>
      <p:bldP spid="16427" grpId="0"/>
      <p:bldP spid="16428" grpId="0"/>
      <p:bldP spid="16435" grpId="0" animBg="1"/>
      <p:bldP spid="16437" grpId="0" animBg="1"/>
      <p:bldP spid="55" grpId="0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Many well known sorting Algorithms</a:t>
            </a:r>
          </a:p>
          <a:p>
            <a:pPr lvl="1"/>
            <a:r>
              <a:rPr lang="en-US" dirty="0" smtClean="0"/>
              <a:t>Selection sort</a:t>
            </a:r>
          </a:p>
          <a:p>
            <a:pPr lvl="1"/>
            <a:r>
              <a:rPr lang="en-US" dirty="0" smtClean="0"/>
              <a:t>Merge sort</a:t>
            </a:r>
          </a:p>
          <a:p>
            <a:pPr lvl="1"/>
            <a:r>
              <a:rPr lang="en-US" dirty="0" smtClean="0"/>
              <a:t>Quick sort</a:t>
            </a:r>
          </a:p>
          <a:p>
            <a:pPr lvl="1"/>
            <a:r>
              <a:rPr lang="en-US" dirty="0" smtClean="0"/>
              <a:t>Bubble sort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Special cases also exist for specific problems/data sets</a:t>
            </a:r>
          </a:p>
          <a:p>
            <a:r>
              <a:rPr lang="en-US" dirty="0" smtClean="0"/>
              <a:t>Different runtime</a:t>
            </a:r>
          </a:p>
          <a:p>
            <a:r>
              <a:rPr lang="en-US" dirty="0" smtClean="0"/>
              <a:t>Different memory 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6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41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largest element in your array and swap it with </a:t>
            </a:r>
            <a:r>
              <a:rPr lang="en-US" dirty="0" smtClean="0"/>
              <a:t>the first </a:t>
            </a:r>
            <a:r>
              <a:rPr lang="en-US" dirty="0"/>
              <a:t>element of the array.</a:t>
            </a:r>
          </a:p>
          <a:p>
            <a:r>
              <a:rPr lang="en-US" dirty="0" smtClean="0"/>
              <a:t>Consider </a:t>
            </a:r>
            <a:r>
              <a:rPr lang="en-US" dirty="0"/>
              <a:t>the </a:t>
            </a:r>
            <a:r>
              <a:rPr lang="en-US" dirty="0" smtClean="0"/>
              <a:t>sub-array </a:t>
            </a:r>
            <a:r>
              <a:rPr lang="en-US" dirty="0"/>
              <a:t>from the second element to the last, </a:t>
            </a:r>
            <a:r>
              <a:rPr lang="en-US" dirty="0" smtClean="0"/>
              <a:t>as your </a:t>
            </a:r>
            <a:r>
              <a:rPr lang="en-US" dirty="0"/>
              <a:t>current array and repeat Step 1.</a:t>
            </a:r>
          </a:p>
          <a:p>
            <a:r>
              <a:rPr lang="en-US" dirty="0" smtClean="0"/>
              <a:t>Stop </a:t>
            </a:r>
            <a:r>
              <a:rPr lang="en-US" dirty="0"/>
              <a:t>when the array has only one element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Base case, trivially sorted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8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Sort: Pseudo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8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1" y="1065291"/>
            <a:ext cx="8534400" cy="3046988"/>
          </a:xfrm>
          <a:prstGeom prst="rect">
            <a:avLst/>
          </a:prstGeom>
          <a:solidFill>
            <a:srgbClr val="E9C3DF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mic Sans MS" panose="030F0702030302020204" pitchFamily="66" charset="0"/>
              </a:rPr>
              <a:t>selection_sort</a:t>
            </a:r>
            <a:r>
              <a:rPr lang="en-US" sz="2400" b="1" dirty="0" smtClean="0">
                <a:latin typeface="Comic Sans MS" panose="030F0702030302020204" pitchFamily="66" charset="0"/>
              </a:rPr>
              <a:t>(a, start, end)  {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if (start == end) /* base case, one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elt</a:t>
            </a:r>
            <a:r>
              <a:rPr lang="en-US" sz="2400" b="1" dirty="0" smtClean="0">
                <a:latin typeface="Comic Sans MS" panose="030F0702030302020204" pitchFamily="66" charset="0"/>
              </a:rPr>
              <a:t> =&gt; sorted */ 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   return;</a:t>
            </a:r>
          </a:p>
          <a:p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idx_max</a:t>
            </a:r>
            <a:r>
              <a:rPr lang="en-US" sz="2400" b="1" dirty="0" smtClean="0">
                <a:latin typeface="Comic Sans MS" panose="030F0702030302020204" pitchFamily="66" charset="0"/>
              </a:rPr>
              <a:t> =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find_idx_of_max_elt</a:t>
            </a:r>
            <a:r>
              <a:rPr lang="en-US" sz="2400" b="1" dirty="0" smtClean="0">
                <a:latin typeface="Comic Sans MS" panose="030F0702030302020204" pitchFamily="66" charset="0"/>
              </a:rPr>
              <a:t>(a, start, end);</a:t>
            </a:r>
          </a:p>
          <a:p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 swap(a,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idx_max</a:t>
            </a:r>
            <a:r>
              <a:rPr lang="en-US" sz="2400" b="1" dirty="0" smtClean="0">
                <a:latin typeface="Comic Sans MS" panose="030F0702030302020204" pitchFamily="66" charset="0"/>
              </a:rPr>
              <a:t>, start);</a:t>
            </a:r>
          </a:p>
          <a:p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selection_sort</a:t>
            </a:r>
            <a:r>
              <a:rPr lang="en-US" sz="2400" b="1" dirty="0" smtClean="0">
                <a:latin typeface="Comic Sans MS" panose="030F0702030302020204" pitchFamily="66" charset="0"/>
              </a:rPr>
              <a:t>(a, start+1, end);</a:t>
            </a:r>
          </a:p>
          <a:p>
            <a:r>
              <a:rPr lang="en-US" sz="2400" b="1" dirty="0">
                <a:latin typeface="Comic Sans MS" panose="030F0702030302020204" pitchFamily="66" charset="0"/>
              </a:rPr>
              <a:t>}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590" y="4191000"/>
            <a:ext cx="2396810" cy="1938992"/>
          </a:xfrm>
          <a:prstGeom prst="rect">
            <a:avLst/>
          </a:prstGeom>
          <a:solidFill>
            <a:srgbClr val="F4D6D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mic Sans MS" panose="030F0702030302020204" pitchFamily="66" charset="0"/>
              </a:rPr>
              <a:t>swap(a,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, j)  {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tmp</a:t>
            </a:r>
            <a:r>
              <a:rPr lang="en-US" sz="2400" b="1" dirty="0" smtClean="0">
                <a:latin typeface="Comic Sans MS" panose="030F0702030302020204" pitchFamily="66" charset="0"/>
              </a:rPr>
              <a:t> = a[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];</a:t>
            </a:r>
          </a:p>
          <a:p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 a[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] = a[j];</a:t>
            </a:r>
          </a:p>
          <a:p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 a[j] =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tmp</a:t>
            </a:r>
            <a:r>
              <a:rPr lang="en-US" sz="2400" b="1" dirty="0" smtClean="0">
                <a:latin typeface="Comic Sans MS" panose="030F0702030302020204" pitchFamily="66" charset="0"/>
              </a:rPr>
              <a:t>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4343400"/>
            <a:ext cx="4831772" cy="1938992"/>
          </a:xfrm>
          <a:prstGeom prst="rect">
            <a:avLst/>
          </a:prstGeom>
          <a:solidFill>
            <a:srgbClr val="F4D6D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mic Sans MS" panose="030F0702030302020204" pitchFamily="66" charset="0"/>
              </a:rPr>
              <a:t>main() { 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arr</a:t>
            </a:r>
            <a:r>
              <a:rPr lang="en-US" sz="2400" b="1" dirty="0" smtClean="0">
                <a:latin typeface="Comic Sans MS" panose="030F0702030302020204" pitchFamily="66" charset="0"/>
              </a:rPr>
              <a:t>[] = { 5, 6, 2, 3, 1, 4 };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selection_sort</a:t>
            </a:r>
            <a:r>
              <a:rPr lang="en-US" sz="2400" b="1" dirty="0" smtClean="0">
                <a:latin typeface="Comic Sans MS" panose="030F0702030302020204" pitchFamily="66" charset="0"/>
              </a:rPr>
              <a:t>(</a:t>
            </a:r>
            <a:r>
              <a:rPr lang="en-US" sz="2400" b="1" dirty="0" err="1" smtClean="0">
                <a:latin typeface="Comic Sans MS" panose="030F0702030302020204" pitchFamily="66" charset="0"/>
              </a:rPr>
              <a:t>arr</a:t>
            </a:r>
            <a:r>
              <a:rPr lang="en-US" sz="2400" b="1" dirty="0" smtClean="0">
                <a:latin typeface="Comic Sans MS" panose="030F0702030302020204" pitchFamily="66" charset="0"/>
              </a:rPr>
              <a:t>, 0, 5);</a:t>
            </a:r>
          </a:p>
          <a:p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 /* print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arr</a:t>
            </a:r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*/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723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pseudo code iterative or    recursive?</a:t>
            </a:r>
          </a:p>
          <a:p>
            <a:r>
              <a:rPr lang="en-US" dirty="0" smtClean="0"/>
              <a:t>What is the estimated run time          when input array has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 smtClean="0"/>
              <a:t>for swap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find_idx_of_max_elt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selection_sort</a:t>
            </a:r>
            <a:endParaRPr lang="en-US" dirty="0" smtClean="0"/>
          </a:p>
          <a:p>
            <a:r>
              <a:rPr lang="en-US" b="1" dirty="0" smtClean="0"/>
              <a:t>Practice</a:t>
            </a:r>
            <a:r>
              <a:rPr lang="en-US" dirty="0" smtClean="0"/>
              <a:t>: Write C code for iterative and recursive versions of selection sort.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Oct-14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3276600"/>
            <a:ext cx="1470274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Constant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2992" y="4419600"/>
            <a:ext cx="2190023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On next slide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5638800" y="3886200"/>
                <a:ext cx="696024" cy="46166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/>
                      </a:rPr>
                      <m:t>∝</m:t>
                    </m:r>
                  </m:oMath>
                </a14:m>
                <a:r>
                  <a:rPr lang="en-US" sz="2400" b="1" dirty="0" smtClean="0">
                    <a:solidFill>
                      <a:schemeClr val="bg2">
                        <a:lumMod val="10000"/>
                      </a:schemeClr>
                    </a:solidFill>
                    <a:latin typeface="Comic Sans MS" panose="030F0702030302020204" pitchFamily="66" charset="0"/>
                  </a:rPr>
                  <a:t> n</a:t>
                </a:r>
                <a:endParaRPr lang="en-US" sz="2400" b="1" dirty="0">
                  <a:solidFill>
                    <a:schemeClr val="bg2">
                      <a:lumMod val="10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886200"/>
                <a:ext cx="696024" cy="46166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t="-10667" r="-12281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05403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2588</Words>
  <Application>Microsoft Office PowerPoint</Application>
  <PresentationFormat>On-screen Show (4:3)</PresentationFormat>
  <Paragraphs>658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Sorting</vt:lpstr>
      <vt:lpstr>Makeup lab announcement</vt:lpstr>
      <vt:lpstr>Sorting</vt:lpstr>
      <vt:lpstr>What’s easy to do in a Sorted Array?</vt:lpstr>
      <vt:lpstr>Sorted array have difficulty with</vt:lpstr>
      <vt:lpstr>Sorting</vt:lpstr>
      <vt:lpstr>Selection Sort</vt:lpstr>
      <vt:lpstr>Selection Sort: Pseudo code</vt:lpstr>
      <vt:lpstr>Selection Sort: Properties</vt:lpstr>
      <vt:lpstr>Selection Sort: Time Estimate</vt:lpstr>
      <vt:lpstr>Merging Two Sorted Arrays</vt:lpstr>
      <vt:lpstr>Slide 12</vt:lpstr>
      <vt:lpstr>Time Estimate</vt:lpstr>
      <vt:lpstr>MergeSort</vt:lpstr>
      <vt:lpstr>Slide 15</vt:lpstr>
      <vt:lpstr>Time Estimate</vt:lpstr>
      <vt:lpstr>Time Estimate</vt:lpstr>
      <vt:lpstr>Order Notation</vt:lpstr>
      <vt:lpstr>Time Estimates…</vt:lpstr>
      <vt:lpstr>QuickSort--  Partition Routine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nisheeth</dc:creator>
  <cp:lastModifiedBy>cse</cp:lastModifiedBy>
  <cp:revision>4</cp:revision>
  <dcterms:created xsi:type="dcterms:W3CDTF">2017-10-11T06:00:18Z</dcterms:created>
  <dcterms:modified xsi:type="dcterms:W3CDTF">2017-11-10T03:58:59Z</dcterms:modified>
</cp:coreProperties>
</file>