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7" r:id="rId9"/>
    <p:sldId id="298" r:id="rId10"/>
    <p:sldId id="299" r:id="rId11"/>
    <p:sldId id="300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5" r:id="rId29"/>
    <p:sldId id="277" r:id="rId30"/>
    <p:sldId id="278" r:id="rId31"/>
    <p:sldId id="279" r:id="rId32"/>
    <p:sldId id="280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EE08A-37CA-4FC3-A763-F10FB2412F5A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77E58-78BE-431F-8544-80E35AC6AEC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6A5335-7062-4509-B75C-4BE853C1E6FF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</a:t>
            </a:r>
            <a:r>
              <a:rPr lang="en-IN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the standard output is buffered while the standard error is never buffered.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0C3956-C250-4BB2-86B2-974B17F2252E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 of fields, programming is only one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CE0AA0-9FC1-4F3F-9013-C15452215783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A1DE5D-7D83-466D-81F4-0BAB1CA208B1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88EA4B-C072-46B0-BCC9-BF64C095C9B5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0C57FD-AAFF-4D21-8D4E-B1EF2371E28E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425541-869B-43E7-B4D8-A25EF24794C9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3A9BD1-1BA3-447B-86DB-E976CAD70214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65C23F-1A97-41BD-A219-D799B75800D6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newline</a:t>
            </a:r>
            <a:r>
              <a:rPr lang="en-IN" baseline="0" dirty="0" smtClean="0"/>
              <a:t> flushes the </a:t>
            </a:r>
            <a:r>
              <a:rPr lang="en-IN" baseline="0" dirty="0" err="1" smtClean="0"/>
              <a:t>stdout</a:t>
            </a:r>
            <a:r>
              <a:rPr lang="en-IN" baseline="0" dirty="0" smtClean="0"/>
              <a:t>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65630-26CC-4F64-B444-C7D9A980E33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November 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Erratum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partition function code in Lecture 24 has a bug</a:t>
            </a:r>
          </a:p>
          <a:p>
            <a:pPr lvl="1"/>
            <a:r>
              <a:rPr lang="en-US" dirty="0" smtClean="0"/>
              <a:t>When we pass in a reverse-sorted array, it enters an infinite loop</a:t>
            </a:r>
          </a:p>
          <a:p>
            <a:pPr lvl="1"/>
            <a:r>
              <a:rPr lang="en-US" dirty="0" smtClean="0"/>
              <a:t>A student (Anish Saxena) pointed this out and the corrected code</a:t>
            </a:r>
          </a:p>
          <a:p>
            <a:pPr lvl="1"/>
            <a:r>
              <a:rPr lang="en-US" dirty="0" smtClean="0"/>
              <a:t>I’ve modified the slide with the improved code</a:t>
            </a:r>
          </a:p>
          <a:p>
            <a:pPr lvl="1"/>
            <a:r>
              <a:rPr lang="en-US" dirty="0" smtClean="0"/>
              <a:t>Well done!</a:t>
            </a:r>
          </a:p>
          <a:p>
            <a:r>
              <a:rPr lang="en-US" dirty="0" smtClean="0"/>
              <a:t>Be sure to use the revised slides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286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Files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12192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marL="1371600"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marL="565150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What is a </a:t>
            </a:r>
            <a:r>
              <a:rPr lang="en-US" altLang="en-US" sz="3200" dirty="0" smtClean="0">
                <a:solidFill>
                  <a:schemeClr val="tx1"/>
                </a:solidFill>
                <a:latin typeface="+mn-lt"/>
              </a:rPr>
              <a:t>file?</a:t>
            </a:r>
          </a:p>
          <a:p>
            <a:pPr marL="996950" lvl="1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  <a:latin typeface="+mn-lt"/>
              </a:rPr>
              <a:t>Collection 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of bytes stored on secondary storage like hard </a:t>
            </a:r>
            <a:r>
              <a:rPr lang="en-US" altLang="en-US" sz="2800" dirty="0" smtClean="0">
                <a:solidFill>
                  <a:schemeClr val="tx1"/>
                </a:solidFill>
                <a:latin typeface="+mn-lt"/>
              </a:rPr>
              <a:t>disks (not RAM).</a:t>
            </a:r>
            <a:endParaRPr lang="en-US" altLang="en-US" sz="2800" dirty="0">
              <a:solidFill>
                <a:schemeClr val="tx1"/>
              </a:solidFill>
              <a:latin typeface="+mn-lt"/>
            </a:endParaRPr>
          </a:p>
          <a:p>
            <a:pPr marL="565150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chemeClr val="tx1"/>
                </a:solidFill>
                <a:latin typeface="+mn-lt"/>
              </a:rPr>
              <a:t>Any </a:t>
            </a:r>
            <a:r>
              <a:rPr lang="en-US" altLang="en-US" sz="3200" i="1" dirty="0">
                <a:solidFill>
                  <a:schemeClr val="tx1"/>
                </a:solidFill>
                <a:latin typeface="+mn-lt"/>
              </a:rPr>
              <a:t>addressable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part of the file system in an Operating system can be a </a:t>
            </a:r>
            <a:r>
              <a:rPr lang="en-US" altLang="en-US" sz="3200" dirty="0" smtClean="0">
                <a:solidFill>
                  <a:schemeClr val="tx1"/>
                </a:solidFill>
                <a:latin typeface="+mn-lt"/>
              </a:rPr>
              <a:t>file. </a:t>
            </a:r>
          </a:p>
          <a:p>
            <a:pPr marL="996950" lvl="1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  <a:latin typeface="+mn-lt"/>
              </a:rPr>
              <a:t>includes 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such strange things as /dev/null (nothing), /</a:t>
            </a:r>
            <a:r>
              <a:rPr lang="en-US" altLang="en-US" sz="2800" dirty="0" smtClean="0">
                <a:solidFill>
                  <a:schemeClr val="tx1"/>
                </a:solidFill>
                <a:latin typeface="+mn-lt"/>
              </a:rPr>
              <a:t>dev/</a:t>
            </a:r>
            <a:r>
              <a:rPr lang="en-US" altLang="en-US" sz="2800" dirty="0" err="1" smtClean="0">
                <a:solidFill>
                  <a:schemeClr val="tx1"/>
                </a:solidFill>
                <a:latin typeface="+mn-lt"/>
              </a:rPr>
              <a:t>usb</a:t>
            </a:r>
            <a:r>
              <a:rPr lang="en-US" altLang="en-US" sz="2800" dirty="0" smtClean="0">
                <a:solidFill>
                  <a:schemeClr val="tx1"/>
                </a:solidFill>
                <a:latin typeface="+mn-lt"/>
              </a:rPr>
              <a:t> (USB port), 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/dev/audio (speakers), and of course, </a:t>
            </a:r>
            <a:r>
              <a:rPr lang="en-US" altLang="en-US" sz="2800" dirty="0" smtClean="0">
                <a:solidFill>
                  <a:schemeClr val="tx1"/>
                </a:solidFill>
                <a:latin typeface="+mn-lt"/>
              </a:rPr>
              <a:t>files  that a user creates (/home/don/input.txt, /home/don/Esc101/lab12.c)</a:t>
            </a:r>
            <a:endParaRPr lang="en-IN" alt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E13AFD-CEE5-4D71-BF2B-598AD728D5AA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File Access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3 files are always connected to </a:t>
            </a:r>
            <a:r>
              <a:rPr lang="en-US" altLang="en-US" sz="3600" dirty="0" smtClean="0">
                <a:solidFill>
                  <a:schemeClr val="tx1"/>
                </a:solidFill>
                <a:latin typeface="+mn-lt"/>
              </a:rPr>
              <a:t>a C program </a:t>
            </a: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: 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>
                <a:solidFill>
                  <a:schemeClr val="tx1"/>
                </a:solidFill>
                <a:latin typeface="+mn-lt"/>
              </a:rPr>
              <a:t>stdin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: the standard input, from where scanf, getchar(), gets() etc. read input from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 smtClean="0">
                <a:solidFill>
                  <a:schemeClr val="tx1"/>
                </a:solidFill>
                <a:latin typeface="+mn-lt"/>
              </a:rPr>
              <a:t>stdout</a:t>
            </a:r>
            <a:r>
              <a:rPr lang="en-US" altLang="en-US" sz="3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: the standard output, to where printf(), putchar(), puts() etc. output to.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 smtClean="0">
                <a:solidFill>
                  <a:schemeClr val="tx1"/>
                </a:solidFill>
                <a:latin typeface="+mn-lt"/>
              </a:rPr>
              <a:t>stderr</a:t>
            </a:r>
            <a:r>
              <a:rPr lang="en-US" altLang="en-US" sz="3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: standard error console.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1E06F-2C33-4C91-9FF7-11250BFA7CF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 smtClean="0">
                <a:solidFill>
                  <a:schemeClr val="tx1"/>
                </a:solidFill>
                <a:latin typeface="+mn-lt"/>
              </a:rPr>
              <a:t>File </a:t>
            </a: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handling in 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229600" cy="544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914400" indent="-514350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Open the file for reading/writing etc</a:t>
            </a:r>
            <a:r>
              <a:rPr lang="en-US" altLang="en-US" sz="2800" dirty="0" smtClean="0">
                <a:solidFill>
                  <a:schemeClr val="tx1"/>
                </a:solidFill>
                <a:latin typeface="+mn-lt"/>
              </a:rPr>
              <a:t>.: </a:t>
            </a:r>
            <a:r>
              <a:rPr lang="en-US" altLang="en-US" sz="2800" dirty="0" err="1" smtClean="0">
                <a:solidFill>
                  <a:srgbClr val="FF0000"/>
                </a:solidFill>
                <a:latin typeface="+mn-lt"/>
              </a:rPr>
              <a:t>fopen</a:t>
            </a:r>
            <a:endParaRPr lang="en-US" altLang="en-US" sz="2800" dirty="0" smtClean="0">
              <a:solidFill>
                <a:srgbClr val="FF0000"/>
              </a:solidFill>
              <a:latin typeface="+mn-lt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return 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altLang="en-US" sz="2400" i="1" dirty="0">
                <a:solidFill>
                  <a:schemeClr val="tx1"/>
                </a:solidFill>
                <a:latin typeface="+mn-lt"/>
              </a:rPr>
              <a:t>file pointer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2400" dirty="0" smtClean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pointer 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points to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an internal structure 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containing information about the file: </a:t>
            </a:r>
            <a:endParaRPr lang="en-US" altLang="en-US" sz="2400" dirty="0" smtClean="0">
              <a:solidFill>
                <a:schemeClr val="tx1"/>
              </a:solidFill>
              <a:latin typeface="+mn-lt"/>
            </a:endParaRP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 smtClean="0">
                <a:solidFill>
                  <a:schemeClr val="tx1"/>
                </a:solidFill>
                <a:latin typeface="+mn-lt"/>
              </a:rPr>
              <a:t>location </a:t>
            </a:r>
            <a:r>
              <a:rPr lang="en-US" altLang="en-US" sz="2100" dirty="0">
                <a:solidFill>
                  <a:schemeClr val="tx1"/>
                </a:solidFill>
                <a:latin typeface="+mn-lt"/>
              </a:rPr>
              <a:t>of a </a:t>
            </a:r>
            <a:r>
              <a:rPr lang="en-US" altLang="en-US" sz="2100" dirty="0" smtClean="0">
                <a:solidFill>
                  <a:schemeClr val="tx1"/>
                </a:solidFill>
                <a:latin typeface="+mn-lt"/>
              </a:rPr>
              <a:t>file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altLang="en-US" sz="2100" dirty="0">
                <a:solidFill>
                  <a:schemeClr val="tx1"/>
                </a:solidFill>
                <a:latin typeface="+mn-lt"/>
              </a:rPr>
              <a:t>current position being read in the </a:t>
            </a:r>
            <a:r>
              <a:rPr lang="en-US" altLang="en-US" sz="2100" dirty="0" smtClean="0">
                <a:solidFill>
                  <a:schemeClr val="tx1"/>
                </a:solidFill>
                <a:latin typeface="+mn-lt"/>
              </a:rPr>
              <a:t>file, etc.</a:t>
            </a:r>
            <a:endParaRPr lang="en-US" altLang="en-US" sz="2100" dirty="0">
              <a:solidFill>
                <a:schemeClr val="tx1"/>
              </a:solidFill>
              <a:latin typeface="+mn-lt"/>
            </a:endParaRP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FILE*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fopen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 (char *name, char *mode)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Comic Sans MS" pitchFamily="64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Read/Write to the file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fscanf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, char *format, …)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fprintf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, char *format, </a:t>
            </a:r>
            <a:r>
              <a:rPr lang="en-US" altLang="en-US" sz="2300" b="1" dirty="0" smtClean="0">
                <a:solidFill>
                  <a:srgbClr val="FF0000"/>
                </a:solidFill>
                <a:latin typeface="+mn-lt"/>
              </a:rPr>
              <a:t>…)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3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300" b="1" dirty="0" err="1" smtClean="0">
                <a:solidFill>
                  <a:srgbClr val="FF0000"/>
                </a:solidFill>
                <a:latin typeface="+mn-lt"/>
              </a:rPr>
              <a:t>fputs</a:t>
            </a:r>
            <a:r>
              <a:rPr lang="en-US" altLang="en-US" sz="2300" b="1" dirty="0" smtClean="0">
                <a:solidFill>
                  <a:srgbClr val="FF0000"/>
                </a:solidFill>
                <a:latin typeface="+mn-lt"/>
              </a:rPr>
              <a:t>(const char* </a:t>
            </a:r>
            <a:r>
              <a:rPr lang="en-US" altLang="en-US" sz="2300" b="1" dirty="0" err="1" smtClean="0">
                <a:solidFill>
                  <a:srgbClr val="FF0000"/>
                </a:solidFill>
                <a:latin typeface="+mn-lt"/>
              </a:rPr>
              <a:t>str</a:t>
            </a:r>
            <a:r>
              <a:rPr lang="en-US" altLang="en-US" sz="2300" b="1" dirty="0" smtClean="0">
                <a:solidFill>
                  <a:srgbClr val="FF0000"/>
                </a:solidFill>
                <a:latin typeface="+mn-lt"/>
              </a:rPr>
              <a:t>, FILE *</a:t>
            </a:r>
            <a:r>
              <a:rPr lang="en-US" altLang="en-US" sz="2300" b="1" dirty="0" err="1" smtClean="0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 smtClean="0">
                <a:solidFill>
                  <a:srgbClr val="FF0000"/>
                </a:solidFill>
                <a:latin typeface="+mn-lt"/>
              </a:rPr>
              <a:t>)</a:t>
            </a:r>
            <a:endParaRPr lang="en-US" altLang="en-US" sz="2300" b="1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Comic Sans MS" pitchFamily="64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Close the File. 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25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100" b="1" dirty="0" err="1">
                <a:solidFill>
                  <a:srgbClr val="FF0000"/>
                </a:solidFill>
                <a:latin typeface="+mn-lt"/>
              </a:rPr>
              <a:t>fclose</a:t>
            </a: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1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spcAft>
                <a:spcPct val="0"/>
              </a:spcAft>
              <a:buClrTx/>
              <a:buFontTx/>
              <a:buNone/>
            </a:pPr>
            <a:endParaRPr lang="en-US" altLang="en-US" sz="21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33314" y="4286256"/>
            <a:ext cx="3310686" cy="1908175"/>
            <a:chOff x="5833314" y="4936885"/>
            <a:chExt cx="3310686" cy="1908175"/>
          </a:xfrm>
        </p:grpSpPr>
        <p:sp>
          <p:nvSpPr>
            <p:cNvPr id="9219" name="AutoShape 3"/>
            <p:cNvSpPr>
              <a:spLocks noChangeArrowheads="1"/>
            </p:cNvSpPr>
            <p:nvPr/>
          </p:nvSpPr>
          <p:spPr bwMode="auto">
            <a:xfrm>
              <a:off x="5833314" y="4936885"/>
              <a:ext cx="3310686" cy="1908175"/>
            </a:xfrm>
            <a:prstGeom prst="wedgeEllipseCallout">
              <a:avLst>
                <a:gd name="adj1" fmla="val -87381"/>
                <a:gd name="adj2" fmla="val -35349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173" name="Text Box 4"/>
            <p:cNvSpPr txBox="1">
              <a:spLocks noChangeArrowheads="1"/>
            </p:cNvSpPr>
            <p:nvPr/>
          </p:nvSpPr>
          <p:spPr bwMode="auto">
            <a:xfrm>
              <a:off x="6248400" y="5228162"/>
              <a:ext cx="2590800" cy="1325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lnSpc>
                  <a:spcPct val="93000"/>
                </a:lnSpc>
                <a:spcAft>
                  <a:spcPts val="1288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9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1pPr>
              <a:lvl2pPr eaLnBrk="0" hangingPunct="0">
                <a:lnSpc>
                  <a:spcPct val="93000"/>
                </a:lnSpc>
                <a:spcAft>
                  <a:spcPts val="1025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5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lnSpc>
                  <a:spcPct val="93000"/>
                </a:lnSpc>
                <a:spcAft>
                  <a:spcPts val="775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lnSpc>
                  <a:spcPct val="93000"/>
                </a:lnSpc>
                <a:spcAft>
                  <a:spcPts val="513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lnSpc>
                  <a:spcPct val="93000"/>
                </a:lnSpc>
                <a:spcAft>
                  <a:spcPts val="263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 b="1" dirty="0" smtClean="0">
                  <a:solidFill>
                    <a:srgbClr val="FFFFFF"/>
                  </a:solidFill>
                  <a:latin typeface="Calibri" pitchFamily="34" charset="0"/>
                </a:rPr>
                <a:t>Compared to scanf </a:t>
              </a:r>
              <a:r>
                <a:rPr lang="en-US" altLang="en-US" sz="2000" b="1" dirty="0">
                  <a:solidFill>
                    <a:srgbClr val="FFFFFF"/>
                  </a:solidFill>
                  <a:latin typeface="Calibri" pitchFamily="34" charset="0"/>
                </a:rPr>
                <a:t>and printf – </a:t>
              </a:r>
              <a:r>
                <a:rPr lang="en-US" altLang="en-US" sz="2000" b="1" dirty="0" smtClean="0">
                  <a:solidFill>
                    <a:srgbClr val="FFFFFF"/>
                  </a:solidFill>
                  <a:latin typeface="Calibri" pitchFamily="34" charset="0"/>
                </a:rPr>
                <a:t>a new (first) </a:t>
              </a:r>
              <a:r>
                <a:rPr lang="en-US" altLang="en-US" sz="2000" b="1" dirty="0">
                  <a:solidFill>
                    <a:srgbClr val="FFFFFF"/>
                  </a:solidFill>
                  <a:latin typeface="Calibri" pitchFamily="34" charset="0"/>
                </a:rPr>
                <a:t>argument </a:t>
              </a:r>
              <a:r>
                <a:rPr lang="en-US" altLang="en-US" sz="2000" b="1" dirty="0" err="1">
                  <a:solidFill>
                    <a:srgbClr val="FFFFFF"/>
                  </a:solidFill>
                  <a:latin typeface="Calibri" pitchFamily="34" charset="0"/>
                </a:rPr>
                <a:t>fp</a:t>
              </a:r>
              <a:r>
                <a:rPr lang="en-US" altLang="en-US" sz="2000" b="1" dirty="0">
                  <a:solidFill>
                    <a:srgbClr val="FFFFFF"/>
                  </a:solidFill>
                  <a:latin typeface="Calibri" pitchFamily="34" charset="0"/>
                </a:rPr>
                <a:t> </a:t>
              </a:r>
              <a:r>
                <a:rPr lang="en-US" altLang="en-US" sz="2000" b="1" dirty="0" smtClean="0">
                  <a:solidFill>
                    <a:srgbClr val="FFFFFF"/>
                  </a:solidFill>
                  <a:latin typeface="Calibri" pitchFamily="34" charset="0"/>
                </a:rPr>
                <a:t>is added</a:t>
              </a:r>
              <a:endParaRPr lang="en-US" altLang="en-US" sz="2000" b="1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865A92-03ED-48BD-9A47-D8BF37372FBD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5288" y="76200"/>
            <a:ext cx="822960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Opening Files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" y="714356"/>
            <a:ext cx="89916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341313" indent="-341313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marL="0" lvl="1" indent="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FILE* </a:t>
            </a:r>
            <a:r>
              <a:rPr lang="en-US" altLang="en-US" sz="2800" b="1" dirty="0" err="1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fopen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 (char *name, char *mode)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The first argument </a:t>
            </a:r>
            <a:r>
              <a:rPr lang="en-US" altLang="en-US" sz="2800" dirty="0" smtClean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is </a:t>
            </a: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the name of the file </a:t>
            </a:r>
            <a:endParaRPr lang="en-US" altLang="en-US" sz="2800" dirty="0" smtClean="0">
              <a:solidFill>
                <a:schemeClr val="tx1"/>
              </a:solidFill>
              <a:latin typeface="+mn-lt"/>
              <a:ea typeface="WenQuanYi Zen Hei" charset="0"/>
              <a:cs typeface="Courier New" pitchFamily="49" charset="0"/>
            </a:endParaRPr>
          </a:p>
          <a:p>
            <a:pPr marL="1257300" lvl="2" indent="-34290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Comic Sans MS" panose="030F0702030302020204" pitchFamily="66" charset="0"/>
              <a:buChar char="─"/>
            </a:pPr>
            <a:r>
              <a:rPr lang="en-US" altLang="en-US" sz="2100" dirty="0" smtClean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can </a:t>
            </a: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be given in short form (e.g. “</a:t>
            </a:r>
            <a:r>
              <a:rPr lang="en-US" altLang="en-US" sz="21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inputfile</a:t>
            </a: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”) or the full path name (e.g. “/home/don/</a:t>
            </a:r>
            <a:r>
              <a:rPr lang="en-US" altLang="en-US" sz="21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inputfile</a:t>
            </a: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”)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The second argument is the mode in which we want to open the file. Common modes include: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400" dirty="0" smtClean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r”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read-only. Any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write to the file will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fail.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File must exist.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“w”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write.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The first write happens at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the beginning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of the file, by default. Thus, may overwrite the current content. A new file is created if it does not exist.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“a”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append.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The first write is to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the end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of the current content. File is created if it does not exist.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C4A60-E64F-473F-820E-80498BF986D5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Opening Files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" y="1143001"/>
            <a:ext cx="8229600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If successful,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fopen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returns a </a:t>
            </a:r>
            <a:r>
              <a:rPr lang="en-US" altLang="en-US" sz="2800" i="1" dirty="0">
                <a:solidFill>
                  <a:schemeClr val="tx1"/>
                </a:solidFill>
                <a:latin typeface="+mn-lt"/>
              </a:rPr>
              <a:t>file pointer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– this is later used for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fprintf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fscanf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etc</a:t>
            </a:r>
            <a:r>
              <a:rPr lang="en-US" altLang="en-US" sz="28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altLang="en-US" sz="28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If unsuccessful,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fopen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returns a NULL</a:t>
            </a:r>
            <a:r>
              <a:rPr lang="en-US" altLang="en-US" sz="28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altLang="en-US" sz="28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It is a good idea to check for errors (e.g. Opening a file on a CDROM using “w” mode etc.) </a:t>
            </a: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37072" y="385762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 smtClean="0">
                <a:solidFill>
                  <a:schemeClr val="tx1"/>
                </a:solidFill>
                <a:latin typeface="+mn-lt"/>
              </a:rPr>
              <a:t>Closing Files</a:t>
            </a:r>
            <a:endParaRPr lang="en-US" alt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4817838"/>
            <a:ext cx="8229600" cy="135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 smtClean="0">
                <a:solidFill>
                  <a:schemeClr val="tx1"/>
                </a:solidFill>
                <a:latin typeface="+mn-lt"/>
              </a:rPr>
              <a:t>An open file must be closed after last use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allows reuse of FILE* resources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flushing of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+mn-lt"/>
              </a:rPr>
              <a:t>buffered</a:t>
            </a:r>
            <a:r>
              <a:rPr lang="en-US" alt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data (to actually write!)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50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File I/O: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66800"/>
            <a:ext cx="8496944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000" dirty="0"/>
              <a:t>Write a program that will take two filenames, and print contents to the standard output. The contents of the first file should be printed first, and then the contents of the second.</a:t>
            </a: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000" dirty="0"/>
              <a:t>The algorithm: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Read the file names.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Open file 1. If open failed, we exit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Print the contents of file 1 to </a:t>
            </a:r>
            <a:r>
              <a:rPr lang="en-US" altLang="en-US" sz="2400" dirty="0" err="1"/>
              <a:t>stdout</a:t>
            </a:r>
            <a:endParaRPr lang="en-US" altLang="en-US" sz="2400" dirty="0"/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Close file 1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Open file 2. If open failed, we exit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Print the contents of file 2 to </a:t>
            </a:r>
            <a:r>
              <a:rPr lang="en-US" altLang="en-US" sz="2400" dirty="0" err="1"/>
              <a:t>stdout</a:t>
            </a:r>
            <a:endParaRPr lang="en-US" altLang="en-US" sz="2400" dirty="0"/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Close file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3CE16-D19F-4813-9DE8-9558BEC32778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7950" y="214290"/>
            <a:ext cx="9036050" cy="6553200"/>
          </a:xfrm>
          <a:prstGeom prst="roundRect">
            <a:avLst>
              <a:gd name="adj" fmla="val 7903"/>
            </a:avLst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int main()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FILE 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*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;  char 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filename1[128], filename2[128];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scanf(“%s”, filename1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scanf(“%s”, filename2);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= </a:t>
            </a:r>
            <a:r>
              <a:rPr lang="en-IN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fopen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 filename1, "r" 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if(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== 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NULL) 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  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fprintf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IN" altLang="en-US" sz="2000" b="1" dirty="0" err="1" smtClean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stderr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"Opening File %s failed\n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", filename1);</a:t>
            </a:r>
            <a:endParaRPr lang="en-IN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  return -1;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}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copy_file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stdout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fclose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= </a:t>
            </a:r>
            <a:r>
              <a:rPr lang="en-IN" altLang="en-US" sz="2000" b="1" dirty="0" err="1" smtClean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fopen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 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filename2, "r" 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if (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== 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NULL) 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  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fprintf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IN" altLang="en-US" sz="2000" b="1" dirty="0" err="1" smtClean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stderr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"Opening File %s failed\n</a:t>
            </a:r>
            <a:r>
              <a:rPr lang="en-IN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", filename2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 return -1;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}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copy_file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(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stdout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fclose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return 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0;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} 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8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7950" y="304800"/>
            <a:ext cx="9036050" cy="6400800"/>
          </a:xfrm>
          <a:prstGeom prst="roundRect">
            <a:avLst>
              <a:gd name="adj" fmla="val 7903"/>
            </a:avLst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void </a:t>
            </a:r>
            <a:r>
              <a:rPr lang="en-IN" alt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copy_file</a:t>
            </a:r>
            <a:r>
              <a:rPr lang="en-IN" altLang="en-US" sz="3200" b="1" dirty="0" smtClean="0">
                <a:solidFill>
                  <a:schemeClr val="tx1"/>
                </a:solidFill>
                <a:latin typeface="Calibri" pitchFamily="34" charset="0"/>
              </a:rPr>
              <a:t>(FILE </a:t>
            </a: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*</a:t>
            </a:r>
            <a:r>
              <a:rPr lang="en-IN" altLang="en-US" sz="3200" b="1" dirty="0" err="1">
                <a:solidFill>
                  <a:schemeClr val="tx1"/>
                </a:solidFill>
                <a:latin typeface="Calibri" pitchFamily="34" charset="0"/>
              </a:rPr>
              <a:t>fromfp</a:t>
            </a: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, FILE *</a:t>
            </a:r>
            <a:r>
              <a:rPr lang="en-IN" alt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tofp</a:t>
            </a:r>
            <a:r>
              <a:rPr lang="en-IN" altLang="en-US" sz="3200" b="1" dirty="0" smtClean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IN" altLang="en-US" sz="3200" b="1" dirty="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altLang="en-US" sz="3200" b="1" dirty="0" smtClean="0">
                <a:solidFill>
                  <a:schemeClr val="tx1"/>
                </a:solidFill>
                <a:latin typeface="Calibri" pitchFamily="34" charset="0"/>
              </a:rPr>
              <a:t>  char </a:t>
            </a:r>
            <a:r>
              <a:rPr lang="en-US" alt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 smtClean="0">
                <a:solidFill>
                  <a:schemeClr val="tx1"/>
                </a:solidFill>
                <a:latin typeface="Calibri" pitchFamily="34" charset="0"/>
              </a:rPr>
              <a:t>;</a:t>
            </a:r>
            <a:endParaRPr lang="en-US" altLang="en-US" sz="3200" b="1" dirty="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altLang="en-US" sz="3200" b="1" dirty="0" smtClean="0">
                <a:solidFill>
                  <a:schemeClr val="tx1"/>
                </a:solidFill>
                <a:latin typeface="Calibri" pitchFamily="34" charset="0"/>
              </a:rPr>
              <a:t>  while 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( !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feof</a:t>
            </a:r>
            <a:r>
              <a:rPr lang="en-US" alt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fromfp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) ) 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altLang="en-US" sz="3200" b="1" dirty="0" smtClean="0">
                <a:solidFill>
                  <a:schemeClr val="tx1"/>
                </a:solidFill>
                <a:latin typeface="Calibri" pitchFamily="34" charset="0"/>
              </a:rPr>
              <a:t>    </a:t>
            </a:r>
            <a:r>
              <a:rPr lang="en-US" altLang="en-US" sz="3200" b="1" dirty="0" err="1" smtClean="0">
                <a:solidFill>
                  <a:srgbClr val="FF0000"/>
                </a:solidFill>
                <a:latin typeface="Calibri" pitchFamily="34" charset="0"/>
              </a:rPr>
              <a:t>fscanf</a:t>
            </a:r>
            <a:r>
              <a:rPr lang="en-US" altLang="en-US" sz="3200" b="1" dirty="0" smtClean="0">
                <a:solidFill>
                  <a:schemeClr val="tx1"/>
                </a:solidFill>
                <a:latin typeface="Calibri" pitchFamily="34" charset="0"/>
              </a:rPr>
              <a:t>  ( </a:t>
            </a:r>
            <a:r>
              <a:rPr lang="en-US" altLang="en-US" sz="3200" b="1" dirty="0" err="1" smtClean="0">
                <a:solidFill>
                  <a:srgbClr val="FF0000"/>
                </a:solidFill>
                <a:latin typeface="Calibri" pitchFamily="34" charset="0"/>
              </a:rPr>
              <a:t>fromfp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, "%c", &amp;</a:t>
            </a:r>
            <a:r>
              <a:rPr lang="en-US" alt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altLang="en-US" sz="3200" b="1" dirty="0" smtClean="0">
                <a:solidFill>
                  <a:schemeClr val="tx1"/>
                </a:solidFill>
                <a:latin typeface="Calibri" pitchFamily="34" charset="0"/>
              </a:rPr>
              <a:t>    </a:t>
            </a:r>
            <a:r>
              <a:rPr lang="en-US" altLang="en-US" sz="3200" b="1" dirty="0" err="1" smtClean="0">
                <a:solidFill>
                  <a:srgbClr val="FF0000"/>
                </a:solidFill>
                <a:latin typeface="Calibri" pitchFamily="34" charset="0"/>
              </a:rPr>
              <a:t>fprintf</a:t>
            </a:r>
            <a:r>
              <a:rPr lang="en-US" altLang="en-US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tofp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, "%c", </a:t>
            </a:r>
            <a:r>
              <a:rPr lang="en-US" alt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altLang="en-US" sz="3200" b="1" dirty="0" smtClean="0">
                <a:solidFill>
                  <a:schemeClr val="tx1"/>
                </a:solidFill>
                <a:latin typeface="Calibri" pitchFamily="34" charset="0"/>
              </a:rPr>
              <a:t>  }</a:t>
            </a:r>
            <a:endParaRPr lang="en-US" altLang="en-US" sz="3200" b="1" dirty="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7" name="Date Placeholder 1"/>
          <p:cNvSpPr txBox="1">
            <a:spLocks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accent4"/>
                </a:solidFill>
                <a:latin typeface="Verdan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fld id="{F5B21CC7-476B-42FF-9F84-0D76BE2BF223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8" name="Footer Placeholder 2"/>
          <p:cNvSpPr txBox="1">
            <a:spLocks/>
          </p:cNvSpPr>
          <p:nvPr/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accent4"/>
                </a:solidFill>
                <a:latin typeface="Tahom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accent4"/>
                </a:solidFill>
                <a:latin typeface="Verdan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5257800" y="-13688"/>
            <a:ext cx="3429000" cy="547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Wingdings" charset="2"/>
              <a:buNone/>
            </a:pPr>
            <a:r>
              <a:rPr lang="en-US" altLang="en-US" sz="2400" dirty="0">
                <a:solidFill>
                  <a:srgbClr val="280099"/>
                </a:solidFill>
              </a:rPr>
              <a:t>The </a:t>
            </a:r>
            <a:r>
              <a:rPr lang="en-US" altLang="en-US" sz="2400" dirty="0" smtClean="0">
                <a:solidFill>
                  <a:srgbClr val="280099"/>
                </a:solidFill>
              </a:rPr>
              <a:t>Program: </a:t>
            </a:r>
            <a:r>
              <a:rPr lang="en-US" altLang="en-US" sz="2400" dirty="0" err="1" smtClean="0">
                <a:solidFill>
                  <a:srgbClr val="280099"/>
                </a:solidFill>
              </a:rPr>
              <a:t>copy_file</a:t>
            </a:r>
            <a:endParaRPr lang="en-US" altLang="en-US" sz="2400" dirty="0">
              <a:solidFill>
                <a:srgbClr val="28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50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Lab </a:t>
            </a:r>
            <a:r>
              <a:rPr lang="en-GB" dirty="0" smtClean="0"/>
              <a:t>end </a:t>
            </a:r>
            <a:r>
              <a:rPr lang="en-GB" dirty="0" smtClean="0"/>
              <a:t>sem on </a:t>
            </a:r>
            <a:r>
              <a:rPr lang="en-GB" dirty="0" smtClean="0"/>
              <a:t>Sunday</a:t>
            </a:r>
            <a:r>
              <a:rPr lang="en-GB" dirty="0" smtClean="0"/>
              <a:t>, </a:t>
            </a:r>
            <a:r>
              <a:rPr lang="en-GB" dirty="0" smtClean="0"/>
              <a:t>12</a:t>
            </a:r>
            <a:r>
              <a:rPr lang="en-GB" baseline="30000" dirty="0" smtClean="0"/>
              <a:t>th</a:t>
            </a:r>
            <a:r>
              <a:rPr lang="en-GB" dirty="0" smtClean="0"/>
              <a:t> November</a:t>
            </a:r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4724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B1,B2,B3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pm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pm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pm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Maths</a:t>
                      </a:r>
                      <a:r>
                        <a:rPr lang="en-US" baseline="0" dirty="0" smtClean="0"/>
                        <a:t> Lab (NCL)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pm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438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B7,B8,B9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 am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 am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 am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Maths</a:t>
                      </a:r>
                      <a:r>
                        <a:rPr lang="en-US" baseline="0" dirty="0" smtClean="0"/>
                        <a:t> Lab (NCL)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 am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Some other file handling functions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feof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( FILE*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Checks whether the EOF is set for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 – that is, the EOF has been encountered. If EOF is set, it returns nonzero. Otherwise, returns 0</a:t>
            </a:r>
            <a:r>
              <a:rPr lang="en-US" altLang="en-US" sz="2800" dirty="0" smtClean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.</a:t>
            </a:r>
            <a:endParaRPr lang="en-US" altLang="en-US" sz="2800" b="1" dirty="0">
              <a:solidFill>
                <a:schemeClr val="tx1"/>
              </a:solidFill>
              <a:latin typeface="+mn-lt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ferror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( FILE *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Checks whether the error indicator has been set for fp. (for example, write errors to the file</a:t>
            </a:r>
            <a:r>
              <a:rPr lang="en-US" altLang="en-US" sz="2800" dirty="0" smtClean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.)</a:t>
            </a:r>
            <a:endParaRPr lang="en-US" altLang="en-US" sz="2800" b="1" dirty="0">
              <a:solidFill>
                <a:schemeClr val="tx1"/>
              </a:solidFill>
              <a:latin typeface="+mn-lt"/>
              <a:ea typeface="WenQuanYi Zen Hei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BB4B1F-0451-4829-B60E-F9EF33A5E338}" type="datetime7">
              <a:rPr lang="en-US" altLang="en-US" smtClean="0"/>
              <a:pPr>
                <a:defRPr/>
              </a:pPr>
              <a:t>Nov-17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71414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Calibri" pitchFamily="34" charset="0"/>
              </a:rPr>
              <a:t>Some other file handling functions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428736"/>
            <a:ext cx="8458200" cy="497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marL="1295400" indent="-215900"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fseek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(FILE *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, long int offset</a:t>
            </a:r>
            <a:r>
              <a:rPr lang="en-US" altLang="en-US" sz="2800" b="1" dirty="0" smtClean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,</a:t>
            </a:r>
          </a:p>
          <a:p>
            <a:pPr marL="107950" indent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</a:pPr>
            <a:r>
              <a:rPr lang="en-US" altLang="en-US" sz="2800" b="1" dirty="0" smtClean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           int 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origin);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To set the current position associated with </a:t>
            </a:r>
            <a:r>
              <a:rPr lang="en-US" altLang="en-US" sz="2400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to a new position = </a:t>
            </a: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origin 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+</a:t>
            </a: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offset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Origin</a:t>
            </a:r>
            <a:r>
              <a:rPr lang="en-US" altLang="en-US" sz="2400" dirty="0"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can be: 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SEEK_SET: beginning of file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SEEK_CURR: current position of file pointer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SEEK_END: End of </a:t>
            </a:r>
            <a:r>
              <a:rPr lang="en-US" altLang="en-US" sz="1800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file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Offset</a:t>
            </a:r>
            <a:r>
              <a:rPr lang="en-US" altLang="en-US" sz="2400" dirty="0" smtClean="0"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is the number of bytes.</a:t>
            </a:r>
            <a:endParaRPr lang="en-US" altLang="en-US" sz="2400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ftell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(FILE *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Returns the current value of the position indicator of the stream.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D006E-8BD6-4746-B1DB-03D2C406F435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400" dirty="0">
                <a:solidFill>
                  <a:schemeClr val="tx1"/>
                </a:solidFill>
                <a:latin typeface="Calibri" pitchFamily="34" charset="0"/>
              </a:rPr>
              <a:t>Opening </a:t>
            </a:r>
            <a:r>
              <a:rPr lang="en-US" altLang="en-US" sz="3400" dirty="0" smtClean="0">
                <a:solidFill>
                  <a:schemeClr val="tx1"/>
                </a:solidFill>
                <a:latin typeface="Calibri" pitchFamily="34" charset="0"/>
              </a:rPr>
              <a:t>Files: More modes</a:t>
            </a:r>
            <a:endParaRPr lang="en-US" altLang="en-US" sz="3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0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dirty="0">
                <a:solidFill>
                  <a:schemeClr val="tx1"/>
                </a:solidFill>
                <a:latin typeface="Calibri" pitchFamily="34" charset="0"/>
              </a:rPr>
              <a:t>There are other modes for opening files, as well.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r+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open a file for read and update.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The file </a:t>
            </a:r>
            <a:r>
              <a:rPr lang="en-US" altLang="en-US" sz="2800" dirty="0">
                <a:solidFill>
                  <a:srgbClr val="FF0000"/>
                </a:solidFill>
                <a:latin typeface="Calibri" pitchFamily="34" charset="0"/>
              </a:rPr>
              <a:t>must be present</a:t>
            </a:r>
            <a:r>
              <a:rPr lang="en-US" altLang="en-US" sz="2800" dirty="0">
                <a:latin typeface="Calibri" pitchFamily="34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w+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write/read.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Create an empty file 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or </a:t>
            </a:r>
            <a:r>
              <a:rPr lang="en-US" altLang="en-US" sz="2800" dirty="0" smtClean="0">
                <a:solidFill>
                  <a:srgbClr val="FF0000"/>
                </a:solidFill>
                <a:latin typeface="Calibri" pitchFamily="34" charset="0"/>
              </a:rPr>
              <a:t>overwrite</a:t>
            </a:r>
            <a:r>
              <a:rPr lang="en-US" altLang="en-US" sz="2800" dirty="0" smtClean="0">
                <a:latin typeface="Calibri" pitchFamily="34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an existing one.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a+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append/read. F</a:t>
            </a:r>
            <a:r>
              <a:rPr lang="en-IN" altLang="en-US" sz="2800" dirty="0" err="1" smtClean="0">
                <a:solidFill>
                  <a:schemeClr val="tx1"/>
                </a:solidFill>
                <a:latin typeface="Calibri" pitchFamily="34" charset="0"/>
              </a:rPr>
              <a:t>ile</a:t>
            </a:r>
            <a:r>
              <a:rPr lang="en-IN" altLang="en-US" sz="2800" dirty="0" smtClean="0">
                <a:solidFill>
                  <a:schemeClr val="tx1"/>
                </a:solidFill>
                <a:latin typeface="Calibri" pitchFamily="34" charset="0"/>
              </a:rPr>
              <a:t> is created if it doesn’t exist. The file position for reading is at the beginning, but output is appended to the end.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54E063-6FAB-47E0-8BFB-913694E9E10C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File I/O example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Nov-17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66777" y="961985"/>
            <a:ext cx="89154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#include &lt;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stdio.h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&gt; 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 main () {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FILE * 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fopen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("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file.txt","w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+");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fputs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("This is tutorialspoint.com", 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);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fseek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, 7, SEEK_SET );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fputs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(" C Programming Language", 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);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fclose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);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 c;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fopen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("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file.txt","r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");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while(1)  {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	c = 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fgetc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);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	if( 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feof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) ) break;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	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("%c", c);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}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fclose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	return 0;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1934" y="5715016"/>
            <a:ext cx="503756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  <a:latin typeface="Calibri" pitchFamily="34" charset="0"/>
              </a:rPr>
              <a:t>This is C Programming Language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2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File I/O: </a:t>
            </a:r>
            <a:r>
              <a:rPr lang="en-US" dirty="0" err="1" smtClean="0">
                <a:latin typeface="Calibri" pitchFamily="34" charset="0"/>
              </a:rPr>
              <a:t>stdout</a:t>
            </a:r>
            <a:r>
              <a:rPr lang="en-US" dirty="0" smtClean="0">
                <a:latin typeface="Calibri" pitchFamily="34" charset="0"/>
              </a:rPr>
              <a:t> vs </a:t>
            </a:r>
            <a:r>
              <a:rPr lang="en-US" dirty="0" err="1" smtClean="0">
                <a:latin typeface="Calibri" pitchFamily="34" charset="0"/>
              </a:rPr>
              <a:t>stderr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1241648"/>
          </a:xfrm>
        </p:spPr>
        <p:txBody>
          <a:bodyPr/>
          <a:lstStyle/>
          <a:p>
            <a:r>
              <a:rPr lang="en-US" dirty="0" smtClean="0"/>
              <a:t>What is the output of following program when run on a terminal: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Nov-17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66777" y="2438400"/>
            <a:ext cx="89154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#include &lt;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stdio.h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&gt;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int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main()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int input;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scanf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("%d", &amp;input);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fprintf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stdout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Printing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STDOUT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%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d\n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", input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);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fprintf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stderr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Printing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STDERR %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d\n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", input);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7494" y="5377666"/>
            <a:ext cx="4572000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</a:rPr>
              <a:t>Printing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to STDOUT 5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</a:rPr>
              <a:t>Printing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to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</a:rPr>
              <a:t>STDERR 5</a:t>
            </a:r>
            <a:endParaRPr lang="en-US" sz="28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0294" y="2438400"/>
            <a:ext cx="1219200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</a:t>
            </a:r>
            <a:endParaRPr lang="en-US" sz="2400" b="1" dirty="0" smtClean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2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File I/O: </a:t>
            </a:r>
            <a:r>
              <a:rPr lang="en-US" dirty="0" err="1" smtClean="0">
                <a:latin typeface="Calibri" pitchFamily="34" charset="0"/>
              </a:rPr>
              <a:t>stdout</a:t>
            </a:r>
            <a:r>
              <a:rPr lang="en-US" dirty="0" smtClean="0">
                <a:latin typeface="Calibri" pitchFamily="34" charset="0"/>
              </a:rPr>
              <a:t> vs </a:t>
            </a:r>
            <a:r>
              <a:rPr lang="en-US" dirty="0" err="1" smtClean="0">
                <a:latin typeface="Calibri" pitchFamily="34" charset="0"/>
              </a:rPr>
              <a:t>stderr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1241648"/>
          </a:xfrm>
        </p:spPr>
        <p:txBody>
          <a:bodyPr/>
          <a:lstStyle/>
          <a:p>
            <a:r>
              <a:rPr lang="en-US" dirty="0" smtClean="0"/>
              <a:t>What is the output of following program when run on a terminal: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Nov-17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28600" y="2357430"/>
            <a:ext cx="89154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#include &lt;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stdio.h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&gt;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int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main()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int input;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scanf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("%d", &amp;input);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fprintf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stdout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Printing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STDOUT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%d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", input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);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fprintf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stderr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Printing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STDERR %d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",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input);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500777"/>
            <a:ext cx="854877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Printing to STDOUT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</a:rPr>
              <a:t>5Printing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to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</a:rPr>
              <a:t>STDERR 5</a:t>
            </a:r>
          </a:p>
        </p:txBody>
      </p:sp>
      <p:grpSp>
        <p:nvGrpSpPr>
          <p:cNvPr id="10" name="Group 15"/>
          <p:cNvGrpSpPr/>
          <p:nvPr/>
        </p:nvGrpSpPr>
        <p:grpSpPr>
          <a:xfrm>
            <a:off x="533400" y="5500777"/>
            <a:ext cx="8610600" cy="462676"/>
            <a:chOff x="533400" y="5500777"/>
            <a:chExt cx="8610600" cy="462676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33400" y="5500777"/>
              <a:ext cx="8548777" cy="462676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533400" y="5500777"/>
              <a:ext cx="8610600" cy="462676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Rectangle 7"/>
          <p:cNvSpPr/>
          <p:nvPr/>
        </p:nvSpPr>
        <p:spPr>
          <a:xfrm>
            <a:off x="500958" y="6023997"/>
            <a:ext cx="864304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</a:rPr>
              <a:t>Printing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to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</a:rPr>
              <a:t>STDERR 5Printing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to STDOUT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lang="en-US" sz="28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4294" y="2438400"/>
            <a:ext cx="1219200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</a:t>
            </a:r>
            <a:endParaRPr lang="en-US" sz="2400" b="1" dirty="0" smtClean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49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/>
          <a:lstStyle/>
          <a:p>
            <a:pPr eaLnBrk="1"/>
            <a:r>
              <a:rPr lang="en-US" altLang="en-US" dirty="0" err="1" smtClean="0"/>
              <a:t>Stdout</a:t>
            </a:r>
            <a:r>
              <a:rPr lang="en-US" altLang="en-US" dirty="0" smtClean="0"/>
              <a:t> vs. </a:t>
            </a:r>
            <a:r>
              <a:rPr lang="en-US" altLang="en-US" dirty="0" err="1" smtClean="0"/>
              <a:t>Stderr</a:t>
            </a:r>
            <a:r>
              <a:rPr lang="en-US" altLang="en-US" dirty="0" smtClean="0"/>
              <a:t> (Intuition)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971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2362200" y="4648200"/>
            <a:ext cx="99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D5E20FD-DDF8-465F-AF1B-DFFC3FF4DDB3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75958F2-7406-4DEF-8A41-205AA1868006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2051" name="Picture 3" descr="C:\Users\karkare\AppData\Local\Microsoft\Windows\INetCache\IE\R8W5Z1G9\MC90009274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12" y="4114800"/>
            <a:ext cx="4671588" cy="21849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400" dirty="0">
                <a:solidFill>
                  <a:schemeClr val="tx1"/>
                </a:solidFill>
                <a:latin typeface="Calibri" pitchFamily="34" charset="0"/>
              </a:rPr>
              <a:t>An Exercise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7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Calibri" pitchFamily="34" charset="0"/>
              </a:rPr>
              <a:t>Often, events in a system are logged on to a particular file. (e.g. </a:t>
            </a:r>
            <a:r>
              <a:rPr lang="en-US" altLang="en-US" dirty="0" err="1">
                <a:solidFill>
                  <a:schemeClr val="tx1"/>
                </a:solidFill>
                <a:latin typeface="Calibri" pitchFamily="34" charset="0"/>
              </a:rPr>
              <a:t>usb</a:t>
            </a:r>
            <a:r>
              <a:rPr lang="en-US" altLang="en-US" dirty="0">
                <a:solidFill>
                  <a:schemeClr val="tx1"/>
                </a:solidFill>
                <a:latin typeface="Calibri" pitchFamily="34" charset="0"/>
              </a:rPr>
              <a:t> drive mounted, user logs off etc.)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Calibri" pitchFamily="34" charset="0"/>
              </a:rPr>
              <a:t>These log files can be quite large. We are usually interested in the latest events (maybe the last 10 events.)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Calibri" pitchFamily="34" charset="0"/>
              </a:rPr>
              <a:t>The </a:t>
            </a:r>
            <a:r>
              <a:rPr lang="en-US" altLang="en-US" dirty="0" err="1">
                <a:solidFill>
                  <a:schemeClr val="tx1"/>
                </a:solidFill>
                <a:latin typeface="Calibri" pitchFamily="34" charset="0"/>
              </a:rPr>
              <a:t>unix</a:t>
            </a:r>
            <a:r>
              <a:rPr lang="en-US" altLang="en-US" dirty="0">
                <a:solidFill>
                  <a:schemeClr val="tx1"/>
                </a:solidFill>
                <a:latin typeface="Calibri" pitchFamily="34" charset="0"/>
              </a:rPr>
              <a:t> command “tail &lt;filename&gt;” prints the last 10 lines of &lt;filename&gt;. Can you program this</a:t>
            </a:r>
            <a:r>
              <a:rPr lang="en-US" altLang="en-US" dirty="0" smtClean="0">
                <a:solidFill>
                  <a:schemeClr val="tx1"/>
                </a:solidFill>
                <a:latin typeface="Calibri" pitchFamily="34" charset="0"/>
              </a:rPr>
              <a:t>?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endParaRPr lang="en-US" alt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(Hint: Start at end of file, and use </a:t>
            </a:r>
            <a:r>
              <a:rPr lang="en-US" altLang="en-US" sz="2800" dirty="0" err="1" smtClean="0">
                <a:solidFill>
                  <a:schemeClr val="tx1"/>
                </a:solidFill>
                <a:latin typeface="Calibri" pitchFamily="34" charset="0"/>
              </a:rPr>
              <a:t>fseek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.)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9C045-AFDE-4268-B87F-5E7CF84A1624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learned </a:t>
            </a:r>
            <a:r>
              <a:rPr lang="en-US" dirty="0" smtClean="0"/>
              <a:t>“how to compute”</a:t>
            </a:r>
          </a:p>
          <a:p>
            <a:pPr lvl="1"/>
            <a:r>
              <a:rPr lang="en-US" dirty="0" smtClean="0"/>
              <a:t>Art of programming</a:t>
            </a:r>
          </a:p>
          <a:p>
            <a:pPr lvl="1"/>
            <a:r>
              <a:rPr lang="en-US" dirty="0" smtClean="0"/>
              <a:t>Other languages (except C)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in every domain</a:t>
            </a:r>
          </a:p>
          <a:p>
            <a:endParaRPr lang="en-US" dirty="0" smtClean="0"/>
          </a:p>
          <a:p>
            <a:r>
              <a:rPr lang="en-US" dirty="0" smtClean="0"/>
              <a:t>Automation, Algorithm, Computation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Software design</a:t>
            </a:r>
          </a:p>
          <a:p>
            <a:pPr lvl="1"/>
            <a:r>
              <a:rPr lang="en-US" dirty="0" smtClean="0"/>
              <a:t>Security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mining</a:t>
            </a:r>
          </a:p>
          <a:p>
            <a:pPr lvl="1"/>
            <a:r>
              <a:rPr lang="en-US" dirty="0" smtClean="0"/>
              <a:t>Computational science</a:t>
            </a:r>
            <a:endParaRPr lang="en-US" dirty="0" smtClean="0"/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1026" name="Picture 2" descr="C:\Users\rajat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1224" y="2335212"/>
            <a:ext cx="3279799" cy="3000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836712"/>
            <a:ext cx="9001000" cy="5976664"/>
          </a:xfrm>
        </p:spPr>
        <p:txBody>
          <a:bodyPr>
            <a:noAutofit/>
          </a:bodyPr>
          <a:lstStyle/>
          <a:p>
            <a:r>
              <a:rPr lang="en-US" dirty="0"/>
              <a:t>Read all instructions and the questions carefully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Approaching a problem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Don't </a:t>
            </a:r>
            <a:r>
              <a:rPr lang="en-US" dirty="0"/>
              <a:t>try to write the entire program in one attempt.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Write </a:t>
            </a:r>
            <a:r>
              <a:rPr lang="en-US" dirty="0"/>
              <a:t>short segments of code and keep compiling </a:t>
            </a:r>
            <a:r>
              <a:rPr lang="en-US" dirty="0" smtClean="0"/>
              <a:t>whenever possible </a:t>
            </a:r>
            <a:r>
              <a:rPr lang="en-US" dirty="0"/>
              <a:t>to ensure correctness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functions to divide your program into smaller components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Write functions to perform ONE task at a time. Combine the tasks in main.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Lab 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02A-1A52-416C-A205-BCF01D4CBCBE}" type="datetime7">
              <a:rPr lang="en-US" smtClean="0"/>
              <a:pPr/>
              <a:t>Nov-17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3039516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42 </a:t>
            </a:r>
            <a:r>
              <a:rPr lang="en-US" dirty="0" smtClean="0"/>
              <a:t>TAs</a:t>
            </a:r>
          </a:p>
          <a:p>
            <a:r>
              <a:rPr lang="en-US" dirty="0" smtClean="0"/>
              <a:t>15 Tutors</a:t>
            </a:r>
          </a:p>
          <a:p>
            <a:r>
              <a:rPr lang="en-US" dirty="0" smtClean="0"/>
              <a:t>Lab staff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Prutor</a:t>
            </a:r>
            <a:endParaRPr lang="en-US" dirty="0" smtClean="0"/>
          </a:p>
          <a:p>
            <a:r>
              <a:rPr lang="en-US" dirty="0" smtClean="0"/>
              <a:t>Slides</a:t>
            </a:r>
          </a:p>
          <a:p>
            <a:pPr lvl="1"/>
            <a:r>
              <a:rPr lang="en-US" dirty="0" smtClean="0"/>
              <a:t>From former instructors, Profs </a:t>
            </a:r>
            <a:r>
              <a:rPr lang="en-US" dirty="0" err="1" smtClean="0"/>
              <a:t>Rajat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r>
              <a:rPr lang="en-US" dirty="0" smtClean="0"/>
              <a:t>, </a:t>
            </a:r>
            <a:r>
              <a:rPr lang="en-US" dirty="0" err="1" smtClean="0"/>
              <a:t>Nitin</a:t>
            </a:r>
            <a:r>
              <a:rPr lang="en-US" dirty="0" smtClean="0"/>
              <a:t> Saxena, </a:t>
            </a:r>
            <a:r>
              <a:rPr lang="en-US" dirty="0" err="1" smtClean="0"/>
              <a:t>Amey</a:t>
            </a:r>
            <a:r>
              <a:rPr lang="en-US" dirty="0" smtClean="0"/>
              <a:t> </a:t>
            </a:r>
            <a:r>
              <a:rPr lang="en-US" dirty="0" err="1" smtClean="0"/>
              <a:t>Karkare</a:t>
            </a:r>
            <a:r>
              <a:rPr lang="en-US" dirty="0" smtClean="0"/>
              <a:t> 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Section Tutors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428736"/>
          <a:ext cx="9144032" cy="464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62078"/>
                <a:gridCol w="1433522"/>
                <a:gridCol w="1476356"/>
                <a:gridCol w="1571644"/>
                <a:gridCol w="1752632"/>
              </a:tblGrid>
              <a:tr h="232173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Abhinav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Afroz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Akash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Ishika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Kaushal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Kshitiz</a:t>
                      </a:r>
                      <a:endParaRPr lang="en-US" sz="3200" dirty="0"/>
                    </a:p>
                  </a:txBody>
                  <a:tcPr/>
                </a:tc>
              </a:tr>
              <a:tr h="2321735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Kunal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Parth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Rushab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Shruti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Srishti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Tushant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tutors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28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328998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Shubhangi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Hrishikesh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Indranil (faculty)</a:t>
                      </a:r>
                      <a:endParaRPr lang="en-US" sz="4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OARS section will have sent you a link to the course feedback form</a:t>
            </a:r>
          </a:p>
          <a:p>
            <a:r>
              <a:rPr lang="en-US" dirty="0" smtClean="0"/>
              <a:t>You will be able to give feedback about the course, the instructor and the tutors</a:t>
            </a:r>
          </a:p>
          <a:p>
            <a:r>
              <a:rPr lang="en-US" dirty="0" smtClean="0"/>
              <a:t>Please do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692696"/>
            <a:ext cx="9001000" cy="5976664"/>
          </a:xfrm>
        </p:spPr>
        <p:txBody>
          <a:bodyPr>
            <a:no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your program is not </a:t>
            </a:r>
            <a:r>
              <a:rPr lang="en-US" dirty="0" smtClean="0"/>
              <a:t>working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insert </a:t>
            </a:r>
            <a:r>
              <a:rPr lang="en-US" dirty="0"/>
              <a:t>dummy </a:t>
            </a:r>
            <a:r>
              <a:rPr lang="en-US" dirty="0">
                <a:solidFill>
                  <a:srgbClr val="FF0000"/>
                </a:solidFill>
              </a:rPr>
              <a:t>printf</a:t>
            </a:r>
            <a:r>
              <a:rPr lang="en-US" dirty="0"/>
              <a:t> statements to test where it is </a:t>
            </a:r>
            <a:r>
              <a:rPr lang="en-US" dirty="0" smtClean="0"/>
              <a:t>going wrong.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Specially test input/output of the functions you write.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make </a:t>
            </a:r>
            <a:r>
              <a:rPr lang="en-US" dirty="0"/>
              <a:t>a variable table (especially when using loops</a:t>
            </a:r>
            <a:r>
              <a:rPr lang="en-US" dirty="0" smtClean="0"/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Debug ONE iteration of a loop at a time.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r>
              <a:rPr lang="en-US" dirty="0"/>
              <a:t>: Write comments to explain your code.</a:t>
            </a:r>
          </a:p>
          <a:p>
            <a:r>
              <a:rPr lang="en-US" dirty="0" smtClean="0"/>
              <a:t>Give </a:t>
            </a:r>
            <a:r>
              <a:rPr lang="en-US" dirty="0"/>
              <a:t>meaningful variable </a:t>
            </a:r>
            <a:r>
              <a:rPr lang="en-US" dirty="0" smtClean="0"/>
              <a:t>names.</a:t>
            </a:r>
          </a:p>
          <a:p>
            <a:r>
              <a:rPr lang="en-US" dirty="0" smtClean="0"/>
              <a:t>Use proper indentation.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rely solely on the test cases provided by us.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Lab 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1B10-1C3A-4600-88EA-AF2AD5AEA04C}" type="datetime7">
              <a:rPr lang="en-US" smtClean="0"/>
              <a:pPr/>
              <a:t>Nov-17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4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8932849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98" y="857232"/>
            <a:ext cx="9108504" cy="564360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Lab exam will be conducted through esc101.cse.iitk.ac.in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The network will be ON during the exam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Closed book exam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You are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chemeClr val="accent4"/>
                </a:solidFill>
              </a:rPr>
              <a:t> allowed to access any other site during the exam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Do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chemeClr val="accent4"/>
                </a:solidFill>
              </a:rPr>
              <a:t> check emails (@</a:t>
            </a:r>
            <a:r>
              <a:rPr lang="en-US" dirty="0" err="1" smtClean="0">
                <a:solidFill>
                  <a:schemeClr val="accent4"/>
                </a:solidFill>
              </a:rPr>
              <a:t>iitk</a:t>
            </a:r>
            <a:r>
              <a:rPr lang="en-US" dirty="0" smtClean="0">
                <a:solidFill>
                  <a:schemeClr val="accent4"/>
                </a:solidFill>
              </a:rPr>
              <a:t>, @</a:t>
            </a:r>
            <a:r>
              <a:rPr lang="en-US" dirty="0" err="1" smtClean="0">
                <a:solidFill>
                  <a:schemeClr val="accent4"/>
                </a:solidFill>
              </a:rPr>
              <a:t>gmail</a:t>
            </a:r>
            <a:r>
              <a:rPr lang="en-US" dirty="0" smtClean="0">
                <a:solidFill>
                  <a:schemeClr val="accent4"/>
                </a:solidFill>
              </a:rPr>
              <a:t>, …)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Mobiles are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chemeClr val="accent4"/>
                </a:solidFill>
              </a:rPr>
              <a:t> allowed on person (</a:t>
            </a:r>
            <a:r>
              <a:rPr lang="en-US" dirty="0" smtClean="0">
                <a:solidFill>
                  <a:srgbClr val="FF0000"/>
                </a:solidFill>
              </a:rPr>
              <a:t>even if switched off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ITS stores your </a:t>
            </a:r>
            <a:r>
              <a:rPr lang="en-US" i="1" dirty="0" smtClean="0">
                <a:solidFill>
                  <a:srgbClr val="FF0000"/>
                </a:solidFill>
              </a:rPr>
              <a:t>keystrokes and program development steps!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Conduct for Lab 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2957-9FD3-4E2F-9004-C6D59E7FDF51}" type="datetime7">
              <a:rPr lang="en-US" smtClean="0"/>
              <a:pPr/>
              <a:t>Nov-17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5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334448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025352"/>
            <a:ext cx="7543800" cy="522304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We will monitor system usage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Tracking IP used for submission and incoming and outgoing network traffic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Manually and automatically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Please don’t </a:t>
            </a:r>
            <a:r>
              <a:rPr lang="en-US" dirty="0" smtClean="0">
                <a:solidFill>
                  <a:schemeClr val="accent4"/>
                </a:solidFill>
              </a:rPr>
              <a:t>cheat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It’ll </a:t>
            </a:r>
            <a:r>
              <a:rPr lang="en-US" dirty="0" smtClean="0">
                <a:solidFill>
                  <a:schemeClr val="accent4"/>
                </a:solidFill>
              </a:rPr>
              <a:t>make life unpleasant for all </a:t>
            </a:r>
            <a:r>
              <a:rPr lang="en-US" dirty="0" smtClean="0">
                <a:solidFill>
                  <a:schemeClr val="accent4"/>
                </a:solidFill>
              </a:rPr>
              <a:t>concerned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One student is getting an F in the course for copying on the lab midsem exam</a:t>
            </a:r>
            <a:endParaRPr lang="en-US" dirty="0" smtClean="0">
              <a:solidFill>
                <a:schemeClr val="accent4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Conduct for Lab 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6ED5-964A-4910-8FDB-E0C133DD55EA}" type="datetime7">
              <a:rPr lang="en-US" smtClean="0"/>
              <a:pPr/>
              <a:t>Nov-17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6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099045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</a:t>
            </a:r>
            <a:r>
              <a:rPr lang="en-US" dirty="0" smtClean="0"/>
              <a:t>end-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smtClean="0"/>
              <a:t>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November</a:t>
            </a:r>
            <a:r>
              <a:rPr lang="en-US" dirty="0" smtClean="0"/>
              <a:t>, </a:t>
            </a:r>
            <a:r>
              <a:rPr lang="en-US" dirty="0" smtClean="0"/>
              <a:t>1600-1900</a:t>
            </a:r>
            <a:endParaRPr lang="en-US" dirty="0" smtClean="0"/>
          </a:p>
          <a:p>
            <a:r>
              <a:rPr lang="en-US" dirty="0" smtClean="0"/>
              <a:t>Seating arrangement = even row even seat (ERES)</a:t>
            </a:r>
          </a:p>
          <a:p>
            <a:pPr lvl="1"/>
            <a:r>
              <a:rPr lang="en-US" dirty="0" smtClean="0"/>
              <a:t>No ID = -5 marks </a:t>
            </a:r>
          </a:p>
          <a:p>
            <a:pPr lvl="1"/>
            <a:r>
              <a:rPr lang="en-US" dirty="0" smtClean="0"/>
              <a:t>Cell phone = -10 marks</a:t>
            </a:r>
          </a:p>
          <a:p>
            <a:pPr lvl="1"/>
            <a:r>
              <a:rPr lang="en-US" dirty="0" smtClean="0"/>
              <a:t>Cell phone use =  0 on the exam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4043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B5,B6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B9,B10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L18*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B8,B11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B7,B12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B1,B2,B3,B4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751344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Questions </a:t>
            </a:r>
            <a:r>
              <a:rPr lang="en-US" sz="3200" dirty="0"/>
              <a:t>where you need to complete a partially </a:t>
            </a:r>
            <a:r>
              <a:rPr lang="en-US" sz="3200" dirty="0" smtClean="0"/>
              <a:t>filled program</a:t>
            </a:r>
            <a:r>
              <a:rPr lang="en-US" sz="32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First understand the problem.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Then try to understand the given code.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Complete the program.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Check whether the completed program is behaving as it should.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Finally check whether you have answered all questions </a:t>
            </a:r>
            <a:r>
              <a:rPr lang="en-US" sz="3200" dirty="0" smtClean="0"/>
              <a:t>and verify </a:t>
            </a:r>
            <a:r>
              <a:rPr lang="en-US" sz="3200" dirty="0"/>
              <a:t>your answers.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Practice!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</a:t>
            </a:r>
            <a:r>
              <a:rPr lang="en-US" dirty="0" err="1" smtClean="0"/>
              <a:t>endsem</a:t>
            </a:r>
            <a:r>
              <a:rPr lang="en-US" dirty="0" smtClean="0"/>
              <a:t> </a:t>
            </a:r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0CD-A9DE-48E8-B79B-B59BD3AAE524}" type="datetime7">
              <a:rPr lang="en-US" smtClean="0"/>
              <a:pPr/>
              <a:t>Nov-17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 </a:t>
            </a:r>
            <a:r>
              <a:rPr lang="en-US" dirty="0" err="1" smtClean="0"/>
              <a:t>Midsem</a:t>
            </a:r>
            <a:r>
              <a:rPr lang="en-US" dirty="0" smtClean="0"/>
              <a:t>/Lab Exam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8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137445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Types, operators and expressions</a:t>
            </a:r>
          </a:p>
          <a:p>
            <a:r>
              <a:rPr lang="en-US" dirty="0" smtClean="0"/>
              <a:t>Control statements</a:t>
            </a:r>
          </a:p>
          <a:p>
            <a:pPr lvl="1"/>
            <a:r>
              <a:rPr lang="en-US" dirty="0" smtClean="0"/>
              <a:t>If-else, while, do-while, for, break, continue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 including string and n-dimensional arrays</a:t>
            </a:r>
            <a:endParaRPr lang="en-US" dirty="0" smtClean="0"/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Including linked lists and variants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1876</Words>
  <Application>Microsoft Office PowerPoint</Application>
  <PresentationFormat>On-screen Show (4:3)</PresentationFormat>
  <Paragraphs>419</Paragraphs>
  <Slides>33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File handling</vt:lpstr>
      <vt:lpstr>Announcements</vt:lpstr>
      <vt:lpstr>Tips for Lab Exam</vt:lpstr>
      <vt:lpstr>Tips for Lab Exam</vt:lpstr>
      <vt:lpstr>Conduct for Lab Exam</vt:lpstr>
      <vt:lpstr>Conduct for Lab Exam</vt:lpstr>
      <vt:lpstr>Theory end-sem exam</vt:lpstr>
      <vt:lpstr>Tips for endsem Exam</vt:lpstr>
      <vt:lpstr>Syllabus</vt:lpstr>
      <vt:lpstr>Erratum</vt:lpstr>
      <vt:lpstr>File handling</vt:lpstr>
      <vt:lpstr>Slide 12</vt:lpstr>
      <vt:lpstr>Slide 13</vt:lpstr>
      <vt:lpstr>Slide 14</vt:lpstr>
      <vt:lpstr>Slide 15</vt:lpstr>
      <vt:lpstr>Slide 16</vt:lpstr>
      <vt:lpstr>File I/O: Example</vt:lpstr>
      <vt:lpstr>Slide 18</vt:lpstr>
      <vt:lpstr>Slide 19</vt:lpstr>
      <vt:lpstr>Slide 20</vt:lpstr>
      <vt:lpstr>Slide 21</vt:lpstr>
      <vt:lpstr>Slide 22</vt:lpstr>
      <vt:lpstr>File I/O example</vt:lpstr>
      <vt:lpstr>File I/O: stdout vs stderr</vt:lpstr>
      <vt:lpstr>File I/O: stdout vs stderr</vt:lpstr>
      <vt:lpstr>Stdout vs. Stderr (Intuition)</vt:lpstr>
      <vt:lpstr>Slide 27</vt:lpstr>
      <vt:lpstr>The end</vt:lpstr>
      <vt:lpstr>Next class</vt:lpstr>
      <vt:lpstr>Team</vt:lpstr>
      <vt:lpstr>Section Tutors</vt:lpstr>
      <vt:lpstr>Lab tutors</vt:lpstr>
      <vt:lpstr>Course 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cse</dc:creator>
  <cp:lastModifiedBy>cse</cp:lastModifiedBy>
  <cp:revision>9</cp:revision>
  <dcterms:created xsi:type="dcterms:W3CDTF">2017-11-10T03:05:58Z</dcterms:created>
  <dcterms:modified xsi:type="dcterms:W3CDTF">2017-11-10T04:07:19Z</dcterms:modified>
</cp:coreProperties>
</file>