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1"/>
  </p:notesMasterIdLst>
  <p:sldIdLst>
    <p:sldId id="428" r:id="rId2"/>
    <p:sldId id="483" r:id="rId3"/>
    <p:sldId id="429" r:id="rId4"/>
    <p:sldId id="466" r:id="rId5"/>
    <p:sldId id="467" r:id="rId6"/>
    <p:sldId id="469" r:id="rId7"/>
    <p:sldId id="468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82" r:id="rId17"/>
    <p:sldId id="478" r:id="rId18"/>
    <p:sldId id="479" r:id="rId19"/>
    <p:sldId id="480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450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gif"/><Relationship Id="rId7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Mathematics for Computer Science - III </a:t>
            </a:r>
            <a:r>
              <a:rPr lang="en-US" sz="2400" dirty="0" smtClean="0">
                <a:solidFill>
                  <a:srgbClr val="002060"/>
                </a:solidFill>
              </a:rPr>
              <a:t>CS203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Lecture 1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209800"/>
            <a:ext cx="2870851" cy="76944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Probability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828800"/>
            <a:ext cx="8305800" cy="1362075"/>
          </a:xfrm>
        </p:spPr>
        <p:txBody>
          <a:bodyPr/>
          <a:lstStyle/>
          <a:p>
            <a:pPr algn="ctr"/>
            <a:r>
              <a:rPr lang="en-US" sz="3200" dirty="0"/>
              <a:t>A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rgbClr val="7030A0"/>
                </a:solidFill>
              </a:rPr>
              <a:t>New Problem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Letters </a:t>
            </a:r>
            <a:r>
              <a:rPr lang="en-US" sz="3200" b="1" dirty="0" smtClean="0">
                <a:solidFill>
                  <a:schemeClr val="tx1"/>
                </a:solidFill>
              </a:rPr>
              <a:t>and</a:t>
            </a:r>
            <a:r>
              <a:rPr lang="en-US" sz="3200" b="1" dirty="0" smtClean="0">
                <a:solidFill>
                  <a:srgbClr val="0070C0"/>
                </a:solidFill>
              </a:rPr>
              <a:t> envelopes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6167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Letters </a:t>
            </a:r>
            <a:r>
              <a:rPr lang="en-US" sz="3600" b="1" dirty="0"/>
              <a:t>and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envelopes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 letters</a:t>
                </a:r>
              </a:p>
              <a:p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envelopes </a:t>
                </a:r>
                <a:r>
                  <a:rPr lang="en-US" sz="2000" dirty="0" smtClean="0"/>
                  <a:t>with distinct addresses written on them.</a:t>
                </a:r>
                <a:endParaRPr lang="en-US" sz="2000" b="1" dirty="0" smtClean="0"/>
              </a:p>
              <a:p>
                <a:r>
                  <a:rPr lang="en-US" sz="2000" dirty="0" smtClean="0"/>
                  <a:t>Each letter is meant for a unique envelope.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What </a:t>
                </a:r>
                <a:r>
                  <a:rPr lang="en-US" sz="2000" dirty="0"/>
                  <a:t>is the probability that </a:t>
                </a:r>
                <a:r>
                  <a:rPr lang="en-US" sz="2000" dirty="0" smtClean="0"/>
                  <a:t>no letter is delivered to its correct address ?</a:t>
                </a:r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371600"/>
            <a:ext cx="2207000" cy="14692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76600" y="3429000"/>
            <a:ext cx="4218878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52578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67400" y="52578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0" y="4419600"/>
            <a:ext cx="684732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Letters are assigned </a:t>
            </a:r>
            <a:r>
              <a:rPr lang="en-US" u="sng" dirty="0" smtClean="0"/>
              <a:t>randomly uniformly</a:t>
            </a:r>
            <a:r>
              <a:rPr lang="en-US" dirty="0" smtClean="0"/>
              <a:t> to the envelopes, one by one.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31882" y="1600200"/>
                <a:ext cx="69281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882" y="1600200"/>
                <a:ext cx="69281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40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876478" y="1486835"/>
                <a:ext cx="375424" cy="61093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478" y="1486835"/>
                <a:ext cx="375424" cy="610936"/>
              </a:xfrm>
              <a:prstGeom prst="rect">
                <a:avLst/>
              </a:prstGeom>
              <a:blipFill rotWithShape="1">
                <a:blip r:embed="rId5"/>
                <a:stretch>
                  <a:fillRect r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469982" y="2329266"/>
                <a:ext cx="69281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982" y="2329266"/>
                <a:ext cx="69281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40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876478" y="2208464"/>
                <a:ext cx="375424" cy="6127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478" y="2208464"/>
                <a:ext cx="375424" cy="612732"/>
              </a:xfrm>
              <a:prstGeom prst="rect">
                <a:avLst/>
              </a:prstGeom>
              <a:blipFill rotWithShape="1">
                <a:blip r:embed="rId7"/>
                <a:stretch>
                  <a:fillRect r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463477" y="3090336"/>
                <a:ext cx="69281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477" y="3090336"/>
                <a:ext cx="69281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40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876479" y="2968604"/>
                <a:ext cx="375423" cy="61279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479" y="2968604"/>
                <a:ext cx="375423" cy="612796"/>
              </a:xfrm>
              <a:prstGeom prst="rect">
                <a:avLst/>
              </a:prstGeom>
              <a:blipFill rotWithShape="1">
                <a:blip r:embed="rId9"/>
                <a:stretch>
                  <a:fillRect r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Down Ribbon 17"/>
              <p:cNvSpPr/>
              <p:nvPr/>
            </p:nvSpPr>
            <p:spPr>
              <a:xfrm>
                <a:off x="609600" y="5762653"/>
                <a:ext cx="7642301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6C31"/>
                    </a:solidFill>
                  </a:rPr>
                  <a:t>Homework:</a:t>
                </a:r>
                <a:r>
                  <a:rPr lang="en-US" b="1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Try to find solution for a generic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r>
                  <a:rPr lang="en-US" dirty="0" smtClean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18" name="Down Ribbon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762653"/>
                <a:ext cx="7642301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0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899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828800"/>
            <a:ext cx="8305800" cy="1362075"/>
          </a:xfrm>
        </p:spPr>
        <p:txBody>
          <a:bodyPr/>
          <a:lstStyle/>
          <a:p>
            <a:pPr algn="ctr"/>
            <a:r>
              <a:rPr lang="en-US" sz="3200" dirty="0"/>
              <a:t>A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rgbClr val="7030A0"/>
                </a:solidFill>
              </a:rPr>
              <a:t>Conditional probability </a:t>
            </a:r>
            <a:r>
              <a:rPr lang="en-US" sz="3200" dirty="0" smtClean="0"/>
              <a:t>Problem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5</a:t>
            </a:r>
            <a:r>
              <a:rPr lang="en-US" sz="3200" b="1" dirty="0" smtClean="0">
                <a:solidFill>
                  <a:schemeClr val="tx1"/>
                </a:solidFill>
              </a:rPr>
              <a:t>-Coins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6167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5</a:t>
            </a:r>
            <a:r>
              <a:rPr lang="en-US" b="1" dirty="0" smtClean="0"/>
              <a:t>-Coins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 </a:t>
            </a:r>
            <a:r>
              <a:rPr lang="en-US" sz="2000" dirty="0"/>
              <a:t>normal coins  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 coins with </a:t>
            </a:r>
            <a:r>
              <a:rPr lang="en-US" sz="2000" b="1" dirty="0" smtClean="0"/>
              <a:t>HEAD</a:t>
            </a:r>
            <a:r>
              <a:rPr lang="en-US" sz="2000" dirty="0" smtClean="0"/>
              <a:t> on both sides</a:t>
            </a:r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 coins with </a:t>
            </a:r>
            <a:r>
              <a:rPr lang="en-US" sz="2000" b="1" dirty="0" smtClean="0"/>
              <a:t>TAIL</a:t>
            </a:r>
            <a:r>
              <a:rPr lang="en-US" sz="2000" dirty="0" smtClean="0"/>
              <a:t> on both sides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2514600"/>
            <a:ext cx="352237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coin is picked randomly uniformly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47832" y="3352800"/>
            <a:ext cx="490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probability that outcome of toss is </a:t>
            </a:r>
            <a:r>
              <a:rPr lang="en-US" b="1" dirty="0" smtClean="0"/>
              <a:t>HEAD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352800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r>
              <a:rPr lang="en-US" dirty="0"/>
              <a:t>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3741913"/>
            <a:ext cx="1143000" cy="8300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8824" y="4583668"/>
            <a:ext cx="300550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same coin </a:t>
            </a:r>
            <a:r>
              <a:rPr lang="en-US" dirty="0" smtClean="0"/>
              <a:t>is tossed again.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2847" y="2943615"/>
            <a:ext cx="189891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coin is </a:t>
            </a:r>
            <a:r>
              <a:rPr lang="en-US" dirty="0"/>
              <a:t>tossed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24032" y="4953000"/>
            <a:ext cx="490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probability that outcome of toss is </a:t>
            </a:r>
            <a:r>
              <a:rPr lang="en-US" b="1" dirty="0" smtClean="0"/>
              <a:t>HEAD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4953000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r>
              <a:rPr lang="en-US" dirty="0"/>
              <a:t>: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257800"/>
            <a:ext cx="1143000" cy="8300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4400" y="6096000"/>
            <a:ext cx="300550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same </a:t>
            </a:r>
            <a:r>
              <a:rPr lang="en-US" dirty="0" smtClean="0"/>
              <a:t>coin is tossed again.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44612" y="6488668"/>
            <a:ext cx="490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probability that outcome of toss is </a:t>
            </a:r>
            <a:r>
              <a:rPr lang="en-US" b="1" dirty="0" smtClean="0"/>
              <a:t>HEAD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3980" y="6488668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7876478" y="3199064"/>
                <a:ext cx="375423" cy="61279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478" y="3199064"/>
                <a:ext cx="375423" cy="612796"/>
              </a:xfrm>
              <a:prstGeom prst="rect">
                <a:avLst/>
              </a:prstGeom>
              <a:blipFill rotWithShape="1">
                <a:blip r:embed="rId3"/>
                <a:stretch>
                  <a:fillRect r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848600" y="4724400"/>
                <a:ext cx="375423" cy="61831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4724400"/>
                <a:ext cx="375423" cy="618311"/>
              </a:xfrm>
              <a:prstGeom prst="rect">
                <a:avLst/>
              </a:prstGeom>
              <a:blipFill rotWithShape="1">
                <a:blip r:embed="rId4"/>
                <a:stretch>
                  <a:fillRect r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7876478" y="6247064"/>
                <a:ext cx="513282" cy="6127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𝟗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478" y="6247064"/>
                <a:ext cx="513282" cy="612732"/>
              </a:xfrm>
              <a:prstGeom prst="rect">
                <a:avLst/>
              </a:prstGeom>
              <a:blipFill rotWithShape="1">
                <a:blip r:embed="rId5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801032" y="3972290"/>
            <a:ext cx="16707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outcome is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01032" y="5488177"/>
            <a:ext cx="16707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outcome is </a:t>
            </a:r>
            <a:endParaRPr lang="en-US" dirty="0"/>
          </a:p>
        </p:txBody>
      </p:sp>
      <p:sp>
        <p:nvSpPr>
          <p:cNvPr id="24" name="Cloud Callout 23"/>
          <p:cNvSpPr/>
          <p:nvPr/>
        </p:nvSpPr>
        <p:spPr>
          <a:xfrm>
            <a:off x="5105400" y="1143000"/>
            <a:ext cx="4038600" cy="1219200"/>
          </a:xfrm>
          <a:prstGeom prst="cloudCallout">
            <a:avLst>
              <a:gd name="adj1" fmla="val -20833"/>
              <a:gd name="adj2" fmla="val 7708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Ponder over these questions and answers with fresh mind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060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/>
      <p:bldP spid="9" grpId="0"/>
      <p:bldP spid="12" grpId="0" animBg="1"/>
      <p:bldP spid="13" grpId="0" animBg="1"/>
      <p:bldP spid="14" grpId="0"/>
      <p:bldP spid="15" grpId="0"/>
      <p:bldP spid="17" grpId="0" animBg="1"/>
      <p:bldP spid="18" grpId="0"/>
      <p:bldP spid="19" grpId="0"/>
      <p:bldP spid="20" grpId="0" animBg="1"/>
      <p:bldP spid="21" grpId="0" animBg="1"/>
      <p:bldP spid="22" grpId="0" animBg="1"/>
      <p:bldP spid="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828800"/>
            <a:ext cx="8305800" cy="1362075"/>
          </a:xfrm>
        </p:spPr>
        <p:txBody>
          <a:bodyPr/>
          <a:lstStyle/>
          <a:p>
            <a:pPr algn="ctr"/>
            <a:r>
              <a:rPr lang="en-US" sz="3200" dirty="0"/>
              <a:t>A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rgbClr val="7030A0"/>
                </a:solidFill>
              </a:rPr>
              <a:t>surprising </a:t>
            </a:r>
            <a:r>
              <a:rPr lang="en-US" sz="3200" dirty="0" smtClean="0"/>
              <a:t>Problem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Area of shadow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0599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</a:t>
            </a:r>
            <a:r>
              <a:rPr lang="en-US" sz="3600" b="1" dirty="0" smtClean="0">
                <a:solidFill>
                  <a:srgbClr val="7030A0"/>
                </a:solidFill>
              </a:rPr>
              <a:t>onvex</a:t>
            </a:r>
            <a:r>
              <a:rPr lang="en-US" sz="3600" b="1" dirty="0" smtClean="0"/>
              <a:t> body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Definition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A 3-D body is said to be </a:t>
            </a:r>
            <a:r>
              <a:rPr lang="en-US" sz="2000" b="1" dirty="0" smtClean="0"/>
              <a:t>convex</a:t>
            </a:r>
            <a:r>
              <a:rPr lang="en-US" sz="2000" dirty="0" smtClean="0"/>
              <a:t> if for each pair of points on the body, </a:t>
            </a:r>
          </a:p>
          <a:p>
            <a:pPr marL="0" indent="0">
              <a:buNone/>
            </a:pPr>
            <a:r>
              <a:rPr lang="en-US" sz="2000" dirty="0" smtClean="0"/>
              <a:t>all the points lying on the line joining them also </a:t>
            </a:r>
            <a:r>
              <a:rPr lang="en-US" sz="2000" dirty="0" smtClean="0"/>
              <a:t>lie </a:t>
            </a:r>
            <a:r>
              <a:rPr lang="en-US" sz="2000" dirty="0" smtClean="0"/>
              <a:t>inside the body.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3000375"/>
            <a:ext cx="3133725" cy="1571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10000" y="19812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3000" y="23622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56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</a:t>
            </a:r>
            <a:r>
              <a:rPr lang="en-US" sz="3600" b="1" dirty="0" smtClean="0">
                <a:solidFill>
                  <a:srgbClr val="7030A0"/>
                </a:solidFill>
              </a:rPr>
              <a:t>onvex</a:t>
            </a:r>
            <a:r>
              <a:rPr lang="en-US" sz="3600" b="1" dirty="0" smtClean="0"/>
              <a:t> body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Definition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A 3-D body is said to be </a:t>
            </a:r>
            <a:r>
              <a:rPr lang="en-US" sz="2000" b="1" dirty="0" smtClean="0"/>
              <a:t>convex</a:t>
            </a:r>
            <a:r>
              <a:rPr lang="en-US" sz="2000" dirty="0" smtClean="0"/>
              <a:t> if for each pair of points on the body, </a:t>
            </a:r>
          </a:p>
          <a:p>
            <a:pPr marL="0" indent="0">
              <a:buNone/>
            </a:pPr>
            <a:r>
              <a:rPr lang="en-US" sz="2000" dirty="0" smtClean="0"/>
              <a:t>all the points lying on the line joining them also </a:t>
            </a:r>
            <a:r>
              <a:rPr lang="en-US" sz="2000" dirty="0" smtClean="0"/>
              <a:t>lie </a:t>
            </a:r>
            <a:r>
              <a:rPr lang="en-US" sz="2000" dirty="0" smtClean="0"/>
              <a:t>inside the body.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862039" y="3999571"/>
            <a:ext cx="914400" cy="914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62039" y="5257800"/>
            <a:ext cx="914399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62039" y="3124200"/>
            <a:ext cx="0" cy="22860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76439" y="3124200"/>
            <a:ext cx="0" cy="22860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>
            <a:off x="4076922" y="3124200"/>
            <a:ext cx="484632" cy="875371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753100" y="3581400"/>
                <a:ext cx="2771015" cy="3755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</a:t>
                </a:r>
                <a:r>
                  <a:rPr lang="en-US" b="1" dirty="0" smtClean="0"/>
                  <a:t>phere surface area 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𝝅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00" y="3581400"/>
                <a:ext cx="2771015" cy="375552"/>
              </a:xfrm>
              <a:prstGeom prst="rect">
                <a:avLst/>
              </a:prstGeom>
              <a:blipFill rotWithShape="1">
                <a:blip r:embed="rId2"/>
                <a:stretch>
                  <a:fillRect l="-1754" t="-4762" r="-263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753100" y="5162085"/>
                <a:ext cx="2731453" cy="3755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Shadow surface area 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𝝅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00" y="5162085"/>
                <a:ext cx="2731453" cy="375552"/>
              </a:xfrm>
              <a:prstGeom prst="rect">
                <a:avLst/>
              </a:prstGeom>
              <a:blipFill rotWithShape="1">
                <a:blip r:embed="rId3"/>
                <a:stretch>
                  <a:fillRect l="-1778" t="-4762" r="-2667" b="-238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loud Callout 16"/>
          <p:cNvSpPr/>
          <p:nvPr/>
        </p:nvSpPr>
        <p:spPr>
          <a:xfrm>
            <a:off x="245327" y="3694176"/>
            <a:ext cx="3048000" cy="1146048"/>
          </a:xfrm>
          <a:prstGeom prst="cloudCallout">
            <a:avLst>
              <a:gd name="adj1" fmla="val -20833"/>
              <a:gd name="adj2" fmla="val 7708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Does it hold true for any convex body as well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ounded Rectangle 17"/>
              <p:cNvSpPr/>
              <p:nvPr/>
            </p:nvSpPr>
            <p:spPr>
              <a:xfrm>
                <a:off x="6400800" y="4368156"/>
                <a:ext cx="1524000" cy="4572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Ratio 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368156"/>
                <a:ext cx="15240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Down Arrow 18"/>
          <p:cNvSpPr/>
          <p:nvPr/>
        </p:nvSpPr>
        <p:spPr>
          <a:xfrm>
            <a:off x="6876510" y="4825356"/>
            <a:ext cx="484632" cy="325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6876510" y="3999570"/>
            <a:ext cx="484632" cy="3685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9600" y="5225534"/>
            <a:ext cx="4912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90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</a:t>
            </a:r>
            <a:r>
              <a:rPr lang="en-US" sz="3600" b="1" dirty="0" smtClean="0">
                <a:solidFill>
                  <a:srgbClr val="7030A0"/>
                </a:solidFill>
              </a:rPr>
              <a:t>onvex</a:t>
            </a:r>
            <a:r>
              <a:rPr lang="en-US" sz="3600" b="1" dirty="0" smtClean="0"/>
              <a:t> body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Definition</a:t>
                </a:r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3-D body is said to be </a:t>
                </a:r>
                <a:r>
                  <a:rPr lang="en-US" sz="2000" b="1" dirty="0" smtClean="0"/>
                  <a:t>convex</a:t>
                </a:r>
                <a:r>
                  <a:rPr lang="en-US" sz="2000" dirty="0" smtClean="0"/>
                  <a:t> if for each pair of points on the body,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all the points lying on the line joining them also lies inside the body.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Consider any convex body of surface area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It is always possible to orient it such that its shadow is of area at least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33800" y="4953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Ribbon 11"/>
          <p:cNvSpPr/>
          <p:nvPr/>
        </p:nvSpPr>
        <p:spPr>
          <a:xfrm>
            <a:off x="609600" y="5762653"/>
            <a:ext cx="7642301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Proof: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based on elementary probability theory.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9" name="Cloud Callout 8"/>
          <p:cNvSpPr/>
          <p:nvPr/>
        </p:nvSpPr>
        <p:spPr>
          <a:xfrm>
            <a:off x="4114800" y="3124200"/>
            <a:ext cx="4038600" cy="1219200"/>
          </a:xfrm>
          <a:prstGeom prst="cloudCallout">
            <a:avLst>
              <a:gd name="adj1" fmla="val -20833"/>
              <a:gd name="adj2" fmla="val 7708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Does this theorem have anything to do with probability theory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18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7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  <p:bldP spid="12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828800"/>
            <a:ext cx="83058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Recruitment </a:t>
            </a:r>
            <a:r>
              <a:rPr lang="en-US" sz="3200" dirty="0" smtClean="0"/>
              <a:t>Problem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Google USA </a:t>
            </a:r>
            <a:r>
              <a:rPr lang="en-US" dirty="0" smtClean="0">
                <a:solidFill>
                  <a:schemeClr val="tx1"/>
                </a:solidFill>
              </a:rPr>
              <a:t>visits IITK for recruitment 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80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applicants aspirant for the Google USA.</a:t>
                </a:r>
              </a:p>
              <a:p>
                <a:r>
                  <a:rPr lang="en-US" sz="1800" dirty="0" smtClean="0"/>
                  <a:t>They are arranged in a </a:t>
                </a:r>
                <a:r>
                  <a:rPr lang="en-US" sz="1800" u="sng" dirty="0" smtClean="0"/>
                  <a:t>uniformly random permutation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AIM of Google</a:t>
                </a:r>
                <a:r>
                  <a:rPr lang="en-US" sz="1800" dirty="0" smtClean="0"/>
                  <a:t>: To hire the best applicant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Constraints</a:t>
                </a:r>
                <a:r>
                  <a:rPr lang="en-US" sz="1800" dirty="0" smtClean="0"/>
                  <a:t>: </a:t>
                </a:r>
              </a:p>
              <a:p>
                <a:r>
                  <a:rPr lang="en-US" sz="1800" dirty="0" smtClean="0"/>
                  <a:t>Only by taking an interview, the applicant can be evaluated.</a:t>
                </a:r>
              </a:p>
              <a:p>
                <a:r>
                  <a:rPr lang="en-US" sz="1800" dirty="0" smtClean="0"/>
                  <a:t>Each applicant must be told the result (job offered/rejected)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immediately after the interview.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Assumption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There is a total order on the suitability of the applicants for the job.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25146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19600" y="3886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3505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14600" y="51816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Ribbon 10"/>
          <p:cNvSpPr/>
          <p:nvPr/>
        </p:nvSpPr>
        <p:spPr>
          <a:xfrm>
            <a:off x="609600" y="5762653"/>
            <a:ext cx="7642301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Design a strategy for the recruitment.</a:t>
            </a:r>
            <a:r>
              <a:rPr lang="en-US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5303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Aim</a:t>
            </a:r>
            <a:r>
              <a:rPr lang="en-US" b="1" dirty="0" smtClean="0"/>
              <a:t> of the course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 equip the students with tools of probability theory from perspective of computer science.</a:t>
            </a:r>
          </a:p>
          <a:p>
            <a:endParaRPr lang="en-US" sz="2400" dirty="0"/>
          </a:p>
          <a:p>
            <a:r>
              <a:rPr lang="en-US" sz="2400" dirty="0" smtClean="0"/>
              <a:t>To cover necessary background of probability theory for courses like Machine Learning, Randomized Complexity, Randomized algorithms.</a:t>
            </a:r>
          </a:p>
          <a:p>
            <a:endParaRPr lang="en-US" sz="2400" dirty="0"/>
          </a:p>
          <a:p>
            <a:r>
              <a:rPr lang="en-US" sz="2400" dirty="0" smtClean="0"/>
              <a:t>Bigger aim: To make sure every student gets a glimpse of the beautiful world of probability theory so that he/she becomes a fan of probability theory.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33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828800"/>
            <a:ext cx="8305800" cy="1362075"/>
          </a:xfrm>
        </p:spPr>
        <p:txBody>
          <a:bodyPr/>
          <a:lstStyle/>
          <a:p>
            <a:pPr algn="ctr"/>
            <a:r>
              <a:rPr lang="en-US" sz="3200" dirty="0"/>
              <a:t>A</a:t>
            </a:r>
            <a:r>
              <a:rPr lang="en-US" sz="3200" dirty="0">
                <a:solidFill>
                  <a:srgbClr val="7030A0"/>
                </a:solidFill>
              </a:rPr>
              <a:t> paradox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Chord </a:t>
            </a:r>
            <a:r>
              <a:rPr lang="en-US" sz="2800" b="1" dirty="0">
                <a:solidFill>
                  <a:schemeClr val="tx1"/>
                </a:solidFill>
              </a:rPr>
              <a:t>and an </a:t>
            </a:r>
            <a:r>
              <a:rPr lang="en-US" sz="2800" b="1" dirty="0">
                <a:solidFill>
                  <a:srgbClr val="0070C0"/>
                </a:solidFill>
              </a:rPr>
              <a:t>equilateral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triangle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15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Chord </a:t>
            </a:r>
            <a:r>
              <a:rPr lang="en-US" sz="3600" b="1" dirty="0" smtClean="0"/>
              <a:t>and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/>
              <a:t>an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equilateral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/>
              <a:t>triangle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 smtClean="0"/>
              <a:t>A chord is picked </a:t>
            </a:r>
            <a:r>
              <a:rPr lang="en-US" sz="2000" i="1" u="sng" dirty="0" smtClean="0"/>
              <a:t>randomly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What is the probability that its length is more than the length of </a:t>
            </a:r>
            <a:r>
              <a:rPr lang="en-US" sz="2000" b="1" dirty="0" smtClean="0"/>
              <a:t>AB </a:t>
            </a:r>
            <a:r>
              <a:rPr lang="en-US" sz="2000" dirty="0" smtClean="0"/>
              <a:t>in the triangle?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71800" y="1752600"/>
            <a:ext cx="33528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3200400" y="1752600"/>
            <a:ext cx="2895600" cy="2438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48200" y="3352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5" idx="7"/>
          </p:cNvCxnSpPr>
          <p:nvPr/>
        </p:nvCxnSpPr>
        <p:spPr>
          <a:xfrm flipH="1">
            <a:off x="5410200" y="2232447"/>
            <a:ext cx="423394" cy="264435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19400" y="40063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4038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71639" y="1383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352799" y="5486400"/>
            <a:ext cx="2480795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15000" y="5410200"/>
            <a:ext cx="3429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45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 animBg="1"/>
      <p:bldP spid="14" grpId="0"/>
      <p:bldP spid="15" grpId="0"/>
      <p:bldP spid="16" grpId="0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Answer 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71800" y="1752600"/>
            <a:ext cx="33528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3200400" y="1752600"/>
            <a:ext cx="2895600" cy="2438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48200" y="3352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17" idx="2"/>
          </p:cNvCxnSpPr>
          <p:nvPr/>
        </p:nvCxnSpPr>
        <p:spPr>
          <a:xfrm>
            <a:off x="3810000" y="1981200"/>
            <a:ext cx="2286000" cy="21717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12942" y="40063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12942" y="40063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4038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71639" y="1383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6096000" y="4114800"/>
            <a:ext cx="76200" cy="76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136446" y="457200"/>
                <a:ext cx="603050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</m:oMath>
                </a14:m>
                <a:endParaRPr lang="en-US" sz="28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446" y="457200"/>
                <a:ext cx="603050" cy="714683"/>
              </a:xfrm>
              <a:prstGeom prst="rect">
                <a:avLst/>
              </a:prstGeom>
              <a:blipFill rotWithShape="1">
                <a:blip r:embed="rId2"/>
                <a:stretch>
                  <a:fillRect l="-21212" r="-3232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12775" y="6172200"/>
            <a:ext cx="41244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Pick  the endpoints of the chord randomly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733800" y="1905000"/>
            <a:ext cx="76200" cy="76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1664" y="5562600"/>
            <a:ext cx="567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of a chord is uniquely defined by its two endpoints.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64" y="5562600"/>
            <a:ext cx="8020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Fact 1: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59274" y="6096000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48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3" grpId="0"/>
      <p:bldP spid="8" grpId="0" animBg="1"/>
      <p:bldP spid="18" grpId="0" animBg="1"/>
      <p:bldP spid="10" grpId="0"/>
      <p:bldP spid="11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3810000" y="2552700"/>
            <a:ext cx="1676400" cy="1638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Answer 2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71800" y="1752600"/>
            <a:ext cx="33528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3200400" y="1752600"/>
            <a:ext cx="2895600" cy="2438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48200" y="3352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876800" y="1752600"/>
            <a:ext cx="1447800" cy="1600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12942" y="40063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12942" y="40063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4038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71639" y="1383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5562600" y="2514600"/>
            <a:ext cx="76200" cy="76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36446" y="457200"/>
                <a:ext cx="603050" cy="712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endParaRPr lang="en-US" sz="28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446" y="457200"/>
                <a:ext cx="603050" cy="712631"/>
              </a:xfrm>
              <a:prstGeom prst="rect">
                <a:avLst/>
              </a:prstGeom>
              <a:blipFill rotWithShape="1">
                <a:blip r:embed="rId2"/>
                <a:stretch>
                  <a:fillRect l="-21212" r="-3232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899020" y="6096000"/>
            <a:ext cx="38278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Pick  the center of the chord randomly.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1664" y="5562600"/>
            <a:ext cx="701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of a chord is uniquely defined if we know the center of the chord.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464" y="5562600"/>
            <a:ext cx="8020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Fact </a:t>
            </a:r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59274" y="6096000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5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  <p:bldP spid="17" grpId="0" animBg="1"/>
      <p:bldP spid="21" grpId="0"/>
      <p:bldP spid="19" grpId="0" animBg="1"/>
      <p:bldP spid="20" grpId="0"/>
      <p:bldP spid="2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Answer 3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71800" y="1752600"/>
            <a:ext cx="33528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3200400" y="1752600"/>
            <a:ext cx="2895600" cy="2438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48200" y="33528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581400" y="4648200"/>
            <a:ext cx="218648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12942" y="40063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12942" y="40063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4038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71639" y="1383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695593" y="3409898"/>
            <a:ext cx="0" cy="121920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36446" y="457200"/>
                <a:ext cx="603050" cy="712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8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446" y="457200"/>
                <a:ext cx="603050" cy="712631"/>
              </a:xfrm>
              <a:prstGeom prst="rect">
                <a:avLst/>
              </a:prstGeom>
              <a:blipFill rotWithShape="1">
                <a:blip r:embed="rId2"/>
                <a:stretch>
                  <a:fillRect l="-21212" r="-3232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893845" y="6172200"/>
            <a:ext cx="51259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Pick  the distance of the chord from center randomly</a:t>
            </a:r>
            <a:endParaRPr lang="en-US" dirty="0"/>
          </a:p>
        </p:txBody>
      </p:sp>
      <p:sp>
        <p:nvSpPr>
          <p:cNvPr id="8" name="Cloud Callout 7"/>
          <p:cNvSpPr/>
          <p:nvPr/>
        </p:nvSpPr>
        <p:spPr>
          <a:xfrm>
            <a:off x="4953000" y="1567934"/>
            <a:ext cx="4191000" cy="685800"/>
          </a:xfrm>
          <a:prstGeom prst="cloudCallout">
            <a:avLst>
              <a:gd name="adj1" fmla="val 11628"/>
              <a:gd name="adj2" fmla="val 9176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Which answer is correct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1664" y="5562600"/>
            <a:ext cx="841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 of a chord is uniquely defined if we know its distance from the center of circle.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64" y="5562600"/>
            <a:ext cx="8020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Fact 3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359274" y="6096000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26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19" grpId="0" animBg="1"/>
      <p:bldP spid="8" grpId="0" animBg="1"/>
      <p:bldP spid="17" grpId="0"/>
      <p:bldP spid="20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828800"/>
            <a:ext cx="8305800" cy="1362075"/>
          </a:xfrm>
        </p:spPr>
        <p:txBody>
          <a:bodyPr/>
          <a:lstStyle/>
          <a:p>
            <a:pPr algn="ctr"/>
            <a:r>
              <a:rPr lang="en-US" sz="3200" dirty="0"/>
              <a:t>A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rgbClr val="7030A0"/>
                </a:solidFill>
              </a:rPr>
              <a:t>problem from </a:t>
            </a:r>
            <a:r>
              <a:rPr lang="en-US" sz="3200" dirty="0" smtClean="0">
                <a:solidFill>
                  <a:srgbClr val="FF0000"/>
                </a:solidFill>
              </a:rPr>
              <a:t>JEE days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3</a:t>
            </a:r>
            <a:r>
              <a:rPr lang="en-US" sz="3200" b="1" dirty="0" smtClean="0">
                <a:solidFill>
                  <a:schemeClr val="tx1"/>
                </a:solidFill>
              </a:rPr>
              <a:t>-dices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7601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3</a:t>
            </a:r>
            <a:r>
              <a:rPr lang="en-US" sz="3200" b="1" dirty="0" smtClean="0"/>
              <a:t>-dices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Step 1</a:t>
            </a:r>
            <a:r>
              <a:rPr lang="en-US" sz="2000" dirty="0" smtClean="0"/>
              <a:t>: 3 dices are </a:t>
            </a:r>
            <a:r>
              <a:rPr lang="en-US" sz="2000" dirty="0" smtClean="0"/>
              <a:t>thrown.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Step 2</a:t>
            </a:r>
            <a:r>
              <a:rPr lang="en-US" sz="2000" dirty="0" smtClean="0"/>
              <a:t>: 3 dices are thrown again.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What is the probability that both outcomes are identical</a:t>
            </a:r>
          </a:p>
          <a:p>
            <a:pPr marL="457200" indent="-457200">
              <a:buAutoNum type="arabicParenBoth"/>
            </a:pPr>
            <a:r>
              <a:rPr lang="en-US" sz="2000" dirty="0" smtClean="0"/>
              <a:t>If the dices are distinguishable.</a:t>
            </a:r>
          </a:p>
          <a:p>
            <a:pPr marL="457200" indent="-457200">
              <a:buAutoNum type="arabicParenBoth"/>
            </a:pPr>
            <a:r>
              <a:rPr lang="en-US" sz="2000" dirty="0" smtClean="0"/>
              <a:t>If the dices are in-distinguishable.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24000"/>
            <a:ext cx="2667000" cy="2667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00200" y="5257800"/>
            <a:ext cx="2438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38600" y="5257800"/>
            <a:ext cx="3429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495800" y="5638800"/>
                <a:ext cx="494045" cy="43922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2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12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638800"/>
                <a:ext cx="494045" cy="439223"/>
              </a:xfrm>
              <a:prstGeom prst="rect">
                <a:avLst/>
              </a:prstGeom>
              <a:blipFill rotWithShape="1">
                <a:blip r:embed="rId3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495800" y="6113913"/>
                <a:ext cx="585417" cy="43928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𝟖𝟑</m:t>
                          </m:r>
                        </m:num>
                        <m:den>
                          <m:r>
                            <a:rPr lang="en-US" sz="12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𝟑𝟖𝟖𝟖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6113913"/>
                <a:ext cx="585417" cy="439287"/>
              </a:xfrm>
              <a:prstGeom prst="rect">
                <a:avLst/>
              </a:prstGeom>
              <a:blipFill rotWithShape="1">
                <a:blip r:embed="rId4"/>
                <a:stretch>
                  <a:fillRect r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3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2404</TotalTime>
  <Words>826</Words>
  <Application>Microsoft Office PowerPoint</Application>
  <PresentationFormat>On-screen Show (4:3)</PresentationFormat>
  <Paragraphs>188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Mathematics for Computer Science - III CS203 </vt:lpstr>
      <vt:lpstr>Aim of the course</vt:lpstr>
      <vt:lpstr>A paradox</vt:lpstr>
      <vt:lpstr>Chord and an equilateral triangle</vt:lpstr>
      <vt:lpstr>Answer 1</vt:lpstr>
      <vt:lpstr>Answer 2</vt:lpstr>
      <vt:lpstr>Answer 3</vt:lpstr>
      <vt:lpstr>A problem from JEE days</vt:lpstr>
      <vt:lpstr>3-dices</vt:lpstr>
      <vt:lpstr>A New Problem </vt:lpstr>
      <vt:lpstr>Letters and envelopes</vt:lpstr>
      <vt:lpstr>A Conditional probability Problem</vt:lpstr>
      <vt:lpstr>5-Coins</vt:lpstr>
      <vt:lpstr>A surprising Problem</vt:lpstr>
      <vt:lpstr>A convex body</vt:lpstr>
      <vt:lpstr>A convex body</vt:lpstr>
      <vt:lpstr>A convex body</vt:lpstr>
      <vt:lpstr>Recruitment Problem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489</cp:revision>
  <dcterms:created xsi:type="dcterms:W3CDTF">2011-12-03T04:13:03Z</dcterms:created>
  <dcterms:modified xsi:type="dcterms:W3CDTF">2018-07-31T09:57:46Z</dcterms:modified>
</cp:coreProperties>
</file>