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7"/>
  </p:notesMasterIdLst>
  <p:sldIdLst>
    <p:sldId id="428" r:id="rId3"/>
    <p:sldId id="587" r:id="rId4"/>
    <p:sldId id="621" r:id="rId5"/>
    <p:sldId id="622" r:id="rId6"/>
    <p:sldId id="623" r:id="rId7"/>
    <p:sldId id="624" r:id="rId8"/>
    <p:sldId id="625" r:id="rId9"/>
    <p:sldId id="617" r:id="rId10"/>
    <p:sldId id="632" r:id="rId11"/>
    <p:sldId id="626" r:id="rId12"/>
    <p:sldId id="634" r:id="rId13"/>
    <p:sldId id="635" r:id="rId14"/>
    <p:sldId id="637" r:id="rId15"/>
    <p:sldId id="640" r:id="rId16"/>
    <p:sldId id="638" r:id="rId17"/>
    <p:sldId id="639" r:id="rId18"/>
    <p:sldId id="641" r:id="rId19"/>
    <p:sldId id="636" r:id="rId20"/>
    <p:sldId id="633" r:id="rId21"/>
    <p:sldId id="627" r:id="rId22"/>
    <p:sldId id="628" r:id="rId23"/>
    <p:sldId id="629" r:id="rId24"/>
    <p:sldId id="630" r:id="rId25"/>
    <p:sldId id="631" r:id="rId2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4676" autoAdjust="0"/>
  </p:normalViewPr>
  <p:slideViewPr>
    <p:cSldViewPr>
      <p:cViewPr>
        <p:scale>
          <a:sx n="85" d="100"/>
          <a:sy n="85" d="100"/>
        </p:scale>
        <p:origin x="-1230" y="-6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notesMaster" Target="notesMasters/notesMaster1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  <a:endParaRPr lang="en-US" noProof="0" smtClean="0"/>
          </a:p>
          <a:p>
            <a:pPr lvl="1"/>
            <a:r>
              <a:rPr lang="en-US" noProof="0" smtClean="0"/>
              <a:t>Second level</a:t>
            </a:r>
            <a:endParaRPr lang="en-US" noProof="0" smtClean="0"/>
          </a:p>
          <a:p>
            <a:pPr lvl="2"/>
            <a:r>
              <a:rPr lang="en-US" noProof="0" smtClean="0"/>
              <a:t>Third level</a:t>
            </a:r>
            <a:endParaRPr lang="en-US" noProof="0" smtClean="0"/>
          </a:p>
          <a:p>
            <a:pPr lvl="3"/>
            <a:r>
              <a:rPr lang="en-US" noProof="0" smtClean="0"/>
              <a:t>Fourth level</a:t>
            </a:r>
            <a:endParaRPr lang="en-US" noProof="0" smtClean="0"/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smtClean="0"/>
              <a:t>Click to edit Master title style</a:t>
            </a:r>
            <a:endParaRPr lang="en-US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9.png"/><Relationship Id="rId3" Type="http://schemas.openxmlformats.org/officeDocument/2006/relationships/image" Target="../media/image28.png"/><Relationship Id="rId2" Type="http://schemas.openxmlformats.org/officeDocument/2006/relationships/image" Target="../media/image26.png"/><Relationship Id="rId1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image" Target="../media/image38.png"/><Relationship Id="rId8" Type="http://schemas.openxmlformats.org/officeDocument/2006/relationships/image" Target="../media/image37.png"/><Relationship Id="rId7" Type="http://schemas.openxmlformats.org/officeDocument/2006/relationships/image" Target="../media/image36.png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39.png"/><Relationship Id="rId1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1.pn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2.png"/><Relationship Id="rId3" Type="http://schemas.openxmlformats.org/officeDocument/2006/relationships/image" Target="../media/image33.png"/><Relationship Id="rId2" Type="http://schemas.openxmlformats.org/officeDocument/2006/relationships/image" Target="../media/image31.png"/><Relationship Id="rId1" Type="http://schemas.openxmlformats.org/officeDocument/2006/relationships/image" Target="../media/image41.png"/></Relationships>
</file>

<file path=ppt/slides/_rels/slide1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28.png"/><Relationship Id="rId3" Type="http://schemas.openxmlformats.org/officeDocument/2006/relationships/image" Target="../media/image44.png"/><Relationship Id="rId2" Type="http://schemas.openxmlformats.org/officeDocument/2006/relationships/image" Target="../media/image27.png"/><Relationship Id="rId1" Type="http://schemas.openxmlformats.org/officeDocument/2006/relationships/image" Target="../media/image43.png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0.png"/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image" Target="../media/image4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1.png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image" Target="../media/image60.png"/><Relationship Id="rId8" Type="http://schemas.openxmlformats.org/officeDocument/2006/relationships/image" Target="../media/image59.png"/><Relationship Id="rId7" Type="http://schemas.openxmlformats.org/officeDocument/2006/relationships/image" Target="../media/image58.png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6" Type="http://schemas.openxmlformats.org/officeDocument/2006/relationships/slideLayout" Target="../slideLayouts/slideLayout2.xml"/><Relationship Id="rId15" Type="http://schemas.openxmlformats.org/officeDocument/2006/relationships/image" Target="../media/image66.png"/><Relationship Id="rId14" Type="http://schemas.openxmlformats.org/officeDocument/2006/relationships/image" Target="../media/image65.png"/><Relationship Id="rId13" Type="http://schemas.openxmlformats.org/officeDocument/2006/relationships/image" Target="../media/image64.png"/><Relationship Id="rId12" Type="http://schemas.openxmlformats.org/officeDocument/2006/relationships/image" Target="../media/image63.png"/><Relationship Id="rId11" Type="http://schemas.openxmlformats.org/officeDocument/2006/relationships/image" Target="../media/image62.png"/><Relationship Id="rId10" Type="http://schemas.openxmlformats.org/officeDocument/2006/relationships/image" Target="../media/image61.png"/><Relationship Id="rId1" Type="http://schemas.openxmlformats.org/officeDocument/2006/relationships/image" Target="../media/image5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image" Target="../media/image69.png"/><Relationship Id="rId8" Type="http://schemas.openxmlformats.org/officeDocument/2006/relationships/image" Target="../media/image61.png"/><Relationship Id="rId7" Type="http://schemas.openxmlformats.org/officeDocument/2006/relationships/image" Target="../media/image60.png"/><Relationship Id="rId6" Type="http://schemas.openxmlformats.org/officeDocument/2006/relationships/image" Target="../media/image59.png"/><Relationship Id="rId5" Type="http://schemas.openxmlformats.org/officeDocument/2006/relationships/image" Target="../media/image68.png"/><Relationship Id="rId4" Type="http://schemas.openxmlformats.org/officeDocument/2006/relationships/image" Target="../media/image57.png"/><Relationship Id="rId3" Type="http://schemas.openxmlformats.org/officeDocument/2006/relationships/image" Target="../media/image55.png"/><Relationship Id="rId2" Type="http://schemas.openxmlformats.org/officeDocument/2006/relationships/image" Target="../media/image53.png"/><Relationship Id="rId15" Type="http://schemas.openxmlformats.org/officeDocument/2006/relationships/slideLayout" Target="../slideLayouts/slideLayout2.xml"/><Relationship Id="rId14" Type="http://schemas.openxmlformats.org/officeDocument/2006/relationships/image" Target="../media/image74.png"/><Relationship Id="rId13" Type="http://schemas.openxmlformats.org/officeDocument/2006/relationships/image" Target="../media/image73.png"/><Relationship Id="rId12" Type="http://schemas.openxmlformats.org/officeDocument/2006/relationships/image" Target="../media/image72.png"/><Relationship Id="rId11" Type="http://schemas.openxmlformats.org/officeDocument/2006/relationships/image" Target="../media/image71.png"/><Relationship Id="rId10" Type="http://schemas.openxmlformats.org/officeDocument/2006/relationships/image" Target="../media/image70.png"/><Relationship Id="rId1" Type="http://schemas.openxmlformats.org/officeDocument/2006/relationships/image" Target="../media/image6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5.png"/></Relationships>
</file>

<file path=ppt/slides/_rels/slide2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81.png"/><Relationship Id="rId5" Type="http://schemas.openxmlformats.org/officeDocument/2006/relationships/image" Target="../media/image80.png"/><Relationship Id="rId4" Type="http://schemas.openxmlformats.org/officeDocument/2006/relationships/image" Target="../media/image79.png"/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image" Target="../media/image7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2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84.png"/><Relationship Id="rId6" Type="http://schemas.openxmlformats.org/officeDocument/2006/relationships/image" Target="../media/image81.png"/><Relationship Id="rId5" Type="http://schemas.openxmlformats.org/officeDocument/2006/relationships/image" Target="../media/image80.png"/><Relationship Id="rId4" Type="http://schemas.openxmlformats.org/officeDocument/2006/relationships/image" Target="../media/image79.png"/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image" Target="../media/image83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9.png"/><Relationship Id="rId7" Type="http://schemas.openxmlformats.org/officeDocument/2006/relationships/image" Target="../media/image8.png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19.png"/><Relationship Id="rId8" Type="http://schemas.openxmlformats.org/officeDocument/2006/relationships/image" Target="../media/image18.png"/><Relationship Id="rId7" Type="http://schemas.openxmlformats.org/officeDocument/2006/relationships/image" Target="../media/image17.png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20.png"/><Relationship Id="rId1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15.png"/><Relationship Id="rId6" Type="http://schemas.openxmlformats.org/officeDocument/2006/relationships/image" Target="../media/image14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3600"/>
            <a:ext cx="8382000" cy="146685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Mathematic for Computer Science - III</a:t>
            </a:r>
            <a:b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dirty="0" smtClean="0">
                <a:solidFill>
                  <a:srgbClr val="002060"/>
                </a:solidFill>
              </a:rPr>
              <a:t>CS203B</a:t>
            </a:r>
            <a:r>
              <a:rPr lang="en-US" sz="3200" b="1" dirty="0" smtClean="0">
                <a:solidFill>
                  <a:srgbClr val="C00000"/>
                </a:solidFill>
              </a:rPr>
              <a:t> </a:t>
            </a:r>
            <a:endParaRPr lang="en-US" sz="4000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495800"/>
            <a:ext cx="6400800" cy="16002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400" b="1" dirty="0" smtClean="0">
                <a:solidFill>
                  <a:srgbClr val="7030A0"/>
                </a:solidFill>
              </a:rPr>
              <a:t>Lecture 10:</a:t>
            </a:r>
            <a:endParaRPr lang="en-US" sz="2400" b="1" dirty="0" smtClean="0">
              <a:solidFill>
                <a:srgbClr val="7030A0"/>
              </a:solidFill>
            </a:endParaRPr>
          </a:p>
          <a:p>
            <a:pPr fontAlgn="auto">
              <a:spcAft>
                <a:spcPts val="0"/>
              </a:spcAft>
              <a:defRPr/>
            </a:pPr>
            <a:endParaRPr lang="en-US" sz="2000" b="1" dirty="0" smtClean="0">
              <a:solidFill>
                <a:schemeClr val="tx1"/>
              </a:solidFill>
            </a:endParaRPr>
          </a:p>
          <a:p>
            <a:pPr marL="342900" indent="-342900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000" b="1" dirty="0" smtClean="0">
                <a:solidFill>
                  <a:srgbClr val="7030A0"/>
                </a:solidFill>
              </a:rPr>
              <a:t>Computing </a:t>
            </a:r>
            <a:r>
              <a:rPr lang="en-US" sz="2000" b="1" dirty="0" smtClean="0">
                <a:solidFill>
                  <a:schemeClr val="tx1"/>
                </a:solidFill>
              </a:rPr>
              <a:t>a random sample </a:t>
            </a:r>
            <a:r>
              <a:rPr lang="en-US" sz="2000" b="1" smtClean="0">
                <a:solidFill>
                  <a:schemeClr val="tx1"/>
                </a:solidFill>
              </a:rPr>
              <a:t>and permutation</a:t>
            </a:r>
            <a:endParaRPr lang="en-US" sz="2000" b="1" dirty="0" smtClean="0">
              <a:solidFill>
                <a:schemeClr val="tx1"/>
              </a:solidFill>
            </a:endParaRPr>
          </a:p>
          <a:p>
            <a:pPr marL="342900" indent="-342900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sz="2000" b="1" dirty="0" smtClean="0">
              <a:solidFill>
                <a:srgbClr val="0070C0"/>
              </a:solidFill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1800" b="1" dirty="0" smtClean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6F4FD3-5535-4BD2-8147-A67FFD5F22D1}" type="slidenum">
              <a:rPr lang="en-US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How many </a:t>
            </a:r>
            <a:r>
              <a:rPr lang="en-US" sz="3600" b="1" dirty="0">
                <a:solidFill>
                  <a:srgbClr val="7030A0"/>
                </a:solidFill>
              </a:rPr>
              <a:t>random</a:t>
            </a:r>
            <a:r>
              <a:rPr lang="en-US" sz="3600" b="1" dirty="0"/>
              <a:t> bits ?</a:t>
            </a:r>
            <a:br>
              <a:rPr lang="en-US" sz="3600" b="1" dirty="0"/>
            </a:b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</a:fld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0" y="5729716"/>
            <a:ext cx="369883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Let us generate the random bits </a:t>
            </a:r>
            <a:r>
              <a:rPr lang="en-US" i="1" dirty="0" smtClean="0"/>
              <a:t>lazily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625893" y="5727857"/>
            <a:ext cx="399410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,i.e., only when it is absolutely necessary</a:t>
            </a:r>
            <a:endParaRPr lang="en-US" dirty="0"/>
          </a:p>
        </p:txBody>
      </p:sp>
      <p:graphicFrame>
        <p:nvGraphicFramePr>
          <p:cNvPr id="41" name="Table 40"/>
          <p:cNvGraphicFramePr>
            <a:graphicFrameLocks noGrp="1"/>
          </p:cNvGraphicFramePr>
          <p:nvPr/>
        </p:nvGraphicFramePr>
        <p:xfrm>
          <a:off x="332354" y="1524000"/>
          <a:ext cx="4087246" cy="28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1039246"/>
              </a:tblGrid>
              <a:tr h="82296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2-bits Number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181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blipFill rotWithShape="1">
                      <a:blip r:embed="rId1"/>
                      <a:stretch>
                        <a:fillRect l="-200" t="-169412" r="-34000" b="-334118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Shyam</a:t>
                      </a:r>
                      <a:endParaRPr lang="en-US" b="1" dirty="0"/>
                    </a:p>
                  </a:txBody>
                  <a:tcPr/>
                </a:tc>
              </a:tr>
              <a:tr h="5181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blipFill rotWithShape="1">
                      <a:blip r:embed="rId1"/>
                      <a:stretch>
                        <a:fillRect l="-200" t="-269412" r="-34000" b="-234118"/>
                      </a:stretch>
                    </a:blipFill>
                  </a:tcPr>
                </a:tc>
                <a:tc rowSpan="3">
                  <a:txBody>
                    <a:bodyPr/>
                    <a:lstStyle/>
                    <a:p>
                      <a:r>
                        <a:rPr lang="en-US" b="1" dirty="0" err="1" smtClean="0"/>
                        <a:t>Kabir</a:t>
                      </a:r>
                      <a:endParaRPr lang="en-US" b="1" dirty="0"/>
                    </a:p>
                  </a:txBody>
                  <a:tcPr anchor="ctr"/>
                </a:tc>
              </a:tr>
              <a:tr h="5181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blipFill rotWithShape="1">
                      <a:blip r:embed="rId1"/>
                      <a:stretch>
                        <a:fillRect l="-200" t="-369412" r="-34000" b="-134118"/>
                      </a:stretch>
                    </a:blipFill>
                  </a:tcPr>
                </a:tc>
                <a:tc vMerge="1">
                  <a:tcPr/>
                </a:tc>
              </a:tr>
              <a:tr h="5181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blipFill rotWithShape="1">
                      <a:blip r:embed="rId1"/>
                      <a:stretch>
                        <a:fillRect l="-200" t="-469412" r="-34000" b="-34118"/>
                      </a:stretch>
                    </a:blipFill>
                  </a:tcPr>
                </a:tc>
                <a:tc vMerge="1"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3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How many </a:t>
            </a:r>
            <a:r>
              <a:rPr lang="en-US" sz="3600" b="1" dirty="0">
                <a:solidFill>
                  <a:srgbClr val="7030A0"/>
                </a:solidFill>
              </a:rPr>
              <a:t>random</a:t>
            </a:r>
            <a:r>
              <a:rPr lang="en-US" sz="3600" b="1" dirty="0"/>
              <a:t> bits ?</a:t>
            </a:r>
            <a:br>
              <a:rPr lang="en-US" sz="3600" b="1" dirty="0"/>
            </a:b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Cloud Callout 31"/>
              <p:cNvSpPr/>
              <p:nvPr/>
            </p:nvSpPr>
            <p:spPr>
              <a:xfrm>
                <a:off x="4572000" y="4315217"/>
                <a:ext cx="4724399" cy="1374648"/>
              </a:xfrm>
              <a:prstGeom prst="cloudCallout">
                <a:avLst>
                  <a:gd name="adj1" fmla="val 35043"/>
                  <a:gd name="adj2" fmla="val 60415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If the MSB is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, </a:t>
                </a:r>
              </a:p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do we need other bits of the number ?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2" name="Cloud Callout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4315217"/>
                <a:ext cx="4724399" cy="1374648"/>
              </a:xfrm>
              <a:prstGeom prst="cloudCallout">
                <a:avLst>
                  <a:gd name="adj1" fmla="val 35043"/>
                  <a:gd name="adj2" fmla="val 60415"/>
                </a:avLst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sp>
        <p:nvSpPr>
          <p:cNvPr id="33" name="Smiley Face 32"/>
          <p:cNvSpPr/>
          <p:nvPr/>
        </p:nvSpPr>
        <p:spPr>
          <a:xfrm>
            <a:off x="6476999" y="851210"/>
            <a:ext cx="457200" cy="457200"/>
          </a:xfrm>
          <a:prstGeom prst="smileyFac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5" name="Table 24"/>
          <p:cNvGraphicFramePr>
            <a:graphicFrameLocks noGrp="1"/>
          </p:cNvGraphicFramePr>
          <p:nvPr/>
        </p:nvGraphicFramePr>
        <p:xfrm>
          <a:off x="332354" y="1524000"/>
          <a:ext cx="4087246" cy="28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1039246"/>
              </a:tblGrid>
              <a:tr h="82296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2-bits Number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181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blipFill rotWithShape="1">
                      <a:blip r:embed="rId2"/>
                      <a:stretch>
                        <a:fillRect l="-200" t="-169412" r="-34000" b="-334118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Shyam</a:t>
                      </a:r>
                      <a:endParaRPr lang="en-US" b="1" dirty="0"/>
                    </a:p>
                  </a:txBody>
                  <a:tcPr/>
                </a:tc>
              </a:tr>
              <a:tr h="5181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blipFill rotWithShape="1">
                      <a:blip r:embed="rId2"/>
                      <a:stretch>
                        <a:fillRect l="-200" t="-269412" r="-34000" b="-234118"/>
                      </a:stretch>
                    </a:blipFill>
                  </a:tcPr>
                </a:tc>
                <a:tc rowSpan="3">
                  <a:txBody>
                    <a:bodyPr/>
                    <a:lstStyle/>
                    <a:p>
                      <a:r>
                        <a:rPr lang="en-US" b="1" dirty="0" err="1" smtClean="0"/>
                        <a:t>Kabir</a:t>
                      </a:r>
                      <a:endParaRPr lang="en-US" b="1" dirty="0"/>
                    </a:p>
                  </a:txBody>
                  <a:tcPr anchor="ctr"/>
                </a:tc>
              </a:tr>
              <a:tr h="5181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blipFill rotWithShape="1">
                      <a:blip r:embed="rId2"/>
                      <a:stretch>
                        <a:fillRect l="-200" t="-369412" r="-34000" b="-134118"/>
                      </a:stretch>
                    </a:blipFill>
                  </a:tcPr>
                </a:tc>
                <a:tc vMerge="1">
                  <a:tcPr/>
                </a:tc>
              </a:tr>
              <a:tr h="5181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blipFill rotWithShape="1">
                      <a:blip r:embed="rId2"/>
                      <a:stretch>
                        <a:fillRect l="-200" t="-469412" r="-34000" b="-34118"/>
                      </a:stretch>
                    </a:blipFill>
                  </a:tcPr>
                </a:tc>
                <a:tc vMerge="1">
                  <a:tcPr/>
                </a:tc>
              </a:tr>
            </a:tbl>
          </a:graphicData>
        </a:graphic>
      </p:graphicFrame>
      <p:sp>
        <p:nvSpPr>
          <p:cNvPr id="40" name="TextBox 39"/>
          <p:cNvSpPr txBox="1"/>
          <p:nvPr/>
        </p:nvSpPr>
        <p:spPr>
          <a:xfrm>
            <a:off x="762000" y="5742574"/>
            <a:ext cx="49536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Let us generate the MSB (Most Significant Bit) first.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740425" y="2819400"/>
            <a:ext cx="457200" cy="4572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Oval 11"/>
              <p:cNvSpPr/>
              <p:nvPr/>
            </p:nvSpPr>
            <p:spPr>
              <a:xfrm>
                <a:off x="4724400" y="2819400"/>
                <a:ext cx="457200" cy="4572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006C31"/>
                          </a:solidFill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006C31"/>
                  </a:solidFill>
                </a:endParaRPr>
              </a:p>
            </p:txBody>
          </p:sp>
        </mc:Choice>
        <mc:Fallback>
          <p:sp>
            <p:nvSpPr>
              <p:cNvPr id="12" name="Ova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2819400"/>
                <a:ext cx="457200" cy="457200"/>
              </a:xfrm>
              <a:prstGeom prst="ellipse">
                <a:avLst/>
              </a:prstGeom>
              <a:blipFill rotWithShape="1">
                <a:blip r:embed="rId3"/>
                <a:stretch>
                  <a:fillRect b="-75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sp>
        <p:nvSpPr>
          <p:cNvPr id="6" name="Down Arrow 5"/>
          <p:cNvSpPr/>
          <p:nvPr/>
        </p:nvSpPr>
        <p:spPr>
          <a:xfrm>
            <a:off x="1600200" y="2155566"/>
            <a:ext cx="242316" cy="326767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4500608" y="1857284"/>
                <a:ext cx="4614019" cy="92333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This is because the final number is going to be 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7030A0"/>
                        </a:solidFill>
                        <a:latin typeface="Cambria Math"/>
                      </a:rPr>
                      <m:t>𝟏</m:t>
                    </m:r>
                    <m:r>
                      <a:rPr lang="en-US" b="1" i="1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  <m:r>
                      <a:rPr lang="en-US" b="1" i="1">
                        <a:solidFill>
                          <a:srgbClr val="7030A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dirty="0" smtClean="0"/>
                  <a:t>  or 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7030A0"/>
                        </a:solidFill>
                        <a:latin typeface="Cambria Math"/>
                      </a:rPr>
                      <m:t>𝟏</m:t>
                    </m:r>
                    <m:r>
                      <a:rPr lang="en-US" b="1" i="1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  <m:r>
                      <a:rPr lang="en-US" b="1" i="1" smtClean="0">
                        <a:solidFill>
                          <a:srgbClr val="7030A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algn="ctr"/>
                <a:r>
                  <a:rPr lang="en-US" dirty="0" smtClean="0"/>
                  <a:t>In either cases, the apple will be given to </a:t>
                </a:r>
                <a:r>
                  <a:rPr lang="en-US" b="1" dirty="0" err="1" smtClean="0"/>
                  <a:t>Kabir</a:t>
                </a:r>
                <a:r>
                  <a:rPr lang="en-US" dirty="0" smtClean="0"/>
                  <a:t>.</a:t>
                </a:r>
                <a:endParaRPr lang="en-US" b="1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0608" y="1857284"/>
                <a:ext cx="4614019" cy="923330"/>
              </a:xfrm>
              <a:prstGeom prst="rect">
                <a:avLst/>
              </a:prstGeom>
              <a:blipFill rotWithShape="1">
                <a:blip r:embed="rId4"/>
                <a:stretch>
                  <a:fillRect l="-793" t="-3311" r="-1982" b="-9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6422508" y="1308410"/>
            <a:ext cx="51328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1586483" y="3371447"/>
            <a:ext cx="242317" cy="1048153"/>
          </a:xfrm>
          <a:prstGeom prst="roundRect">
            <a:avLst/>
          </a:prstGeom>
          <a:noFill/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ine Callout 1 14"/>
          <p:cNvSpPr/>
          <p:nvPr/>
        </p:nvSpPr>
        <p:spPr>
          <a:xfrm>
            <a:off x="304800" y="3733800"/>
            <a:ext cx="1066800" cy="306324"/>
          </a:xfrm>
          <a:prstGeom prst="borderCallout1">
            <a:avLst>
              <a:gd name="adj1" fmla="val 49693"/>
              <a:gd name="adj2" fmla="val 100204"/>
              <a:gd name="adj3" fmla="val 50614"/>
              <a:gd name="adj4" fmla="val 116545"/>
            </a:avLst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6C31"/>
                </a:solidFill>
              </a:rPr>
              <a:t>Revealed</a:t>
            </a:r>
            <a:endParaRPr lang="en-US" dirty="0">
              <a:solidFill>
                <a:srgbClr val="006C3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2" grpId="1" animBg="1"/>
      <p:bldP spid="33" grpId="0" animBg="1"/>
      <p:bldP spid="40" grpId="0" animBg="1"/>
      <p:bldP spid="5" grpId="0" animBg="1"/>
      <p:bldP spid="12" grpId="0" animBg="1"/>
      <p:bldP spid="6" grpId="0" animBg="1"/>
      <p:bldP spid="7" grpId="0" animBg="1"/>
      <p:bldP spid="8" grpId="0" animBg="1"/>
      <p:bldP spid="14" grpId="0" animBg="1"/>
      <p:bldP spid="1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How many </a:t>
            </a:r>
            <a:r>
              <a:rPr lang="en-US" sz="3600" b="1" dirty="0">
                <a:solidFill>
                  <a:srgbClr val="7030A0"/>
                </a:solidFill>
              </a:rPr>
              <a:t>random</a:t>
            </a:r>
            <a:r>
              <a:rPr lang="en-US" sz="3600" b="1" dirty="0"/>
              <a:t> bits ?</a:t>
            </a:r>
            <a:br>
              <a:rPr lang="en-US" sz="3600" b="1" dirty="0"/>
            </a:br>
            <a:endParaRPr lang="en-US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𝑋</m:t>
                    </m:r>
                  </m:oMath>
                </a14:m>
                <a:r>
                  <a:rPr lang="en-US" sz="2000" dirty="0" smtClean="0"/>
                  <a:t> : the number of random bits needed.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E</a:t>
                </a:r>
                <a:r>
                  <a:rPr lang="en-US" sz="2000" dirty="0" smtClean="0"/>
                  <a:t>[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𝑋</m:t>
                    </m:r>
                  </m:oMath>
                </a14:m>
                <a:r>
                  <a:rPr lang="en-US" sz="2000" dirty="0" smtClean="0"/>
                  <a:t>]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⋅</m:t>
                    </m:r>
                  </m:oMath>
                </a14:m>
                <a:r>
                  <a:rPr lang="en-US" sz="2000" b="1" dirty="0" smtClean="0"/>
                  <a:t> E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𝑋</m:t>
                    </m:r>
                  </m:oMath>
                </a14:m>
                <a:r>
                  <a:rPr lang="en-US" sz="2000" dirty="0" smtClean="0"/>
                  <a:t>| MSB is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</m:oMath>
                </a14:m>
                <a:r>
                  <a:rPr lang="en-US" sz="2000" dirty="0" smtClean="0"/>
                  <a:t>]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sz="2000" i="1" dirty="0">
                        <a:latin typeface="Cambria Math"/>
                      </a:rPr>
                      <m:t>⋅</m:t>
                    </m:r>
                  </m:oMath>
                </a14:m>
                <a:r>
                  <a:rPr lang="en-US" sz="2000" b="1" dirty="0"/>
                  <a:t> E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𝑋</m:t>
                    </m:r>
                  </m:oMath>
                </a14:m>
                <a:r>
                  <a:rPr lang="en-US" sz="2000" dirty="0"/>
                  <a:t>| MSB is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0</m:t>
                    </m:r>
                  </m:oMath>
                </a14:m>
                <a:r>
                  <a:rPr lang="en-US" sz="2000" dirty="0"/>
                  <a:t>] 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   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sz="2000" i="1" dirty="0">
                        <a:latin typeface="Cambria Math"/>
                      </a:rPr>
                      <m:t>⋅</m:t>
                    </m:r>
                    <m:r>
                      <a:rPr lang="en-US" sz="2000" b="0" i="1" dirty="0" smtClean="0">
                        <a:latin typeface="Cambria Math"/>
                      </a:rPr>
                      <m:t>1+</m:t>
                    </m:r>
                    <m:f>
                      <m:fPr>
                        <m:ctrlP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sz="2000" i="1" dirty="0">
                        <a:latin typeface="Cambria Math"/>
                      </a:rPr>
                      <m:t>⋅</m:t>
                    </m:r>
                    <m:r>
                      <a:rPr lang="en-US" sz="2000" b="0" i="1" dirty="0" smtClean="0">
                        <a:latin typeface="Cambria Math"/>
                      </a:rPr>
                      <m:t>2</m:t>
                    </m:r>
                  </m:oMath>
                </a14:m>
                <a:r>
                  <a:rPr lang="en-US" sz="2000" dirty="0" smtClean="0"/>
                  <a:t>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num>
                      <m:den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sz="2000" i="1" dirty="0">
                        <a:latin typeface="Cambria Math"/>
                      </a:rPr>
                      <m:t>⋅</m:t>
                    </m:r>
                  </m:oMath>
                </a14:m>
                <a:endParaRPr lang="en-US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741" t="-674" b="-5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Cloud Callout 31"/>
              <p:cNvSpPr/>
              <p:nvPr/>
            </p:nvSpPr>
            <p:spPr>
              <a:xfrm>
                <a:off x="4572000" y="3858017"/>
                <a:ext cx="4724399" cy="1374648"/>
              </a:xfrm>
              <a:prstGeom prst="cloudCallout">
                <a:avLst>
                  <a:gd name="adj1" fmla="val 35043"/>
                  <a:gd name="adj2" fmla="val 60415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If the MSB is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, </a:t>
                </a:r>
              </a:p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do we need other bits of the number ?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2" name="Cloud Callout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3858017"/>
                <a:ext cx="4724399" cy="1374648"/>
              </a:xfrm>
              <a:prstGeom prst="cloudCallout">
                <a:avLst>
                  <a:gd name="adj1" fmla="val 35043"/>
                  <a:gd name="adj2" fmla="val 60415"/>
                </a:avLst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graphicFrame>
        <p:nvGraphicFramePr>
          <p:cNvPr id="25" name="Table 24"/>
          <p:cNvGraphicFramePr>
            <a:graphicFrameLocks noGrp="1"/>
          </p:cNvGraphicFramePr>
          <p:nvPr/>
        </p:nvGraphicFramePr>
        <p:xfrm>
          <a:off x="332354" y="1524000"/>
          <a:ext cx="4087246" cy="28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1039246"/>
              </a:tblGrid>
              <a:tr h="82296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2-bits Number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181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blipFill rotWithShape="1">
                      <a:blip r:embed="rId3"/>
                      <a:stretch>
                        <a:fillRect l="-200" t="-169412" r="-34000" b="-334118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Shyam</a:t>
                      </a:r>
                      <a:endParaRPr lang="en-US" b="1" dirty="0"/>
                    </a:p>
                  </a:txBody>
                  <a:tcPr/>
                </a:tc>
              </a:tr>
              <a:tr h="5181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blipFill rotWithShape="1">
                      <a:blip r:embed="rId3"/>
                      <a:stretch>
                        <a:fillRect l="-200" t="-269412" r="-34000" b="-234118"/>
                      </a:stretch>
                    </a:blipFill>
                  </a:tcPr>
                </a:tc>
                <a:tc rowSpan="3">
                  <a:txBody>
                    <a:bodyPr/>
                    <a:lstStyle/>
                    <a:p>
                      <a:endParaRPr lang="en-US" b="1" dirty="0"/>
                    </a:p>
                  </a:txBody>
                  <a:tcPr anchor="ctr"/>
                </a:tc>
              </a:tr>
              <a:tr h="5181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blipFill rotWithShape="1">
                      <a:blip r:embed="rId3"/>
                      <a:stretch>
                        <a:fillRect l="-200" t="-369412" r="-34000" b="-134118"/>
                      </a:stretch>
                    </a:blipFill>
                  </a:tcPr>
                </a:tc>
                <a:tc vMerge="1">
                  <a:tcPr/>
                </a:tc>
              </a:tr>
              <a:tr h="5181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blipFill rotWithShape="1">
                      <a:blip r:embed="rId3"/>
                      <a:stretch>
                        <a:fillRect l="-200" t="-469412" r="-34000" b="-34118"/>
                      </a:stretch>
                    </a:blipFill>
                  </a:tcPr>
                </a:tc>
                <a:tc vMerge="1">
                  <a:tcPr/>
                </a:tc>
              </a:tr>
            </a:tbl>
          </a:graphicData>
        </a:graphic>
      </p:graphicFrame>
      <p:sp>
        <p:nvSpPr>
          <p:cNvPr id="5" name="Oval 4"/>
          <p:cNvSpPr/>
          <p:nvPr/>
        </p:nvSpPr>
        <p:spPr>
          <a:xfrm>
            <a:off x="4740425" y="2819400"/>
            <a:ext cx="457200" cy="4572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Oval 11"/>
              <p:cNvSpPr/>
              <p:nvPr/>
            </p:nvSpPr>
            <p:spPr>
              <a:xfrm>
                <a:off x="4724400" y="2819400"/>
                <a:ext cx="457200" cy="4572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6C31"/>
                          </a:solidFill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rgbClr val="006C31"/>
                  </a:solidFill>
                </a:endParaRPr>
              </a:p>
            </p:txBody>
          </p:sp>
        </mc:Choice>
        <mc:Fallback>
          <p:sp>
            <p:nvSpPr>
              <p:cNvPr id="12" name="Ova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2819400"/>
                <a:ext cx="457200" cy="457200"/>
              </a:xfrm>
              <a:prstGeom prst="ellipse">
                <a:avLst/>
              </a:prstGeom>
              <a:blipFill rotWithShape="1">
                <a:blip r:embed="rId4"/>
                <a:stretch>
                  <a:fillRect b="-75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sp>
        <p:nvSpPr>
          <p:cNvPr id="6" name="Down Arrow 5"/>
          <p:cNvSpPr/>
          <p:nvPr/>
        </p:nvSpPr>
        <p:spPr>
          <a:xfrm>
            <a:off x="1600200" y="1981200"/>
            <a:ext cx="242316" cy="326767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4526866" y="1857284"/>
                <a:ext cx="4561505" cy="92333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This is because the final number is going to be </a:t>
                </a:r>
              </a:p>
              <a:p>
                <a:pPr algn="ctr"/>
                <a:r>
                  <a:rPr lang="en-US" b="1" dirty="0" smtClean="0">
                    <a:solidFill>
                      <a:srgbClr val="7030A0"/>
                    </a:solidFill>
                  </a:rPr>
                  <a:t>         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7030A0"/>
                        </a:solidFill>
                        <a:latin typeface="Cambria Math"/>
                      </a:rPr>
                      <m:t>𝟎</m:t>
                    </m:r>
                    <m:r>
                      <a:rPr lang="en-US" b="1" i="1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  <m:r>
                      <a:rPr lang="en-US" b="1" i="1">
                        <a:solidFill>
                          <a:srgbClr val="7030A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dirty="0" smtClean="0"/>
                  <a:t>  (</a:t>
                </a:r>
                <a:r>
                  <a:rPr lang="en-US" dirty="0" err="1" smtClean="0"/>
                  <a:t>Shyam</a:t>
                </a:r>
                <a:r>
                  <a:rPr lang="en-US" dirty="0" smtClean="0"/>
                  <a:t>)</a:t>
                </a:r>
              </a:p>
              <a:p>
                <a:pPr algn="ctr"/>
                <a:r>
                  <a:rPr lang="en-US" dirty="0" smtClean="0"/>
                  <a:t>or 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7030A0"/>
                        </a:solidFill>
                        <a:latin typeface="Cambria Math"/>
                      </a:rPr>
                      <m:t>𝟎</m:t>
                    </m:r>
                    <m:r>
                      <a:rPr lang="en-US" b="1" i="1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  <m:r>
                      <a:rPr lang="en-US" b="1" i="1" smtClean="0">
                        <a:solidFill>
                          <a:srgbClr val="7030A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dirty="0" smtClean="0"/>
                  <a:t> (</a:t>
                </a:r>
                <a:r>
                  <a:rPr lang="en-US" dirty="0" err="1" smtClean="0"/>
                  <a:t>Kabir</a:t>
                </a:r>
                <a:r>
                  <a:rPr lang="en-US" dirty="0" smtClean="0"/>
                  <a:t>).</a:t>
                </a:r>
                <a:endParaRPr lang="en-US" dirty="0" smtClean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6866" y="1857284"/>
                <a:ext cx="4561505" cy="923330"/>
              </a:xfrm>
              <a:prstGeom prst="rect">
                <a:avLst/>
              </a:prstGeom>
              <a:blipFill rotWithShape="1">
                <a:blip r:embed="rId5"/>
                <a:stretch>
                  <a:fillRect l="-802" t="-3311" r="-1738" b="-9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6422508" y="1308410"/>
            <a:ext cx="54322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Yes.</a:t>
            </a:r>
            <a:endParaRPr lang="en-US" dirty="0"/>
          </a:p>
        </p:txBody>
      </p:sp>
      <p:sp>
        <p:nvSpPr>
          <p:cNvPr id="14" name="Cloud Callout 13"/>
          <p:cNvSpPr/>
          <p:nvPr/>
        </p:nvSpPr>
        <p:spPr>
          <a:xfrm>
            <a:off x="4343400" y="3124200"/>
            <a:ext cx="4724399" cy="1374648"/>
          </a:xfrm>
          <a:prstGeom prst="cloudCallout">
            <a:avLst>
              <a:gd name="adj1" fmla="val 35043"/>
              <a:gd name="adj2" fmla="val 60415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But now the problem becomes simpler. Can you see 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370012" y="3440668"/>
            <a:ext cx="683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Kabir</a:t>
            </a:r>
            <a:endParaRPr lang="en-US" b="1" dirty="0"/>
          </a:p>
        </p:txBody>
      </p:sp>
      <p:sp>
        <p:nvSpPr>
          <p:cNvPr id="10" name="Rectangle 9"/>
          <p:cNvSpPr/>
          <p:nvPr/>
        </p:nvSpPr>
        <p:spPr>
          <a:xfrm>
            <a:off x="152400" y="3402341"/>
            <a:ext cx="4419600" cy="119196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ight Brace 10"/>
          <p:cNvSpPr/>
          <p:nvPr/>
        </p:nvSpPr>
        <p:spPr>
          <a:xfrm rot="5400000">
            <a:off x="2190156" y="4727317"/>
            <a:ext cx="192024" cy="1405390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Brace 18"/>
          <p:cNvSpPr/>
          <p:nvPr/>
        </p:nvSpPr>
        <p:spPr>
          <a:xfrm rot="5400000">
            <a:off x="4264283" y="4727317"/>
            <a:ext cx="192024" cy="1405390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2103265" y="5526024"/>
                <a:ext cx="365806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3265" y="5526024"/>
                <a:ext cx="365806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6452" r="-20968" b="-225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/>
              <p:cNvSpPr txBox="1"/>
              <p:nvPr/>
            </p:nvSpPr>
            <p:spPr>
              <a:xfrm>
                <a:off x="3276600" y="5562600"/>
                <a:ext cx="3871894" cy="48346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1+</m:t>
                    </m:r>
                  </m:oMath>
                </a14:m>
                <a:r>
                  <a:rPr lang="en-US" dirty="0" smtClean="0"/>
                  <a:t> No. of bits to distribute with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600" y="5562600"/>
                <a:ext cx="3871894" cy="483466"/>
              </a:xfrm>
              <a:prstGeom prst="rect">
                <a:avLst/>
              </a:prstGeom>
              <a:blipFill rotWithShape="1">
                <a:blip r:embed="rId7"/>
                <a:stretch>
                  <a:fillRect r="-1570" b="-617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sp>
        <p:nvSpPr>
          <p:cNvPr id="23" name="Rounded Rectangle 22"/>
          <p:cNvSpPr/>
          <p:nvPr/>
        </p:nvSpPr>
        <p:spPr>
          <a:xfrm>
            <a:off x="1586483" y="2362200"/>
            <a:ext cx="242317" cy="1048153"/>
          </a:xfrm>
          <a:prstGeom prst="roundRect">
            <a:avLst/>
          </a:prstGeom>
          <a:noFill/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Line Callout 1 23"/>
          <p:cNvSpPr/>
          <p:nvPr/>
        </p:nvSpPr>
        <p:spPr>
          <a:xfrm>
            <a:off x="304800" y="2724553"/>
            <a:ext cx="1066800" cy="306324"/>
          </a:xfrm>
          <a:prstGeom prst="borderCallout1">
            <a:avLst>
              <a:gd name="adj1" fmla="val 49693"/>
              <a:gd name="adj2" fmla="val 100204"/>
              <a:gd name="adj3" fmla="val 50614"/>
              <a:gd name="adj4" fmla="val 116545"/>
            </a:avLst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6C31"/>
                </a:solidFill>
              </a:rPr>
              <a:t>Revealed</a:t>
            </a:r>
            <a:endParaRPr lang="en-US" dirty="0">
              <a:solidFill>
                <a:srgbClr val="006C3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Down Ribbon 25"/>
              <p:cNvSpPr/>
              <p:nvPr/>
            </p:nvSpPr>
            <p:spPr>
              <a:xfrm>
                <a:off x="5245518" y="4391417"/>
                <a:ext cx="3124200" cy="841248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It is now like the case of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=1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now. 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6" name="Down Ribbon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5518" y="4391417"/>
                <a:ext cx="3124200" cy="841248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8"/>
                <a:stretch>
                  <a:fillRect b="-63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/>
              <p:cNvSpPr txBox="1"/>
              <p:nvPr/>
            </p:nvSpPr>
            <p:spPr>
              <a:xfrm>
                <a:off x="4191000" y="5562600"/>
                <a:ext cx="365805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0" y="5562600"/>
                <a:ext cx="365805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6452" r="-19355" b="-225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Flowchart: Process 27"/>
              <p:cNvSpPr/>
              <p:nvPr/>
            </p:nvSpPr>
            <p:spPr>
              <a:xfrm>
                <a:off x="5206918" y="6172200"/>
                <a:ext cx="3601970" cy="536448"/>
              </a:xfrm>
              <a:prstGeom prst="flowChartProcess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That is, distributing with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. 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8" name="Flowchart: Process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6918" y="6172200"/>
                <a:ext cx="3601970" cy="536448"/>
              </a:xfrm>
              <a:prstGeom prst="flowChartProcess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2.22222E-6 L 0.00243 -0.07291 " pathEditMode="relative" rAng="0" ptsTypes="AA">
                                      <p:cBhvr>
                                        <p:cTn id="7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" y="-36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000"/>
                            </p:stCondLst>
                            <p:childTnLst>
                              <p:par>
                                <p:cTn id="7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500"/>
                            </p:stCondLst>
                            <p:childTnLst>
                              <p:par>
                                <p:cTn id="13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2" grpId="0" animBg="1"/>
      <p:bldP spid="32" grpId="1" animBg="1"/>
      <p:bldP spid="5" grpId="0" animBg="1"/>
      <p:bldP spid="12" grpId="0" animBg="1"/>
      <p:bldP spid="7" grpId="0" animBg="1"/>
      <p:bldP spid="8" grpId="0" animBg="1"/>
      <p:bldP spid="14" grpId="0" animBg="1"/>
      <p:bldP spid="14" grpId="1" animBg="1"/>
      <p:bldP spid="9" grpId="0"/>
      <p:bldP spid="10" grpId="0" animBg="1"/>
      <p:bldP spid="11" grpId="0" animBg="1"/>
      <p:bldP spid="19" grpId="0" animBg="1"/>
      <p:bldP spid="15" grpId="0" animBg="1"/>
      <p:bldP spid="21" grpId="0" animBg="1"/>
      <p:bldP spid="21" grpId="1" animBg="1"/>
      <p:bldP spid="23" grpId="0" animBg="1"/>
      <p:bldP spid="24" grpId="0" animBg="1"/>
      <p:bldP spid="26" grpId="0" animBg="1"/>
      <p:bldP spid="27" grpId="0" animBg="1"/>
      <p:bldP spid="2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dirty="0" smtClean="0"/>
              <a:t>An illustrative </a:t>
            </a:r>
            <a:r>
              <a:rPr lang="en-US" sz="3600" b="1" dirty="0" smtClean="0">
                <a:solidFill>
                  <a:srgbClr val="7030A0"/>
                </a:solidFill>
              </a:rPr>
              <a:t>example</a:t>
            </a:r>
            <a:endParaRPr lang="en-US" sz="36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Subtitle 5"/>
              <p:cNvSpPr>
                <a:spLocks noGrp="1"/>
              </p:cNvSpPr>
              <p:nvPr>
                <p:ph type="subTitle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𝑘</m:t>
                      </m:r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𝟑</m:t>
                      </m:r>
                    </m:oMath>
                  </m:oMathPara>
                </a14:m>
                <a:endParaRPr lang="en-US" b="1" dirty="0" smtClean="0">
                  <a:solidFill>
                    <a:srgbClr val="0070C0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5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8</m:t>
                        </m:r>
                      </m:den>
                    </m:f>
                  </m:oMath>
                </a14:m>
                <a:r>
                  <a:rPr lang="en-US" sz="2400" b="1" dirty="0" smtClean="0">
                    <a:solidFill>
                      <a:schemeClr val="tx1"/>
                    </a:solidFill>
                  </a:rPr>
                  <a:t>,  and</a:t>
                </a:r>
              </a:p>
              <a:p>
                <a:r>
                  <a:rPr lang="en-US" sz="2400" b="1" dirty="0" smtClean="0">
                    <a:solidFill>
                      <a:schemeClr val="tx1"/>
                    </a:solidFill>
                  </a:rPr>
                  <a:t>   </a:t>
                </a:r>
                <a:r>
                  <a:rPr lang="en-US" sz="2400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rgbClr val="0070C0"/>
                        </a:solidFill>
                        <a:latin typeface="Cambria Math"/>
                      </a:rPr>
                      <m:t>1−</m:t>
                    </m:r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8</m:t>
                        </m:r>
                      </m:den>
                    </m:f>
                  </m:oMath>
                </a14:m>
                <a:r>
                  <a:rPr lang="en-US" sz="2400" b="1" dirty="0" smtClean="0"/>
                  <a:t> </a:t>
                </a:r>
              </a:p>
              <a:p>
                <a:endParaRPr lang="en-US" b="1" dirty="0"/>
              </a:p>
            </p:txBody>
          </p:sp>
        </mc:Choice>
        <mc:Fallback>
          <p:sp>
            <p:nvSpPr>
              <p:cNvPr id="6" name="Subtitle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blipFill rotWithShape="1">
                <a:blip r:embed="rId1"/>
                <a:stretch>
                  <a:fillRect t="-4181" b="-494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</a:fld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4038600" y="3810000"/>
            <a:ext cx="1143000" cy="609600"/>
          </a:xfrm>
          <a:prstGeom prst="roundRect">
            <a:avLst/>
          </a:prstGeom>
          <a:noFill/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How many </a:t>
            </a:r>
            <a:r>
              <a:rPr lang="en-US" sz="3600" b="1" dirty="0">
                <a:solidFill>
                  <a:srgbClr val="7030A0"/>
                </a:solidFill>
              </a:rPr>
              <a:t>random</a:t>
            </a:r>
            <a:r>
              <a:rPr lang="en-US" sz="3600" b="1" dirty="0"/>
              <a:t> bits ?</a:t>
            </a:r>
            <a:br>
              <a:rPr lang="en-US" sz="3600" b="1" dirty="0"/>
            </a:b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</a:fld>
            <a:endParaRPr lang="en-US"/>
          </a:p>
        </p:txBody>
      </p:sp>
      <p:graphicFrame>
        <p:nvGraphicFramePr>
          <p:cNvPr id="41" name="Table 40"/>
          <p:cNvGraphicFramePr>
            <a:graphicFrameLocks noGrp="1"/>
          </p:cNvGraphicFramePr>
          <p:nvPr/>
        </p:nvGraphicFramePr>
        <p:xfrm>
          <a:off x="332354" y="1524000"/>
          <a:ext cx="4087246" cy="496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1039246"/>
              </a:tblGrid>
              <a:tr h="82296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3-bits Number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181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blipFill rotWithShape="1">
                      <a:blip r:embed="rId1"/>
                      <a:stretch>
                        <a:fillRect l="-200" t="-169412" r="-34000" b="-734118"/>
                      </a:stretch>
                    </a:blipFill>
                  </a:tcPr>
                </a:tc>
                <a:tc rowSpan="5">
                  <a:txBody>
                    <a:bodyPr/>
                    <a:lstStyle/>
                    <a:p>
                      <a:r>
                        <a:rPr lang="en-US" b="1" dirty="0" err="1" smtClean="0"/>
                        <a:t>Shyam</a:t>
                      </a:r>
                      <a:endParaRPr lang="en-US" b="1" dirty="0"/>
                    </a:p>
                  </a:txBody>
                  <a:tcPr anchor="ctr"/>
                </a:tc>
              </a:tr>
              <a:tr h="5181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blipFill rotWithShape="1">
                      <a:blip r:embed="rId1"/>
                      <a:stretch>
                        <a:fillRect l="-200" t="-269412" r="-34000" b="-634118"/>
                      </a:stretch>
                    </a:blipFill>
                  </a:tcPr>
                </a:tc>
                <a:tc vMerge="1">
                  <a:tcPr anchor="ctr"/>
                </a:tc>
              </a:tr>
              <a:tr h="5181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blipFill rotWithShape="1">
                      <a:blip r:embed="rId1"/>
                      <a:stretch>
                        <a:fillRect l="-200" t="-369412" r="-34000" b="-534118"/>
                      </a:stretch>
                    </a:blipFill>
                  </a:tcPr>
                </a:tc>
                <a:tc vMerge="1">
                  <a:tcPr/>
                </a:tc>
              </a:tr>
              <a:tr h="5181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blipFill rotWithShape="1">
                      <a:blip r:embed="rId1"/>
                      <a:stretch>
                        <a:fillRect l="-200" t="-469412" r="-34000" b="-434118"/>
                      </a:stretch>
                    </a:blipFill>
                  </a:tcPr>
                </a:tc>
                <a:tc vMerge="1">
                  <a:tcPr/>
                </a:tc>
              </a:tr>
              <a:tr h="5181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blipFill rotWithShape="1">
                      <a:blip r:embed="rId1"/>
                      <a:stretch>
                        <a:fillRect l="-200" t="-569412" r="-34000" b="-334118"/>
                      </a:stretch>
                    </a:blipFill>
                  </a:tcPr>
                </a:tc>
                <a:tc vMerge="1">
                  <a:tcPr anchor="ctr"/>
                </a:tc>
              </a:tr>
              <a:tr h="5181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blipFill rotWithShape="1">
                      <a:blip r:embed="rId1"/>
                      <a:stretch>
                        <a:fillRect l="-200" t="-669412" r="-34000" b="-234118"/>
                      </a:stretch>
                    </a:blipFill>
                  </a:tcPr>
                </a:tc>
                <a:tc rowSpan="3">
                  <a:txBody>
                    <a:bodyPr/>
                    <a:lstStyle/>
                    <a:p>
                      <a:r>
                        <a:rPr lang="en-US" b="1" dirty="0" err="1" smtClean="0"/>
                        <a:t>Kabir</a:t>
                      </a:r>
                      <a:endParaRPr lang="en-US" b="1" dirty="0"/>
                    </a:p>
                  </a:txBody>
                  <a:tcPr anchor="ctr"/>
                </a:tc>
              </a:tr>
              <a:tr h="5181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blipFill rotWithShape="1">
                      <a:blip r:embed="rId1"/>
                      <a:stretch>
                        <a:fillRect l="-200" t="-769412" r="-34000" b="-134118"/>
                      </a:stretch>
                    </a:blipFill>
                  </a:tcPr>
                </a:tc>
                <a:tc vMerge="1">
                  <a:tcPr anchor="ctr"/>
                </a:tc>
              </a:tr>
              <a:tr h="5181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blipFill rotWithShape="1">
                      <a:blip r:embed="rId1"/>
                      <a:stretch>
                        <a:fillRect l="-200" t="-869412" r="-34000" b="-34118"/>
                      </a:stretch>
                    </a:blipFill>
                  </a:tcPr>
                </a:tc>
                <a:tc vMerge="1">
                  <a:tcPr anchor="ctr"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0" y="6488668"/>
            <a:ext cx="369883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Let us generate the random bits </a:t>
            </a:r>
            <a:r>
              <a:rPr lang="en-US" i="1" dirty="0" smtClean="0"/>
              <a:t>lazily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625893" y="6486809"/>
            <a:ext cx="399410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,i.e., only when it is absolutely necessary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/>
          <p:cNvSpPr/>
          <p:nvPr/>
        </p:nvSpPr>
        <p:spPr>
          <a:xfrm>
            <a:off x="4740425" y="2819400"/>
            <a:ext cx="457200" cy="4572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How many </a:t>
            </a:r>
            <a:r>
              <a:rPr lang="en-US" sz="3600" b="1" dirty="0">
                <a:solidFill>
                  <a:srgbClr val="7030A0"/>
                </a:solidFill>
              </a:rPr>
              <a:t>random</a:t>
            </a:r>
            <a:r>
              <a:rPr lang="en-US" sz="3600" b="1" dirty="0"/>
              <a:t> bits ?</a:t>
            </a:r>
            <a:br>
              <a:rPr lang="en-US" sz="3600" b="1" dirty="0"/>
            </a:b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</a:fld>
            <a:endParaRPr lang="en-US"/>
          </a:p>
        </p:txBody>
      </p:sp>
      <p:graphicFrame>
        <p:nvGraphicFramePr>
          <p:cNvPr id="41" name="Table 40"/>
          <p:cNvGraphicFramePr>
            <a:graphicFrameLocks noGrp="1"/>
          </p:cNvGraphicFramePr>
          <p:nvPr/>
        </p:nvGraphicFramePr>
        <p:xfrm>
          <a:off x="332354" y="1524000"/>
          <a:ext cx="4087246" cy="496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1039246"/>
              </a:tblGrid>
              <a:tr h="82296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3-bits Number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181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blipFill rotWithShape="1">
                      <a:blip r:embed="rId1"/>
                      <a:stretch>
                        <a:fillRect l="-200" t="-169412" r="-34000" b="-734118"/>
                      </a:stretch>
                    </a:blipFill>
                  </a:tcPr>
                </a:tc>
                <a:tc rowSpan="5">
                  <a:txBody>
                    <a:bodyPr/>
                    <a:lstStyle/>
                    <a:p>
                      <a:r>
                        <a:rPr lang="en-US" b="1" dirty="0" err="1" smtClean="0"/>
                        <a:t>Shyam</a:t>
                      </a:r>
                      <a:endParaRPr lang="en-US" b="1" dirty="0"/>
                    </a:p>
                  </a:txBody>
                  <a:tcPr anchor="ctr"/>
                </a:tc>
              </a:tr>
              <a:tr h="5181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blipFill rotWithShape="1">
                      <a:blip r:embed="rId1"/>
                      <a:stretch>
                        <a:fillRect l="-200" t="-269412" r="-34000" b="-634118"/>
                      </a:stretch>
                    </a:blipFill>
                  </a:tcPr>
                </a:tc>
                <a:tc vMerge="1">
                  <a:tcPr anchor="ctr"/>
                </a:tc>
              </a:tr>
              <a:tr h="5181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blipFill rotWithShape="1">
                      <a:blip r:embed="rId1"/>
                      <a:stretch>
                        <a:fillRect l="-200" t="-369412" r="-34000" b="-534118"/>
                      </a:stretch>
                    </a:blipFill>
                  </a:tcPr>
                </a:tc>
                <a:tc vMerge="1">
                  <a:tcPr/>
                </a:tc>
              </a:tr>
              <a:tr h="5181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blipFill rotWithShape="1">
                      <a:blip r:embed="rId1"/>
                      <a:stretch>
                        <a:fillRect l="-200" t="-469412" r="-34000" b="-434118"/>
                      </a:stretch>
                    </a:blipFill>
                  </a:tcPr>
                </a:tc>
                <a:tc vMerge="1">
                  <a:tcPr/>
                </a:tc>
              </a:tr>
              <a:tr h="5181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blipFill rotWithShape="1">
                      <a:blip r:embed="rId1"/>
                      <a:stretch>
                        <a:fillRect l="-200" t="-569412" r="-34000" b="-334118"/>
                      </a:stretch>
                    </a:blipFill>
                  </a:tcPr>
                </a:tc>
                <a:tc vMerge="1">
                  <a:tcPr anchor="ctr"/>
                </a:tc>
              </a:tr>
              <a:tr h="5181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blipFill rotWithShape="1">
                      <a:blip r:embed="rId1"/>
                      <a:stretch>
                        <a:fillRect l="-200" t="-669412" r="-34000" b="-234118"/>
                      </a:stretch>
                    </a:blipFill>
                  </a:tcPr>
                </a:tc>
                <a:tc rowSpan="3">
                  <a:txBody>
                    <a:bodyPr/>
                    <a:lstStyle/>
                    <a:p>
                      <a:r>
                        <a:rPr lang="en-US" b="1" dirty="0" err="1" smtClean="0"/>
                        <a:t>Kabir</a:t>
                      </a:r>
                      <a:endParaRPr lang="en-US" b="1" dirty="0"/>
                    </a:p>
                  </a:txBody>
                  <a:tcPr anchor="ctr"/>
                </a:tc>
              </a:tr>
              <a:tr h="5181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blipFill rotWithShape="1">
                      <a:blip r:embed="rId1"/>
                      <a:stretch>
                        <a:fillRect l="-200" t="-769412" r="-34000" b="-134118"/>
                      </a:stretch>
                    </a:blipFill>
                  </a:tcPr>
                </a:tc>
                <a:tc vMerge="1">
                  <a:tcPr anchor="ctr"/>
                </a:tc>
              </a:tr>
              <a:tr h="5181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blipFill rotWithShape="1">
                      <a:blip r:embed="rId1"/>
                      <a:stretch>
                        <a:fillRect l="-200" t="-869412" r="-34000" b="-34118"/>
                      </a:stretch>
                    </a:blipFill>
                  </a:tcPr>
                </a:tc>
                <a:tc vMerge="1">
                  <a:tcPr anchor="ctr"/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8" name="Cloud Callout 7"/>
              <p:cNvSpPr/>
              <p:nvPr/>
            </p:nvSpPr>
            <p:spPr>
              <a:xfrm>
                <a:off x="4572000" y="4315217"/>
                <a:ext cx="4724399" cy="1374648"/>
              </a:xfrm>
              <a:prstGeom prst="cloudCallout">
                <a:avLst>
                  <a:gd name="adj1" fmla="val 35043"/>
                  <a:gd name="adj2" fmla="val 60415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If the MSB is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, </a:t>
                </a:r>
              </a:p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do we need other bits of the number ?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" name="Cloud Callout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4315217"/>
                <a:ext cx="4724399" cy="1374648"/>
              </a:xfrm>
              <a:prstGeom prst="cloudCallout">
                <a:avLst>
                  <a:gd name="adj1" fmla="val 35043"/>
                  <a:gd name="adj2" fmla="val 60415"/>
                </a:avLst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sp>
        <p:nvSpPr>
          <p:cNvPr id="9" name="Smiley Face 8"/>
          <p:cNvSpPr/>
          <p:nvPr/>
        </p:nvSpPr>
        <p:spPr>
          <a:xfrm>
            <a:off x="6476999" y="851210"/>
            <a:ext cx="457200" cy="457200"/>
          </a:xfrm>
          <a:prstGeom prst="smileyFac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Oval 9"/>
              <p:cNvSpPr/>
              <p:nvPr/>
            </p:nvSpPr>
            <p:spPr>
              <a:xfrm>
                <a:off x="4724400" y="2819400"/>
                <a:ext cx="457200" cy="4572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6C31"/>
                          </a:solidFill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rgbClr val="006C31"/>
                  </a:solidFill>
                </a:endParaRPr>
              </a:p>
            </p:txBody>
          </p:sp>
        </mc:Choice>
        <mc:Fallback>
          <p:sp>
            <p:nvSpPr>
              <p:cNvPr id="10" name="Oval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2819400"/>
                <a:ext cx="457200" cy="457200"/>
              </a:xfrm>
              <a:prstGeom prst="ellipse">
                <a:avLst/>
              </a:prstGeom>
              <a:blipFill rotWithShape="1">
                <a:blip r:embed="rId3"/>
                <a:stretch>
                  <a:fillRect b="-75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4446844" y="1857284"/>
                <a:ext cx="4721549" cy="92333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This is because the final number is going to be 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7030A0"/>
                        </a:solidFill>
                        <a:latin typeface="Cambria Math"/>
                      </a:rPr>
                      <m:t>𝟎</m:t>
                    </m:r>
                    <m:r>
                      <a:rPr lang="en-US" b="1" i="1" smtClean="0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  <m:r>
                      <a:rPr lang="en-US" b="1" i="1" smtClean="0">
                        <a:solidFill>
                          <a:srgbClr val="7030A0"/>
                        </a:solidFill>
                        <a:latin typeface="Cambria Math"/>
                      </a:rPr>
                      <m:t>𝟎</m:t>
                    </m:r>
                    <m:r>
                      <a:rPr lang="en-US" b="1" i="1" smtClean="0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  <m:r>
                      <a:rPr lang="en-US" b="1" i="1" smtClean="0">
                        <a:solidFill>
                          <a:srgbClr val="7030A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dirty="0" smtClean="0"/>
                  <a:t>  </a:t>
                </a:r>
                <a:r>
                  <a:rPr lang="en-US" dirty="0" smtClean="0"/>
                  <a:t>or 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7030A0"/>
                        </a:solidFill>
                        <a:latin typeface="Cambria Math"/>
                      </a:rPr>
                      <m:t>𝟎</m:t>
                    </m:r>
                    <m:r>
                      <a:rPr lang="en-US" b="1" i="1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  <m:r>
                      <a:rPr lang="en-US" b="1" i="1" smtClean="0">
                        <a:solidFill>
                          <a:srgbClr val="7030A0"/>
                        </a:solidFill>
                        <a:latin typeface="Cambria Math"/>
                      </a:rPr>
                      <m:t>𝟎</m:t>
                    </m:r>
                    <m:r>
                      <a:rPr lang="en-US" b="1" i="1" smtClean="0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  <m:r>
                      <a:rPr lang="en-US" b="1" i="1" smtClean="0">
                        <a:solidFill>
                          <a:srgbClr val="7030A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dirty="0" smtClean="0"/>
                  <a:t> or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7030A0"/>
                        </a:solidFill>
                        <a:latin typeface="Cambria Math"/>
                      </a:rPr>
                      <m:t>𝟎</m:t>
                    </m:r>
                    <m:r>
                      <a:rPr lang="en-US" b="1" i="1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  <m:r>
                      <a:rPr lang="en-US" b="1" i="1" smtClean="0">
                        <a:solidFill>
                          <a:srgbClr val="7030A0"/>
                        </a:solidFill>
                        <a:latin typeface="Cambria Math"/>
                      </a:rPr>
                      <m:t>𝟏</m:t>
                    </m:r>
                    <m:r>
                      <a:rPr lang="en-US" b="1" i="1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  <m:r>
                      <a:rPr lang="en-US" b="1" i="1">
                        <a:solidFill>
                          <a:srgbClr val="7030A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or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7030A0"/>
                        </a:solidFill>
                        <a:latin typeface="Cambria Math"/>
                      </a:rPr>
                      <m:t>𝟎</m:t>
                    </m:r>
                    <m:r>
                      <a:rPr lang="en-US" b="1" i="1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  <m:r>
                      <a:rPr lang="en-US" b="1" i="1" smtClean="0">
                        <a:solidFill>
                          <a:srgbClr val="7030A0"/>
                        </a:solidFill>
                        <a:latin typeface="Cambria Math"/>
                      </a:rPr>
                      <m:t>𝟏</m:t>
                    </m:r>
                    <m:r>
                      <a:rPr lang="en-US" b="1" i="1" smtClean="0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  <m:r>
                      <a:rPr lang="en-US" b="1" i="1" smtClean="0">
                        <a:solidFill>
                          <a:srgbClr val="7030A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dirty="0"/>
                  <a:t> </a:t>
                </a:r>
              </a:p>
              <a:p>
                <a:pPr algn="ctr"/>
                <a:r>
                  <a:rPr lang="en-US" dirty="0" smtClean="0"/>
                  <a:t>In </a:t>
                </a:r>
                <a:r>
                  <a:rPr lang="en-US" dirty="0" smtClean="0"/>
                  <a:t>these</a:t>
                </a:r>
                <a:r>
                  <a:rPr lang="en-US" dirty="0" smtClean="0"/>
                  <a:t> </a:t>
                </a:r>
                <a:r>
                  <a:rPr lang="en-US" dirty="0" smtClean="0"/>
                  <a:t>cases, the apple will be given to </a:t>
                </a:r>
                <a:r>
                  <a:rPr lang="en-US" b="1" dirty="0" err="1" smtClean="0"/>
                  <a:t>Shyam</a:t>
                </a:r>
                <a:r>
                  <a:rPr lang="en-US" dirty="0" smtClean="0"/>
                  <a:t>.</a:t>
                </a:r>
                <a:endParaRPr lang="en-US" b="1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6844" y="1857284"/>
                <a:ext cx="4721549" cy="923330"/>
              </a:xfrm>
              <a:prstGeom prst="rect">
                <a:avLst/>
              </a:prstGeom>
              <a:blipFill rotWithShape="1">
                <a:blip r:embed="rId4"/>
                <a:stretch>
                  <a:fillRect l="-516" t="-3311" r="-1677" b="-9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6422508" y="1308410"/>
            <a:ext cx="51328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28200" y="6488668"/>
            <a:ext cx="49536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Let us generate the MSB (Most Significant Bit) first.</a:t>
            </a:r>
            <a:endParaRPr lang="en-US" dirty="0"/>
          </a:p>
        </p:txBody>
      </p:sp>
      <p:sp>
        <p:nvSpPr>
          <p:cNvPr id="15" name="Down Arrow 14"/>
          <p:cNvSpPr/>
          <p:nvPr/>
        </p:nvSpPr>
        <p:spPr>
          <a:xfrm>
            <a:off x="1447800" y="2133600"/>
            <a:ext cx="242316" cy="326767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1447799" y="2323294"/>
            <a:ext cx="242317" cy="2096306"/>
          </a:xfrm>
          <a:prstGeom prst="roundRect">
            <a:avLst/>
          </a:prstGeom>
          <a:noFill/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Line Callout 1 17"/>
          <p:cNvSpPr/>
          <p:nvPr/>
        </p:nvSpPr>
        <p:spPr>
          <a:xfrm>
            <a:off x="228600" y="3065123"/>
            <a:ext cx="1066800" cy="612648"/>
          </a:xfrm>
          <a:prstGeom prst="borderCallout1">
            <a:avLst>
              <a:gd name="adj1" fmla="val 49693"/>
              <a:gd name="adj2" fmla="val 100204"/>
              <a:gd name="adj3" fmla="val 50614"/>
              <a:gd name="adj4" fmla="val 116545"/>
            </a:avLst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6C31"/>
                </a:solidFill>
              </a:rPr>
              <a:t>Revealed</a:t>
            </a:r>
            <a:endParaRPr lang="en-US" dirty="0">
              <a:solidFill>
                <a:srgbClr val="006C3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8" grpId="0" animBg="1"/>
      <p:bldP spid="8" grpId="1" animBg="1"/>
      <p:bldP spid="9" grpId="0" animBg="1"/>
      <p:bldP spid="10" grpId="0" animBg="1"/>
      <p:bldP spid="11" grpId="0" animBg="1"/>
      <p:bldP spid="12" grpId="0" animBg="1"/>
      <p:bldP spid="14" grpId="0" animBg="1"/>
      <p:bldP spid="15" grpId="0" animBg="1"/>
      <p:bldP spid="17" grpId="0" animBg="1"/>
      <p:bldP spid="1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How many </a:t>
            </a:r>
            <a:r>
              <a:rPr lang="en-US" sz="3600" b="1" dirty="0">
                <a:solidFill>
                  <a:srgbClr val="7030A0"/>
                </a:solidFill>
              </a:rPr>
              <a:t>random</a:t>
            </a:r>
            <a:r>
              <a:rPr lang="en-US" sz="3600" b="1" dirty="0"/>
              <a:t> bits ?</a:t>
            </a:r>
            <a:br>
              <a:rPr lang="en-US" sz="3600" b="1" dirty="0"/>
            </a:b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</a:fld>
            <a:endParaRPr lang="en-US"/>
          </a:p>
        </p:txBody>
      </p:sp>
      <p:graphicFrame>
        <p:nvGraphicFramePr>
          <p:cNvPr id="41" name="Table 40"/>
          <p:cNvGraphicFramePr>
            <a:graphicFrameLocks noGrp="1"/>
          </p:cNvGraphicFramePr>
          <p:nvPr/>
        </p:nvGraphicFramePr>
        <p:xfrm>
          <a:off x="332354" y="1524000"/>
          <a:ext cx="4087246" cy="496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1039246"/>
              </a:tblGrid>
              <a:tr h="82296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3-bits Number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181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blipFill rotWithShape="1">
                      <a:blip r:embed="rId1"/>
                      <a:stretch>
                        <a:fillRect l="-200" t="-169412" r="-34000" b="-734118"/>
                      </a:stretch>
                    </a:blipFill>
                  </a:tcPr>
                </a:tc>
                <a:tc rowSpan="5">
                  <a:txBody>
                    <a:bodyPr/>
                    <a:lstStyle/>
                    <a:p>
                      <a:endParaRPr lang="en-US" b="1" dirty="0"/>
                    </a:p>
                  </a:txBody>
                  <a:tcPr anchor="ctr"/>
                </a:tc>
              </a:tr>
              <a:tr h="5181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blipFill rotWithShape="1">
                      <a:blip r:embed="rId1"/>
                      <a:stretch>
                        <a:fillRect l="-200" t="-269412" r="-34000" b="-634118"/>
                      </a:stretch>
                    </a:blipFill>
                  </a:tcPr>
                </a:tc>
                <a:tc vMerge="1">
                  <a:tcPr anchor="ctr"/>
                </a:tc>
              </a:tr>
              <a:tr h="5181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blipFill rotWithShape="1">
                      <a:blip r:embed="rId1"/>
                      <a:stretch>
                        <a:fillRect l="-200" t="-369412" r="-34000" b="-534118"/>
                      </a:stretch>
                    </a:blipFill>
                  </a:tcPr>
                </a:tc>
                <a:tc vMerge="1">
                  <a:tcPr/>
                </a:tc>
              </a:tr>
              <a:tr h="5181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blipFill rotWithShape="1">
                      <a:blip r:embed="rId1"/>
                      <a:stretch>
                        <a:fillRect l="-200" t="-469412" r="-34000" b="-434118"/>
                      </a:stretch>
                    </a:blipFill>
                  </a:tcPr>
                </a:tc>
                <a:tc vMerge="1">
                  <a:tcPr/>
                </a:tc>
              </a:tr>
              <a:tr h="5181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blipFill rotWithShape="1">
                      <a:blip r:embed="rId1"/>
                      <a:stretch>
                        <a:fillRect l="-200" t="-569412" r="-34000" b="-334118"/>
                      </a:stretch>
                    </a:blipFill>
                  </a:tcPr>
                </a:tc>
                <a:tc vMerge="1">
                  <a:tcPr anchor="ctr"/>
                </a:tc>
              </a:tr>
              <a:tr h="5181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blipFill rotWithShape="1">
                      <a:blip r:embed="rId1"/>
                      <a:stretch>
                        <a:fillRect l="-200" t="-669412" r="-34000" b="-234118"/>
                      </a:stretch>
                    </a:blipFill>
                  </a:tcPr>
                </a:tc>
                <a:tc rowSpan="3">
                  <a:txBody>
                    <a:bodyPr/>
                    <a:lstStyle/>
                    <a:p>
                      <a:r>
                        <a:rPr lang="en-US" b="1" dirty="0" err="1" smtClean="0"/>
                        <a:t>Kabir</a:t>
                      </a:r>
                      <a:endParaRPr lang="en-US" b="1" dirty="0"/>
                    </a:p>
                  </a:txBody>
                  <a:tcPr anchor="ctr"/>
                </a:tc>
              </a:tr>
              <a:tr h="5181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blipFill rotWithShape="1">
                      <a:blip r:embed="rId1"/>
                      <a:stretch>
                        <a:fillRect l="-200" t="-769412" r="-34000" b="-134118"/>
                      </a:stretch>
                    </a:blipFill>
                  </a:tcPr>
                </a:tc>
                <a:tc vMerge="1">
                  <a:tcPr anchor="ctr"/>
                </a:tc>
              </a:tr>
              <a:tr h="5181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blipFill rotWithShape="1">
                      <a:blip r:embed="rId1"/>
                      <a:stretch>
                        <a:fillRect l="-200" t="-869412" r="-34000" b="-34118"/>
                      </a:stretch>
                    </a:blipFill>
                  </a:tcPr>
                </a:tc>
                <a:tc vMerge="1">
                  <a:tcPr anchor="ctr"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04800" y="6488668"/>
            <a:ext cx="49536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Let us generate the MSB (Most Significant Bit) first.</a:t>
            </a:r>
            <a:endParaRPr lang="en-US" dirty="0"/>
          </a:p>
        </p:txBody>
      </p:sp>
      <p:sp>
        <p:nvSpPr>
          <p:cNvPr id="9" name="Down Arrow 8"/>
          <p:cNvSpPr/>
          <p:nvPr/>
        </p:nvSpPr>
        <p:spPr>
          <a:xfrm>
            <a:off x="1447800" y="2133600"/>
            <a:ext cx="242316" cy="326767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loud Callout 9"/>
              <p:cNvSpPr/>
              <p:nvPr/>
            </p:nvSpPr>
            <p:spPr>
              <a:xfrm>
                <a:off x="4572000" y="3858017"/>
                <a:ext cx="4724399" cy="1374648"/>
              </a:xfrm>
              <a:prstGeom prst="cloudCallout">
                <a:avLst>
                  <a:gd name="adj1" fmla="val 35043"/>
                  <a:gd name="adj2" fmla="val 60415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If the MSB is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, </a:t>
                </a:r>
              </a:p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do we need other bits of the number ?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" name="Cloud Callout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3858017"/>
                <a:ext cx="4724399" cy="1374648"/>
              </a:xfrm>
              <a:prstGeom prst="cloudCallout">
                <a:avLst>
                  <a:gd name="adj1" fmla="val 35043"/>
                  <a:gd name="adj2" fmla="val 60415"/>
                </a:avLst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4526866" y="1857284"/>
                <a:ext cx="4561505" cy="92333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This is because the final number is going to be </a:t>
                </a:r>
              </a:p>
              <a:p>
                <a:pPr algn="ctr"/>
                <a:r>
                  <a:rPr lang="en-US" b="1" dirty="0" smtClean="0">
                    <a:solidFill>
                      <a:srgbClr val="7030A0"/>
                    </a:solidFill>
                  </a:rPr>
                  <a:t>         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7030A0"/>
                        </a:solidFill>
                        <a:latin typeface="Cambria Math"/>
                      </a:rPr>
                      <m:t>𝟏</m:t>
                    </m:r>
                    <m:r>
                      <a:rPr lang="en-US" b="1" i="1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  <m:r>
                      <a:rPr lang="en-US" b="1" i="1" smtClean="0">
                        <a:solidFill>
                          <a:srgbClr val="7030A0"/>
                        </a:solidFill>
                        <a:latin typeface="Cambria Math"/>
                      </a:rPr>
                      <m:t>𝟎</m:t>
                    </m:r>
                    <m:r>
                      <a:rPr lang="en-US" b="1" i="1" smtClean="0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  <m:r>
                      <a:rPr lang="en-US" b="1" i="1" smtClean="0">
                        <a:solidFill>
                          <a:srgbClr val="7030A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dirty="0" smtClean="0"/>
                  <a:t>  (</a:t>
                </a:r>
                <a:r>
                  <a:rPr lang="en-US" dirty="0" err="1" smtClean="0"/>
                  <a:t>Shyam</a:t>
                </a:r>
                <a:r>
                  <a:rPr lang="en-US" dirty="0" smtClean="0"/>
                  <a:t>)</a:t>
                </a:r>
              </a:p>
              <a:p>
                <a:pPr algn="ctr"/>
                <a:r>
                  <a:rPr lang="en-US" dirty="0" smtClean="0"/>
                  <a:t>or 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7030A0"/>
                        </a:solidFill>
                        <a:latin typeface="Cambria Math"/>
                      </a:rPr>
                      <m:t>𝟏</m:t>
                    </m:r>
                    <m:r>
                      <a:rPr lang="en-US" b="1" i="1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  <m:r>
                      <a:rPr lang="en-US" b="1" i="1" smtClean="0">
                        <a:solidFill>
                          <a:srgbClr val="7030A0"/>
                        </a:solidFill>
                        <a:latin typeface="Cambria Math"/>
                      </a:rPr>
                      <m:t>𝟎</m:t>
                    </m:r>
                    <m:r>
                      <a:rPr lang="en-US" b="1" i="1" smtClean="0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  <m:r>
                      <a:rPr lang="en-US" b="1" i="1" smtClean="0">
                        <a:solidFill>
                          <a:srgbClr val="7030A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dirty="0" smtClean="0"/>
                  <a:t> or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7030A0"/>
                        </a:solidFill>
                        <a:latin typeface="Cambria Math"/>
                      </a:rPr>
                      <m:t>𝟏</m:t>
                    </m:r>
                    <m:r>
                      <a:rPr lang="en-US" b="1" i="1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  <m:r>
                      <a:rPr lang="en-US" b="1" i="1" smtClean="0">
                        <a:solidFill>
                          <a:srgbClr val="7030A0"/>
                        </a:solidFill>
                        <a:latin typeface="Cambria Math"/>
                      </a:rPr>
                      <m:t>𝟏</m:t>
                    </m:r>
                    <m:r>
                      <a:rPr lang="en-US" b="1" i="1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  <m:r>
                      <a:rPr lang="en-US" b="1" i="1" smtClean="0">
                        <a:solidFill>
                          <a:srgbClr val="7030A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dirty="0" smtClean="0"/>
                  <a:t> or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7030A0"/>
                        </a:solidFill>
                        <a:latin typeface="Cambria Math"/>
                      </a:rPr>
                      <m:t>𝟏</m:t>
                    </m:r>
                    <m:r>
                      <a:rPr lang="en-US" b="1" i="1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  <m:r>
                      <a:rPr lang="en-US" b="1" i="1" smtClean="0">
                        <a:solidFill>
                          <a:srgbClr val="7030A0"/>
                        </a:solidFill>
                        <a:latin typeface="Cambria Math"/>
                      </a:rPr>
                      <m:t>𝟏</m:t>
                    </m:r>
                    <m:r>
                      <a:rPr lang="en-US" b="1" i="1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  <m:r>
                      <a:rPr lang="en-US" b="1" i="1">
                        <a:solidFill>
                          <a:srgbClr val="7030A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smtClean="0"/>
                  <a:t>(</a:t>
                </a:r>
                <a:r>
                  <a:rPr lang="en-US" dirty="0" err="1" smtClean="0"/>
                  <a:t>Kabir</a:t>
                </a:r>
                <a:r>
                  <a:rPr lang="en-US" dirty="0" smtClean="0"/>
                  <a:t>).</a:t>
                </a:r>
                <a:endParaRPr lang="en-US" dirty="0" smtClean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6866" y="1857284"/>
                <a:ext cx="4561505" cy="923330"/>
              </a:xfrm>
              <a:prstGeom prst="rect">
                <a:avLst/>
              </a:prstGeom>
              <a:blipFill rotWithShape="1">
                <a:blip r:embed="rId3"/>
                <a:stretch>
                  <a:fillRect l="-802" t="-3311" r="-1738" b="-9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6422508" y="1308410"/>
            <a:ext cx="54322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Yes.</a:t>
            </a:r>
            <a:endParaRPr lang="en-US" dirty="0"/>
          </a:p>
        </p:txBody>
      </p:sp>
      <p:sp>
        <p:nvSpPr>
          <p:cNvPr id="13" name="Cloud Callout 12"/>
          <p:cNvSpPr/>
          <p:nvPr/>
        </p:nvSpPr>
        <p:spPr>
          <a:xfrm>
            <a:off x="4526866" y="3858017"/>
            <a:ext cx="4724399" cy="1374648"/>
          </a:xfrm>
          <a:prstGeom prst="cloudCallout">
            <a:avLst>
              <a:gd name="adj1" fmla="val 35043"/>
              <a:gd name="adj2" fmla="val 60415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But now the problem becomes simpler. Can you see 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71160" y="3429000"/>
            <a:ext cx="819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Shyam</a:t>
            </a:r>
            <a:endParaRPr lang="en-US" b="1" dirty="0"/>
          </a:p>
        </p:txBody>
      </p:sp>
      <p:sp>
        <p:nvSpPr>
          <p:cNvPr id="15" name="Rectangle 14"/>
          <p:cNvSpPr/>
          <p:nvPr/>
        </p:nvSpPr>
        <p:spPr>
          <a:xfrm>
            <a:off x="304800" y="1447800"/>
            <a:ext cx="4267200" cy="289928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304800" y="3660841"/>
          <a:ext cx="41148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1066800"/>
              </a:tblGrid>
              <a:tr h="7315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3200" dirty="0" smtClean="0"/>
                        <a:t>2-bits Number</a:t>
                      </a:r>
                      <a:endParaRPr lang="en-US" sz="3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Line Callout 1 6"/>
          <p:cNvSpPr/>
          <p:nvPr/>
        </p:nvSpPr>
        <p:spPr>
          <a:xfrm>
            <a:off x="228600" y="5134190"/>
            <a:ext cx="1066800" cy="612648"/>
          </a:xfrm>
          <a:prstGeom prst="borderCallout1">
            <a:avLst>
              <a:gd name="adj1" fmla="val 49693"/>
              <a:gd name="adj2" fmla="val 100204"/>
              <a:gd name="adj3" fmla="val 50614"/>
              <a:gd name="adj4" fmla="val 116545"/>
            </a:avLst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6C31"/>
                </a:solidFill>
              </a:rPr>
              <a:t>Revealed</a:t>
            </a:r>
            <a:endParaRPr lang="en-US" dirty="0">
              <a:solidFill>
                <a:srgbClr val="006C3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4740425" y="2819400"/>
            <a:ext cx="457200" cy="4572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Oval 19"/>
              <p:cNvSpPr/>
              <p:nvPr/>
            </p:nvSpPr>
            <p:spPr>
              <a:xfrm>
                <a:off x="4724400" y="2819400"/>
                <a:ext cx="457200" cy="4572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6C31"/>
                          </a:solidFill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006C31"/>
                  </a:solidFill>
                </a:endParaRPr>
              </a:p>
            </p:txBody>
          </p:sp>
        </mc:Choice>
        <mc:Fallback>
          <p:sp>
            <p:nvSpPr>
              <p:cNvPr id="20" name="Oval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2819400"/>
                <a:ext cx="457200" cy="457200"/>
              </a:xfrm>
              <a:prstGeom prst="ellipse">
                <a:avLst/>
              </a:prstGeom>
              <a:blipFill rotWithShape="1">
                <a:blip r:embed="rId4"/>
                <a:stretch>
                  <a:fillRect b="-75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sp>
        <p:nvSpPr>
          <p:cNvPr id="6" name="Rounded Rectangle 5"/>
          <p:cNvSpPr/>
          <p:nvPr/>
        </p:nvSpPr>
        <p:spPr>
          <a:xfrm>
            <a:off x="1447799" y="4392361"/>
            <a:ext cx="242317" cy="2096306"/>
          </a:xfrm>
          <a:prstGeom prst="roundRect">
            <a:avLst/>
          </a:prstGeom>
          <a:noFill/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Down Ribbon 13"/>
              <p:cNvSpPr/>
              <p:nvPr/>
            </p:nvSpPr>
            <p:spPr>
              <a:xfrm>
                <a:off x="5486399" y="5334000"/>
                <a:ext cx="3601971" cy="841248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It is now like the case of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=2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now. 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4" name="Down Ribbon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399" y="5334000"/>
                <a:ext cx="3601971" cy="841248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5"/>
                <a:stretch>
                  <a:fillRect b="-63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Flowchart: Process 21"/>
              <p:cNvSpPr/>
              <p:nvPr/>
            </p:nvSpPr>
            <p:spPr>
              <a:xfrm>
                <a:off x="5486401" y="6324600"/>
                <a:ext cx="3601970" cy="536448"/>
              </a:xfrm>
              <a:prstGeom prst="flowChartProcess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That is, distributing with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. 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Flowchart: Process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01" y="6324600"/>
                <a:ext cx="3601970" cy="536448"/>
              </a:xfrm>
              <a:prstGeom prst="flowChartProcess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1.85185E-6 L 0.00313 0.15093 " pathEditMode="relative" rAng="0" ptsTypes="AA">
                                      <p:cBhvr>
                                        <p:cTn id="7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" y="75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000"/>
                            </p:stCondLst>
                            <p:childTnLst>
                              <p:par>
                                <p:cTn id="7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500"/>
                            </p:stCondLst>
                            <p:childTnLst>
                              <p:par>
                                <p:cTn id="78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 animBg="1"/>
      <p:bldP spid="12" grpId="0" animBg="1"/>
      <p:bldP spid="13" grpId="0" animBg="1"/>
      <p:bldP spid="13" grpId="1" animBg="1"/>
      <p:bldP spid="5" grpId="0"/>
      <p:bldP spid="15" grpId="0" animBg="1"/>
      <p:bldP spid="7" grpId="0" animBg="1"/>
      <p:bldP spid="19" grpId="0" animBg="1"/>
      <p:bldP spid="20" grpId="0" animBg="1"/>
      <p:bldP spid="6" grpId="0" animBg="1"/>
      <p:bldP spid="14" grpId="0" animBg="1"/>
      <p:bldP spid="2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0070C0"/>
                        </a:solidFill>
                        <a:latin typeface="Cambria Math"/>
                      </a:rPr>
                      <m:t>𝑋</m:t>
                    </m:r>
                  </m:oMath>
                </a14:m>
                <a:r>
                  <a:rPr lang="en-US" sz="2000" dirty="0"/>
                  <a:t> : the number of random bits needed.</a:t>
                </a:r>
              </a:p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 smtClean="0"/>
                  <a:t>E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𝑋</m:t>
                    </m:r>
                  </m:oMath>
                </a14:m>
                <a:r>
                  <a:rPr lang="en-US" sz="2000" dirty="0"/>
                  <a:t>]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sz="2000" i="1" dirty="0">
                        <a:latin typeface="Cambria Math"/>
                      </a:rPr>
                      <m:t>⋅</m:t>
                    </m:r>
                  </m:oMath>
                </a14:m>
                <a:r>
                  <a:rPr lang="en-US" sz="2000" b="1" dirty="0"/>
                  <a:t> E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𝑋</m:t>
                    </m:r>
                  </m:oMath>
                </a14:m>
                <a:r>
                  <a:rPr lang="en-US" sz="2000" dirty="0"/>
                  <a:t>| MSB is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0</m:t>
                    </m:r>
                  </m:oMath>
                </a14:m>
                <a:r>
                  <a:rPr lang="en-US" sz="2000" dirty="0"/>
                  <a:t>]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sz="2000" i="1" dirty="0">
                        <a:latin typeface="Cambria Math"/>
                      </a:rPr>
                      <m:t>⋅</m:t>
                    </m:r>
                  </m:oMath>
                </a14:m>
                <a:r>
                  <a:rPr lang="en-US" sz="2000" b="1" dirty="0"/>
                  <a:t> E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𝑋</m:t>
                    </m:r>
                  </m:oMath>
                </a14:m>
                <a:r>
                  <a:rPr lang="en-US" sz="2000" dirty="0"/>
                  <a:t>| MSB is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</m:oMath>
                </a14:m>
                <a:r>
                  <a:rPr lang="en-US" sz="2000" dirty="0"/>
                  <a:t>] 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/>
                  <a:t>       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</a:t>
                </a:r>
                <a:r>
                  <a:rPr lang="en-US" sz="2000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sz="2000" i="1" dirty="0">
                        <a:latin typeface="Cambria Math"/>
                      </a:rPr>
                      <m:t>⋅</m:t>
                    </m:r>
                    <m:r>
                      <a:rPr lang="en-US" sz="2000" i="1" dirty="0">
                        <a:latin typeface="Cambria Math"/>
                      </a:rPr>
                      <m:t>1+</m:t>
                    </m:r>
                    <m:f>
                      <m:fPr>
                        <m:ctrlP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sz="2000" i="1" dirty="0">
                        <a:latin typeface="Cambria Math"/>
                      </a:rPr>
                      <m:t>⋅</m:t>
                    </m:r>
                    <m:f>
                      <m:fPr>
                        <m:ctrlP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5</m:t>
                        </m:r>
                      </m:num>
                      <m:den>
                        <m:r>
                          <a:rPr lang="en-US" sz="2000" b="0" i="1" dirty="0" smtClean="0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000" dirty="0"/>
                  <a:t>  </a:t>
                </a: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        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7</m:t>
                        </m:r>
                      </m:num>
                      <m:den>
                        <m: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4</m:t>
                        </m:r>
                      </m:den>
                    </m:f>
                    <m:r>
                      <a:rPr lang="en-US" sz="2000" i="1" dirty="0">
                        <a:latin typeface="Cambria Math"/>
                      </a:rPr>
                      <m:t>⋅</m:t>
                    </m:r>
                  </m:oMath>
                </a14:m>
                <a:endParaRPr lang="en-US" sz="2000" dirty="0"/>
              </a:p>
              <a:p>
                <a:endParaRPr lang="en-US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</a:fld>
            <a:endParaRPr lang="en-US"/>
          </a:p>
        </p:txBody>
      </p:sp>
      <p:sp>
        <p:nvSpPr>
          <p:cNvPr id="5" name="Right Brace 4"/>
          <p:cNvSpPr/>
          <p:nvPr/>
        </p:nvSpPr>
        <p:spPr>
          <a:xfrm rot="5400000">
            <a:off x="2190156" y="2592381"/>
            <a:ext cx="192024" cy="1405390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Brace 5"/>
          <p:cNvSpPr/>
          <p:nvPr/>
        </p:nvSpPr>
        <p:spPr>
          <a:xfrm rot="5400000">
            <a:off x="4264283" y="2592381"/>
            <a:ext cx="192024" cy="1405390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2103265" y="3391088"/>
                <a:ext cx="365806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3265" y="3391088"/>
                <a:ext cx="365806" cy="369332"/>
              </a:xfrm>
              <a:prstGeom prst="rect">
                <a:avLst/>
              </a:prstGeom>
              <a:blipFill rotWithShape="1">
                <a:blip r:embed="rId2"/>
                <a:stretch>
                  <a:fillRect t="-6349" r="-20968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3962400" y="3427664"/>
                <a:ext cx="769763" cy="61093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1+</m:t>
                      </m:r>
                      <m:f>
                        <m:fPr>
                          <m:ctrlPr>
                            <a:rPr lang="en-US" b="0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3</m:t>
                          </m:r>
                        </m:num>
                        <m:den>
                          <m:r>
                            <a:rPr lang="en-US" b="0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0" y="3427664"/>
                <a:ext cx="769763" cy="610936"/>
              </a:xfrm>
              <a:prstGeom prst="rect">
                <a:avLst/>
              </a:prstGeom>
              <a:blipFill rotWithShape="1">
                <a:blip r:embed="rId3"/>
                <a:stretch>
                  <a:fillRect r="-859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3646449" y="3391089"/>
                <a:ext cx="4783104" cy="48346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1+</m:t>
                    </m:r>
                  </m:oMath>
                </a14:m>
                <a:r>
                  <a:rPr lang="en-US" dirty="0" smtClean="0"/>
                  <a:t> Expected no. of bits to distribute with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6449" y="3391089"/>
                <a:ext cx="4783104" cy="483466"/>
              </a:xfrm>
              <a:prstGeom prst="rect">
                <a:avLst/>
              </a:prstGeom>
              <a:blipFill rotWithShape="1">
                <a:blip r:embed="rId4"/>
                <a:stretch>
                  <a:fillRect r="-635" b="-609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  <p:bldP spid="9" grpId="0" animBg="1"/>
      <p:bldP spid="9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dirty="0" smtClean="0"/>
              <a:t>The generic </a:t>
            </a:r>
            <a:r>
              <a:rPr lang="en-US" sz="3600" b="1" dirty="0" smtClean="0">
                <a:solidFill>
                  <a:srgbClr val="7030A0"/>
                </a:solidFill>
              </a:rPr>
              <a:t>example</a:t>
            </a:r>
            <a:endParaRPr lang="en-US" sz="36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Subtitle 5"/>
              <p:cNvSpPr>
                <a:spLocks noGrp="1"/>
              </p:cNvSpPr>
              <p:nvPr>
                <p:ph type="subTitle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  <m:r>
                      <a:rPr lang="en-US" i="1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𝛼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𝑘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b="1" dirty="0" smtClean="0">
                    <a:solidFill>
                      <a:schemeClr val="tx1"/>
                    </a:solidFill>
                  </a:rPr>
                  <a:t>     ,    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0070C0"/>
                        </a:solidFill>
                        <a:latin typeface="Cambria Math"/>
                      </a:rPr>
                      <m:t>1−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𝑘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𝛼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𝑘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b="1" dirty="0" smtClean="0"/>
                  <a:t> </a:t>
                </a:r>
              </a:p>
              <a:p>
                <a:endParaRPr lang="en-US" b="1" dirty="0"/>
              </a:p>
            </p:txBody>
          </p:sp>
        </mc:Choice>
        <mc:Fallback>
          <p:sp>
            <p:nvSpPr>
              <p:cNvPr id="6" name="Subtitle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How many </a:t>
            </a:r>
            <a:r>
              <a:rPr lang="en-US" sz="3600" b="1" dirty="0">
                <a:solidFill>
                  <a:srgbClr val="7030A0"/>
                </a:solidFill>
              </a:rPr>
              <a:t>random</a:t>
            </a:r>
            <a:r>
              <a:rPr lang="en-US" sz="3600" b="1" dirty="0"/>
              <a:t> bits ?</a:t>
            </a:r>
            <a:br>
              <a:rPr lang="en-US" sz="3600" b="1" dirty="0"/>
            </a:br>
            <a:endParaRPr lang="en-US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Without loss of generality assume that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𝛼</m:t>
                    </m:r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&lt;</m:t>
                    </m:r>
                    <m:sSup>
                      <m:sSupPr>
                        <m:ctrlP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741" t="-674" b="-243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457200" y="2895600"/>
            <a:ext cx="8229600" cy="152400"/>
            <a:chOff x="381000" y="4267200"/>
            <a:chExt cx="8229600" cy="15240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381000" y="4343400"/>
              <a:ext cx="8229600" cy="0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381000" y="4267200"/>
              <a:ext cx="0" cy="1524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" name="Straight Connector 8"/>
          <p:cNvCxnSpPr/>
          <p:nvPr/>
        </p:nvCxnSpPr>
        <p:spPr>
          <a:xfrm>
            <a:off x="3733800" y="2895600"/>
            <a:ext cx="0" cy="1524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239000" y="2895600"/>
            <a:ext cx="0" cy="1524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3236943" y="3056776"/>
                <a:ext cx="1106457" cy="3742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b="0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𝑘</m:t>
                          </m:r>
                          <m:r>
                            <a:rPr lang="en-US" b="0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−1</m:t>
                          </m:r>
                        </m:sup>
                      </m:sSup>
                      <m:r>
                        <a:rPr lang="en-US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−1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6943" y="3056776"/>
                <a:ext cx="1106457" cy="374270"/>
              </a:xfrm>
              <a:prstGeom prst="rect">
                <a:avLst/>
              </a:prstGeom>
              <a:blipFill rotWithShape="1">
                <a:blip r:embed="rId2"/>
                <a:stretch>
                  <a:fillRect t="-6452" r="-6044" b="-241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6809354" y="3048000"/>
                <a:ext cx="886846" cy="3742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b="0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𝑘</m:t>
                          </m:r>
                        </m:sup>
                      </m:sSup>
                      <m:r>
                        <a:rPr lang="en-US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−1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9354" y="3048000"/>
                <a:ext cx="886846" cy="374270"/>
              </a:xfrm>
              <a:prstGeom prst="rect">
                <a:avLst/>
              </a:prstGeom>
              <a:blipFill rotWithShape="1">
                <a:blip r:embed="rId3"/>
                <a:stretch>
                  <a:fillRect t="-6557" r="-8219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2490231" y="3048000"/>
                <a:ext cx="7863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𝛼</m:t>
                      </m:r>
                      <m:r>
                        <a:rPr lang="en-US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−1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0231" y="3048000"/>
                <a:ext cx="786369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930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cxnSp>
        <p:nvCxnSpPr>
          <p:cNvPr id="14" name="Straight Connector 13"/>
          <p:cNvCxnSpPr/>
          <p:nvPr/>
        </p:nvCxnSpPr>
        <p:spPr>
          <a:xfrm>
            <a:off x="2895600" y="2895600"/>
            <a:ext cx="0" cy="1524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4645119" y="1600200"/>
          <a:ext cx="338191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2739"/>
                <a:gridCol w="422739"/>
                <a:gridCol w="422739"/>
                <a:gridCol w="422739"/>
                <a:gridCol w="422739"/>
                <a:gridCol w="422739"/>
                <a:gridCol w="422739"/>
                <a:gridCol w="422739"/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blipFill rotWithShape="1">
                      <a:blip r:embed="rId5"/>
                      <a:stretch>
                        <a:fillRect l="-1449" t="-8333" r="-704348" b="-25000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blipFill rotWithShape="1">
                      <a:blip r:embed="rId5"/>
                      <a:stretch>
                        <a:fillRect l="-100000" t="-8333" r="-594286" b="-25000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blipFill rotWithShape="1">
                      <a:blip r:embed="rId5"/>
                      <a:stretch>
                        <a:fillRect l="-202899" t="-8333" r="-502899" b="-25000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blipFill rotWithShape="1">
                      <a:blip r:embed="rId5"/>
                      <a:stretch>
                        <a:fillRect l="-298571" t="-8333" r="-395714" b="-25000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blipFill rotWithShape="1">
                      <a:blip r:embed="rId5"/>
                      <a:stretch>
                        <a:fillRect l="-404348" t="-8333" r="-301449" b="-25000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blipFill rotWithShape="1">
                      <a:blip r:embed="rId5"/>
                      <a:stretch>
                        <a:fillRect l="-504348" t="-8333" r="-201449" b="-25000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blipFill rotWithShape="1">
                      <a:blip r:embed="rId5"/>
                      <a:stretch>
                        <a:fillRect l="-595714" t="-8333" r="-98571" b="-25000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blipFill rotWithShape="1">
                      <a:blip r:embed="rId5"/>
                      <a:stretch>
                        <a:fillRect l="-705797" t="-8333" b="-25000"/>
                      </a:stretch>
                    </a:blipFill>
                  </a:tcPr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4648200" y="1953642"/>
                <a:ext cx="35961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1      2  … </m:t>
                      </m:r>
                      <m:r>
                        <a:rPr lang="en-US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</m:t>
                      </m:r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                      </m:t>
                      </m:r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𝑘</m:t>
                      </m:r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200" y="1953642"/>
                <a:ext cx="3596177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186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6687406" y="3059668"/>
                <a:ext cx="1103187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1 1 1…1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7406" y="3059668"/>
                <a:ext cx="1103187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197" r="-718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/>
              <p:cNvSpPr txBox="1"/>
              <p:nvPr/>
            </p:nvSpPr>
            <p:spPr>
              <a:xfrm>
                <a:off x="319995" y="2983468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995" y="2983468"/>
                <a:ext cx="365805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197" r="-2131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/>
              <p:cNvSpPr txBox="1"/>
              <p:nvPr/>
            </p:nvSpPr>
            <p:spPr>
              <a:xfrm>
                <a:off x="3200400" y="3059668"/>
                <a:ext cx="1103187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0 1 1…1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0" y="3059668"/>
                <a:ext cx="1103187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197" r="-663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/>
              <p:cNvSpPr txBox="1"/>
              <p:nvPr/>
            </p:nvSpPr>
            <p:spPr>
              <a:xfrm>
                <a:off x="0" y="3059668"/>
                <a:ext cx="1103187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0 0 0…0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059668"/>
                <a:ext cx="1103187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197" r="-663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sp>
        <p:nvSpPr>
          <p:cNvPr id="21" name="Right Brace 20"/>
          <p:cNvSpPr/>
          <p:nvPr/>
        </p:nvSpPr>
        <p:spPr>
          <a:xfrm rot="5400000">
            <a:off x="3662839" y="3195161"/>
            <a:ext cx="370522" cy="685800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Brace 21"/>
          <p:cNvSpPr/>
          <p:nvPr/>
        </p:nvSpPr>
        <p:spPr>
          <a:xfrm rot="5400000">
            <a:off x="7067515" y="3094639"/>
            <a:ext cx="370523" cy="886846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/>
              <p:cNvSpPr txBox="1"/>
              <p:nvPr/>
            </p:nvSpPr>
            <p:spPr>
              <a:xfrm>
                <a:off x="3451421" y="3711655"/>
                <a:ext cx="11759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𝑘</m:t>
                    </m:r>
                    <m:r>
                      <a:rPr lang="en-US" b="0" i="1" smtClean="0">
                        <a:latin typeface="Cambria Math"/>
                      </a:rPr>
                      <m:t>−1)1</m:t>
                    </m:r>
                  </m:oMath>
                </a14:m>
                <a:r>
                  <a:rPr lang="en-US" dirty="0" smtClean="0"/>
                  <a:t>’s</a:t>
                </a:r>
                <a:endParaRPr lang="en-US" dirty="0"/>
              </a:p>
            </p:txBody>
          </p:sp>
        </mc:Choice>
        <mc:Fallback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1421" y="3711655"/>
                <a:ext cx="1175963" cy="369332"/>
              </a:xfrm>
              <a:prstGeom prst="rect">
                <a:avLst/>
              </a:prstGeom>
              <a:blipFill rotWithShape="1">
                <a:blip r:embed="rId11"/>
                <a:stretch>
                  <a:fillRect l="-1036" t="-8333" r="-829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/>
              <p:cNvSpPr txBox="1"/>
              <p:nvPr/>
            </p:nvSpPr>
            <p:spPr>
              <a:xfrm>
                <a:off x="7010400" y="3723324"/>
                <a:ext cx="7187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𝑘</m:t>
                      </m:r>
                      <m:sSup>
                        <m:sSupPr>
                          <m:ctrlPr>
                            <a:rPr lang="en-US" b="0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e>
                        <m:sup>
                          <m:r>
                            <a:rPr lang="en-US" b="0" i="0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b="0" i="0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s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0400" y="3723324"/>
                <a:ext cx="718723" cy="369332"/>
              </a:xfrm>
              <a:prstGeom prst="rect">
                <a:avLst/>
              </a:prstGeom>
              <a:blipFill rotWithShape="1">
                <a:blip r:embed="rId12"/>
                <a:stretch>
                  <a:fillRect t="-8333" r="-10169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sp>
        <p:nvSpPr>
          <p:cNvPr id="26" name="Right Brace 25"/>
          <p:cNvSpPr/>
          <p:nvPr/>
        </p:nvSpPr>
        <p:spPr>
          <a:xfrm rot="5400000" flipH="1">
            <a:off x="6400800" y="0"/>
            <a:ext cx="228600" cy="2971800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5865650" y="990600"/>
            <a:ext cx="1297150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 needed</a:t>
            </a:r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6096000" y="2895600"/>
            <a:ext cx="152400" cy="152400"/>
          </a:xfrm>
          <a:prstGeom prst="ellipse">
            <a:avLst/>
          </a:prstGeom>
          <a:solidFill>
            <a:srgbClr val="006C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Brace 29"/>
          <p:cNvSpPr/>
          <p:nvPr/>
        </p:nvSpPr>
        <p:spPr>
          <a:xfrm rot="5400000">
            <a:off x="361915" y="3040583"/>
            <a:ext cx="370523" cy="886846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/>
              <p:cNvSpPr txBox="1"/>
              <p:nvPr/>
            </p:nvSpPr>
            <p:spPr>
              <a:xfrm>
                <a:off x="304800" y="3669268"/>
                <a:ext cx="5729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0</m:t>
                    </m:r>
                  </m:oMath>
                </a14:m>
                <a:r>
                  <a:rPr lang="en-US" dirty="0" smtClean="0"/>
                  <a:t>’s</a:t>
                </a:r>
                <a:endParaRPr lang="en-US" dirty="0"/>
              </a:p>
            </p:txBody>
          </p:sp>
        </mc:Choice>
        <mc:Fallback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3669268"/>
                <a:ext cx="572914" cy="369332"/>
              </a:xfrm>
              <a:prstGeom prst="rect">
                <a:avLst/>
              </a:prstGeom>
              <a:blipFill rotWithShape="1">
                <a:blip r:embed="rId13"/>
                <a:stretch>
                  <a:fillRect t="-8197" r="-1702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2028772" y="5257800"/>
                <a:ext cx="4474302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Suppose a random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 smtClean="0"/>
                  <a:t>-bit number is generated.</a:t>
                </a:r>
                <a:endParaRPr lang="en-US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8772" y="5257800"/>
                <a:ext cx="4474302" cy="369332"/>
              </a:xfrm>
              <a:prstGeom prst="rect">
                <a:avLst/>
              </a:prstGeom>
              <a:blipFill rotWithShape="1">
                <a:blip r:embed="rId14"/>
                <a:stretch>
                  <a:fillRect l="-1087" t="-6452" r="-2310" b="-225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Cloud Callout 31"/>
              <p:cNvSpPr/>
              <p:nvPr/>
            </p:nvSpPr>
            <p:spPr>
              <a:xfrm>
                <a:off x="4191001" y="4724400"/>
                <a:ext cx="4724399" cy="1374648"/>
              </a:xfrm>
              <a:prstGeom prst="cloudCallout">
                <a:avLst>
                  <a:gd name="adj1" fmla="val 35043"/>
                  <a:gd name="adj2" fmla="val 60415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If the Most Significant Bit is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, </a:t>
                </a:r>
              </a:p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do we need other bits of the number ?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2" name="Cloud Callout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1" y="4724400"/>
                <a:ext cx="4724399" cy="1374648"/>
              </a:xfrm>
              <a:prstGeom prst="cloudCallout">
                <a:avLst>
                  <a:gd name="adj1" fmla="val 35043"/>
                  <a:gd name="adj2" fmla="val 60415"/>
                </a:avLst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sp>
        <p:nvSpPr>
          <p:cNvPr id="33" name="Smiley Face 32"/>
          <p:cNvSpPr/>
          <p:nvPr/>
        </p:nvSpPr>
        <p:spPr>
          <a:xfrm>
            <a:off x="8400585" y="946666"/>
            <a:ext cx="457200" cy="457200"/>
          </a:xfrm>
          <a:prstGeom prst="smileyFac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533400" y="2514600"/>
            <a:ext cx="2392703" cy="0"/>
          </a:xfrm>
          <a:prstGeom prst="straightConnector1">
            <a:avLst/>
          </a:prstGeom>
          <a:ln w="19050">
            <a:solidFill>
              <a:srgbClr val="006C3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377573" y="2450068"/>
            <a:ext cx="803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Shyam</a:t>
            </a:r>
            <a:endParaRPr lang="en-US" dirty="0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2971801" y="2513135"/>
            <a:ext cx="4343399" cy="0"/>
          </a:xfrm>
          <a:prstGeom prst="straightConnector1">
            <a:avLst/>
          </a:prstGeom>
          <a:ln w="19050">
            <a:solidFill>
              <a:srgbClr val="006C3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972271" y="2450068"/>
            <a:ext cx="666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Kabir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  <p:bldP spid="11" grpId="0"/>
      <p:bldP spid="12" grpId="0"/>
      <p:bldP spid="13" grpId="0"/>
      <p:bldP spid="16" grpId="0"/>
      <p:bldP spid="17" grpId="0" animBg="1"/>
      <p:bldP spid="18" grpId="0"/>
      <p:bldP spid="19" grpId="0" animBg="1"/>
      <p:bldP spid="20" grpId="0" animBg="1"/>
      <p:bldP spid="21" grpId="0" animBg="1"/>
      <p:bldP spid="22" grpId="0" animBg="1"/>
      <p:bldP spid="23" grpId="0"/>
      <p:bldP spid="24" grpId="0"/>
      <p:bldP spid="26" grpId="0" animBg="1"/>
      <p:bldP spid="27" grpId="0" animBg="1"/>
      <p:bldP spid="29" grpId="0" animBg="1"/>
      <p:bldP spid="30" grpId="0" animBg="1"/>
      <p:bldP spid="31" grpId="0"/>
      <p:bldP spid="8" grpId="0" animBg="1"/>
      <p:bldP spid="8" grpId="1" animBg="1"/>
      <p:bldP spid="32" grpId="0" animBg="1"/>
      <p:bldP spid="32" grpId="1" animBg="1"/>
      <p:bldP spid="33" grpId="0" animBg="1"/>
      <p:bldP spid="37" grpId="0"/>
      <p:bldP spid="3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Title 4"/>
              <p:cNvSpPr>
                <a:spLocks noGrp="1"/>
              </p:cNvSpPr>
              <p:nvPr>
                <p:ph type="ctrTitle"/>
              </p:nvPr>
            </p:nvSpPr>
            <p:spPr/>
            <p:txBody>
              <a:bodyPr/>
              <a:lstStyle/>
              <a:p>
                <a:pPr algn="ctr"/>
                <a:r>
                  <a:rPr lang="en-US" sz="3600" b="1" dirty="0" smtClean="0">
                    <a:solidFill>
                      <a:srgbClr val="0070C0"/>
                    </a:solidFill>
                  </a:rPr>
                  <a:t>Computing  </a:t>
                </a:r>
                <a:r>
                  <a:rPr lang="en-US" sz="3600" b="1" dirty="0" smtClean="0">
                    <a:solidFill>
                      <a:srgbClr val="7030A0"/>
                    </a:solidFill>
                  </a:rPr>
                  <a:t/>
                </a:r>
                <a:br>
                  <a:rPr lang="en-US" sz="3600" b="1" dirty="0" smtClean="0">
                    <a:solidFill>
                      <a:srgbClr val="7030A0"/>
                    </a:solidFill>
                  </a:rPr>
                </a:br>
                <a:r>
                  <a:rPr lang="en-US" sz="3600" b="1" dirty="0" smtClean="0"/>
                  <a:t>A</a:t>
                </a:r>
                <a:r>
                  <a:rPr lang="en-US" sz="3600" b="1" dirty="0" smtClean="0">
                    <a:solidFill>
                      <a:srgbClr val="7030A0"/>
                    </a:solidFill>
                  </a:rPr>
                  <a:t> random no. </a:t>
                </a:r>
                <a:r>
                  <a:rPr lang="en-US" sz="3600" b="1" dirty="0" smtClean="0"/>
                  <a:t>from</a:t>
                </a:r>
                <a:r>
                  <a:rPr lang="en-US" sz="3600" b="1" dirty="0" smtClean="0">
                    <a:solidFill>
                      <a:srgbClr val="7030A0"/>
                    </a:solidFill>
                  </a:rPr>
                  <a:t> </a:t>
                </a:r>
                <a:r>
                  <a:rPr lang="en-US" sz="3600" b="1" dirty="0" smtClean="0"/>
                  <a:t>[</a:t>
                </a:r>
                <a14:m>
                  <m:oMath xmlns:m="http://schemas.openxmlformats.org/officeDocument/2006/math">
                    <m:r>
                      <a:rPr lang="en-US" sz="3600" b="1" i="0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  <m:r>
                      <a:rPr lang="en-US" sz="3600" b="1" i="0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sSup>
                      <m:sSupPr>
                        <m:ctrlPr>
                          <a:rPr lang="en-US" sz="36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3600" b="1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e>
                      <m:sup>
                        <m: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sup>
                    </m:sSup>
                    <m:r>
                      <a:rPr lang="en-US" sz="3600" b="1" i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3600" b="1" i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3600" b="1" dirty="0" smtClean="0"/>
                  <a:t>]</a:t>
                </a:r>
                <a:endParaRPr lang="en-US" sz="2400" b="1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blipFill rotWithShape="1">
                <a:blip r:embed="rId1"/>
                <a:stretch>
                  <a:fillRect b="-70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using a </a:t>
            </a:r>
            <a:r>
              <a:rPr lang="en-US" b="1" dirty="0" smtClean="0">
                <a:solidFill>
                  <a:srgbClr val="006C31"/>
                </a:solidFill>
              </a:rPr>
              <a:t>fair</a:t>
            </a:r>
            <a:r>
              <a:rPr lang="en-US" b="1" dirty="0" smtClean="0">
                <a:solidFill>
                  <a:schemeClr val="tx1"/>
                </a:solidFill>
              </a:rPr>
              <a:t> coin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How many </a:t>
            </a:r>
            <a:r>
              <a:rPr lang="en-US" sz="3600" b="1" dirty="0">
                <a:solidFill>
                  <a:srgbClr val="7030A0"/>
                </a:solidFill>
              </a:rPr>
              <a:t>random</a:t>
            </a:r>
            <a:r>
              <a:rPr lang="en-US" sz="3600" b="1" dirty="0"/>
              <a:t> bits ?</a:t>
            </a:r>
            <a:br>
              <a:rPr lang="en-US" sz="3600" b="1" dirty="0"/>
            </a:br>
            <a:endParaRPr lang="en-US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6C31"/>
                    </a:solidFill>
                  </a:rPr>
                  <a:t>B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𝛼</m:t>
                    </m:r>
                    <m:r>
                      <a:rPr lang="en-US" sz="2000" b="0" i="1" smtClean="0">
                        <a:latin typeface="Cambria Math"/>
                      </a:rPr>
                      <m:t>,</m:t>
                    </m:r>
                    <m:r>
                      <a:rPr lang="en-US" sz="2000" i="1">
                        <a:latin typeface="Cambria Math"/>
                      </a:rPr>
                      <m:t>𝑘</m:t>
                    </m:r>
                  </m:oMath>
                </a14:m>
                <a:r>
                  <a:rPr lang="en-US" sz="2000" dirty="0" smtClean="0"/>
                  <a:t>) : Expected number of bits to divide with parameters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𝛼</m:t>
                        </m:r>
                      </m:num>
                      <m:den>
                        <m:sSup>
                          <m:sSupPr>
                            <m:ctrl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𝑘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000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6C31"/>
                    </a:solidFill>
                  </a:rPr>
                  <a:t>B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𝛼</m:t>
                    </m:r>
                    <m:r>
                      <a:rPr lang="en-US" sz="2000" b="0" i="1" smtClean="0">
                        <a:latin typeface="Cambria Math"/>
                      </a:rPr>
                      <m:t>, </m:t>
                    </m:r>
                    <m:r>
                      <a:rPr lang="en-US" sz="2000" i="1">
                        <a:latin typeface="Cambria Math"/>
                      </a:rPr>
                      <m:t>𝑘</m:t>
                    </m:r>
                  </m:oMath>
                </a14:m>
                <a:r>
                  <a:rPr lang="en-US" sz="2000" dirty="0" smtClean="0"/>
                  <a:t>) =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   +   </m:t>
                    </m:r>
                    <m:f>
                      <m:fPr>
                        <m:ctrlP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⋅0   +</m:t>
                    </m:r>
                    <m:f>
                      <m:fPr>
                        <m:ctrlP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⋅</m:t>
                    </m:r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100" dirty="0" smtClean="0"/>
                  <a:t> </a:t>
                </a:r>
                <a:r>
                  <a:rPr lang="en-US" sz="200" dirty="0" smtClean="0"/>
                  <a:t>    </a:t>
                </a:r>
              </a:p>
              <a:p>
                <a:pPr marL="0" indent="0">
                  <a:buNone/>
                </a:pPr>
                <a:r>
                  <a:rPr lang="en-US" sz="2000" dirty="0"/>
                  <a:t>  </a:t>
                </a:r>
                <a:r>
                  <a:rPr lang="en-US" sz="2000" dirty="0" smtClean="0"/>
                  <a:t>           =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⋅</m:t>
                    </m:r>
                  </m:oMath>
                </a14:m>
                <a:r>
                  <a:rPr lang="en-US" sz="2000" dirty="0" smtClean="0"/>
                  <a:t> </a:t>
                </a:r>
                <a:r>
                  <a:rPr lang="en-US" sz="2000" b="1" dirty="0">
                    <a:solidFill>
                      <a:srgbClr val="006C31"/>
                    </a:solidFill>
                  </a:rPr>
                  <a:t>B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𝛼</m:t>
                    </m:r>
                    <m:r>
                      <a:rPr lang="en-US" sz="2000" i="1">
                        <a:latin typeface="Cambria Math"/>
                      </a:rPr>
                      <m:t>,</m:t>
                    </m:r>
                    <m:r>
                      <a:rPr lang="en-US" sz="2000" i="1">
                        <a:latin typeface="Cambria Math"/>
                      </a:rPr>
                      <m:t>𝑘</m:t>
                    </m:r>
                    <m:r>
                      <a:rPr lang="en-US" sz="2000" i="1"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</a:t>
                </a:r>
                <a:endParaRPr lang="en-US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741" t="-674" b="-10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457200" y="2895600"/>
            <a:ext cx="8229600" cy="152400"/>
            <a:chOff x="381000" y="4267200"/>
            <a:chExt cx="8229600" cy="15240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381000" y="4343400"/>
              <a:ext cx="8229600" cy="0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381000" y="4267200"/>
              <a:ext cx="0" cy="1524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" name="Straight Connector 8"/>
          <p:cNvCxnSpPr/>
          <p:nvPr/>
        </p:nvCxnSpPr>
        <p:spPr>
          <a:xfrm>
            <a:off x="3733800" y="2895600"/>
            <a:ext cx="0" cy="1524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239000" y="2895600"/>
            <a:ext cx="0" cy="1524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3236943" y="3056776"/>
                <a:ext cx="1106457" cy="3742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b="0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𝑘</m:t>
                          </m:r>
                          <m:r>
                            <a:rPr lang="en-US" b="0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−1</m:t>
                          </m:r>
                        </m:sup>
                      </m:sSup>
                      <m:r>
                        <a:rPr lang="en-US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−1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6943" y="3056776"/>
                <a:ext cx="1106457" cy="374270"/>
              </a:xfrm>
              <a:prstGeom prst="rect">
                <a:avLst/>
              </a:prstGeom>
              <a:blipFill rotWithShape="1">
                <a:blip r:embed="rId2"/>
                <a:stretch>
                  <a:fillRect t="-6452" r="-6044" b="-241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2490231" y="3048000"/>
                <a:ext cx="7863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𝛼</m:t>
                      </m:r>
                      <m:r>
                        <a:rPr lang="en-US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−1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0231" y="3048000"/>
                <a:ext cx="786369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930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cxnSp>
        <p:nvCxnSpPr>
          <p:cNvPr id="14" name="Straight Connector 13"/>
          <p:cNvCxnSpPr/>
          <p:nvPr/>
        </p:nvCxnSpPr>
        <p:spPr>
          <a:xfrm>
            <a:off x="2895600" y="2895600"/>
            <a:ext cx="0" cy="1524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4645119" y="1600200"/>
          <a:ext cx="338191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2739"/>
                <a:gridCol w="422739"/>
                <a:gridCol w="422739"/>
                <a:gridCol w="422739"/>
                <a:gridCol w="422739"/>
                <a:gridCol w="422739"/>
                <a:gridCol w="422739"/>
                <a:gridCol w="422739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4648200" y="1953642"/>
                <a:ext cx="35961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1      2  … </m:t>
                      </m:r>
                      <m:r>
                        <a:rPr lang="en-US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</m:t>
                      </m:r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                      </m:t>
                      </m:r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𝑘</m:t>
                      </m:r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200" y="1953642"/>
                <a:ext cx="3596177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186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6687406" y="3070144"/>
                <a:ext cx="1103187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1 1 1…1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7406" y="3070144"/>
                <a:ext cx="1103187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333" r="-7182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/>
              <p:cNvSpPr txBox="1"/>
              <p:nvPr/>
            </p:nvSpPr>
            <p:spPr>
              <a:xfrm>
                <a:off x="319995" y="2983468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995" y="2983468"/>
                <a:ext cx="365805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2131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/>
              <p:cNvSpPr txBox="1"/>
              <p:nvPr/>
            </p:nvSpPr>
            <p:spPr>
              <a:xfrm>
                <a:off x="3200400" y="3059668"/>
                <a:ext cx="1103187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0 1 1…1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0" y="3059668"/>
                <a:ext cx="1103187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197" r="-663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/>
              <p:cNvSpPr txBox="1"/>
              <p:nvPr/>
            </p:nvSpPr>
            <p:spPr>
              <a:xfrm>
                <a:off x="0" y="3059668"/>
                <a:ext cx="1103187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0 0 0…0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059668"/>
                <a:ext cx="1103187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197" r="-663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sp>
        <p:nvSpPr>
          <p:cNvPr id="21" name="Right Brace 20"/>
          <p:cNvSpPr/>
          <p:nvPr/>
        </p:nvSpPr>
        <p:spPr>
          <a:xfrm rot="5400000">
            <a:off x="3662839" y="3195161"/>
            <a:ext cx="370522" cy="685800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Brace 21"/>
          <p:cNvSpPr/>
          <p:nvPr/>
        </p:nvSpPr>
        <p:spPr>
          <a:xfrm rot="5400000">
            <a:off x="7067515" y="3105115"/>
            <a:ext cx="370523" cy="886846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/>
              <p:cNvSpPr txBox="1"/>
              <p:nvPr/>
            </p:nvSpPr>
            <p:spPr>
              <a:xfrm>
                <a:off x="3451421" y="3711655"/>
                <a:ext cx="7748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𝑘</m:t>
                      </m:r>
                      <m:r>
                        <a:rPr lang="en-US" b="0" i="1" smtClean="0">
                          <a:latin typeface="Cambria Math"/>
                        </a:rPr>
                        <m:t>−1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1421" y="3711655"/>
                <a:ext cx="774892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333" r="-10236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/>
              <p:cNvSpPr txBox="1"/>
              <p:nvPr/>
            </p:nvSpPr>
            <p:spPr>
              <a:xfrm>
                <a:off x="7010400" y="3723324"/>
                <a:ext cx="3709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𝑘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0400" y="3723324"/>
                <a:ext cx="370934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333" r="-21311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sp>
        <p:nvSpPr>
          <p:cNvPr id="28" name="Oval 27"/>
          <p:cNvSpPr/>
          <p:nvPr/>
        </p:nvSpPr>
        <p:spPr>
          <a:xfrm>
            <a:off x="2133600" y="2895600"/>
            <a:ext cx="152400" cy="152400"/>
          </a:xfrm>
          <a:prstGeom prst="ellipse">
            <a:avLst/>
          </a:prstGeom>
          <a:solidFill>
            <a:srgbClr val="006C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3124200" y="2895600"/>
            <a:ext cx="152400" cy="152400"/>
          </a:xfrm>
          <a:prstGeom prst="ellipse">
            <a:avLst/>
          </a:prstGeom>
          <a:solidFill>
            <a:srgbClr val="006C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771586" y="2602468"/>
            <a:ext cx="4991414" cy="56566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/>
              <p:cNvSpPr txBox="1"/>
              <p:nvPr/>
            </p:nvSpPr>
            <p:spPr>
              <a:xfrm>
                <a:off x="4648200" y="1611868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rgbClr val="7030A0"/>
                          </a:solidFill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200" y="1611868"/>
                <a:ext cx="375424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197" r="-2131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/>
              <p:cNvSpPr txBox="1"/>
              <p:nvPr/>
            </p:nvSpPr>
            <p:spPr>
              <a:xfrm>
                <a:off x="3347690" y="5117068"/>
                <a:ext cx="12243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006C31"/>
                    </a:solidFill>
                  </a:rPr>
                  <a:t>B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𝛼</m:t>
                    </m:r>
                    <m:r>
                      <a:rPr lang="en-US" i="1">
                        <a:latin typeface="Cambria Math"/>
                      </a:rPr>
                      <m:t>,</m:t>
                    </m:r>
                    <m:r>
                      <a:rPr lang="en-US" i="1">
                        <a:latin typeface="Cambria Math"/>
                      </a:rPr>
                      <m:t>𝑘</m:t>
                    </m:r>
                    <m:r>
                      <a:rPr lang="en-US" b="0" i="1" smtClean="0">
                        <a:latin typeface="Cambria Math"/>
                      </a:rPr>
                      <m:t>−1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7690" y="5117068"/>
                <a:ext cx="1224310" cy="369332"/>
              </a:xfrm>
              <a:prstGeom prst="rect">
                <a:avLst/>
              </a:prstGeom>
              <a:blipFill rotWithShape="1">
                <a:blip r:embed="rId12"/>
                <a:stretch>
                  <a:fillRect l="-3980" t="-8197" r="-845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/>
              <p:cNvSpPr txBox="1"/>
              <p:nvPr/>
            </p:nvSpPr>
            <p:spPr>
              <a:xfrm>
                <a:off x="1371600" y="6152944"/>
                <a:ext cx="603050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&lt;2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6152944"/>
                <a:ext cx="603050" cy="369332"/>
              </a:xfrm>
              <a:prstGeom prst="rect">
                <a:avLst/>
              </a:prstGeom>
              <a:blipFill rotWithShape="1">
                <a:blip r:embed="rId13"/>
                <a:stretch>
                  <a:fillRect t="-8197" r="-1212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sp>
        <p:nvSpPr>
          <p:cNvPr id="35" name="Rectangle 34"/>
          <p:cNvSpPr/>
          <p:nvPr/>
        </p:nvSpPr>
        <p:spPr>
          <a:xfrm>
            <a:off x="3350014" y="5105400"/>
            <a:ext cx="5562600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2133600" y="5105400"/>
            <a:ext cx="5562600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1447799" y="4572000"/>
            <a:ext cx="6342793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Cloud Callout 32"/>
              <p:cNvSpPr/>
              <p:nvPr/>
            </p:nvSpPr>
            <p:spPr>
              <a:xfrm>
                <a:off x="4191001" y="4191000"/>
                <a:ext cx="4724399" cy="1374648"/>
              </a:xfrm>
              <a:prstGeom prst="cloudCallout">
                <a:avLst>
                  <a:gd name="adj1" fmla="val 35043"/>
                  <a:gd name="adj2" fmla="val 60415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If the Most Significant Bit is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, </a:t>
                </a:r>
              </a:p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do we need other bits of the number ?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3" name="Cloud Callout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1" y="4191000"/>
                <a:ext cx="4724399" cy="1374648"/>
              </a:xfrm>
              <a:prstGeom prst="cloudCallout">
                <a:avLst>
                  <a:gd name="adj1" fmla="val 35043"/>
                  <a:gd name="adj2" fmla="val 60415"/>
                </a:avLst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sp>
        <p:nvSpPr>
          <p:cNvPr id="38" name="TextBox 37"/>
          <p:cNvSpPr txBox="1"/>
          <p:nvPr/>
        </p:nvSpPr>
        <p:spPr>
          <a:xfrm>
            <a:off x="5859751" y="5562600"/>
            <a:ext cx="1303049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Yes, indeed.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114800" y="6031468"/>
            <a:ext cx="4665893" cy="64633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But problem now reduces to a smaller problem.</a:t>
            </a:r>
            <a:endParaRPr lang="en-US" dirty="0"/>
          </a:p>
          <a:p>
            <a:pPr algn="ctr"/>
            <a:r>
              <a:rPr lang="en-US" dirty="0" smtClean="0"/>
              <a:t>Think over it before pressing next button...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3" dur="2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224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23" dur="2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224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28" dur="2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224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7" grpId="0" animBg="1"/>
      <p:bldP spid="22" grpId="0" animBg="1"/>
      <p:bldP spid="24" grpId="0"/>
      <p:bldP spid="28" grpId="0" animBg="1"/>
      <p:bldP spid="28" grpId="1" animBg="1"/>
      <p:bldP spid="30" grpId="0" animBg="1"/>
      <p:bldP spid="30" grpId="1" animBg="1"/>
      <p:bldP spid="8" grpId="0" animBg="1"/>
      <p:bldP spid="25" grpId="0"/>
      <p:bldP spid="34" grpId="0" animBg="1"/>
      <p:bldP spid="35" grpId="0" animBg="1"/>
      <p:bldP spid="36" grpId="0" animBg="1"/>
      <p:bldP spid="37" grpId="0" animBg="1"/>
      <p:bldP spid="33" grpId="0" animBg="1"/>
      <p:bldP spid="33" grpId="1" animBg="1"/>
      <p:bldP spid="38" grpId="0" animBg="1"/>
      <p:bldP spid="3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Title 4"/>
              <p:cNvSpPr>
                <a:spLocks noGrp="1"/>
              </p:cNvSpPr>
              <p:nvPr>
                <p:ph type="ctrTitle"/>
              </p:nvPr>
            </p:nvSpPr>
            <p:spPr/>
            <p:txBody>
              <a:bodyPr/>
              <a:lstStyle/>
              <a:p>
                <a:r>
                  <a:rPr lang="en-US" sz="3600" b="1" dirty="0" smtClean="0"/>
                  <a:t>Computing a </a:t>
                </a:r>
                <a:r>
                  <a:rPr lang="en-US" sz="3600" b="1" dirty="0" smtClean="0">
                    <a:solidFill>
                      <a:srgbClr val="0070C0"/>
                    </a:solidFill>
                  </a:rPr>
                  <a:t>random</a:t>
                </a:r>
                <a:r>
                  <a:rPr lang="en-US" sz="3600" b="1" dirty="0" smtClean="0">
                    <a:solidFill>
                      <a:srgbClr val="7030A0"/>
                    </a:solidFill>
                  </a:rPr>
                  <a:t> sample </a:t>
                </a:r>
                <a:r>
                  <a:rPr lang="en-US" sz="3600" b="1" dirty="0" smtClean="0"/>
                  <a:t/>
                </a:r>
                <a:br>
                  <a:rPr lang="en-US" sz="3600" b="1" dirty="0" smtClean="0"/>
                </a:br>
                <a:r>
                  <a:rPr lang="en-US" sz="3600" b="1" dirty="0" smtClean="0"/>
                  <a:t>of size </a:t>
                </a:r>
                <a14:m>
                  <m:oMath xmlns:m="http://schemas.openxmlformats.org/officeDocument/2006/math">
                    <m:r>
                      <a:rPr lang="en-US" sz="3600" b="1" i="1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36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3600" b="1" dirty="0" smtClean="0"/>
                  <a:t>from </a:t>
                </a:r>
                <a:r>
                  <a:rPr lang="en-US" sz="3200" b="1" dirty="0" smtClean="0"/>
                  <a:t>[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  <m:r>
                      <a:rPr lang="en-US" sz="3200" b="1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3200" b="1" dirty="0"/>
                  <a:t>]</a:t>
                </a:r>
                <a:br>
                  <a:rPr lang="en-US" sz="3200" b="1" dirty="0"/>
                </a:br>
                <a:endParaRPr lang="en-US" sz="2400" b="1" dirty="0"/>
              </a:p>
            </p:txBody>
          </p:sp>
        </mc:Choice>
        <mc:Fallback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blipFill rotWithShape="1">
                <a:blip r:embed="rId1"/>
                <a:stretch>
                  <a:fillRect t="-8678" b="-123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In an efficient manner.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i="1" dirty="0" smtClean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𝑆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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∅</m:t>
                    </m:r>
                  </m:oMath>
                </a14:m>
                <a:r>
                  <a:rPr lang="en-US" sz="2000" b="1" dirty="0" smtClean="0"/>
                  <a:t>;</a:t>
                </a: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For</a:t>
                </a:r>
                <a:r>
                  <a:rPr lang="en-US" sz="2000" dirty="0"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 =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sz="2000" dirty="0"/>
                  <a:t> do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{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	</a:t>
                </a:r>
                <a:r>
                  <a:rPr lang="en-US" sz="2000" b="1" dirty="0" smtClean="0"/>
                  <a:t>Repeat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    </a:t>
                </a:r>
              </a:p>
              <a:p>
                <a:pPr marL="0" indent="0">
                  <a:buNone/>
                </a:pPr>
                <a:r>
                  <a:rPr lang="en-US" sz="2000" dirty="0" smtClean="0">
                    <a:solidFill>
                      <a:srgbClr val="0070C0"/>
                    </a:solidFill>
                  </a:rPr>
                  <a:t>            	           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𝑋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 </a:t>
                </a:r>
                <a:r>
                  <a:rPr lang="en-US" sz="2000" dirty="0" smtClean="0"/>
                  <a:t>a </a:t>
                </a:r>
                <a:r>
                  <a:rPr lang="en-US" sz="2000" dirty="0"/>
                  <a:t>uniformly random number in the range </a:t>
                </a:r>
                <a:r>
                  <a:rPr lang="en-US" sz="2000" b="1" dirty="0"/>
                  <a:t>[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0</m:t>
                    </m:r>
                    <m: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b="1" dirty="0" smtClean="0"/>
                  <a:t>]</a:t>
                </a:r>
                <a:r>
                  <a:rPr lang="en-US" sz="2000" dirty="0" smtClean="0"/>
                  <a:t>;  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                until </a:t>
                </a:r>
                <a:r>
                  <a:rPr lang="en-US" sz="2000" dirty="0" smtClean="0"/>
                  <a:t>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 smtClean="0"/>
                  <a:t>[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𝑋</m:t>
                    </m:r>
                  </m:oMath>
                </a14:m>
                <a:r>
                  <a:rPr lang="en-US" sz="2000" dirty="0" smtClean="0"/>
                  <a:t>] =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7030A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dirty="0" smtClean="0"/>
                  <a:t>;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               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𝑆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𝑆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∪{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𝑋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}</m:t>
                    </m:r>
                  </m:oMath>
                </a14:m>
                <a:r>
                  <a:rPr lang="en-US" sz="2000" dirty="0" smtClean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  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𝑋</m:t>
                    </m:r>
                  </m:oMath>
                </a14:m>
                <a:r>
                  <a:rPr lang="en-US" sz="2000" dirty="0"/>
                  <a:t>] =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7030A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}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return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𝑆</m:t>
                    </m:r>
                  </m:oMath>
                </a14:m>
                <a:r>
                  <a:rPr lang="en-US" sz="2000" dirty="0" smtClean="0"/>
                  <a:t>;</a:t>
                </a:r>
                <a:endParaRPr lang="en-US" sz="2000" dirty="0"/>
              </a:p>
              <a:p>
                <a:endParaRPr lang="en-US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47800"/>
                <a:ext cx="8229600" cy="4525963"/>
              </a:xfrm>
              <a:blipFill rotWithShape="1">
                <a:blip r:embed="rId1"/>
                <a:stretch>
                  <a:fillRect l="-741" t="-674" b="-80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645119" y="1447800"/>
          <a:ext cx="3432080" cy="523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9010"/>
                <a:gridCol w="429010"/>
                <a:gridCol w="429010"/>
                <a:gridCol w="429010"/>
                <a:gridCol w="429010"/>
                <a:gridCol w="429010"/>
                <a:gridCol w="429010"/>
                <a:gridCol w="429010"/>
              </a:tblGrid>
              <a:tr h="5232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blipFill rotWithShape="1">
                      <a:blip r:embed="rId2"/>
                      <a:stretch>
                        <a:fillRect l="-1429" t="-1176" r="-704286" b="-3529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blipFill rotWithShape="1">
                      <a:blip r:embed="rId2"/>
                      <a:stretch>
                        <a:fillRect l="-100000" t="-1176" r="-594366" b="-3529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blipFill rotWithShape="1">
                      <a:blip r:embed="rId2"/>
                      <a:stretch>
                        <a:fillRect l="-202857" t="-1176" r="-502857" b="-3529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blipFill rotWithShape="1">
                      <a:blip r:embed="rId2"/>
                      <a:stretch>
                        <a:fillRect l="-298592" t="-1176" r="-395775" b="-3529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blipFill rotWithShape="1">
                      <a:blip r:embed="rId2"/>
                      <a:stretch>
                        <a:fillRect l="-404286" t="-1176" r="-301429" b="-3529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blipFill rotWithShape="1">
                      <a:blip r:embed="rId2"/>
                      <a:stretch>
                        <a:fillRect l="-504286" t="-1176" r="-201429" b="-3529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blipFill rotWithShape="1">
                      <a:blip r:embed="rId2"/>
                      <a:stretch>
                        <a:fillRect l="-595775" t="-1176" r="-98592" b="-3529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blipFill rotWithShape="1">
                      <a:blip r:embed="rId2"/>
                      <a:stretch>
                        <a:fillRect l="-705714" t="-1176" b="-3529"/>
                      </a:stretch>
                    </a:blipFill>
                  </a:tcPr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4607556" y="1953642"/>
                <a:ext cx="39268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0</m:t>
                      </m:r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</m:t>
                      </m:r>
                      <m:r>
                        <a:rPr lang="en-US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 … </m:t>
                      </m:r>
                      <m:r>
                        <a:rPr lang="en-US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</m:t>
                      </m:r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                  </m:t>
                      </m:r>
                      <m:r>
                        <a:rPr lang="en-US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−1    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7556" y="1953642"/>
                <a:ext cx="3926844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4217706" y="1584310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6C31"/>
                          </a:solidFill>
                          <a:latin typeface="Cambria Math"/>
                        </a:rPr>
                        <m:t>𝑨</m:t>
                      </m:r>
                    </m:oMath>
                  </m:oMathPara>
                </a14:m>
                <a:endParaRPr lang="en-US" b="1" dirty="0">
                  <a:solidFill>
                    <a:srgbClr val="006C31"/>
                  </a:solidFill>
                </a:endParaRPr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7706" y="1584310"/>
                <a:ext cx="389850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333" r="-2031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5970016" y="1524000"/>
                <a:ext cx="354584" cy="338554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sz="16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0016" y="1524000"/>
                <a:ext cx="354584" cy="338554"/>
              </a:xfrm>
              <a:prstGeom prst="rect">
                <a:avLst/>
              </a:prstGeom>
              <a:blipFill rotWithShape="1">
                <a:blip r:embed="rId5"/>
                <a:stretch>
                  <a:fillRect t="-5357" r="-13559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6808216" y="1524000"/>
                <a:ext cx="354584" cy="338554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sz="16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8216" y="1524000"/>
                <a:ext cx="354584" cy="338554"/>
              </a:xfrm>
              <a:prstGeom prst="rect">
                <a:avLst/>
              </a:prstGeom>
              <a:blipFill rotWithShape="1">
                <a:blip r:embed="rId6"/>
                <a:stretch>
                  <a:fillRect t="-5357" r="-13793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7265416" y="1524000"/>
                <a:ext cx="354584" cy="338554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sz="16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5416" y="1524000"/>
                <a:ext cx="354584" cy="338554"/>
              </a:xfrm>
              <a:prstGeom prst="rect">
                <a:avLst/>
              </a:prstGeom>
              <a:blipFill rotWithShape="1">
                <a:blip r:embed="rId6"/>
                <a:stretch>
                  <a:fillRect t="-5357" r="-13793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4674616" y="1524000"/>
                <a:ext cx="354584" cy="338554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sz="16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4616" y="1524000"/>
                <a:ext cx="354584" cy="338554"/>
              </a:xfrm>
              <a:prstGeom prst="rect">
                <a:avLst/>
              </a:prstGeom>
              <a:blipFill rotWithShape="1">
                <a:blip r:embed="rId6"/>
                <a:stretch>
                  <a:fillRect t="-5357" r="-13793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sp>
        <p:nvSpPr>
          <p:cNvPr id="13" name="Right Brace 12"/>
          <p:cNvSpPr/>
          <p:nvPr/>
        </p:nvSpPr>
        <p:spPr>
          <a:xfrm>
            <a:off x="7923276" y="3505200"/>
            <a:ext cx="460248" cy="914400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57200" y="6096000"/>
            <a:ext cx="8009757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6C31"/>
                </a:solidFill>
              </a:rPr>
              <a:t>Homework:</a:t>
            </a:r>
            <a:r>
              <a:rPr lang="en-US" dirty="0" smtClean="0"/>
              <a:t> Prove </a:t>
            </a:r>
            <a:r>
              <a:rPr lang="en-US" dirty="0"/>
              <a:t>that the algorithm indeed computes a uniformly random sample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7" grpId="0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Title 4"/>
              <p:cNvSpPr>
                <a:spLocks noGrp="1"/>
              </p:cNvSpPr>
              <p:nvPr>
                <p:ph type="ctrTitle"/>
              </p:nvPr>
            </p:nvSpPr>
            <p:spPr/>
            <p:txBody>
              <a:bodyPr/>
              <a:lstStyle/>
              <a:p>
                <a:r>
                  <a:rPr lang="en-US" sz="3600" b="1" dirty="0" smtClean="0"/>
                  <a:t>Computing a </a:t>
                </a:r>
                <a:r>
                  <a:rPr lang="en-US" sz="3600" b="1" dirty="0" smtClean="0">
                    <a:solidFill>
                      <a:srgbClr val="0070C0"/>
                    </a:solidFill>
                  </a:rPr>
                  <a:t>random</a:t>
                </a:r>
                <a:r>
                  <a:rPr lang="en-US" sz="3600" b="1" dirty="0" smtClean="0"/>
                  <a:t> </a:t>
                </a:r>
                <a:r>
                  <a:rPr lang="en-US" sz="3600" b="1" dirty="0" smtClean="0">
                    <a:solidFill>
                      <a:srgbClr val="7030A0"/>
                    </a:solidFill>
                  </a:rPr>
                  <a:t>permutation </a:t>
                </a:r>
                <a:r>
                  <a:rPr lang="en-US" sz="3600" b="1" dirty="0" smtClean="0"/>
                  <a:t>of </a:t>
                </a:r>
                <a:r>
                  <a:rPr lang="en-US" sz="3200" b="1" dirty="0" smtClean="0"/>
                  <a:t>[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  <m:r>
                      <a:rPr lang="en-US" sz="3200" b="1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3200" b="1" dirty="0"/>
                  <a:t>]</a:t>
                </a:r>
                <a:br>
                  <a:rPr lang="en-US" sz="3200" b="1" dirty="0"/>
                </a:br>
                <a:endParaRPr lang="en-US" sz="2400" b="1" dirty="0"/>
              </a:p>
            </p:txBody>
          </p:sp>
        </mc:Choice>
        <mc:Fallback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blipFill rotWithShape="1">
                <a:blip r:embed="rId1"/>
                <a:stretch>
                  <a:fillRect t="-6612" b="-103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In an efficient manner.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i="1" dirty="0" smtClean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𝑆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empty string</a:t>
                </a:r>
                <a:r>
                  <a:rPr lang="en-US" sz="2000" b="1" dirty="0" smtClean="0"/>
                  <a:t>;</a:t>
                </a: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For</a:t>
                </a:r>
                <a:r>
                  <a:rPr lang="en-US" sz="2000" dirty="0"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 =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 do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{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	</a:t>
                </a:r>
                <a:r>
                  <a:rPr lang="en-US" sz="2000" b="1" dirty="0" smtClean="0"/>
                  <a:t>Repeat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    </a:t>
                </a:r>
              </a:p>
              <a:p>
                <a:pPr marL="0" indent="0">
                  <a:buNone/>
                </a:pPr>
                <a:r>
                  <a:rPr lang="en-US" sz="2000" dirty="0" smtClean="0">
                    <a:solidFill>
                      <a:srgbClr val="0070C0"/>
                    </a:solidFill>
                  </a:rPr>
                  <a:t>            	           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𝑋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 </a:t>
                </a:r>
                <a:r>
                  <a:rPr lang="en-US" sz="2000" dirty="0" smtClean="0"/>
                  <a:t>a </a:t>
                </a:r>
                <a:r>
                  <a:rPr lang="en-US" sz="2000" dirty="0"/>
                  <a:t>uniformly random number in the range </a:t>
                </a:r>
                <a:r>
                  <a:rPr lang="en-US" sz="2000" b="1" dirty="0"/>
                  <a:t>[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0</m:t>
                    </m:r>
                    <m: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b="1" dirty="0" smtClean="0"/>
                  <a:t>]</a:t>
                </a:r>
                <a:r>
                  <a:rPr lang="en-US" sz="2000" dirty="0" smtClean="0"/>
                  <a:t>;  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                until </a:t>
                </a:r>
                <a:r>
                  <a:rPr lang="en-US" sz="2000" dirty="0" smtClean="0"/>
                  <a:t>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 smtClean="0"/>
                  <a:t>[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𝑋</m:t>
                    </m:r>
                  </m:oMath>
                </a14:m>
                <a:r>
                  <a:rPr lang="en-US" sz="2000" dirty="0" smtClean="0"/>
                  <a:t>] =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7030A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dirty="0" smtClean="0"/>
                  <a:t>;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               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𝑆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𝑆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∷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𝑋</m:t>
                    </m:r>
                  </m:oMath>
                </a14:m>
                <a:r>
                  <a:rPr lang="en-US" sz="2000" dirty="0" smtClean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  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𝑋</m:t>
                    </m:r>
                  </m:oMath>
                </a14:m>
                <a:r>
                  <a:rPr lang="en-US" sz="2000" dirty="0"/>
                  <a:t>] =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7030A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}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return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𝑆</m:t>
                    </m:r>
                  </m:oMath>
                </a14:m>
                <a:r>
                  <a:rPr lang="en-US" sz="2000" dirty="0" smtClean="0"/>
                  <a:t>;</a:t>
                </a:r>
                <a:endParaRPr lang="en-US" sz="2000" dirty="0"/>
              </a:p>
              <a:p>
                <a:endParaRPr lang="en-US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741" t="-674" b="-80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645119" y="1447800"/>
          <a:ext cx="3432080" cy="523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9010"/>
                <a:gridCol w="429010"/>
                <a:gridCol w="429010"/>
                <a:gridCol w="429010"/>
                <a:gridCol w="429010"/>
                <a:gridCol w="429010"/>
                <a:gridCol w="429010"/>
                <a:gridCol w="429010"/>
              </a:tblGrid>
              <a:tr h="5232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blipFill rotWithShape="1">
                      <a:blip r:embed="rId2"/>
                      <a:stretch>
                        <a:fillRect l="-1429" t="-1176" r="-704286" b="-3529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blipFill rotWithShape="1">
                      <a:blip r:embed="rId2"/>
                      <a:stretch>
                        <a:fillRect l="-100000" t="-1176" r="-594366" b="-3529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blipFill rotWithShape="1">
                      <a:blip r:embed="rId2"/>
                      <a:stretch>
                        <a:fillRect l="-202857" t="-1176" r="-502857" b="-3529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blipFill rotWithShape="1">
                      <a:blip r:embed="rId2"/>
                      <a:stretch>
                        <a:fillRect l="-298592" t="-1176" r="-395775" b="-3529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blipFill rotWithShape="1">
                      <a:blip r:embed="rId2"/>
                      <a:stretch>
                        <a:fillRect l="-404286" t="-1176" r="-301429" b="-3529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blipFill rotWithShape="1">
                      <a:blip r:embed="rId2"/>
                      <a:stretch>
                        <a:fillRect l="-504286" t="-1176" r="-201429" b="-3529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blipFill rotWithShape="1">
                      <a:blip r:embed="rId2"/>
                      <a:stretch>
                        <a:fillRect l="-595775" t="-1176" r="-98592" b="-3529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blipFill rotWithShape="1">
                      <a:blip r:embed="rId2"/>
                      <a:stretch>
                        <a:fillRect l="-705714" t="-1176" b="-3529"/>
                      </a:stretch>
                    </a:blipFill>
                  </a:tcPr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4607556" y="1953642"/>
                <a:ext cx="39268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0</m:t>
                      </m:r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</m:t>
                      </m:r>
                      <m:r>
                        <a:rPr lang="en-US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 … </m:t>
                      </m:r>
                      <m:r>
                        <a:rPr lang="en-US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</m:t>
                      </m:r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                  </m:t>
                      </m:r>
                      <m:r>
                        <a:rPr lang="en-US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−1    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7556" y="1953642"/>
                <a:ext cx="3926844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4217706" y="1584310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6C31"/>
                          </a:solidFill>
                          <a:latin typeface="Cambria Math"/>
                        </a:rPr>
                        <m:t>𝑨</m:t>
                      </m:r>
                    </m:oMath>
                  </m:oMathPara>
                </a14:m>
                <a:endParaRPr lang="en-US" b="1" dirty="0">
                  <a:solidFill>
                    <a:srgbClr val="006C31"/>
                  </a:solidFill>
                </a:endParaRPr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7706" y="1584310"/>
                <a:ext cx="389850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333" r="-2031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2590800" y="3657600"/>
            <a:ext cx="5562600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5970016" y="1524000"/>
                <a:ext cx="354584" cy="338554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sz="16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0016" y="1524000"/>
                <a:ext cx="354584" cy="338554"/>
              </a:xfrm>
              <a:prstGeom prst="rect">
                <a:avLst/>
              </a:prstGeom>
              <a:blipFill rotWithShape="1">
                <a:blip r:embed="rId5"/>
                <a:stretch>
                  <a:fillRect t="-5357" r="-13559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6808216" y="1524000"/>
                <a:ext cx="354584" cy="338554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sz="16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8216" y="1524000"/>
                <a:ext cx="354584" cy="338554"/>
              </a:xfrm>
              <a:prstGeom prst="rect">
                <a:avLst/>
              </a:prstGeom>
              <a:blipFill rotWithShape="1">
                <a:blip r:embed="rId6"/>
                <a:stretch>
                  <a:fillRect t="-5357" r="-13793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7265416" y="1524000"/>
                <a:ext cx="354584" cy="338554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sz="16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5416" y="1524000"/>
                <a:ext cx="354584" cy="338554"/>
              </a:xfrm>
              <a:prstGeom prst="rect">
                <a:avLst/>
              </a:prstGeom>
              <a:blipFill rotWithShape="1">
                <a:blip r:embed="rId6"/>
                <a:stretch>
                  <a:fillRect t="-5357" r="-13793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4674616" y="1524000"/>
                <a:ext cx="354584" cy="338554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sz="16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4616" y="1524000"/>
                <a:ext cx="354584" cy="338554"/>
              </a:xfrm>
              <a:prstGeom prst="rect">
                <a:avLst/>
              </a:prstGeom>
              <a:blipFill rotWithShape="1">
                <a:blip r:embed="rId6"/>
                <a:stretch>
                  <a:fillRect t="-5357" r="-13793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5562600" y="1566446"/>
                <a:ext cx="354584" cy="338554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sz="16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2600" y="1566446"/>
                <a:ext cx="354584" cy="338554"/>
              </a:xfrm>
              <a:prstGeom prst="rect">
                <a:avLst/>
              </a:prstGeom>
              <a:blipFill rotWithShape="1">
                <a:blip r:embed="rId7"/>
                <a:stretch>
                  <a:fillRect t="-5357" r="-13793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7696200" y="1566446"/>
                <a:ext cx="354584" cy="338554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sz="16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6200" y="1566446"/>
                <a:ext cx="354584" cy="338554"/>
              </a:xfrm>
              <a:prstGeom prst="rect">
                <a:avLst/>
              </a:prstGeom>
              <a:blipFill rotWithShape="1">
                <a:blip r:embed="rId7"/>
                <a:stretch>
                  <a:fillRect t="-5357" r="-13793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238845" y="6096000"/>
            <a:ext cx="8828955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6C31"/>
                </a:solidFill>
              </a:rPr>
              <a:t>Homework:</a:t>
            </a:r>
            <a:r>
              <a:rPr lang="en-US" dirty="0" smtClean="0"/>
              <a:t> Prove </a:t>
            </a:r>
            <a:r>
              <a:rPr lang="en-US" dirty="0"/>
              <a:t>that the algorithm indeed computes a uniformly random </a:t>
            </a:r>
            <a:r>
              <a:rPr lang="en-US" dirty="0" smtClean="0"/>
              <a:t>permutation.</a:t>
            </a:r>
            <a:endParaRPr lang="en-US" dirty="0"/>
          </a:p>
        </p:txBody>
      </p:sp>
      <p:sp>
        <p:nvSpPr>
          <p:cNvPr id="17" name="Cloud Callout 16"/>
          <p:cNvSpPr/>
          <p:nvPr/>
        </p:nvSpPr>
        <p:spPr>
          <a:xfrm>
            <a:off x="4191001" y="4191000"/>
            <a:ext cx="4724399" cy="1374648"/>
          </a:xfrm>
          <a:prstGeom prst="cloudCallout">
            <a:avLst>
              <a:gd name="adj1" fmla="val 35043"/>
              <a:gd name="adj2" fmla="val 60415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What is the expected no. of calls to “</a:t>
            </a:r>
            <a:r>
              <a:rPr lang="en-US" b="1" dirty="0" smtClean="0">
                <a:solidFill>
                  <a:schemeClr val="tx1"/>
                </a:solidFill>
              </a:rPr>
              <a:t>random number generator</a:t>
            </a:r>
            <a:r>
              <a:rPr lang="en-US" dirty="0" smtClean="0">
                <a:solidFill>
                  <a:schemeClr val="tx1"/>
                </a:solidFill>
              </a:rPr>
              <a:t>” this algorithm makes ?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6" dur="2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22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7" grpId="0"/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7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>
                    <a:solidFill>
                      <a:srgbClr val="0070C0"/>
                    </a:solidFill>
                  </a:rPr>
                  <a:t>Computing  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/>
                </a:r>
                <a:br>
                  <a:rPr lang="en-US" sz="3200" b="1" dirty="0">
                    <a:solidFill>
                      <a:srgbClr val="7030A0"/>
                    </a:solidFill>
                  </a:rPr>
                </a:br>
                <a:r>
                  <a:rPr lang="en-US" sz="3200" b="1" dirty="0" smtClean="0"/>
                  <a:t>a</a:t>
                </a:r>
                <a:r>
                  <a:rPr lang="en-US" sz="3200" b="1" dirty="0" smtClean="0">
                    <a:solidFill>
                      <a:srgbClr val="7030A0"/>
                    </a:solidFill>
                  </a:rPr>
                  <a:t> 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random no. </a:t>
                </a:r>
                <a:r>
                  <a:rPr lang="en-US" sz="3200" b="1" dirty="0"/>
                  <a:t>from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3200" b="1" dirty="0"/>
                  <a:t>[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  <m:r>
                      <a:rPr lang="en-US" sz="3200" b="1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sSup>
                      <m:sSupPr>
                        <m:ctrlPr>
                          <a:rPr lang="en-US" sz="32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32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e>
                      <m:sup>
                        <m:r>
                          <a:rPr lang="en-US" sz="32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sup>
                    </m:sSup>
                    <m:r>
                      <a:rPr lang="en-US" sz="3200" b="1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3200" b="1" dirty="0" smtClean="0"/>
                  <a:t>]</a:t>
                </a:r>
                <a:br>
                  <a:rPr lang="en-US" sz="3200" b="1" dirty="0" smtClean="0"/>
                </a:br>
                <a:endParaRPr lang="en-US" sz="3200" b="1" dirty="0"/>
              </a:p>
            </p:txBody>
          </p:sp>
        </mc:Choice>
        <mc:Fallback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1"/>
                <a:stretch>
                  <a:fillRect t="-25532" b="-361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229600" cy="4906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Problem:</a:t>
                </a:r>
                <a:r>
                  <a:rPr lang="en-US" sz="2000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Given a positive integer </a:t>
                </a:r>
                <a14:m>
                  <m:oMath xmlns:m="http://schemas.openxmlformats.org/officeDocument/2006/math">
                    <m:r>
                      <a:rPr lang="en-US" sz="2000" b="0" i="1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sz="2000" dirty="0" smtClean="0"/>
                  <a:t>, design an algorithm to compute a random number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uniformly distributed in  </a:t>
                </a:r>
                <a:r>
                  <a:rPr lang="en-US" sz="2000" b="1" dirty="0"/>
                  <a:t>[</a:t>
                </a:r>
                <a14:m>
                  <m:oMath xmlns:m="http://schemas.openxmlformats.org/officeDocument/2006/math">
                    <m:r>
                      <a:rPr lang="en-US" sz="2000" b="0" i="1">
                        <a:solidFill>
                          <a:srgbClr val="0070C0"/>
                        </a:solidFill>
                        <a:latin typeface="Cambria Math"/>
                      </a:rPr>
                      <m:t>0</m:t>
                    </m:r>
                    <m:r>
                      <a:rPr lang="en-US" sz="2000" b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sSup>
                      <m:sSup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sz="2000" b="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p>
                    </m:sSup>
                    <m:r>
                      <a:rPr lang="en-US" sz="2000" b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0" i="1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</m:oMath>
                </a14:m>
                <a:r>
                  <a:rPr lang="en-US" sz="2000" b="1" dirty="0" smtClean="0"/>
                  <a:t>]</a:t>
                </a:r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Solution</a:t>
                </a:r>
                <a:r>
                  <a:rPr lang="en-US" sz="2000" dirty="0" smtClean="0"/>
                  <a:t>:</a:t>
                </a:r>
              </a:p>
              <a:p>
                <a:pPr marL="0" indent="0">
                  <a:buNone/>
                </a:pPr>
                <a:r>
                  <a:rPr lang="en-US" sz="2000" b="1" dirty="0" err="1" smtClean="0">
                    <a:solidFill>
                      <a:srgbClr val="7030A0"/>
                    </a:solidFill>
                  </a:rPr>
                  <a:t>Generate_Random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sz="2000" dirty="0" smtClean="0"/>
                  <a:t>)     //Generates a random no in the range</a:t>
                </a:r>
                <a:r>
                  <a:rPr lang="en-US" sz="2000" b="1" dirty="0"/>
                  <a:t> [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0</m:t>
                    </m:r>
                    <m: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sSup>
                      <m:sSup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p>
                    </m:sSup>
                    <m: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</m:oMath>
                </a14:m>
                <a:r>
                  <a:rPr lang="en-US" sz="2000" b="1" dirty="0"/>
                  <a:t>]</a:t>
                </a:r>
                <a:r>
                  <a:rPr lang="en-US" sz="2000" dirty="0"/>
                  <a:t>.</a:t>
                </a:r>
                <a:endParaRPr lang="en-US" sz="200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𝑋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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0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ym typeface="Wingdings" pitchFamily="2" charset="2"/>
                  </a:rPr>
                  <a:t>For</a:t>
                </a:r>
                <a:r>
                  <a:rPr lang="en-US" sz="2000" dirty="0" smtClean="0"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 smtClean="0"/>
                  <a:t> =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</m:oMath>
                </a14:m>
                <a:r>
                  <a:rPr lang="en-US" sz="2000" dirty="0" smtClean="0"/>
                  <a:t> to </a:t>
                </a:r>
                <a14:m>
                  <m:oMath xmlns:m="http://schemas.openxmlformats.org/officeDocument/2006/math">
                    <m:r>
                      <a:rPr lang="en-US" sz="2000" b="0" i="1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sz="2000" dirty="0" smtClean="0"/>
                  <a:t> do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Toss the coin;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</a:t>
                </a:r>
                <a:r>
                  <a:rPr lang="en-US" sz="2000" b="1" dirty="0" smtClean="0"/>
                  <a:t>If</a:t>
                </a:r>
                <a:r>
                  <a:rPr lang="en-US" sz="2000" dirty="0" smtClean="0"/>
                  <a:t> outcome is head 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𝑠</m:t>
                    </m:r>
                  </m:oMath>
                </a14:m>
                <a:r>
                  <a:rPr lang="en-US" sz="2000" dirty="0" smtClean="0"/>
                  <a:t> </a:t>
                </a:r>
                <a:r>
                  <a:rPr lang="en-US" sz="2000" dirty="0" smtClean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1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</a:t>
                </a:r>
                <a:r>
                  <a:rPr lang="en-US" sz="2000" dirty="0" smtClean="0">
                    <a:sym typeface="Wingdings" pitchFamily="2" charset="2"/>
                  </a:rPr>
                  <a:t>      </a:t>
                </a:r>
                <a:r>
                  <a:rPr lang="en-US" sz="2000" b="1" dirty="0" smtClean="0">
                    <a:sym typeface="Wingdings" pitchFamily="2" charset="2"/>
                  </a:rPr>
                  <a:t>Else  </a:t>
                </a:r>
                <a:r>
                  <a:rPr lang="en-US" sz="2000" dirty="0" smtClean="0"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𝑠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0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2000" dirty="0" smtClean="0">
                    <a:sym typeface="Wingdings" pitchFamily="2" charset="2"/>
                  </a:rPr>
                  <a:t>   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𝑋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 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𝑋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⋅2+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𝑠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;</a:t>
                </a: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dirty="0" smtClean="0"/>
                  <a:t>}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return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𝑋</m:t>
                    </m:r>
                  </m:oMath>
                </a14:m>
                <a:r>
                  <a:rPr lang="en-US" sz="2000" dirty="0" smtClean="0"/>
                  <a:t>;</a:t>
                </a:r>
                <a:endParaRPr lang="en-US" sz="2000" dirty="0"/>
              </a:p>
            </p:txBody>
          </p:sp>
        </mc:Choice>
        <mc:Fallback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229600" cy="4906963"/>
              </a:xfrm>
              <a:blipFill rotWithShape="1">
                <a:blip r:embed="rId2"/>
                <a:stretch>
                  <a:fillRect l="-741" t="-621" r="-1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4724400" y="4114800"/>
                <a:ext cx="16482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P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𝑋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𝑡</m:t>
                    </m:r>
                  </m:oMath>
                </a14:m>
                <a:r>
                  <a:rPr lang="en-US" dirty="0" smtClean="0"/>
                  <a:t>)  =     </a:t>
                </a:r>
                <a:r>
                  <a:rPr lang="en-US" b="1" dirty="0" smtClean="0">
                    <a:solidFill>
                      <a:srgbClr val="C00000"/>
                    </a:solidFill>
                  </a:rPr>
                  <a:t>? </a:t>
                </a:r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4114800"/>
                <a:ext cx="1648272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2963" t="-8197" r="-555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5943600" y="4039975"/>
                <a:ext cx="482888" cy="61093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𝑘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600" y="4039975"/>
                <a:ext cx="482888" cy="610936"/>
              </a:xfrm>
              <a:prstGeom prst="rect">
                <a:avLst/>
              </a:prstGeom>
              <a:blipFill rotWithShape="1">
                <a:blip r:embed="rId4"/>
                <a:stretch>
                  <a:fillRect r="-14815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4598647" y="3630393"/>
                <a:ext cx="1958870" cy="3742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Let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𝑡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∈</m:t>
                    </m:r>
                    <m:r>
                      <m:rPr>
                        <m:nor/>
                      </m:rPr>
                      <a:rPr lang="en-US" dirty="0"/>
                      <m:t>[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0</m:t>
                    </m:r>
                    <m:r>
                      <a:rPr lang="en-US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sSup>
                      <m:sSup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p>
                    </m:sSup>
                    <m:r>
                      <a:rPr lang="en-US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  <m:r>
                      <m:rPr>
                        <m:nor/>
                      </m:rPr>
                      <a:rPr lang="en-US" dirty="0"/>
                      <m:t>].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8647" y="3630393"/>
                <a:ext cx="1958870" cy="374270"/>
              </a:xfrm>
              <a:prstGeom prst="rect">
                <a:avLst/>
              </a:prstGeom>
              <a:blipFill rotWithShape="1">
                <a:blip r:embed="rId5"/>
                <a:stretch>
                  <a:fillRect l="-2484" t="-6557" r="-4658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4645119" y="5220826"/>
          <a:ext cx="338191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2739"/>
                <a:gridCol w="422739"/>
                <a:gridCol w="422739"/>
                <a:gridCol w="422739"/>
                <a:gridCol w="422739"/>
                <a:gridCol w="422739"/>
                <a:gridCol w="422739"/>
                <a:gridCol w="422739"/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blipFill rotWithShape="1">
                      <a:blip r:embed="rId6"/>
                      <a:stretch>
                        <a:fillRect l="-1449" t="-8197" r="-704348" b="-24590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blipFill rotWithShape="1">
                      <a:blip r:embed="rId6"/>
                      <a:stretch>
                        <a:fillRect l="-100000" t="-8197" r="-594286" b="-24590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blipFill rotWithShape="1">
                      <a:blip r:embed="rId6"/>
                      <a:stretch>
                        <a:fillRect l="-202899" t="-8197" r="-502899" b="-24590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blipFill rotWithShape="1">
                      <a:blip r:embed="rId6"/>
                      <a:stretch>
                        <a:fillRect l="-298571" t="-8197" r="-395714" b="-24590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blipFill rotWithShape="1">
                      <a:blip r:embed="rId6"/>
                      <a:stretch>
                        <a:fillRect l="-404348" t="-8197" r="-301449" b="-24590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blipFill rotWithShape="1">
                      <a:blip r:embed="rId6"/>
                      <a:stretch>
                        <a:fillRect l="-504348" t="-8197" r="-201449" b="-24590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blipFill rotWithShape="1">
                      <a:blip r:embed="rId6"/>
                      <a:stretch>
                        <a:fillRect l="-595714" t="-8197" r="-98571" b="-24590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blipFill rotWithShape="1">
                      <a:blip r:embed="rId6"/>
                      <a:stretch>
                        <a:fillRect l="-705797" t="-8197" b="-24590"/>
                      </a:stretch>
                    </a:blipFill>
                  </a:tcPr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4648200" y="5574268"/>
                <a:ext cx="35961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1     2  …                         </m:t>
                      </m:r>
                      <m:r>
                        <a:rPr lang="en-US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 </m:t>
                      </m:r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</m:t>
                      </m:r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𝑘</m:t>
                      </m:r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200" y="5574268"/>
                <a:ext cx="3596177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197" r="-186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4953000" y="4811081"/>
                <a:ext cx="2634183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Binary-representation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𝑡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0" y="4811081"/>
                <a:ext cx="2634183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2083" t="-8197" r="-300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sp>
        <p:nvSpPr>
          <p:cNvPr id="13" name="Rectangle 12"/>
          <p:cNvSpPr/>
          <p:nvPr/>
        </p:nvSpPr>
        <p:spPr>
          <a:xfrm>
            <a:off x="3276600" y="1524000"/>
            <a:ext cx="5638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893741" y="4038600"/>
            <a:ext cx="1752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447800" y="4495800"/>
            <a:ext cx="1752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971800" y="2667000"/>
            <a:ext cx="5638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1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1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/>
      <p:bldP spid="8" grpId="0" animBg="1"/>
      <p:bldP spid="9" grpId="0"/>
      <p:bldP spid="11" grpId="0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Title 4"/>
              <p:cNvSpPr>
                <a:spLocks noGrp="1"/>
              </p:cNvSpPr>
              <p:nvPr>
                <p:ph type="ctrTitle"/>
              </p:nvPr>
            </p:nvSpPr>
            <p:spPr/>
            <p:txBody>
              <a:bodyPr/>
              <a:lstStyle/>
              <a:p>
                <a:pPr algn="ctr"/>
                <a:r>
                  <a:rPr lang="en-US" sz="3600" b="1" dirty="0" smtClean="0">
                    <a:solidFill>
                      <a:srgbClr val="0070C0"/>
                    </a:solidFill>
                  </a:rPr>
                  <a:t>Computing  </a:t>
                </a:r>
                <a:r>
                  <a:rPr lang="en-US" sz="3600" b="1" dirty="0" smtClean="0">
                    <a:solidFill>
                      <a:srgbClr val="7030A0"/>
                    </a:solidFill>
                  </a:rPr>
                  <a:t/>
                </a:r>
                <a:br>
                  <a:rPr lang="en-US" sz="3600" b="1" dirty="0" smtClean="0">
                    <a:solidFill>
                      <a:srgbClr val="7030A0"/>
                    </a:solidFill>
                  </a:rPr>
                </a:br>
                <a:r>
                  <a:rPr lang="en-US" sz="3600" b="1" dirty="0" smtClean="0"/>
                  <a:t>A</a:t>
                </a:r>
                <a:r>
                  <a:rPr lang="en-US" sz="3600" b="1" dirty="0" smtClean="0">
                    <a:solidFill>
                      <a:srgbClr val="7030A0"/>
                    </a:solidFill>
                  </a:rPr>
                  <a:t> random no. </a:t>
                </a:r>
                <a:r>
                  <a:rPr lang="en-US" sz="3600" b="1" dirty="0" smtClean="0"/>
                  <a:t>from</a:t>
                </a:r>
                <a:r>
                  <a:rPr lang="en-US" sz="3600" b="1" dirty="0" smtClean="0">
                    <a:solidFill>
                      <a:srgbClr val="7030A0"/>
                    </a:solidFill>
                  </a:rPr>
                  <a:t> </a:t>
                </a:r>
                <a:r>
                  <a:rPr lang="en-US" sz="3600" b="1" dirty="0" smtClean="0"/>
                  <a:t>[</a:t>
                </a:r>
                <a14:m>
                  <m:oMath xmlns:m="http://schemas.openxmlformats.org/officeDocument/2006/math">
                    <m:r>
                      <a:rPr lang="en-US" sz="3600" b="1" i="0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  <m:r>
                      <a:rPr lang="en-US" sz="3600" b="1" i="0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3600" b="1" i="1" smtClean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sz="3600" b="1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36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3600" b="1" dirty="0" smtClean="0"/>
                  <a:t>]</a:t>
                </a:r>
                <a:endParaRPr lang="en-US" sz="2400" b="1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blipFill rotWithShape="1">
                <a:blip r:embed="rId1"/>
                <a:stretch>
                  <a:fillRect b="-6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using a </a:t>
            </a:r>
            <a:r>
              <a:rPr lang="en-US" b="1" dirty="0" smtClean="0">
                <a:solidFill>
                  <a:srgbClr val="006C31"/>
                </a:solidFill>
              </a:rPr>
              <a:t>fair</a:t>
            </a:r>
            <a:r>
              <a:rPr lang="en-US" b="1" dirty="0" smtClean="0">
                <a:solidFill>
                  <a:schemeClr val="tx1"/>
                </a:solidFill>
              </a:rPr>
              <a:t> coin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 smtClean="0">
                    <a:solidFill>
                      <a:srgbClr val="0070C0"/>
                    </a:solidFill>
                  </a:rPr>
                  <a:t>Computing  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/>
                </a:r>
                <a:br>
                  <a:rPr lang="en-US" sz="3200" b="1" dirty="0">
                    <a:solidFill>
                      <a:srgbClr val="7030A0"/>
                    </a:solidFill>
                  </a:rPr>
                </a:br>
                <a:r>
                  <a:rPr lang="en-US" sz="3200" b="1" dirty="0" smtClean="0"/>
                  <a:t>a</a:t>
                </a:r>
                <a:r>
                  <a:rPr lang="en-US" sz="3200" b="1" dirty="0" smtClean="0">
                    <a:solidFill>
                      <a:srgbClr val="7030A0"/>
                    </a:solidFill>
                  </a:rPr>
                  <a:t> 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random no. </a:t>
                </a:r>
                <a:r>
                  <a:rPr lang="en-US" sz="3200" b="1" dirty="0"/>
                  <a:t>from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3200" b="1" dirty="0"/>
                  <a:t>[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  <m:r>
                      <a:rPr lang="en-US" sz="3200" b="1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3200" b="1" dirty="0" smtClean="0"/>
                  <a:t>]</a:t>
                </a:r>
                <a:br>
                  <a:rPr lang="en-US" sz="3200" b="1" dirty="0" smtClean="0"/>
                </a:br>
                <a:endParaRPr lang="en-US" sz="3200" b="1" dirty="0"/>
              </a:p>
            </p:txBody>
          </p:sp>
        </mc:Choice>
        <mc:Fallback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1"/>
                <a:stretch>
                  <a:fillRect t="-25000" b="-351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229600" cy="4906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Problem:</a:t>
                </a:r>
                <a:r>
                  <a:rPr lang="en-US" sz="2000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Given a positive integer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 smtClean="0"/>
                  <a:t>, design an algorithm to compute a random number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uniformly distributed in  </a:t>
                </a:r>
                <a:r>
                  <a:rPr lang="en-US" sz="2000" b="1" dirty="0"/>
                  <a:t>[</a:t>
                </a:r>
                <a14:m>
                  <m:oMath xmlns:m="http://schemas.openxmlformats.org/officeDocument/2006/math">
                    <m:r>
                      <a:rPr lang="en-US" sz="2000" b="0" i="1">
                        <a:solidFill>
                          <a:srgbClr val="0070C0"/>
                        </a:solidFill>
                        <a:latin typeface="Cambria Math"/>
                      </a:rPr>
                      <m:t>0</m:t>
                    </m:r>
                    <m:r>
                      <a:rPr lang="en-US" sz="2000" b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i="1" smtClean="0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b="1" dirty="0" smtClean="0"/>
                  <a:t>]</a:t>
                </a:r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Solution</a:t>
                </a:r>
                <a:r>
                  <a:rPr lang="en-US" sz="2000" dirty="0" smtClean="0"/>
                  <a:t>:</a:t>
                </a: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 smtClean="0"/>
                  <a:t>Compute smallest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sz="2000" dirty="0" smtClean="0"/>
                  <a:t> such that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≤</m:t>
                    </m:r>
                    <m:sSup>
                      <m:sSupPr>
                        <m:ctrlP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p>
                    </m:sSup>
                  </m:oMath>
                </a14:m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/>
                  <a:t>Repeat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          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𝑋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</a:t>
                </a:r>
                <a:r>
                  <a:rPr lang="en-US" sz="2000" b="1" dirty="0">
                    <a:solidFill>
                      <a:srgbClr val="7030A0"/>
                    </a:solidFill>
                    <a:sym typeface="Wingdings" pitchFamily="2" charset="2"/>
                  </a:rPr>
                  <a:t> </a:t>
                </a:r>
                <a:r>
                  <a:rPr lang="en-US" sz="2000" b="1" dirty="0" err="1" smtClean="0">
                    <a:solidFill>
                      <a:srgbClr val="7030A0"/>
                    </a:solidFill>
                  </a:rPr>
                  <a:t>Generate_Random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sz="2000" dirty="0" smtClean="0"/>
                  <a:t>)</a:t>
                </a:r>
                <a:endParaRPr lang="en-US" sz="2000" b="1" dirty="0" smtClean="0"/>
              </a:p>
              <a:p>
                <a:pPr marL="0" indent="0">
                  <a:buNone/>
                </a:pPr>
                <a:r>
                  <a:rPr lang="en-US" sz="2000" b="1" dirty="0" smtClean="0"/>
                  <a:t>until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𝑋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</m:oMath>
                </a14:m>
                <a:r>
                  <a:rPr lang="en-US" sz="2000" b="1" dirty="0" smtClean="0"/>
                  <a:t> [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0</m:t>
                    </m:r>
                    <m: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b="1" dirty="0" smtClean="0"/>
                  <a:t>]</a:t>
                </a:r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return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𝑋</m:t>
                    </m:r>
                  </m:oMath>
                </a14:m>
                <a:r>
                  <a:rPr lang="en-US" sz="2000" dirty="0" smtClean="0"/>
                  <a:t>;</a:t>
                </a:r>
              </a:p>
            </p:txBody>
          </p:sp>
        </mc:Choice>
        <mc:Fallback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400" y="1219200"/>
                <a:ext cx="8229600" cy="4906963"/>
              </a:xfrm>
              <a:blipFill rotWithShape="1">
                <a:blip r:embed="rId2"/>
                <a:stretch>
                  <a:fillRect l="-741" t="-621" r="-2074" b="-73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457200" y="3048000"/>
            <a:ext cx="8229600" cy="152400"/>
            <a:chOff x="381000" y="4267200"/>
            <a:chExt cx="8229600" cy="152400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381000" y="4343400"/>
              <a:ext cx="8229600" cy="0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81000" y="4267200"/>
              <a:ext cx="0" cy="1524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4876800" y="4267200"/>
              <a:ext cx="0" cy="1524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307914" y="3200400"/>
                <a:ext cx="3658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914" y="3200400"/>
                <a:ext cx="365806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2166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4570739" y="3200400"/>
                <a:ext cx="8394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𝑚</m:t>
                      </m:r>
                      <m:r>
                        <a:rPr lang="en-US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−1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0739" y="3200400"/>
                <a:ext cx="839461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869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cxnSp>
        <p:nvCxnSpPr>
          <p:cNvPr id="14" name="Straight Connector 13"/>
          <p:cNvCxnSpPr/>
          <p:nvPr/>
        </p:nvCxnSpPr>
        <p:spPr>
          <a:xfrm>
            <a:off x="7239000" y="3048000"/>
            <a:ext cx="0" cy="1524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/>
              <p:cNvSpPr txBox="1"/>
              <p:nvPr/>
            </p:nvSpPr>
            <p:spPr>
              <a:xfrm>
                <a:off x="6781800" y="3200400"/>
                <a:ext cx="886846" cy="3742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b="0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𝑘</m:t>
                          </m:r>
                        </m:sup>
                      </m:sSup>
                      <m:r>
                        <a:rPr lang="en-US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−1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1800" y="3200400"/>
                <a:ext cx="886846" cy="374270"/>
              </a:xfrm>
              <a:prstGeom prst="rect">
                <a:avLst/>
              </a:prstGeom>
              <a:blipFill rotWithShape="1">
                <a:blip r:embed="rId5"/>
                <a:stretch>
                  <a:fillRect t="-6557" r="-8276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/>
              <p:cNvSpPr txBox="1"/>
              <p:nvPr/>
            </p:nvSpPr>
            <p:spPr>
              <a:xfrm>
                <a:off x="5191754" y="4370607"/>
                <a:ext cx="27751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P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𝑋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𝑡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/>
                      </a:rPr>
                      <m:t>|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𝑋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m:rPr>
                        <m:nor/>
                      </m:rPr>
                      <a:rPr lang="en-US" b="1" dirty="0"/>
                      <m:t> </m:t>
                    </m:r>
                    <m:r>
                      <m:rPr>
                        <m:nor/>
                      </m:rPr>
                      <a:rPr lang="en-US" b="0" i="0" dirty="0" smtClean="0"/>
                      <m:t>[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0</m:t>
                    </m:r>
                    <m:r>
                      <a:rPr lang="en-US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  <m:r>
                      <m:rPr>
                        <m:nor/>
                      </m:rPr>
                      <a:rPr lang="en-US" b="0" i="0" dirty="0" smtClean="0"/>
                      <m:t>]</m:t>
                    </m:r>
                  </m:oMath>
                </a14:m>
                <a:r>
                  <a:rPr lang="en-US" dirty="0" smtClean="0"/>
                  <a:t>)  </a:t>
                </a:r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1754" y="4370607"/>
                <a:ext cx="2775183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1978" t="-8197" r="-109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/>
              <p:cNvSpPr txBox="1"/>
              <p:nvPr/>
            </p:nvSpPr>
            <p:spPr>
              <a:xfrm>
                <a:off x="6495783" y="5533818"/>
                <a:ext cx="1284391" cy="101938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solidFill>
                            <a:schemeClr val="tx1"/>
                          </a:solidFill>
                          <a:latin typeface="Cambria Math"/>
                        </a:rPr>
                        <m:t>=    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    </m:t>
                          </m:r>
                          <m:f>
                            <m:fPr>
                              <m:ctrlP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𝑘</m:t>
                                  </m:r>
                                </m:sup>
                              </m:sSup>
                            </m:den>
                          </m:f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   </m:t>
                          </m:r>
                        </m:num>
                        <m:den>
                          <m:f>
                            <m:fPr>
                              <m:ctrlP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𝑚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0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𝑘</m:t>
                                  </m:r>
                                </m:sup>
                              </m:sSup>
                            </m:den>
                          </m:f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5783" y="5533818"/>
                <a:ext cx="1284391" cy="1019382"/>
              </a:xfrm>
              <a:prstGeom prst="rect">
                <a:avLst/>
              </a:prstGeom>
              <a:blipFill rotWithShape="1">
                <a:blip r:embed="rId7"/>
                <a:stretch>
                  <a:fillRect r="-571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/>
              <p:cNvSpPr txBox="1"/>
              <p:nvPr/>
            </p:nvSpPr>
            <p:spPr>
              <a:xfrm>
                <a:off x="5191754" y="3886200"/>
                <a:ext cx="19114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Let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𝑡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∈</m:t>
                    </m:r>
                    <m:r>
                      <m:rPr>
                        <m:nor/>
                      </m:rPr>
                      <a:rPr lang="en-US" dirty="0"/>
                      <m:t>[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0</m:t>
                    </m:r>
                    <m:r>
                      <a:rPr lang="en-US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  <m:r>
                      <m:rPr>
                        <m:nor/>
                      </m:rPr>
                      <a:rPr lang="en-US" dirty="0"/>
                      <m:t>].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1754" y="3886200"/>
                <a:ext cx="1911485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2875" t="-8333" r="-4792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6454726" y="4755904"/>
                <a:ext cx="2258952" cy="6667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b="1" dirty="0"/>
                            <m:t>P</m:t>
                          </m:r>
                          <m:r>
                            <m:rPr>
                              <m:nor/>
                            </m:rPr>
                            <a:rPr lang="en-US" dirty="0"/>
                            <m:t>(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𝑋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=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𝑡</m:t>
                          </m:r>
                          <m:r>
                            <m:rPr>
                              <m:nor/>
                            </m:rPr>
                            <a:rPr lang="en-US" dirty="0"/>
                            <m:t>)</m:t>
                          </m:r>
                        </m:num>
                        <m:den>
                          <m:r>
                            <a:rPr lang="en-US" b="1" i="0" smtClean="0">
                              <a:latin typeface="Cambria Math"/>
                            </a:rPr>
                            <m:t>𝐏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𝑋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∈</m:t>
                          </m:r>
                          <m:r>
                            <m:rPr>
                              <m:nor/>
                            </m:rPr>
                            <a:rPr lang="en-US" b="1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dirty="0"/>
                            <m:t>[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0</m:t>
                          </m:r>
                          <m:r>
                            <a:rPr lang="en-US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𝑚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−1])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4726" y="4755904"/>
                <a:ext cx="2258952" cy="666786"/>
              </a:xfrm>
              <a:prstGeom prst="rect">
                <a:avLst/>
              </a:prstGeom>
              <a:blipFill rotWithShape="1">
                <a:blip r:embed="rId9"/>
                <a:stretch>
                  <a:fillRect r="-29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/>
              <p:cNvSpPr txBox="1"/>
              <p:nvPr/>
            </p:nvSpPr>
            <p:spPr>
              <a:xfrm>
                <a:off x="7671893" y="5715000"/>
                <a:ext cx="1167307" cy="6127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solidFill>
                            <a:schemeClr val="tx1"/>
                          </a:solidFill>
                          <a:latin typeface="Cambria Math"/>
                        </a:rPr>
                        <m:t>=    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    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1   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1893" y="5715000"/>
                <a:ext cx="1167307" cy="612732"/>
              </a:xfrm>
              <a:prstGeom prst="rect">
                <a:avLst/>
              </a:prstGeom>
              <a:blipFill rotWithShape="1">
                <a:blip r:embed="rId10"/>
                <a:stretch>
                  <a:fillRect r="-628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sp>
        <p:nvSpPr>
          <p:cNvPr id="24" name="Rectangle 23"/>
          <p:cNvSpPr/>
          <p:nvPr/>
        </p:nvSpPr>
        <p:spPr>
          <a:xfrm>
            <a:off x="3352800" y="1447800"/>
            <a:ext cx="5638800" cy="60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7010400" y="4739938"/>
            <a:ext cx="1371600" cy="34564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1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1" grpId="0"/>
      <p:bldP spid="12" grpId="0"/>
      <p:bldP spid="18" grpId="0"/>
      <p:bldP spid="19" grpId="0"/>
      <p:bldP spid="20" grpId="0"/>
      <p:bldP spid="21" grpId="0"/>
      <p:bldP spid="2" grpId="0"/>
      <p:bldP spid="23" grpId="0"/>
      <p:bldP spid="24" grpId="0" animBg="1"/>
      <p:bldP spid="2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 smtClean="0">
                    <a:solidFill>
                      <a:srgbClr val="0070C0"/>
                    </a:solidFill>
                  </a:rPr>
                  <a:t>Computing  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/>
                </a:r>
                <a:br>
                  <a:rPr lang="en-US" sz="3200" b="1" dirty="0">
                    <a:solidFill>
                      <a:srgbClr val="7030A0"/>
                    </a:solidFill>
                  </a:rPr>
                </a:br>
                <a:r>
                  <a:rPr lang="en-US" sz="3200" b="1" dirty="0" smtClean="0"/>
                  <a:t>a</a:t>
                </a:r>
                <a:r>
                  <a:rPr lang="en-US" sz="3200" b="1" dirty="0" smtClean="0">
                    <a:solidFill>
                      <a:srgbClr val="7030A0"/>
                    </a:solidFill>
                  </a:rPr>
                  <a:t> 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random no. </a:t>
                </a:r>
                <a:r>
                  <a:rPr lang="en-US" sz="3200" b="1" dirty="0"/>
                  <a:t>from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3200" b="1" dirty="0"/>
                  <a:t>[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  <m:r>
                      <a:rPr lang="en-US" sz="3200" b="1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sz="3200" b="1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3200" b="1" dirty="0" smtClean="0"/>
                  <a:t>]</a:t>
                </a:r>
                <a:br>
                  <a:rPr lang="en-US" sz="3200" b="1" dirty="0" smtClean="0"/>
                </a:br>
                <a:endParaRPr lang="en-US" sz="3200" b="1" dirty="0"/>
              </a:p>
            </p:txBody>
          </p:sp>
        </mc:Choice>
        <mc:Fallback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1"/>
                <a:stretch>
                  <a:fillRect t="-25000" b="-351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229600" cy="4906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Problem:</a:t>
                </a:r>
                <a:r>
                  <a:rPr lang="en-US" sz="2000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Given a positive integer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 smtClean="0"/>
                  <a:t>, design an algorithm to compute a random number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uniformly distributed in  </a:t>
                </a:r>
                <a:r>
                  <a:rPr lang="en-US" sz="2000" b="1" dirty="0"/>
                  <a:t>[</a:t>
                </a:r>
                <a14:m>
                  <m:oMath xmlns:m="http://schemas.openxmlformats.org/officeDocument/2006/math">
                    <m:r>
                      <a:rPr lang="en-US" sz="2000" b="0" i="1">
                        <a:solidFill>
                          <a:srgbClr val="0070C0"/>
                        </a:solidFill>
                        <a:latin typeface="Cambria Math"/>
                      </a:rPr>
                      <m:t>0</m:t>
                    </m:r>
                    <m:r>
                      <a:rPr lang="en-US" sz="2000" b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i="1" smtClean="0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b="1" dirty="0" smtClean="0"/>
                  <a:t>]</a:t>
                </a:r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Solution</a:t>
                </a:r>
                <a:r>
                  <a:rPr lang="en-US" sz="2000" dirty="0" smtClean="0"/>
                  <a:t>:</a:t>
                </a: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 smtClean="0"/>
                  <a:t>Compute smallest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sz="2000" dirty="0" smtClean="0"/>
                  <a:t> such that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≤</m:t>
                    </m:r>
                    <m:sSup>
                      <m:sSupPr>
                        <m:ctrlP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p>
                    </m:sSup>
                  </m:oMath>
                </a14:m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/>
                  <a:t>Repeat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          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𝑋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</a:t>
                </a:r>
                <a:r>
                  <a:rPr lang="en-US" sz="2000" b="1" dirty="0">
                    <a:solidFill>
                      <a:srgbClr val="7030A0"/>
                    </a:solidFill>
                    <a:sym typeface="Wingdings" pitchFamily="2" charset="2"/>
                  </a:rPr>
                  <a:t> </a:t>
                </a:r>
                <a:r>
                  <a:rPr lang="en-US" sz="2000" b="1" dirty="0" err="1" smtClean="0">
                    <a:solidFill>
                      <a:srgbClr val="7030A0"/>
                    </a:solidFill>
                  </a:rPr>
                  <a:t>Generate_Random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sz="2000" dirty="0" smtClean="0"/>
                  <a:t>)</a:t>
                </a:r>
                <a:endParaRPr lang="en-US" sz="2000" b="1" dirty="0" smtClean="0"/>
              </a:p>
              <a:p>
                <a:pPr marL="0" indent="0">
                  <a:buNone/>
                </a:pPr>
                <a:r>
                  <a:rPr lang="en-US" sz="2000" b="1" dirty="0" smtClean="0"/>
                  <a:t>until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𝑋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</m:oMath>
                </a14:m>
                <a:r>
                  <a:rPr lang="en-US" sz="2000" b="1" dirty="0" smtClean="0"/>
                  <a:t> [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0</m:t>
                    </m:r>
                    <m: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b="1" dirty="0" smtClean="0"/>
                  <a:t>]</a:t>
                </a:r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return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𝑋</m:t>
                    </m:r>
                  </m:oMath>
                </a14:m>
                <a:r>
                  <a:rPr lang="en-US" sz="2000" dirty="0" smtClean="0"/>
                  <a:t>;</a:t>
                </a:r>
              </a:p>
            </p:txBody>
          </p:sp>
        </mc:Choice>
        <mc:Fallback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229600" cy="4906963"/>
              </a:xfrm>
              <a:blipFill rotWithShape="1">
                <a:blip r:embed="rId2"/>
                <a:stretch>
                  <a:fillRect l="-741" t="-621" r="-2074" b="-73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457200" y="3048000"/>
            <a:ext cx="8229600" cy="152400"/>
            <a:chOff x="381000" y="4267200"/>
            <a:chExt cx="8229600" cy="152400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381000" y="4343400"/>
              <a:ext cx="8229600" cy="0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81000" y="4267200"/>
              <a:ext cx="0" cy="1524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4876800" y="4267200"/>
              <a:ext cx="0" cy="1524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307914" y="3200400"/>
                <a:ext cx="3658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914" y="3200400"/>
                <a:ext cx="365806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2166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cxnSp>
        <p:nvCxnSpPr>
          <p:cNvPr id="14" name="Straight Connector 13"/>
          <p:cNvCxnSpPr/>
          <p:nvPr/>
        </p:nvCxnSpPr>
        <p:spPr>
          <a:xfrm>
            <a:off x="7239000" y="3048000"/>
            <a:ext cx="0" cy="1524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4942152" y="4572000"/>
                <a:ext cx="4165692" cy="3693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𝑌</m:t>
                    </m:r>
                  </m:oMath>
                </a14:m>
                <a:r>
                  <a:rPr lang="en-US" dirty="0" smtClean="0"/>
                  <a:t> : the number of iterations of repeat loop</a:t>
                </a:r>
                <a:endParaRPr lang="en-US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2152" y="4572000"/>
                <a:ext cx="4165692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6349" r="-2044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sp>
        <p:nvSpPr>
          <p:cNvPr id="15" name="Right Brace 14"/>
          <p:cNvSpPr/>
          <p:nvPr/>
        </p:nvSpPr>
        <p:spPr>
          <a:xfrm rot="5400000">
            <a:off x="2506829" y="1429551"/>
            <a:ext cx="370522" cy="4521820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286000" y="3048000"/>
            <a:ext cx="152400" cy="152400"/>
          </a:xfrm>
          <a:prstGeom prst="ellipse">
            <a:avLst/>
          </a:prstGeom>
          <a:solidFill>
            <a:srgbClr val="006C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6248400" y="3048000"/>
            <a:ext cx="152400" cy="152400"/>
          </a:xfrm>
          <a:prstGeom prst="ellipse">
            <a:avLst/>
          </a:prstGeom>
          <a:solidFill>
            <a:srgbClr val="006C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Smiley Face 21"/>
          <p:cNvSpPr/>
          <p:nvPr/>
        </p:nvSpPr>
        <p:spPr>
          <a:xfrm>
            <a:off x="2133600" y="3240695"/>
            <a:ext cx="457200" cy="457200"/>
          </a:xfrm>
          <a:prstGeom prst="smileyFac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Smiley Face 26"/>
          <p:cNvSpPr/>
          <p:nvPr/>
        </p:nvSpPr>
        <p:spPr>
          <a:xfrm>
            <a:off x="6096000" y="3276600"/>
            <a:ext cx="457200" cy="457200"/>
          </a:xfrm>
          <a:prstGeom prst="smileyFace">
            <a:avLst>
              <a:gd name="adj" fmla="val -4653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/>
              <p:cNvSpPr txBox="1"/>
              <p:nvPr/>
            </p:nvSpPr>
            <p:spPr>
              <a:xfrm>
                <a:off x="4332370" y="5791200"/>
                <a:ext cx="4882555" cy="4834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 </a:t>
                </a:r>
                <a:r>
                  <a:rPr lang="en-US" b="1" dirty="0" smtClean="0"/>
                  <a:t>geometric random variable </a:t>
                </a:r>
                <a:r>
                  <a:rPr lang="en-US" dirty="0" smtClean="0"/>
                  <a:t>with parameter &gt;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2370" y="5791200"/>
                <a:ext cx="4882555" cy="483466"/>
              </a:xfrm>
              <a:prstGeom prst="rect">
                <a:avLst/>
              </a:prstGeom>
              <a:blipFill rotWithShape="1">
                <a:blip r:embed="rId5"/>
                <a:stretch>
                  <a:fillRect l="-1124" b="-886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cxnSp>
        <p:nvCxnSpPr>
          <p:cNvPr id="30" name="Straight Arrow Connector 29"/>
          <p:cNvCxnSpPr/>
          <p:nvPr/>
        </p:nvCxnSpPr>
        <p:spPr>
          <a:xfrm flipV="1">
            <a:off x="5105400" y="4941332"/>
            <a:ext cx="0" cy="84986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/>
              <p:cNvSpPr txBox="1"/>
              <p:nvPr/>
            </p:nvSpPr>
            <p:spPr>
              <a:xfrm>
                <a:off x="4570739" y="3200400"/>
                <a:ext cx="8394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𝑚</m:t>
                      </m:r>
                      <m:r>
                        <a:rPr lang="en-US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−1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0739" y="3200400"/>
                <a:ext cx="839461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869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/>
              <p:cNvSpPr txBox="1"/>
              <p:nvPr/>
            </p:nvSpPr>
            <p:spPr>
              <a:xfrm>
                <a:off x="6781800" y="3200400"/>
                <a:ext cx="886846" cy="3742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b="0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𝑘</m:t>
                          </m:r>
                        </m:sup>
                      </m:sSup>
                      <m:r>
                        <a:rPr lang="en-US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−1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1800" y="3200400"/>
                <a:ext cx="886846" cy="374270"/>
              </a:xfrm>
              <a:prstGeom prst="rect">
                <a:avLst/>
              </a:prstGeom>
              <a:blipFill rotWithShape="1">
                <a:blip r:embed="rId7"/>
                <a:stretch>
                  <a:fillRect t="-6557" r="-8276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5" grpId="0" animBg="1"/>
      <p:bldP spid="16" grpId="0" animBg="1"/>
      <p:bldP spid="26" grpId="0" animBg="1"/>
      <p:bldP spid="22" grpId="0" animBg="1"/>
      <p:bldP spid="27" grpId="0" animBg="1"/>
      <p:bldP spid="2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3600" b="1" dirty="0" smtClean="0"/>
              <a:t>Helping</a:t>
            </a:r>
            <a:r>
              <a:rPr lang="en-US" sz="3600" b="1" dirty="0" smtClean="0">
                <a:solidFill>
                  <a:srgbClr val="0070C0"/>
                </a:solidFill>
              </a:rPr>
              <a:t> Ram</a:t>
            </a:r>
            <a:br>
              <a:rPr lang="en-US" sz="3600" b="1" dirty="0" smtClean="0">
                <a:solidFill>
                  <a:srgbClr val="0070C0"/>
                </a:solidFill>
              </a:rPr>
            </a:br>
            <a:r>
              <a:rPr lang="en-US" sz="3600" b="1" dirty="0" smtClean="0"/>
              <a:t>distribute the</a:t>
            </a:r>
            <a:r>
              <a:rPr lang="en-US" sz="3600" b="1" dirty="0" smtClean="0">
                <a:solidFill>
                  <a:srgbClr val="0070C0"/>
                </a:solidFill>
              </a:rPr>
              <a:t> apple </a:t>
            </a:r>
            <a:r>
              <a:rPr lang="en-US" sz="3600" b="1" dirty="0" smtClean="0"/>
              <a:t>among two friends</a:t>
            </a:r>
            <a:endParaRPr lang="en-US" sz="2400" b="1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Using least no. of random bits.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/>
              <a:t>How many </a:t>
            </a:r>
            <a:r>
              <a:rPr lang="en-US" sz="3600" b="1" dirty="0" smtClean="0">
                <a:solidFill>
                  <a:srgbClr val="7030A0"/>
                </a:solidFill>
              </a:rPr>
              <a:t>random</a:t>
            </a:r>
            <a:r>
              <a:rPr lang="en-US" sz="3600" b="1" dirty="0" smtClean="0"/>
              <a:t> bits ?</a:t>
            </a:r>
            <a:br>
              <a:rPr lang="en-US" sz="3600" b="1" dirty="0" smtClean="0"/>
            </a:br>
            <a:endParaRPr lang="en-US" sz="3600" b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838200"/>
                <a:ext cx="8229600" cy="5287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Problem:</a:t>
                </a:r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Ram has an apple.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Ram has 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2</m:t>
                    </m:r>
                  </m:oMath>
                </a14:m>
                <a:r>
                  <a:rPr lang="en-US" sz="2000" dirty="0" smtClean="0"/>
                  <a:t>  friends : </a:t>
                </a:r>
                <a:r>
                  <a:rPr lang="en-US" sz="2000" b="1" dirty="0" err="1" smtClean="0"/>
                  <a:t>Shyam</a:t>
                </a:r>
                <a:r>
                  <a:rPr lang="en-US" sz="2000" dirty="0" smtClean="0"/>
                  <a:t> and </a:t>
                </a:r>
                <a:r>
                  <a:rPr lang="en-US" sz="2000" b="1" dirty="0" err="1" smtClean="0"/>
                  <a:t>Kabir</a:t>
                </a:r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Ram wants to give it to one of the friends with probabilities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𝛼</m:t>
                        </m:r>
                      </m:num>
                      <m:den>
                        <m:sSup>
                          <m:sSupPr>
                            <m:ctrlP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𝑘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000" dirty="0" smtClean="0"/>
                  <a:t>    ,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𝑞</m:t>
                    </m:r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1−</m:t>
                    </m:r>
                    <m:f>
                      <m:f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𝛼</m:t>
                        </m:r>
                      </m:num>
                      <m:den>
                        <m:sSup>
                          <m:sSupPr>
                            <m:ctrlP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𝑘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Example: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</a:t>
                </a:r>
                <a:r>
                  <a:rPr lang="en-US" sz="2000" b="1" dirty="0" smtClean="0"/>
                  <a:t>                   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15369</m:t>
                        </m:r>
                      </m:num>
                      <m:den>
                        <m:sSup>
                          <m:sSupPr>
                            <m:ctrlP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20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000" b="1" dirty="0" smtClean="0"/>
                  <a:t>,     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𝑞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1− </m:t>
                    </m:r>
                    <m:f>
                      <m:f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1536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9</m:t>
                        </m:r>
                      </m:num>
                      <m:den>
                        <m:sSup>
                          <m:sSupPr>
                            <m:ctrl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20</m:t>
                            </m:r>
                          </m:sup>
                        </m:sSup>
                      </m:den>
                    </m:f>
                  </m:oMath>
                </a14:m>
                <a:endParaRPr lang="en-US" sz="2000" b="1" dirty="0" smtClean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 smtClean="0"/>
                  <a:t>Solution</a:t>
                </a:r>
                <a:r>
                  <a:rPr lang="en-US" sz="2000" dirty="0" smtClean="0"/>
                  <a:t>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𝑋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 </a:t>
                </a:r>
                <a:r>
                  <a:rPr lang="en-US" sz="2000" dirty="0" smtClean="0"/>
                  <a:t>a uniformly random number in the range </a:t>
                </a:r>
                <a:r>
                  <a:rPr lang="en-US" sz="2000" b="1" dirty="0"/>
                  <a:t>[</a:t>
                </a:r>
                <a14:m>
                  <m:oMath xmlns:m="http://schemas.openxmlformats.org/officeDocument/2006/math">
                    <m:r>
                      <a:rPr lang="en-US" sz="2000" b="0" i="1">
                        <a:solidFill>
                          <a:srgbClr val="0070C0"/>
                        </a:solidFill>
                        <a:latin typeface="Cambria Math"/>
                      </a:rPr>
                      <m:t>0</m:t>
                    </m:r>
                    <m:r>
                      <a:rPr lang="en-US" sz="2000" b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sSup>
                      <m:sSup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sz="2000" b="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p>
                    </m:sSup>
                    <m:r>
                      <a:rPr lang="en-US" sz="2000" b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0" i="1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</m:oMath>
                </a14:m>
                <a:r>
                  <a:rPr lang="en-US" sz="2000" b="1" dirty="0" smtClean="0"/>
                  <a:t>]</a:t>
                </a: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 smtClean="0"/>
                  <a:t>If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𝑋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&lt;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𝛼</m:t>
                    </m:r>
                  </m:oMath>
                </a14:m>
                <a:r>
                  <a:rPr lang="en-US" sz="2000" dirty="0" smtClean="0"/>
                  <a:t>,  Give the apple to </a:t>
                </a:r>
                <a:r>
                  <a:rPr lang="en-US" sz="2000" b="1" dirty="0" err="1" smtClean="0"/>
                  <a:t>Shyam</a:t>
                </a:r>
                <a:endParaRPr lang="en-US" sz="2000" b="1" dirty="0" smtClean="0"/>
              </a:p>
              <a:p>
                <a:pPr marL="0" indent="0">
                  <a:buNone/>
                </a:pPr>
                <a:r>
                  <a:rPr lang="en-US" sz="2000" b="1" dirty="0" smtClean="0"/>
                  <a:t>Else </a:t>
                </a:r>
                <a:r>
                  <a:rPr lang="en-US" sz="2000" dirty="0" smtClean="0"/>
                  <a:t> give the apple to </a:t>
                </a:r>
                <a:r>
                  <a:rPr lang="en-US" sz="2000" b="1" dirty="0" err="1" smtClean="0"/>
                  <a:t>Kabir</a:t>
                </a:r>
                <a:r>
                  <a:rPr lang="en-US" sz="2000" dirty="0" smtClean="0"/>
                  <a:t>. 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No. of random bits used: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838200"/>
                <a:ext cx="8229600" cy="5287963"/>
              </a:xfrm>
              <a:blipFill rotWithShape="1">
                <a:blip r:embed="rId1"/>
                <a:stretch>
                  <a:fillRect l="-1111" t="-577" b="-303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5544015" y="2448143"/>
                <a:ext cx="3476977" cy="37427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70C0"/>
                        </a:solidFill>
                        <a:latin typeface="Cambria Math"/>
                      </a:rPr>
                      <m:t>𝛼</m:t>
                    </m:r>
                  </m:oMath>
                </a14:m>
                <a:r>
                  <a:rPr lang="en-US" dirty="0" smtClean="0"/>
                  <a:t> : any given positive integer 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≤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4015" y="2448143"/>
                <a:ext cx="3476977" cy="374270"/>
              </a:xfrm>
              <a:prstGeom prst="rect">
                <a:avLst/>
              </a:prstGeom>
              <a:blipFill rotWithShape="1">
                <a:blip r:embed="rId2"/>
                <a:stretch>
                  <a:fillRect t="-4762" r="-1920" b="-23810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sp>
        <p:nvSpPr>
          <p:cNvPr id="7" name="Cloud Callout 6"/>
          <p:cNvSpPr/>
          <p:nvPr/>
        </p:nvSpPr>
        <p:spPr>
          <a:xfrm>
            <a:off x="5867400" y="4800600"/>
            <a:ext cx="2667000" cy="1298448"/>
          </a:xfrm>
          <a:prstGeom prst="cloudCallout">
            <a:avLst>
              <a:gd name="adj1" fmla="val 35043"/>
              <a:gd name="adj2" fmla="val 60415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Can we do it in still fewer bits 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867400" y="6411951"/>
            <a:ext cx="2173095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Yes, in expectation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  <p:bldP spid="7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dirty="0" smtClean="0"/>
              <a:t>An illustrative </a:t>
            </a:r>
            <a:r>
              <a:rPr lang="en-US" sz="3600" b="1" dirty="0" smtClean="0">
                <a:solidFill>
                  <a:srgbClr val="7030A0"/>
                </a:solidFill>
              </a:rPr>
              <a:t>example</a:t>
            </a:r>
            <a:endParaRPr lang="en-US" sz="36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Subtitle 5"/>
              <p:cNvSpPr>
                <a:spLocks noGrp="1"/>
              </p:cNvSpPr>
              <p:nvPr>
                <p:ph type="subTitle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𝑘</m:t>
                      </m:r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𝟐</m:t>
                      </m:r>
                    </m:oMath>
                  </m:oMathPara>
                </a14:m>
                <a:endParaRPr lang="en-US" b="1" dirty="0" smtClean="0"/>
              </a:p>
              <a:p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sz="2000" b="1" dirty="0" smtClean="0">
                    <a:solidFill>
                      <a:schemeClr val="tx1"/>
                    </a:solidFill>
                  </a:rPr>
                  <a:t>, and    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1−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num>
                      <m:den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sz="2000" b="1" dirty="0" smtClean="0"/>
                  <a:t> </a:t>
                </a:r>
              </a:p>
            </p:txBody>
          </p:sp>
        </mc:Choice>
        <mc:Fallback>
          <p:sp>
            <p:nvSpPr>
              <p:cNvPr id="6" name="Subtitle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blipFill rotWithShape="1">
                <a:blip r:embed="rId1"/>
                <a:stretch>
                  <a:fillRect t="-41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</a:fld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4038600" y="3810000"/>
            <a:ext cx="1143000" cy="609600"/>
          </a:xfrm>
          <a:prstGeom prst="roundRect">
            <a:avLst/>
          </a:prstGeom>
          <a:noFill/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1788</Words>
  <Application>WPS Presentation</Application>
  <PresentationFormat>On-screen Show (4:3)</PresentationFormat>
  <Paragraphs>493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1" baseType="lpstr">
      <vt:lpstr>Arial</vt:lpstr>
      <vt:lpstr>SimSun</vt:lpstr>
      <vt:lpstr>Wingdings</vt:lpstr>
      <vt:lpstr>Calibri</vt:lpstr>
      <vt:lpstr>Microsoft YaHei</vt:lpstr>
      <vt:lpstr>Arial Unicode MS</vt:lpstr>
      <vt:lpstr>Office Theme</vt:lpstr>
      <vt:lpstr>Mathematic for Computer Science - III CS203B </vt:lpstr>
      <vt:lpstr> </vt:lpstr>
      <vt:lpstr> </vt:lpstr>
      <vt:lpstr> </vt:lpstr>
      <vt:lpstr> </vt:lpstr>
      <vt:lpstr> </vt:lpstr>
      <vt:lpstr>Helping Ram distribute the apple among two friends</vt:lpstr>
      <vt:lpstr>How many random bits ? </vt:lpstr>
      <vt:lpstr>An illustrative example</vt:lpstr>
      <vt:lpstr>How many random bits ? </vt:lpstr>
      <vt:lpstr>How many random bits ? </vt:lpstr>
      <vt:lpstr>How many random bits ? </vt:lpstr>
      <vt:lpstr>An illustrative example</vt:lpstr>
      <vt:lpstr>How many random bits ? </vt:lpstr>
      <vt:lpstr>How many random bits ? </vt:lpstr>
      <vt:lpstr>How many random bits ? </vt:lpstr>
      <vt:lpstr>PowerPoint 演示文稿</vt:lpstr>
      <vt:lpstr>The generic example</vt:lpstr>
      <vt:lpstr>How many random bits ? </vt:lpstr>
      <vt:lpstr>How many random bits ? </vt:lpstr>
      <vt:lpstr> </vt:lpstr>
      <vt:lpstr>PowerPoint 演示文稿</vt:lpstr>
      <vt:lpstr> 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HP</cp:lastModifiedBy>
  <cp:revision>714</cp:revision>
  <dcterms:created xsi:type="dcterms:W3CDTF">2011-12-03T04:13:00Z</dcterms:created>
  <dcterms:modified xsi:type="dcterms:W3CDTF">2019-08-06T17:14:15Z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1033-10.2.0.7636</vt:lpwstr>
  </property>
</Properties>
</file>