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28" r:id="rId3"/>
    <p:sldId id="659" r:id="rId4"/>
    <p:sldId id="630" r:id="rId5"/>
    <p:sldId id="631" r:id="rId6"/>
    <p:sldId id="666" r:id="rId7"/>
    <p:sldId id="642" r:id="rId8"/>
    <p:sldId id="643" r:id="rId9"/>
    <p:sldId id="652" r:id="rId10"/>
    <p:sldId id="65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4" r:id="rId20"/>
    <p:sldId id="655" r:id="rId21"/>
    <p:sldId id="656" r:id="rId22"/>
    <p:sldId id="657" r:id="rId23"/>
    <p:sldId id="663" r:id="rId24"/>
    <p:sldId id="664" r:id="rId25"/>
    <p:sldId id="665" r:id="rId26"/>
    <p:sldId id="65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11: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7030A0"/>
                </a:solidFill>
              </a:rPr>
              <a:t>random variable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Tools </a:t>
            </a:r>
            <a:r>
              <a:rPr lang="en-US" sz="2000" b="1" dirty="0" smtClean="0">
                <a:solidFill>
                  <a:schemeClr val="tx1"/>
                </a:solidFill>
              </a:rPr>
              <a:t>for bounding deviation of 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random variable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Functions</a:t>
            </a:r>
            <a:r>
              <a:rPr lang="en-US" sz="3600" b="1" dirty="0" smtClean="0"/>
              <a:t> of </a:t>
            </a:r>
            <a:r>
              <a:rPr lang="en-US" sz="3600" b="1" dirty="0" smtClean="0">
                <a:solidFill>
                  <a:srgbClr val="7030A0"/>
                </a:solidFill>
              </a:rPr>
              <a:t>random variables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random </a:t>
                </a:r>
                <a:r>
                  <a:rPr lang="en-US" sz="2000" dirty="0" smtClean="0"/>
                  <a:t>variable defined over a probability space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1524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57401" y="609600"/>
            <a:ext cx="4753884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do these expressions </a:t>
            </a:r>
            <a:r>
              <a:rPr lang="en-US" sz="2400" b="1" u="sng" dirty="0" smtClean="0">
                <a:solidFill>
                  <a:srgbClr val="C00000"/>
                </a:solidFill>
              </a:rPr>
              <a:t>mean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52600" y="2496200"/>
          <a:ext cx="7086600" cy="3669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4038600"/>
              </a:tblGrid>
              <a:tr h="733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variables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953000" y="2678668"/>
                <a:ext cx="352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Value taken for elementary event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352840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57" t="-8197" r="-2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74915" y="4189664"/>
                <a:ext cx="50840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5" y="4189664"/>
                <a:ext cx="50840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566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30186" y="4799264"/>
                <a:ext cx="39786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86" y="4799264"/>
                <a:ext cx="397866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01878" y="3435730"/>
                <a:ext cx="931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78" y="3435730"/>
                <a:ext cx="93192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04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874915" y="5638800"/>
                <a:ext cx="49077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5" y="5638800"/>
                <a:ext cx="490775" cy="374270"/>
              </a:xfrm>
              <a:prstGeom prst="rect">
                <a:avLst/>
              </a:prstGeom>
              <a:blipFill rotWithShape="1">
                <a:blip r:embed="rId6"/>
                <a:stretch>
                  <a:fillRect t="-6557" r="-1625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51963" y="3444319"/>
                <a:ext cx="13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63" y="3444319"/>
                <a:ext cx="130862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4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44792" y="4196394"/>
                <a:ext cx="107747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92" y="4196394"/>
                <a:ext cx="1077474" cy="37555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81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00063" y="4805994"/>
                <a:ext cx="774571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63" y="4805994"/>
                <a:ext cx="774571" cy="661912"/>
              </a:xfrm>
              <a:prstGeom prst="rect">
                <a:avLst/>
              </a:prstGeom>
              <a:blipFill rotWithShape="1">
                <a:blip r:embed="rId9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44792" y="5645530"/>
                <a:ext cx="76649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92" y="5645530"/>
                <a:ext cx="766492" cy="380810"/>
              </a:xfrm>
              <a:prstGeom prst="rect">
                <a:avLst/>
              </a:prstGeom>
              <a:blipFill rotWithShape="1">
                <a:blip r:embed="rId10"/>
                <a:stretch>
                  <a:fillRect t="-4762" r="-104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5" grpId="0"/>
      <p:bldP spid="6" grpId="0"/>
      <p:bldP spid="8" grpId="0"/>
      <p:bldP spid="9" grpId="0"/>
      <p:bldP spid="13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170556" y="2895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0386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2590800" y="5562600"/>
                <a:ext cx="1593472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Domain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562600"/>
                <a:ext cx="1593472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4724400" y="5562600"/>
                <a:ext cx="1593472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Range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562600"/>
                <a:ext cx="1593472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44499" y="564463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⊇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99" y="5644634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2590800" y="4876800"/>
                <a:ext cx="1593472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Range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6800"/>
                <a:ext cx="1593472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724400" y="4876800"/>
            <a:ext cx="23622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subset of Real no.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44499" y="495883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99" y="4958834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2438400" y="609600"/>
            <a:ext cx="4419599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Under what conditions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7938" y="6336268"/>
            <a:ext cx="365266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requirement to be a 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057400" y="6324600"/>
                <a:ext cx="5282921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ensure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defined for each value taken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324600"/>
                <a:ext cx="528292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22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057400" y="1981200"/>
                <a:ext cx="56091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be any function defined on a subset of real numbers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56091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68" t="-6349" r="-8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590800" y="4431268"/>
                <a:ext cx="381982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can be viewed as a random variable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431268"/>
                <a:ext cx="381982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Examples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+ 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 b="-1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95700" y="44958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52578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2340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Bernoulli random variable with parameter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⋅ 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741" t="-329" b="-16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4700" y="5715000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953000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953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828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2340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Binomial random variable with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⋅ 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      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741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8288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71800" y="4114800"/>
                <a:ext cx="2180469" cy="5666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4800"/>
                <a:ext cx="2180469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2347458" y="5334000"/>
                <a:ext cx="4753884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58" y="5334000"/>
                <a:ext cx="4753884" cy="533400"/>
              </a:xfrm>
              <a:prstGeom prst="roundRect">
                <a:avLst/>
              </a:prstGeom>
              <a:blipFill rotWithShape="1">
                <a:blip r:embed="rId4"/>
                <a:stretch>
                  <a:fillRect t="-98913" b="-1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6172200"/>
                <a:ext cx="55964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independent Bernoulli random variable.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172200"/>
                <a:ext cx="55964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70" t="-6452" r="-97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2340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Binomial random variable with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⋅ 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741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8288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62736" y="4718824"/>
                <a:ext cx="5338064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                  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               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6" y="4718824"/>
                <a:ext cx="5338064" cy="988284"/>
              </a:xfrm>
              <a:prstGeom prst="rect">
                <a:avLst/>
              </a:prstGeom>
              <a:blipFill rotWithShape="1">
                <a:blip r:embed="rId3"/>
                <a:stretch>
                  <a:fillRect r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81200" y="4800600"/>
                <a:ext cx="2386807" cy="764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800600"/>
                <a:ext cx="2386807" cy="764568"/>
              </a:xfrm>
              <a:prstGeom prst="rect">
                <a:avLst/>
              </a:prstGeom>
              <a:blipFill rotWithShape="1">
                <a:blip r:embed="rId4"/>
                <a:stretch>
                  <a:fillRect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00600" y="4797592"/>
                <a:ext cx="2860783" cy="7984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797592"/>
                <a:ext cx="2860783" cy="798424"/>
              </a:xfrm>
              <a:prstGeom prst="rect">
                <a:avLst/>
              </a:prstGeom>
              <a:blipFill rotWithShape="1">
                <a:blip r:embed="rId5"/>
                <a:stretch>
                  <a:fillRect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6800" y="5717316"/>
                <a:ext cx="3753785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             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17316"/>
                <a:ext cx="3753785" cy="988540"/>
              </a:xfrm>
              <a:prstGeom prst="rect">
                <a:avLst/>
              </a:prstGeom>
              <a:blipFill rotWithShape="1">
                <a:blip r:embed="rId6"/>
                <a:stretch>
                  <a:fillRect r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198326" y="5864895"/>
                <a:ext cx="2145074" cy="7645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26" y="5864895"/>
                <a:ext cx="2145074" cy="764505"/>
              </a:xfrm>
              <a:prstGeom prst="rect">
                <a:avLst/>
              </a:prstGeom>
              <a:blipFill rotWithShape="1">
                <a:blip r:embed="rId7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38099" y="5791200"/>
                <a:ext cx="3534301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 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             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99" y="5791200"/>
                <a:ext cx="3534301" cy="1030347"/>
              </a:xfrm>
              <a:prstGeom prst="rect">
                <a:avLst/>
              </a:prstGeom>
              <a:blipFill rotWithShape="1">
                <a:blip r:embed="rId8"/>
                <a:stretch>
                  <a:fillRect r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57800" y="5864895"/>
                <a:ext cx="2877006" cy="7645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864895"/>
                <a:ext cx="2877006" cy="764505"/>
              </a:xfrm>
              <a:prstGeom prst="rect">
                <a:avLst/>
              </a:prstGeom>
              <a:blipFill rotWithShape="1">
                <a:blip r:embed="rId9"/>
                <a:stretch>
                  <a:fillRect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198326" y="5864895"/>
            <a:ext cx="2145074" cy="7672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15000" y="5943600"/>
            <a:ext cx="16002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Line Callout 2 8"/>
              <p:cNvSpPr/>
              <p:nvPr/>
            </p:nvSpPr>
            <p:spPr>
              <a:xfrm>
                <a:off x="6230991" y="3425952"/>
                <a:ext cx="2913009" cy="612648"/>
              </a:xfrm>
              <a:prstGeom prst="borderCallout2">
                <a:avLst>
                  <a:gd name="adj1" fmla="val 47873"/>
                  <a:gd name="adj2" fmla="val 29"/>
                  <a:gd name="adj3" fmla="val 49693"/>
                  <a:gd name="adj4" fmla="val -13531"/>
                  <a:gd name="adj5" fmla="val 400087"/>
                  <a:gd name="adj6" fmla="val -10122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Expected value of a Bernoulli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r.v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with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91" y="3425952"/>
                <a:ext cx="2913009" cy="612648"/>
              </a:xfrm>
              <a:prstGeom prst="borderCallout2">
                <a:avLst>
                  <a:gd name="adj1" fmla="val 47873"/>
                  <a:gd name="adj2" fmla="val 29"/>
                  <a:gd name="adj3" fmla="val 49693"/>
                  <a:gd name="adj4" fmla="val -13531"/>
                  <a:gd name="adj5" fmla="val 400087"/>
                  <a:gd name="adj6" fmla="val -101220"/>
                </a:avLst>
              </a:prstGeom>
              <a:blipFill rotWithShape="1">
                <a:blip r:embed="rId10"/>
                <a:stretch>
                  <a:fillRect t="-1225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43985" y="5791200"/>
                <a:ext cx="2875615" cy="91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𝑛𝑝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985" y="5791200"/>
                <a:ext cx="2875615" cy="9144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Line Callout 2 18"/>
              <p:cNvSpPr/>
              <p:nvPr/>
            </p:nvSpPr>
            <p:spPr>
              <a:xfrm>
                <a:off x="6230991" y="2813304"/>
                <a:ext cx="29130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511117"/>
                  <a:gd name="adj6" fmla="val 18599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independent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Bernoulli random variables.</a:t>
                </a:r>
                <a:endParaRPr lang="en-US" dirty="0"/>
              </a:p>
            </p:txBody>
          </p:sp>
        </mc:Choice>
        <mc:Fallback>
          <p:sp>
            <p:nvSpPr>
              <p:cNvPr id="19" name="Line Callout 2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91" y="2813304"/>
                <a:ext cx="29130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511117"/>
                  <a:gd name="adj6" fmla="val 18599"/>
                </a:avLst>
              </a:prstGeom>
              <a:blipFill rotWithShape="1">
                <a:blip r:embed="rId12"/>
                <a:stretch>
                  <a:fillRect t="-1165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ine Callout 2 19"/>
              <p:cNvSpPr/>
              <p:nvPr/>
            </p:nvSpPr>
            <p:spPr>
              <a:xfrm>
                <a:off x="4953000" y="2813304"/>
                <a:ext cx="42084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481993"/>
                  <a:gd name="adj6" fmla="val 4403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Expected value of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independent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Bernoulli random variables.</a:t>
                </a:r>
                <a:endParaRPr lang="en-US" dirty="0"/>
              </a:p>
            </p:txBody>
          </p:sp>
        </mc:Choice>
        <mc:Fallback>
          <p:sp>
            <p:nvSpPr>
              <p:cNvPr id="20" name="Line Callout 2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813304"/>
                <a:ext cx="4208409" cy="612648"/>
              </a:xfrm>
              <a:prstGeom prst="borderCallout2">
                <a:avLst>
                  <a:gd name="adj1" fmla="val 98838"/>
                  <a:gd name="adj2" fmla="val 50177"/>
                  <a:gd name="adj3" fmla="val 235351"/>
                  <a:gd name="adj4" fmla="val 50781"/>
                  <a:gd name="adj5" fmla="val 481993"/>
                  <a:gd name="adj6" fmla="val 44037"/>
                </a:avLst>
              </a:prstGeom>
              <a:blipFill rotWithShape="1">
                <a:blip r:embed="rId13"/>
                <a:stretch>
                  <a:fillRect t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181600" y="5867400"/>
            <a:ext cx="2800806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648200" y="5783308"/>
                <a:ext cx="3429000" cy="99849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83308"/>
                <a:ext cx="3429000" cy="99849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6" grpId="0"/>
      <p:bldP spid="5" grpId="0" animBg="1"/>
      <p:bldP spid="10" grpId="0" animBg="1"/>
      <p:bldP spid="11" grpId="0"/>
      <p:bldP spid="12" grpId="0" animBg="1"/>
      <p:bldP spid="13" grpId="0"/>
      <p:bldP spid="14" grpId="0" animBg="1"/>
      <p:bldP spid="7" grpId="0" animBg="1"/>
      <p:bldP spid="15" grpId="0" animBg="1"/>
      <p:bldP spid="15" grpId="1" animBg="1"/>
      <p:bldP spid="9" grpId="0" animBg="1"/>
      <p:bldP spid="9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Geometric </a:t>
                </a:r>
                <a:r>
                  <a:rPr lang="en-US" sz="2000" dirty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den>
                    </m:f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16764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endParaRPr lang="en-US" sz="2400" b="1" dirty="0">
              <a:solidFill>
                <a:srgbClr val="006C3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From the last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 smtClean="0"/>
                  <a:t>Applicable </a:t>
                </a:r>
                <a:r>
                  <a:rPr lang="en-US" sz="2000" dirty="0"/>
                  <a:t>only for a </a:t>
                </a:r>
                <a:r>
                  <a:rPr lang="en-US" sz="2000" b="1" dirty="0"/>
                  <a:t>nonnegative</a:t>
                </a:r>
                <a:r>
                  <a:rPr lang="en-US" sz="2000" dirty="0"/>
                  <a:t> random variable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1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2098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3240" y="5040351"/>
            <a:ext cx="52947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proof of above theorem crucially exploits this fact.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 uiExpand="1"/>
      <p:bldP spid="6" grpId="0" animBg="1" uiExpand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 smtClean="0"/>
                  <a:t>Makes </a:t>
                </a:r>
                <a:r>
                  <a:rPr lang="en-US" sz="2000" dirty="0"/>
                  <a:t>sense only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1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22729" y="5040351"/>
                <a:ext cx="72310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Otherwise, probability of the above event becomes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 smtClean="0"/>
                  <a:t> and hence useless.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29" y="5040351"/>
                <a:ext cx="723108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3" t="-6452" r="-58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 smtClean="0"/>
                  <a:t>can’t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be used for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”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1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6766" y="4267200"/>
            <a:ext cx="528349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Try on your own to realize it. </a:t>
            </a:r>
            <a:endParaRPr lang="en-US" dirty="0" smtClean="0"/>
          </a:p>
          <a:p>
            <a:r>
              <a:rPr lang="en-US" dirty="0" smtClean="0"/>
              <a:t>Also see the proof of above theorem to get convinced.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Important point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 smtClean="0"/>
                  <a:t>gives </a:t>
                </a:r>
                <a:r>
                  <a:rPr lang="en-US" sz="2000" dirty="0"/>
                  <a:t>very loose </a:t>
                </a:r>
                <a:r>
                  <a:rPr lang="en-US" sz="2000" dirty="0" smtClean="0"/>
                  <a:t>bound.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No. of heads in tossing a fair coin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times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1"/>
                <a:stretch>
                  <a:fillRect l="-1379" t="-556" b="-2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6612" y="4202668"/>
            <a:ext cx="34585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b="1" dirty="0"/>
              <a:t>not useful most of the </a:t>
            </a:r>
            <a:r>
              <a:rPr lang="en-US" b="1" dirty="0" smtClean="0"/>
              <a:t>times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.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19400" y="5318618"/>
                <a:ext cx="115768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318618"/>
                <a:ext cx="1157689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4762" r="-899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77089" y="5257800"/>
                <a:ext cx="61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89" y="5257800"/>
                <a:ext cx="612667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2635" y="6211669"/>
            <a:ext cx="59815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But, it plays a key role in deriving other powerful inequalities, </a:t>
            </a:r>
            <a:endParaRPr lang="en-US" dirty="0" smtClean="0"/>
          </a:p>
          <a:p>
            <a:pPr algn="ctr"/>
            <a:r>
              <a:rPr lang="en-US" dirty="0" smtClean="0"/>
              <a:t>like </a:t>
            </a:r>
            <a:r>
              <a:rPr lang="en-US" b="1" dirty="0" err="1" smtClean="0"/>
              <a:t>Chebyshev</a:t>
            </a:r>
            <a:r>
              <a:rPr lang="en-US" b="1" dirty="0" smtClean="0"/>
              <a:t> </a:t>
            </a:r>
            <a:r>
              <a:rPr lang="en-US" b="1" dirty="0" err="1" smtClean="0"/>
              <a:t>Inequaity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Chernoff</a:t>
            </a:r>
            <a:r>
              <a:rPr lang="en-US" b="1" dirty="0" smtClean="0"/>
              <a:t> bound </a:t>
            </a:r>
            <a:r>
              <a:rPr lang="en-US" b="1" dirty="0" smtClean="0">
                <a:sym typeface="Wingdings" panose="05000000000000000000" pitchFamily="2" charset="2"/>
              </a:rPr>
              <a:t>.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/>
      <p:bldP spid="1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0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 +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839200" cy="5486400"/>
              </a:xfrm>
              <a:blipFill rotWithShape="1">
                <a:blip r:embed="rId1"/>
                <a:stretch>
                  <a:fillRect l="-690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3581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7854" y="5791200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54" y="5791200"/>
                <a:ext cx="118814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53000" y="3962400"/>
                <a:ext cx="17235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l-GR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≥ 0 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962400"/>
                <a:ext cx="172354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17" t="-9524" r="-49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95600" y="6324600"/>
            <a:ext cx="32103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Try to internalize this proof fully.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 uiExpand="1"/>
      <p:bldP spid="6" grpId="0" uiExpand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 smtClean="0"/>
                  <a:t>of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1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5119" y="1447800"/>
          <a:ext cx="343208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10"/>
                <a:gridCol w="429010"/>
                <a:gridCol w="429010"/>
                <a:gridCol w="429010"/>
                <a:gridCol w="429010"/>
                <a:gridCol w="429010"/>
                <a:gridCol w="429010"/>
                <a:gridCol w="429010"/>
              </a:tblGrid>
              <a:tr h="523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1429" t="-1176" r="-704286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100000" t="-1176" r="-594366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202857" t="-1176" r="-502857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298592" t="-1176" r="-395775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404286" t="-1176" r="-301429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504286" t="-1176" r="-201429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595775" t="-1176" r="-98592" b="-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 rotWithShape="1">
                      <a:blip r:embed="rId2"/>
                      <a:stretch>
                        <a:fillRect l="-705714" t="-1176" b="-3529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8845" y="6096000"/>
            <a:ext cx="882895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</a:t>
            </a:r>
            <a:r>
              <a:rPr lang="en-US" dirty="0" smtClean="0"/>
              <a:t>permutation.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4191001" y="36576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expected no. of calls to “</a:t>
            </a:r>
            <a:r>
              <a:rPr lang="en-US" b="1" dirty="0" smtClean="0">
                <a:solidFill>
                  <a:schemeClr val="tx1"/>
                </a:solidFill>
              </a:rPr>
              <a:t>random number generator</a:t>
            </a:r>
            <a:r>
              <a:rPr lang="en-US" dirty="0" smtClean="0">
                <a:solidFill>
                  <a:schemeClr val="tx1"/>
                </a:solidFill>
              </a:rPr>
              <a:t>” this algorithm makes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It was a huge disappointment to find that hardly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2−3</m:t>
                    </m:r>
                  </m:oMath>
                </a14:m>
                <a:r>
                  <a:rPr lang="en-US" sz="2400" dirty="0" smtClean="0"/>
                  <a:t> students only attempted these homework problems.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4267200" y="21336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 be solved in the </a:t>
            </a:r>
            <a:r>
              <a:rPr lang="en-US" b="1" dirty="0" smtClean="0">
                <a:solidFill>
                  <a:srgbClr val="0070C0"/>
                </a:solidFill>
              </a:rPr>
              <a:t>next</a:t>
            </a:r>
            <a:r>
              <a:rPr lang="en-US" b="1" dirty="0" smtClean="0">
                <a:solidFill>
                  <a:schemeClr val="tx1"/>
                </a:solidFill>
              </a:rPr>
              <a:t>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4419600"/>
            <a:ext cx="674248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Expectation of 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a </a:t>
            </a:r>
            <a:r>
              <a:rPr lang="en-US" sz="3200" b="1" dirty="0">
                <a:solidFill>
                  <a:srgbClr val="0070C0"/>
                </a:solidFill>
              </a:rPr>
              <a:t>random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random variables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Elevator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number of people that enter an elevator at ground floor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Poisson</a:t>
                </a:r>
                <a:r>
                  <a:rPr lang="en-US" sz="2000" b="1" dirty="0" smtClean="0"/>
                  <a:t> random variable </a:t>
                </a:r>
                <a:r>
                  <a:rPr lang="en-US" sz="2000" dirty="0" smtClean="0"/>
                  <a:t>with mean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floors above the ground floor.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person is equally likely to get off at any one of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floors independently.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expected number of stops that the elevator will make before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discharging all of its passengers.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1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2466975" cy="184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2800" y="3733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191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4876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3887" y="4876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2805" y="533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 be solved in the </a:t>
            </a:r>
            <a:r>
              <a:rPr lang="en-US" b="1" dirty="0" smtClean="0">
                <a:solidFill>
                  <a:srgbClr val="0070C0"/>
                </a:solidFill>
              </a:rPr>
              <a:t>next</a:t>
            </a:r>
            <a:r>
              <a:rPr lang="en-US" b="1" dirty="0" smtClean="0">
                <a:solidFill>
                  <a:schemeClr val="tx1"/>
                </a:solidFill>
              </a:rPr>
              <a:t>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367" y="4419600"/>
            <a:ext cx="72813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Expected value of </a:t>
            </a:r>
            <a:endParaRPr lang="en-US" sz="3200" b="1" dirty="0"/>
          </a:p>
          <a:p>
            <a:pPr algn="ctr"/>
            <a:r>
              <a:rPr lang="en-US" sz="3200" b="1" dirty="0" smtClean="0">
                <a:solidFill>
                  <a:srgbClr val="006C31"/>
                </a:solidFill>
              </a:rPr>
              <a:t>Product</a:t>
            </a:r>
            <a:r>
              <a:rPr lang="en-US" sz="3200" b="1" dirty="0" smtClean="0"/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independent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random variables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</a:t>
                </a:r>
                <a:r>
                  <a:rPr lang="en-US" sz="2000" dirty="0" smtClean="0"/>
                  <a:t>the same </a:t>
                </a:r>
                <a:r>
                  <a:rPr lang="en-US" sz="2000" dirty="0"/>
                  <a:t>probability </a:t>
                </a:r>
                <a:r>
                  <a:rPr lang="en-US" sz="2000" dirty="0" smtClean="0"/>
                  <a:t>space.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are independent.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r>
                        <a:rPr lang="en-US" sz="2000" b="0" i="1" smtClean="0">
                          <a:latin typeface="Cambria Math"/>
                        </a:rPr>
                        <m:t>[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5516" y="3042424"/>
                <a:ext cx="11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16" y="3042424"/>
                <a:ext cx="113768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10107" y="3042424"/>
                <a:ext cx="1789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07" y="3042424"/>
                <a:ext cx="17893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7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67507" y="30424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47111" y="30480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11" y="30480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1504" y="3040565"/>
                <a:ext cx="2006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4" y="3040565"/>
                <a:ext cx="2006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36" t="-8333" r="-4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14400" y="16002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0574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WPS Presentation</Application>
  <PresentationFormat>On-screen Show (4:3)</PresentationFormat>
  <Paragraphs>278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Mathematic for Computer Science - III CS203B </vt:lpstr>
      <vt:lpstr>Homework </vt:lpstr>
      <vt:lpstr> </vt:lpstr>
      <vt:lpstr>PowerPoint 演示文稿</vt:lpstr>
      <vt:lpstr>PowerPoint 演示文稿</vt:lpstr>
      <vt:lpstr>Homework 1</vt:lpstr>
      <vt:lpstr>Elevator problem </vt:lpstr>
      <vt:lpstr>Homework 2</vt:lpstr>
      <vt:lpstr>PowerPoint 演示文稿</vt:lpstr>
      <vt:lpstr>Functions of random variables</vt:lpstr>
      <vt:lpstr>PowerPoint 演示文稿</vt:lpstr>
      <vt:lpstr>PowerPoint 演示文稿</vt:lpstr>
      <vt:lpstr>Examples</vt:lpstr>
      <vt:lpstr> </vt:lpstr>
      <vt:lpstr> </vt:lpstr>
      <vt:lpstr> </vt:lpstr>
      <vt:lpstr> </vt:lpstr>
      <vt:lpstr>Homework</vt:lpstr>
      <vt:lpstr>How to show </vt:lpstr>
      <vt:lpstr>Tools</vt:lpstr>
      <vt:lpstr>Markov’s Inequality </vt:lpstr>
      <vt:lpstr>Markov’s Inequality </vt:lpstr>
      <vt:lpstr>Markov’s Inequality </vt:lpstr>
      <vt:lpstr>Markov’s Inequality </vt:lpstr>
      <vt:lpstr>Markov’s Inequality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740</cp:revision>
  <dcterms:created xsi:type="dcterms:W3CDTF">2011-12-03T04:13:00Z</dcterms:created>
  <dcterms:modified xsi:type="dcterms:W3CDTF">2019-08-06T17:14:08Z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