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428" r:id="rId2"/>
    <p:sldId id="655" r:id="rId3"/>
    <p:sldId id="656" r:id="rId4"/>
    <p:sldId id="700" r:id="rId5"/>
    <p:sldId id="669" r:id="rId6"/>
    <p:sldId id="680" r:id="rId7"/>
    <p:sldId id="681" r:id="rId8"/>
    <p:sldId id="682" r:id="rId9"/>
    <p:sldId id="699" r:id="rId10"/>
    <p:sldId id="698" r:id="rId11"/>
    <p:sldId id="701" r:id="rId12"/>
    <p:sldId id="702" r:id="rId13"/>
    <p:sldId id="672" r:id="rId14"/>
    <p:sldId id="673" r:id="rId15"/>
    <p:sldId id="683" r:id="rId16"/>
    <p:sldId id="684" r:id="rId17"/>
    <p:sldId id="685" r:id="rId18"/>
    <p:sldId id="686" r:id="rId19"/>
    <p:sldId id="688" r:id="rId20"/>
    <p:sldId id="690" r:id="rId21"/>
    <p:sldId id="674" r:id="rId22"/>
    <p:sldId id="691" r:id="rId23"/>
    <p:sldId id="692" r:id="rId24"/>
    <p:sldId id="693" r:id="rId25"/>
    <p:sldId id="694" r:id="rId26"/>
    <p:sldId id="695" r:id="rId27"/>
    <p:sldId id="696" r:id="rId28"/>
    <p:sldId id="69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image" Target="../media/image7.png"/><Relationship Id="rId3" Type="http://schemas.openxmlformats.org/officeDocument/2006/relationships/image" Target="../media/image54.png"/><Relationship Id="rId12" Type="http://schemas.openxmlformats.org/officeDocument/2006/relationships/image" Target="../media/image68.png"/><Relationship Id="rId17" Type="http://schemas.openxmlformats.org/officeDocument/2006/relationships/image" Target="../media/image6.png"/><Relationship Id="rId2" Type="http://schemas.openxmlformats.org/officeDocument/2006/relationships/image" Target="../media/image5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image" Target="../media/image59.png"/><Relationship Id="rId15" Type="http://schemas.openxmlformats.org/officeDocument/2006/relationships/image" Target="../media/image4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23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1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5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4.png"/><Relationship Id="rId7" Type="http://schemas.openxmlformats.org/officeDocument/2006/relationships/image" Target="../media/image6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12:</a:t>
            </a:r>
          </a:p>
          <a:p>
            <a:pPr fontAlgn="auto">
              <a:spcAft>
                <a:spcPts val="0"/>
              </a:spcAft>
              <a:defRPr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Variance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0070C0"/>
                </a:solidFill>
              </a:rPr>
              <a:t>Chebyshev</a:t>
            </a:r>
            <a:r>
              <a:rPr lang="en-US" sz="2000" b="1" dirty="0" err="1" smtClean="0">
                <a:solidFill>
                  <a:schemeClr val="tx1"/>
                </a:solidFill>
              </a:rPr>
              <a:t>’s</a:t>
            </a:r>
            <a:r>
              <a:rPr lang="en-US" sz="2000" b="1" dirty="0" smtClean="0">
                <a:solidFill>
                  <a:schemeClr val="tx1"/>
                </a:solidFill>
              </a:rPr>
              <a:t> Inequality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Which </a:t>
            </a:r>
            <a:r>
              <a:rPr lang="en-US" sz="3200" b="1" dirty="0" err="1"/>
              <a:t>r.v</a:t>
            </a:r>
            <a:r>
              <a:rPr lang="en-US" sz="3200" b="1" dirty="0"/>
              <a:t>. has </a:t>
            </a:r>
            <a:r>
              <a:rPr lang="en-US" sz="3200" b="1" dirty="0">
                <a:solidFill>
                  <a:srgbClr val="7030A0"/>
                </a:solidFill>
              </a:rPr>
              <a:t>more deviation 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from</a:t>
            </a:r>
            <a:r>
              <a:rPr lang="en-US" sz="3200" b="1" dirty="0" smtClean="0">
                <a:solidFill>
                  <a:srgbClr val="7030A0"/>
                </a:solidFill>
              </a:rPr>
              <a:t> expected value</a:t>
            </a:r>
            <a:r>
              <a:rPr lang="en-US" sz="3200" b="1" dirty="0" smtClean="0"/>
              <a:t>?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a random variable defined over the same probability space.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85800" y="2133600"/>
            <a:ext cx="3657600" cy="3810000"/>
            <a:chOff x="685800" y="2133600"/>
            <a:chExt cx="3657600" cy="3810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858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858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23427" y="2410522"/>
            <a:ext cx="3138973" cy="3533078"/>
            <a:chOff x="823427" y="2410522"/>
            <a:chExt cx="3138973" cy="3533078"/>
          </a:xfrm>
        </p:grpSpPr>
        <p:grpSp>
          <p:nvGrpSpPr>
            <p:cNvPr id="39" name="Group 38"/>
            <p:cNvGrpSpPr/>
            <p:nvPr/>
          </p:nvGrpSpPr>
          <p:grpSpPr>
            <a:xfrm>
              <a:off x="990600" y="2410522"/>
              <a:ext cx="2971800" cy="3533078"/>
              <a:chOff x="2667000" y="3485740"/>
              <a:chExt cx="3733800" cy="2466278"/>
            </a:xfrm>
          </p:grpSpPr>
          <p:grpSp>
            <p:nvGrpSpPr>
              <p:cNvPr id="36" name="Group 35"/>
              <p:cNvGrpSpPr/>
              <p:nvPr/>
            </p:nvGrpSpPr>
            <p:grpSpPr>
              <a:xfrm flipH="1">
                <a:off x="2667000" y="3705921"/>
                <a:ext cx="1691239" cy="2232619"/>
                <a:chOff x="4851599" y="3858322"/>
                <a:chExt cx="1473001" cy="224087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851599" y="38583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556197" y="45603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91200" y="49771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086350" y="40223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210300" y="58706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23203" y="42026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00750" y="53925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457700" y="3485740"/>
                <a:ext cx="1943100" cy="2466278"/>
                <a:chOff x="4457700" y="3485740"/>
                <a:chExt cx="1943100" cy="246627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823427" y="5791200"/>
              <a:ext cx="90973" cy="1291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286000"/>
            <a:ext cx="4648200" cy="3657600"/>
            <a:chOff x="4191000" y="2286000"/>
            <a:chExt cx="4648200" cy="3657600"/>
          </a:xfrm>
        </p:grpSpPr>
        <p:sp>
          <p:nvSpPr>
            <p:cNvPr id="67" name="TextBox 66"/>
            <p:cNvSpPr txBox="1"/>
            <p:nvPr/>
          </p:nvSpPr>
          <p:spPr>
            <a:xfrm>
              <a:off x="4191000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sz="16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86400" y="2286000"/>
              <a:ext cx="3352800" cy="3657600"/>
              <a:chOff x="5486400" y="2286000"/>
              <a:chExt cx="3352800" cy="36576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486400" y="2410522"/>
                <a:ext cx="1546549" cy="3533078"/>
                <a:chOff x="4457700" y="3485740"/>
                <a:chExt cx="1943100" cy="24662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 flipH="1">
                <a:off x="7337749" y="2286000"/>
                <a:ext cx="1501451" cy="3657600"/>
                <a:chOff x="4457700" y="3485740"/>
                <a:chExt cx="1943100" cy="246627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Rectangle 82"/>
              <p:cNvSpPr/>
              <p:nvPr/>
            </p:nvSpPr>
            <p:spPr>
              <a:xfrm flipH="1">
                <a:off x="7150678" y="5864274"/>
                <a:ext cx="88321" cy="606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1447800" y="5334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4689072" y="2133600"/>
            <a:ext cx="4302528" cy="4560332"/>
            <a:chOff x="4689072" y="2133600"/>
            <a:chExt cx="4302528" cy="4560332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53340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Up Arrow 93"/>
            <p:cNvSpPr/>
            <p:nvPr/>
          </p:nvSpPr>
          <p:spPr>
            <a:xfrm>
              <a:off x="4689072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53340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086" y="632460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97" name="Up Arrow 96"/>
            <p:cNvSpPr/>
            <p:nvPr/>
          </p:nvSpPr>
          <p:spPr>
            <a:xfrm rot="5400000">
              <a:off x="7658100" y="616337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91619" y="3276600"/>
            <a:ext cx="1082219" cy="1100554"/>
            <a:chOff x="-91619" y="3276600"/>
            <a:chExt cx="1082219" cy="1100554"/>
          </a:xfrm>
        </p:grpSpPr>
        <p:sp>
          <p:nvSpPr>
            <p:cNvPr id="99" name="TextBox 98"/>
            <p:cNvSpPr txBox="1"/>
            <p:nvPr/>
          </p:nvSpPr>
          <p:spPr>
            <a:xfrm>
              <a:off x="-91619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dirty="0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29108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02" name="TextBox 101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03" name="Up Arrow 10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47" t="-8197" r="-17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1752600" y="2133600"/>
            <a:ext cx="0" cy="38025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400800" y="2133600"/>
            <a:ext cx="0" cy="3810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 = </a:t>
                </a:r>
                <a:r>
                  <a:rPr lang="en-US" b="1" dirty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/>
                  <a:t>] 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245" t="-8197" r="-7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23" name="Up Arrow 12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91" t="-8197" r="-17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>
          <a:xfrm>
            <a:off x="663840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343316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23427" y="3734727"/>
            <a:ext cx="869371" cy="2196387"/>
            <a:chOff x="975827" y="3880304"/>
            <a:chExt cx="869371" cy="2196387"/>
          </a:xfrm>
        </p:grpSpPr>
        <p:sp>
          <p:nvSpPr>
            <p:cNvPr id="106" name="Rectangle 105"/>
            <p:cNvSpPr/>
            <p:nvPr/>
          </p:nvSpPr>
          <p:spPr>
            <a:xfrm flipH="1">
              <a:off x="1740746" y="3880304"/>
              <a:ext cx="104452" cy="21918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1525991" y="4475233"/>
              <a:ext cx="104452" cy="159689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flipH="1">
              <a:off x="1143000" y="5750416"/>
              <a:ext cx="104452" cy="3262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flipH="1">
              <a:off x="1334495" y="5068097"/>
              <a:ext cx="104452" cy="100402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75827" y="5943600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2410522"/>
            <a:ext cx="843989" cy="3533078"/>
            <a:chOff x="5638800" y="2562922"/>
            <a:chExt cx="843989" cy="3533078"/>
          </a:xfrm>
        </p:grpSpPr>
        <p:sp>
          <p:nvSpPr>
            <p:cNvPr id="134" name="Rectangle 133"/>
            <p:cNvSpPr/>
            <p:nvPr/>
          </p:nvSpPr>
          <p:spPr>
            <a:xfrm>
              <a:off x="5831013" y="2878345"/>
              <a:ext cx="90973" cy="32055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91816" y="3884012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017856" y="3113381"/>
              <a:ext cx="90973" cy="297056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206372" y="3371641"/>
              <a:ext cx="90973" cy="27168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638800" y="2562922"/>
              <a:ext cx="90973" cy="35330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4084108" y="2892389"/>
                <a:ext cx="447045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108" y="2892389"/>
                <a:ext cx="4470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8974" r="-2666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3168867" y="3733800"/>
            <a:ext cx="793533" cy="2204513"/>
            <a:chOff x="3505200" y="3733800"/>
            <a:chExt cx="793533" cy="2204513"/>
          </a:xfrm>
        </p:grpSpPr>
        <p:sp>
          <p:nvSpPr>
            <p:cNvPr id="107" name="Rectangle 106"/>
            <p:cNvSpPr/>
            <p:nvPr/>
          </p:nvSpPr>
          <p:spPr>
            <a:xfrm>
              <a:off x="4207760" y="5804598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05200" y="3733800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92243" y="4330931"/>
              <a:ext cx="90973" cy="16027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025813" y="5610831"/>
              <a:ext cx="90973" cy="3274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59028" y="4925988"/>
              <a:ext cx="90973" cy="100774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019822" y="2286000"/>
            <a:ext cx="819378" cy="3657600"/>
            <a:chOff x="8172222" y="2438400"/>
            <a:chExt cx="819378" cy="3657600"/>
          </a:xfrm>
          <a:solidFill>
            <a:srgbClr val="FFC000"/>
          </a:solidFill>
        </p:grpSpPr>
        <p:sp>
          <p:nvSpPr>
            <p:cNvPr id="116" name="Rectangle 115"/>
            <p:cNvSpPr/>
            <p:nvPr/>
          </p:nvSpPr>
          <p:spPr>
            <a:xfrm flipH="1">
              <a:off x="8716671" y="2764940"/>
              <a:ext cx="88321" cy="33185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flipH="1">
              <a:off x="8172222" y="3806052"/>
              <a:ext cx="88321" cy="2277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flipH="1">
              <a:off x="8535277" y="3008260"/>
              <a:ext cx="88321" cy="30752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flipH="1">
              <a:off x="8352258" y="3275622"/>
              <a:ext cx="88321" cy="28126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flipH="1">
              <a:off x="8903280" y="2438400"/>
              <a:ext cx="88320" cy="3657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/>
          <p:cNvCxnSpPr/>
          <p:nvPr/>
        </p:nvCxnSpPr>
        <p:spPr>
          <a:xfrm flipH="1">
            <a:off x="3108015" y="2107580"/>
            <a:ext cx="14326" cy="38285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924800" y="2133600"/>
            <a:ext cx="0" cy="38100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438400" y="2133600"/>
            <a:ext cx="0" cy="395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162800" y="1981200"/>
            <a:ext cx="0" cy="395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219200" y="1752600"/>
                <a:ext cx="2317942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|&gt;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=  </a:t>
                </a:r>
                <a:r>
                  <a:rPr lang="en-US" b="1" dirty="0" smtClean="0"/>
                  <a:t>?</a:t>
                </a:r>
                <a:endParaRPr lang="en-US" b="1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231794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832" t="-6452" r="-340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2438400" y="2226010"/>
            <a:ext cx="68394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16723" y="222601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723" y="2226010"/>
                <a:ext cx="37221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/>
          <p:cNvCxnSpPr/>
          <p:nvPr/>
        </p:nvCxnSpPr>
        <p:spPr>
          <a:xfrm>
            <a:off x="1754459" y="2221468"/>
            <a:ext cx="68394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1932782" y="2221468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82" y="2221468"/>
                <a:ext cx="37221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/>
          <p:cNvCxnSpPr/>
          <p:nvPr/>
        </p:nvCxnSpPr>
        <p:spPr>
          <a:xfrm flipV="1">
            <a:off x="6400800" y="2209800"/>
            <a:ext cx="762000" cy="92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6657182" y="22098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82" y="2209800"/>
                <a:ext cx="372218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/>
          <p:cNvCxnSpPr/>
          <p:nvPr/>
        </p:nvCxnSpPr>
        <p:spPr>
          <a:xfrm>
            <a:off x="7162800" y="2209800"/>
            <a:ext cx="743415" cy="92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7341123" y="22098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123" y="2209800"/>
                <a:ext cx="37221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867400" y="1676400"/>
                <a:ext cx="2289088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|&gt;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=  </a:t>
                </a:r>
                <a:r>
                  <a:rPr lang="en-US" b="1" dirty="0" smtClean="0"/>
                  <a:t>?</a:t>
                </a:r>
                <a:endParaRPr lang="en-US" b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22890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122" t="-6349" r="-34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Down Ribbon 139"/>
          <p:cNvSpPr/>
          <p:nvPr/>
        </p:nvSpPr>
        <p:spPr>
          <a:xfrm>
            <a:off x="2017712" y="5774572"/>
            <a:ext cx="6138776" cy="1083428"/>
          </a:xfrm>
          <a:prstGeom prst="ribbon">
            <a:avLst>
              <a:gd name="adj1" fmla="val 6746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 insights from this example, try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u="sng" dirty="0" smtClean="0">
                <a:solidFill>
                  <a:schemeClr val="tx1"/>
                </a:solidFill>
              </a:rPr>
              <a:t>quantify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7030A0"/>
                </a:solidFill>
              </a:rPr>
              <a:t>deviation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of a random variable.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8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 animBg="1"/>
      <p:bldP spid="139" grpId="0" animBg="1"/>
      <p:bldP spid="150" grpId="0" animBg="1"/>
      <p:bldP spid="25" grpId="0"/>
      <p:bldP spid="152" grpId="0"/>
      <p:bldP spid="154" grpId="0"/>
      <p:bldP spid="156" grpId="0"/>
      <p:bldP spid="157" grpId="0" animBg="1"/>
      <p:bldP spid="1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133600"/>
            <a:ext cx="0" cy="381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05000" y="5943600"/>
            <a:ext cx="617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7" idx="2"/>
          </p:cNvCxnSpPr>
          <p:nvPr/>
        </p:nvCxnSpPr>
        <p:spPr>
          <a:xfrm flipH="1">
            <a:off x="4876800" y="2819400"/>
            <a:ext cx="22136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09352" y="3276600"/>
            <a:ext cx="1195648" cy="1131332"/>
            <a:chOff x="709352" y="3276600"/>
            <a:chExt cx="1195648" cy="1131332"/>
          </a:xfrm>
        </p:grpSpPr>
        <p:sp>
          <p:nvSpPr>
            <p:cNvPr id="28" name="TextBox 27"/>
            <p:cNvSpPr txBox="1"/>
            <p:nvPr/>
          </p:nvSpPr>
          <p:spPr>
            <a:xfrm>
              <a:off x="709352" y="4038600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IN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120742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7752" y="6107668"/>
            <a:ext cx="5119948" cy="369332"/>
            <a:chOff x="3147752" y="6107668"/>
            <a:chExt cx="5119948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147752" y="6107668"/>
              <a:ext cx="448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taken by the random variables</a:t>
              </a:r>
              <a:endParaRPr lang="en-IN" dirty="0"/>
            </a:p>
          </p:txBody>
        </p:sp>
        <p:sp>
          <p:nvSpPr>
            <p:cNvPr id="31" name="Up Arrow 30"/>
            <p:cNvSpPr/>
            <p:nvPr/>
          </p:nvSpPr>
          <p:spPr>
            <a:xfrm rot="5400000">
              <a:off x="7772400" y="5943600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36135" y="2895600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35" y="2895600"/>
                <a:ext cx="39786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73366" y="2450068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] </a:t>
                </a:r>
                <a:endParaRPr lang="en-IN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66" y="2450068"/>
                <a:ext cx="6511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8197" r="-158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991650" y="304800"/>
                <a:ext cx="3465500" cy="988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  <m:r>
                        <a:rPr lang="en-US" sz="2400" i="1" dirty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1" dirty="0"/>
                        <m:t>P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50" y="304800"/>
                <a:ext cx="3465500" cy="988284"/>
              </a:xfrm>
              <a:prstGeom prst="rect">
                <a:avLst/>
              </a:prstGeom>
              <a:blipFill rotWithShape="1">
                <a:blip r:embed="rId4"/>
                <a:stretch>
                  <a:fillRect r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42472" y="304800"/>
            <a:ext cx="1524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81400" y="304800"/>
            <a:ext cx="1524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2401" y="1326080"/>
                <a:ext cx="89639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Idea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: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01" y="1326080"/>
                <a:ext cx="8963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369" t="-6452" r="-939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1905000" y="1326080"/>
                <a:ext cx="703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need to consider each value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taken 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w</a:t>
                </a:r>
                <a:r>
                  <a:rPr lang="en-US" dirty="0" smtClean="0"/>
                  <a:t>hile calculating deviation.</a:t>
                </a:r>
                <a:endParaRPr lang="en-US" dirty="0" smtClean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326080"/>
                <a:ext cx="703641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80" t="-8333" r="-8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914400" y="1307068"/>
                <a:ext cx="89639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Idea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: </a:t>
                </a:r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07068"/>
                <a:ext cx="89639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98" t="-6349" r="-93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905000" y="1307068"/>
                <a:ext cx="4558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need to consider </a:t>
                </a:r>
                <a:r>
                  <a:rPr lang="en-US" dirty="0" smtClean="0"/>
                  <a:t>‘</a:t>
                </a:r>
                <a:r>
                  <a:rPr lang="en-US" b="1" dirty="0"/>
                  <a:t>distance</a:t>
                </a:r>
                <a:r>
                  <a:rPr lang="en-US" dirty="0"/>
                  <a:t>’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from </a:t>
                </a:r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]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307068"/>
                <a:ext cx="455894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05" t="-8197" r="-18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5752072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>
            <a:endCxn id="61" idx="2"/>
          </p:cNvCxnSpPr>
          <p:nvPr/>
        </p:nvCxnSpPr>
        <p:spPr>
          <a:xfrm>
            <a:off x="4873083" y="4953000"/>
            <a:ext cx="87898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876800" y="4953000"/>
            <a:ext cx="25908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9040" y="5257800"/>
                <a:ext cx="306955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Farther the value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 from </a:t>
                </a:r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],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40" y="5257800"/>
                <a:ext cx="306955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89" t="-8333" r="-2386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572000" y="5269468"/>
            <a:ext cx="43815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more should be its contribution to deviation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586976" y="446049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53000" y="4572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22222E-6 L 0.17934 -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3" grpId="0"/>
      <p:bldP spid="56" grpId="0" animBg="1"/>
      <p:bldP spid="7" grpId="0" animBg="1"/>
      <p:bldP spid="7" grpId="1" animBg="1"/>
      <p:bldP spid="54" grpId="0"/>
      <p:bldP spid="54" grpId="1"/>
      <p:bldP spid="55" grpId="0" animBg="1"/>
      <p:bldP spid="58" grpId="0"/>
      <p:bldP spid="61" grpId="0" animBg="1"/>
      <p:bldP spid="61" grpId="1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133600"/>
            <a:ext cx="0" cy="381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905000" y="5943600"/>
            <a:ext cx="617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7" idx="2"/>
          </p:cNvCxnSpPr>
          <p:nvPr/>
        </p:nvCxnSpPr>
        <p:spPr>
          <a:xfrm flipH="1">
            <a:off x="4876800" y="2819400"/>
            <a:ext cx="22136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09352" y="3276600"/>
            <a:ext cx="1195648" cy="1131332"/>
            <a:chOff x="709352" y="3276600"/>
            <a:chExt cx="1195648" cy="1131332"/>
          </a:xfrm>
        </p:grpSpPr>
        <p:sp>
          <p:nvSpPr>
            <p:cNvPr id="28" name="TextBox 27"/>
            <p:cNvSpPr txBox="1"/>
            <p:nvPr/>
          </p:nvSpPr>
          <p:spPr>
            <a:xfrm>
              <a:off x="709352" y="4038600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IN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120742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7752" y="6107668"/>
            <a:ext cx="5119948" cy="369332"/>
            <a:chOff x="3147752" y="6107668"/>
            <a:chExt cx="5119948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147752" y="6107668"/>
              <a:ext cx="448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taken by the random variables</a:t>
              </a:r>
              <a:endParaRPr lang="en-IN" dirty="0"/>
            </a:p>
          </p:txBody>
        </p:sp>
        <p:sp>
          <p:nvSpPr>
            <p:cNvPr id="31" name="Up Arrow 30"/>
            <p:cNvSpPr/>
            <p:nvPr/>
          </p:nvSpPr>
          <p:spPr>
            <a:xfrm rot="5400000">
              <a:off x="7772400" y="5943600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936135" y="2895600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35" y="2895600"/>
                <a:ext cx="39786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73366" y="2450068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] </a:t>
                </a:r>
                <a:endParaRPr lang="en-IN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66" y="2450068"/>
                <a:ext cx="6511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477" t="-8197" r="-158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991650" y="304800"/>
                <a:ext cx="3465500" cy="988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  <m:r>
                        <a:rPr lang="en-US" sz="2400" i="1" dirty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1" dirty="0"/>
                        <m:t>P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650" y="304800"/>
                <a:ext cx="3465500" cy="988284"/>
              </a:xfrm>
              <a:prstGeom prst="rect">
                <a:avLst/>
              </a:prstGeom>
              <a:blipFill rotWithShape="1">
                <a:blip r:embed="rId4"/>
                <a:stretch>
                  <a:fillRect r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42472" y="304800"/>
            <a:ext cx="1524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586976" y="446049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53000" y="4572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89049" y="1459468"/>
                <a:ext cx="89639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Idea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 smtClean="0"/>
                  <a:t>: </a:t>
                </a:r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49" y="1459468"/>
                <a:ext cx="8963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369" t="-6349" r="-93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552166" y="1459468"/>
                <a:ext cx="3723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need to consider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[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dirty="0"/>
                      <m:t>]</m:t>
                    </m:r>
                  </m:oMath>
                </a14:m>
                <a:r>
                  <a:rPr lang="en-US" dirty="0" smtClean="0"/>
                  <a:t> as well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66" y="1459468"/>
                <a:ext cx="372384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73" t="-8197" r="-21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6312085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>
            <a:endCxn id="61" idx="4"/>
          </p:cNvCxnSpPr>
          <p:nvPr/>
        </p:nvCxnSpPr>
        <p:spPr>
          <a:xfrm flipV="1">
            <a:off x="6374885" y="5029200"/>
            <a:ext cx="13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400800" y="3777734"/>
            <a:ext cx="0" cy="21658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39040" y="5257800"/>
                <a:ext cx="313983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Larger the probability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=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,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40" y="5257800"/>
                <a:ext cx="313983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48" t="-8333" r="-233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610016" y="5257800"/>
            <a:ext cx="43815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more should be its contribution to deviation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457200"/>
                <a:ext cx="1471941" cy="64633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call it </a:t>
                </a:r>
              </a:p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Variance </a:t>
                </a:r>
                <a:r>
                  <a:rPr lang="en-US" dirty="0" smtClean="0"/>
                  <a:t>of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"/>
                <a:ext cx="1471941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3292" t="-3704" r="-535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8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0.00139 -0.1666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9" grpId="0" animBg="1"/>
      <p:bldP spid="60" grpId="0"/>
      <p:bldP spid="61" grpId="0" animBg="1"/>
      <p:bldP spid="61" grpId="1" animBg="1"/>
      <p:bldP spid="25" grpId="0" animBg="1"/>
      <p:bldP spid="10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Variance </a:t>
                </a:r>
                <a:r>
                  <a:rPr lang="en-US" sz="3600" b="1" dirty="0" smtClean="0"/>
                  <a:t>of 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IN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|</m:t>
                      </m:r>
                      <m:r>
                        <a:rPr lang="en-US" sz="2400" b="0" i="1" dirty="0" smtClean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400" b="1" i="0" dirty="0" smtClean="0"/>
                        <m:t>P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]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b="0" i="1" dirty="0" smtClean="0">
                          <a:latin typeface="Cambria Math"/>
                        </a:rPr>
                        <m:t>|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|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  <m:r>
                        <a:rPr lang="en-US" sz="2400" b="0" i="1" dirty="0" smtClean="0">
                          <a:latin typeface="Cambria Math"/>
                        </a:rPr>
                        <m:t>)⋅</m:t>
                      </m:r>
                      <m:r>
                        <m:rPr>
                          <m:nor/>
                        </m:rPr>
                        <a:rPr lang="en-US" sz="2400" b="1" dirty="0"/>
                        <m:t>P</m:t>
                      </m:r>
                      <m:r>
                        <m:rPr>
                          <m:nor/>
                        </m:rPr>
                        <a:rPr lang="en-US" sz="2400" dirty="0"/>
                        <m:t>[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sz="2400" dirty="0"/>
                        <m:t>]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US" sz="240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1" dirty="0"/>
                        <m:t>E</m:t>
                      </m:r>
                      <m:r>
                        <m:rPr>
                          <m:nor/>
                        </m:rPr>
                        <a:rPr lang="en-US" sz="2400" dirty="0" smtClean="0"/>
                        <m:t>[</m:t>
                      </m:r>
                      <m:sSup>
                        <m:sSup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[</m:t>
                          </m:r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]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b="0" i="0" dirty="0" smtClean="0"/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63395" y="4278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395" y="4278868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0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Variance </a:t>
                </a:r>
                <a:r>
                  <a:rPr lang="en-US" sz="3600" b="1" dirty="0" smtClean="0"/>
                  <a:t>of 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Var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sz="2400" dirty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 smtClean="0"/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dirty="0" smtClean="0"/>
                      <m:t>]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 smtClean="0"/>
                      <m:t>]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 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[</m:t>
                            </m:r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400" b="1" i="0" dirty="0" smtClean="0">
                            <a:latin typeface="Cambria Math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i="1" dirty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sz="2400" dirty="0"/>
                      <m:t>]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 +   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]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4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sub>
                          <m:sup/>
                          <m:e>
                            <m:r>
                              <a:rPr lang="en-US" sz="24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1" i="1" dirty="0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sz="2400" b="1" i="0" dirty="0" smtClean="0">
                                <a:latin typeface="Cambria Math"/>
                              </a:rPr>
                              <m:t>𝐏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b="1" dirty="0"/>
                          <m:t>E</m:t>
                        </m:r>
                        <m:r>
                          <m:rPr>
                            <m:nor/>
                          </m:rPr>
                          <a:rPr lang="en-US" sz="2400" dirty="0"/>
                          <m:t>[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2400" dirty="0"/>
                          <m:t>]</m:t>
                        </m:r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400" dirty="0" smtClean="0"/>
                  <a:t>: Any relation between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Var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E</m:t>
                    </m:r>
                    <m:r>
                      <m:rPr>
                        <m:nor/>
                      </m:rPr>
                      <a:rPr lang="en-US" sz="2400" dirty="0"/>
                      <m:t>[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 smtClean="0"/>
                  <a:t>]  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 smtClean="0"/>
                  <a:t> is 0-1 ?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</a:t>
                </a:r>
                <a:endParaRPr lang="en-US" sz="2400" dirty="0"/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3"/>
                <a:stretch>
                  <a:fillRect l="-1053" t="-3504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3066584"/>
            <a:ext cx="1143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3048000"/>
            <a:ext cx="3581400" cy="550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3482897"/>
            <a:ext cx="12954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4650059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724400"/>
            <a:ext cx="22860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4694663"/>
            <a:ext cx="21336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2057400"/>
            <a:ext cx="1548161" cy="447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2066693"/>
            <a:ext cx="1548161" cy="4479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Examples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Variance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𝐕𝐚𝐫𝐢𝐚𝐧𝐜𝐞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of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  =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𝝎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𝐕𝐚𝐫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𝒀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0" smtClean="0">
                        <a:latin typeface="Cambria Math"/>
                      </a:rPr>
                      <m:t>𝐕𝐚𝐫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4600" y="1981200"/>
                <a:ext cx="938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</a:t>
                </a:r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1">
                        <a:latin typeface="Cambria Math"/>
                      </a:rPr>
                      <m:t>𝐄</m:t>
                    </m:r>
                    <m:r>
                      <a:rPr lang="en-US" b="1" i="1"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81200"/>
                <a:ext cx="9380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882" t="-8197" r="-104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733800" y="5638800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5715000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10964" y="3188732"/>
            <a:ext cx="129407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Homework 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84558" y="3715731"/>
                <a:ext cx="1811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Var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b="1" dirty="0" smtClean="0"/>
                  <a:t>=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58" y="3715731"/>
                <a:ext cx="181177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85" t="-8333" r="-23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58000" y="3710155"/>
                <a:ext cx="8563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Var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710155"/>
                <a:ext cx="85638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333" r="-12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5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Variance of </a:t>
            </a:r>
            <a:r>
              <a:rPr lang="en-US" sz="3200" b="1" dirty="0" smtClean="0">
                <a:solidFill>
                  <a:srgbClr val="7030A0"/>
                </a:solidFill>
              </a:rPr>
              <a:t>Bernoulli random variable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: Bernoulli random variable with parameter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𝐕𝐚𝐫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  =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Therefore,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𝐕𝐚𝐫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  =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i="1" dirty="0" smtClean="0">
                    <a:latin typeface="Cambria Math"/>
                  </a:rPr>
                  <a:t>                 </a:t>
                </a:r>
                <a:r>
                  <a:rPr lang="en-US" sz="2000" dirty="0" smtClean="0"/>
                  <a:t>=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=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2"/>
                <a:stretch>
                  <a:fillRect l="-741" t="-548" b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Variance of </a:t>
            </a:r>
            <a:r>
              <a:rPr lang="en-US" sz="3200" b="1" dirty="0" smtClean="0">
                <a:solidFill>
                  <a:srgbClr val="7030A0"/>
                </a:solidFill>
              </a:rPr>
              <a:t>Binomial </a:t>
            </a:r>
            <a:r>
              <a:rPr lang="en-US" sz="3200" b="1" dirty="0">
                <a:solidFill>
                  <a:srgbClr val="7030A0"/>
                </a:solidFill>
              </a:rPr>
              <a:t>random variable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: Binomial random variable with parameters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𝐕𝐚𝐫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  =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  =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Therefore,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𝐕𝐚𝐫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   =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𝐄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/>
                  </a:rPr>
                  <a:t>                  </a:t>
                </a:r>
                <a:r>
                  <a:rPr lang="en-US" sz="2000" dirty="0"/>
                  <a:t>=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− 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=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1">
                <a:blip r:embed="rId2"/>
                <a:stretch>
                  <a:fillRect l="-741" t="-548" b="-8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3352800"/>
                <a:ext cx="188763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352800"/>
                <a:ext cx="188763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5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52800" y="6324600"/>
                <a:ext cx="15168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324600"/>
                <a:ext cx="15168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44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733800" y="5410200"/>
            <a:ext cx="2743200" cy="6839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1.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Moreover,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’s are independent of each others.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Explore the relationship, if any, between  </a:t>
                </a:r>
                <a:r>
                  <a:rPr lang="en-US" sz="2000" b="1" dirty="0"/>
                  <a:t>Var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/>
                  <a:t>Var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’s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2.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Geometric </a:t>
                </a:r>
                <a:r>
                  <a:rPr lang="en-US" sz="2000" dirty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𝐕𝐚𝐫</m:t>
                    </m:r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38100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26670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7432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1905000"/>
            <a:ext cx="563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How to compute 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7030A0"/>
                </a:solidFill>
              </a:rPr>
              <a:t>Chebyshev</a:t>
            </a:r>
            <a:r>
              <a:rPr lang="en-US" sz="3200" b="1" dirty="0" err="1"/>
              <a:t>’s</a:t>
            </a:r>
            <a:r>
              <a:rPr lang="en-US" sz="3200" b="1" dirty="0"/>
              <a:t> </a:t>
            </a:r>
            <a:r>
              <a:rPr lang="en-US" sz="3200" b="1" dirty="0" smtClean="0"/>
              <a:t>Inequality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dirty="0"/>
                  <a:t>for any positive real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P[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/>
                  <a:t>]|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/>
                  <a:t>]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b="1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1" dirty="0">
                            <a:latin typeface="Cambria Math"/>
                          </a:rPr>
                          <m:t>Var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1" i="1" dirty="0" smtClean="0">
                            <a:solidFill>
                              <a:srgbClr val="7030A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1295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2860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2209800"/>
            <a:ext cx="4114800" cy="99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295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Chebyshev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Inequality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P[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]|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𝜹</m:t>
                    </m:r>
                  </m:oMath>
                </a14:m>
                <a:r>
                  <a:rPr lang="en-US" sz="2000" dirty="0" smtClean="0"/>
                  <a:t>]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=   </a:t>
                </a:r>
                <a:r>
                  <a:rPr lang="en-US" sz="2000" b="1" dirty="0" smtClean="0"/>
                  <a:t>P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[</m:t>
                            </m:r>
                            <m: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]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𝜹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]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Markov</a:t>
                </a:r>
                <a:r>
                  <a:rPr lang="en-US" sz="2000" dirty="0" smtClean="0"/>
                  <a:t> Inequality,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≤</m:t>
                      </m:r>
                      <m:box>
                        <m:box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[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]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dirty="0"/>
                                <m:t>E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]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1" dirty="0"/>
                                    <m:t>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[</m:t>
                                  </m:r>
                                  <m: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dirty="0"/>
                                    <m:t>]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Cambria Math"/>
                                </a:rPr>
                                <m:t>Var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="0" i="0" dirty="0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IN" sz="2000" dirty="0" smtClean="0"/>
                  <a:t>: standard deviation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IN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7030A0"/>
                </a:solidFill>
              </a:rPr>
              <a:t>Chebyshev</a:t>
            </a:r>
            <a:r>
              <a:rPr lang="en-US" sz="3200" b="1" dirty="0" err="1"/>
              <a:t>’s</a:t>
            </a:r>
            <a:r>
              <a:rPr lang="en-US" sz="3200" b="1" dirty="0"/>
              <a:t> </a:t>
            </a:r>
            <a:r>
              <a:rPr lang="en-US" sz="3200" b="1" dirty="0" smtClean="0"/>
              <a:t>Inequality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random variable 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dirty="0"/>
                  <a:t>for any positive real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𝜹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P[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|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/>
                  <a:t>]|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/>
                  <a:t>]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b="1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1" dirty="0">
                            <a:latin typeface="Cambria Math"/>
                          </a:rPr>
                          <m:t>Var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1" i="1" dirty="0" smtClean="0">
                            <a:solidFill>
                              <a:srgbClr val="7030A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800" b="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toss a fair coin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times.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we get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heads ?</a:t>
                </a: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: No. of heads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tosses of a fair coin.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latin typeface="Cambria Math"/>
                      </a:rPr>
                      <m:t>Var</m:t>
                    </m:r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000" b="1" i="1" dirty="0">
                        <a:solidFill>
                          <a:srgbClr val="7030A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The probability is 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839200" cy="5486400"/>
              </a:xfrm>
              <a:blipFill rotWithShape="1">
                <a:blip r:embed="rId2"/>
                <a:stretch>
                  <a:fillRect l="-690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5410200"/>
                <a:ext cx="12771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𝒏𝒑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10200"/>
                <a:ext cx="12771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2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5284227"/>
                <a:ext cx="551754" cy="5831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284227"/>
                <a:ext cx="551754" cy="583173"/>
              </a:xfrm>
              <a:prstGeom prst="rect">
                <a:avLst/>
              </a:prstGeom>
              <a:blipFill rotWithShape="1">
                <a:blip r:embed="rId4"/>
                <a:stretch>
                  <a:fillRect l="-10000" r="-28889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0" y="6172200"/>
                <a:ext cx="699743" cy="6247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172200"/>
                <a:ext cx="699743" cy="624786"/>
              </a:xfrm>
              <a:prstGeom prst="rect">
                <a:avLst/>
              </a:prstGeom>
              <a:blipFill rotWithShape="1">
                <a:blip r:embed="rId5"/>
                <a:stretch>
                  <a:fillRect l="-6957" r="-2173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5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endParaRPr lang="en-US" sz="2400" b="1" dirty="0">
              <a:solidFill>
                <a:srgbClr val="006C3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1831975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From the last 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r>
              <a:rPr lang="en-US" sz="3600" b="1" dirty="0" smtClean="0">
                <a:solidFill>
                  <a:srgbClr val="0070C0"/>
                </a:solidFill>
              </a:rPr>
              <a:t>1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4419600"/>
            <a:ext cx="674248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Expectation of 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a </a:t>
            </a:r>
            <a:r>
              <a:rPr lang="en-US" sz="3200" b="1" dirty="0">
                <a:solidFill>
                  <a:srgbClr val="0070C0"/>
                </a:solidFill>
              </a:rPr>
              <a:t>random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random variables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Elevator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number of people that enter an elevator at ground floor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a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Poisson</a:t>
                </a:r>
                <a:r>
                  <a:rPr lang="en-US" sz="2000" b="1" dirty="0" smtClean="0"/>
                  <a:t> random variable </a:t>
                </a:r>
                <a:r>
                  <a:rPr lang="en-US" sz="2000" dirty="0" smtClean="0"/>
                  <a:t>with mean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floors above the ground floor.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person is equally likely to get off at any one of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floors independently.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expected number of stops that the elevator will make before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discharging all of its passengers.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2466975" cy="1847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52800" y="3733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191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2800" y="4876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33887" y="4876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92805" y="533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Hints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X</a:t>
            </a:r>
            <a:r>
              <a:rPr lang="en-US" sz="2000" dirty="0" smtClean="0"/>
              <a:t>: the number of floors at which persons leave elevator.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Y : </a:t>
            </a:r>
            <a:r>
              <a:rPr lang="en-US" sz="2000" dirty="0"/>
              <a:t>the number </a:t>
            </a:r>
            <a:r>
              <a:rPr lang="en-US" sz="2000" dirty="0" smtClean="0"/>
              <a:t>of persons at ground floor.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96644"/>
              </p:ext>
            </p:extLst>
          </p:nvPr>
        </p:nvGraphicFramePr>
        <p:xfrm>
          <a:off x="457200" y="2590800"/>
          <a:ext cx="533400" cy="2971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33400"/>
              </a:tblGrid>
              <a:tr h="330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9220" y="2544901"/>
                <a:ext cx="975780" cy="317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r>
                  <a:rPr lang="en-US" sz="2000" dirty="0" smtClean="0">
                    <a:solidFill>
                      <a:srgbClr val="0070C0"/>
                    </a:solidFill>
                  </a:rPr>
                  <a:t>     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20" y="2544901"/>
                <a:ext cx="975780" cy="3170099"/>
              </a:xfrm>
              <a:prstGeom prst="rect">
                <a:avLst/>
              </a:prstGeom>
              <a:blipFill rotWithShape="1">
                <a:blip r:embed="rId2"/>
                <a:stretch>
                  <a:fillRect l="-6211" t="-960" r="-4348" b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67000" y="6037340"/>
                <a:ext cx="3995068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+…=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37340"/>
                <a:ext cx="3995068" cy="668260"/>
              </a:xfrm>
              <a:prstGeom prst="rect">
                <a:avLst/>
              </a:prstGeom>
              <a:blipFill rotWithShape="1">
                <a:blip r:embed="rId3"/>
                <a:stretch>
                  <a:fillRect r="-3053" b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58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43204" y="6185275"/>
                <a:ext cx="590996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04" y="6185275"/>
                <a:ext cx="590996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667" r="-2061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5405" y="5150676"/>
                <a:ext cx="118898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persons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405" y="5150676"/>
                <a:ext cx="118898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862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24385" y="3352800"/>
                <a:ext cx="201465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Calculate E[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dirty="0" smtClean="0"/>
                  <a:t>|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Y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85" y="3352800"/>
                <a:ext cx="20146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102" t="-6349" r="-570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Ribbon 12"/>
          <p:cNvSpPr/>
          <p:nvPr/>
        </p:nvSpPr>
        <p:spPr>
          <a:xfrm>
            <a:off x="3048000" y="3822102"/>
            <a:ext cx="3581400" cy="74989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No. of non-empty bins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9" grpId="0" animBg="1"/>
      <p:bldP spid="10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Homework </a:t>
            </a:r>
            <a:r>
              <a:rPr lang="en-US" sz="3600" b="1" dirty="0" smtClean="0">
                <a:solidFill>
                  <a:srgbClr val="0070C0"/>
                </a:solidFill>
              </a:rPr>
              <a:t>2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7367" y="4419600"/>
            <a:ext cx="728135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Expectation of </a:t>
            </a:r>
          </a:p>
          <a:p>
            <a:pPr algn="ctr"/>
            <a:r>
              <a:rPr lang="en-US" sz="3200" b="1" dirty="0" smtClean="0">
                <a:solidFill>
                  <a:srgbClr val="006C31"/>
                </a:solidFill>
              </a:rPr>
              <a:t>Product</a:t>
            </a:r>
            <a:r>
              <a:rPr lang="en-US" sz="3200" b="1" dirty="0" smtClean="0"/>
              <a:t>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independent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random variables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0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a random variable defined over </a:t>
                </a:r>
                <a:r>
                  <a:rPr lang="en-US" sz="2000" dirty="0" smtClean="0"/>
                  <a:t>the same </a:t>
                </a:r>
                <a:r>
                  <a:rPr lang="en-US" sz="2000" dirty="0"/>
                  <a:t>probability </a:t>
                </a:r>
                <a:r>
                  <a:rPr lang="en-US" sz="2000" dirty="0" smtClean="0"/>
                  <a:t>space.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are independent.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r>
                        <a:rPr lang="en-US" sz="2000" b="1" i="0" smtClean="0">
                          <a:latin typeface="Cambria Math"/>
                        </a:rPr>
                        <m:t>𝐄</m:t>
                      </m:r>
                      <m:r>
                        <a:rPr lang="en-US" sz="2000" b="0" i="1" smtClean="0">
                          <a:latin typeface="Cambria Math"/>
                        </a:rPr>
                        <m:t>[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5516" y="3042424"/>
                <a:ext cx="113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𝐏</m:t>
                      </m:r>
                      <m:r>
                        <a:rPr lang="en-US" i="1"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16" y="3042424"/>
                <a:ext cx="11376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0107" y="3042424"/>
                <a:ext cx="1789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𝒀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07" y="3042424"/>
                <a:ext cx="17893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7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67507" y="30424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47111" y="30480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11" y="3048000"/>
                <a:ext cx="4106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1504" y="3040565"/>
                <a:ext cx="2006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4" y="3040565"/>
                <a:ext cx="200689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736" t="-8333" r="-45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14400" y="16002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20574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914400" y="4953000"/>
                <a:ext cx="8077200" cy="1219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1.   Partition the sample space based on all values taken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 2.  Use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Partition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theorem.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 3.  What is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53000"/>
                <a:ext cx="8077200" cy="1219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9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Tools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895600"/>
            <a:ext cx="3048000" cy="5334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First a </a:t>
            </a:r>
            <a:r>
              <a:rPr lang="en-US" sz="3600" b="1" dirty="0" smtClean="0">
                <a:solidFill>
                  <a:srgbClr val="7030A0"/>
                </a:solidFill>
              </a:rPr>
              <a:t>simple</a:t>
            </a:r>
            <a:r>
              <a:rPr lang="en-US" sz="3600" b="1" dirty="0" smtClean="0"/>
              <a:t> question </a:t>
            </a:r>
            <a:br>
              <a:rPr lang="en-US" sz="3600" b="1" dirty="0" smtClean="0"/>
            </a:br>
            <a:r>
              <a:rPr lang="en-US" sz="3600" b="1" dirty="0" smtClean="0"/>
              <a:t>as a </a:t>
            </a:r>
            <a:r>
              <a:rPr lang="en-US" sz="3600" b="1" dirty="0" smtClean="0">
                <a:solidFill>
                  <a:srgbClr val="006C31"/>
                </a:solidFill>
              </a:rPr>
              <a:t>Homework</a:t>
            </a:r>
            <a:endParaRPr lang="en-US" sz="36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/>
                  <a:t>P</a:t>
                </a:r>
                <a:r>
                  <a:rPr lang="en-US" sz="2400" dirty="0"/>
                  <a:t>).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Question: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7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What is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Answer: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5248" y="2893224"/>
                <a:ext cx="3073277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 −</m:t>
                          </m:r>
                        </m:e>
                      </m:nary>
                      <m:r>
                        <m:rPr>
                          <m:nor/>
                        </m:rPr>
                        <a:rPr lang="en-US" b="1" dirty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  <m:r>
                        <a:rPr lang="en-US" i="1" dirty="0">
                          <a:latin typeface="Cambria Math"/>
                        </a:rPr>
                        <m:t>)⋅</m:t>
                      </m:r>
                      <m:r>
                        <m:rPr>
                          <m:nor/>
                        </m:rPr>
                        <a:rPr lang="en-US" b="1" dirty="0"/>
                        <m:t>P</m:t>
                      </m:r>
                      <m:r>
                        <m:rPr>
                          <m:nor/>
                        </m:rPr>
                        <a:rPr lang="en-US" dirty="0"/>
                        <m:t>[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m:rPr>
                          <m:nor/>
                        </m:rPr>
                        <a:rPr lang="en-US" dirty="0"/>
                        <m:t>]</m:t>
                      </m:r>
                      <m:r>
                        <m:rPr>
                          <m:nor/>
                        </m:rPr>
                        <a:rPr lang="en-US" b="0" i="0" dirty="0" smtClean="0"/>
                        <m:t>      </m:t>
                      </m:r>
                      <m:r>
                        <m:rPr>
                          <m:nor/>
                        </m:rPr>
                        <a:rPr lang="en-US" b="1" i="0" dirty="0" smtClean="0"/>
                        <m:t>?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48" y="2893224"/>
                <a:ext cx="3073277" cy="764376"/>
              </a:xfrm>
              <a:prstGeom prst="rect">
                <a:avLst/>
              </a:prstGeom>
              <a:blipFill rotWithShape="1">
                <a:blip r:embed="rId3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0600" y="1600200"/>
            <a:ext cx="731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2895600"/>
            <a:ext cx="1143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2819400"/>
            <a:ext cx="1068286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5248" y="3653883"/>
                <a:ext cx="81945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6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48" y="3653883"/>
                <a:ext cx="819455" cy="1015663"/>
              </a:xfrm>
              <a:prstGeom prst="rect">
                <a:avLst/>
              </a:prstGeom>
              <a:blipFill rotWithShape="1">
                <a:blip r:embed="rId4"/>
                <a:stretch>
                  <a:fillRect t="-17964" r="-54815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0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Variance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A quantitative measure of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deviation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from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]</a:t>
                </a:r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3810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What is P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3600" b="1" i="1">
                        <a:latin typeface="Cambria Math"/>
                      </a:rPr>
                      <m:t>&gt;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36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3600" dirty="0"/>
                  <a:t/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3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85800" y="2133600"/>
            <a:ext cx="3657600" cy="3810000"/>
            <a:chOff x="685800" y="2133600"/>
            <a:chExt cx="3657600" cy="3810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858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858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23427" y="2410522"/>
            <a:ext cx="3138973" cy="3533078"/>
            <a:chOff x="823427" y="2410522"/>
            <a:chExt cx="3138973" cy="3533078"/>
          </a:xfrm>
        </p:grpSpPr>
        <p:grpSp>
          <p:nvGrpSpPr>
            <p:cNvPr id="39" name="Group 38"/>
            <p:cNvGrpSpPr/>
            <p:nvPr/>
          </p:nvGrpSpPr>
          <p:grpSpPr>
            <a:xfrm>
              <a:off x="990600" y="2410522"/>
              <a:ext cx="2971800" cy="3533078"/>
              <a:chOff x="2667000" y="3485740"/>
              <a:chExt cx="3733800" cy="2466278"/>
            </a:xfrm>
          </p:grpSpPr>
          <p:grpSp>
            <p:nvGrpSpPr>
              <p:cNvPr id="36" name="Group 35"/>
              <p:cNvGrpSpPr/>
              <p:nvPr/>
            </p:nvGrpSpPr>
            <p:grpSpPr>
              <a:xfrm flipH="1">
                <a:off x="2667000" y="3705921"/>
                <a:ext cx="1691239" cy="2232619"/>
                <a:chOff x="4851599" y="3858322"/>
                <a:chExt cx="1473001" cy="224087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851599" y="38583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556197" y="45603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91200" y="49771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086350" y="40223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210300" y="58706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23203" y="42026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00750" y="53925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457700" y="3485740"/>
                <a:ext cx="1943100" cy="2466278"/>
                <a:chOff x="4457700" y="3485740"/>
                <a:chExt cx="1943100" cy="246627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823427" y="5791200"/>
              <a:ext cx="90973" cy="1291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4400" y="9906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-91619" y="3276600"/>
            <a:ext cx="1082219" cy="1100554"/>
            <a:chOff x="-91619" y="3276600"/>
            <a:chExt cx="1082219" cy="1100554"/>
          </a:xfrm>
        </p:grpSpPr>
        <p:sp>
          <p:nvSpPr>
            <p:cNvPr id="99" name="TextBox 98"/>
            <p:cNvSpPr txBox="1"/>
            <p:nvPr/>
          </p:nvSpPr>
          <p:spPr>
            <a:xfrm>
              <a:off x="-91619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dirty="0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29108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02" name="TextBox 101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03" name="Up Arrow 10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091" t="-8197" r="-17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3085716" y="2279210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85800" y="6017130"/>
            <a:ext cx="2362200" cy="267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895600" y="58674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867400"/>
                <a:ext cx="3802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/>
          <p:cNvCxnSpPr/>
          <p:nvPr/>
        </p:nvCxnSpPr>
        <p:spPr>
          <a:xfrm>
            <a:off x="663840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3168867" y="3733800"/>
            <a:ext cx="793533" cy="2204513"/>
            <a:chOff x="3505200" y="3733800"/>
            <a:chExt cx="793533" cy="2204513"/>
          </a:xfrm>
        </p:grpSpPr>
        <p:sp>
          <p:nvSpPr>
            <p:cNvPr id="137" name="Rectangle 136"/>
            <p:cNvSpPr/>
            <p:nvPr/>
          </p:nvSpPr>
          <p:spPr>
            <a:xfrm>
              <a:off x="4207760" y="5804598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505200" y="3733800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692243" y="4330931"/>
              <a:ext cx="90973" cy="16027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025813" y="5610831"/>
              <a:ext cx="90973" cy="3274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859028" y="4925988"/>
              <a:ext cx="90973" cy="100774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ight Brace 142"/>
          <p:cNvSpPr/>
          <p:nvPr/>
        </p:nvSpPr>
        <p:spPr>
          <a:xfrm rot="16200000">
            <a:off x="3587860" y="2287062"/>
            <a:ext cx="294212" cy="12181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7" grpId="0" animBg="1"/>
      <p:bldP spid="90" grpId="0"/>
      <p:bldP spid="111" grpId="0"/>
      <p:bldP spid="126" grpId="0"/>
      <p:bldP spid="126" grpId="1"/>
      <p:bldP spid="143" grpId="0" animBg="1"/>
      <p:bldP spid="14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a random variable defined over the same probability space.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85800" y="2133600"/>
            <a:ext cx="3657600" cy="3810000"/>
            <a:chOff x="685800" y="2133600"/>
            <a:chExt cx="3657600" cy="3810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858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858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23427" y="2410522"/>
            <a:ext cx="3138973" cy="3533078"/>
            <a:chOff x="823427" y="2410522"/>
            <a:chExt cx="3138973" cy="3533078"/>
          </a:xfrm>
        </p:grpSpPr>
        <p:grpSp>
          <p:nvGrpSpPr>
            <p:cNvPr id="39" name="Group 38"/>
            <p:cNvGrpSpPr/>
            <p:nvPr/>
          </p:nvGrpSpPr>
          <p:grpSpPr>
            <a:xfrm>
              <a:off x="990600" y="2410522"/>
              <a:ext cx="2971800" cy="3533078"/>
              <a:chOff x="2667000" y="3485740"/>
              <a:chExt cx="3733800" cy="2466278"/>
            </a:xfrm>
          </p:grpSpPr>
          <p:grpSp>
            <p:nvGrpSpPr>
              <p:cNvPr id="36" name="Group 35"/>
              <p:cNvGrpSpPr/>
              <p:nvPr/>
            </p:nvGrpSpPr>
            <p:grpSpPr>
              <a:xfrm flipH="1">
                <a:off x="2667000" y="3705921"/>
                <a:ext cx="1691239" cy="2232619"/>
                <a:chOff x="4851599" y="3858322"/>
                <a:chExt cx="1473001" cy="224087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851599" y="38583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556197" y="45603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91200" y="49771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086350" y="40223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210300" y="58706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23203" y="42026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00750" y="53925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457700" y="3485740"/>
                <a:ext cx="1943100" cy="2466278"/>
                <a:chOff x="4457700" y="3485740"/>
                <a:chExt cx="1943100" cy="246627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823427" y="5791200"/>
              <a:ext cx="90973" cy="1291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286000"/>
            <a:ext cx="4648200" cy="3657600"/>
            <a:chOff x="4191000" y="2286000"/>
            <a:chExt cx="4648200" cy="3657600"/>
          </a:xfrm>
        </p:grpSpPr>
        <p:sp>
          <p:nvSpPr>
            <p:cNvPr id="67" name="TextBox 66"/>
            <p:cNvSpPr txBox="1"/>
            <p:nvPr/>
          </p:nvSpPr>
          <p:spPr>
            <a:xfrm>
              <a:off x="4191000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sz="16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86400" y="2286000"/>
              <a:ext cx="3352800" cy="3657600"/>
              <a:chOff x="5486400" y="2286000"/>
              <a:chExt cx="3352800" cy="36576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486400" y="2410522"/>
                <a:ext cx="1546549" cy="3533078"/>
                <a:chOff x="4457700" y="3485740"/>
                <a:chExt cx="1943100" cy="24662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 flipH="1">
                <a:off x="7337749" y="2286000"/>
                <a:ext cx="1501451" cy="3657600"/>
                <a:chOff x="4457700" y="3485740"/>
                <a:chExt cx="1943100" cy="246627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Rectangle 82"/>
              <p:cNvSpPr/>
              <p:nvPr/>
            </p:nvSpPr>
            <p:spPr>
              <a:xfrm flipH="1">
                <a:off x="7150678" y="5864274"/>
                <a:ext cx="88321" cy="606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838200" y="14478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4689072" y="2133600"/>
            <a:ext cx="4302528" cy="4560332"/>
            <a:chOff x="4689072" y="2133600"/>
            <a:chExt cx="4302528" cy="4560332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53340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Up Arrow 93"/>
            <p:cNvSpPr/>
            <p:nvPr/>
          </p:nvSpPr>
          <p:spPr>
            <a:xfrm>
              <a:off x="4689072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53340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086" y="632460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97" name="Up Arrow 96"/>
            <p:cNvSpPr/>
            <p:nvPr/>
          </p:nvSpPr>
          <p:spPr>
            <a:xfrm rot="5400000">
              <a:off x="7658100" y="616337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91619" y="3276600"/>
            <a:ext cx="1082219" cy="1100554"/>
            <a:chOff x="-91619" y="3276600"/>
            <a:chExt cx="1082219" cy="1100554"/>
          </a:xfrm>
        </p:grpSpPr>
        <p:sp>
          <p:nvSpPr>
            <p:cNvPr id="99" name="TextBox 98"/>
            <p:cNvSpPr txBox="1"/>
            <p:nvPr/>
          </p:nvSpPr>
          <p:spPr>
            <a:xfrm>
              <a:off x="-91619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dirty="0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29108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02" name="TextBox 101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03" name="Up Arrow 10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47" t="-8197" r="-17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3108015" y="2291045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85800" y="2410522"/>
            <a:ext cx="2432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002942" y="204386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42" y="2043860"/>
                <a:ext cx="3802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>
            <a:off x="7984168" y="2298518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34000" y="2410522"/>
            <a:ext cx="2667000" cy="1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886107" y="20574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107" y="2057400"/>
                <a:ext cx="3802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14353" y="2286000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353" y="2286000"/>
                <a:ext cx="106792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571" t="-8197" r="-9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168867" y="3733800"/>
            <a:ext cx="793533" cy="2204513"/>
            <a:chOff x="3505200" y="3733800"/>
            <a:chExt cx="793533" cy="2204513"/>
          </a:xfrm>
        </p:grpSpPr>
        <p:sp>
          <p:nvSpPr>
            <p:cNvPr id="82" name="Rectangle 81"/>
            <p:cNvSpPr/>
            <p:nvPr/>
          </p:nvSpPr>
          <p:spPr>
            <a:xfrm>
              <a:off x="4207760" y="5804598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05200" y="3733800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92243" y="4330931"/>
              <a:ext cx="90973" cy="160279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025813" y="5610831"/>
              <a:ext cx="90973" cy="3274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859028" y="4925988"/>
              <a:ext cx="90973" cy="100774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19822" y="2286000"/>
            <a:ext cx="819378" cy="3657600"/>
            <a:chOff x="8172222" y="2438400"/>
            <a:chExt cx="819378" cy="3657600"/>
          </a:xfrm>
          <a:solidFill>
            <a:srgbClr val="FFC000"/>
          </a:solidFill>
        </p:grpSpPr>
        <p:sp>
          <p:nvSpPr>
            <p:cNvPr id="109" name="Rectangle 108"/>
            <p:cNvSpPr/>
            <p:nvPr/>
          </p:nvSpPr>
          <p:spPr>
            <a:xfrm flipH="1">
              <a:off x="8716671" y="2764940"/>
              <a:ext cx="88321" cy="33185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172222" y="3806052"/>
              <a:ext cx="88321" cy="22774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flipH="1">
              <a:off x="8535277" y="3008260"/>
              <a:ext cx="88321" cy="30752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flipH="1">
              <a:off x="8352258" y="3275622"/>
              <a:ext cx="88321" cy="28126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flipH="1">
              <a:off x="8903280" y="2438400"/>
              <a:ext cx="88320" cy="3657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7848600" y="2057400"/>
                <a:ext cx="1048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057400"/>
                <a:ext cx="104868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233"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 = </a:t>
                </a:r>
                <a:r>
                  <a:rPr lang="en-US" b="1" dirty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/>
                  <a:t>] 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245" t="-8197" r="-7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23" name="Up Arrow 12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91" t="-8197" r="-17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>
          <a:xfrm>
            <a:off x="663840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343316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8" grpId="0" animBg="1"/>
      <p:bldP spid="91" grpId="0"/>
      <p:bldP spid="115" grpId="0"/>
      <p:bldP spid="126" grpId="0"/>
      <p:bldP spid="129" grpId="0"/>
      <p:bldP spid="131" grpId="0"/>
      <p:bldP spid="118" grpId="0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 : a random variable defined over the same probability space.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685800" y="2133600"/>
            <a:ext cx="3657600" cy="3810000"/>
            <a:chOff x="685800" y="2133600"/>
            <a:chExt cx="3657600" cy="3810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858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858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23427" y="2410522"/>
            <a:ext cx="3138973" cy="3533078"/>
            <a:chOff x="823427" y="2410522"/>
            <a:chExt cx="3138973" cy="3533078"/>
          </a:xfrm>
        </p:grpSpPr>
        <p:grpSp>
          <p:nvGrpSpPr>
            <p:cNvPr id="39" name="Group 38"/>
            <p:cNvGrpSpPr/>
            <p:nvPr/>
          </p:nvGrpSpPr>
          <p:grpSpPr>
            <a:xfrm>
              <a:off x="990600" y="2410522"/>
              <a:ext cx="2971800" cy="3533078"/>
              <a:chOff x="2667000" y="3485740"/>
              <a:chExt cx="3733800" cy="2466278"/>
            </a:xfrm>
          </p:grpSpPr>
          <p:grpSp>
            <p:nvGrpSpPr>
              <p:cNvPr id="36" name="Group 35"/>
              <p:cNvGrpSpPr/>
              <p:nvPr/>
            </p:nvGrpSpPr>
            <p:grpSpPr>
              <a:xfrm flipH="1">
                <a:off x="2667000" y="3705921"/>
                <a:ext cx="1691239" cy="2232619"/>
                <a:chOff x="4851599" y="3858322"/>
                <a:chExt cx="1473001" cy="224087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851599" y="38583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556197" y="45603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791200" y="49771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086350" y="40223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210300" y="58706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23203" y="42026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00750" y="53925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4457700" y="3485740"/>
                <a:ext cx="1943100" cy="2466278"/>
                <a:chOff x="4457700" y="3485740"/>
                <a:chExt cx="1943100" cy="246627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823427" y="5791200"/>
              <a:ext cx="90973" cy="1291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286000"/>
            <a:ext cx="4648200" cy="3657600"/>
            <a:chOff x="4191000" y="2286000"/>
            <a:chExt cx="4648200" cy="3657600"/>
          </a:xfrm>
        </p:grpSpPr>
        <p:sp>
          <p:nvSpPr>
            <p:cNvPr id="67" name="TextBox 66"/>
            <p:cNvSpPr txBox="1"/>
            <p:nvPr/>
          </p:nvSpPr>
          <p:spPr>
            <a:xfrm>
              <a:off x="4191000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sz="16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5486400" y="2286000"/>
              <a:ext cx="3352800" cy="3657600"/>
              <a:chOff x="5486400" y="2286000"/>
              <a:chExt cx="3352800" cy="36576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486400" y="2410522"/>
                <a:ext cx="1546549" cy="3533078"/>
                <a:chOff x="4457700" y="3485740"/>
                <a:chExt cx="1943100" cy="24662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 flipH="1">
                <a:off x="7337749" y="2286000"/>
                <a:ext cx="1501451" cy="3657600"/>
                <a:chOff x="4457700" y="3485740"/>
                <a:chExt cx="1943100" cy="2466278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4699199" y="3705922"/>
                  <a:ext cx="114300" cy="22376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286500" y="5853460"/>
                  <a:ext cx="114300" cy="901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403797" y="4407932"/>
                  <a:ext cx="114300" cy="153566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638800" y="4824761"/>
                  <a:ext cx="114300" cy="111883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933950" y="3869990"/>
                  <a:ext cx="114300" cy="207361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057900" y="5718200"/>
                  <a:ext cx="114300" cy="2286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170803" y="4050269"/>
                  <a:ext cx="114300" cy="18965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848350" y="5240143"/>
                  <a:ext cx="114300" cy="70345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457700" y="3485740"/>
                  <a:ext cx="114299" cy="246627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Rectangle 82"/>
              <p:cNvSpPr/>
              <p:nvPr/>
            </p:nvSpPr>
            <p:spPr>
              <a:xfrm flipH="1">
                <a:off x="7150678" y="5864274"/>
                <a:ext cx="88321" cy="606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25" y="2591649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29" y="2450068"/>
                <a:ext cx="3834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4689072" y="2133600"/>
            <a:ext cx="4302528" cy="4560332"/>
            <a:chOff x="4689072" y="2133600"/>
            <a:chExt cx="4302528" cy="4560332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5334000" y="2133600"/>
              <a:ext cx="0" cy="381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Up Arrow 93"/>
            <p:cNvSpPr/>
            <p:nvPr/>
          </p:nvSpPr>
          <p:spPr>
            <a:xfrm>
              <a:off x="4689072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5334000" y="5943600"/>
              <a:ext cx="3657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086" y="632460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97" name="Up Arrow 96"/>
            <p:cNvSpPr/>
            <p:nvPr/>
          </p:nvSpPr>
          <p:spPr>
            <a:xfrm rot="5400000">
              <a:off x="7658100" y="616337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91619" y="3276600"/>
            <a:ext cx="1082219" cy="1100554"/>
            <a:chOff x="-91619" y="3276600"/>
            <a:chExt cx="1082219" cy="1100554"/>
          </a:xfrm>
        </p:grpSpPr>
        <p:sp>
          <p:nvSpPr>
            <p:cNvPr id="99" name="TextBox 98"/>
            <p:cNvSpPr txBox="1"/>
            <p:nvPr/>
          </p:nvSpPr>
          <p:spPr>
            <a:xfrm>
              <a:off x="-91619" y="4038600"/>
              <a:ext cx="1082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Probability</a:t>
              </a:r>
              <a:endParaRPr lang="en-IN" dirty="0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291084" y="3276600"/>
              <a:ext cx="242316" cy="7620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02" name="TextBox 101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03" name="Up Arrow 10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107668"/>
                <a:ext cx="593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47" t="-8197" r="-17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/>
          <p:cNvCxnSpPr/>
          <p:nvPr/>
        </p:nvCxnSpPr>
        <p:spPr>
          <a:xfrm>
            <a:off x="1752600" y="2291045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85800" y="241052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1676400" y="22098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09800"/>
                <a:ext cx="3802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/>
          <p:cNvCxnSpPr/>
          <p:nvPr/>
        </p:nvCxnSpPr>
        <p:spPr>
          <a:xfrm>
            <a:off x="6400800" y="2298518"/>
            <a:ext cx="0" cy="364508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334000" y="241052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324600" y="2221468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21468"/>
                <a:ext cx="3802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84679" y="2057400"/>
                <a:ext cx="1063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79" y="2057400"/>
                <a:ext cx="1063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571" t="-8333" r="-91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296818" y="2041190"/>
                <a:ext cx="1048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18" y="2041190"/>
                <a:ext cx="104868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233" t="-8333" r="-9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 = </a:t>
                </a:r>
                <a:r>
                  <a:rPr lang="en-US" b="1" dirty="0"/>
                  <a:t>E[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/>
                  <a:t>] </a:t>
                </a: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62" y="1828800"/>
                <a:ext cx="12907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245" t="-8197" r="-70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1234321" y="6336268"/>
            <a:ext cx="2325314" cy="369332"/>
            <a:chOff x="1234321" y="6136940"/>
            <a:chExt cx="2325314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234321" y="6136940"/>
              <a:ext cx="1646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values </a:t>
              </a:r>
              <a:endParaRPr lang="en-IN" dirty="0"/>
            </a:p>
          </p:txBody>
        </p:sp>
        <p:sp>
          <p:nvSpPr>
            <p:cNvPr id="123" name="Up Arrow 122"/>
            <p:cNvSpPr/>
            <p:nvPr/>
          </p:nvSpPr>
          <p:spPr>
            <a:xfrm rot="5400000">
              <a:off x="3064335" y="5975712"/>
              <a:ext cx="266700" cy="72390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]</a:t>
                </a:r>
                <a:endParaRPr lang="en-US" b="1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326" y="6102486"/>
                <a:ext cx="6030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091" t="-8197" r="-17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>
          <a:xfrm>
            <a:off x="663840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343316" y="6096000"/>
            <a:ext cx="18194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23427" y="3734727"/>
            <a:ext cx="869371" cy="2196387"/>
            <a:chOff x="975827" y="3880304"/>
            <a:chExt cx="869371" cy="2196387"/>
          </a:xfrm>
        </p:grpSpPr>
        <p:sp>
          <p:nvSpPr>
            <p:cNvPr id="106" name="Rectangle 105"/>
            <p:cNvSpPr/>
            <p:nvPr/>
          </p:nvSpPr>
          <p:spPr>
            <a:xfrm flipH="1">
              <a:off x="1740746" y="3880304"/>
              <a:ext cx="104452" cy="21918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1525991" y="4475233"/>
              <a:ext cx="104452" cy="159689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flipH="1">
              <a:off x="1143000" y="5750416"/>
              <a:ext cx="104452" cy="3262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flipH="1">
              <a:off x="1334495" y="5068097"/>
              <a:ext cx="104452" cy="100402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75827" y="5943600"/>
              <a:ext cx="90973" cy="12912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2410522"/>
            <a:ext cx="843989" cy="3533078"/>
            <a:chOff x="5638800" y="2562922"/>
            <a:chExt cx="843989" cy="3533078"/>
          </a:xfrm>
        </p:grpSpPr>
        <p:sp>
          <p:nvSpPr>
            <p:cNvPr id="134" name="Rectangle 133"/>
            <p:cNvSpPr/>
            <p:nvPr/>
          </p:nvSpPr>
          <p:spPr>
            <a:xfrm>
              <a:off x="5831013" y="2878345"/>
              <a:ext cx="90973" cy="32055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91816" y="3884012"/>
              <a:ext cx="90973" cy="21999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017856" y="3113381"/>
              <a:ext cx="90973" cy="297056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206372" y="3371641"/>
              <a:ext cx="90973" cy="27168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638800" y="2562922"/>
              <a:ext cx="90973" cy="353307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6" grpId="1"/>
      <p:bldP spid="129" grpId="0"/>
      <p:bldP spid="129" grpId="1"/>
      <p:bldP spid="131" grpId="0"/>
      <p:bldP spid="131" grpId="1"/>
      <p:bldP spid="118" grpId="0"/>
      <p:bldP spid="1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Let us combine the </a:t>
            </a:r>
            <a:r>
              <a:rPr lang="en-US" sz="3200" b="1" dirty="0" smtClean="0">
                <a:solidFill>
                  <a:srgbClr val="7030A0"/>
                </a:solidFill>
              </a:rPr>
              <a:t>deviations</a:t>
            </a:r>
            <a:r>
              <a:rPr lang="en-US" sz="3200" b="1" dirty="0" smtClean="0"/>
              <a:t> on both sides.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5230</TotalTime>
  <Words>1736</Words>
  <Application>Microsoft Office PowerPoint</Application>
  <PresentationFormat>On-screen Show (4:3)</PresentationFormat>
  <Paragraphs>320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Mathematic for Computer Science - III CS203B </vt:lpstr>
      <vt:lpstr>How to compute </vt:lpstr>
      <vt:lpstr>Tools</vt:lpstr>
      <vt:lpstr>First a simple question  as a Homework</vt:lpstr>
      <vt:lpstr>Variance</vt:lpstr>
      <vt:lpstr>What is P[X&gt;a] </vt:lpstr>
      <vt:lpstr>PowerPoint Presentation</vt:lpstr>
      <vt:lpstr>PowerPoint Presentation</vt:lpstr>
      <vt:lpstr>Let us combine the deviations on both sides.</vt:lpstr>
      <vt:lpstr>Which r.v. has more deviation  from expected value? </vt:lpstr>
      <vt:lpstr>PowerPoint Presentation</vt:lpstr>
      <vt:lpstr>PowerPoint Presentation</vt:lpstr>
      <vt:lpstr>Variance of  X</vt:lpstr>
      <vt:lpstr>Variance of  X</vt:lpstr>
      <vt:lpstr>Examples</vt:lpstr>
      <vt:lpstr>Variance of aX  </vt:lpstr>
      <vt:lpstr>Variance of Bernoulli random variable </vt:lpstr>
      <vt:lpstr>Variance of Binomial random variable </vt:lpstr>
      <vt:lpstr>Homework</vt:lpstr>
      <vt:lpstr>Chebyshev’s Inequality </vt:lpstr>
      <vt:lpstr>Chebyshev’s Inequality</vt:lpstr>
      <vt:lpstr>Chebyshev’s Inequality </vt:lpstr>
      <vt:lpstr>Homework </vt:lpstr>
      <vt:lpstr>Homework 1</vt:lpstr>
      <vt:lpstr>Elevator problem </vt:lpstr>
      <vt:lpstr>Hints</vt:lpstr>
      <vt:lpstr>Homework 2</vt:lpstr>
      <vt:lpstr>Hints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769</cp:revision>
  <dcterms:created xsi:type="dcterms:W3CDTF">2011-12-03T04:13:03Z</dcterms:created>
  <dcterms:modified xsi:type="dcterms:W3CDTF">2018-09-01T06:49:13Z</dcterms:modified>
</cp:coreProperties>
</file>