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28" r:id="rId2"/>
    <p:sldId id="630" r:id="rId3"/>
    <p:sldId id="631" r:id="rId4"/>
    <p:sldId id="651" r:id="rId5"/>
    <p:sldId id="650" r:id="rId6"/>
    <p:sldId id="653" r:id="rId7"/>
    <p:sldId id="654" r:id="rId8"/>
    <p:sldId id="649" r:id="rId9"/>
    <p:sldId id="642" r:id="rId10"/>
    <p:sldId id="643" r:id="rId11"/>
    <p:sldId id="644" r:id="rId12"/>
    <p:sldId id="655" r:id="rId13"/>
    <p:sldId id="656" r:id="rId14"/>
    <p:sldId id="645" r:id="rId15"/>
    <p:sldId id="646" r:id="rId16"/>
    <p:sldId id="647" r:id="rId17"/>
    <p:sldId id="648" r:id="rId18"/>
    <p:sldId id="657" r:id="rId19"/>
    <p:sldId id="659" r:id="rId20"/>
    <p:sldId id="658" r:id="rId21"/>
    <p:sldId id="662" r:id="rId22"/>
    <p:sldId id="663" r:id="rId23"/>
    <p:sldId id="66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40.png"/><Relationship Id="rId5" Type="http://schemas.openxmlformats.org/officeDocument/2006/relationships/image" Target="../media/image411.png"/><Relationship Id="rId10" Type="http://schemas.openxmlformats.org/officeDocument/2006/relationships/image" Target="../media/image23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6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3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0.png"/><Relationship Id="rId5" Type="http://schemas.openxmlformats.org/officeDocument/2006/relationships/image" Target="../media/image411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1.png"/><Relationship Id="rId10" Type="http://schemas.openxmlformats.org/officeDocument/2006/relationships/image" Target="../media/image3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4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360.png"/><Relationship Id="rId10" Type="http://schemas.openxmlformats.org/officeDocument/2006/relationships/image" Target="../media/image6.png"/><Relationship Id="rId4" Type="http://schemas.openxmlformats.org/officeDocument/2006/relationships/image" Target="../media/image350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4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6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5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340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360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350.png"/><Relationship Id="rId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340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4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60.png"/><Relationship Id="rId1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350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9.png"/><Relationship Id="rId5" Type="http://schemas.openxmlformats.org/officeDocument/2006/relationships/image" Target="../media/image411.png"/><Relationship Id="rId10" Type="http://schemas.openxmlformats.org/officeDocument/2006/relationships/image" Target="../media/image2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14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Current </a:t>
                </a:r>
                <a:r>
                  <a:rPr lang="en-US" sz="2000" b="1" dirty="0" smtClean="0"/>
                  <a:t>entering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Current </a:t>
                </a:r>
                <a:r>
                  <a:rPr lang="en-US" sz="2000" b="1" dirty="0" smtClean="0"/>
                  <a:t>leaving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current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resistance is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ohm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38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7" grpId="0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Hence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satisfy </a:t>
                </a:r>
                <a:r>
                  <a:rPr lang="en-US" sz="1800" dirty="0"/>
                  <a:t>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 smtClean="0">
                    <a:sym typeface="Wingdings" pitchFamily="2" charset="2"/>
                  </a:rPr>
                  <a:t>If </a:t>
                </a:r>
                <a:r>
                  <a:rPr lang="en-US" sz="1800" dirty="0">
                    <a:sym typeface="Wingdings" pitchFamily="2" charset="2"/>
                  </a:rPr>
                  <a:t>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</a:t>
                </a:r>
                <a:r>
                  <a:rPr lang="en-US" sz="18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for </a:t>
                </a:r>
                <a:r>
                  <a:rPr lang="en-US" sz="1800" dirty="0" smtClean="0">
                    <a:sym typeface="Wingdings" pitchFamily="2" charset="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Harmonic </a:t>
            </a:r>
            <a:r>
              <a:rPr lang="en-US" sz="3200" b="1" dirty="0" smtClean="0"/>
              <a:t>function in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-dimension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defined on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 is said to be harmonic function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each internal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A harmonic function attains its maximum (and minimum) value 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boundary points.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6" name="Oval 5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6"/>
              <a:endCxn id="8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6"/>
              <a:endCxn id="6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85999" y="2209800"/>
            <a:ext cx="4915019" cy="609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6499" y="2819400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points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30068" y="2667000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point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6769" y="2678668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+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blipFill rotWithShape="1">
                <a:blip r:embed="rId10"/>
                <a:stretch>
                  <a:fillRect l="-443" t="-4478" r="-2882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702111" y="9144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9906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8200" y="35814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 =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harmonic.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81001" y="16764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1" y="28956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9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4" grpId="0"/>
      <p:bldP spid="45" grpId="0"/>
      <p:bldP spid="3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volt</a:t>
            </a:r>
            <a:endParaRPr lang="en-US" dirty="0"/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47" grpId="0" animBg="1"/>
      <p:bldP spid="3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 smtClean="0">
                    <a:sym typeface="Wingdings" pitchFamily="2" charset="2"/>
                  </a:rPr>
                  <a:t>unique</a:t>
                </a:r>
                <a:r>
                  <a:rPr lang="en-US" sz="1800" dirty="0" smtClean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54" grpId="0" animBg="1"/>
      <p:bldP spid="2" grpId="0" animBg="1"/>
      <p:bldP spid="347" grpId="0" animBg="1"/>
      <p:bldP spid="3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 smtClean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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19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Continuous </a:t>
            </a:r>
            <a:r>
              <a:rPr lang="en-US" b="1" dirty="0" smtClean="0">
                <a:solidFill>
                  <a:srgbClr val="0070C0"/>
                </a:solidFill>
              </a:rPr>
              <a:t>Probability Space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Motivational </a:t>
            </a:r>
            <a:r>
              <a:rPr lang="en-US" b="1" dirty="0" smtClean="0">
                <a:solidFill>
                  <a:schemeClr val="tx1"/>
                </a:solidFill>
              </a:rPr>
              <a:t>problems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Continuous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sample spaces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358251" y="239766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1-dimensional Space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939" y="23976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time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1945" y="34290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3629" y="1702420"/>
            <a:ext cx="46912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Selecting a point uniformly randomly from [0,1]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061" y="5715000"/>
            <a:ext cx="3699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Selecting a point uniformly randomly </a:t>
            </a:r>
          </a:p>
          <a:p>
            <a:pPr algn="ctr"/>
            <a:r>
              <a:rPr lang="en-US" dirty="0" smtClean="0"/>
              <a:t>from </a:t>
            </a:r>
            <a:r>
              <a:rPr lang="en-US" b="1" dirty="0" smtClean="0"/>
              <a:t>unit square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Selecting an angle uniformly randomly </a:t>
                </a:r>
              </a:p>
              <a:p>
                <a:pPr algn="ctr"/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dirty="0"/>
                  <a:t>[</a:t>
                </a:r>
                <a:r>
                  <a:rPr lang="en-US" dirty="0" smtClean="0"/>
                  <a:t>0,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] .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3704" r="-108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704043" y="5189034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4553" y="3733800"/>
            <a:ext cx="1629490" cy="14552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ular Arrow 40"/>
          <p:cNvSpPr/>
          <p:nvPr/>
        </p:nvSpPr>
        <p:spPr>
          <a:xfrm rot="1137323" flipH="1">
            <a:off x="6245116" y="4552447"/>
            <a:ext cx="998085" cy="1079085"/>
          </a:xfrm>
          <a:prstGeom prst="circular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33" grpId="0"/>
      <p:bldP spid="33" grpId="1"/>
      <p:bldP spid="9" grpId="0" animBg="1"/>
      <p:bldP spid="15" grpId="0" animBg="1"/>
      <p:bldP spid="37" grpId="0" animBg="1"/>
      <p:bldP spid="38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</a:t>
            </a:r>
            <a:r>
              <a:rPr lang="en-US" b="1" dirty="0" smtClean="0">
                <a:solidFill>
                  <a:srgbClr val="7030A0"/>
                </a:solidFill>
              </a:rPr>
              <a:t>efficient</a:t>
            </a:r>
            <a:r>
              <a:rPr lang="en-US" b="1" dirty="0" smtClean="0">
                <a:solidFill>
                  <a:schemeClr val="tx1"/>
                </a:solidFill>
              </a:rPr>
              <a:t>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 are picked from a stick of unit length.</a:t>
            </a:r>
          </a:p>
          <a:p>
            <a:pPr marL="0" indent="0">
              <a:buNone/>
            </a:pPr>
            <a:r>
              <a:rPr lang="en-US" sz="2000" dirty="0" smtClean="0"/>
              <a:t>The stick is broken at these points</a:t>
            </a:r>
          </a:p>
          <a:p>
            <a:pPr marL="0" indent="0">
              <a:buNone/>
            </a:pPr>
            <a:r>
              <a:rPr lang="en-US" sz="2000" dirty="0" smtClean="0"/>
              <a:t>What is the probability that the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 segments can form a triangle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6477000" y="226492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9000" y="3429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 are picked from a unit square.</a:t>
            </a:r>
          </a:p>
          <a:p>
            <a:pPr marL="0" indent="0">
              <a:buNone/>
            </a:pPr>
            <a:r>
              <a:rPr lang="en-US" sz="2000" dirty="0" smtClean="0"/>
              <a:t>What is the expected distance between the two points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7600" y="48768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16002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2703314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7"/>
          </p:cNvCxnSpPr>
          <p:nvPr/>
        </p:nvCxnSpPr>
        <p:spPr>
          <a:xfrm flipV="1">
            <a:off x="3940082" y="2308860"/>
            <a:ext cx="1089118" cy="41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3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There is a stick of unit length in vertical plane.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stick subtends an angle with x-axis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angle is picked uniformly randomly from </a:t>
                </a:r>
                <a:r>
                  <a:rPr lang="en-US" sz="2000" dirty="0"/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expected length of its shadow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20290" y="3429000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973766"/>
            <a:ext cx="1629490" cy="14552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90800" y="1973766"/>
            <a:ext cx="0" cy="145523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3429000"/>
            <a:ext cx="315349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137323" flipH="1">
            <a:off x="3729599" y="2723647"/>
            <a:ext cx="998085" cy="1079085"/>
          </a:xfrm>
          <a:prstGeom prst="circular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90800" y="3673266"/>
            <a:ext cx="1629490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Continuous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sample spaces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0939" y="23976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time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1945" y="34290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3629" y="1702420"/>
            <a:ext cx="46912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Selecting a point uniformly randomly from [0,1]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061" y="5715000"/>
            <a:ext cx="3699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Selecting a point uniformly randomly </a:t>
            </a:r>
          </a:p>
          <a:p>
            <a:pPr algn="ctr"/>
            <a:r>
              <a:rPr lang="en-US" dirty="0" smtClean="0"/>
              <a:t>from </a:t>
            </a:r>
            <a:r>
              <a:rPr lang="en-US" b="1" dirty="0" smtClean="0"/>
              <a:t>unit square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Selecting an angle uniformly randomly </a:t>
                </a:r>
              </a:p>
              <a:p>
                <a:pPr algn="ctr"/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dirty="0"/>
                  <a:t>[</a:t>
                </a:r>
                <a:r>
                  <a:rPr lang="en-US" dirty="0" smtClean="0"/>
                  <a:t>0,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] .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3704" r="-108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704043" y="5189034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4553" y="3733800"/>
            <a:ext cx="1629490" cy="14552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ular Arrow 40"/>
          <p:cNvSpPr/>
          <p:nvPr/>
        </p:nvSpPr>
        <p:spPr>
          <a:xfrm rot="1137323" flipH="1">
            <a:off x="6245116" y="4552447"/>
            <a:ext cx="998085" cy="1079085"/>
          </a:xfrm>
          <a:prstGeom prst="circular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74978" y="1316361"/>
                <a:ext cx="270516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𝟑𝟒𝟓𝟏𝟐</m:t>
                    </m:r>
                  </m:oMath>
                </a14:m>
                <a:r>
                  <a:rPr lang="en-US" dirty="0" smtClean="0"/>
                  <a:t>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78" y="1316361"/>
                <a:ext cx="2705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32" t="-8197" r="-3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62000" y="6412468"/>
                <a:ext cx="30193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𝟕𝟐</m:t>
                    </m:r>
                  </m:oMath>
                </a14:m>
                <a:r>
                  <a:rPr lang="en-US" dirty="0" smtClean="0"/>
                  <a:t>)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412468"/>
                <a:ext cx="301935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16" t="-8197" r="-26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591247" y="6400800"/>
                <a:ext cx="234288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)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47" y="6400800"/>
                <a:ext cx="2342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78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39531" y="1143000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31" y="1143000"/>
                <a:ext cx="481221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3291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58607" y="6352038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07" y="6352038"/>
                <a:ext cx="481221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0465" r="-341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606432" y="6326906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32" y="6326906"/>
                <a:ext cx="481221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r="-3291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 animBg="1"/>
      <p:bldP spid="53" grpId="0" animBg="1"/>
      <p:bldP spid="55" grpId="0" animBg="1"/>
      <p:bldP spid="43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659434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3221" y="919147"/>
                <a:ext cx="5347939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dirty="0" smtClean="0"/>
                  <a:t> At the end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iteration,  Probability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) =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1" y="919147"/>
                <a:ext cx="534793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10" t="-6452" r="-91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81200" y="152400"/>
                <a:ext cx="684739" cy="3815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"/>
                <a:ext cx="684739" cy="381515"/>
              </a:xfrm>
              <a:prstGeom prst="rect">
                <a:avLst/>
              </a:prstGeom>
              <a:blipFill rotWithShape="1">
                <a:blip r:embed="rId7"/>
                <a:stretch>
                  <a:fillRect l="-893" t="-6349" r="-142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5007" y="152400"/>
                <a:ext cx="339092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of all permutations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indices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07" y="152400"/>
                <a:ext cx="3390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36" t="-8197" r="-2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322" y="537632"/>
                <a:ext cx="130388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2" y="537632"/>
                <a:ext cx="1303883" cy="381515"/>
              </a:xfrm>
              <a:prstGeom prst="rect">
                <a:avLst/>
              </a:prstGeom>
              <a:blipFill rotWithShape="1">
                <a:blip r:embed="rId9"/>
                <a:stretch>
                  <a:fillRect l="-4206" t="-6349" r="-65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79077" y="168300"/>
                <a:ext cx="16765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].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77" y="168300"/>
                <a:ext cx="16765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273" t="-8333" r="-5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3513" y="703889"/>
                <a:ext cx="768287" cy="706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13" y="703889"/>
                <a:ext cx="768287" cy="706284"/>
              </a:xfrm>
              <a:prstGeom prst="rect">
                <a:avLst/>
              </a:prstGeom>
              <a:blipFill rotWithShape="1">
                <a:blip r:embed="rId11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93814" y="990600"/>
            <a:ext cx="2539985" cy="2336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1" y="990600"/>
            <a:ext cx="2121160" cy="2336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583221" y="1410173"/>
                <a:ext cx="26670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Prove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006C3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: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Induction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1" y="1410173"/>
                <a:ext cx="26670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4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4" grpId="1" animBg="1"/>
      <p:bldP spid="17" grpId="0" animBg="1"/>
      <p:bldP spid="17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138385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loud Callout 16"/>
          <p:cNvSpPr/>
          <p:nvPr/>
        </p:nvSpPr>
        <p:spPr>
          <a:xfrm>
            <a:off x="4191001" y="41910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" y="152400"/>
                <a:ext cx="4419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"/>
                <a:ext cx="44198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23695" y="164068"/>
            <a:ext cx="4262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number</a:t>
            </a:r>
            <a:r>
              <a:rPr lang="en-US" dirty="0" smtClean="0"/>
              <a:t> of random number generated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89176" y="152400"/>
                <a:ext cx="39476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generate a permutation of 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].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76" y="152400"/>
                <a:ext cx="39476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91" t="-8197" r="-2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609600"/>
                <a:ext cx="5180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9600"/>
                <a:ext cx="5180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8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223695" y="621268"/>
            <a:ext cx="4262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number</a:t>
            </a:r>
            <a:r>
              <a:rPr lang="en-US" dirty="0" smtClean="0"/>
              <a:t> of random number generated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89176" y="609600"/>
                <a:ext cx="21101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during 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u="sng" dirty="0" err="1" smtClean="0"/>
                  <a:t>th</a:t>
                </a:r>
                <a:r>
                  <a:rPr lang="en-US" u="sng" dirty="0" smtClean="0"/>
                  <a:t> iteration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76" y="609600"/>
                <a:ext cx="21101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601" t="-8197" r="-17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13" idx="2"/>
          </p:cNvCxnSpPr>
          <p:nvPr/>
        </p:nvCxnSpPr>
        <p:spPr>
          <a:xfrm>
            <a:off x="4851908" y="1862554"/>
            <a:ext cx="887984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39892" y="1862554"/>
            <a:ext cx="177292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7308" y="1862554"/>
            <a:ext cx="0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44240" y="1862554"/>
            <a:ext cx="1098468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570978" y="1862554"/>
            <a:ext cx="1302514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62600" y="2743200"/>
                <a:ext cx="125694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’s 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743200"/>
                <a:ext cx="125694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56" t="-8197" r="-67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0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blipFill rotWithShape="1">
                <a:blip r:embed="rId1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0" grpId="0" animBg="1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942257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loud Callout 16"/>
              <p:cNvSpPr/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depend upon which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elements have been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selected till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loud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13" idx="2"/>
          </p:cNvCxnSpPr>
          <p:nvPr/>
        </p:nvCxnSpPr>
        <p:spPr>
          <a:xfrm>
            <a:off x="4851908" y="1862554"/>
            <a:ext cx="887984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39892" y="1862554"/>
            <a:ext cx="177292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7308" y="1862554"/>
            <a:ext cx="0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44240" y="1862554"/>
            <a:ext cx="1098468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570978" y="1862554"/>
            <a:ext cx="1302514" cy="8594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62600" y="2743200"/>
                <a:ext cx="102143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𝐅𝐚𝐢𝐥𝐮𝐫𝐞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743200"/>
                <a:ext cx="102143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1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blipFill rotWithShape="1">
                <a:blip r:embed="rId1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5334000" y="1219200"/>
            <a:ext cx="405892" cy="304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48400" y="1219200"/>
            <a:ext cx="335634" cy="304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1219200"/>
            <a:ext cx="460918" cy="3196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07967" y="849868"/>
                <a:ext cx="106952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𝐒𝐮𝐜𝐜𝐞𝐬𝐬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67" y="849868"/>
                <a:ext cx="1069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356247" y="5650468"/>
            <a:ext cx="4603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638800" y="12954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34200" y="12954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0" y="152400"/>
                <a:ext cx="5180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"/>
                <a:ext cx="518027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88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223695" y="164068"/>
            <a:ext cx="439145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Geometric random variable </a:t>
            </a:r>
            <a:r>
              <a:rPr lang="en-US" dirty="0" smtClean="0"/>
              <a:t>with parameter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86400" y="76200"/>
                <a:ext cx="1160895" cy="613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76200"/>
                <a:ext cx="1160895" cy="613822"/>
              </a:xfrm>
              <a:prstGeom prst="rect">
                <a:avLst/>
              </a:prstGeom>
              <a:blipFill rotWithShape="1">
                <a:blip r:embed="rId15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5638800" y="1295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34200" y="12954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uiExpand="1" build="allAtOnce" animBg="1"/>
      <p:bldP spid="40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762639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24000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2" y="1524000"/>
                <a:ext cx="49885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26382"/>
                <a:ext cx="1141145" cy="764568"/>
              </a:xfrm>
              <a:prstGeom prst="rect">
                <a:avLst/>
              </a:prstGeom>
              <a:blipFill rotWithShape="1">
                <a:blip r:embed="rId10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0" y="152400"/>
                <a:ext cx="5180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"/>
                <a:ext cx="5180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8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223695" y="164068"/>
            <a:ext cx="439145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Geometric random variable </a:t>
            </a:r>
            <a:r>
              <a:rPr lang="en-US" dirty="0" smtClean="0"/>
              <a:t>with parameter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86400" y="76200"/>
                <a:ext cx="1160895" cy="613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76200"/>
                <a:ext cx="1160895" cy="613822"/>
              </a:xfrm>
              <a:prstGeom prst="rect">
                <a:avLst/>
              </a:prstGeom>
              <a:blipFill rotWithShape="1">
                <a:blip r:embed="rId12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" y="697468"/>
                <a:ext cx="8867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]</a:t>
                </a:r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97468"/>
                <a:ext cx="8867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517" t="-8197" r="-11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58505" y="605378"/>
                <a:ext cx="1160895" cy="5752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05" y="605378"/>
                <a:ext cx="1160895" cy="575286"/>
              </a:xfrm>
              <a:prstGeom prst="rect">
                <a:avLst/>
              </a:prstGeom>
              <a:blipFill rotWithShape="1">
                <a:blip r:embed="rId14"/>
                <a:stretch>
                  <a:fillRect r="-6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9613" y="1524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[   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2782" y="14594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[    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1447800"/>
                <a:ext cx="2126223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+⋯+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2126223" cy="506870"/>
              </a:xfrm>
              <a:prstGeom prst="rect">
                <a:avLst/>
              </a:prstGeom>
              <a:blipFill rotWithShape="1">
                <a:blip r:embed="rId15"/>
                <a:stretch>
                  <a:fillRect l="-2292" r="-3725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1028" y="1983379"/>
                <a:ext cx="10951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28" y="1983379"/>
                <a:ext cx="109517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8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2" grpId="0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Random walk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 glimpse of a beautiful world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walk terminates as soon as drunkard reaches home or bar.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 drunkard reaches home </a:t>
                </a:r>
                <a:r>
                  <a:rPr lang="en-US" sz="2000" b="1" dirty="0" smtClean="0"/>
                  <a:t>before</a:t>
                </a:r>
                <a:r>
                  <a:rPr lang="en-US" sz="2000" dirty="0" smtClean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810000" y="3810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006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45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4826</TotalTime>
  <Words>1693</Words>
  <Application>Microsoft Office PowerPoint</Application>
  <PresentationFormat>On-screen Show (4:3)</PresentationFormat>
  <Paragraphs>483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Mathematic for Computer Science - III CS203B </vt:lpstr>
      <vt:lpstr>Computing a random permutation of [0,n-1] </vt:lpstr>
      <vt:lpstr>PowerPoint Presentation</vt:lpstr>
      <vt:lpstr> </vt:lpstr>
      <vt:lpstr>PowerPoint Presentation</vt:lpstr>
      <vt:lpstr>PowerPoint Presentation</vt:lpstr>
      <vt:lpstr>PowerPoint Presentation</vt:lpstr>
      <vt:lpstr>Random walk</vt:lpstr>
      <vt:lpstr>Random walk on a line</vt:lpstr>
      <vt:lpstr>Random walk on a line</vt:lpstr>
      <vt:lpstr>Random walk on a line</vt:lpstr>
      <vt:lpstr>Harmonic function in 1-dimension </vt:lpstr>
      <vt:lpstr>Random walk on a line</vt:lpstr>
      <vt:lpstr>PowerPoint Presentation</vt:lpstr>
      <vt:lpstr>PowerPoint Presentation</vt:lpstr>
      <vt:lpstr>PowerPoint Presentation</vt:lpstr>
      <vt:lpstr>PowerPoint Presentation</vt:lpstr>
      <vt:lpstr>Continuous Probability Space</vt:lpstr>
      <vt:lpstr>Continuous sample spaces</vt:lpstr>
      <vt:lpstr>Problem 1</vt:lpstr>
      <vt:lpstr>Problem 2</vt:lpstr>
      <vt:lpstr>Problem 3</vt:lpstr>
      <vt:lpstr>Continuous sample 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731</cp:revision>
  <dcterms:created xsi:type="dcterms:W3CDTF">2011-12-03T04:13:03Z</dcterms:created>
  <dcterms:modified xsi:type="dcterms:W3CDTF">2018-09-04T10:04:29Z</dcterms:modified>
</cp:coreProperties>
</file>