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428" r:id="rId2"/>
    <p:sldId id="657" r:id="rId3"/>
    <p:sldId id="659" r:id="rId4"/>
    <p:sldId id="664" r:id="rId5"/>
    <p:sldId id="670" r:id="rId6"/>
    <p:sldId id="658" r:id="rId7"/>
    <p:sldId id="674" r:id="rId8"/>
    <p:sldId id="676" r:id="rId9"/>
    <p:sldId id="672" r:id="rId10"/>
    <p:sldId id="666" r:id="rId11"/>
    <p:sldId id="668" r:id="rId12"/>
    <p:sldId id="667" r:id="rId13"/>
    <p:sldId id="679" r:id="rId14"/>
    <p:sldId id="678" r:id="rId15"/>
    <p:sldId id="680" r:id="rId16"/>
    <p:sldId id="68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0.png"/><Relationship Id="rId7" Type="http://schemas.openxmlformats.org/officeDocument/2006/relationships/image" Target="../media/image32.png"/><Relationship Id="rId12" Type="http://schemas.openxmlformats.org/officeDocument/2006/relationships/image" Target="../media/image3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0.png"/><Relationship Id="rId7" Type="http://schemas.openxmlformats.org/officeDocument/2006/relationships/image" Target="../media/image2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4.png"/><Relationship Id="rId3" Type="http://schemas.openxmlformats.org/officeDocument/2006/relationships/image" Target="../media/image40.png"/><Relationship Id="rId21" Type="http://schemas.openxmlformats.org/officeDocument/2006/relationships/image" Target="../media/image31.png"/><Relationship Id="rId7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image" Target="../media/image390.png"/><Relationship Id="rId16" Type="http://schemas.openxmlformats.org/officeDocument/2006/relationships/image" Target="../media/image5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24" Type="http://schemas.openxmlformats.org/officeDocument/2006/relationships/image" Target="../media/image56.png"/><Relationship Id="rId5" Type="http://schemas.openxmlformats.org/officeDocument/2006/relationships/image" Target="../media/image48.png"/><Relationship Id="rId15" Type="http://schemas.openxmlformats.org/officeDocument/2006/relationships/image" Target="../media/image51.png"/><Relationship Id="rId23" Type="http://schemas.openxmlformats.org/officeDocument/2006/relationships/image" Target="../media/image17.png"/><Relationship Id="rId19" Type="http://schemas.openxmlformats.org/officeDocument/2006/relationships/image" Target="../media/image80.png"/><Relationship Id="rId4" Type="http://schemas.openxmlformats.org/officeDocument/2006/relationships/image" Target="../media/image47.png"/><Relationship Id="rId14" Type="http://schemas.openxmlformats.org/officeDocument/2006/relationships/image" Target="../media/image140.png"/><Relationship Id="rId22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70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srgbClr val="7030A0"/>
                </a:solidFill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Continuous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Probability Space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</a:t>
            </a: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stick is marked at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Second point is picked uniformly random from the stick and marked.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stick is cut at the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 marked points.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get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 segments.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the </a:t>
                </a:r>
                <a:r>
                  <a:rPr lang="en-US" sz="2000" dirty="0">
                    <a:solidFill>
                      <a:srgbClr val="0070C0"/>
                    </a:solidFill>
                    <a:ea typeface="Cambria Math"/>
                  </a:rPr>
                  <a:t>3</a:t>
                </a:r>
                <a:r>
                  <a:rPr lang="en-US" sz="2000" dirty="0">
                    <a:ea typeface="Cambria Math"/>
                  </a:rPr>
                  <a:t> segments can form a </a:t>
                </a:r>
                <a:r>
                  <a:rPr lang="en-US" sz="2000" dirty="0" smtClean="0">
                    <a:ea typeface="Cambria Math"/>
                  </a:rPr>
                  <a:t>triangle ?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 flipV="1">
            <a:off x="3352800" y="2209800"/>
            <a:ext cx="152400" cy="152400"/>
          </a:xfrm>
          <a:prstGeom prst="ellipse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670717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10000" y="6019800"/>
                <a:ext cx="69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19800"/>
                <a:ext cx="691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6830" y="2971800"/>
                <a:ext cx="1020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? 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30" y="2971800"/>
                <a:ext cx="10200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01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4419599" y="16002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31888" y="2819400"/>
                <a:ext cx="3754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88" y="2819400"/>
                <a:ext cx="375423" cy="610936"/>
              </a:xfrm>
              <a:prstGeom prst="rect">
                <a:avLst/>
              </a:prstGeom>
              <a:blipFill rotWithShape="1">
                <a:blip r:embed="rId6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1082757" y="2209800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72400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219200" y="2971800"/>
                <a:ext cx="3679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971800"/>
                <a:ext cx="36798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>
            <a:off x="1063233" y="2819400"/>
            <a:ext cx="3356367" cy="0"/>
          </a:xfrm>
          <a:prstGeom prst="straightConnector1">
            <a:avLst/>
          </a:prstGeom>
          <a:ln w="571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49957" y="2819400"/>
            <a:ext cx="1446243" cy="0"/>
          </a:xfrm>
          <a:prstGeom prst="straightConnector1">
            <a:avLst/>
          </a:prstGeom>
          <a:ln w="571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48400" y="1588532"/>
            <a:ext cx="0" cy="1154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421157" y="2819400"/>
            <a:ext cx="1827243" cy="0"/>
          </a:xfrm>
          <a:prstGeom prst="straightConnector1">
            <a:avLst/>
          </a:prstGeom>
          <a:ln w="571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762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Idea: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3960658" y="3464868"/>
            <a:ext cx="485690" cy="477657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248400" y="41148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29000" y="51816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629400" y="1600200"/>
                <a:ext cx="77194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600200"/>
                <a:ext cx="771943" cy="610936"/>
              </a:xfrm>
              <a:prstGeom prst="rect">
                <a:avLst/>
              </a:prstGeom>
              <a:blipFill rotWithShape="1">
                <a:blip r:embed="rId8"/>
                <a:stretch>
                  <a:fillRect r="-10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/>
          <p:cNvCxnSpPr/>
          <p:nvPr/>
        </p:nvCxnSpPr>
        <p:spPr>
          <a:xfrm>
            <a:off x="6248400" y="2198132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101833" y="28194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33" y="2819400"/>
                <a:ext cx="36798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/>
          <p:cNvSpPr/>
          <p:nvPr/>
        </p:nvSpPr>
        <p:spPr>
          <a:xfrm flipV="1">
            <a:off x="7010400" y="2209800"/>
            <a:ext cx="152400" cy="152400"/>
          </a:xfrm>
          <a:prstGeom prst="ellipse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flipV="1">
            <a:off x="5334000" y="2209800"/>
            <a:ext cx="152400" cy="152400"/>
          </a:xfrm>
          <a:prstGeom prst="ellipse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V="1">
            <a:off x="5328573" y="2209800"/>
            <a:ext cx="152400" cy="152400"/>
          </a:xfrm>
          <a:prstGeom prst="ellipse">
            <a:avLst/>
          </a:prstGeom>
          <a:solidFill>
            <a:srgbClr val="006C3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V="1">
            <a:off x="7004824" y="2209800"/>
            <a:ext cx="152400" cy="15240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flipV="1">
            <a:off x="3365810" y="2209800"/>
            <a:ext cx="152400" cy="15240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24000" y="808166"/>
            <a:ext cx="21457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Simplify the problem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61695" y="845403"/>
            <a:ext cx="42371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What if first point is fixed deterministically,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3400" y="6412468"/>
            <a:ext cx="423269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the first point is the point picked </a:t>
            </a:r>
            <a:r>
              <a:rPr lang="en-US" i="1" dirty="0" smtClean="0"/>
              <a:t>first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8200" y="6412468"/>
                <a:ext cx="3488391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not the point that is closer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412468"/>
                <a:ext cx="348839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573" t="-8197" r="-24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888" y="3707534"/>
                <a:ext cx="1989712" cy="48346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888" y="3707534"/>
                <a:ext cx="1989712" cy="483466"/>
              </a:xfrm>
              <a:prstGeom prst="rect">
                <a:avLst/>
              </a:prstGeom>
              <a:blipFill rotWithShape="1">
                <a:blip r:embed="rId11"/>
                <a:stretch>
                  <a:fillRect l="-2128" r="-3951" b="-60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532850" y="6389132"/>
            <a:ext cx="225543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nice </a:t>
            </a:r>
            <a:r>
              <a:rPr lang="en-US" b="1" dirty="0" smtClean="0"/>
              <a:t>observation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60387" y="6324354"/>
                <a:ext cx="2321213" cy="48346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87" y="6324354"/>
                <a:ext cx="2321213" cy="483466"/>
              </a:xfrm>
              <a:prstGeom prst="rect">
                <a:avLst/>
              </a:prstGeom>
              <a:blipFill rotWithShape="1">
                <a:blip r:embed="rId12"/>
                <a:stretch>
                  <a:fillRect l="-1828" r="-3655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62600" y="849868"/>
            <a:ext cx="36052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and second point is picked </a:t>
            </a:r>
            <a:r>
              <a:rPr lang="en-US" dirty="0" smtClean="0"/>
              <a:t>randomly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-0.16667 -3.33333E-6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6" grpId="1" animBg="1"/>
      <p:bldP spid="39" grpId="0"/>
      <p:bldP spid="40" grpId="0"/>
      <p:bldP spid="45" grpId="0"/>
      <p:bldP spid="50" grpId="0"/>
      <p:bldP spid="63" grpId="0" animBg="1"/>
      <p:bldP spid="12" grpId="0"/>
      <p:bldP spid="27" grpId="0" animBg="1"/>
      <p:bldP spid="94" grpId="0" animBg="1"/>
      <p:bldP spid="95" grpId="0" animBg="1"/>
      <p:bldP spid="96" grpId="0"/>
      <p:bldP spid="98" grpId="0"/>
      <p:bldP spid="99" grpId="0" animBg="1"/>
      <p:bldP spid="99" grpId="1" animBg="1"/>
      <p:bldP spid="100" grpId="0" animBg="1"/>
      <p:bldP spid="100" grpId="1" animBg="1"/>
      <p:bldP spid="101" grpId="0" animBg="1"/>
      <p:bldP spid="102" grpId="0" animBg="1"/>
      <p:bldP spid="103" grpId="0" animBg="1"/>
      <p:bldP spid="28" grpId="0" animBg="1"/>
      <p:bldP spid="13" grpId="0" animBg="1"/>
      <p:bldP spid="43" grpId="0" animBg="1"/>
      <p:bldP spid="43" grpId="1" animBg="1"/>
      <p:bldP spid="44" grpId="0" animBg="1"/>
      <p:bldP spid="44" grpId="1" animBg="1"/>
      <p:bldP spid="14" grpId="0" animBg="1"/>
      <p:bldP spid="14" grpId="1" animBg="1"/>
      <p:bldP spid="46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>
            <a:off x="2247900" y="2514600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81300" y="251460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14600" y="2286000"/>
            <a:ext cx="2286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62200" y="2602468"/>
                <a:ext cx="5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602468"/>
                <a:ext cx="50584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2514600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39483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70717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6830" y="2971800"/>
                <a:ext cx="1020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? 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30" y="2971800"/>
                <a:ext cx="10200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01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4419599" y="16002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31888" y="2819400"/>
                <a:ext cx="3754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88" y="2819400"/>
                <a:ext cx="375423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1082757" y="2209800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72400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219200" y="2971800"/>
                <a:ext cx="3679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971800"/>
                <a:ext cx="36798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858945" y="4680829"/>
            <a:ext cx="31313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three segments of the stick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45755" y="4680829"/>
                <a:ext cx="4131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5" y="4680829"/>
                <a:ext cx="4131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270517" y="5337717"/>
                <a:ext cx="996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ea typeface="Cambria Math"/>
                  </a:rPr>
                  <a:t>P</a:t>
                </a:r>
                <a:r>
                  <a:rPr lang="en-US" dirty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] =   ?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17" y="5337717"/>
                <a:ext cx="99668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521" t="-8333" r="-98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3962399" y="4680829"/>
            <a:ext cx="31924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can be joined to form a triangle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611882" y="3426768"/>
                <a:ext cx="23223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| first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] </a:t>
                </a:r>
                <a:r>
                  <a:rPr lang="en-US" sz="2400" b="1" dirty="0" smtClean="0"/>
                  <a:t>=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882" y="3426768"/>
                <a:ext cx="232230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100" t="-10526" r="-367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800600" y="3466583"/>
                <a:ext cx="69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466583"/>
                <a:ext cx="69140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15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Multiply 14"/>
          <p:cNvSpPr/>
          <p:nvPr/>
        </p:nvSpPr>
        <p:spPr>
          <a:xfrm>
            <a:off x="5492008" y="3200400"/>
            <a:ext cx="914400" cy="914400"/>
          </a:xfrm>
          <a:prstGeom prst="mathMultiply">
            <a:avLst>
              <a:gd name="adj1" fmla="val 1010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3669955" y="3223829"/>
            <a:ext cx="256410" cy="142875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6187" y="4050268"/>
            <a:ext cx="385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probability of this event is 0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6" name="Cloud Callout 15"/>
          <p:cNvSpPr/>
          <p:nvPr/>
        </p:nvSpPr>
        <p:spPr>
          <a:xfrm>
            <a:off x="6096000" y="5522383"/>
            <a:ext cx="2209800" cy="797314"/>
          </a:xfrm>
          <a:prstGeom prst="cloudCallout">
            <a:avLst>
              <a:gd name="adj1" fmla="val 27948"/>
              <a:gd name="adj2" fmla="val 770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to do now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0157" y="6463321"/>
            <a:ext cx="20077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Work with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6" grpId="0" animBg="1"/>
      <p:bldP spid="49" grpId="0" animBg="1"/>
      <p:bldP spid="51" grpId="0"/>
      <p:bldP spid="52" grpId="0" animBg="1"/>
      <p:bldP spid="53" grpId="0"/>
      <p:bldP spid="54" grpId="0"/>
      <p:bldP spid="15" grpId="0" animBg="1"/>
      <p:bldP spid="12" grpId="0" animBg="1"/>
      <p:bldP spid="12" grpId="1" animBg="1"/>
      <p:bldP spid="13" grpId="0"/>
      <p:bldP spid="13" grpId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29951" y="3842266"/>
                <a:ext cx="1723484" cy="820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l-GR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951" y="3842266"/>
                <a:ext cx="1723484" cy="820225"/>
              </a:xfrm>
              <a:prstGeom prst="rect">
                <a:avLst/>
              </a:prstGeom>
              <a:blipFill rotWithShape="1">
                <a:blip r:embed="rId2"/>
                <a:stretch>
                  <a:fillRect r="-4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79384" y="3440668"/>
                <a:ext cx="3410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|</a:t>
                </a:r>
                <a:r>
                  <a:rPr lang="en-US" dirty="0"/>
                  <a:t>the first point </a:t>
                </a:r>
                <a:r>
                  <a:rPr lang="en-US" dirty="0" smtClean="0"/>
                  <a:t>is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7030A0"/>
                        </a:solidFill>
                        <a:latin typeface="Cambria Math"/>
                      </a:rPr>
                      <m:t>Δ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384" y="3440668"/>
                <a:ext cx="341022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10" t="-8197" r="-21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>
            <a:off x="7772400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6400" y="3429000"/>
                <a:ext cx="9246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429000"/>
                <a:ext cx="9246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6200" y="4151185"/>
                <a:ext cx="836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ea typeface="Cambria Math"/>
                  </a:rPr>
                  <a:t>P</a:t>
                </a:r>
                <a:r>
                  <a:rPr lang="en-US" dirty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151185"/>
                <a:ext cx="83638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569" t="-8197" r="-116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295400" y="3943705"/>
                <a:ext cx="1537087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43705"/>
                <a:ext cx="1537087" cy="764568"/>
              </a:xfrm>
              <a:prstGeom prst="rect">
                <a:avLst/>
              </a:prstGeom>
              <a:blipFill rotWithShape="1"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358248" y="4662491"/>
                <a:ext cx="1475404" cy="921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248" y="4662491"/>
                <a:ext cx="1475404" cy="921919"/>
              </a:xfrm>
              <a:prstGeom prst="rect">
                <a:avLst/>
              </a:prstGeom>
              <a:blipFill rotWithShape="1">
                <a:blip r:embed="rId7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391695" y="5807410"/>
                <a:ext cx="107753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695" y="5807410"/>
                <a:ext cx="1077539" cy="610936"/>
              </a:xfrm>
              <a:prstGeom prst="rect">
                <a:avLst/>
              </a:prstGeom>
              <a:blipFill rotWithShape="1">
                <a:blip r:embed="rId14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38200" y="4109378"/>
                <a:ext cx="896079" cy="452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9378"/>
                <a:ext cx="896079" cy="452945"/>
              </a:xfrm>
              <a:prstGeom prst="rect">
                <a:avLst/>
              </a:prstGeom>
              <a:blipFill rotWithShape="1">
                <a:blip r:embed="rId15"/>
                <a:stretch>
                  <a:fillRect t="-5405" r="-8904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369117" y="3962400"/>
                <a:ext cx="1626920" cy="721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l-GR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17" y="3962400"/>
                <a:ext cx="1626920" cy="721801"/>
              </a:xfrm>
              <a:prstGeom prst="rect">
                <a:avLst/>
              </a:prstGeom>
              <a:blipFill rotWithShape="1">
                <a:blip r:embed="rId16"/>
                <a:stretch>
                  <a:fillRect r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652186" y="2971800"/>
                <a:ext cx="3191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</a:t>
                </a:r>
                <a:r>
                  <a:rPr lang="en-US" dirty="0"/>
                  <a:t>first point </a:t>
                </a:r>
                <a:r>
                  <a:rPr lang="en-US" dirty="0" smtClean="0"/>
                  <a:t>is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7030A0"/>
                        </a:solidFill>
                        <a:latin typeface="Cambria Math"/>
                      </a:rPr>
                      <m:t>Δ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86" y="2971800"/>
                <a:ext cx="3191323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527" t="-8333" r="-24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42556" y="2971800"/>
                <a:ext cx="505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56" y="2971800"/>
                <a:ext cx="50584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>
            <a:off x="2247900" y="2514600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2781300" y="251460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514600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39483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670717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82757" y="2209800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/>
          <p:cNvCxnSpPr/>
          <p:nvPr/>
        </p:nvCxnSpPr>
        <p:spPr>
          <a:xfrm>
            <a:off x="2514600" y="2286000"/>
            <a:ext cx="2286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04900" y="1969532"/>
            <a:ext cx="6629400" cy="545068"/>
            <a:chOff x="1115122" y="1066800"/>
            <a:chExt cx="6629400" cy="54506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01383" y="1066800"/>
              <a:ext cx="0" cy="545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1115122" y="1066800"/>
              <a:ext cx="6629400" cy="545068"/>
              <a:chOff x="1139283" y="2743200"/>
              <a:chExt cx="6629400" cy="54506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9718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1966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36434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6613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8899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1148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3434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5682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7968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021766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2615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4864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7150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9398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1722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3970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6256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850566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0903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3152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75438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7686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1392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364166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6039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8288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0574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2822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>
              <a:off x="2479384" y="1066800"/>
              <a:ext cx="0" cy="545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41506" y="4151185"/>
            <a:ext cx="312906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=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2362200" y="2602468"/>
                <a:ext cx="5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602468"/>
                <a:ext cx="5058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7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/>
          <p:cNvCxnSpPr/>
          <p:nvPr/>
        </p:nvCxnSpPr>
        <p:spPr>
          <a:xfrm>
            <a:off x="4419599" y="16002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231888" y="990600"/>
                <a:ext cx="3754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88" y="990600"/>
                <a:ext cx="375423" cy="610936"/>
              </a:xfrm>
              <a:prstGeom prst="rect">
                <a:avLst/>
              </a:prstGeom>
              <a:blipFill rotWithShape="1">
                <a:blip r:embed="rId21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694861" y="5791200"/>
                <a:ext cx="66396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61" y="5791200"/>
                <a:ext cx="663964" cy="610936"/>
              </a:xfrm>
              <a:prstGeom prst="rect">
                <a:avLst/>
              </a:prstGeom>
              <a:blipFill rotWithShape="1">
                <a:blip r:embed="rId22"/>
                <a:stretch>
                  <a:fillRect r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0600" y="1676400"/>
                <a:ext cx="6754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2   3  …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76400"/>
                <a:ext cx="6754541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7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580756" y="3440668"/>
                <a:ext cx="678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756" y="3440668"/>
                <a:ext cx="67896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1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loud Callout 72"/>
          <p:cNvSpPr/>
          <p:nvPr/>
        </p:nvSpPr>
        <p:spPr>
          <a:xfrm>
            <a:off x="4080417" y="4496988"/>
            <a:ext cx="4191000" cy="1219200"/>
          </a:xfrm>
          <a:prstGeom prst="cloudCallout">
            <a:avLst>
              <a:gd name="adj1" fmla="val 20406"/>
              <a:gd name="adj2" fmla="val 698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get rid of approximation?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3" grpId="0"/>
      <p:bldP spid="63" grpId="0" animBg="1"/>
      <p:bldP spid="64" grpId="0"/>
      <p:bldP spid="65" grpId="0"/>
      <p:bldP spid="66" grpId="0"/>
      <p:bldP spid="67" grpId="0"/>
      <p:bldP spid="70" grpId="0"/>
      <p:bldP spid="88" grpId="0"/>
      <p:bldP spid="83" grpId="0"/>
      <p:bldP spid="17" grpId="0"/>
      <p:bldP spid="100" grpId="0"/>
      <p:bldP spid="25" grpId="0" animBg="1"/>
      <p:bldP spid="103" grpId="0"/>
      <p:bldP spid="105" grpId="0"/>
      <p:bldP spid="106" grpId="0"/>
      <p:bldP spid="27" grpId="0" build="allAtOnce"/>
      <p:bldP spid="107" grpId="0"/>
      <p:bldP spid="107" grpId="1"/>
      <p:bldP spid="73" grpId="0" animBg="1"/>
      <p:bldP spid="73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[the point belongs to an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 smtClean="0"/>
                  <a:t>] = 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952" y="2209800"/>
            <a:ext cx="6998989" cy="457200"/>
            <a:chOff x="1304952" y="4038600"/>
            <a:chExt cx="6998989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1304952" y="4126468"/>
              <a:ext cx="6998989" cy="369332"/>
              <a:chOff x="1304952" y="4126468"/>
              <a:chExt cx="6998989" cy="3693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04952" y="4126468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952" y="4126468"/>
                    <a:ext cx="36580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38135" y="4126468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135" y="4126468"/>
                    <a:ext cx="36580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72484" y="3821668"/>
                <a:ext cx="4805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84" y="3821668"/>
                <a:ext cx="48051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1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4419599" y="160020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2743200"/>
            <a:ext cx="3356367" cy="0"/>
          </a:xfrm>
          <a:prstGeom prst="straightConnector1">
            <a:avLst/>
          </a:prstGeom>
          <a:ln w="571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31888" y="3046664"/>
                <a:ext cx="37542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88" y="3046664"/>
                <a:ext cx="375423" cy="610936"/>
              </a:xfrm>
              <a:prstGeom prst="rect">
                <a:avLst/>
              </a:prstGeom>
              <a:blipFill rotWithShape="1">
                <a:blip r:embed="rId6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89757" y="4648200"/>
            <a:ext cx="328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we say about the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95800" y="4578154"/>
                <a:ext cx="399981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that point is not picked from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,1 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578154"/>
                <a:ext cx="3999813" cy="483466"/>
              </a:xfrm>
              <a:prstGeom prst="rect">
                <a:avLst/>
              </a:prstGeom>
              <a:blipFill rotWithShape="1">
                <a:blip r:embed="rId7"/>
                <a:stretch>
                  <a:fillRect l="-1372" r="-182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28600" y="4648200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Question: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09800" y="5638800"/>
                <a:ext cx="3202800" cy="483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Uniformly distributed in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0,  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]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38800"/>
                <a:ext cx="3202800" cy="483466"/>
              </a:xfrm>
              <a:prstGeom prst="rect">
                <a:avLst/>
              </a:prstGeom>
              <a:blipFill rotWithShape="1">
                <a:blip r:embed="rId8"/>
                <a:stretch>
                  <a:fillRect l="-1518" b="-7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905000" y="6275452"/>
            <a:ext cx="446481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r>
              <a:rPr lang="en-US" dirty="0" smtClean="0"/>
              <a:t>: Prove it using the tools you know.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24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1*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point is picked randomly from a stick of unit length.</a:t>
            </a:r>
          </a:p>
          <a:p>
            <a:pPr marL="0" indent="0">
              <a:buNone/>
            </a:pPr>
            <a:r>
              <a:rPr lang="en-US" sz="2000" dirty="0" smtClean="0"/>
              <a:t>The stick is broken at the point.</a:t>
            </a:r>
          </a:p>
          <a:p>
            <a:pPr marL="0" indent="0">
              <a:buNone/>
            </a:pPr>
            <a:r>
              <a:rPr lang="en-US" sz="2000" dirty="0" smtClean="0"/>
              <a:t>The larger part of the stick is picked.</a:t>
            </a:r>
          </a:p>
          <a:p>
            <a:pPr marL="0" indent="0">
              <a:buNone/>
            </a:pPr>
            <a:r>
              <a:rPr lang="en-US" sz="2000" dirty="0" smtClean="0"/>
              <a:t>We break the larger part at a uniformly random point.</a:t>
            </a:r>
          </a:p>
          <a:p>
            <a:pPr marL="0" indent="0">
              <a:buNone/>
            </a:pPr>
            <a:r>
              <a:rPr lang="en-US" sz="2000" dirty="0" smtClean="0"/>
              <a:t>What is the probability that  3 </a:t>
            </a:r>
            <a:r>
              <a:rPr lang="en-US" sz="2000" dirty="0" err="1" smtClean="0"/>
              <a:t>segmens</a:t>
            </a:r>
            <a:r>
              <a:rPr lang="en-US" sz="2000" dirty="0" smtClean="0"/>
              <a:t> can form a triangle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4290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8945" y="4680829"/>
            <a:ext cx="31313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three segments of the stick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5755" y="4680829"/>
                <a:ext cx="4131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5" y="4680829"/>
                <a:ext cx="41319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0517" y="5337717"/>
                <a:ext cx="996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ea typeface="Cambria Math"/>
                  </a:rPr>
                  <a:t>P</a:t>
                </a:r>
                <a:r>
                  <a:rPr lang="en-US" dirty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] =   ?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17" y="5337717"/>
                <a:ext cx="996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521" t="-8333" r="-98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962399" y="4680829"/>
            <a:ext cx="31924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can be joined to form a triangle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 flipV="1">
            <a:off x="2743200" y="2209800"/>
            <a:ext cx="152400" cy="15240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V="1">
            <a:off x="5867400" y="2209800"/>
            <a:ext cx="152400" cy="15240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19400" y="1611868"/>
            <a:ext cx="0" cy="1207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5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 animBg="1"/>
      <p:bldP spid="15" grpId="0" animBg="1"/>
      <p:bldP spid="17" grpId="0" animBg="1"/>
      <p:bldP spid="19" grpId="0"/>
      <p:bldP spid="12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1**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point is picked randomly from a stick of unit length.</a:t>
            </a:r>
          </a:p>
          <a:p>
            <a:pPr marL="0" indent="0">
              <a:buNone/>
            </a:pPr>
            <a:r>
              <a:rPr lang="en-US" sz="2000" dirty="0" smtClean="0"/>
              <a:t>The stick is broken at the point.</a:t>
            </a:r>
          </a:p>
          <a:p>
            <a:pPr marL="0" indent="0">
              <a:buNone/>
            </a:pPr>
            <a:r>
              <a:rPr lang="en-US" sz="2000" dirty="0" smtClean="0"/>
              <a:t>The right part of the stick is picked.</a:t>
            </a:r>
          </a:p>
          <a:p>
            <a:pPr marL="0" indent="0">
              <a:buNone/>
            </a:pPr>
            <a:r>
              <a:rPr lang="en-US" sz="2000" dirty="0" smtClean="0"/>
              <a:t>We break the right part at a uniformly random point.</a:t>
            </a:r>
          </a:p>
          <a:p>
            <a:pPr marL="0" indent="0">
              <a:buNone/>
            </a:pPr>
            <a:r>
              <a:rPr lang="en-US" sz="2000" dirty="0" smtClean="0"/>
              <a:t>What is the probability that  3 </a:t>
            </a:r>
            <a:r>
              <a:rPr lang="en-US" sz="2000" dirty="0" err="1" smtClean="0"/>
              <a:t>segmens</a:t>
            </a:r>
            <a:r>
              <a:rPr lang="en-US" sz="2000" dirty="0" smtClean="0"/>
              <a:t> can form a triangle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4290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8945" y="4680829"/>
            <a:ext cx="31313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three segments of the stick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5755" y="4680829"/>
                <a:ext cx="4131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5" y="4680829"/>
                <a:ext cx="41319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0517" y="5337717"/>
                <a:ext cx="996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ea typeface="Cambria Math"/>
                  </a:rPr>
                  <a:t>P</a:t>
                </a:r>
                <a:r>
                  <a:rPr lang="en-US" dirty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] =   ?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17" y="5337717"/>
                <a:ext cx="996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521" t="-8333" r="-98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962399" y="4680829"/>
            <a:ext cx="31924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can be joined to form a triangle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 flipV="1">
            <a:off x="2743200" y="2209800"/>
            <a:ext cx="152400" cy="15240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V="1">
            <a:off x="5867400" y="2209800"/>
            <a:ext cx="152400" cy="15240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19400" y="1611868"/>
            <a:ext cx="0" cy="1207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 animBg="1"/>
      <p:bldP spid="15" grpId="0" animBg="1"/>
      <p:bldP spid="17" grpId="0" animBg="1"/>
      <p:bldP spid="19" grpId="0"/>
      <p:bldP spid="12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points are picked from a unit square.</a:t>
            </a:r>
          </a:p>
          <a:p>
            <a:pPr marL="0" indent="0">
              <a:buNone/>
            </a:pPr>
            <a:r>
              <a:rPr lang="en-US" sz="2000" dirty="0" smtClean="0"/>
              <a:t>What is the expected </a:t>
            </a:r>
            <a:r>
              <a:rPr lang="en-US" sz="2000" b="1" dirty="0" smtClean="0"/>
              <a:t>square</a:t>
            </a:r>
            <a:r>
              <a:rPr lang="en-US" sz="2000" dirty="0" smtClean="0"/>
              <a:t> of </a:t>
            </a:r>
            <a:r>
              <a:rPr lang="en-US" sz="2000" dirty="0" smtClean="0"/>
              <a:t>distance </a:t>
            </a:r>
            <a:r>
              <a:rPr lang="en-US" sz="2000" dirty="0" smtClean="0"/>
              <a:t>between the two points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48768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1600200"/>
            <a:ext cx="2373256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9200" y="2255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2703314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9" idx="7"/>
          </p:cNvCxnSpPr>
          <p:nvPr/>
        </p:nvCxnSpPr>
        <p:spPr>
          <a:xfrm flipV="1">
            <a:off x="3940082" y="2308860"/>
            <a:ext cx="1089118" cy="4100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67000" y="3669268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69268"/>
                <a:ext cx="73449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86400" y="1307068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307068"/>
                <a:ext cx="73449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 animBg="1"/>
      <p:bldP spid="15" grpId="0" animBg="1"/>
      <p:bldP spid="17" grpId="0" animBg="1"/>
      <p:bldP spid="1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Continuous </a:t>
            </a:r>
            <a:r>
              <a:rPr lang="en-US" b="1" dirty="0" smtClean="0">
                <a:solidFill>
                  <a:srgbClr val="0070C0"/>
                </a:solidFill>
              </a:rPr>
              <a:t>Probability Space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Continuous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sample spaces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2" name="Group 1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358251" y="239766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1-dimensional Space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939" y="239766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time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1945" y="3429000"/>
            <a:ext cx="2373256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53629" y="1702420"/>
            <a:ext cx="46912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Selecting a point uniformly randomly from [0,1]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9061" y="5715000"/>
            <a:ext cx="369953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Selecting a point uniformly randomly </a:t>
            </a:r>
          </a:p>
          <a:p>
            <a:pPr algn="ctr"/>
            <a:r>
              <a:rPr lang="en-US" dirty="0" smtClean="0"/>
              <a:t>from </a:t>
            </a:r>
            <a:r>
              <a:rPr lang="en-US" b="1" dirty="0" smtClean="0"/>
              <a:t>unit square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74553" y="5705707"/>
                <a:ext cx="391363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Selecting an angle uniformly randomly </a:t>
                </a:r>
              </a:p>
              <a:p>
                <a:pPr algn="ctr"/>
                <a:r>
                  <a:rPr lang="en-US" dirty="0"/>
                  <a:t>f</a:t>
                </a:r>
                <a:r>
                  <a:rPr lang="en-US" dirty="0" smtClean="0"/>
                  <a:t>rom </a:t>
                </a:r>
                <a:r>
                  <a:rPr lang="en-US" dirty="0"/>
                  <a:t>[</a:t>
                </a:r>
                <a:r>
                  <a:rPr lang="en-US" dirty="0" smtClean="0"/>
                  <a:t>0,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] .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53" y="5705707"/>
                <a:ext cx="3913635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3704" r="-108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6704043" y="5189034"/>
            <a:ext cx="228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74553" y="3733800"/>
            <a:ext cx="1629490" cy="14552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ircular Arrow 40"/>
          <p:cNvSpPr/>
          <p:nvPr/>
        </p:nvSpPr>
        <p:spPr>
          <a:xfrm rot="1137323" flipH="1">
            <a:off x="6245116" y="4552447"/>
            <a:ext cx="998085" cy="1079085"/>
          </a:xfrm>
          <a:prstGeom prst="circular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33" grpId="0"/>
      <p:bldP spid="9" grpId="0" animBg="1"/>
      <p:bldP spid="15" grpId="0" animBg="1"/>
      <p:bldP spid="37" grpId="0" animBg="1"/>
      <p:bldP spid="38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Continuous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sample spaces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2" name="Group 1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810939" y="239766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time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1945" y="3429000"/>
            <a:ext cx="2373256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53629" y="1702420"/>
            <a:ext cx="46912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Selecting a point uniformly randomly from [0,1]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9061" y="5715000"/>
            <a:ext cx="369953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Selecting a point uniformly randomly </a:t>
            </a:r>
          </a:p>
          <a:p>
            <a:pPr algn="ctr"/>
            <a:r>
              <a:rPr lang="en-US" dirty="0" smtClean="0"/>
              <a:t>from </a:t>
            </a:r>
            <a:r>
              <a:rPr lang="en-US" b="1" dirty="0" smtClean="0"/>
              <a:t>unit square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74553" y="5705707"/>
                <a:ext cx="391363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Selecting an angle uniformly randomly </a:t>
                </a:r>
              </a:p>
              <a:p>
                <a:pPr algn="ctr"/>
                <a:r>
                  <a:rPr lang="en-US" dirty="0"/>
                  <a:t>f</a:t>
                </a:r>
                <a:r>
                  <a:rPr lang="en-US" dirty="0" smtClean="0"/>
                  <a:t>rom </a:t>
                </a:r>
                <a:r>
                  <a:rPr lang="en-US" dirty="0"/>
                  <a:t>[</a:t>
                </a:r>
                <a:r>
                  <a:rPr lang="en-US" dirty="0" smtClean="0"/>
                  <a:t>0,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] .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53" y="5705707"/>
                <a:ext cx="3913635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3704" r="-108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6704043" y="5189034"/>
            <a:ext cx="228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74553" y="3733800"/>
            <a:ext cx="1629490" cy="14552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ircular Arrow 40"/>
          <p:cNvSpPr/>
          <p:nvPr/>
        </p:nvSpPr>
        <p:spPr>
          <a:xfrm rot="1137323" flipH="1">
            <a:off x="6245116" y="4552447"/>
            <a:ext cx="998085" cy="1079085"/>
          </a:xfrm>
          <a:prstGeom prst="circular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374978" y="1316361"/>
                <a:ext cx="270516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𝟑𝟒𝟓𝟏𝟐</m:t>
                    </m:r>
                  </m:oMath>
                </a14:m>
                <a:r>
                  <a:rPr lang="en-US" dirty="0" smtClean="0"/>
                  <a:t> is picked]  =   ?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78" y="1316361"/>
                <a:ext cx="2705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32" t="-8197" r="-3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62000" y="6412468"/>
                <a:ext cx="30193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𝟑𝟓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𝟕𝟐</m:t>
                    </m:r>
                  </m:oMath>
                </a14:m>
                <a:r>
                  <a:rPr lang="en-US" dirty="0" smtClean="0"/>
                  <a:t>) is picked]  =   ?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412468"/>
                <a:ext cx="301935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16" t="-8197" r="-26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591247" y="6400800"/>
                <a:ext cx="2342885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 smtClean="0"/>
                  <a:t>) is picked]  =   ?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47" y="6400800"/>
                <a:ext cx="2342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78" t="-8197" r="-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39531" y="1143000"/>
                <a:ext cx="48122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31" y="1143000"/>
                <a:ext cx="481221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0588" r="-3291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458607" y="6352038"/>
                <a:ext cx="48122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607" y="6352038"/>
                <a:ext cx="481221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0465" r="-341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606432" y="6326906"/>
                <a:ext cx="481221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32" y="6326906"/>
                <a:ext cx="481221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0465" r="-3291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6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3" grpId="0" animBg="1"/>
      <p:bldP spid="55" grpId="0" animBg="1"/>
      <p:bldP spid="43" grpId="0" animBg="1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Uniform </a:t>
            </a:r>
            <a:r>
              <a:rPr lang="en-US" b="1" dirty="0" smtClean="0">
                <a:solidFill>
                  <a:srgbClr val="0070C0"/>
                </a:solidFill>
              </a:rPr>
              <a:t>Probability Space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Description</a:t>
                </a:r>
                <a:r>
                  <a:rPr lang="en-US" sz="2000" dirty="0" smtClean="0"/>
                  <a:t>: A point is picked </a:t>
                </a:r>
                <a:r>
                  <a:rPr lang="en-US" sz="2000" b="1" dirty="0" smtClean="0"/>
                  <a:t>randomly uniformly</a:t>
                </a:r>
                <a:r>
                  <a:rPr lang="en-US" sz="2000" dirty="0" smtClean="0"/>
                  <a:t> from 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Probability </a:t>
                </a:r>
                <a:r>
                  <a:rPr lang="en-US" sz="2000" dirty="0"/>
                  <a:t>a point belongs to an </a:t>
                </a:r>
                <a:r>
                  <a:rPr lang="en-US" sz="2000" dirty="0" smtClean="0"/>
                  <a:t>interval </a:t>
                </a:r>
                <a:endParaRPr lang="en-US" sz="2000" b="1" dirty="0" smtClean="0"/>
              </a:p>
              <a:p>
                <a:r>
                  <a:rPr lang="en-US" sz="2000" dirty="0" smtClean="0"/>
                  <a:t>Must  not depend upon the </a:t>
                </a:r>
                <a:r>
                  <a:rPr lang="en-US" sz="2000" i="1" dirty="0" smtClean="0"/>
                  <a:t>location</a:t>
                </a:r>
                <a:r>
                  <a:rPr lang="en-US" sz="2000" dirty="0" smtClean="0"/>
                  <a:t> of the interval.</a:t>
                </a:r>
              </a:p>
              <a:p>
                <a:r>
                  <a:rPr lang="en-US" sz="2000" dirty="0" smtClean="0"/>
                  <a:t>Should be </a:t>
                </a:r>
                <a:r>
                  <a:rPr lang="en-US" sz="2000" b="1" dirty="0" smtClean="0"/>
                  <a:t>increasing function of the length </a:t>
                </a:r>
                <a:r>
                  <a:rPr lang="en-US" sz="2000" dirty="0" smtClean="0"/>
                  <a:t>of the interval.</a:t>
                </a:r>
              </a:p>
              <a:p>
                <a:r>
                  <a:rPr lang="en-US" sz="2000" dirty="0" smtClean="0"/>
                  <a:t>Should be </a:t>
                </a:r>
                <a:r>
                  <a:rPr lang="en-US" sz="2000" b="1" dirty="0" smtClean="0"/>
                  <a:t>additive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 the point belongs to an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 smtClean="0"/>
                  <a:t>] = 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952" y="2209800"/>
            <a:ext cx="7000848" cy="457200"/>
            <a:chOff x="1304952" y="4038600"/>
            <a:chExt cx="7000848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1304952" y="4126468"/>
              <a:ext cx="7000848" cy="369332"/>
              <a:chOff x="1304952" y="4126468"/>
              <a:chExt cx="7000848" cy="3693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67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0" y="1981200"/>
            <a:ext cx="228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7800" y="1981200"/>
            <a:ext cx="1676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67000" y="2590800"/>
            <a:ext cx="457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53200" y="1981200"/>
            <a:ext cx="3048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87699" y="5604968"/>
                <a:ext cx="12749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699" y="5604968"/>
                <a:ext cx="127490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7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828800" y="3048000"/>
            <a:ext cx="525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19480" y="1509132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480" y="1509132"/>
                <a:ext cx="4142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1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09941" y="5483268"/>
                <a:ext cx="777264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941" y="5483268"/>
                <a:ext cx="777264" cy="612732"/>
              </a:xfrm>
              <a:prstGeom prst="rect">
                <a:avLst/>
              </a:prstGeom>
              <a:blipFill rotWithShape="1">
                <a:blip r:embed="rId7"/>
                <a:stretch>
                  <a:fillRect r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5119520" y="2751976"/>
            <a:ext cx="4191000" cy="1219200"/>
          </a:xfrm>
          <a:prstGeom prst="cloudCallout">
            <a:avLst>
              <a:gd name="adj1" fmla="val 20406"/>
              <a:gd name="adj2" fmla="val 698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can we capture these properties </a:t>
            </a:r>
            <a:r>
              <a:rPr lang="en-US" b="1" dirty="0" smtClean="0">
                <a:solidFill>
                  <a:schemeClr val="tx1"/>
                </a:solidFill>
              </a:rPr>
              <a:t>formally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yet </a:t>
            </a:r>
            <a:r>
              <a:rPr lang="en-US" u="sng" dirty="0" smtClean="0">
                <a:solidFill>
                  <a:schemeClr val="tx1"/>
                </a:solidFill>
              </a:rPr>
              <a:t>in simple words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67000" y="4888468"/>
                <a:ext cx="2595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) =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+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888468"/>
                <a:ext cx="259577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29200" y="4876800"/>
                <a:ext cx="4206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any two non-overlapping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4206664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14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43231" y="1509132"/>
                <a:ext cx="419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231" y="1509132"/>
                <a:ext cx="4195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2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0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4" grpId="0" animBg="1"/>
      <p:bldP spid="35" grpId="0" animBg="1"/>
      <p:bldP spid="36" grpId="0"/>
      <p:bldP spid="37" grpId="0" animBg="1"/>
      <p:bldP spid="12" grpId="0" animBg="1"/>
      <p:bldP spid="12" grpId="1" build="allAtOnce" animBg="1"/>
      <p:bldP spid="15" grpId="0"/>
      <p:bldP spid="16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952" y="2209800"/>
            <a:ext cx="7000848" cy="457200"/>
            <a:chOff x="1304952" y="4038600"/>
            <a:chExt cx="7000848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1304952" y="4126468"/>
              <a:ext cx="7000848" cy="369332"/>
              <a:chOff x="1304952" y="4126468"/>
              <a:chExt cx="7000848" cy="3693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967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0" y="2286000"/>
            <a:ext cx="2286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7900" y="2057400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81300" y="2057400"/>
            <a:ext cx="342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2514600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39483" y="2057400"/>
            <a:ext cx="0" cy="5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70717" y="2209800"/>
            <a:ext cx="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82757" y="2209800"/>
            <a:ext cx="1584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36798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3400" y="4419600"/>
                <a:ext cx="4475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/>
                  <a:t>:</a:t>
                </a:r>
                <a:endParaRPr 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44755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32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37170" y="4419600"/>
            <a:ext cx="348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of the point from left end.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3042" y="4888468"/>
                <a:ext cx="8146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2" y="4888468"/>
                <a:ext cx="81464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970" t="-8197" r="-126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601952" y="3276600"/>
                <a:ext cx="2787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E</a:t>
                </a:r>
                <a:r>
                  <a:rPr lang="en-US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|</a:t>
                </a:r>
                <a:r>
                  <a:rPr lang="en-US" dirty="0"/>
                  <a:t>the </a:t>
                </a:r>
                <a:r>
                  <a:rPr lang="en-US" dirty="0" smtClean="0"/>
                  <a:t>point is from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52" y="3276600"/>
                <a:ext cx="27878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69" t="-8333" r="-284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069" t="-8333" r="-29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56756" y="2667000"/>
                <a:ext cx="77726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56" y="2667000"/>
                <a:ext cx="777264" cy="612732"/>
              </a:xfrm>
              <a:prstGeom prst="rect">
                <a:avLst/>
              </a:prstGeom>
              <a:blipFill rotWithShape="1">
                <a:blip r:embed="rId10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86360" y="237386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60" y="2373868"/>
                <a:ext cx="33304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53000" y="3288268"/>
                <a:ext cx="6533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288268"/>
                <a:ext cx="6533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21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8800" y="3288268"/>
                <a:ext cx="678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288268"/>
                <a:ext cx="67896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1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88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9" grpId="0" animBg="1"/>
      <p:bldP spid="13" grpId="0"/>
      <p:bldP spid="40" grpId="0" animBg="1"/>
      <p:bldP spid="41" grpId="0"/>
      <p:bldP spid="43" grpId="0"/>
      <p:bldP spid="44" grpId="0"/>
      <p:bldP spid="45" grpId="0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Uniform </a:t>
            </a:r>
            <a:r>
              <a:rPr lang="en-US" sz="3600" b="1" dirty="0">
                <a:solidFill>
                  <a:srgbClr val="0070C0"/>
                </a:solidFill>
              </a:rPr>
              <a:t>Probability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3952" y="2209800"/>
            <a:ext cx="7000848" cy="457200"/>
            <a:chOff x="1304952" y="4038600"/>
            <a:chExt cx="7000848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1304952" y="4126468"/>
              <a:ext cx="7000848" cy="369332"/>
              <a:chOff x="1304952" y="4126468"/>
              <a:chExt cx="7000848" cy="3693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952" y="4126468"/>
                    <a:ext cx="37144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967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135" y="4126468"/>
                    <a:ext cx="36766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0" y="232993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611868"/>
                <a:ext cx="50584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3400" y="4419600"/>
                <a:ext cx="4475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/>
                  <a:t>:</a:t>
                </a:r>
                <a:endParaRPr 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44755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2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37170" y="4419600"/>
            <a:ext cx="348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of the point from left end.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3042" y="4888468"/>
                <a:ext cx="8146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b="1" dirty="0" smtClean="0"/>
                  <a:t>]  =</a:t>
                </a:r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42" y="4888468"/>
                <a:ext cx="81464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970" t="-8197" r="-126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601952" y="3276600"/>
                <a:ext cx="2787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E</a:t>
                </a:r>
                <a:r>
                  <a:rPr lang="en-US" dirty="0" smtClean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|</a:t>
                </a:r>
                <a:r>
                  <a:rPr lang="en-US" dirty="0"/>
                  <a:t>the </a:t>
                </a:r>
                <a:r>
                  <a:rPr lang="en-US" dirty="0" smtClean="0"/>
                  <a:t>point is from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52" y="3276600"/>
                <a:ext cx="27878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69" t="-8333" r="-284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[ </a:t>
                </a:r>
                <a:r>
                  <a:rPr lang="en-US" dirty="0" smtClean="0"/>
                  <a:t>the point is 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𝐼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= 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02" y="2819400"/>
                <a:ext cx="26531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69" t="-8333" r="-29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56756" y="2667000"/>
                <a:ext cx="77726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56" y="2667000"/>
                <a:ext cx="777264" cy="612732"/>
              </a:xfrm>
              <a:prstGeom prst="rect">
                <a:avLst/>
              </a:prstGeom>
              <a:blipFill rotWithShape="1">
                <a:blip r:embed="rId9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53000" y="3288268"/>
                <a:ext cx="6533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 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288268"/>
                <a:ext cx="6533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21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38800" y="3288268"/>
                <a:ext cx="678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7030A0"/>
                          </a:solidFill>
                          <a:latin typeface="Cambria Math"/>
                        </a:rPr>
                        <m:t>Δ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288268"/>
                <a:ext cx="67896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1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104900" y="1969532"/>
            <a:ext cx="6629400" cy="545068"/>
            <a:chOff x="1115122" y="1066800"/>
            <a:chExt cx="6629400" cy="5450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701383" y="1066800"/>
              <a:ext cx="0" cy="545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1115122" y="1066800"/>
              <a:ext cx="6629400" cy="545068"/>
              <a:chOff x="1139283" y="2743200"/>
              <a:chExt cx="6629400" cy="54506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9718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1966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436434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6613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8899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148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3434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5682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7968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021766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2615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4864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7150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9398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1722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3970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6256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850566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0903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73152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75438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77686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1392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364166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03917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8288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057400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282283" y="2743200"/>
                <a:ext cx="0" cy="5450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2479384" y="1066800"/>
              <a:ext cx="0" cy="545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90600" y="1676400"/>
                <a:ext cx="6754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2   3  …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76400"/>
                <a:ext cx="675454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7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833565" y="4724400"/>
                <a:ext cx="894860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⋅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65" y="4724400"/>
                <a:ext cx="894860" cy="764376"/>
              </a:xfrm>
              <a:prstGeom prst="rect">
                <a:avLst/>
              </a:prstGeom>
              <a:blipFill rotWithShape="1">
                <a:blip r:embed="rId13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313721" y="4881055"/>
                <a:ext cx="896079" cy="452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21" y="4881055"/>
                <a:ext cx="896079" cy="452945"/>
              </a:xfrm>
              <a:prstGeom prst="rect">
                <a:avLst/>
              </a:prstGeom>
              <a:blipFill rotWithShape="1">
                <a:blip r:embed="rId14"/>
                <a:stretch>
                  <a:fillRect t="-5405" r="-8163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40316" y="4888468"/>
                <a:ext cx="4074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16" y="4888468"/>
                <a:ext cx="40748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029733" y="4688399"/>
                <a:ext cx="1832746" cy="726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l-GR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ⅆ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33" y="4688399"/>
                <a:ext cx="1832746" cy="726033"/>
              </a:xfrm>
              <a:prstGeom prst="rect">
                <a:avLst/>
              </a:prstGeom>
              <a:blipFill rotWithShape="1">
                <a:blip r:embed="rId16"/>
                <a:stretch>
                  <a:fillRect r="-3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90800" y="4724400"/>
                <a:ext cx="77726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4400"/>
                <a:ext cx="777264" cy="612732"/>
              </a:xfrm>
              <a:prstGeom prst="rect">
                <a:avLst/>
              </a:prstGeom>
              <a:blipFill rotWithShape="1">
                <a:blip r:embed="rId17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15996" y="4564481"/>
                <a:ext cx="1829155" cy="827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  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96" y="4564481"/>
                <a:ext cx="1829155" cy="827727"/>
              </a:xfrm>
              <a:prstGeom prst="rect">
                <a:avLst/>
              </a:prstGeom>
              <a:blipFill rotWithShape="1">
                <a:blip r:embed="rId18"/>
                <a:stretch>
                  <a:fillRect r="-3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943600" y="5562600"/>
                <a:ext cx="229530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62600"/>
                <a:ext cx="2295308" cy="612732"/>
              </a:xfrm>
              <a:prstGeom prst="rect">
                <a:avLst/>
              </a:prstGeom>
              <a:blipFill rotWithShape="1">
                <a:blip r:embed="rId19"/>
                <a:stretch>
                  <a:fillRect r="-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995892" y="6241549"/>
                <a:ext cx="1014508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92" y="6241549"/>
                <a:ext cx="1014508" cy="616451"/>
              </a:xfrm>
              <a:prstGeom prst="rect">
                <a:avLst/>
              </a:prstGeom>
              <a:blipFill rotWithShape="1">
                <a:blip r:embed="rId20"/>
                <a:stretch>
                  <a:fillRect r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066800" y="4857690"/>
            <a:ext cx="312906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=</a:t>
            </a:r>
            <a:endParaRPr lang="en-US" sz="2000" b="1" dirty="0"/>
          </a:p>
        </p:txBody>
      </p:sp>
      <p:sp>
        <p:nvSpPr>
          <p:cNvPr id="83" name="Cloud Callout 82"/>
          <p:cNvSpPr/>
          <p:nvPr/>
        </p:nvSpPr>
        <p:spPr>
          <a:xfrm>
            <a:off x="4222268" y="4888468"/>
            <a:ext cx="4191000" cy="1219200"/>
          </a:xfrm>
          <a:prstGeom prst="cloudCallout">
            <a:avLst>
              <a:gd name="adj1" fmla="val 20406"/>
              <a:gd name="adj2" fmla="val 698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get rid of approximation?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7" grpId="0"/>
      <p:bldP spid="74" grpId="0" build="allAtOnce"/>
      <p:bldP spid="75" grpId="0"/>
      <p:bldP spid="76" grpId="0"/>
      <p:bldP spid="12" grpId="0" animBg="1"/>
      <p:bldP spid="77" grpId="0"/>
      <p:bldP spid="78" grpId="0"/>
      <p:bldP spid="79" grpId="0"/>
      <p:bldP spid="80" grpId="0"/>
      <p:bldP spid="81" grpId="0"/>
      <p:bldP spid="82" grpId="0" animBg="1"/>
      <p:bldP spid="83" grpId="0" animBg="1"/>
      <p:bldP spid="83" grpI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points are picked randomly uniformly on a stick of unit length.</a:t>
            </a:r>
          </a:p>
          <a:p>
            <a:pPr marL="0" indent="0">
              <a:buNone/>
            </a:pPr>
            <a:r>
              <a:rPr lang="en-US" sz="2000" dirty="0" smtClean="0"/>
              <a:t>The stick is broken at these points</a:t>
            </a:r>
          </a:p>
          <a:p>
            <a:pPr marL="0" indent="0">
              <a:buNone/>
            </a:pPr>
            <a:r>
              <a:rPr lang="en-US" sz="2000" dirty="0" smtClean="0"/>
              <a:t>What is the probability that the 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 segments can form a triangle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133600"/>
            <a:ext cx="7235886" cy="445532"/>
            <a:chOff x="1143000" y="3962400"/>
            <a:chExt cx="7235886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429000" y="3429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8945" y="4680829"/>
            <a:ext cx="31313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three segments of the stick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5755" y="4680829"/>
                <a:ext cx="41319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5" y="4680829"/>
                <a:ext cx="41319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0517" y="5337717"/>
                <a:ext cx="996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ea typeface="Cambria Math"/>
                  </a:rPr>
                  <a:t>P</a:t>
                </a:r>
                <a:r>
                  <a:rPr lang="en-US" dirty="0">
                    <a:ea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] =   ?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17" y="5337717"/>
                <a:ext cx="996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521" t="-8333" r="-98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962399" y="4680829"/>
            <a:ext cx="31924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can be joined to form a triangle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 flipV="1">
            <a:off x="2743200" y="2209800"/>
            <a:ext cx="152400" cy="15240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V="1">
            <a:off x="5867400" y="2209800"/>
            <a:ext cx="152400" cy="15240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48200" y="2667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8" grpId="0" animBg="1"/>
      <p:bldP spid="15" grpId="0" animBg="1"/>
      <p:bldP spid="17" grpId="0" animBg="1"/>
      <p:bldP spid="19" grpId="0"/>
      <p:bldP spid="12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Words>1165</Words>
  <Application>Microsoft Office PowerPoint</Application>
  <PresentationFormat>On-screen Show (4:3)</PresentationFormat>
  <Paragraphs>279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Mathematic for Computer Science - III CS203B </vt:lpstr>
      <vt:lpstr>Continuous Probability Space</vt:lpstr>
      <vt:lpstr>Continuous sample spaces</vt:lpstr>
      <vt:lpstr>Continuous sample spaces</vt:lpstr>
      <vt:lpstr>Uniform Probability Space</vt:lpstr>
      <vt:lpstr>Uniform Probability Space</vt:lpstr>
      <vt:lpstr>Uniform Probability Space</vt:lpstr>
      <vt:lpstr>Uniform Probability Space</vt:lpstr>
      <vt:lpstr>Problem 1 </vt:lpstr>
      <vt:lpstr>Problem 1 </vt:lpstr>
      <vt:lpstr>Problem 1 </vt:lpstr>
      <vt:lpstr>Problem 1 </vt:lpstr>
      <vt:lpstr>Uniform Probability Space</vt:lpstr>
      <vt:lpstr>Problem 1* </vt:lpstr>
      <vt:lpstr>Problem 1** </vt:lpstr>
      <vt:lpstr>Problem 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770</cp:revision>
  <dcterms:created xsi:type="dcterms:W3CDTF">2011-12-03T04:13:03Z</dcterms:created>
  <dcterms:modified xsi:type="dcterms:W3CDTF">2018-09-07T10:19:10Z</dcterms:modified>
</cp:coreProperties>
</file>