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7"/>
  </p:notesMasterIdLst>
  <p:sldIdLst>
    <p:sldId id="428" r:id="rId2"/>
    <p:sldId id="670" r:id="rId3"/>
    <p:sldId id="698" r:id="rId4"/>
    <p:sldId id="679" r:id="rId5"/>
    <p:sldId id="685" r:id="rId6"/>
    <p:sldId id="686" r:id="rId7"/>
    <p:sldId id="693" r:id="rId8"/>
    <p:sldId id="709" r:id="rId9"/>
    <p:sldId id="705" r:id="rId10"/>
    <p:sldId id="707" r:id="rId11"/>
    <p:sldId id="706" r:id="rId12"/>
    <p:sldId id="683" r:id="rId13"/>
    <p:sldId id="692" r:id="rId14"/>
    <p:sldId id="689" r:id="rId15"/>
    <p:sldId id="691" r:id="rId16"/>
    <p:sldId id="690" r:id="rId17"/>
    <p:sldId id="694" r:id="rId18"/>
    <p:sldId id="695" r:id="rId19"/>
    <p:sldId id="696" r:id="rId20"/>
    <p:sldId id="697" r:id="rId21"/>
    <p:sldId id="710" r:id="rId22"/>
    <p:sldId id="711" r:id="rId23"/>
    <p:sldId id="712" r:id="rId24"/>
    <p:sldId id="713" r:id="rId25"/>
    <p:sldId id="714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9" autoAdjust="0"/>
  </p:normalViewPr>
  <p:slideViewPr>
    <p:cSldViewPr>
      <p:cViewPr>
        <p:scale>
          <a:sx n="85" d="100"/>
          <a:sy n="85" d="100"/>
        </p:scale>
        <p:origin x="-1050" y="-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91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9/7/2018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9/7/2018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9/7/2018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9/7/2018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9/7/2018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9/7/2018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2.png"/><Relationship Id="rId7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50.png"/><Relationship Id="rId7" Type="http://schemas.openxmlformats.org/officeDocument/2006/relationships/image" Target="../media/image4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13" Type="http://schemas.openxmlformats.org/officeDocument/2006/relationships/image" Target="../media/image55.png"/><Relationship Id="rId3" Type="http://schemas.openxmlformats.org/officeDocument/2006/relationships/image" Target="../media/image480.png"/><Relationship Id="rId7" Type="http://schemas.openxmlformats.org/officeDocument/2006/relationships/image" Target="../media/image220.png"/><Relationship Id="rId12" Type="http://schemas.openxmlformats.org/officeDocument/2006/relationships/image" Target="../media/image54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1.png"/><Relationship Id="rId11" Type="http://schemas.openxmlformats.org/officeDocument/2006/relationships/image" Target="../media/image53.png"/><Relationship Id="rId5" Type="http://schemas.openxmlformats.org/officeDocument/2006/relationships/image" Target="../media/image200.png"/><Relationship Id="rId10" Type="http://schemas.openxmlformats.org/officeDocument/2006/relationships/image" Target="../media/image250.png"/><Relationship Id="rId4" Type="http://schemas.openxmlformats.org/officeDocument/2006/relationships/image" Target="../media/image190.png"/><Relationship Id="rId9" Type="http://schemas.openxmlformats.org/officeDocument/2006/relationships/image" Target="../media/image240.png"/><Relationship Id="rId14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88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84.png"/><Relationship Id="rId4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1.png"/><Relationship Id="rId7" Type="http://schemas.openxmlformats.org/officeDocument/2006/relationships/image" Target="../media/image6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52.png"/><Relationship Id="rId9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71.png"/><Relationship Id="rId7" Type="http://schemas.openxmlformats.org/officeDocument/2006/relationships/image" Target="../media/image83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89.png"/><Relationship Id="rId5" Type="http://schemas.openxmlformats.org/officeDocument/2006/relationships/image" Target="../media/image74.png"/><Relationship Id="rId10" Type="http://schemas.openxmlformats.org/officeDocument/2006/relationships/image" Target="../media/image87.png"/><Relationship Id="rId4" Type="http://schemas.openxmlformats.org/officeDocument/2006/relationships/image" Target="../media/image73.png"/><Relationship Id="rId9" Type="http://schemas.openxmlformats.org/officeDocument/2006/relationships/image" Target="../media/image6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0.png"/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0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50.png"/><Relationship Id="rId4" Type="http://schemas.openxmlformats.org/officeDocument/2006/relationships/image" Target="../media/image64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3" Type="http://schemas.openxmlformats.org/officeDocument/2006/relationships/image" Target="../media/image670.png"/><Relationship Id="rId7" Type="http://schemas.openxmlformats.org/officeDocument/2006/relationships/image" Target="../media/image33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0.png"/><Relationship Id="rId10" Type="http://schemas.openxmlformats.org/officeDocument/2006/relationships/image" Target="../media/image740.png"/><Relationship Id="rId4" Type="http://schemas.openxmlformats.org/officeDocument/2006/relationships/image" Target="../media/image640.png"/><Relationship Id="rId9" Type="http://schemas.openxmlformats.org/officeDocument/2006/relationships/image" Target="../media/image730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60.png"/><Relationship Id="rId18" Type="http://schemas.openxmlformats.org/officeDocument/2006/relationships/image" Target="../media/image92.png"/><Relationship Id="rId3" Type="http://schemas.openxmlformats.org/officeDocument/2006/relationships/image" Target="../media/image350.png"/><Relationship Id="rId21" Type="http://schemas.openxmlformats.org/officeDocument/2006/relationships/image" Target="../media/image95.png"/><Relationship Id="rId12" Type="http://schemas.openxmlformats.org/officeDocument/2006/relationships/image" Target="../media/image850.png"/><Relationship Id="rId17" Type="http://schemas.openxmlformats.org/officeDocument/2006/relationships/image" Target="../media/image91.png"/><Relationship Id="rId2" Type="http://schemas.openxmlformats.org/officeDocument/2006/relationships/image" Target="../media/image750.png"/><Relationship Id="rId16" Type="http://schemas.openxmlformats.org/officeDocument/2006/relationships/image" Target="../media/image390.png"/><Relationship Id="rId20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380.png"/><Relationship Id="rId23" Type="http://schemas.openxmlformats.org/officeDocument/2006/relationships/image" Target="../media/image410.png"/><Relationship Id="rId19" Type="http://schemas.openxmlformats.org/officeDocument/2006/relationships/image" Target="../media/image93.png"/><Relationship Id="rId4" Type="http://schemas.openxmlformats.org/officeDocument/2006/relationships/image" Target="../media/image360.png"/><Relationship Id="rId14" Type="http://schemas.openxmlformats.org/officeDocument/2006/relationships/image" Target="../media/image370.png"/><Relationship Id="rId22" Type="http://schemas.openxmlformats.org/officeDocument/2006/relationships/image" Target="../media/image40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03.png"/><Relationship Id="rId18" Type="http://schemas.openxmlformats.org/officeDocument/2006/relationships/image" Target="../media/image107.png"/><Relationship Id="rId3" Type="http://schemas.openxmlformats.org/officeDocument/2006/relationships/image" Target="../media/image97.png"/><Relationship Id="rId21" Type="http://schemas.openxmlformats.org/officeDocument/2006/relationships/image" Target="../media/image86.png"/><Relationship Id="rId7" Type="http://schemas.openxmlformats.org/officeDocument/2006/relationships/image" Target="../media/image99.png"/><Relationship Id="rId12" Type="http://schemas.openxmlformats.org/officeDocument/2006/relationships/image" Target="../media/image440.png"/><Relationship Id="rId17" Type="http://schemas.openxmlformats.org/officeDocument/2006/relationships/image" Target="../media/image102.png"/><Relationship Id="rId2" Type="http://schemas.openxmlformats.org/officeDocument/2006/relationships/image" Target="../media/image96.png"/><Relationship Id="rId16" Type="http://schemas.openxmlformats.org/officeDocument/2006/relationships/image" Target="../media/image106.png"/><Relationship Id="rId20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11" Type="http://schemas.openxmlformats.org/officeDocument/2006/relationships/image" Target="../media/image141.png"/><Relationship Id="rId5" Type="http://schemas.openxmlformats.org/officeDocument/2006/relationships/image" Target="../media/image800.png"/><Relationship Id="rId15" Type="http://schemas.openxmlformats.org/officeDocument/2006/relationships/image" Target="../media/image105.png"/><Relationship Id="rId10" Type="http://schemas.openxmlformats.org/officeDocument/2006/relationships/image" Target="../media/image101.png"/><Relationship Id="rId19" Type="http://schemas.openxmlformats.org/officeDocument/2006/relationships/image" Target="../media/image108.png"/><Relationship Id="rId4" Type="http://schemas.openxmlformats.org/officeDocument/2006/relationships/image" Target="../media/image700.png"/><Relationship Id="rId9" Type="http://schemas.openxmlformats.org/officeDocument/2006/relationships/image" Target="../media/image1000.png"/><Relationship Id="rId14" Type="http://schemas.openxmlformats.org/officeDocument/2006/relationships/image" Target="../media/image10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10.png"/><Relationship Id="rId7" Type="http://schemas.openxmlformats.org/officeDocument/2006/relationships/image" Target="../media/image26.png"/><Relationship Id="rId12" Type="http://schemas.openxmlformats.org/officeDocument/2006/relationships/image" Target="../media/image28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0.png"/><Relationship Id="rId11" Type="http://schemas.openxmlformats.org/officeDocument/2006/relationships/image" Target="../media/image141.png"/><Relationship Id="rId5" Type="http://schemas.openxmlformats.org/officeDocument/2006/relationships/image" Target="../media/image800.png"/><Relationship Id="rId10" Type="http://schemas.openxmlformats.org/officeDocument/2006/relationships/image" Target="../media/image130.png"/><Relationship Id="rId4" Type="http://schemas.openxmlformats.org/officeDocument/2006/relationships/image" Target="../media/image700.png"/><Relationship Id="rId9" Type="http://schemas.openxmlformats.org/officeDocument/2006/relationships/image" Target="../media/image1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79.png"/><Relationship Id="rId18" Type="http://schemas.openxmlformats.org/officeDocument/2006/relationships/image" Target="../media/image31.png"/><Relationship Id="rId3" Type="http://schemas.openxmlformats.org/officeDocument/2006/relationships/image" Target="../media/image310.png"/><Relationship Id="rId12" Type="http://schemas.openxmlformats.org/officeDocument/2006/relationships/image" Target="../media/image78.png"/><Relationship Id="rId17" Type="http://schemas.openxmlformats.org/officeDocument/2006/relationships/image" Target="../media/image30.png"/><Relationship Id="rId2" Type="http://schemas.openxmlformats.org/officeDocument/2006/relationships/image" Target="../media/image210.png"/><Relationship Id="rId16" Type="http://schemas.openxmlformats.org/officeDocument/2006/relationships/image" Target="../media/image29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900.png"/><Relationship Id="rId15" Type="http://schemas.openxmlformats.org/officeDocument/2006/relationships/image" Target="../media/image82.png"/><Relationship Id="rId19" Type="http://schemas.openxmlformats.org/officeDocument/2006/relationships/image" Target="../media/image27.png"/><Relationship Id="rId4" Type="http://schemas.openxmlformats.org/officeDocument/2006/relationships/image" Target="../media/image700.png"/><Relationship Id="rId9" Type="http://schemas.openxmlformats.org/officeDocument/2006/relationships/image" Target="../media/image130.png"/><Relationship Id="rId14" Type="http://schemas.openxmlformats.org/officeDocument/2006/relationships/image" Target="../media/image8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.png"/><Relationship Id="rId18" Type="http://schemas.openxmlformats.org/officeDocument/2006/relationships/image" Target="../media/image5.png"/><Relationship Id="rId3" Type="http://schemas.openxmlformats.org/officeDocument/2006/relationships/image" Target="../media/image310.png"/><Relationship Id="rId12" Type="http://schemas.openxmlformats.org/officeDocument/2006/relationships/image" Target="../media/image25.png"/><Relationship Id="rId17" Type="http://schemas.openxmlformats.org/officeDocument/2006/relationships/image" Target="../media/image4.png"/><Relationship Id="rId2" Type="http://schemas.openxmlformats.org/officeDocument/2006/relationships/image" Target="../media/image210.png"/><Relationship Id="rId16" Type="http://schemas.openxmlformats.org/officeDocument/2006/relationships/image" Target="../media/image1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41.png"/><Relationship Id="rId5" Type="http://schemas.openxmlformats.org/officeDocument/2006/relationships/image" Target="../media/image800.png"/><Relationship Id="rId15" Type="http://schemas.openxmlformats.org/officeDocument/2006/relationships/image" Target="../media/image34.png"/><Relationship Id="rId19" Type="http://schemas.openxmlformats.org/officeDocument/2006/relationships/image" Target="../media/image6.png"/><Relationship Id="rId4" Type="http://schemas.openxmlformats.org/officeDocument/2006/relationships/image" Target="../media/image700.png"/><Relationship Id="rId9" Type="http://schemas.openxmlformats.org/officeDocument/2006/relationships/image" Target="../media/image120.png"/><Relationship Id="rId1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Mathematic for Computer Science - III</a:t>
            </a:r>
            <a:b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 smtClean="0">
                <a:solidFill>
                  <a:srgbClr val="002060"/>
                </a:solidFill>
              </a:rPr>
              <a:t>CS203B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Lecture 16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200" b="1" dirty="0" smtClean="0">
                <a:solidFill>
                  <a:srgbClr val="7030A0"/>
                </a:solidFill>
              </a:rPr>
              <a:t>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rgbClr val="7030A0"/>
                </a:solidFill>
              </a:rPr>
              <a:t>Continuous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Probability Space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chemeClr val="tx1"/>
                </a:solidFill>
              </a:rPr>
              <a:t>II</a:t>
            </a:r>
          </a:p>
          <a:p>
            <a:pPr fontAlgn="auto">
              <a:spcAft>
                <a:spcPts val="0"/>
              </a:spcAft>
              <a:defRPr/>
            </a:pPr>
            <a:endParaRPr lang="en-US" sz="2000" b="1" dirty="0" smtClean="0">
              <a:solidFill>
                <a:srgbClr val="0070C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800" b="1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/>
          <p:cNvSpPr/>
          <p:nvPr/>
        </p:nvSpPr>
        <p:spPr>
          <a:xfrm>
            <a:off x="2438401" y="4659868"/>
            <a:ext cx="232316" cy="10551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Uniform </a:t>
            </a:r>
            <a:r>
              <a:rPr lang="en-US" sz="3600" b="1" dirty="0">
                <a:solidFill>
                  <a:srgbClr val="0070C0"/>
                </a:solidFill>
              </a:rPr>
              <a:t>Probability Space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In the case of uniform probability distribution,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Probability density is the same at each point.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But it may vary with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5562600"/>
            <a:ext cx="9144000" cy="457200"/>
            <a:chOff x="0" y="4876800"/>
            <a:chExt cx="9144000" cy="457200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0" y="5029200"/>
              <a:ext cx="9144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914400" y="4964668"/>
                  <a:ext cx="3714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4964668"/>
                  <a:ext cx="371448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7547583" y="4964668"/>
                  <a:ext cx="3676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7583" y="4964668"/>
                  <a:ext cx="36766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3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Connector 51"/>
            <p:cNvCxnSpPr/>
            <p:nvPr/>
          </p:nvCxnSpPr>
          <p:spPr>
            <a:xfrm>
              <a:off x="1118709" y="4888468"/>
              <a:ext cx="0" cy="1524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7762848" y="4876800"/>
              <a:ext cx="0" cy="1524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/>
          <p:cNvCxnSpPr/>
          <p:nvPr/>
        </p:nvCxnSpPr>
        <p:spPr>
          <a:xfrm>
            <a:off x="1100124" y="4648200"/>
            <a:ext cx="663129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02546" y="4842968"/>
                <a:ext cx="777264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46" y="4842968"/>
                <a:ext cx="777264" cy="612732"/>
              </a:xfrm>
              <a:prstGeom prst="rect">
                <a:avLst/>
              </a:prstGeom>
              <a:blipFill rotWithShape="1">
                <a:blip r:embed="rId5"/>
                <a:stretch>
                  <a:fillRect r="-10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>
            <a:off x="1312127" y="4659868"/>
            <a:ext cx="0" cy="10668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762848" y="5703849"/>
            <a:ext cx="13811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-228600" y="5703849"/>
            <a:ext cx="1295400" cy="111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731415" y="4648200"/>
            <a:ext cx="1" cy="100226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109676" y="4648200"/>
            <a:ext cx="1" cy="100226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2406443" y="5847993"/>
                <a:ext cx="333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443" y="5847993"/>
                <a:ext cx="333040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2407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Connector 77"/>
          <p:cNvCxnSpPr/>
          <p:nvPr/>
        </p:nvCxnSpPr>
        <p:spPr>
          <a:xfrm>
            <a:off x="2667000" y="4712732"/>
            <a:ext cx="1" cy="100226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2438400" y="4712732"/>
            <a:ext cx="1" cy="100226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2438400" y="5715000"/>
            <a:ext cx="228600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304800" y="6005301"/>
                <a:ext cx="2537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ea typeface="Cambria Math"/>
                  </a:rPr>
                  <a:t>P</a:t>
                </a:r>
                <a:r>
                  <a:rPr lang="en-US" dirty="0" smtClean="0">
                    <a:ea typeface="Cambria Math"/>
                  </a:rPr>
                  <a:t>[ </a:t>
                </a:r>
                <a:r>
                  <a:rPr lang="en-US" dirty="0" smtClean="0"/>
                  <a:t>the point is from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𝐼</m:t>
                    </m:r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  </a:t>
                </a:r>
                <a:r>
                  <a:rPr lang="en-US" dirty="0" smtClean="0"/>
                  <a:t>  </a:t>
                </a:r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6005301"/>
                <a:ext cx="2537746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923" t="-8197" r="-312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urved Up Arrow 22"/>
          <p:cNvSpPr/>
          <p:nvPr/>
        </p:nvSpPr>
        <p:spPr>
          <a:xfrm rot="16200000">
            <a:off x="2247007" y="5599806"/>
            <a:ext cx="1556266" cy="655321"/>
          </a:xfrm>
          <a:prstGeom prst="curvedUpArrow">
            <a:avLst>
              <a:gd name="adj1" fmla="val 21927"/>
              <a:gd name="adj2" fmla="val 50000"/>
              <a:gd name="adj3" fmla="val 32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4517" y="6385784"/>
            <a:ext cx="2346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</a:t>
            </a:r>
            <a:r>
              <a:rPr lang="en-US" b="1" dirty="0" smtClean="0"/>
              <a:t>Area</a:t>
            </a:r>
            <a:r>
              <a:rPr lang="en-US" dirty="0" smtClean="0"/>
              <a:t> of the rectangle</a:t>
            </a:r>
            <a:endParaRPr lang="en-US" dirty="0"/>
          </a:p>
        </p:txBody>
      </p:sp>
      <p:sp>
        <p:nvSpPr>
          <p:cNvPr id="3" name="Down Ribbon 2"/>
          <p:cNvSpPr/>
          <p:nvPr/>
        </p:nvSpPr>
        <p:spPr>
          <a:xfrm>
            <a:off x="2286000" y="2743200"/>
            <a:ext cx="4953000" cy="12222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 can we extend/generalize  uniform probability distribution ?  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2674613" y="4050268"/>
                <a:ext cx="453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Let us consider any continuous function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2060"/>
                        </a:solidFill>
                        <a:latin typeface="Cambria Math"/>
                      </a:rPr>
                      <m:t>𝒇</m:t>
                    </m:r>
                    <m:r>
                      <a:rPr lang="en-US" b="1" i="1" dirty="0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b="1" i="1" dirty="0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. </a:t>
                </a:r>
                <a:endParaRPr lang="en-US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613" y="4050268"/>
                <a:ext cx="4530151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211" t="-8197" r="-134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696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3" grpId="0" animBg="1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/>
          <p:cNvSpPr/>
          <p:nvPr/>
        </p:nvSpPr>
        <p:spPr>
          <a:xfrm>
            <a:off x="3196684" y="5105400"/>
            <a:ext cx="228599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Uniform </a:t>
            </a:r>
            <a:r>
              <a:rPr lang="en-US" sz="3600" b="1" dirty="0" smtClean="0">
                <a:solidFill>
                  <a:srgbClr val="0070C0"/>
                </a:solidFill>
              </a:rPr>
              <a:t>Probability </a:t>
            </a:r>
            <a:r>
              <a:rPr lang="en-US" sz="3600" b="1" dirty="0">
                <a:solidFill>
                  <a:srgbClr val="0070C0"/>
                </a:solidFill>
              </a:rPr>
              <a:t>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158108" y="2882590"/>
                <a:ext cx="2537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ea typeface="Cambria Math"/>
                  </a:rPr>
                  <a:t>P</a:t>
                </a:r>
                <a:r>
                  <a:rPr lang="en-US" dirty="0" smtClean="0">
                    <a:ea typeface="Cambria Math"/>
                  </a:rPr>
                  <a:t>[ </a:t>
                </a:r>
                <a:r>
                  <a:rPr lang="en-US" dirty="0" smtClean="0"/>
                  <a:t>the point is from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𝐼</m:t>
                    </m:r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    </a:t>
                </a:r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8108" y="2882590"/>
                <a:ext cx="2537746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923" t="-8333" r="-336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5655249" y="2894258"/>
            <a:ext cx="2289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=Area under the curve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0" y="571500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3124200" y="5847993"/>
                <a:ext cx="333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5847993"/>
                <a:ext cx="33304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407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Connector 77"/>
          <p:cNvCxnSpPr/>
          <p:nvPr/>
        </p:nvCxnSpPr>
        <p:spPr>
          <a:xfrm>
            <a:off x="3425283" y="5105400"/>
            <a:ext cx="3" cy="609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196684" y="5105400"/>
            <a:ext cx="0" cy="609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196683" y="5715000"/>
            <a:ext cx="228600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0" y="3718809"/>
            <a:ext cx="9448800" cy="1996191"/>
          </a:xfrm>
          <a:custGeom>
            <a:avLst/>
            <a:gdLst>
              <a:gd name="connsiteX0" fmla="*/ 0 w 8519531"/>
              <a:gd name="connsiteY0" fmla="*/ 1996191 h 1996191"/>
              <a:gd name="connsiteX1" fmla="*/ 468351 w 8519531"/>
              <a:gd name="connsiteY1" fmla="*/ 1851225 h 1996191"/>
              <a:gd name="connsiteX2" fmla="*/ 858643 w 8519531"/>
              <a:gd name="connsiteY2" fmla="*/ 1516689 h 1996191"/>
              <a:gd name="connsiteX3" fmla="*/ 1103970 w 8519531"/>
              <a:gd name="connsiteY3" fmla="*/ 836464 h 1996191"/>
              <a:gd name="connsiteX4" fmla="*/ 1271239 w 8519531"/>
              <a:gd name="connsiteY4" fmla="*/ 390416 h 1996191"/>
              <a:gd name="connsiteX5" fmla="*/ 1572322 w 8519531"/>
              <a:gd name="connsiteY5" fmla="*/ 123 h 1996191"/>
              <a:gd name="connsiteX6" fmla="*/ 1996068 w 8519531"/>
              <a:gd name="connsiteY6" fmla="*/ 356962 h 1996191"/>
              <a:gd name="connsiteX7" fmla="*/ 2341756 w 8519531"/>
              <a:gd name="connsiteY7" fmla="*/ 1070640 h 1996191"/>
              <a:gd name="connsiteX8" fmla="*/ 2687443 w 8519531"/>
              <a:gd name="connsiteY8" fmla="*/ 1338269 h 1996191"/>
              <a:gd name="connsiteX9" fmla="*/ 3144643 w 8519531"/>
              <a:gd name="connsiteY9" fmla="*/ 1405177 h 1996191"/>
              <a:gd name="connsiteX10" fmla="*/ 3802565 w 8519531"/>
              <a:gd name="connsiteY10" fmla="*/ 1182152 h 1996191"/>
              <a:gd name="connsiteX11" fmla="*/ 4282068 w 8519531"/>
              <a:gd name="connsiteY11" fmla="*/ 936825 h 1996191"/>
              <a:gd name="connsiteX12" fmla="*/ 4850780 w 8519531"/>
              <a:gd name="connsiteY12" fmla="*/ 936825 h 1996191"/>
              <a:gd name="connsiteX13" fmla="*/ 5464097 w 8519531"/>
              <a:gd name="connsiteY13" fmla="*/ 1182152 h 1996191"/>
              <a:gd name="connsiteX14" fmla="*/ 5921297 w 8519531"/>
              <a:gd name="connsiteY14" fmla="*/ 1327118 h 1996191"/>
              <a:gd name="connsiteX15" fmla="*/ 6724185 w 8519531"/>
              <a:gd name="connsiteY15" fmla="*/ 1527840 h 1996191"/>
              <a:gd name="connsiteX16" fmla="*/ 7069873 w 8519531"/>
              <a:gd name="connsiteY16" fmla="*/ 1561294 h 1996191"/>
              <a:gd name="connsiteX17" fmla="*/ 7861609 w 8519531"/>
              <a:gd name="connsiteY17" fmla="*/ 1583596 h 1996191"/>
              <a:gd name="connsiteX18" fmla="*/ 8274204 w 8519531"/>
              <a:gd name="connsiteY18" fmla="*/ 1572445 h 1996191"/>
              <a:gd name="connsiteX19" fmla="*/ 8519531 w 8519531"/>
              <a:gd name="connsiteY19" fmla="*/ 1583596 h 1996191"/>
              <a:gd name="connsiteX20" fmla="*/ 8519531 w 8519531"/>
              <a:gd name="connsiteY20" fmla="*/ 1583596 h 1996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19531" h="1996191">
                <a:moveTo>
                  <a:pt x="0" y="1996191"/>
                </a:moveTo>
                <a:cubicBezTo>
                  <a:pt x="162622" y="1963666"/>
                  <a:pt x="325244" y="1931142"/>
                  <a:pt x="468351" y="1851225"/>
                </a:cubicBezTo>
                <a:cubicBezTo>
                  <a:pt x="611458" y="1771308"/>
                  <a:pt x="752707" y="1685816"/>
                  <a:pt x="858643" y="1516689"/>
                </a:cubicBezTo>
                <a:cubicBezTo>
                  <a:pt x="964579" y="1347562"/>
                  <a:pt x="1035204" y="1024176"/>
                  <a:pt x="1103970" y="836464"/>
                </a:cubicBezTo>
                <a:cubicBezTo>
                  <a:pt x="1172736" y="648752"/>
                  <a:pt x="1193180" y="529806"/>
                  <a:pt x="1271239" y="390416"/>
                </a:cubicBezTo>
                <a:cubicBezTo>
                  <a:pt x="1349298" y="251026"/>
                  <a:pt x="1451517" y="5699"/>
                  <a:pt x="1572322" y="123"/>
                </a:cubicBezTo>
                <a:cubicBezTo>
                  <a:pt x="1693127" y="-5453"/>
                  <a:pt x="1867829" y="178543"/>
                  <a:pt x="1996068" y="356962"/>
                </a:cubicBezTo>
                <a:cubicBezTo>
                  <a:pt x="2124307" y="535381"/>
                  <a:pt x="2226527" y="907089"/>
                  <a:pt x="2341756" y="1070640"/>
                </a:cubicBezTo>
                <a:cubicBezTo>
                  <a:pt x="2456985" y="1234191"/>
                  <a:pt x="2553629" y="1282513"/>
                  <a:pt x="2687443" y="1338269"/>
                </a:cubicBezTo>
                <a:cubicBezTo>
                  <a:pt x="2821257" y="1394025"/>
                  <a:pt x="2958789" y="1431196"/>
                  <a:pt x="3144643" y="1405177"/>
                </a:cubicBezTo>
                <a:cubicBezTo>
                  <a:pt x="3330497" y="1379157"/>
                  <a:pt x="3612994" y="1260211"/>
                  <a:pt x="3802565" y="1182152"/>
                </a:cubicBezTo>
                <a:cubicBezTo>
                  <a:pt x="3992136" y="1104093"/>
                  <a:pt x="4107366" y="977713"/>
                  <a:pt x="4282068" y="936825"/>
                </a:cubicBezTo>
                <a:cubicBezTo>
                  <a:pt x="4456770" y="895937"/>
                  <a:pt x="4653775" y="895937"/>
                  <a:pt x="4850780" y="936825"/>
                </a:cubicBezTo>
                <a:cubicBezTo>
                  <a:pt x="5047785" y="977713"/>
                  <a:pt x="5285678" y="1117103"/>
                  <a:pt x="5464097" y="1182152"/>
                </a:cubicBezTo>
                <a:cubicBezTo>
                  <a:pt x="5642516" y="1247201"/>
                  <a:pt x="5711282" y="1269503"/>
                  <a:pt x="5921297" y="1327118"/>
                </a:cubicBezTo>
                <a:cubicBezTo>
                  <a:pt x="6131312" y="1384733"/>
                  <a:pt x="6532756" y="1488811"/>
                  <a:pt x="6724185" y="1527840"/>
                </a:cubicBezTo>
                <a:cubicBezTo>
                  <a:pt x="6915614" y="1566869"/>
                  <a:pt x="6880302" y="1552001"/>
                  <a:pt x="7069873" y="1561294"/>
                </a:cubicBezTo>
                <a:cubicBezTo>
                  <a:pt x="7259444" y="1570587"/>
                  <a:pt x="7660887" y="1581738"/>
                  <a:pt x="7861609" y="1583596"/>
                </a:cubicBezTo>
                <a:cubicBezTo>
                  <a:pt x="8062331" y="1585454"/>
                  <a:pt x="8164550" y="1572445"/>
                  <a:pt x="8274204" y="1572445"/>
                </a:cubicBezTo>
                <a:cubicBezTo>
                  <a:pt x="8383858" y="1572445"/>
                  <a:pt x="8519531" y="1583596"/>
                  <a:pt x="8519531" y="1583596"/>
                </a:cubicBezTo>
                <a:lnTo>
                  <a:pt x="8519531" y="1583596"/>
                </a:ln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753106" y="2907268"/>
                <a:ext cx="139089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for interval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3106" y="2907268"/>
                <a:ext cx="1390894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947" t="-8197" r="-4825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1447800" y="3223890"/>
                <a:ext cx="6928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/>
                        </a:rPr>
                        <m:t>𝒇</m:t>
                      </m:r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223890"/>
                <a:ext cx="692818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1150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0" y="1219200"/>
                <a:ext cx="1994457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Conditions on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2060"/>
                        </a:solidFill>
                        <a:latin typeface="Cambria Math"/>
                      </a:rPr>
                      <m:t>𝒇</m:t>
                    </m:r>
                    <m:r>
                      <a:rPr lang="en-US" b="1" i="1" dirty="0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b="1" i="1" dirty="0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1994457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446" t="-8197" r="-42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2142477" y="1676400"/>
            <a:ext cx="144558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Non-negative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133600" y="1219200"/>
            <a:ext cx="280608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Defined for all real numbers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2133600" y="2145268"/>
                <a:ext cx="3163815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Total area under the curve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2060"/>
                        </a:solidFill>
                        <a:latin typeface="Cambria Math"/>
                      </a:rPr>
                      <m:t>𝒇</m:t>
                    </m:r>
                    <m:r>
                      <a:rPr lang="en-US" b="1" i="1" dirty="0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b="1" i="1" dirty="0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2145268"/>
                <a:ext cx="3163815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344" t="-6349" r="-2111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297415" y="2160136"/>
                <a:ext cx="663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= 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415" y="2160136"/>
                <a:ext cx="66396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467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1100624" y="457200"/>
            <a:ext cx="2614883" cy="707886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Continuous</a:t>
            </a:r>
            <a:endParaRPr lang="en-US" sz="4000" b="1" dirty="0">
              <a:solidFill>
                <a:srgbClr val="7030A0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3352800" y="55626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3137214" y="5257800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214" y="5257800"/>
                <a:ext cx="36798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/>
          <p:cNvCxnSpPr/>
          <p:nvPr/>
        </p:nvCxnSpPr>
        <p:spPr>
          <a:xfrm>
            <a:off x="3290720" y="3276600"/>
            <a:ext cx="20066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992951" y="3291468"/>
                <a:ext cx="491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|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𝐼</m:t>
                    </m:r>
                  </m:oMath>
                </a14:m>
                <a:r>
                  <a:rPr lang="en-US" dirty="0" smtClean="0"/>
                  <a:t>|</a:t>
                </a:r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951" y="3291468"/>
                <a:ext cx="491738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9877" t="-8197" r="-2345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525676" y="2971800"/>
                <a:ext cx="903324" cy="486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lim>
                          </m:limLow>
                        </m:fName>
                        <m:e/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676" y="2971800"/>
                <a:ext cx="903324" cy="486865"/>
              </a:xfrm>
              <a:prstGeom prst="rect">
                <a:avLst/>
              </a:prstGeom>
              <a:blipFill rotWithShape="1">
                <a:blip r:embed="rId11"/>
                <a:stretch>
                  <a:fillRect t="-5063" r="-8054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560549" y="3095528"/>
                <a:ext cx="8611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=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2060"/>
                        </a:solidFill>
                        <a:latin typeface="Cambria Math"/>
                      </a:rPr>
                      <m:t>𝒇</m:t>
                    </m:r>
                    <m:r>
                      <a:rPr lang="en-US" b="1" i="1" dirty="0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b="1" i="1" dirty="0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549" y="3095528"/>
                <a:ext cx="861133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5674" t="-8333" r="-1205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780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43" grpId="0"/>
      <p:bldP spid="30" grpId="0"/>
      <p:bldP spid="30" grpId="1"/>
      <p:bldP spid="71" grpId="0"/>
      <p:bldP spid="13" grpId="0" animBg="1"/>
      <p:bldP spid="21" grpId="0"/>
      <p:bldP spid="21" grpId="1"/>
      <p:bldP spid="28" grpId="0"/>
      <p:bldP spid="34" grpId="0" animBg="1"/>
      <p:bldP spid="35" grpId="0" animBg="1"/>
      <p:bldP spid="58" grpId="0" animBg="1"/>
      <p:bldP spid="60" grpId="0" animBg="1"/>
      <p:bldP spid="36" grpId="0"/>
      <p:bldP spid="37" grpId="0" animBg="1"/>
      <p:bldP spid="64" grpId="0"/>
      <p:bldP spid="44" grpId="0"/>
      <p:bldP spid="46" grpId="0"/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Continuous</a:t>
            </a:r>
            <a:r>
              <a:rPr lang="en-US" sz="3200" b="1" dirty="0" smtClean="0"/>
              <a:t> </a:t>
            </a:r>
            <a:r>
              <a:rPr lang="en-US" sz="3200" b="1" dirty="0" smtClean="0">
                <a:solidFill>
                  <a:srgbClr val="0070C0"/>
                </a:solidFill>
              </a:rPr>
              <a:t>random variable</a:t>
            </a:r>
            <a:endParaRPr lang="en-US" sz="32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 random variable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 smtClean="0"/>
                  <a:t> is said to be continuous random variable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If there exists a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</m:sub>
                    </m:sSub>
                  </m:oMath>
                </a14:m>
                <a:r>
                  <a:rPr lang="en-US" sz="2000" dirty="0" smtClean="0"/>
                  <a:t> such that,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206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is defined for all real numbers.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206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is nonnegative.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For any interval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𝐼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=[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 </a:t>
                </a:r>
                <a:endParaRPr lang="en-US" sz="2000" dirty="0" smtClean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 smtClean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 smtClean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55657" y="4003793"/>
                <a:ext cx="121379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P[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∈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b="1" dirty="0" smtClean="0"/>
                  <a:t>]  =</a:t>
                </a:r>
                <a:endParaRPr lang="en-US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657" y="4003793"/>
                <a:ext cx="121379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4523" t="-8333" r="-804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465291" y="3888989"/>
                <a:ext cx="1492396" cy="7206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sup>
                        <m:e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𝑿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𝒅𝒙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291" y="3888989"/>
                <a:ext cx="1492396" cy="720647"/>
              </a:xfrm>
              <a:prstGeom prst="rect">
                <a:avLst/>
              </a:prstGeom>
              <a:blipFill rotWithShape="1">
                <a:blip r:embed="rId4"/>
                <a:stretch>
                  <a:fillRect r="-4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066800" y="4460953"/>
                <a:ext cx="2045624" cy="689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∞ 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𝑿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𝒅𝒙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460953"/>
                <a:ext cx="2045624" cy="689997"/>
              </a:xfrm>
              <a:prstGeom prst="rect">
                <a:avLst/>
              </a:prstGeom>
              <a:blipFill rotWithShape="1">
                <a:blip r:embed="rId5"/>
                <a:stretch>
                  <a:fillRect r="-3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3962400" y="1905000"/>
            <a:ext cx="3224903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62200" y="5486400"/>
            <a:ext cx="482510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Since integral exists for each continuous function.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3352800" y="3974068"/>
                <a:ext cx="15954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Area </a:t>
                </a:r>
                <a:r>
                  <a:rPr lang="en-US" dirty="0" smtClean="0"/>
                  <a:t>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206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</m:sub>
                    </m:sSub>
                    <m:r>
                      <a:rPr lang="en-US" b="1" i="1" dirty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3974068"/>
                <a:ext cx="1595437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053" t="-8197" r="-534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4781306" y="4003793"/>
                <a:ext cx="139089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for interval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𝐼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306" y="4003793"/>
                <a:ext cx="1390894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493" t="-8333" r="-4803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2362200" y="5486400"/>
                <a:ext cx="43387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206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</m:sub>
                    </m:sSub>
                  </m:oMath>
                </a14:m>
                <a:r>
                  <a:rPr lang="en-US" dirty="0" smtClean="0"/>
                  <a:t> is called probability density function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486400"/>
                <a:ext cx="4338752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422" t="-8197" r="-154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711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7" grpId="0" animBg="1"/>
      <p:bldP spid="8" grpId="0"/>
      <p:bldP spid="9" grpId="0"/>
      <p:bldP spid="5" grpId="0" animBg="1"/>
      <p:bldP spid="6" grpId="0" animBg="1"/>
      <p:bldP spid="6" grpId="1" animBg="1"/>
      <p:bldP spid="10" grpId="0"/>
      <p:bldP spid="10" grpId="1"/>
      <p:bldP spid="11" grpId="0"/>
      <p:bldP spid="11" grpId="1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Examples</a:t>
            </a:r>
            <a:endParaRPr lang="en-US" sz="36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7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Example</a:t>
            </a:r>
            <a:r>
              <a:rPr lang="en-US" sz="3600" b="1" dirty="0" smtClean="0">
                <a:solidFill>
                  <a:srgbClr val="0070C0"/>
                </a:solidFill>
              </a:rPr>
              <a:t> </a:t>
            </a:r>
            <a:r>
              <a:rPr lang="en-US" sz="3600" b="1" dirty="0" smtClean="0">
                <a:solidFill>
                  <a:srgbClr val="0070C0"/>
                </a:solidFill>
              </a:rPr>
              <a:t>1</a:t>
            </a:r>
            <a:endParaRPr lang="en-US" sz="36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 is </a:t>
                </a:r>
                <a:r>
                  <a:rPr lang="en-US" sz="2000" dirty="0" smtClean="0"/>
                  <a:t>a continuous </a:t>
                </a:r>
                <a:r>
                  <a:rPr lang="en-US" sz="2000" dirty="0"/>
                  <a:t>random variable </a:t>
                </a:r>
                <a:r>
                  <a:rPr lang="en-US" sz="2000" dirty="0" smtClean="0"/>
                  <a:t>with probability density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given by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(a) What is value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𝐶</m:t>
                    </m:r>
                  </m:oMath>
                </a14:m>
                <a:r>
                  <a:rPr lang="en-US" sz="2000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(b) Find 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]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09800" y="2362200"/>
                <a:ext cx="4259564" cy="5949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4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−2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  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     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2362200"/>
                <a:ext cx="4259564" cy="59490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72322" y="3886200"/>
                <a:ext cx="2079608" cy="721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−2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l-GR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ⅆ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322" y="3886200"/>
                <a:ext cx="2079608" cy="721801"/>
              </a:xfrm>
              <a:prstGeom prst="rect">
                <a:avLst/>
              </a:prstGeom>
              <a:blipFill rotWithShape="1">
                <a:blip r:embed="rId4"/>
                <a:stretch>
                  <a:fillRect r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4077629"/>
                <a:ext cx="603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77629"/>
                <a:ext cx="60305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1326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04582" y="3810000"/>
                <a:ext cx="2211439" cy="8234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𝐶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⋅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582" y="3810000"/>
                <a:ext cx="2211439" cy="823495"/>
              </a:xfrm>
              <a:prstGeom prst="rect">
                <a:avLst/>
              </a:prstGeom>
              <a:blipFill rotWithShape="1">
                <a:blip r:embed="rId6"/>
                <a:stretch>
                  <a:fillRect r="-3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169133" y="3959268"/>
                <a:ext cx="1626471" cy="620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𝐶</m:t>
                      </m:r>
                      <m:r>
                        <a:rPr lang="en-US" i="1">
                          <a:latin typeface="Cambria Math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16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9133" y="3959268"/>
                <a:ext cx="1626471" cy="620234"/>
              </a:xfrm>
              <a:prstGeom prst="rect">
                <a:avLst/>
              </a:prstGeom>
              <a:blipFill rotWithShape="1">
                <a:blip r:embed="rId7"/>
                <a:stretch>
                  <a:fillRect r="-4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822329" y="3962400"/>
                <a:ext cx="789510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</m:t>
                          </m:r>
                        </m:num>
                        <m:den>
                          <m:r>
                            <a:rPr lang="en-US" b="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2329" y="3962400"/>
                <a:ext cx="789510" cy="612732"/>
              </a:xfrm>
              <a:prstGeom prst="rect">
                <a:avLst/>
              </a:prstGeom>
              <a:blipFill rotWithShape="1">
                <a:blip r:embed="rId8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168672" y="480060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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587190" y="4633495"/>
                <a:ext cx="815160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190" y="4633495"/>
                <a:ext cx="815160" cy="612732"/>
              </a:xfrm>
              <a:prstGeom prst="rect">
                <a:avLst/>
              </a:prstGeom>
              <a:blipFill rotWithShape="1">
                <a:blip r:embed="rId9"/>
                <a:stretch>
                  <a:fillRect r="-9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52400" y="4087248"/>
            <a:ext cx="43633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3262" y="5955268"/>
            <a:ext cx="44755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60093" y="5955268"/>
                <a:ext cx="12698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P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  <m:r>
                      <a:rPr lang="en-US" b="1" i="1" dirty="0">
                        <a:latin typeface="Cambria Math"/>
                      </a:rPr>
                      <m:t>&gt;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/>
                  <a:t>] = </a:t>
                </a:r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93" y="5955268"/>
                <a:ext cx="1269899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3846" t="-8197" r="-769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111392" y="5755199"/>
                <a:ext cx="2188098" cy="7204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8</m:t>
                              </m:r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−2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l-GR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ⅆ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392" y="5755199"/>
                <a:ext cx="2188098" cy="720454"/>
              </a:xfrm>
              <a:prstGeom prst="rect">
                <a:avLst/>
              </a:prstGeom>
              <a:blipFill rotWithShape="1">
                <a:blip r:embed="rId11"/>
                <a:stretch>
                  <a:fillRect r="-33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420783" y="5652158"/>
                <a:ext cx="2208617" cy="8222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8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/>
                                </a:rPr>
                                <m:t>⋅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783" y="5652158"/>
                <a:ext cx="2208617" cy="822213"/>
              </a:xfrm>
              <a:prstGeom prst="rect">
                <a:avLst/>
              </a:prstGeom>
              <a:blipFill rotWithShape="1">
                <a:blip r:embed="rId12"/>
                <a:stretch>
                  <a:fillRect r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629400" y="5755199"/>
                <a:ext cx="1619674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⋅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8</m:t>
                              </m:r>
                            </m:num>
                            <m:den>
                              <m:r>
                                <a:rPr lang="en-US" b="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−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755199"/>
                <a:ext cx="1619674" cy="714683"/>
              </a:xfrm>
              <a:prstGeom prst="rect">
                <a:avLst/>
              </a:prstGeom>
              <a:blipFill rotWithShape="1">
                <a:blip r:embed="rId13"/>
                <a:stretch>
                  <a:fillRect r="-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312351" y="5789864"/>
                <a:ext cx="603049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351" y="5789864"/>
                <a:ext cx="603049" cy="610936"/>
              </a:xfrm>
              <a:prstGeom prst="rect">
                <a:avLst/>
              </a:prstGeom>
              <a:blipFill rotWithShape="1">
                <a:blip r:embed="rId14"/>
                <a:stretch>
                  <a:fillRect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4191000" y="1524000"/>
            <a:ext cx="4121351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676757" y="2286000"/>
            <a:ext cx="4010043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648200" y="2743200"/>
            <a:ext cx="4010043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5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  <p:bldP spid="8" grpId="0"/>
      <p:bldP spid="10" grpId="0"/>
      <p:bldP spid="11" grpId="0"/>
      <p:bldP spid="12" grpId="0"/>
      <p:bldP spid="13" grpId="0"/>
      <p:bldP spid="14" grpId="0" animBg="1"/>
      <p:bldP spid="15" grpId="0" animBg="1"/>
      <p:bldP spid="16" grpId="0"/>
      <p:bldP spid="17" grpId="0"/>
      <p:bldP spid="19" grpId="0"/>
      <p:bldP spid="20" grpId="0"/>
      <p:bldP spid="21" grpId="0"/>
      <p:bldP spid="9" grpId="0" animBg="1"/>
      <p:bldP spid="22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Expected value </a:t>
            </a:r>
            <a:r>
              <a:rPr lang="en-US" sz="3600" b="1" dirty="0" smtClean="0">
                <a:solidFill>
                  <a:srgbClr val="002060"/>
                </a:solidFill>
              </a:rPr>
              <a:t/>
            </a:r>
            <a:br>
              <a:rPr lang="en-US" sz="3600" b="1" dirty="0" smtClean="0">
                <a:solidFill>
                  <a:srgbClr val="002060"/>
                </a:solidFill>
              </a:rPr>
            </a:br>
            <a:r>
              <a:rPr lang="en-US" sz="3600" b="1" dirty="0" smtClean="0">
                <a:solidFill>
                  <a:srgbClr val="002060"/>
                </a:solidFill>
              </a:rPr>
              <a:t>of </a:t>
            </a:r>
            <a:r>
              <a:rPr lang="en-US" sz="3600" b="1" dirty="0">
                <a:solidFill>
                  <a:srgbClr val="002060"/>
                </a:solidFill>
              </a:rPr>
              <a:t>a </a:t>
            </a:r>
            <a:r>
              <a:rPr lang="en-US" sz="3600" b="1" dirty="0">
                <a:solidFill>
                  <a:srgbClr val="7030A0"/>
                </a:solidFill>
              </a:rPr>
              <a:t>continuous</a:t>
            </a:r>
            <a:r>
              <a:rPr lang="en-US" sz="3600" b="1" dirty="0">
                <a:solidFill>
                  <a:srgbClr val="002060"/>
                </a:solidFill>
              </a:rPr>
              <a:t> random variable</a:t>
            </a:r>
            <a:endParaRPr lang="en-US" sz="36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0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Expected value </a:t>
            </a:r>
            <a:r>
              <a:rPr lang="en-US" sz="3200" b="1" dirty="0">
                <a:solidFill>
                  <a:srgbClr val="002060"/>
                </a:solidFill>
              </a:rPr>
              <a:t/>
            </a:r>
            <a:br>
              <a:rPr lang="en-US" sz="3200" b="1" dirty="0">
                <a:solidFill>
                  <a:srgbClr val="002060"/>
                </a:solidFill>
              </a:rPr>
            </a:br>
            <a:r>
              <a:rPr lang="en-US" sz="3200" b="1" dirty="0">
                <a:solidFill>
                  <a:srgbClr val="002060"/>
                </a:solidFill>
              </a:rPr>
              <a:t>of a </a:t>
            </a:r>
            <a:r>
              <a:rPr lang="en-US" sz="3200" b="1" dirty="0">
                <a:solidFill>
                  <a:srgbClr val="7030A0"/>
                </a:solidFill>
              </a:rPr>
              <a:t>continuous</a:t>
            </a:r>
            <a:r>
              <a:rPr lang="en-US" sz="3200" b="1" dirty="0">
                <a:solidFill>
                  <a:srgbClr val="002060"/>
                </a:solidFill>
              </a:rPr>
              <a:t> random variable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 is a continuous random variable with probability density </a:t>
                </a:r>
                <a:r>
                  <a:rPr lang="en-US" sz="2000" dirty="0" smtClean="0"/>
                  <a:t> function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Suppose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𝒈</m:t>
                    </m:r>
                  </m:oMath>
                </a14:m>
                <a:r>
                  <a:rPr lang="en-US" sz="2000" dirty="0" smtClean="0"/>
                  <a:t> is any real valued function defined on all real numbers.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41457" y="2479793"/>
                <a:ext cx="82907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E[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b="1" dirty="0" smtClean="0"/>
                  <a:t>]  =</a:t>
                </a:r>
                <a:endParaRPr lang="en-US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457" y="2479793"/>
                <a:ext cx="829073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5882" t="-8333" r="-125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657992" y="2286000"/>
                <a:ext cx="1877886" cy="689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𝑿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𝒅𝒙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992" y="2286000"/>
                <a:ext cx="1877886" cy="689932"/>
              </a:xfrm>
              <a:prstGeom prst="rect">
                <a:avLst/>
              </a:prstGeom>
              <a:blipFill rotWithShape="1">
                <a:blip r:embed="rId4"/>
                <a:stretch>
                  <a:fillRect r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819400" y="4994393"/>
                <a:ext cx="81464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E[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b="1" dirty="0" smtClean="0"/>
                  <a:t>]  =</a:t>
                </a:r>
                <a:endParaRPr lang="en-US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994393"/>
                <a:ext cx="81464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6767" t="-8197" r="-1278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560642" y="4800600"/>
                <a:ext cx="2225738" cy="689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𝒈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𝑿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𝒅𝒙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642" y="4800600"/>
                <a:ext cx="2225738" cy="689932"/>
              </a:xfrm>
              <a:prstGeom prst="rect">
                <a:avLst/>
              </a:prstGeom>
              <a:blipFill rotWithShape="1">
                <a:blip r:embed="rId6"/>
                <a:stretch>
                  <a:fillRect r="-3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048000" y="4355068"/>
                <a:ext cx="111280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b="1" dirty="0" smtClean="0"/>
                  <a:t>  =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𝒈</m:t>
                    </m:r>
                    <m:r>
                      <a:rPr lang="en-US" b="1" i="1" smtClean="0">
                        <a:latin typeface="Cambria Math"/>
                      </a:rPr>
                      <m:t>(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  <m:r>
                      <a:rPr lang="en-US" b="1" i="1" smtClean="0">
                        <a:latin typeface="Cambria Math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4355068"/>
                <a:ext cx="1112805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874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4114800" y="1600200"/>
            <a:ext cx="4010043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19600" y="3733800"/>
            <a:ext cx="4010043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0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7" grpId="0" animBg="1"/>
      <p:bldP spid="8" grpId="0"/>
      <p:bldP spid="9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Probability Distribution Function</a:t>
            </a:r>
            <a:br>
              <a:rPr lang="en-US" sz="3600" b="1" dirty="0" smtClean="0">
                <a:solidFill>
                  <a:srgbClr val="0070C0"/>
                </a:solidFill>
              </a:rPr>
            </a:br>
            <a:r>
              <a:rPr lang="en-US" sz="3600" b="1" dirty="0" smtClean="0"/>
              <a:t>of</a:t>
            </a:r>
            <a:r>
              <a:rPr lang="en-US" sz="3600" b="1" dirty="0" smtClean="0">
                <a:solidFill>
                  <a:srgbClr val="0070C0"/>
                </a:solidFill>
              </a:rPr>
              <a:t/>
            </a:r>
            <a:br>
              <a:rPr lang="en-US" sz="3600" b="1" dirty="0" smtClean="0">
                <a:solidFill>
                  <a:srgbClr val="0070C0"/>
                </a:solidFill>
              </a:rPr>
            </a:br>
            <a:r>
              <a:rPr lang="en-US" sz="3600" b="1" dirty="0" smtClean="0">
                <a:solidFill>
                  <a:srgbClr val="7030A0"/>
                </a:solidFill>
              </a:rPr>
              <a:t>continuous</a:t>
            </a:r>
            <a:r>
              <a:rPr lang="en-US" sz="3600" b="1" dirty="0" smtClean="0">
                <a:solidFill>
                  <a:srgbClr val="002060"/>
                </a:solidFill>
              </a:rPr>
              <a:t> </a:t>
            </a:r>
            <a:r>
              <a:rPr lang="en-US" sz="3600" b="1" dirty="0">
                <a:solidFill>
                  <a:srgbClr val="002060"/>
                </a:solidFill>
              </a:rPr>
              <a:t>random variable</a:t>
            </a:r>
            <a:endParaRPr lang="en-US" sz="36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0" y="3200400"/>
            <a:ext cx="5638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Probability Distribution </a:t>
            </a:r>
            <a:r>
              <a:rPr lang="en-US" sz="3200" b="1" dirty="0" smtClean="0">
                <a:solidFill>
                  <a:srgbClr val="0070C0"/>
                </a:solidFill>
              </a:rPr>
              <a:t>Function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For  a </a:t>
                </a:r>
                <a:r>
                  <a:rPr lang="en-US" sz="2000" dirty="0"/>
                  <a:t>continuous random variable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Probability distribution function is a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𝑭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 smtClean="0"/>
                  <a:t> defined as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𝑭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 smtClean="0"/>
                  <a:t> is always nonnegative.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𝑭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≤1</m:t>
                    </m:r>
                  </m:oMath>
                </a14:m>
                <a:r>
                  <a:rPr lang="en-US" sz="2000" dirty="0" smtClean="0"/>
                  <a:t> for all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𝑭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 smtClean="0"/>
                  <a:t> is monotonically increasing function.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743200" y="3200400"/>
                <a:ext cx="949042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𝑭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b="1" dirty="0" smtClean="0"/>
                  <a:t>=</a:t>
                </a:r>
                <a:endParaRPr lang="en-US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3200400"/>
                <a:ext cx="94904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025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567528" y="3181637"/>
                <a:ext cx="115666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P[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&lt;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b="1" dirty="0" smtClean="0"/>
                  <a:t>]  </a:t>
                </a:r>
                <a:endParaRPr lang="en-US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528" y="3181637"/>
                <a:ext cx="115666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4211" t="-8197" r="-842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3886200" y="2362200"/>
            <a:ext cx="4010043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98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Relationship</a:t>
                </a:r>
                <a:r>
                  <a:rPr lang="en-US" sz="3200" b="1" dirty="0" smtClean="0"/>
                  <a:t> between </a:t>
                </a:r>
                <a:r>
                  <a:rPr lang="en-US" sz="3200" dirty="0" smtClean="0"/>
                  <a:t/>
                </a:r>
                <a:br>
                  <a:rPr lang="en-US" sz="32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𝑭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3200" dirty="0" smtClean="0"/>
                  <a:t> </a:t>
                </a:r>
                <a:r>
                  <a:rPr lang="en-US" sz="3200" b="1" dirty="0" smtClean="0"/>
                  <a:t>and</a:t>
                </a:r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3200" dirty="0" smtClean="0"/>
                  <a:t> </a:t>
                </a:r>
                <a:endParaRPr lang="en-US" sz="32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Placeholder 7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6726" y="2103438"/>
                <a:ext cx="4555273" cy="639762"/>
              </a:xfrm>
              <a:ln>
                <a:solidFill>
                  <a:schemeClr val="tx1"/>
                </a:solidFill>
              </a:ln>
            </p:spPr>
            <p:txBody>
              <a:bodyPr anchor="ctr"/>
              <a:lstStyle/>
              <a:p>
                <a:r>
                  <a:rPr lang="en-US" sz="2000" b="0" dirty="0" smtClean="0"/>
                  <a:t>Given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𝑭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b="0" dirty="0" smtClean="0"/>
                  <a:t>, how to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</m:sub>
                    </m:sSub>
                    <m:d>
                      <m:dPr>
                        <m:ctrlPr>
                          <a:rPr lang="en-US" sz="2000" b="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b="0" dirty="0" smtClean="0"/>
                  <a:t>?</a:t>
                </a:r>
                <a:endParaRPr lang="en-US" sz="2000" b="0" dirty="0"/>
              </a:p>
            </p:txBody>
          </p:sp>
        </mc:Choice>
        <mc:Fallback>
          <p:sp>
            <p:nvSpPr>
              <p:cNvPr id="8" name="Tex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726" y="2103438"/>
                <a:ext cx="4555273" cy="639762"/>
              </a:xfrm>
              <a:blipFill rotWithShape="1">
                <a:blip r:embed="rId3"/>
                <a:stretch>
                  <a:fillRect l="-133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 Placeholder 9"/>
              <p:cNvSpPr>
                <a:spLocks noGrp="1"/>
              </p:cNvSpPr>
              <p:nvPr>
                <p:ph type="body" sz="quarter" idx="3"/>
              </p:nvPr>
            </p:nvSpPr>
            <p:spPr>
              <a:xfrm>
                <a:off x="4645025" y="2103438"/>
                <a:ext cx="4651375" cy="639762"/>
              </a:xfrm>
              <a:ln>
                <a:solidFill>
                  <a:schemeClr val="tx1"/>
                </a:solidFill>
              </a:ln>
            </p:spPr>
            <p:txBody>
              <a:bodyPr anchor="ctr"/>
              <a:lstStyle/>
              <a:p>
                <a:r>
                  <a:rPr lang="en-US" sz="2000" b="0" dirty="0" smtClean="0"/>
                  <a:t>Given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b="0" dirty="0"/>
                  <a:t>, how to calculate</a:t>
                </a:r>
                <a:r>
                  <a:rPr lang="en-US" sz="2000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𝑭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</m:sub>
                    </m:sSub>
                    <m:d>
                      <m:dPr>
                        <m:ctrlPr>
                          <a:rPr lang="en-US" sz="2000" b="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b="0" dirty="0" smtClean="0"/>
                  <a:t>?</a:t>
                </a:r>
                <a:endParaRPr lang="en-US" sz="2000" b="0" dirty="0"/>
              </a:p>
            </p:txBody>
          </p:sp>
        </mc:Choice>
        <mc:Fallback>
          <p:sp>
            <p:nvSpPr>
              <p:cNvPr id="10" name="Tex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xfrm>
                <a:off x="4645025" y="2103438"/>
                <a:ext cx="4651375" cy="639762"/>
              </a:xfrm>
              <a:blipFill rotWithShape="1">
                <a:blip r:embed="rId4"/>
                <a:stretch>
                  <a:fillRect l="-130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21509" y="3380161"/>
                <a:ext cx="93140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b="1" dirty="0" smtClean="0"/>
                  <a:t>=</a:t>
                </a:r>
                <a:endParaRPr lang="en-US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509" y="3380161"/>
                <a:ext cx="93140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961" t="-8197" r="-1045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514600" y="838200"/>
            <a:ext cx="4010043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181600" y="3337830"/>
                <a:ext cx="949042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𝑭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b="1" dirty="0" smtClean="0"/>
                  <a:t>=</a:t>
                </a:r>
                <a:endParaRPr lang="en-US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3337830"/>
                <a:ext cx="949042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025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62655" y="3200400"/>
                <a:ext cx="1166345" cy="629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𝑑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𝑿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655" y="3200400"/>
                <a:ext cx="1166345" cy="629852"/>
              </a:xfrm>
              <a:prstGeom prst="rect">
                <a:avLst/>
              </a:prstGeom>
              <a:blipFill rotWithShape="1">
                <a:blip r:embed="rId7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5803605" y="3883618"/>
                <a:ext cx="1816395" cy="690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sup>
                        <m:e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𝑿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𝒅𝒙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605" y="3883618"/>
                <a:ext cx="1816395" cy="690830"/>
              </a:xfrm>
              <a:prstGeom prst="rect">
                <a:avLst/>
              </a:prstGeom>
              <a:blipFill rotWithShape="1">
                <a:blip r:embed="rId8"/>
                <a:stretch>
                  <a:fillRect r="-4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1524000" y="1524000"/>
            <a:ext cx="2819399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096000" y="1524000"/>
            <a:ext cx="2971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6203124" y="3330660"/>
                <a:ext cx="115666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P[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&lt;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b="1" dirty="0" smtClean="0"/>
                  <a:t>]  </a:t>
                </a:r>
                <a:endParaRPr lang="en-US" b="1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124" y="3330660"/>
                <a:ext cx="1156663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4762" t="-8197" r="-846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130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1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uiExpand="1" build="p" animBg="1"/>
      <p:bldP spid="10" grpId="0" uiExpand="1" build="p" animBg="1"/>
      <p:bldP spid="6" grpId="0" animBg="1"/>
      <p:bldP spid="7" grpId="0" animBg="1"/>
      <p:bldP spid="12" grpId="0" animBg="1"/>
      <p:bldP spid="13" grpId="0"/>
      <p:bldP spid="16" grpId="0"/>
      <p:bldP spid="17" grpId="0" animBg="1"/>
      <p:bldP spid="18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Uniform </a:t>
            </a:r>
            <a:r>
              <a:rPr lang="en-US" b="1" dirty="0" smtClean="0">
                <a:solidFill>
                  <a:srgbClr val="0070C0"/>
                </a:solidFill>
              </a:rPr>
              <a:t>Probability Space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7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Example </a:t>
            </a:r>
            <a:r>
              <a:rPr lang="en-US" sz="3600" b="1" dirty="0" smtClean="0">
                <a:solidFill>
                  <a:srgbClr val="0070C0"/>
                </a:solidFill>
              </a:rPr>
              <a:t>2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686800" cy="47545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 is a continuous random variable with </a:t>
                </a:r>
                <a:r>
                  <a:rPr lang="en-US" sz="2000" dirty="0" smtClean="0"/>
                  <a:t>probability distribution  </a:t>
                </a:r>
                <a:r>
                  <a:rPr lang="en-US" sz="2000" dirty="0"/>
                  <a:t>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𝑭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dirty="0"/>
                  <a:t> is a continuous random variable with probability distribution 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𝑭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𝒀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𝒀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are independent.</a:t>
                </a:r>
                <a:endParaRPr lang="en-US" sz="2000" b="1" i="1" dirty="0" smtClean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𝒁</m:t>
                    </m:r>
                  </m:oMath>
                </a14:m>
                <a:r>
                  <a:rPr lang="en-US" sz="2000" dirty="0" smtClean="0"/>
                  <a:t>= </a:t>
                </a:r>
                <a:r>
                  <a:rPr lang="en-US" sz="2000" b="1" dirty="0" smtClean="0"/>
                  <a:t>max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What is probability distribution function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𝒁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?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686800" cy="4754563"/>
              </a:xfrm>
              <a:blipFill rotWithShape="1">
                <a:blip r:embed="rId2"/>
                <a:stretch>
                  <a:fillRect l="-702" t="-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61BB-7A72-48FB-85BD-B2543F19826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260072" y="3676363"/>
                <a:ext cx="93782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𝑭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𝒁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b="1" dirty="0" smtClean="0"/>
                  <a:t>=</a:t>
                </a:r>
                <a:endParaRPr lang="en-US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072" y="3676363"/>
                <a:ext cx="937821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039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114800" y="3657600"/>
                <a:ext cx="114223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P[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𝒁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&lt;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b="1" dirty="0" smtClean="0"/>
                  <a:t>]  </a:t>
                </a:r>
                <a:endParaRPr lang="en-US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657600"/>
                <a:ext cx="1142236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4278" t="-8197" r="-855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869672" y="3992831"/>
                <a:ext cx="218688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=  P[max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b="1" i="0" smtClean="0">
                        <a:solidFill>
                          <a:srgbClr val="7030A0"/>
                        </a:solidFill>
                        <a:latin typeface="Cambria Math"/>
                      </a:rPr>
                      <m:t>𝐗</m:t>
                    </m:r>
                    <m:r>
                      <a:rPr lang="en-US" b="1" i="0" smtClean="0">
                        <a:solidFill>
                          <a:srgbClr val="7030A0"/>
                        </a:solidFill>
                        <a:latin typeface="Cambria Math"/>
                      </a:rPr>
                      <m:t>,</m:t>
                    </m:r>
                    <m:r>
                      <a:rPr lang="en-US" b="1" i="0" smtClean="0">
                        <a:solidFill>
                          <a:srgbClr val="7030A0"/>
                        </a:solidFill>
                        <a:latin typeface="Cambria Math"/>
                      </a:rPr>
                      <m:t>𝐘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&lt;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b="1" dirty="0" smtClean="0"/>
                  <a:t>]  </a:t>
                </a:r>
                <a:endParaRPr lang="en-US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672" y="3992831"/>
                <a:ext cx="2186881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507" t="-8197" r="-39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869672" y="4373831"/>
                <a:ext cx="240117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=  P[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7030A0"/>
                        </a:solidFill>
                        <a:latin typeface="Cambria Math"/>
                      </a:rPr>
                      <m:t>𝐗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&lt;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b="1" dirty="0" smtClean="0"/>
                  <a:t> and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7030A0"/>
                        </a:solidFill>
                        <a:latin typeface="Cambria Math"/>
                      </a:rPr>
                      <m:t>𝐘</m:t>
                    </m:r>
                    <m:r>
                      <a:rPr lang="en-US" b="1" i="1">
                        <a:latin typeface="Cambria Math"/>
                      </a:rPr>
                      <m:t>&lt;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b="1" dirty="0" smtClean="0"/>
                  <a:t>]  </a:t>
                </a:r>
                <a:endParaRPr lang="en-US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672" y="4373831"/>
                <a:ext cx="2401170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284" t="-8197" r="-304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869672" y="4754831"/>
                <a:ext cx="243162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=  P[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7030A0"/>
                        </a:solidFill>
                        <a:latin typeface="Cambria Math"/>
                      </a:rPr>
                      <m:t>𝐗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&lt;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b="1" dirty="0" smtClean="0"/>
                  <a:t> ]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⋅ </m:t>
                    </m:r>
                  </m:oMath>
                </a14:m>
                <a:r>
                  <a:rPr lang="en-US" b="1" dirty="0" smtClean="0"/>
                  <a:t>P[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7030A0"/>
                        </a:solidFill>
                        <a:latin typeface="Cambria Math"/>
                      </a:rPr>
                      <m:t>𝐘</m:t>
                    </m:r>
                    <m:r>
                      <a:rPr lang="en-US" b="1" i="1">
                        <a:latin typeface="Cambria Math"/>
                      </a:rPr>
                      <m:t>&lt;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b="1" dirty="0" smtClean="0"/>
                  <a:t>]  </a:t>
                </a:r>
                <a:endParaRPr lang="en-US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672" y="4754831"/>
                <a:ext cx="2431628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256" t="-8197" r="-300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869672" y="5135831"/>
                <a:ext cx="180799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𝑭</m:t>
                        </m:r>
                      </m:e>
                      <m:sub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1" i="1" smtClean="0">
                        <a:latin typeface="Cambria Math"/>
                      </a:rPr>
                      <m:t>⋅ 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𝑭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𝒀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672" y="5135831"/>
                <a:ext cx="1807995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041" t="-8197" r="-50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3270812" y="5732760"/>
                <a:ext cx="92018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𝒁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b="1" dirty="0" smtClean="0"/>
                  <a:t>=</a:t>
                </a:r>
                <a:endParaRPr lang="en-US" b="1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812" y="5732760"/>
                <a:ext cx="920188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987" t="-8197" r="-1059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211805" y="5715000"/>
                <a:ext cx="162204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𝑭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⋅ 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𝒀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805" y="5715000"/>
                <a:ext cx="162204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45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074154" y="5715000"/>
                <a:ext cx="162204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⋅ 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𝑭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𝒀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154" y="5715000"/>
                <a:ext cx="1622047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449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5833851" y="568659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+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4114800" y="1219200"/>
            <a:ext cx="47244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114800" y="1752600"/>
            <a:ext cx="47244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8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3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75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25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uiExpand="1" build="p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/>
      <p:bldP spid="22" grpId="0" animBg="1"/>
      <p:bldP spid="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Problem </a:t>
            </a:r>
            <a:r>
              <a:rPr lang="en-US" sz="3600" b="1" dirty="0" smtClean="0">
                <a:solidFill>
                  <a:srgbClr val="0070C0"/>
                </a:solidFill>
              </a:rPr>
              <a:t>2</a:t>
            </a:r>
            <a:br>
              <a:rPr lang="en-US" sz="3600" b="1" dirty="0" smtClean="0">
                <a:solidFill>
                  <a:srgbClr val="0070C0"/>
                </a:solidFill>
              </a:rPr>
            </a:b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2</a:t>
            </a:r>
            <a:r>
              <a:rPr lang="en-US" sz="2000" dirty="0" smtClean="0"/>
              <a:t> points are picked from a unit square.</a:t>
            </a:r>
          </a:p>
          <a:p>
            <a:pPr marL="0" indent="0">
              <a:buNone/>
            </a:pPr>
            <a:r>
              <a:rPr lang="en-US" sz="2000" dirty="0" smtClean="0"/>
              <a:t>What is the expected </a:t>
            </a:r>
            <a:r>
              <a:rPr lang="en-US" sz="2000" dirty="0" smtClean="0"/>
              <a:t>square of </a:t>
            </a:r>
            <a:r>
              <a:rPr lang="en-US" sz="2000" dirty="0" smtClean="0"/>
              <a:t>distance </a:t>
            </a:r>
            <a:r>
              <a:rPr lang="en-US" sz="2000" dirty="0" smtClean="0"/>
              <a:t>between the two points ?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724400" y="4876800"/>
            <a:ext cx="3962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76600" y="1600200"/>
            <a:ext cx="2373256" cy="2133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029200" y="22555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810000" y="2703314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9" idx="7"/>
          </p:cNvCxnSpPr>
          <p:nvPr/>
        </p:nvCxnSpPr>
        <p:spPr>
          <a:xfrm flipV="1">
            <a:off x="3940082" y="2308860"/>
            <a:ext cx="1089118" cy="41007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667000" y="3669268"/>
                <a:ext cx="7344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0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0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3669268"/>
                <a:ext cx="734495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08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486400" y="1307068"/>
                <a:ext cx="7344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1307068"/>
                <a:ext cx="73449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08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05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3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8" grpId="0" animBg="1"/>
      <p:bldP spid="15" grpId="0" animBg="1"/>
      <p:bldP spid="17" grpId="0" animBg="1"/>
      <p:bldP spid="19" grpId="0" animBg="1"/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Problem </a:t>
            </a:r>
            <a:r>
              <a:rPr lang="en-US" sz="3600" b="1" dirty="0" smtClean="0">
                <a:solidFill>
                  <a:srgbClr val="0070C0"/>
                </a:solidFill>
              </a:rPr>
              <a:t>2</a:t>
            </a:r>
            <a:br>
              <a:rPr lang="en-US" sz="3600" b="1" dirty="0" smtClean="0">
                <a:solidFill>
                  <a:srgbClr val="0070C0"/>
                </a:solidFill>
              </a:rPr>
            </a:br>
            <a:endParaRPr lang="en-US" sz="36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76600" y="1600200"/>
            <a:ext cx="2373256" cy="2133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029200" y="22555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810000" y="2703314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9" idx="7"/>
          </p:cNvCxnSpPr>
          <p:nvPr/>
        </p:nvCxnSpPr>
        <p:spPr>
          <a:xfrm flipV="1">
            <a:off x="3940082" y="2308860"/>
            <a:ext cx="1089118" cy="41007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93616" y="762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Idea: 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84606" y="838200"/>
            <a:ext cx="504612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What if </a:t>
            </a:r>
            <a:r>
              <a:rPr lang="en-US" dirty="0"/>
              <a:t>only </a:t>
            </a:r>
            <a:r>
              <a:rPr lang="en-US" b="1" dirty="0" smtClean="0">
                <a:solidFill>
                  <a:srgbClr val="0070C0"/>
                </a:solidFill>
              </a:rPr>
              <a:t>2</a:t>
            </a:r>
            <a:r>
              <a:rPr lang="en-US" dirty="0" smtClean="0"/>
              <a:t>nd </a:t>
            </a:r>
            <a:r>
              <a:rPr lang="en-US" dirty="0"/>
              <a:t>point is picked </a:t>
            </a:r>
            <a:r>
              <a:rPr lang="en-US" dirty="0" smtClean="0"/>
              <a:t>randomly uniformly.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810000" y="2712720"/>
            <a:ext cx="152400" cy="10668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403920" y="2895600"/>
                <a:ext cx="9645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20" y="2895600"/>
                <a:ext cx="96455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754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667000" y="3669268"/>
                <a:ext cx="7344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0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0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3669268"/>
                <a:ext cx="73449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08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486400" y="1307068"/>
                <a:ext cx="7344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1307068"/>
                <a:ext cx="73449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08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2315737" y="5706070"/>
                <a:ext cx="3911135" cy="92333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Picking each of its coordinates </a:t>
                </a:r>
              </a:p>
              <a:p>
                <a:pPr algn="ctr"/>
                <a:r>
                  <a:rPr lang="en-US" dirty="0" smtClean="0"/>
                  <a:t>uniformly randomly and independently </a:t>
                </a:r>
              </a:p>
              <a:p>
                <a:pPr algn="ctr"/>
                <a:r>
                  <a:rPr lang="en-US" dirty="0" smtClean="0"/>
                  <a:t>from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[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737" y="5706070"/>
                <a:ext cx="3911135" cy="923330"/>
              </a:xfrm>
              <a:prstGeom prst="rect">
                <a:avLst/>
              </a:prstGeom>
              <a:blipFill rotWithShape="1">
                <a:blip r:embed="rId6"/>
                <a:stretch>
                  <a:fillRect l="-778" t="-2597" r="-2022" b="-84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loud Callout 7"/>
          <p:cNvSpPr/>
          <p:nvPr/>
        </p:nvSpPr>
        <p:spPr>
          <a:xfrm>
            <a:off x="2133600" y="4245316"/>
            <a:ext cx="4419599" cy="1245108"/>
          </a:xfrm>
          <a:prstGeom prst="cloudCallout">
            <a:avLst>
              <a:gd name="adj1" fmla="val 9021"/>
              <a:gd name="adj2" fmla="val 7237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does picking a uniformly random point from unit square mean 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44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  <p:bldP spid="6" grpId="0"/>
      <p:bldP spid="21" grpId="0" animBg="1"/>
      <p:bldP spid="21" grpId="1" build="allAtOnce" animBg="1"/>
      <p:bldP spid="8" grpId="0" animBg="1"/>
      <p:bldP spid="8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Problem </a:t>
            </a:r>
            <a:r>
              <a:rPr lang="en-US" sz="3600" b="1" dirty="0" smtClean="0">
                <a:solidFill>
                  <a:srgbClr val="0070C0"/>
                </a:solidFill>
              </a:rPr>
              <a:t>2</a:t>
            </a:r>
            <a:br>
              <a:rPr lang="en-US" sz="3600" b="1" dirty="0" smtClean="0">
                <a:solidFill>
                  <a:srgbClr val="0070C0"/>
                </a:solidFill>
              </a:rPr>
            </a:br>
            <a:endParaRPr lang="en-US" sz="36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600200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0" smtClean="0">
                                <a:latin typeface="Cambria Math"/>
                              </a:rPr>
                              <m:t>𝐃𝐢𝐬𝐭𝐚𝐧𝐜𝐞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 smtClean="0"/>
                  <a:t>  =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600200"/>
                <a:ext cx="8610600" cy="4525963"/>
              </a:xfrm>
              <a:blipFill rotWithShape="1">
                <a:blip r:embed="rId2"/>
                <a:stretch>
                  <a:fillRect l="-779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76600" y="1600200"/>
            <a:ext cx="2373256" cy="2133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029200" y="22555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810000" y="2703314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9" idx="7"/>
          </p:cNvCxnSpPr>
          <p:nvPr/>
        </p:nvCxnSpPr>
        <p:spPr>
          <a:xfrm flipV="1">
            <a:off x="3940082" y="2308860"/>
            <a:ext cx="1089118" cy="41007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93616" y="762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Idea: 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84606" y="838200"/>
            <a:ext cx="504612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What if </a:t>
            </a:r>
            <a:r>
              <a:rPr lang="en-US" dirty="0"/>
              <a:t>only </a:t>
            </a:r>
            <a:r>
              <a:rPr lang="en-US" b="1" dirty="0" smtClean="0">
                <a:solidFill>
                  <a:srgbClr val="0070C0"/>
                </a:solidFill>
              </a:rPr>
              <a:t>2</a:t>
            </a:r>
            <a:r>
              <a:rPr lang="en-US" dirty="0" smtClean="0"/>
              <a:t>nd </a:t>
            </a:r>
            <a:r>
              <a:rPr lang="en-US" dirty="0"/>
              <a:t>point is picked </a:t>
            </a:r>
            <a:r>
              <a:rPr lang="en-US" dirty="0" smtClean="0"/>
              <a:t>randomly uniformly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810000" y="2712720"/>
            <a:ext cx="152400" cy="10668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403920" y="2895600"/>
                <a:ext cx="9645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20" y="2895600"/>
                <a:ext cx="96455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754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667000" y="3669268"/>
                <a:ext cx="7344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0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0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3669268"/>
                <a:ext cx="73449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08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486400" y="1307068"/>
                <a:ext cx="7344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1307068"/>
                <a:ext cx="73449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08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07293" y="4572000"/>
                <a:ext cx="3426707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/>
                                </a:rPr>
                                <m:t>Difference</m:t>
                              </m:r>
                              <m:r>
                                <a:rPr lang="en-US" b="0" i="0" dirty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/>
                                </a:rPr>
                                <m:t>in</m:t>
                              </m:r>
                              <m:r>
                                <a:rPr lang="en-US" b="0" i="0" dirty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1" dirty="0" smtClean="0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b="1" i="0" dirty="0" smtClean="0">
                                  <a:latin typeface="Cambria Math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/>
                                </a:rPr>
                                <m:t>coordinates</m:t>
                              </m:r>
                            </m:e>
                          </m:d>
                        </m:e>
                        <m:sup>
                          <m:r>
                            <a:rPr lang="en-US" b="1" i="0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293" y="4572000"/>
                <a:ext cx="3426707" cy="375552"/>
              </a:xfrm>
              <a:prstGeom prst="rect">
                <a:avLst/>
              </a:prstGeom>
              <a:blipFill rotWithShape="1">
                <a:blip r:embed="rId7"/>
                <a:stretch>
                  <a:fillRect t="-6452" r="-1779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334000" y="4582896"/>
                <a:ext cx="3758529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0" dirty="0" smtClean="0">
                              <a:latin typeface="Cambria Math"/>
                            </a:rPr>
                            <m:t>+   </m:t>
                          </m:r>
                          <m:d>
                            <m:dPr>
                              <m:ctrlPr>
                                <a:rPr lang="en-US" b="1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/>
                                </a:rPr>
                                <m:t>Difference</m:t>
                              </m:r>
                              <m:r>
                                <a:rPr lang="en-US" b="0" i="0" dirty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/>
                                </a:rPr>
                                <m:t>in</m:t>
                              </m:r>
                              <m:r>
                                <a:rPr lang="en-US" b="0" i="0" dirty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1" dirty="0" smtClean="0">
                                  <a:latin typeface="Cambria Math"/>
                                </a:rPr>
                                <m:t>𝒚</m:t>
                              </m:r>
                              <m:r>
                                <a:rPr lang="en-US" b="1" i="0" dirty="0" smtClean="0">
                                  <a:latin typeface="Cambria Math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/>
                                </a:rPr>
                                <m:t>coordinates</m:t>
                              </m:r>
                            </m:e>
                          </m:d>
                        </m:e>
                        <m:sup>
                          <m:r>
                            <a:rPr lang="en-US" b="1" i="0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4582896"/>
                <a:ext cx="3758529" cy="375552"/>
              </a:xfrm>
              <a:prstGeom prst="rect">
                <a:avLst/>
              </a:prstGeom>
              <a:blipFill rotWithShape="1">
                <a:blip r:embed="rId8"/>
                <a:stretch>
                  <a:fillRect t="-6557" r="-1459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401495" y="5245978"/>
                <a:ext cx="12450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495" y="5245978"/>
                <a:ext cx="1245020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588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/>
          <p:cNvSpPr/>
          <p:nvPr/>
        </p:nvSpPr>
        <p:spPr>
          <a:xfrm rot="5400000">
            <a:off x="3428368" y="3352168"/>
            <a:ext cx="306063" cy="35052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e 22"/>
          <p:cNvSpPr/>
          <p:nvPr/>
        </p:nvSpPr>
        <p:spPr>
          <a:xfrm rot="5400000">
            <a:off x="7209151" y="3399152"/>
            <a:ext cx="299352" cy="3417943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826101" y="5269468"/>
                <a:ext cx="1248226" cy="394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𝒚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101" y="5269468"/>
                <a:ext cx="1248226" cy="394788"/>
              </a:xfrm>
              <a:prstGeom prst="rect">
                <a:avLst/>
              </a:prstGeom>
              <a:blipFill rotWithShape="1">
                <a:blip r:embed="rId10"/>
                <a:stretch>
                  <a:fillRect t="-6154" r="-5366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-83903" y="4491335"/>
            <a:ext cx="1912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E[                    ]</a:t>
            </a:r>
            <a:endParaRPr lang="en-US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752600" y="4495800"/>
            <a:ext cx="3704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E[                                              ]</a:t>
            </a:r>
            <a:endParaRPr lang="en-US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515340" y="4534081"/>
            <a:ext cx="3704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E[                                              ]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4995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22" grpId="0"/>
      <p:bldP spid="5" grpId="0"/>
      <p:bldP spid="7" grpId="0" animBg="1"/>
      <p:bldP spid="23" grpId="0" animBg="1"/>
      <p:bldP spid="24" grpId="0"/>
      <p:bldP spid="13" grpId="0"/>
      <p:bldP spid="25" grpId="0"/>
      <p:bldP spid="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Problem </a:t>
            </a:r>
            <a:r>
              <a:rPr lang="en-US" sz="3600" b="1" dirty="0" smtClean="0">
                <a:solidFill>
                  <a:srgbClr val="0070C0"/>
                </a:solidFill>
              </a:rPr>
              <a:t>2</a:t>
            </a:r>
            <a:br>
              <a:rPr lang="en-US" sz="3600" b="1" dirty="0" smtClean="0">
                <a:solidFill>
                  <a:srgbClr val="0070C0"/>
                </a:solidFill>
              </a:rPr>
            </a:b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762000" y="2133600"/>
            <a:ext cx="7235886" cy="445532"/>
            <a:chOff x="1143000" y="3962400"/>
            <a:chExt cx="7235886" cy="445532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0" y="3962400"/>
              <a:ext cx="7235886" cy="445532"/>
              <a:chOff x="1143000" y="3962400"/>
              <a:chExt cx="7235886" cy="445532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1447800" y="4158734"/>
                <a:ext cx="67056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1143000" y="40386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200" y="39624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cxnSp>
          <p:nvCxnSpPr>
            <p:cNvPr id="7" name="Straight Connector 6"/>
            <p:cNvCxnSpPr/>
            <p:nvPr/>
          </p:nvCxnSpPr>
          <p:spPr>
            <a:xfrm>
              <a:off x="1447800" y="4038600"/>
              <a:ext cx="0" cy="1524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153400" y="4038600"/>
              <a:ext cx="0" cy="1524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Oval 15"/>
          <p:cNvSpPr/>
          <p:nvPr/>
        </p:nvSpPr>
        <p:spPr>
          <a:xfrm flipV="1">
            <a:off x="1676400" y="2209800"/>
            <a:ext cx="152400" cy="152400"/>
          </a:xfrm>
          <a:prstGeom prst="ellipse">
            <a:avLst/>
          </a:prstGeom>
          <a:solidFill>
            <a:srgbClr val="7030A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2670717" y="22098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752600" y="1905000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905000"/>
                <a:ext cx="460767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r="-17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/>
          <p:cNvCxnSpPr/>
          <p:nvPr/>
        </p:nvCxnSpPr>
        <p:spPr>
          <a:xfrm>
            <a:off x="2667000" y="1676400"/>
            <a:ext cx="0" cy="1143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82757" y="2209800"/>
            <a:ext cx="15842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772400" y="22098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1063233" y="2819400"/>
            <a:ext cx="1603767" cy="0"/>
          </a:xfrm>
          <a:prstGeom prst="straightConnector1">
            <a:avLst/>
          </a:prstGeom>
          <a:ln w="5715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667000" y="2819400"/>
            <a:ext cx="5180043" cy="0"/>
          </a:xfrm>
          <a:prstGeom prst="straightConnector1">
            <a:avLst/>
          </a:prstGeom>
          <a:ln w="5715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ight Brace 26"/>
          <p:cNvSpPr/>
          <p:nvPr/>
        </p:nvSpPr>
        <p:spPr>
          <a:xfrm rot="5400000">
            <a:off x="2126534" y="3684868"/>
            <a:ext cx="380997" cy="3407919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6248400" y="4114800"/>
            <a:ext cx="3962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 flipV="1">
            <a:off x="5334000" y="2209800"/>
            <a:ext cx="152400" cy="152400"/>
          </a:xfrm>
          <a:prstGeom prst="ellipse">
            <a:avLst/>
          </a:prstGeom>
          <a:solidFill>
            <a:srgbClr val="7030A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40837" y="3810000"/>
                <a:ext cx="44755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𝒁</m:t>
                    </m:r>
                  </m:oMath>
                </a14:m>
                <a:r>
                  <a:rPr lang="en-US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b="1" dirty="0" smtClean="0"/>
                  <a:t>:</a:t>
                </a:r>
                <a:endParaRPr lang="en-US" b="1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37" y="3810000"/>
                <a:ext cx="447558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297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44607" y="3810000"/>
                <a:ext cx="30367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Distance of the point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07" y="3810000"/>
                <a:ext cx="303679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603" t="-8197" r="-80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50479" y="4507468"/>
                <a:ext cx="925190" cy="37555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E[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𝒁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 smtClean="0"/>
                  <a:t>]  =</a:t>
                </a:r>
                <a:endParaRPr lang="en-US" b="1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79" y="4507468"/>
                <a:ext cx="925190" cy="375552"/>
              </a:xfrm>
              <a:prstGeom prst="rect">
                <a:avLst/>
              </a:prstGeom>
              <a:blipFill rotWithShape="1">
                <a:blip r:embed="rId12"/>
                <a:stretch>
                  <a:fillRect l="-5960" t="-6452" r="-11258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33400" y="4876800"/>
                <a:ext cx="3810000" cy="37555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E[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𝒁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 smtClean="0"/>
                  <a:t>|point is picked from </a:t>
                </a:r>
                <a:r>
                  <a:rPr lang="en-US" b="1" dirty="0" smtClean="0"/>
                  <a:t>left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]</a:t>
                </a:r>
                <a:r>
                  <a:rPr lang="en-US" b="1" dirty="0" smtClean="0"/>
                  <a:t> </a:t>
                </a:r>
                <a:endParaRPr lang="en-US" b="1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876800"/>
                <a:ext cx="3810000" cy="375552"/>
              </a:xfrm>
              <a:prstGeom prst="rect">
                <a:avLst/>
              </a:prstGeom>
              <a:blipFill rotWithShape="1">
                <a:blip r:embed="rId13"/>
                <a:stretch>
                  <a:fillRect l="-1440" t="-6452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892788" y="3273468"/>
                <a:ext cx="4105098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ea typeface="Cambria Math"/>
                  </a:rPr>
                  <a:t>P</a:t>
                </a:r>
                <a:r>
                  <a:rPr lang="en-US" dirty="0" smtClean="0">
                    <a:ea typeface="Cambria Math"/>
                  </a:rPr>
                  <a:t>[ </a:t>
                </a:r>
                <a:r>
                  <a:rPr lang="en-US" dirty="0" smtClean="0"/>
                  <a:t>the point is picked from left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  =  </a:t>
                </a:r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788" y="3273468"/>
                <a:ext cx="4105098" cy="369332"/>
              </a:xfrm>
              <a:prstGeom prst="rect">
                <a:avLst/>
              </a:prstGeom>
              <a:blipFill rotWithShape="1">
                <a:blip r:embed="rId14"/>
                <a:stretch>
                  <a:fillRect l="-1187" t="-8197" r="-163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867400" y="3200400"/>
                <a:ext cx="460767" cy="56489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3200400"/>
                <a:ext cx="460767" cy="564898"/>
              </a:xfrm>
              <a:prstGeom prst="rect">
                <a:avLst/>
              </a:prstGeom>
              <a:blipFill rotWithShape="1">
                <a:blip r:embed="rId15"/>
                <a:stretch>
                  <a:fillRect r="-1558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6540988" y="3276600"/>
                <a:ext cx="698012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988" y="3276600"/>
                <a:ext cx="698012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6452" r="-9402" b="-2258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3886200" y="4876800"/>
                <a:ext cx="5777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⋅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4876800"/>
                <a:ext cx="577786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197" r="-1383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4648200" y="4876800"/>
                <a:ext cx="3810000" cy="37555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E[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𝒁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 smtClean="0"/>
                  <a:t>|point is picked from </a:t>
                </a:r>
                <a:r>
                  <a:rPr lang="en-US" b="1" dirty="0" smtClean="0"/>
                  <a:t>right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]</a:t>
                </a:r>
                <a:r>
                  <a:rPr lang="en-US" b="1" dirty="0" smtClean="0"/>
                  <a:t> </a:t>
                </a:r>
                <a:endParaRPr lang="en-US" b="1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4876800"/>
                <a:ext cx="3810000" cy="375552"/>
              </a:xfrm>
              <a:prstGeom prst="rect">
                <a:avLst/>
              </a:prstGeom>
              <a:blipFill rotWithShape="1">
                <a:blip r:embed="rId18"/>
                <a:stretch>
                  <a:fillRect l="-1440" t="-6452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8077200" y="4888468"/>
                <a:ext cx="1174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⋅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4888468"/>
                <a:ext cx="1174103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197" r="-569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4343400" y="481078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+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2022696" y="5562600"/>
                <a:ext cx="568104" cy="6481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696" y="5562600"/>
                <a:ext cx="568104" cy="648126"/>
              </a:xfrm>
              <a:prstGeom prst="rect">
                <a:avLst/>
              </a:prstGeom>
              <a:blipFill rotWithShape="1">
                <a:blip r:embed="rId20"/>
                <a:stretch>
                  <a:fillRect r="-13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5867400" y="5524074"/>
                <a:ext cx="1164421" cy="6481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5524074"/>
                <a:ext cx="1164421" cy="648126"/>
              </a:xfrm>
              <a:prstGeom prst="rect">
                <a:avLst/>
              </a:prstGeom>
              <a:blipFill rotWithShape="1">
                <a:blip r:embed="rId21"/>
                <a:stretch>
                  <a:fillRect r="-6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ight Brace 60"/>
          <p:cNvSpPr/>
          <p:nvPr/>
        </p:nvSpPr>
        <p:spPr>
          <a:xfrm rot="5400000">
            <a:off x="6286500" y="3619499"/>
            <a:ext cx="380997" cy="35052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76200" y="4114800"/>
                <a:ext cx="12450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4114800"/>
                <a:ext cx="1245020" cy="369332"/>
              </a:xfrm>
              <a:prstGeom prst="rect">
                <a:avLst/>
              </a:prstGeom>
              <a:blipFill rotWithShape="1">
                <a:blip r:embed="rId22"/>
                <a:stretch>
                  <a:fillRect t="-8197" r="-588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1293616" y="762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Idea: 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084606" y="838200"/>
            <a:ext cx="40875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What if </a:t>
            </a:r>
            <a:r>
              <a:rPr lang="en-US" dirty="0"/>
              <a:t>only </a:t>
            </a:r>
            <a:r>
              <a:rPr lang="en-US" b="1" dirty="0" smtClean="0">
                <a:solidFill>
                  <a:srgbClr val="0070C0"/>
                </a:solidFill>
              </a:rPr>
              <a:t>2</a:t>
            </a:r>
            <a:r>
              <a:rPr lang="en-US" dirty="0" smtClean="0"/>
              <a:t>nd </a:t>
            </a:r>
            <a:r>
              <a:rPr lang="en-US" dirty="0"/>
              <a:t>point is picked </a:t>
            </a:r>
            <a:r>
              <a:rPr lang="en-US" dirty="0" smtClean="0"/>
              <a:t>randomly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284610" y="4114800"/>
                <a:ext cx="872290" cy="37555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= E[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𝒁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 smtClean="0"/>
                  <a:t>]</a:t>
                </a:r>
                <a:endParaRPr lang="en-US" b="1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610" y="4114800"/>
                <a:ext cx="872290" cy="375552"/>
              </a:xfrm>
              <a:prstGeom prst="rect">
                <a:avLst/>
              </a:prstGeom>
              <a:blipFill rotWithShape="1">
                <a:blip r:embed="rId23"/>
                <a:stretch>
                  <a:fillRect l="-6294" t="-6452" r="-11189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368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1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1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9" grpId="0"/>
      <p:bldP spid="27" grpId="0" animBg="1"/>
      <p:bldP spid="94" grpId="0" animBg="1"/>
      <p:bldP spid="100" grpId="0" animBg="1"/>
      <p:bldP spid="49" grpId="0" animBg="1"/>
      <p:bldP spid="51" grpId="0"/>
      <p:bldP spid="52" grpId="0" animBg="1"/>
      <p:bldP spid="53" grpId="0" animBg="1"/>
      <p:bldP spid="42" grpId="0" animBg="1"/>
      <p:bldP spid="48" grpId="0" animBg="1"/>
      <p:bldP spid="54" grpId="0" animBg="1"/>
      <p:bldP spid="55" grpId="0"/>
      <p:bldP spid="56" grpId="0" animBg="1"/>
      <p:bldP spid="57" grpId="0"/>
      <p:bldP spid="18" grpId="0"/>
      <p:bldP spid="58" grpId="0"/>
      <p:bldP spid="60" grpId="0"/>
      <p:bldP spid="61" grpId="0" animBg="1"/>
      <p:bldP spid="40" grpId="0"/>
      <p:bldP spid="4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Uniform </a:t>
            </a:r>
            <a:r>
              <a:rPr lang="en-US" sz="3600" b="1" dirty="0">
                <a:solidFill>
                  <a:srgbClr val="0070C0"/>
                </a:solidFill>
              </a:rPr>
              <a:t>Probability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23952" y="2209800"/>
            <a:ext cx="6998989" cy="457200"/>
            <a:chOff x="1304952" y="4038600"/>
            <a:chExt cx="6998989" cy="457200"/>
          </a:xfrm>
        </p:grpSpPr>
        <p:grpSp>
          <p:nvGrpSpPr>
            <p:cNvPr id="6" name="Group 5"/>
            <p:cNvGrpSpPr/>
            <p:nvPr/>
          </p:nvGrpSpPr>
          <p:grpSpPr>
            <a:xfrm>
              <a:off x="1304952" y="4126468"/>
              <a:ext cx="6998989" cy="369332"/>
              <a:chOff x="1304952" y="4126468"/>
              <a:chExt cx="6998989" cy="369332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1447800" y="4158734"/>
                <a:ext cx="67056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1304952" y="4126468"/>
                    <a:ext cx="3658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oMath>
                      </m:oMathPara>
                    </a14:m>
                    <a:endParaRPr lang="en-US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4952" y="4126468"/>
                    <a:ext cx="365806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8197" r="-21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7938135" y="4126468"/>
                    <a:ext cx="3658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en-US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38135" y="4126468"/>
                    <a:ext cx="365806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1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" name="Straight Connector 6"/>
            <p:cNvCxnSpPr/>
            <p:nvPr/>
          </p:nvCxnSpPr>
          <p:spPr>
            <a:xfrm>
              <a:off x="1447800" y="4038600"/>
              <a:ext cx="0" cy="1524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153400" y="4038600"/>
              <a:ext cx="0" cy="1524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/>
          <p:cNvCxnSpPr/>
          <p:nvPr/>
        </p:nvCxnSpPr>
        <p:spPr>
          <a:xfrm>
            <a:off x="0" y="2329934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514600" y="2286000"/>
            <a:ext cx="228600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247900" y="2057400"/>
            <a:ext cx="2667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781300" y="2057400"/>
            <a:ext cx="3429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362200" y="1611868"/>
                <a:ext cx="5058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7030A0"/>
                          </a:solidFill>
                          <a:latin typeface="Cambria Math"/>
                        </a:rPr>
                        <m:t>Δ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1611868"/>
                <a:ext cx="505843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707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/>
          <p:cNvCxnSpPr/>
          <p:nvPr/>
        </p:nvCxnSpPr>
        <p:spPr>
          <a:xfrm>
            <a:off x="2514600" y="2057400"/>
            <a:ext cx="0" cy="54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739483" y="2057400"/>
            <a:ext cx="0" cy="54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670717" y="22098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082757" y="2209800"/>
            <a:ext cx="15842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752600" y="1905000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905000"/>
                <a:ext cx="36798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33400" y="4419600"/>
                <a:ext cx="46198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b="1" dirty="0" smtClean="0"/>
                  <a:t>:</a:t>
                </a:r>
                <a:endParaRPr lang="en-US" b="1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419600"/>
                <a:ext cx="461986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22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937170" y="4419600"/>
            <a:ext cx="372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Difference in x-coordinate of 2 points.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43042" y="4888468"/>
                <a:ext cx="939616" cy="37555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E[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 smtClean="0"/>
                  <a:t>]  =</a:t>
                </a:r>
                <a:endParaRPr lang="en-US" b="1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42" y="4888468"/>
                <a:ext cx="939616" cy="375552"/>
              </a:xfrm>
              <a:prstGeom prst="rect">
                <a:avLst/>
              </a:prstGeom>
              <a:blipFill rotWithShape="1">
                <a:blip r:embed="rId7"/>
                <a:stretch>
                  <a:fillRect l="-5195" t="-6452" r="-11039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601952" y="3276600"/>
                <a:ext cx="2914388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ea typeface="Cambria Math"/>
                  </a:rPr>
                  <a:t>E</a:t>
                </a:r>
                <a:r>
                  <a:rPr lang="en-US" dirty="0" smtClean="0">
                    <a:ea typeface="Cambria Math"/>
                  </a:rPr>
                  <a:t>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 smtClean="0"/>
                  <a:t>|</a:t>
                </a:r>
                <a:r>
                  <a:rPr lang="en-US" dirty="0"/>
                  <a:t>the </a:t>
                </a:r>
                <a:r>
                  <a:rPr lang="en-US" dirty="0" smtClean="0"/>
                  <a:t>point is from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𝐼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  =  </a:t>
                </a:r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952" y="3276600"/>
                <a:ext cx="2914388" cy="375552"/>
              </a:xfrm>
              <a:prstGeom prst="rect">
                <a:avLst/>
              </a:prstGeom>
              <a:blipFill rotWithShape="1">
                <a:blip r:embed="rId8"/>
                <a:stretch>
                  <a:fillRect l="-1883" t="-6557" r="-272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644002" y="2819400"/>
                <a:ext cx="3069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ea typeface="Cambria Math"/>
                  </a:rPr>
                  <a:t>P</a:t>
                </a:r>
                <a:r>
                  <a:rPr lang="en-US" dirty="0" smtClean="0">
                    <a:ea typeface="Cambria Math"/>
                  </a:rPr>
                  <a:t>[ </a:t>
                </a:r>
                <a:r>
                  <a:rPr lang="en-US" dirty="0" smtClean="0"/>
                  <a:t>the first point is from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𝐼</m:t>
                    </m:r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  =  </a:t>
                </a:r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002" y="2819400"/>
                <a:ext cx="3069815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789" t="-8333" r="-258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590156" y="2831068"/>
                <a:ext cx="5058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7030A0"/>
                          </a:solidFill>
                          <a:latin typeface="Cambria Math"/>
                        </a:rPr>
                        <m:t>Δ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156" y="2831068"/>
                <a:ext cx="505844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68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486360" y="2373868"/>
                <a:ext cx="333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0070C0"/>
                          </a:solidFill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360" y="2373868"/>
                <a:ext cx="33304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18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5158085" y="3161874"/>
                <a:ext cx="2004715" cy="64812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≈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085" y="3161874"/>
                <a:ext cx="2004715" cy="648126"/>
              </a:xfrm>
              <a:prstGeom prst="rect">
                <a:avLst/>
              </a:prstGeom>
              <a:blipFill rotWithShape="1">
                <a:blip r:embed="rId12"/>
                <a:stretch>
                  <a:fillRect r="-3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353425" y="4688399"/>
                <a:ext cx="2541016" cy="7303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1−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l-GR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ⅆ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425" y="4688399"/>
                <a:ext cx="2541016" cy="730393"/>
              </a:xfrm>
              <a:prstGeom prst="rect">
                <a:avLst/>
              </a:prstGeom>
              <a:blipFill rotWithShape="1">
                <a:blip r:embed="rId13"/>
                <a:stretch>
                  <a:fillRect r="-2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886200" y="4564481"/>
                <a:ext cx="2256066" cy="8227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begChr m:val=""/>
                              <m:endChr m:val="|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𝟒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𝟒</m:t>
                                  </m:r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⋅</m:t>
                                  </m:r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𝟑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/>
                                </a:rPr>
                                <m:t> 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𝟒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𝟒</m:t>
                                  </m:r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⋅</m:t>
                                  </m:r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𝟑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4564481"/>
                <a:ext cx="2256066" cy="822789"/>
              </a:xfrm>
              <a:prstGeom prst="rect">
                <a:avLst/>
              </a:prstGeom>
              <a:blipFill rotWithShape="1">
                <a:blip r:embed="rId14"/>
                <a:stretch>
                  <a:fillRect r="-2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267292" y="5562600"/>
                <a:ext cx="1453218" cy="8227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𝟒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𝟒</m:t>
                                  </m:r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⋅</m:t>
                                  </m:r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𝟑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292" y="5562600"/>
                <a:ext cx="1453218" cy="822789"/>
              </a:xfrm>
              <a:prstGeom prst="rect">
                <a:avLst/>
              </a:prstGeom>
              <a:blipFill rotWithShape="1">
                <a:blip r:embed="rId15"/>
                <a:stretch>
                  <a:fillRect r="-4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953000" y="5638800"/>
                <a:ext cx="612667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𝟔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5638800"/>
                <a:ext cx="612667" cy="612732"/>
              </a:xfrm>
              <a:prstGeom prst="rect">
                <a:avLst/>
              </a:prstGeom>
              <a:blipFill rotWithShape="1">
                <a:blip r:embed="rId16"/>
                <a:stretch>
                  <a:fillRect r="-13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33400" y="3974068"/>
                <a:ext cx="44755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b="1" dirty="0" smtClean="0"/>
                  <a:t>:</a:t>
                </a:r>
                <a:endParaRPr lang="en-US" b="1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974068"/>
                <a:ext cx="447558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197" r="-2328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937170" y="3974068"/>
            <a:ext cx="383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Difference in y-coordinate of 2 points.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84384" y="6406248"/>
                <a:ext cx="925190" cy="37555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E[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𝒀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 smtClean="0"/>
                  <a:t>]  =</a:t>
                </a:r>
                <a:endParaRPr lang="en-US" b="1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84" y="6406248"/>
                <a:ext cx="925190" cy="375552"/>
              </a:xfrm>
              <a:prstGeom prst="rect">
                <a:avLst/>
              </a:prstGeom>
              <a:blipFill rotWithShape="1">
                <a:blip r:embed="rId18"/>
                <a:stretch>
                  <a:fillRect l="-5921" t="-6452" r="-10526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371600" y="6282439"/>
                <a:ext cx="375424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𝟔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6282439"/>
                <a:ext cx="375424" cy="612732"/>
              </a:xfrm>
              <a:prstGeom prst="rect">
                <a:avLst/>
              </a:prstGeom>
              <a:blipFill rotWithShape="1">
                <a:blip r:embed="rId19"/>
                <a:stretch>
                  <a:fillRect r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2209800" y="6412468"/>
            <a:ext cx="456439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Expected square of distance between 2 points</a:t>
            </a:r>
            <a:endParaRPr 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7882053" y="6248400"/>
                <a:ext cx="603050" cy="6127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053" y="6248400"/>
                <a:ext cx="603050" cy="612732"/>
              </a:xfrm>
              <a:prstGeom prst="rect">
                <a:avLst/>
              </a:prstGeom>
              <a:blipFill rotWithShape="1">
                <a:blip r:embed="rId20"/>
                <a:stretch>
                  <a:fillRect r="-10891"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6735507" y="6245268"/>
                <a:ext cx="1016624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𝟔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𝟔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507" y="6245268"/>
                <a:ext cx="1016624" cy="612732"/>
              </a:xfrm>
              <a:prstGeom prst="rect">
                <a:avLst/>
              </a:prstGeom>
              <a:blipFill rotWithShape="1">
                <a:blip r:embed="rId21"/>
                <a:stretch>
                  <a:fillRect r="-7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657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1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1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1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8" grpId="0"/>
      <p:bldP spid="39" grpId="0" animBg="1"/>
      <p:bldP spid="13" grpId="0"/>
      <p:bldP spid="40" grpId="0" animBg="1"/>
      <p:bldP spid="41" grpId="0"/>
      <p:bldP spid="43" grpId="0"/>
      <p:bldP spid="44" grpId="0"/>
      <p:bldP spid="45" grpId="0"/>
      <p:bldP spid="46" grpId="0" animBg="1"/>
      <p:bldP spid="34" grpId="0"/>
      <p:bldP spid="35" grpId="0"/>
      <p:bldP spid="36" grpId="0"/>
      <p:bldP spid="37" grpId="0"/>
      <p:bldP spid="42" grpId="0" animBg="1"/>
      <p:bldP spid="47" grpId="0"/>
      <p:bldP spid="48" grpId="0" animBg="1"/>
      <p:bldP spid="49" grpId="0"/>
      <p:bldP spid="50" grpId="0" animBg="1"/>
      <p:bldP spid="51" grpId="0" animBg="1"/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Uniform </a:t>
            </a:r>
            <a:r>
              <a:rPr lang="en-US" sz="3600" b="1" dirty="0">
                <a:solidFill>
                  <a:srgbClr val="0070C0"/>
                </a:solidFill>
              </a:rPr>
              <a:t>Probability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Description</a:t>
                </a:r>
                <a:r>
                  <a:rPr lang="en-US" sz="2000" dirty="0" smtClean="0"/>
                  <a:t>: A point is picked </a:t>
                </a:r>
                <a:r>
                  <a:rPr lang="en-US" sz="2000" b="1" dirty="0" smtClean="0"/>
                  <a:t>randomly uniformly</a:t>
                </a:r>
                <a:r>
                  <a:rPr lang="en-US" sz="2000" dirty="0" smtClean="0"/>
                  <a:t> from [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dirty="0" smtClean="0"/>
                  <a:t>]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/>
                  <a:t>P</a:t>
                </a:r>
                <a:r>
                  <a:rPr lang="en-US" sz="2000" dirty="0" smtClean="0"/>
                  <a:t>[the point belongs to an interval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𝐼</m:t>
                    </m:r>
                  </m:oMath>
                </a14:m>
                <a:r>
                  <a:rPr lang="en-US" sz="2000" dirty="0" smtClean="0"/>
                  <a:t>] =  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458200" cy="4525963"/>
              </a:xfrm>
              <a:blipFill rotWithShape="1">
                <a:blip r:embed="rId2"/>
                <a:stretch>
                  <a:fillRect l="-7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23952" y="2209800"/>
            <a:ext cx="7000848" cy="457200"/>
            <a:chOff x="1304952" y="4038600"/>
            <a:chExt cx="7000848" cy="457200"/>
          </a:xfrm>
        </p:grpSpPr>
        <p:grpSp>
          <p:nvGrpSpPr>
            <p:cNvPr id="6" name="Group 5"/>
            <p:cNvGrpSpPr/>
            <p:nvPr/>
          </p:nvGrpSpPr>
          <p:grpSpPr>
            <a:xfrm>
              <a:off x="1304952" y="4126468"/>
              <a:ext cx="7000848" cy="369332"/>
              <a:chOff x="1304952" y="4126468"/>
              <a:chExt cx="7000848" cy="369332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1447800" y="4158734"/>
                <a:ext cx="67056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1304952" y="4126468"/>
                    <a:ext cx="37144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oMath>
                      </m:oMathPara>
                    </a14:m>
                    <a:endParaRPr lang="en-US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4952" y="4126468"/>
                    <a:ext cx="371448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967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7938135" y="4126468"/>
                    <a:ext cx="3676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oMath>
                      </m:oMathPara>
                    </a14:m>
                    <a:endParaRPr lang="en-US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38135" y="4126468"/>
                    <a:ext cx="36766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1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" name="Straight Connector 6"/>
            <p:cNvCxnSpPr/>
            <p:nvPr/>
          </p:nvCxnSpPr>
          <p:spPr>
            <a:xfrm>
              <a:off x="1447800" y="4038600"/>
              <a:ext cx="0" cy="1524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153400" y="4038600"/>
              <a:ext cx="0" cy="1524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/>
          <p:cNvCxnSpPr/>
          <p:nvPr/>
        </p:nvCxnSpPr>
        <p:spPr>
          <a:xfrm>
            <a:off x="0" y="2329934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700346" y="1981200"/>
            <a:ext cx="16764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297870" y="4038600"/>
                <a:ext cx="1188530" cy="6127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⋅|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𝐼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870" y="4038600"/>
                <a:ext cx="1188530" cy="612732"/>
              </a:xfrm>
              <a:prstGeom prst="rect">
                <a:avLst/>
              </a:prstGeom>
              <a:blipFill rotWithShape="1">
                <a:blip r:embed="rId5"/>
                <a:stretch>
                  <a:fillRect r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/>
          <p:cNvSpPr/>
          <p:nvPr/>
        </p:nvSpPr>
        <p:spPr>
          <a:xfrm>
            <a:off x="1828800" y="3048000"/>
            <a:ext cx="5257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238960" y="1509132"/>
                <a:ext cx="333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960" y="1509132"/>
                <a:ext cx="333040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2363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731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4" grpId="0" animBg="1"/>
      <p:bldP spid="35" grpId="0" animBg="1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Uniform </a:t>
            </a:r>
            <a:r>
              <a:rPr lang="en-US" sz="3600" b="1" dirty="0">
                <a:solidFill>
                  <a:srgbClr val="0070C0"/>
                </a:solidFill>
              </a:rPr>
              <a:t>Probability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P</a:t>
                </a:r>
                <a:r>
                  <a:rPr lang="en-US" sz="2000" dirty="0" smtClean="0"/>
                  <a:t>[the point belongs to an interval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𝐼</m:t>
                    </m:r>
                  </m:oMath>
                </a14:m>
                <a:r>
                  <a:rPr lang="en-US" sz="2000" dirty="0" smtClean="0"/>
                  <a:t>] =  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458200" cy="4525963"/>
              </a:xfrm>
              <a:blipFill rotWithShape="1">
                <a:blip r:embed="rId2"/>
                <a:stretch>
                  <a:fillRect l="-7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066800" y="2209800"/>
            <a:ext cx="6705600" cy="152400"/>
            <a:chOff x="1447800" y="4038600"/>
            <a:chExt cx="6705600" cy="1524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447800" y="4158734"/>
              <a:ext cx="6705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447800" y="4038600"/>
              <a:ext cx="0" cy="1524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153400" y="4038600"/>
              <a:ext cx="0" cy="1524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/>
          <p:cNvCxnSpPr/>
          <p:nvPr/>
        </p:nvCxnSpPr>
        <p:spPr>
          <a:xfrm>
            <a:off x="0" y="2329934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191000" y="4191000"/>
                <a:ext cx="48051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|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𝐼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191000"/>
                <a:ext cx="48051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6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/>
          <p:cNvCxnSpPr/>
          <p:nvPr/>
        </p:nvCxnSpPr>
        <p:spPr>
          <a:xfrm>
            <a:off x="4419599" y="1600200"/>
            <a:ext cx="0" cy="1143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419600" y="2743200"/>
            <a:ext cx="3356367" cy="0"/>
          </a:xfrm>
          <a:prstGeom prst="straightConnector1">
            <a:avLst/>
          </a:prstGeom>
          <a:ln w="5715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231888" y="3046664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1888" y="3046664"/>
                <a:ext cx="38664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875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289757" y="4648200"/>
            <a:ext cx="3281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can we say about the point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495800" y="4648200"/>
                <a:ext cx="41321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given that point is not picked from [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𝑑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]</a:t>
                </a:r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4648200"/>
                <a:ext cx="413215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329"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228600" y="4648200"/>
            <a:ext cx="1118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Question: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209800" y="5638800"/>
                <a:ext cx="3142783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Uniformly distributed in 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, 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𝑑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]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638800"/>
                <a:ext cx="3142783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547" t="-6349" r="-774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923952" y="228600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52" y="2286000"/>
                <a:ext cx="371448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967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557135" y="2286000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7135" y="2286000"/>
                <a:ext cx="367665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1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297870" y="4038600"/>
                <a:ext cx="1188530" cy="6127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⋅|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𝐼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870" y="4038600"/>
                <a:ext cx="1188530" cy="612732"/>
              </a:xfrm>
              <a:prstGeom prst="rect">
                <a:avLst/>
              </a:prstGeom>
              <a:blipFill rotWithShape="1">
                <a:blip r:embed="rId9"/>
                <a:stretch>
                  <a:fillRect r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510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2" grpId="0"/>
      <p:bldP spid="13" grpId="0"/>
      <p:bldP spid="14" grpId="0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Uniform </a:t>
            </a:r>
            <a:r>
              <a:rPr lang="en-US" sz="3600" b="1" dirty="0">
                <a:solidFill>
                  <a:srgbClr val="0070C0"/>
                </a:solidFill>
              </a:rPr>
              <a:t>Probability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23952" y="2209800"/>
            <a:ext cx="7000848" cy="457200"/>
            <a:chOff x="1304952" y="4038600"/>
            <a:chExt cx="7000848" cy="457200"/>
          </a:xfrm>
        </p:grpSpPr>
        <p:grpSp>
          <p:nvGrpSpPr>
            <p:cNvPr id="6" name="Group 5"/>
            <p:cNvGrpSpPr/>
            <p:nvPr/>
          </p:nvGrpSpPr>
          <p:grpSpPr>
            <a:xfrm>
              <a:off x="1304952" y="4126468"/>
              <a:ext cx="7000848" cy="369332"/>
              <a:chOff x="1304952" y="4126468"/>
              <a:chExt cx="7000848" cy="369332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1447800" y="4158734"/>
                <a:ext cx="67056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1304952" y="4126468"/>
                    <a:ext cx="37144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oMath>
                      </m:oMathPara>
                    </a14:m>
                    <a:endParaRPr lang="en-US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4952" y="4126468"/>
                    <a:ext cx="371448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8197" r="-1967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7938135" y="4126468"/>
                    <a:ext cx="3676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oMath>
                      </m:oMathPara>
                    </a14:m>
                    <a:endParaRPr lang="en-US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38135" y="4126468"/>
                    <a:ext cx="36766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1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" name="Straight Connector 6"/>
            <p:cNvCxnSpPr/>
            <p:nvPr/>
          </p:nvCxnSpPr>
          <p:spPr>
            <a:xfrm>
              <a:off x="1447800" y="4038600"/>
              <a:ext cx="0" cy="1524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153400" y="4038600"/>
              <a:ext cx="0" cy="1524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/>
          <p:cNvCxnSpPr/>
          <p:nvPr/>
        </p:nvCxnSpPr>
        <p:spPr>
          <a:xfrm>
            <a:off x="0" y="2329934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514600" y="2286000"/>
            <a:ext cx="228600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247900" y="2057400"/>
            <a:ext cx="2667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781300" y="2057400"/>
            <a:ext cx="3429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362200" y="1611868"/>
                <a:ext cx="5058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7030A0"/>
                          </a:solidFill>
                          <a:latin typeface="Cambria Math"/>
                        </a:rPr>
                        <m:t>Δ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1611868"/>
                <a:ext cx="505843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707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/>
          <p:cNvCxnSpPr/>
          <p:nvPr/>
        </p:nvCxnSpPr>
        <p:spPr>
          <a:xfrm>
            <a:off x="2514600" y="2057400"/>
            <a:ext cx="0" cy="54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739483" y="2057400"/>
            <a:ext cx="0" cy="54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670717" y="22098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082757" y="2209800"/>
            <a:ext cx="15842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752600" y="1905000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905000"/>
                <a:ext cx="36798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33400" y="4419600"/>
                <a:ext cx="44755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𝒁</m:t>
                    </m:r>
                  </m:oMath>
                </a14:m>
                <a:r>
                  <a:rPr lang="en-US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b="1" dirty="0" smtClean="0"/>
                  <a:t>:</a:t>
                </a:r>
                <a:endParaRPr lang="en-US" b="1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419600"/>
                <a:ext cx="447558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2328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937170" y="4419600"/>
            <a:ext cx="3488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Distance of the point from left end.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43042" y="4888468"/>
                <a:ext cx="925190" cy="37555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E[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𝒁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 smtClean="0"/>
                  <a:t>]  =</a:t>
                </a:r>
                <a:endParaRPr lang="en-US" b="1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42" y="4888468"/>
                <a:ext cx="925190" cy="375552"/>
              </a:xfrm>
              <a:prstGeom prst="rect">
                <a:avLst/>
              </a:prstGeom>
              <a:blipFill rotWithShape="1">
                <a:blip r:embed="rId7"/>
                <a:stretch>
                  <a:fillRect l="-5263" t="-6452" r="-11184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601952" y="3276600"/>
                <a:ext cx="2951257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ea typeface="Cambria Math"/>
                  </a:rPr>
                  <a:t>E</a:t>
                </a:r>
                <a:r>
                  <a:rPr lang="en-US" dirty="0" smtClean="0">
                    <a:ea typeface="Cambria Math"/>
                  </a:rPr>
                  <a:t>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𝒁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 smtClean="0"/>
                  <a:t>|</a:t>
                </a:r>
                <a:r>
                  <a:rPr lang="en-US" dirty="0"/>
                  <a:t>the </a:t>
                </a:r>
                <a:r>
                  <a:rPr lang="en-US" dirty="0" smtClean="0"/>
                  <a:t>point is from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𝐼</m:t>
                    </m:r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  =  </a:t>
                </a:r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952" y="3276600"/>
                <a:ext cx="2951257" cy="375552"/>
              </a:xfrm>
              <a:prstGeom prst="rect">
                <a:avLst/>
              </a:prstGeom>
              <a:blipFill rotWithShape="1">
                <a:blip r:embed="rId8"/>
                <a:stretch>
                  <a:fillRect l="-1860" t="-6557" r="-268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644002" y="2819400"/>
                <a:ext cx="26531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ea typeface="Cambria Math"/>
                  </a:rPr>
                  <a:t>P</a:t>
                </a:r>
                <a:r>
                  <a:rPr lang="en-US" dirty="0" smtClean="0">
                    <a:ea typeface="Cambria Math"/>
                  </a:rPr>
                  <a:t>[ </a:t>
                </a:r>
                <a:r>
                  <a:rPr lang="en-US" dirty="0" smtClean="0"/>
                  <a:t>the point is from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𝐼</m:t>
                    </m:r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  =  </a:t>
                </a:r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002" y="2819400"/>
                <a:ext cx="2653162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2069" t="-8333" r="-298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056756" y="2667000"/>
                <a:ext cx="777264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Δ</m:t>
                          </m:r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756" y="2667000"/>
                <a:ext cx="777264" cy="612732"/>
              </a:xfrm>
              <a:prstGeom prst="rect">
                <a:avLst/>
              </a:prstGeom>
              <a:blipFill rotWithShape="1">
                <a:blip r:embed="rId10"/>
                <a:stretch>
                  <a:fillRect r="-10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486360" y="2373868"/>
                <a:ext cx="333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0070C0"/>
                          </a:solidFill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360" y="2373868"/>
                <a:ext cx="33304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18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5024901" y="3288268"/>
                <a:ext cx="76629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≈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901" y="3288268"/>
                <a:ext cx="766299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031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491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8" grpId="0"/>
      <p:bldP spid="39" grpId="0" animBg="1"/>
      <p:bldP spid="13" grpId="0"/>
      <p:bldP spid="40" grpId="0" animBg="1"/>
      <p:bldP spid="41" grpId="0"/>
      <p:bldP spid="43" grpId="0"/>
      <p:bldP spid="44" grpId="0"/>
      <p:bldP spid="45" grpId="0"/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Uniform </a:t>
            </a:r>
            <a:r>
              <a:rPr lang="en-US" sz="3600" b="1" dirty="0">
                <a:solidFill>
                  <a:srgbClr val="0070C0"/>
                </a:solidFill>
              </a:rPr>
              <a:t>Probability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23952" y="2209800"/>
            <a:ext cx="7000848" cy="457200"/>
            <a:chOff x="1304952" y="4038600"/>
            <a:chExt cx="7000848" cy="457200"/>
          </a:xfrm>
        </p:grpSpPr>
        <p:grpSp>
          <p:nvGrpSpPr>
            <p:cNvPr id="6" name="Group 5"/>
            <p:cNvGrpSpPr/>
            <p:nvPr/>
          </p:nvGrpSpPr>
          <p:grpSpPr>
            <a:xfrm>
              <a:off x="1304952" y="4126468"/>
              <a:ext cx="7000848" cy="369332"/>
              <a:chOff x="1304952" y="4126468"/>
              <a:chExt cx="7000848" cy="369332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1447800" y="4158734"/>
                <a:ext cx="67056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1304952" y="4126468"/>
                    <a:ext cx="37144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oMath>
                      </m:oMathPara>
                    </a14:m>
                    <a:endParaRPr lang="en-US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4952" y="4126468"/>
                    <a:ext cx="371448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8197" r="-1967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7938135" y="4126468"/>
                    <a:ext cx="3676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oMath>
                      </m:oMathPara>
                    </a14:m>
                    <a:endParaRPr lang="en-US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38135" y="4126468"/>
                    <a:ext cx="36766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1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" name="Straight Connector 6"/>
            <p:cNvCxnSpPr/>
            <p:nvPr/>
          </p:nvCxnSpPr>
          <p:spPr>
            <a:xfrm>
              <a:off x="1447800" y="4038600"/>
              <a:ext cx="0" cy="1524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153400" y="4038600"/>
              <a:ext cx="0" cy="1524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/>
          <p:cNvCxnSpPr/>
          <p:nvPr/>
        </p:nvCxnSpPr>
        <p:spPr>
          <a:xfrm>
            <a:off x="0" y="2329934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362200" y="1611868"/>
                <a:ext cx="5058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7030A0"/>
                          </a:solidFill>
                          <a:latin typeface="Cambria Math"/>
                        </a:rPr>
                        <m:t>Δ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1611868"/>
                <a:ext cx="505843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707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33400" y="4419600"/>
                <a:ext cx="44755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𝒁</m:t>
                    </m:r>
                  </m:oMath>
                </a14:m>
                <a:r>
                  <a:rPr lang="en-US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b="1" dirty="0" smtClean="0"/>
                  <a:t>:</a:t>
                </a:r>
                <a:endParaRPr lang="en-US" b="1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419600"/>
                <a:ext cx="447558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2328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937170" y="4419600"/>
            <a:ext cx="3488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Distance of the point from left end.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43042" y="4888468"/>
                <a:ext cx="925190" cy="37555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E[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𝒁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 smtClean="0"/>
                  <a:t>]  =</a:t>
                </a:r>
                <a:endParaRPr lang="en-US" b="1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42" y="4888468"/>
                <a:ext cx="925190" cy="375552"/>
              </a:xfrm>
              <a:prstGeom prst="rect">
                <a:avLst/>
              </a:prstGeom>
              <a:blipFill rotWithShape="1">
                <a:blip r:embed="rId6"/>
                <a:stretch>
                  <a:fillRect l="-5263" t="-6452" r="-11184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644002" y="2819400"/>
                <a:ext cx="26531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ea typeface="Cambria Math"/>
                  </a:rPr>
                  <a:t>P</a:t>
                </a:r>
                <a:r>
                  <a:rPr lang="en-US" dirty="0" smtClean="0">
                    <a:ea typeface="Cambria Math"/>
                  </a:rPr>
                  <a:t>[ </a:t>
                </a:r>
                <a:r>
                  <a:rPr lang="en-US" dirty="0" smtClean="0"/>
                  <a:t>the point is from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𝐼</m:t>
                    </m:r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  =  </a:t>
                </a:r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002" y="2819400"/>
                <a:ext cx="2653162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069" t="-8333" r="-298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056756" y="2667000"/>
                <a:ext cx="777264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Δ</m:t>
                          </m:r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756" y="2667000"/>
                <a:ext cx="777264" cy="612732"/>
              </a:xfrm>
              <a:prstGeom prst="rect">
                <a:avLst/>
              </a:prstGeom>
              <a:blipFill rotWithShape="1">
                <a:blip r:embed="rId9"/>
                <a:stretch>
                  <a:fillRect r="-10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1353425" y="4688399"/>
                <a:ext cx="1708480" cy="7260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den>
                      </m:f>
                      <m:nary>
                        <m:naryPr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𝒃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l-GR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ⅆ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425" y="4688399"/>
                <a:ext cx="1708480" cy="726033"/>
              </a:xfrm>
              <a:prstGeom prst="rect">
                <a:avLst/>
              </a:prstGeom>
              <a:blipFill rotWithShape="1">
                <a:blip r:embed="rId12"/>
                <a:stretch>
                  <a:fillRect r="-4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3239688" y="4564481"/>
                <a:ext cx="1829154" cy="8277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𝑏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begChr m:val=""/>
                              <m:endChr m:val="|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𝟑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𝟑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/>
                                </a:rPr>
                                <m:t>  </m:t>
                              </m:r>
                            </m:e>
                          </m:d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𝒃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688" y="4564481"/>
                <a:ext cx="1829154" cy="827727"/>
              </a:xfrm>
              <a:prstGeom prst="rect">
                <a:avLst/>
              </a:prstGeom>
              <a:blipFill rotWithShape="1">
                <a:blip r:embed="rId13"/>
                <a:stretch>
                  <a:fillRect r="-3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3267292" y="5562600"/>
                <a:ext cx="2295307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)/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292" y="5562600"/>
                <a:ext cx="2295307" cy="612732"/>
              </a:xfrm>
              <a:prstGeom prst="rect">
                <a:avLst/>
              </a:prstGeom>
              <a:blipFill rotWithShape="1">
                <a:blip r:embed="rId14"/>
                <a:stretch>
                  <a:fillRect r="-2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3319584" y="6241549"/>
                <a:ext cx="1765483" cy="6481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𝑎𝑏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584" y="6241549"/>
                <a:ext cx="1765483" cy="648126"/>
              </a:xfrm>
              <a:prstGeom prst="rect">
                <a:avLst/>
              </a:prstGeom>
              <a:blipFill rotWithShape="1">
                <a:blip r:embed="rId15"/>
                <a:stretch>
                  <a:fillRect r="-4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778317" y="6172200"/>
                <a:ext cx="714490" cy="648126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317" y="6172200"/>
                <a:ext cx="714490" cy="648126"/>
              </a:xfrm>
              <a:prstGeom prst="rect">
                <a:avLst/>
              </a:prstGeom>
              <a:blipFill rotWithShape="1">
                <a:blip r:embed="rId16"/>
                <a:stretch>
                  <a:fillRect r="-10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836617" y="6311597"/>
                <a:ext cx="2176365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If the interval is [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0,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 smtClean="0"/>
                  <a:t>]</a:t>
                </a:r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6617" y="6311597"/>
                <a:ext cx="2176365" cy="369332"/>
              </a:xfrm>
              <a:prstGeom prst="rect">
                <a:avLst/>
              </a:prstGeom>
              <a:blipFill rotWithShape="1">
                <a:blip r:embed="rId17"/>
                <a:stretch>
                  <a:fillRect l="-1944" t="-6349" r="-3889" b="-22222"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/>
          <p:cNvCxnSpPr/>
          <p:nvPr/>
        </p:nvCxnSpPr>
        <p:spPr>
          <a:xfrm>
            <a:off x="2514600" y="2286000"/>
            <a:ext cx="228600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247900" y="2057400"/>
            <a:ext cx="2667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781300" y="2057400"/>
            <a:ext cx="3429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514600" y="2057400"/>
            <a:ext cx="0" cy="54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739483" y="2057400"/>
            <a:ext cx="0" cy="54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670717" y="22098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082757" y="2209800"/>
            <a:ext cx="15842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752600" y="1905000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905000"/>
                <a:ext cx="367986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8333" r="-2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601952" y="3276600"/>
                <a:ext cx="2898358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ea typeface="Cambria Math"/>
                  </a:rPr>
                  <a:t>E</a:t>
                </a:r>
                <a:r>
                  <a:rPr lang="en-US" dirty="0" smtClean="0">
                    <a:ea typeface="Cambria Math"/>
                  </a:rPr>
                  <a:t>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𝒁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 smtClean="0"/>
                  <a:t>|</a:t>
                </a:r>
                <a:r>
                  <a:rPr lang="en-US" dirty="0"/>
                  <a:t>the </a:t>
                </a:r>
                <a:r>
                  <a:rPr lang="en-US" dirty="0" smtClean="0"/>
                  <a:t>point is from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𝐼</m:t>
                    </m:r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  =  </a:t>
                </a:r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952" y="3276600"/>
                <a:ext cx="2898358" cy="375552"/>
              </a:xfrm>
              <a:prstGeom prst="rect">
                <a:avLst/>
              </a:prstGeom>
              <a:blipFill rotWithShape="1">
                <a:blip r:embed="rId19"/>
                <a:stretch>
                  <a:fillRect l="-1895" t="-6557" r="-273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024901" y="3288268"/>
                <a:ext cx="76629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≈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901" y="3288268"/>
                <a:ext cx="766299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197" r="-1031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876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9" grpId="0"/>
      <p:bldP spid="80" grpId="0"/>
      <p:bldP spid="81" grpId="0"/>
      <p:bldP spid="27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Continuous</a:t>
            </a:r>
            <a:r>
              <a:rPr lang="en-US" sz="3600" b="1" dirty="0" smtClean="0">
                <a:solidFill>
                  <a:srgbClr val="0070C0"/>
                </a:solidFill>
              </a:rPr>
              <a:t> probability distribution</a:t>
            </a:r>
            <a:endParaRPr lang="en-US" sz="36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Generalizing our knowledge of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uniform </a:t>
            </a:r>
            <a:r>
              <a:rPr lang="en-US" b="1" dirty="0" smtClean="0">
                <a:solidFill>
                  <a:srgbClr val="0070C0"/>
                </a:solidFill>
              </a:rPr>
              <a:t>probability distribution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9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Continuous</a:t>
            </a:r>
            <a:r>
              <a:rPr lang="en-US" sz="3600" b="1" dirty="0" smtClean="0">
                <a:solidFill>
                  <a:srgbClr val="0070C0"/>
                </a:solidFill>
              </a:rPr>
              <a:t> probability distribution</a:t>
            </a:r>
            <a:endParaRPr lang="en-US" sz="36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Key idea</a:t>
            </a:r>
            <a:r>
              <a:rPr lang="en-US" b="1" dirty="0" smtClean="0">
                <a:solidFill>
                  <a:schemeClr val="tx1"/>
                </a:solidFill>
              </a:rPr>
              <a:t>: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Viewing probability as </a:t>
            </a:r>
            <a:r>
              <a:rPr lang="en-US" b="1" dirty="0" smtClean="0">
                <a:solidFill>
                  <a:srgbClr val="0070C0"/>
                </a:solidFill>
              </a:rPr>
              <a:t>area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4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/>
          <p:cNvSpPr/>
          <p:nvPr/>
        </p:nvSpPr>
        <p:spPr>
          <a:xfrm>
            <a:off x="2438401" y="4659868"/>
            <a:ext cx="232316" cy="10551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Uniform </a:t>
            </a:r>
            <a:r>
              <a:rPr lang="en-US" sz="3600" b="1" dirty="0">
                <a:solidFill>
                  <a:srgbClr val="0070C0"/>
                </a:solidFill>
              </a:rPr>
              <a:t>Probability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23952" y="2209800"/>
            <a:ext cx="7000848" cy="457200"/>
            <a:chOff x="1304952" y="4038600"/>
            <a:chExt cx="7000848" cy="457200"/>
          </a:xfrm>
        </p:grpSpPr>
        <p:grpSp>
          <p:nvGrpSpPr>
            <p:cNvPr id="6" name="Group 5"/>
            <p:cNvGrpSpPr/>
            <p:nvPr/>
          </p:nvGrpSpPr>
          <p:grpSpPr>
            <a:xfrm>
              <a:off x="1304952" y="4126468"/>
              <a:ext cx="7000848" cy="369332"/>
              <a:chOff x="1304952" y="4126468"/>
              <a:chExt cx="7000848" cy="369332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1447800" y="4158734"/>
                <a:ext cx="67056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1304952" y="4126468"/>
                    <a:ext cx="37144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oMath>
                      </m:oMathPara>
                    </a14:m>
                    <a:endParaRPr lang="en-US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4952" y="4126468"/>
                    <a:ext cx="371448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8197" r="-1967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7938135" y="4126468"/>
                    <a:ext cx="3676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oMath>
                      </m:oMathPara>
                    </a14:m>
                    <a:endParaRPr lang="en-US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38135" y="4126468"/>
                    <a:ext cx="36766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1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" name="Straight Connector 6"/>
            <p:cNvCxnSpPr/>
            <p:nvPr/>
          </p:nvCxnSpPr>
          <p:spPr>
            <a:xfrm>
              <a:off x="1447800" y="4038600"/>
              <a:ext cx="0" cy="1524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153400" y="4038600"/>
              <a:ext cx="0" cy="1524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/>
          <p:cNvCxnSpPr/>
          <p:nvPr/>
        </p:nvCxnSpPr>
        <p:spPr>
          <a:xfrm>
            <a:off x="0" y="2329934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514600" y="2286000"/>
            <a:ext cx="228600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247900" y="2057400"/>
            <a:ext cx="2667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781300" y="2057400"/>
            <a:ext cx="3429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362200" y="1611868"/>
                <a:ext cx="5058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7030A0"/>
                          </a:solidFill>
                          <a:latin typeface="Cambria Math"/>
                        </a:rPr>
                        <m:t>Δ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1611868"/>
                <a:ext cx="505843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707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/>
          <p:cNvCxnSpPr/>
          <p:nvPr/>
        </p:nvCxnSpPr>
        <p:spPr>
          <a:xfrm>
            <a:off x="2514600" y="2057400"/>
            <a:ext cx="0" cy="54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739483" y="2057400"/>
            <a:ext cx="0" cy="54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670717" y="22098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082757" y="2209800"/>
            <a:ext cx="15842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752600" y="1905000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905000"/>
                <a:ext cx="36798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644002" y="2819400"/>
                <a:ext cx="26531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ea typeface="Cambria Math"/>
                  </a:rPr>
                  <a:t>P</a:t>
                </a:r>
                <a:r>
                  <a:rPr lang="en-US" dirty="0" smtClean="0">
                    <a:ea typeface="Cambria Math"/>
                  </a:rPr>
                  <a:t>[ </a:t>
                </a:r>
                <a:r>
                  <a:rPr lang="en-US" dirty="0" smtClean="0"/>
                  <a:t>the point is from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𝐼</m:t>
                    </m:r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  =  </a:t>
                </a:r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002" y="2819400"/>
                <a:ext cx="2653162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2069" t="-8333" r="-298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486360" y="2373868"/>
                <a:ext cx="333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0070C0"/>
                          </a:solidFill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360" y="2373868"/>
                <a:ext cx="33304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18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105400" y="2667000"/>
                <a:ext cx="1213858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7030A0"/>
                          </a:solidFill>
                          <a:latin typeface="Cambria Math"/>
                        </a:rPr>
                        <m:t>Δ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2667000"/>
                <a:ext cx="1213858" cy="612732"/>
              </a:xfrm>
              <a:prstGeom prst="rect">
                <a:avLst/>
              </a:prstGeom>
              <a:blipFill rotWithShape="1">
                <a:blip r:embed="rId12"/>
                <a:stretch>
                  <a:fillRect r="-6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0" y="5562600"/>
            <a:ext cx="9144000" cy="457200"/>
            <a:chOff x="0" y="4876800"/>
            <a:chExt cx="9144000" cy="457200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0" y="5029200"/>
              <a:ext cx="9144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914400" y="4964668"/>
                  <a:ext cx="3714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4964668"/>
                  <a:ext cx="371448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7547583" y="4964668"/>
                  <a:ext cx="3676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7583" y="4964668"/>
                  <a:ext cx="367665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23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Connector 51"/>
            <p:cNvCxnSpPr/>
            <p:nvPr/>
          </p:nvCxnSpPr>
          <p:spPr>
            <a:xfrm>
              <a:off x="1118709" y="4888468"/>
              <a:ext cx="0" cy="1524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7762848" y="4876800"/>
              <a:ext cx="0" cy="1524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/>
          <p:cNvCxnSpPr/>
          <p:nvPr/>
        </p:nvCxnSpPr>
        <p:spPr>
          <a:xfrm>
            <a:off x="1100124" y="4648200"/>
            <a:ext cx="663129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02546" y="4842968"/>
                <a:ext cx="777264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46" y="4842968"/>
                <a:ext cx="777264" cy="612732"/>
              </a:xfrm>
              <a:prstGeom prst="rect">
                <a:avLst/>
              </a:prstGeom>
              <a:blipFill rotWithShape="1">
                <a:blip r:embed="rId15"/>
                <a:stretch>
                  <a:fillRect r="-10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>
            <a:off x="1312127" y="4659868"/>
            <a:ext cx="0" cy="10668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762848" y="5703849"/>
            <a:ext cx="13811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-228600" y="5703849"/>
            <a:ext cx="1295400" cy="111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731415" y="4648200"/>
            <a:ext cx="1" cy="100226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109676" y="4648200"/>
            <a:ext cx="1" cy="100226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/>
              <p:cNvSpPr txBox="1"/>
              <p:nvPr/>
            </p:nvSpPr>
            <p:spPr>
              <a:xfrm>
                <a:off x="2406443" y="5715000"/>
                <a:ext cx="333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443" y="5715000"/>
                <a:ext cx="333040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333" r="-2407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ounded Rectangle 71"/>
          <p:cNvSpPr/>
          <p:nvPr/>
        </p:nvSpPr>
        <p:spPr>
          <a:xfrm>
            <a:off x="5105400" y="2558534"/>
            <a:ext cx="762000" cy="914400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4344148" y="3599314"/>
            <a:ext cx="1984326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Probability density </a:t>
            </a:r>
            <a:endParaRPr lang="en-US" dirty="0"/>
          </a:p>
        </p:txBody>
      </p:sp>
      <p:cxnSp>
        <p:nvCxnSpPr>
          <p:cNvPr id="75" name="Straight Connector 74"/>
          <p:cNvCxnSpPr>
            <a:stCxn id="72" idx="2"/>
          </p:cNvCxnSpPr>
          <p:nvPr/>
        </p:nvCxnSpPr>
        <p:spPr>
          <a:xfrm>
            <a:off x="5486400" y="3472934"/>
            <a:ext cx="0" cy="1263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667000" y="4712732"/>
            <a:ext cx="1" cy="100226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2438400" y="4712732"/>
            <a:ext cx="1" cy="100226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2438400" y="5715000"/>
            <a:ext cx="228600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304800" y="6005301"/>
                <a:ext cx="2537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ea typeface="Cambria Math"/>
                  </a:rPr>
                  <a:t>P</a:t>
                </a:r>
                <a:r>
                  <a:rPr lang="en-US" dirty="0" smtClean="0">
                    <a:ea typeface="Cambria Math"/>
                  </a:rPr>
                  <a:t>[ </a:t>
                </a:r>
                <a:r>
                  <a:rPr lang="en-US" dirty="0" smtClean="0"/>
                  <a:t>the point is from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𝐼</m:t>
                    </m:r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  </a:t>
                </a:r>
                <a:r>
                  <a:rPr lang="en-US" dirty="0" smtClean="0"/>
                  <a:t>  </a:t>
                </a:r>
                <a:endParaRPr lang="en-US" dirty="0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6005301"/>
                <a:ext cx="2537746" cy="369332"/>
              </a:xfrm>
              <a:prstGeom prst="rect">
                <a:avLst/>
              </a:prstGeom>
              <a:blipFill rotWithShape="1">
                <a:blip r:embed="rId17"/>
                <a:stretch>
                  <a:fillRect l="-1923" t="-8197" r="-312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rved Up Arrow 2"/>
          <p:cNvSpPr/>
          <p:nvPr/>
        </p:nvSpPr>
        <p:spPr>
          <a:xfrm rot="16200000">
            <a:off x="2247007" y="5599806"/>
            <a:ext cx="1556266" cy="655321"/>
          </a:xfrm>
          <a:prstGeom prst="curvedUpArrow">
            <a:avLst>
              <a:gd name="adj1" fmla="val 21927"/>
              <a:gd name="adj2" fmla="val 50000"/>
              <a:gd name="adj3" fmla="val 32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4517" y="6385784"/>
            <a:ext cx="2346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</a:t>
            </a:r>
            <a:r>
              <a:rPr lang="en-US" b="1" dirty="0" smtClean="0"/>
              <a:t>Area</a:t>
            </a:r>
            <a:r>
              <a:rPr lang="en-US" dirty="0" smtClean="0"/>
              <a:t> of the rectangle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2985289" y="3429000"/>
                <a:ext cx="3339311" cy="849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/>
                                </a:rPr>
                                <m:t>  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  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     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289" y="3429000"/>
                <a:ext cx="3339311" cy="849400"/>
              </a:xfrm>
              <a:prstGeom prst="rect">
                <a:avLst/>
              </a:prstGeom>
              <a:blipFill rotWithShape="1">
                <a:blip r:embed="rId18"/>
                <a:stretch>
                  <a:fillRect r="-163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0" y="3657600"/>
                <a:ext cx="1669240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Let us plot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657600"/>
                <a:ext cx="1669240" cy="369332"/>
              </a:xfrm>
              <a:prstGeom prst="rect">
                <a:avLst/>
              </a:prstGeom>
              <a:blipFill rotWithShape="1">
                <a:blip r:embed="rId19"/>
                <a:stretch>
                  <a:fillRect l="-2920" t="-8197" r="-510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/>
              <p:cNvSpPr txBox="1"/>
              <p:nvPr/>
            </p:nvSpPr>
            <p:spPr>
              <a:xfrm>
                <a:off x="2313557" y="4355068"/>
                <a:ext cx="5058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7030A0"/>
                          </a:solidFill>
                          <a:latin typeface="Cambria Math"/>
                        </a:rPr>
                        <m:t>Δ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557" y="4355068"/>
                <a:ext cx="505843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197" r="-156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324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"/>
                            </p:stCondLst>
                            <p:childTnLst>
                              <p:par>
                                <p:cTn id="2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26" grpId="0"/>
      <p:bldP spid="38" grpId="0"/>
      <p:bldP spid="43" grpId="0"/>
      <p:bldP spid="45" grpId="0"/>
      <p:bldP spid="30" grpId="0"/>
      <p:bldP spid="54" grpId="0"/>
      <p:bldP spid="71" grpId="0"/>
      <p:bldP spid="72" grpId="0" animBg="1"/>
      <p:bldP spid="72" grpId="1" animBg="1"/>
      <p:bldP spid="73" grpId="0" animBg="1"/>
      <p:bldP spid="73" grpId="1" animBg="1"/>
      <p:bldP spid="46" grpId="0"/>
      <p:bldP spid="3" grpId="0" animBg="1"/>
      <p:bldP spid="13" grpId="0"/>
      <p:bldP spid="48" grpId="0" animBg="1"/>
      <p:bldP spid="14" grpId="0" animBg="1"/>
      <p:bldP spid="5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5603</TotalTime>
  <Words>1862</Words>
  <Application>Microsoft Office PowerPoint</Application>
  <PresentationFormat>On-screen Show (4:3)</PresentationFormat>
  <Paragraphs>361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Mathematic for Computer Science - III CS203B </vt:lpstr>
      <vt:lpstr>Uniform Probability Space</vt:lpstr>
      <vt:lpstr>Uniform Probability Space</vt:lpstr>
      <vt:lpstr>Uniform Probability Space</vt:lpstr>
      <vt:lpstr>Uniform Probability Space</vt:lpstr>
      <vt:lpstr>Uniform Probability Space</vt:lpstr>
      <vt:lpstr>Continuous probability distribution</vt:lpstr>
      <vt:lpstr>Continuous probability distribution</vt:lpstr>
      <vt:lpstr>Uniform Probability Space</vt:lpstr>
      <vt:lpstr>Uniform Probability Space</vt:lpstr>
      <vt:lpstr>Uniform Probability Space</vt:lpstr>
      <vt:lpstr>Continuous random variable</vt:lpstr>
      <vt:lpstr>Examples</vt:lpstr>
      <vt:lpstr>Example 1</vt:lpstr>
      <vt:lpstr>Expected value  of a continuous random variable</vt:lpstr>
      <vt:lpstr>Expected value  of a continuous random variable</vt:lpstr>
      <vt:lpstr>Probability Distribution Function of continuous random variable</vt:lpstr>
      <vt:lpstr>Probability Distribution Function</vt:lpstr>
      <vt:lpstr>Relationship between  F_X (x) and f_X (x) </vt:lpstr>
      <vt:lpstr>Example 2</vt:lpstr>
      <vt:lpstr>Problem 2 </vt:lpstr>
      <vt:lpstr>Problem 2 </vt:lpstr>
      <vt:lpstr>Problem 2 </vt:lpstr>
      <vt:lpstr>Problem 2 </vt:lpstr>
      <vt:lpstr>Uniform Probability Space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825</cp:revision>
  <dcterms:created xsi:type="dcterms:W3CDTF">2011-12-03T04:13:03Z</dcterms:created>
  <dcterms:modified xsi:type="dcterms:W3CDTF">2018-09-07T10:19:33Z</dcterms:modified>
</cp:coreProperties>
</file>