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428" r:id="rId2"/>
    <p:sldId id="720" r:id="rId3"/>
    <p:sldId id="729" r:id="rId4"/>
    <p:sldId id="724" r:id="rId5"/>
    <p:sldId id="725" r:id="rId6"/>
    <p:sldId id="727" r:id="rId7"/>
    <p:sldId id="728" r:id="rId8"/>
    <p:sldId id="730" r:id="rId9"/>
    <p:sldId id="692" r:id="rId10"/>
    <p:sldId id="731" r:id="rId11"/>
    <p:sldId id="732" r:id="rId12"/>
    <p:sldId id="716" r:id="rId13"/>
    <p:sldId id="733" r:id="rId14"/>
    <p:sldId id="734" r:id="rId15"/>
    <p:sldId id="735" r:id="rId16"/>
    <p:sldId id="717" r:id="rId17"/>
    <p:sldId id="718" r:id="rId18"/>
    <p:sldId id="715" r:id="rId19"/>
    <p:sldId id="73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>
        <p:scale>
          <a:sx n="85" d="100"/>
          <a:sy n="85" d="100"/>
        </p:scale>
        <p:origin x="-2352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46.gif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1.png"/><Relationship Id="rId13" Type="http://schemas.openxmlformats.org/officeDocument/2006/relationships/image" Target="../media/image611.png"/><Relationship Id="rId3" Type="http://schemas.openxmlformats.org/officeDocument/2006/relationships/image" Target="../media/image511.png"/><Relationship Id="rId7" Type="http://schemas.openxmlformats.org/officeDocument/2006/relationships/image" Target="../media/image551.png"/><Relationship Id="rId12" Type="http://schemas.openxmlformats.org/officeDocument/2006/relationships/image" Target="../media/image60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1.png"/><Relationship Id="rId11" Type="http://schemas.openxmlformats.org/officeDocument/2006/relationships/image" Target="../media/image591.png"/><Relationship Id="rId5" Type="http://schemas.openxmlformats.org/officeDocument/2006/relationships/image" Target="../media/image531.png"/><Relationship Id="rId4" Type="http://schemas.openxmlformats.org/officeDocument/2006/relationships/image" Target="../media/image521.png"/><Relationship Id="rId14" Type="http://schemas.openxmlformats.org/officeDocument/2006/relationships/image" Target="../media/image6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1.png"/><Relationship Id="rId3" Type="http://schemas.openxmlformats.org/officeDocument/2006/relationships/image" Target="../media/image46.gif"/><Relationship Id="rId7" Type="http://schemas.openxmlformats.org/officeDocument/2006/relationships/image" Target="../media/image681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2.png"/><Relationship Id="rId11" Type="http://schemas.openxmlformats.org/officeDocument/2006/relationships/image" Target="../media/image721.png"/><Relationship Id="rId5" Type="http://schemas.openxmlformats.org/officeDocument/2006/relationships/image" Target="../media/image76.gif"/><Relationship Id="rId10" Type="http://schemas.openxmlformats.org/officeDocument/2006/relationships/image" Target="../media/image711.png"/><Relationship Id="rId4" Type="http://schemas.openxmlformats.org/officeDocument/2006/relationships/image" Target="../media/image652.png"/><Relationship Id="rId9" Type="http://schemas.openxmlformats.org/officeDocument/2006/relationships/image" Target="../media/image7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2.png"/><Relationship Id="rId3" Type="http://schemas.openxmlformats.org/officeDocument/2006/relationships/image" Target="../media/image511.png"/><Relationship Id="rId7" Type="http://schemas.openxmlformats.org/officeDocument/2006/relationships/image" Target="../media/image771.png"/><Relationship Id="rId12" Type="http://schemas.openxmlformats.org/officeDocument/2006/relationships/image" Target="../media/image841.png"/><Relationship Id="rId2" Type="http://schemas.openxmlformats.org/officeDocument/2006/relationships/image" Target="../media/image7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2.png"/><Relationship Id="rId11" Type="http://schemas.openxmlformats.org/officeDocument/2006/relationships/image" Target="../media/image831.png"/><Relationship Id="rId5" Type="http://schemas.openxmlformats.org/officeDocument/2006/relationships/image" Target="../media/image742.png"/><Relationship Id="rId10" Type="http://schemas.openxmlformats.org/officeDocument/2006/relationships/image" Target="../media/image581.png"/><Relationship Id="rId4" Type="http://schemas.openxmlformats.org/officeDocument/2006/relationships/image" Target="../media/image521.png"/><Relationship Id="rId9" Type="http://schemas.openxmlformats.org/officeDocument/2006/relationships/image" Target="../media/image5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4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3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6.png"/><Relationship Id="rId10" Type="http://schemas.openxmlformats.org/officeDocument/2006/relationships/image" Target="../media/image44.png"/><Relationship Id="rId4" Type="http://schemas.openxmlformats.org/officeDocument/2006/relationships/image" Target="../media/image5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.png"/><Relationship Id="rId7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6.png"/><Relationship Id="rId10" Type="http://schemas.openxmlformats.org/officeDocument/2006/relationships/image" Target="../media/image53.png"/><Relationship Id="rId4" Type="http://schemas.openxmlformats.org/officeDocument/2006/relationships/image" Target="../media/image5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17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b="1" dirty="0" smtClean="0">
                <a:solidFill>
                  <a:srgbClr val="7030A0"/>
                </a:solidFill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Continuous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Probability Space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III</a:t>
            </a:r>
          </a:p>
          <a:p>
            <a:pPr fontAlgn="auto">
              <a:spcAft>
                <a:spcPts val="0"/>
              </a:spcAft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Uniform Distribution</a:t>
            </a: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 smtClean="0">
                <a:solidFill>
                  <a:srgbClr val="0070C0"/>
                </a:solidFill>
              </a:rPr>
              <a:t>Continuous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3581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62201" y="4249444"/>
                <a:ext cx="882742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201" y="4249444"/>
                <a:ext cx="882742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5882" r="-8844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057400" y="357768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77683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30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7060" y="4249444"/>
                <a:ext cx="1216680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0" y="4249444"/>
                <a:ext cx="1216680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5882" r="-6965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914400" y="2743200"/>
            <a:ext cx="2667000" cy="840523"/>
            <a:chOff x="914400" y="2743200"/>
            <a:chExt cx="2667000" cy="840523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2954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752600" y="2781300"/>
              <a:ext cx="0" cy="8001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956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5814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240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1242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352800" y="2743200"/>
              <a:ext cx="0" cy="81915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2209800" y="2781300"/>
              <a:ext cx="6906" cy="796383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981200" y="2781300"/>
              <a:ext cx="0" cy="796383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438400" y="2781300"/>
              <a:ext cx="0" cy="796383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6670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85385" y="2743200"/>
              <a:ext cx="0" cy="834483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914400" y="2743200"/>
              <a:ext cx="0" cy="840523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Content Placeholder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201" y="2438400"/>
            <a:ext cx="2043399" cy="124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94109" y="2659855"/>
                <a:ext cx="622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109" y="2659855"/>
                <a:ext cx="62219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41" t="-8197" r="-382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4724400" y="3581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981200" y="4111668"/>
                <a:ext cx="622195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111668"/>
                <a:ext cx="622195" cy="612732"/>
              </a:xfrm>
              <a:prstGeom prst="rect">
                <a:avLst/>
              </a:prstGeom>
              <a:blipFill rotWithShape="1">
                <a:blip r:embed="rId7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638800" y="4278868"/>
                <a:ext cx="622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278868"/>
                <a:ext cx="62219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98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330352" y="4278868"/>
                <a:ext cx="1289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52" y="4278868"/>
                <a:ext cx="128964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73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4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4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5" grpId="0" animBg="1"/>
      <p:bldP spid="46" grpId="0"/>
      <p:bldP spid="49" grpId="0" animBg="1"/>
      <p:bldP spid="69" grpId="0"/>
      <p:bldP spid="70" grpId="0"/>
      <p:bldP spid="71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 smtClean="0">
                <a:solidFill>
                  <a:srgbClr val="0070C0"/>
                </a:solidFill>
              </a:rPr>
              <a:t>Continuous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032978" y="4552890"/>
                <a:ext cx="882742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978" y="4552890"/>
                <a:ext cx="882742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5882" r="-9589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57200" y="2438400"/>
                <a:ext cx="1216680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38400"/>
                <a:ext cx="1216680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5882" r="-6436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524000" y="2438400"/>
                <a:ext cx="1975624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438400"/>
                <a:ext cx="1975624" cy="378245"/>
              </a:xfrm>
              <a:prstGeom prst="rect">
                <a:avLst/>
              </a:prstGeom>
              <a:blipFill rotWithShape="1">
                <a:blip r:embed="rId4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019254" y="4560841"/>
                <a:ext cx="838746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254" y="4560841"/>
                <a:ext cx="838746" cy="379656"/>
              </a:xfrm>
              <a:prstGeom prst="rect">
                <a:avLst/>
              </a:prstGeom>
              <a:blipFill rotWithShape="1">
                <a:blip r:embed="rId5"/>
                <a:stretch>
                  <a:fillRect t="-3226" r="-28986" b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215153" y="4542243"/>
                <a:ext cx="139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153" y="4542243"/>
                <a:ext cx="139544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930" t="-8197" r="-69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99086" y="805190"/>
            <a:ext cx="360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Geometric </a:t>
            </a:r>
            <a:r>
              <a:rPr lang="en-US" sz="2800" b="1" dirty="0">
                <a:solidFill>
                  <a:srgbClr val="0070C0"/>
                </a:solidFill>
              </a:rPr>
              <a:t>Distribution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800600" y="2316184"/>
            <a:ext cx="3733800" cy="1722416"/>
            <a:chOff x="4800600" y="2316184"/>
            <a:chExt cx="3733800" cy="1722416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4800600" y="4038600"/>
              <a:ext cx="373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800600" y="2316184"/>
              <a:ext cx="0" cy="17224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 flipV="1">
            <a:off x="4800600" y="4033549"/>
            <a:ext cx="1866900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67500" y="2627522"/>
            <a:ext cx="0" cy="1411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57456" y="4038600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456" y="4038600"/>
                <a:ext cx="36798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64775" y="5105400"/>
                <a:ext cx="1987916" cy="69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775" y="5105400"/>
                <a:ext cx="1987916" cy="691664"/>
              </a:xfrm>
              <a:prstGeom prst="rect">
                <a:avLst/>
              </a:prstGeom>
              <a:blipFill rotWithShape="1">
                <a:blip r:embed="rId8"/>
                <a:stretch>
                  <a:fillRect r="-3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31936" y="4583668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936" y="4583668"/>
                <a:ext cx="35067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6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7160569" y="5916168"/>
            <a:ext cx="389712" cy="3322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4800600" y="5946082"/>
            <a:ext cx="389712" cy="3322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798786" y="5828851"/>
                <a:ext cx="791370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786" y="5828851"/>
                <a:ext cx="791370" cy="566694"/>
              </a:xfrm>
              <a:prstGeom prst="rect">
                <a:avLst/>
              </a:prstGeom>
              <a:blipFill rotWithShape="1">
                <a:blip r:embed="rId10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207984" y="5764600"/>
                <a:ext cx="180241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984" y="5764600"/>
                <a:ext cx="1802416" cy="635367"/>
              </a:xfrm>
              <a:prstGeom prst="rect">
                <a:avLst/>
              </a:prstGeom>
              <a:blipFill rotWithShape="1">
                <a:blip r:embed="rId11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63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9" grpId="0" animBg="1"/>
      <p:bldP spid="70" grpId="0"/>
      <p:bldP spid="71" grpId="0"/>
      <p:bldP spid="72" grpId="0"/>
      <p:bldP spid="2" grpId="0"/>
      <p:bldP spid="21" grpId="0"/>
      <p:bldP spid="48" grpId="0"/>
      <p:bldP spid="22" grpId="0"/>
      <p:bldP spid="23" grpId="0" animBg="1"/>
      <p:bldP spid="52" grpId="0" animBg="1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continuous random variable is said to be an exponential random variable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𝜆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𝜆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 smtClean="0"/>
                  <a:t>   for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0,∞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=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  for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Expected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: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Exponential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random variable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1981200"/>
            <a:ext cx="441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0" y="2743200"/>
            <a:ext cx="441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3124200"/>
            <a:ext cx="441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44925" y="3657600"/>
                <a:ext cx="603050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925" y="3657600"/>
                <a:ext cx="603050" cy="612796"/>
              </a:xfrm>
              <a:prstGeom prst="rect">
                <a:avLst/>
              </a:prstGeom>
              <a:blipFill rotWithShape="1">
                <a:blip r:embed="rId3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43200" y="3657600"/>
                <a:ext cx="1852815" cy="69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657600"/>
                <a:ext cx="1852815" cy="691664"/>
              </a:xfrm>
              <a:prstGeom prst="rect">
                <a:avLst/>
              </a:prstGeom>
              <a:blipFill rotWithShape="1">
                <a:blip r:embed="rId4"/>
                <a:stretch>
                  <a:fillRect r="-3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66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Exponential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random variable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46700"/>
            <a:ext cx="5496123" cy="43968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5350" y="3048000"/>
                <a:ext cx="932050" cy="9848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endParaRPr lang="en-US" sz="2000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50" y="3048000"/>
                <a:ext cx="932050" cy="984885"/>
              </a:xfrm>
              <a:prstGeom prst="rect">
                <a:avLst/>
              </a:prstGeom>
              <a:blipFill rotWithShape="1">
                <a:blip r:embed="rId3"/>
                <a:stretch>
                  <a:fillRect l="-7190" t="-3086" r="-6536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5800" y="5543490"/>
                <a:ext cx="38638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543490"/>
                <a:ext cx="386388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4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continuous random variable is said to be an exponential random variable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𝜆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𝜆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 smtClean="0"/>
                  <a:t>   for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0,∞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=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  for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 : </a:t>
                </a:r>
                <a:r>
                  <a:rPr lang="en-US" sz="2000" dirty="0" smtClean="0"/>
                  <a:t>What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𝐏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Exponential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random variable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3783981"/>
                <a:ext cx="1166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/>
                      </a:rPr>
                      <m:t>𝐏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783981"/>
                <a:ext cx="116628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83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00" y="3622815"/>
                <a:ext cx="1677767" cy="692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622815"/>
                <a:ext cx="1677767" cy="692562"/>
              </a:xfrm>
              <a:prstGeom prst="rect">
                <a:avLst/>
              </a:prstGeom>
              <a:blipFill rotWithShape="1">
                <a:blip r:embed="rId4"/>
                <a:stretch>
                  <a:fillRect r="-4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14800" y="3732516"/>
                <a:ext cx="1337995" cy="38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732516"/>
                <a:ext cx="1337995" cy="382284"/>
              </a:xfrm>
              <a:prstGeom prst="rect">
                <a:avLst/>
              </a:prstGeom>
              <a:blipFill rotWithShape="1">
                <a:blip r:embed="rId5"/>
                <a:stretch>
                  <a:fillRect t="-3175" r="-5479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648200" y="4508810"/>
                <a:ext cx="138525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=</m:t>
                    </m:r>
                    <m:r>
                      <a:rPr lang="en-US" b="1" smtClean="0">
                        <a:latin typeface="Cambria Math"/>
                      </a:rPr>
                      <m:t>𝐏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508810"/>
                <a:ext cx="138525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66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86576" y="5117068"/>
            <a:ext cx="220829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Memoryless</a:t>
            </a:r>
            <a:r>
              <a:rPr lang="en-US" dirty="0" smtClean="0"/>
              <a:t>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4" grpId="0"/>
      <p:bldP spid="15" grpId="0"/>
      <p:bldP spid="16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Functions </a:t>
            </a:r>
            <a:r>
              <a:rPr lang="en-US" sz="3600" b="1" dirty="0" smtClean="0"/>
              <a:t>of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0070C0"/>
                </a:solidFill>
              </a:rPr>
              <a:t>continuous </a:t>
            </a:r>
            <a:r>
              <a:rPr lang="en-US" sz="3600" b="1" dirty="0" smtClean="0"/>
              <a:t>random variables</a:t>
            </a:r>
            <a:endParaRPr lang="en-US" sz="36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1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Example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is a continuous random variable </a:t>
                </a:r>
                <a:r>
                  <a:rPr lang="en-US" sz="2000" dirty="0" smtClean="0"/>
                  <a:t>with probability density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b="1" dirty="0"/>
                  <a:t> 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𝒈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What is probability density function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</a:t>
                </a:r>
                <a:endParaRPr lang="en-US" sz="2000" b="1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2000" b="1" i="1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1524000"/>
            <a:ext cx="401004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7009" y="3337830"/>
                <a:ext cx="9217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=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009" y="3337830"/>
                <a:ext cx="921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87" t="-8333" r="-105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3816972"/>
                <a:ext cx="17770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P[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 smtClean="0"/>
                  <a:t>]  </a:t>
                </a:r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816972"/>
                <a:ext cx="177702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93" t="-8197" r="-51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43000" y="4278868"/>
                <a:ext cx="1488421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P[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 smtClean="0"/>
                  <a:t>]  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278868"/>
                <a:ext cx="1488421" cy="375552"/>
              </a:xfrm>
              <a:prstGeom prst="rect">
                <a:avLst/>
              </a:prstGeom>
              <a:blipFill rotWithShape="1">
                <a:blip r:embed="rId5"/>
                <a:stretch>
                  <a:fillRect l="-3689" t="-6452" r="-6148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43000" y="4736068"/>
                <a:ext cx="2291205" cy="3743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P[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rad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rad>
                  </m:oMath>
                </a14:m>
                <a:r>
                  <a:rPr lang="en-US" b="1" dirty="0" smtClean="0"/>
                  <a:t>]  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736068"/>
                <a:ext cx="2291205" cy="374398"/>
              </a:xfrm>
              <a:prstGeom prst="rect">
                <a:avLst/>
              </a:prstGeom>
              <a:blipFill rotWithShape="1">
                <a:blip r:embed="rId6"/>
                <a:stretch>
                  <a:fillRect l="-2400" t="-6557" r="-3733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43000" y="5181600"/>
                <a:ext cx="1540358" cy="3724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P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e>
                    </m:d>
                  </m:oMath>
                </a14:m>
                <a:r>
                  <a:rPr lang="en-US" b="1" dirty="0" smtClean="0"/>
                  <a:t>  </a:t>
                </a:r>
                <a:endParaRPr 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81600"/>
                <a:ext cx="1540358" cy="372410"/>
              </a:xfrm>
              <a:prstGeom prst="rect">
                <a:avLst/>
              </a:prstGeom>
              <a:blipFill rotWithShape="1">
                <a:blip r:embed="rId7"/>
                <a:stretch>
                  <a:fillRect l="-3571" t="-6557" r="-595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43000" y="5743582"/>
                <a:ext cx="1259319" cy="3724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e>
                    </m:d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 </a:t>
                </a:r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743582"/>
                <a:ext cx="1259319" cy="372410"/>
              </a:xfrm>
              <a:prstGeom prst="rect">
                <a:avLst/>
              </a:prstGeom>
              <a:blipFill rotWithShape="1">
                <a:blip r:embed="rId8"/>
                <a:stretch>
                  <a:fillRect l="-4369" t="-6557" r="-728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4448157" y="2356624"/>
            <a:ext cx="4010043" cy="386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14600" y="5181600"/>
                <a:ext cx="1769587" cy="3724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− </m:t>
                    </m:r>
                  </m:oMath>
                </a14:m>
                <a:r>
                  <a:rPr lang="en-US" b="1" dirty="0" smtClean="0"/>
                  <a:t> P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e>
                    </m:d>
                  </m:oMath>
                </a14:m>
                <a:r>
                  <a:rPr lang="en-US" b="1" dirty="0" smtClean="0"/>
                  <a:t>  </a:t>
                </a:r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181600"/>
                <a:ext cx="1769587" cy="372410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482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45881" y="5715000"/>
                <a:ext cx="1435649" cy="3724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e>
                    </m:d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 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881" y="5715000"/>
                <a:ext cx="1435649" cy="372410"/>
              </a:xfrm>
              <a:prstGeom prst="rect">
                <a:avLst/>
              </a:prstGeom>
              <a:blipFill rotWithShape="1">
                <a:blip r:embed="rId12"/>
                <a:stretch>
                  <a:fillRect t="-6557" r="-63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38800" y="3152366"/>
                <a:ext cx="647805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152366"/>
                <a:ext cx="647805" cy="664606"/>
              </a:xfrm>
              <a:prstGeom prst="rect">
                <a:avLst/>
              </a:prstGeom>
              <a:blipFill rotWithShape="1">
                <a:blip r:embed="rId13"/>
                <a:stretch>
                  <a:fillRect r="-1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71170" y="3310565"/>
                <a:ext cx="2306722" cy="37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ra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70" y="3310565"/>
                <a:ext cx="2306722" cy="372731"/>
              </a:xfrm>
              <a:prstGeom prst="rect">
                <a:avLst/>
              </a:prstGeom>
              <a:blipFill rotWithShape="1">
                <a:blip r:embed="rId14"/>
                <a:stretch>
                  <a:fillRect t="-6557" r="-291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628757" y="2737624"/>
            <a:ext cx="4491064" cy="386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47800" y="3352800"/>
            <a:ext cx="4491064" cy="386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8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4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4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4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3" grpId="0" animBg="1"/>
      <p:bldP spid="24" grpId="0" animBg="1"/>
      <p:bldP spid="6" grpId="0"/>
      <p:bldP spid="25" grpId="0"/>
      <p:bldP spid="22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</a:t>
                </a:r>
                <a:r>
                  <a:rPr lang="en-US" b="0" dirty="0" smtClean="0"/>
                  <a:t> Uniform in [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0,1</m:t>
                    </m:r>
                  </m:oMath>
                </a14:m>
                <a:r>
                  <a:rPr lang="en-US" b="0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205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971800"/>
            <a:ext cx="3997377" cy="24384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3"/>
              </p:nvPr>
            </p:nvSpPr>
            <p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 rotWithShape="1">
                <a:blip r:embed="rId4"/>
                <a:stretch>
                  <a:fillRect b="-205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2971800"/>
            <a:ext cx="3962399" cy="24434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03407" y="3745468"/>
                <a:ext cx="815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407" y="3745468"/>
                <a:ext cx="81599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23007" y="3733800"/>
                <a:ext cx="806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07" y="3733800"/>
                <a:ext cx="80637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17009" y="2416458"/>
                <a:ext cx="9217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=</a:t>
                </a:r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009" y="2416458"/>
                <a:ext cx="92179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87" t="-8197" r="-105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38800" y="2230994"/>
                <a:ext cx="647805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230994"/>
                <a:ext cx="647805" cy="664606"/>
              </a:xfrm>
              <a:prstGeom prst="rect">
                <a:avLst/>
              </a:prstGeom>
              <a:blipFill rotWithShape="1">
                <a:blip r:embed="rId9"/>
                <a:stretch>
                  <a:fillRect r="-1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71170" y="2389193"/>
                <a:ext cx="2306722" cy="37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ra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70" y="2389193"/>
                <a:ext cx="2306722" cy="372731"/>
              </a:xfrm>
              <a:prstGeom prst="rect">
                <a:avLst/>
              </a:prstGeom>
              <a:blipFill rotWithShape="1">
                <a:blip r:embed="rId10"/>
                <a:stretch>
                  <a:fillRect t="-6557" r="-291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86605" y="2286000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605" y="2286000"/>
                <a:ext cx="423514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10526" r="-3000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59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4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2" grpId="0"/>
      <p:bldP spid="13" grpId="0"/>
      <p:bldP spid="14" grpId="0" animBg="1"/>
      <p:bldP spid="15" grpId="0"/>
      <p:bldP spid="16" grpId="0"/>
      <p:bldP spid="16" grpId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Example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is a continuous random variable </a:t>
                </a:r>
                <a:r>
                  <a:rPr lang="en-US" sz="2000" dirty="0" smtClean="0"/>
                  <a:t>distributed randomly uniformly in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b="1" dirty="0"/>
                  <a:t> 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𝒈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What is probability distribution function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</a:t>
                </a:r>
                <a:endParaRPr lang="en-US" sz="2000" b="1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𝒚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2000" b="1" i="1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1600200"/>
            <a:ext cx="401004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7009" y="3337830"/>
                <a:ext cx="9217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=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009" y="3337830"/>
                <a:ext cx="921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87" t="-8333" r="-105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3816972"/>
                <a:ext cx="17770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P[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 smtClean="0"/>
                  <a:t>]  </a:t>
                </a:r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816972"/>
                <a:ext cx="177702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93" t="-8197" r="-51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43000" y="4278868"/>
                <a:ext cx="204113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P[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</m:func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 smtClean="0"/>
                  <a:t>]  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278868"/>
                <a:ext cx="204113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695" t="-8197" r="-44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43000" y="4736068"/>
                <a:ext cx="2187650" cy="38164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P[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</m:func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b="1" dirty="0" smtClean="0"/>
                  <a:t>]  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736068"/>
                <a:ext cx="2187650" cy="381643"/>
              </a:xfrm>
              <a:prstGeom prst="rect">
                <a:avLst/>
              </a:prstGeom>
              <a:blipFill rotWithShape="1">
                <a:blip r:embed="rId6"/>
                <a:stretch>
                  <a:fillRect l="-2514" t="-4762" r="-1117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43000" y="5181600"/>
                <a:ext cx="1467068" cy="5048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P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den>
                        </m:f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 smtClean="0"/>
                  <a:t>  </a:t>
                </a:r>
                <a:endParaRPr 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81600"/>
                <a:ext cx="1467068" cy="504818"/>
              </a:xfrm>
              <a:prstGeom prst="rect">
                <a:avLst/>
              </a:prstGeom>
              <a:blipFill rotWithShape="1">
                <a:blip r:embed="rId7"/>
                <a:stretch>
                  <a:fillRect l="-3750" r="-6250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43000" y="5743582"/>
                <a:ext cx="161980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P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 smtClean="0"/>
                  <a:t>  </a:t>
                </a:r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743582"/>
                <a:ext cx="161980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396" t="-8197" r="-56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43000" y="6183868"/>
                <a:ext cx="210070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 smtClean="0"/>
                  <a:t> P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 smtClean="0"/>
                  <a:t>  </a:t>
                </a:r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183868"/>
                <a:ext cx="210070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16" t="-8197" r="-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71800" y="6183868"/>
                <a:ext cx="12802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6183868"/>
                <a:ext cx="128028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286" t="-8197" r="-7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96490" y="3352800"/>
                <a:ext cx="65191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490" y="3352800"/>
                <a:ext cx="65191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58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4400" y="3962400"/>
                <a:ext cx="49885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: 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962400"/>
                <a:ext cx="49885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5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105400" y="3962400"/>
            <a:ext cx="410176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Exponential </a:t>
            </a:r>
            <a:r>
              <a:rPr lang="en-US" dirty="0" smtClean="0"/>
              <a:t>random variable with mean 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1981200"/>
            <a:ext cx="401004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19600" y="2362200"/>
            <a:ext cx="4010043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9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Example</a:t>
            </a:r>
            <a:r>
              <a:rPr lang="en-US" b="1" dirty="0">
                <a:solidFill>
                  <a:srgbClr val="0070C0"/>
                </a:solidFill>
              </a:rPr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Application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Various libraries of C and C++ provide random number generators that generate random numbers uniformly from [0,1].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Suppose you need random numbers following some other probability distribution (e.g. Exponential distribution),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Example 2 shows that we can still use the library functions of C intelligently and generate random numbers with exponential distribution with mean 1.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  Think over it. Isn’t it nice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 smtClean="0">
                <a:solidFill>
                  <a:srgbClr val="0070C0"/>
                </a:solidFill>
              </a:rPr>
              <a:t>Continuous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3581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24400" y="3564673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648200"/>
            <a:ext cx="914400" cy="9144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06" y="4683832"/>
            <a:ext cx="834787" cy="843135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876300" y="3581400"/>
            <a:ext cx="2705100" cy="76200"/>
            <a:chOff x="876300" y="3581400"/>
            <a:chExt cx="2705100" cy="76200"/>
          </a:xfrm>
        </p:grpSpPr>
        <p:sp>
          <p:nvSpPr>
            <p:cNvPr id="62" name="Oval 61"/>
            <p:cNvSpPr/>
            <p:nvPr/>
          </p:nvSpPr>
          <p:spPr>
            <a:xfrm>
              <a:off x="876300" y="358140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028700" y="358140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219200" y="358140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447800" y="358140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676400" y="358140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05000" y="358140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133600" y="358140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362200" y="358140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590800" y="358140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819400" y="358140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048000" y="358140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276600" y="358140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505200" y="358140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984879" y="3559097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or 1-D space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638800" y="4495800"/>
            <a:ext cx="1905000" cy="1600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075018" y="614685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2-D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0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uiExpand="1" build="p" animBg="1"/>
      <p:bldP spid="76" grpId="0"/>
      <p:bldP spid="77" grpId="0" animBg="1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 smtClean="0">
                <a:solidFill>
                  <a:srgbClr val="0070C0"/>
                </a:solidFill>
              </a:rPr>
              <a:t>Continuous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3581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14400" y="2438400"/>
            <a:ext cx="2667000" cy="1145323"/>
            <a:chOff x="914400" y="2438400"/>
            <a:chExt cx="2667000" cy="114532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2954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52600" y="3048000"/>
              <a:ext cx="0" cy="5334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95600" y="3162300"/>
              <a:ext cx="0" cy="4191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81400" y="3314700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24000" y="3314700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1242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352800" y="2438400"/>
              <a:ext cx="0" cy="1143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209800" y="3044283"/>
              <a:ext cx="0" cy="5334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81200" y="3158583"/>
              <a:ext cx="0" cy="4191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38400" y="3310983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670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85385" y="3444333"/>
              <a:ext cx="0" cy="13335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14400" y="3317023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724400" y="3564673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724400" y="2286343"/>
            <a:ext cx="3733800" cy="1085508"/>
          </a:xfrm>
          <a:custGeom>
            <a:avLst/>
            <a:gdLst>
              <a:gd name="connsiteX0" fmla="*/ 0 w 8519531"/>
              <a:gd name="connsiteY0" fmla="*/ 1996191 h 1996191"/>
              <a:gd name="connsiteX1" fmla="*/ 468351 w 8519531"/>
              <a:gd name="connsiteY1" fmla="*/ 1851225 h 1996191"/>
              <a:gd name="connsiteX2" fmla="*/ 858643 w 8519531"/>
              <a:gd name="connsiteY2" fmla="*/ 1516689 h 1996191"/>
              <a:gd name="connsiteX3" fmla="*/ 1103970 w 8519531"/>
              <a:gd name="connsiteY3" fmla="*/ 836464 h 1996191"/>
              <a:gd name="connsiteX4" fmla="*/ 1271239 w 8519531"/>
              <a:gd name="connsiteY4" fmla="*/ 390416 h 1996191"/>
              <a:gd name="connsiteX5" fmla="*/ 1572322 w 8519531"/>
              <a:gd name="connsiteY5" fmla="*/ 123 h 1996191"/>
              <a:gd name="connsiteX6" fmla="*/ 1996068 w 8519531"/>
              <a:gd name="connsiteY6" fmla="*/ 356962 h 1996191"/>
              <a:gd name="connsiteX7" fmla="*/ 2341756 w 8519531"/>
              <a:gd name="connsiteY7" fmla="*/ 1070640 h 1996191"/>
              <a:gd name="connsiteX8" fmla="*/ 2687443 w 8519531"/>
              <a:gd name="connsiteY8" fmla="*/ 1338269 h 1996191"/>
              <a:gd name="connsiteX9" fmla="*/ 3144643 w 8519531"/>
              <a:gd name="connsiteY9" fmla="*/ 1405177 h 1996191"/>
              <a:gd name="connsiteX10" fmla="*/ 3802565 w 8519531"/>
              <a:gd name="connsiteY10" fmla="*/ 1182152 h 1996191"/>
              <a:gd name="connsiteX11" fmla="*/ 4282068 w 8519531"/>
              <a:gd name="connsiteY11" fmla="*/ 936825 h 1996191"/>
              <a:gd name="connsiteX12" fmla="*/ 4850780 w 8519531"/>
              <a:gd name="connsiteY12" fmla="*/ 936825 h 1996191"/>
              <a:gd name="connsiteX13" fmla="*/ 5464097 w 8519531"/>
              <a:gd name="connsiteY13" fmla="*/ 1182152 h 1996191"/>
              <a:gd name="connsiteX14" fmla="*/ 5921297 w 8519531"/>
              <a:gd name="connsiteY14" fmla="*/ 1327118 h 1996191"/>
              <a:gd name="connsiteX15" fmla="*/ 6724185 w 8519531"/>
              <a:gd name="connsiteY15" fmla="*/ 1527840 h 1996191"/>
              <a:gd name="connsiteX16" fmla="*/ 7069873 w 8519531"/>
              <a:gd name="connsiteY16" fmla="*/ 1561294 h 1996191"/>
              <a:gd name="connsiteX17" fmla="*/ 7861609 w 8519531"/>
              <a:gd name="connsiteY17" fmla="*/ 1583596 h 1996191"/>
              <a:gd name="connsiteX18" fmla="*/ 8274204 w 8519531"/>
              <a:gd name="connsiteY18" fmla="*/ 1572445 h 1996191"/>
              <a:gd name="connsiteX19" fmla="*/ 8519531 w 8519531"/>
              <a:gd name="connsiteY19" fmla="*/ 1583596 h 1996191"/>
              <a:gd name="connsiteX20" fmla="*/ 8519531 w 8519531"/>
              <a:gd name="connsiteY20" fmla="*/ 1583596 h 199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19531" h="1996191">
                <a:moveTo>
                  <a:pt x="0" y="1996191"/>
                </a:moveTo>
                <a:cubicBezTo>
                  <a:pt x="162622" y="1963666"/>
                  <a:pt x="325244" y="1931142"/>
                  <a:pt x="468351" y="1851225"/>
                </a:cubicBezTo>
                <a:cubicBezTo>
                  <a:pt x="611458" y="1771308"/>
                  <a:pt x="752707" y="1685816"/>
                  <a:pt x="858643" y="1516689"/>
                </a:cubicBezTo>
                <a:cubicBezTo>
                  <a:pt x="964579" y="1347562"/>
                  <a:pt x="1035204" y="1024176"/>
                  <a:pt x="1103970" y="836464"/>
                </a:cubicBezTo>
                <a:cubicBezTo>
                  <a:pt x="1172736" y="648752"/>
                  <a:pt x="1193180" y="529806"/>
                  <a:pt x="1271239" y="390416"/>
                </a:cubicBezTo>
                <a:cubicBezTo>
                  <a:pt x="1349298" y="251026"/>
                  <a:pt x="1451517" y="5699"/>
                  <a:pt x="1572322" y="123"/>
                </a:cubicBezTo>
                <a:cubicBezTo>
                  <a:pt x="1693127" y="-5453"/>
                  <a:pt x="1867829" y="178543"/>
                  <a:pt x="1996068" y="356962"/>
                </a:cubicBezTo>
                <a:cubicBezTo>
                  <a:pt x="2124307" y="535381"/>
                  <a:pt x="2226527" y="907089"/>
                  <a:pt x="2341756" y="1070640"/>
                </a:cubicBezTo>
                <a:cubicBezTo>
                  <a:pt x="2456985" y="1234191"/>
                  <a:pt x="2553629" y="1282513"/>
                  <a:pt x="2687443" y="1338269"/>
                </a:cubicBezTo>
                <a:cubicBezTo>
                  <a:pt x="2821257" y="1394025"/>
                  <a:pt x="2958789" y="1431196"/>
                  <a:pt x="3144643" y="1405177"/>
                </a:cubicBezTo>
                <a:cubicBezTo>
                  <a:pt x="3330497" y="1379157"/>
                  <a:pt x="3612994" y="1260211"/>
                  <a:pt x="3802565" y="1182152"/>
                </a:cubicBezTo>
                <a:cubicBezTo>
                  <a:pt x="3992136" y="1104093"/>
                  <a:pt x="4107366" y="977713"/>
                  <a:pt x="4282068" y="936825"/>
                </a:cubicBezTo>
                <a:cubicBezTo>
                  <a:pt x="4456770" y="895937"/>
                  <a:pt x="4653775" y="895937"/>
                  <a:pt x="4850780" y="936825"/>
                </a:cubicBezTo>
                <a:cubicBezTo>
                  <a:pt x="5047785" y="977713"/>
                  <a:pt x="5285678" y="1117103"/>
                  <a:pt x="5464097" y="1182152"/>
                </a:cubicBezTo>
                <a:cubicBezTo>
                  <a:pt x="5642516" y="1247201"/>
                  <a:pt x="5711282" y="1269503"/>
                  <a:pt x="5921297" y="1327118"/>
                </a:cubicBezTo>
                <a:cubicBezTo>
                  <a:pt x="6131312" y="1384733"/>
                  <a:pt x="6532756" y="1488811"/>
                  <a:pt x="6724185" y="1527840"/>
                </a:cubicBezTo>
                <a:cubicBezTo>
                  <a:pt x="6915614" y="1566869"/>
                  <a:pt x="6880302" y="1552001"/>
                  <a:pt x="7069873" y="1561294"/>
                </a:cubicBezTo>
                <a:cubicBezTo>
                  <a:pt x="7259444" y="1570587"/>
                  <a:pt x="7660887" y="1581738"/>
                  <a:pt x="7861609" y="1583596"/>
                </a:cubicBezTo>
                <a:cubicBezTo>
                  <a:pt x="8062331" y="1585454"/>
                  <a:pt x="8164550" y="1572445"/>
                  <a:pt x="8274204" y="1572445"/>
                </a:cubicBezTo>
                <a:cubicBezTo>
                  <a:pt x="8383858" y="1572445"/>
                  <a:pt x="8519531" y="1583596"/>
                  <a:pt x="8519531" y="1583596"/>
                </a:cubicBezTo>
                <a:lnTo>
                  <a:pt x="8519531" y="1583596"/>
                </a:ln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839160" y="3581400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60" y="3581400"/>
                <a:ext cx="3330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1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905500" y="3581400"/>
            <a:ext cx="1143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932628" y="3048000"/>
            <a:ext cx="87172" cy="514350"/>
            <a:chOff x="5943598" y="4724400"/>
            <a:chExt cx="228602" cy="609600"/>
          </a:xfrm>
        </p:grpSpPr>
        <p:sp>
          <p:nvSpPr>
            <p:cNvPr id="38" name="Rectangle 37"/>
            <p:cNvSpPr/>
            <p:nvPr/>
          </p:nvSpPr>
          <p:spPr>
            <a:xfrm>
              <a:off x="5943598" y="4724400"/>
              <a:ext cx="228599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172197" y="4724400"/>
              <a:ext cx="3" cy="609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43598" y="4724400"/>
              <a:ext cx="0" cy="609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595902" y="3883821"/>
                <a:ext cx="882742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902" y="3883821"/>
                <a:ext cx="88274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5882" r="-9524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057400" y="357768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77683"/>
                <a:ext cx="31861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30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0" y="3947015"/>
            <a:ext cx="25614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mass function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24976" y="3886200"/>
            <a:ext cx="27697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density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53990" y="3931626"/>
                <a:ext cx="1216680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990" y="3931626"/>
                <a:ext cx="121668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5882" r="-6931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545373" y="4795580"/>
                <a:ext cx="1465273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b="1" i="0" smtClean="0">
                              <a:latin typeface="Cambria Math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73" y="4795580"/>
                <a:ext cx="1465273" cy="764568"/>
              </a:xfrm>
              <a:prstGeom prst="rect">
                <a:avLst/>
              </a:prstGeom>
              <a:blipFill rotWithShape="1">
                <a:blip r:embed="rId6"/>
                <a:stretch>
                  <a:fillRect r="-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648200" y="4991604"/>
                <a:ext cx="121379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b="1" dirty="0" smtClean="0"/>
                  <a:t>]  =</a:t>
                </a:r>
                <a:endParaRPr lang="en-US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991604"/>
                <a:ext cx="121379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523" t="-8333" r="-80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70404" y="4800600"/>
                <a:ext cx="1492396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404" y="4800600"/>
                <a:ext cx="1492396" cy="720647"/>
              </a:xfrm>
              <a:prstGeom prst="rect">
                <a:avLst/>
              </a:prstGeom>
              <a:blipFill rotWithShape="1">
                <a:blip r:embed="rId8"/>
                <a:stretch>
                  <a:fillRect r="-4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58910" y="4993198"/>
                <a:ext cx="126509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 smtClean="0"/>
                  <a:t>]  =</a:t>
                </a:r>
                <a:endParaRPr lang="en-US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10" y="4993198"/>
                <a:ext cx="126509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846" t="-8197" r="-76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663622" y="4444833"/>
                <a:ext cx="10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 smtClean="0"/>
                  <a:t> = (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622" y="4444833"/>
                <a:ext cx="105137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86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11345" y="4495800"/>
                <a:ext cx="1746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: a discrete set</a:t>
                </a:r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5" y="4495800"/>
                <a:ext cx="174605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23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45" grpId="0" animBg="1"/>
      <p:bldP spid="46" grpId="0"/>
      <p:bldP spid="47" grpId="0" animBg="1"/>
      <p:bldP spid="48" grpId="0" animBg="1"/>
      <p:bldP spid="49" grpId="0" animBg="1"/>
      <p:bldP spid="51" grpId="0"/>
      <p:bldP spid="52" grpId="0" animBg="1"/>
      <p:bldP spid="53" grpId="0"/>
      <p:bldP spid="56" grpId="0" animBg="1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 smtClean="0">
                <a:solidFill>
                  <a:srgbClr val="0070C0"/>
                </a:solidFill>
              </a:rPr>
              <a:t>Continuous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3581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14400" y="2438400"/>
            <a:ext cx="2667000" cy="1145323"/>
            <a:chOff x="914400" y="2438400"/>
            <a:chExt cx="2667000" cy="114532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2954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52600" y="3048000"/>
              <a:ext cx="0" cy="5334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95600" y="3162300"/>
              <a:ext cx="0" cy="4191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81400" y="3314700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24000" y="3314700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1242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352800" y="2438400"/>
              <a:ext cx="0" cy="1143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209800" y="3044283"/>
              <a:ext cx="0" cy="5334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81200" y="3158583"/>
              <a:ext cx="0" cy="4191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38400" y="3310983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670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85385" y="3444333"/>
              <a:ext cx="0" cy="13335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14400" y="3317023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724400" y="3564673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724400" y="2286343"/>
            <a:ext cx="3733800" cy="1085508"/>
          </a:xfrm>
          <a:custGeom>
            <a:avLst/>
            <a:gdLst>
              <a:gd name="connsiteX0" fmla="*/ 0 w 8519531"/>
              <a:gd name="connsiteY0" fmla="*/ 1996191 h 1996191"/>
              <a:gd name="connsiteX1" fmla="*/ 468351 w 8519531"/>
              <a:gd name="connsiteY1" fmla="*/ 1851225 h 1996191"/>
              <a:gd name="connsiteX2" fmla="*/ 858643 w 8519531"/>
              <a:gd name="connsiteY2" fmla="*/ 1516689 h 1996191"/>
              <a:gd name="connsiteX3" fmla="*/ 1103970 w 8519531"/>
              <a:gd name="connsiteY3" fmla="*/ 836464 h 1996191"/>
              <a:gd name="connsiteX4" fmla="*/ 1271239 w 8519531"/>
              <a:gd name="connsiteY4" fmla="*/ 390416 h 1996191"/>
              <a:gd name="connsiteX5" fmla="*/ 1572322 w 8519531"/>
              <a:gd name="connsiteY5" fmla="*/ 123 h 1996191"/>
              <a:gd name="connsiteX6" fmla="*/ 1996068 w 8519531"/>
              <a:gd name="connsiteY6" fmla="*/ 356962 h 1996191"/>
              <a:gd name="connsiteX7" fmla="*/ 2341756 w 8519531"/>
              <a:gd name="connsiteY7" fmla="*/ 1070640 h 1996191"/>
              <a:gd name="connsiteX8" fmla="*/ 2687443 w 8519531"/>
              <a:gd name="connsiteY8" fmla="*/ 1338269 h 1996191"/>
              <a:gd name="connsiteX9" fmla="*/ 3144643 w 8519531"/>
              <a:gd name="connsiteY9" fmla="*/ 1405177 h 1996191"/>
              <a:gd name="connsiteX10" fmla="*/ 3802565 w 8519531"/>
              <a:gd name="connsiteY10" fmla="*/ 1182152 h 1996191"/>
              <a:gd name="connsiteX11" fmla="*/ 4282068 w 8519531"/>
              <a:gd name="connsiteY11" fmla="*/ 936825 h 1996191"/>
              <a:gd name="connsiteX12" fmla="*/ 4850780 w 8519531"/>
              <a:gd name="connsiteY12" fmla="*/ 936825 h 1996191"/>
              <a:gd name="connsiteX13" fmla="*/ 5464097 w 8519531"/>
              <a:gd name="connsiteY13" fmla="*/ 1182152 h 1996191"/>
              <a:gd name="connsiteX14" fmla="*/ 5921297 w 8519531"/>
              <a:gd name="connsiteY14" fmla="*/ 1327118 h 1996191"/>
              <a:gd name="connsiteX15" fmla="*/ 6724185 w 8519531"/>
              <a:gd name="connsiteY15" fmla="*/ 1527840 h 1996191"/>
              <a:gd name="connsiteX16" fmla="*/ 7069873 w 8519531"/>
              <a:gd name="connsiteY16" fmla="*/ 1561294 h 1996191"/>
              <a:gd name="connsiteX17" fmla="*/ 7861609 w 8519531"/>
              <a:gd name="connsiteY17" fmla="*/ 1583596 h 1996191"/>
              <a:gd name="connsiteX18" fmla="*/ 8274204 w 8519531"/>
              <a:gd name="connsiteY18" fmla="*/ 1572445 h 1996191"/>
              <a:gd name="connsiteX19" fmla="*/ 8519531 w 8519531"/>
              <a:gd name="connsiteY19" fmla="*/ 1583596 h 1996191"/>
              <a:gd name="connsiteX20" fmla="*/ 8519531 w 8519531"/>
              <a:gd name="connsiteY20" fmla="*/ 1583596 h 199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19531" h="1996191">
                <a:moveTo>
                  <a:pt x="0" y="1996191"/>
                </a:moveTo>
                <a:cubicBezTo>
                  <a:pt x="162622" y="1963666"/>
                  <a:pt x="325244" y="1931142"/>
                  <a:pt x="468351" y="1851225"/>
                </a:cubicBezTo>
                <a:cubicBezTo>
                  <a:pt x="611458" y="1771308"/>
                  <a:pt x="752707" y="1685816"/>
                  <a:pt x="858643" y="1516689"/>
                </a:cubicBezTo>
                <a:cubicBezTo>
                  <a:pt x="964579" y="1347562"/>
                  <a:pt x="1035204" y="1024176"/>
                  <a:pt x="1103970" y="836464"/>
                </a:cubicBezTo>
                <a:cubicBezTo>
                  <a:pt x="1172736" y="648752"/>
                  <a:pt x="1193180" y="529806"/>
                  <a:pt x="1271239" y="390416"/>
                </a:cubicBezTo>
                <a:cubicBezTo>
                  <a:pt x="1349298" y="251026"/>
                  <a:pt x="1451517" y="5699"/>
                  <a:pt x="1572322" y="123"/>
                </a:cubicBezTo>
                <a:cubicBezTo>
                  <a:pt x="1693127" y="-5453"/>
                  <a:pt x="1867829" y="178543"/>
                  <a:pt x="1996068" y="356962"/>
                </a:cubicBezTo>
                <a:cubicBezTo>
                  <a:pt x="2124307" y="535381"/>
                  <a:pt x="2226527" y="907089"/>
                  <a:pt x="2341756" y="1070640"/>
                </a:cubicBezTo>
                <a:cubicBezTo>
                  <a:pt x="2456985" y="1234191"/>
                  <a:pt x="2553629" y="1282513"/>
                  <a:pt x="2687443" y="1338269"/>
                </a:cubicBezTo>
                <a:cubicBezTo>
                  <a:pt x="2821257" y="1394025"/>
                  <a:pt x="2958789" y="1431196"/>
                  <a:pt x="3144643" y="1405177"/>
                </a:cubicBezTo>
                <a:cubicBezTo>
                  <a:pt x="3330497" y="1379157"/>
                  <a:pt x="3612994" y="1260211"/>
                  <a:pt x="3802565" y="1182152"/>
                </a:cubicBezTo>
                <a:cubicBezTo>
                  <a:pt x="3992136" y="1104093"/>
                  <a:pt x="4107366" y="977713"/>
                  <a:pt x="4282068" y="936825"/>
                </a:cubicBezTo>
                <a:cubicBezTo>
                  <a:pt x="4456770" y="895937"/>
                  <a:pt x="4653775" y="895937"/>
                  <a:pt x="4850780" y="936825"/>
                </a:cubicBezTo>
                <a:cubicBezTo>
                  <a:pt x="5047785" y="977713"/>
                  <a:pt x="5285678" y="1117103"/>
                  <a:pt x="5464097" y="1182152"/>
                </a:cubicBezTo>
                <a:cubicBezTo>
                  <a:pt x="5642516" y="1247201"/>
                  <a:pt x="5711282" y="1269503"/>
                  <a:pt x="5921297" y="1327118"/>
                </a:cubicBezTo>
                <a:cubicBezTo>
                  <a:pt x="6131312" y="1384733"/>
                  <a:pt x="6532756" y="1488811"/>
                  <a:pt x="6724185" y="1527840"/>
                </a:cubicBezTo>
                <a:cubicBezTo>
                  <a:pt x="6915614" y="1566869"/>
                  <a:pt x="6880302" y="1552001"/>
                  <a:pt x="7069873" y="1561294"/>
                </a:cubicBezTo>
                <a:cubicBezTo>
                  <a:pt x="7259444" y="1570587"/>
                  <a:pt x="7660887" y="1581738"/>
                  <a:pt x="7861609" y="1583596"/>
                </a:cubicBezTo>
                <a:cubicBezTo>
                  <a:pt x="8062331" y="1585454"/>
                  <a:pt x="8164550" y="1572445"/>
                  <a:pt x="8274204" y="1572445"/>
                </a:cubicBezTo>
                <a:cubicBezTo>
                  <a:pt x="8383858" y="1572445"/>
                  <a:pt x="8519531" y="1583596"/>
                  <a:pt x="8519531" y="1583596"/>
                </a:cubicBezTo>
                <a:lnTo>
                  <a:pt x="8519531" y="1583596"/>
                </a:ln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839160" y="3669268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60" y="3669268"/>
                <a:ext cx="3330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905500" y="3581400"/>
            <a:ext cx="1143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932628" y="3048000"/>
            <a:ext cx="87172" cy="514350"/>
            <a:chOff x="5943598" y="4724400"/>
            <a:chExt cx="228602" cy="609600"/>
          </a:xfrm>
        </p:grpSpPr>
        <p:sp>
          <p:nvSpPr>
            <p:cNvPr id="38" name="Rectangle 37"/>
            <p:cNvSpPr/>
            <p:nvPr/>
          </p:nvSpPr>
          <p:spPr>
            <a:xfrm>
              <a:off x="5943598" y="4724400"/>
              <a:ext cx="228599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172197" y="4724400"/>
              <a:ext cx="3" cy="609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43598" y="4724400"/>
              <a:ext cx="0" cy="609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595902" y="3883821"/>
                <a:ext cx="882742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902" y="3883821"/>
                <a:ext cx="88274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5882" r="-9524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057400" y="357768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77683"/>
                <a:ext cx="31861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30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0" y="3947015"/>
            <a:ext cx="25614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mass function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24976" y="3886200"/>
            <a:ext cx="27697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density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53990" y="3931626"/>
                <a:ext cx="1216680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990" y="3931626"/>
                <a:ext cx="121668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5882" r="-6931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149388" y="4648200"/>
                <a:ext cx="1616019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388" y="4648200"/>
                <a:ext cx="1616019" cy="689997"/>
              </a:xfrm>
              <a:prstGeom prst="rect">
                <a:avLst/>
              </a:prstGeom>
              <a:blipFill rotWithShape="1">
                <a:blip r:embed="rId6"/>
                <a:stretch>
                  <a:fillRect r="-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72405" y="4649828"/>
                <a:ext cx="1465273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b="1" i="0" smtClean="0">
                              <a:latin typeface="Cambria Math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05" y="4649828"/>
                <a:ext cx="1465273" cy="764568"/>
              </a:xfrm>
              <a:prstGeom prst="rect">
                <a:avLst/>
              </a:prstGeom>
              <a:blipFill rotWithShape="1">
                <a:blip r:embed="rId7"/>
                <a:stretch>
                  <a:fillRect r="-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57400" y="4808532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808532"/>
                <a:ext cx="6030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32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553200" y="4808359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808359"/>
                <a:ext cx="60305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12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14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3" grpId="0"/>
      <p:bldP spid="2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Expected value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 smtClean="0">
                <a:solidFill>
                  <a:srgbClr val="0070C0"/>
                </a:solidFill>
              </a:rPr>
              <a:t>Continuous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3581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14400" y="2438400"/>
            <a:ext cx="2667000" cy="1145323"/>
            <a:chOff x="914400" y="2438400"/>
            <a:chExt cx="2667000" cy="114532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2954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52600" y="3048000"/>
              <a:ext cx="0" cy="5334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95600" y="3162300"/>
              <a:ext cx="0" cy="4191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81400" y="3314700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24000" y="3314700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1242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352800" y="2438400"/>
              <a:ext cx="0" cy="1143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209800" y="3044283"/>
              <a:ext cx="0" cy="5334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81200" y="3158583"/>
              <a:ext cx="0" cy="4191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38400" y="3310983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670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85385" y="3444333"/>
              <a:ext cx="0" cy="13335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14400" y="3317023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724400" y="3564673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724400" y="2286343"/>
            <a:ext cx="3733800" cy="1085508"/>
          </a:xfrm>
          <a:custGeom>
            <a:avLst/>
            <a:gdLst>
              <a:gd name="connsiteX0" fmla="*/ 0 w 8519531"/>
              <a:gd name="connsiteY0" fmla="*/ 1996191 h 1996191"/>
              <a:gd name="connsiteX1" fmla="*/ 468351 w 8519531"/>
              <a:gd name="connsiteY1" fmla="*/ 1851225 h 1996191"/>
              <a:gd name="connsiteX2" fmla="*/ 858643 w 8519531"/>
              <a:gd name="connsiteY2" fmla="*/ 1516689 h 1996191"/>
              <a:gd name="connsiteX3" fmla="*/ 1103970 w 8519531"/>
              <a:gd name="connsiteY3" fmla="*/ 836464 h 1996191"/>
              <a:gd name="connsiteX4" fmla="*/ 1271239 w 8519531"/>
              <a:gd name="connsiteY4" fmla="*/ 390416 h 1996191"/>
              <a:gd name="connsiteX5" fmla="*/ 1572322 w 8519531"/>
              <a:gd name="connsiteY5" fmla="*/ 123 h 1996191"/>
              <a:gd name="connsiteX6" fmla="*/ 1996068 w 8519531"/>
              <a:gd name="connsiteY6" fmla="*/ 356962 h 1996191"/>
              <a:gd name="connsiteX7" fmla="*/ 2341756 w 8519531"/>
              <a:gd name="connsiteY7" fmla="*/ 1070640 h 1996191"/>
              <a:gd name="connsiteX8" fmla="*/ 2687443 w 8519531"/>
              <a:gd name="connsiteY8" fmla="*/ 1338269 h 1996191"/>
              <a:gd name="connsiteX9" fmla="*/ 3144643 w 8519531"/>
              <a:gd name="connsiteY9" fmla="*/ 1405177 h 1996191"/>
              <a:gd name="connsiteX10" fmla="*/ 3802565 w 8519531"/>
              <a:gd name="connsiteY10" fmla="*/ 1182152 h 1996191"/>
              <a:gd name="connsiteX11" fmla="*/ 4282068 w 8519531"/>
              <a:gd name="connsiteY11" fmla="*/ 936825 h 1996191"/>
              <a:gd name="connsiteX12" fmla="*/ 4850780 w 8519531"/>
              <a:gd name="connsiteY12" fmla="*/ 936825 h 1996191"/>
              <a:gd name="connsiteX13" fmla="*/ 5464097 w 8519531"/>
              <a:gd name="connsiteY13" fmla="*/ 1182152 h 1996191"/>
              <a:gd name="connsiteX14" fmla="*/ 5921297 w 8519531"/>
              <a:gd name="connsiteY14" fmla="*/ 1327118 h 1996191"/>
              <a:gd name="connsiteX15" fmla="*/ 6724185 w 8519531"/>
              <a:gd name="connsiteY15" fmla="*/ 1527840 h 1996191"/>
              <a:gd name="connsiteX16" fmla="*/ 7069873 w 8519531"/>
              <a:gd name="connsiteY16" fmla="*/ 1561294 h 1996191"/>
              <a:gd name="connsiteX17" fmla="*/ 7861609 w 8519531"/>
              <a:gd name="connsiteY17" fmla="*/ 1583596 h 1996191"/>
              <a:gd name="connsiteX18" fmla="*/ 8274204 w 8519531"/>
              <a:gd name="connsiteY18" fmla="*/ 1572445 h 1996191"/>
              <a:gd name="connsiteX19" fmla="*/ 8519531 w 8519531"/>
              <a:gd name="connsiteY19" fmla="*/ 1583596 h 1996191"/>
              <a:gd name="connsiteX20" fmla="*/ 8519531 w 8519531"/>
              <a:gd name="connsiteY20" fmla="*/ 1583596 h 199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19531" h="1996191">
                <a:moveTo>
                  <a:pt x="0" y="1996191"/>
                </a:moveTo>
                <a:cubicBezTo>
                  <a:pt x="162622" y="1963666"/>
                  <a:pt x="325244" y="1931142"/>
                  <a:pt x="468351" y="1851225"/>
                </a:cubicBezTo>
                <a:cubicBezTo>
                  <a:pt x="611458" y="1771308"/>
                  <a:pt x="752707" y="1685816"/>
                  <a:pt x="858643" y="1516689"/>
                </a:cubicBezTo>
                <a:cubicBezTo>
                  <a:pt x="964579" y="1347562"/>
                  <a:pt x="1035204" y="1024176"/>
                  <a:pt x="1103970" y="836464"/>
                </a:cubicBezTo>
                <a:cubicBezTo>
                  <a:pt x="1172736" y="648752"/>
                  <a:pt x="1193180" y="529806"/>
                  <a:pt x="1271239" y="390416"/>
                </a:cubicBezTo>
                <a:cubicBezTo>
                  <a:pt x="1349298" y="251026"/>
                  <a:pt x="1451517" y="5699"/>
                  <a:pt x="1572322" y="123"/>
                </a:cubicBezTo>
                <a:cubicBezTo>
                  <a:pt x="1693127" y="-5453"/>
                  <a:pt x="1867829" y="178543"/>
                  <a:pt x="1996068" y="356962"/>
                </a:cubicBezTo>
                <a:cubicBezTo>
                  <a:pt x="2124307" y="535381"/>
                  <a:pt x="2226527" y="907089"/>
                  <a:pt x="2341756" y="1070640"/>
                </a:cubicBezTo>
                <a:cubicBezTo>
                  <a:pt x="2456985" y="1234191"/>
                  <a:pt x="2553629" y="1282513"/>
                  <a:pt x="2687443" y="1338269"/>
                </a:cubicBezTo>
                <a:cubicBezTo>
                  <a:pt x="2821257" y="1394025"/>
                  <a:pt x="2958789" y="1431196"/>
                  <a:pt x="3144643" y="1405177"/>
                </a:cubicBezTo>
                <a:cubicBezTo>
                  <a:pt x="3330497" y="1379157"/>
                  <a:pt x="3612994" y="1260211"/>
                  <a:pt x="3802565" y="1182152"/>
                </a:cubicBezTo>
                <a:cubicBezTo>
                  <a:pt x="3992136" y="1104093"/>
                  <a:pt x="4107366" y="977713"/>
                  <a:pt x="4282068" y="936825"/>
                </a:cubicBezTo>
                <a:cubicBezTo>
                  <a:pt x="4456770" y="895937"/>
                  <a:pt x="4653775" y="895937"/>
                  <a:pt x="4850780" y="936825"/>
                </a:cubicBezTo>
                <a:cubicBezTo>
                  <a:pt x="5047785" y="977713"/>
                  <a:pt x="5285678" y="1117103"/>
                  <a:pt x="5464097" y="1182152"/>
                </a:cubicBezTo>
                <a:cubicBezTo>
                  <a:pt x="5642516" y="1247201"/>
                  <a:pt x="5711282" y="1269503"/>
                  <a:pt x="5921297" y="1327118"/>
                </a:cubicBezTo>
                <a:cubicBezTo>
                  <a:pt x="6131312" y="1384733"/>
                  <a:pt x="6532756" y="1488811"/>
                  <a:pt x="6724185" y="1527840"/>
                </a:cubicBezTo>
                <a:cubicBezTo>
                  <a:pt x="6915614" y="1566869"/>
                  <a:pt x="6880302" y="1552001"/>
                  <a:pt x="7069873" y="1561294"/>
                </a:cubicBezTo>
                <a:cubicBezTo>
                  <a:pt x="7259444" y="1570587"/>
                  <a:pt x="7660887" y="1581738"/>
                  <a:pt x="7861609" y="1583596"/>
                </a:cubicBezTo>
                <a:cubicBezTo>
                  <a:pt x="8062331" y="1585454"/>
                  <a:pt x="8164550" y="1572445"/>
                  <a:pt x="8274204" y="1572445"/>
                </a:cubicBezTo>
                <a:cubicBezTo>
                  <a:pt x="8383858" y="1572445"/>
                  <a:pt x="8519531" y="1583596"/>
                  <a:pt x="8519531" y="1583596"/>
                </a:cubicBezTo>
                <a:lnTo>
                  <a:pt x="8519531" y="1583596"/>
                </a:ln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839160" y="3669268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60" y="3669268"/>
                <a:ext cx="3330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905500" y="3581400"/>
            <a:ext cx="1143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932628" y="3048000"/>
            <a:ext cx="87172" cy="514350"/>
            <a:chOff x="5943598" y="4724400"/>
            <a:chExt cx="228602" cy="609600"/>
          </a:xfrm>
        </p:grpSpPr>
        <p:sp>
          <p:nvSpPr>
            <p:cNvPr id="38" name="Rectangle 37"/>
            <p:cNvSpPr/>
            <p:nvPr/>
          </p:nvSpPr>
          <p:spPr>
            <a:xfrm>
              <a:off x="5943598" y="4724400"/>
              <a:ext cx="228599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172197" y="4724400"/>
              <a:ext cx="3" cy="609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43598" y="4724400"/>
              <a:ext cx="0" cy="609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595902" y="3883821"/>
                <a:ext cx="882742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902" y="3883821"/>
                <a:ext cx="88274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5882" r="-9524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057400" y="357768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77683"/>
                <a:ext cx="31861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30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0" y="3947015"/>
            <a:ext cx="25614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mass function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24976" y="3886200"/>
            <a:ext cx="27697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density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53990" y="3931626"/>
                <a:ext cx="1216680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990" y="3931626"/>
                <a:ext cx="121668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5882" r="-6931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593664" y="4648200"/>
                <a:ext cx="1914755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⋅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64" y="4648200"/>
                <a:ext cx="1914755" cy="689997"/>
              </a:xfrm>
              <a:prstGeom prst="rect">
                <a:avLst/>
              </a:prstGeom>
              <a:blipFill rotWithShape="1">
                <a:blip r:embed="rId6"/>
                <a:stretch>
                  <a:fillRect r="-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34405" y="5334000"/>
                <a:ext cx="1718547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05" y="5334000"/>
                <a:ext cx="1718547" cy="764568"/>
              </a:xfrm>
              <a:prstGeom prst="rect">
                <a:avLst/>
              </a:prstGeom>
              <a:blipFill rotWithShape="1">
                <a:blip r:embed="rId7"/>
                <a:stretch>
                  <a:fillRect r="-3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0" y="5492704"/>
                <a:ext cx="93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92704"/>
                <a:ext cx="93294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906212" y="4808532"/>
                <a:ext cx="93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212" y="4808532"/>
                <a:ext cx="93294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78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34405" y="4572000"/>
                <a:ext cx="1869934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𝛀</m:t>
                          </m:r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)⋅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05" y="4572000"/>
                <a:ext cx="1869934" cy="764505"/>
              </a:xfrm>
              <a:prstGeom prst="rect">
                <a:avLst/>
              </a:prstGeom>
              <a:blipFill rotWithShape="1">
                <a:blip r:embed="rId10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62000" y="4730704"/>
                <a:ext cx="93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730704"/>
                <a:ext cx="93294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08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0" grpId="0"/>
      <p:bldP spid="43" grpId="0"/>
      <p:bldP spid="3" grpId="0"/>
      <p:bldP spid="42" grpId="0"/>
      <p:bldP spid="44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Functions </a:t>
            </a:r>
            <a:r>
              <a:rPr lang="en-US" sz="3600" b="1" dirty="0" smtClean="0"/>
              <a:t>of random variables</a:t>
            </a: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 smtClean="0">
                <a:solidFill>
                  <a:srgbClr val="0070C0"/>
                </a:solidFill>
              </a:rPr>
              <a:t>Continuous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3581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14400" y="2438400"/>
            <a:ext cx="2667000" cy="1145323"/>
            <a:chOff x="914400" y="2438400"/>
            <a:chExt cx="2667000" cy="114532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2954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52600" y="3048000"/>
              <a:ext cx="0" cy="5334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95600" y="3162300"/>
              <a:ext cx="0" cy="4191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81400" y="3314700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24000" y="3314700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1242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352800" y="2438400"/>
              <a:ext cx="0" cy="1143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209800" y="3044283"/>
              <a:ext cx="0" cy="5334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81200" y="3158583"/>
              <a:ext cx="0" cy="4191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38400" y="3310983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670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85385" y="3444333"/>
              <a:ext cx="0" cy="13335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14400" y="3317023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724400" y="3564673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724400" y="2286343"/>
            <a:ext cx="3733800" cy="1085508"/>
          </a:xfrm>
          <a:custGeom>
            <a:avLst/>
            <a:gdLst>
              <a:gd name="connsiteX0" fmla="*/ 0 w 8519531"/>
              <a:gd name="connsiteY0" fmla="*/ 1996191 h 1996191"/>
              <a:gd name="connsiteX1" fmla="*/ 468351 w 8519531"/>
              <a:gd name="connsiteY1" fmla="*/ 1851225 h 1996191"/>
              <a:gd name="connsiteX2" fmla="*/ 858643 w 8519531"/>
              <a:gd name="connsiteY2" fmla="*/ 1516689 h 1996191"/>
              <a:gd name="connsiteX3" fmla="*/ 1103970 w 8519531"/>
              <a:gd name="connsiteY3" fmla="*/ 836464 h 1996191"/>
              <a:gd name="connsiteX4" fmla="*/ 1271239 w 8519531"/>
              <a:gd name="connsiteY4" fmla="*/ 390416 h 1996191"/>
              <a:gd name="connsiteX5" fmla="*/ 1572322 w 8519531"/>
              <a:gd name="connsiteY5" fmla="*/ 123 h 1996191"/>
              <a:gd name="connsiteX6" fmla="*/ 1996068 w 8519531"/>
              <a:gd name="connsiteY6" fmla="*/ 356962 h 1996191"/>
              <a:gd name="connsiteX7" fmla="*/ 2341756 w 8519531"/>
              <a:gd name="connsiteY7" fmla="*/ 1070640 h 1996191"/>
              <a:gd name="connsiteX8" fmla="*/ 2687443 w 8519531"/>
              <a:gd name="connsiteY8" fmla="*/ 1338269 h 1996191"/>
              <a:gd name="connsiteX9" fmla="*/ 3144643 w 8519531"/>
              <a:gd name="connsiteY9" fmla="*/ 1405177 h 1996191"/>
              <a:gd name="connsiteX10" fmla="*/ 3802565 w 8519531"/>
              <a:gd name="connsiteY10" fmla="*/ 1182152 h 1996191"/>
              <a:gd name="connsiteX11" fmla="*/ 4282068 w 8519531"/>
              <a:gd name="connsiteY11" fmla="*/ 936825 h 1996191"/>
              <a:gd name="connsiteX12" fmla="*/ 4850780 w 8519531"/>
              <a:gd name="connsiteY12" fmla="*/ 936825 h 1996191"/>
              <a:gd name="connsiteX13" fmla="*/ 5464097 w 8519531"/>
              <a:gd name="connsiteY13" fmla="*/ 1182152 h 1996191"/>
              <a:gd name="connsiteX14" fmla="*/ 5921297 w 8519531"/>
              <a:gd name="connsiteY14" fmla="*/ 1327118 h 1996191"/>
              <a:gd name="connsiteX15" fmla="*/ 6724185 w 8519531"/>
              <a:gd name="connsiteY15" fmla="*/ 1527840 h 1996191"/>
              <a:gd name="connsiteX16" fmla="*/ 7069873 w 8519531"/>
              <a:gd name="connsiteY16" fmla="*/ 1561294 h 1996191"/>
              <a:gd name="connsiteX17" fmla="*/ 7861609 w 8519531"/>
              <a:gd name="connsiteY17" fmla="*/ 1583596 h 1996191"/>
              <a:gd name="connsiteX18" fmla="*/ 8274204 w 8519531"/>
              <a:gd name="connsiteY18" fmla="*/ 1572445 h 1996191"/>
              <a:gd name="connsiteX19" fmla="*/ 8519531 w 8519531"/>
              <a:gd name="connsiteY19" fmla="*/ 1583596 h 1996191"/>
              <a:gd name="connsiteX20" fmla="*/ 8519531 w 8519531"/>
              <a:gd name="connsiteY20" fmla="*/ 1583596 h 199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19531" h="1996191">
                <a:moveTo>
                  <a:pt x="0" y="1996191"/>
                </a:moveTo>
                <a:cubicBezTo>
                  <a:pt x="162622" y="1963666"/>
                  <a:pt x="325244" y="1931142"/>
                  <a:pt x="468351" y="1851225"/>
                </a:cubicBezTo>
                <a:cubicBezTo>
                  <a:pt x="611458" y="1771308"/>
                  <a:pt x="752707" y="1685816"/>
                  <a:pt x="858643" y="1516689"/>
                </a:cubicBezTo>
                <a:cubicBezTo>
                  <a:pt x="964579" y="1347562"/>
                  <a:pt x="1035204" y="1024176"/>
                  <a:pt x="1103970" y="836464"/>
                </a:cubicBezTo>
                <a:cubicBezTo>
                  <a:pt x="1172736" y="648752"/>
                  <a:pt x="1193180" y="529806"/>
                  <a:pt x="1271239" y="390416"/>
                </a:cubicBezTo>
                <a:cubicBezTo>
                  <a:pt x="1349298" y="251026"/>
                  <a:pt x="1451517" y="5699"/>
                  <a:pt x="1572322" y="123"/>
                </a:cubicBezTo>
                <a:cubicBezTo>
                  <a:pt x="1693127" y="-5453"/>
                  <a:pt x="1867829" y="178543"/>
                  <a:pt x="1996068" y="356962"/>
                </a:cubicBezTo>
                <a:cubicBezTo>
                  <a:pt x="2124307" y="535381"/>
                  <a:pt x="2226527" y="907089"/>
                  <a:pt x="2341756" y="1070640"/>
                </a:cubicBezTo>
                <a:cubicBezTo>
                  <a:pt x="2456985" y="1234191"/>
                  <a:pt x="2553629" y="1282513"/>
                  <a:pt x="2687443" y="1338269"/>
                </a:cubicBezTo>
                <a:cubicBezTo>
                  <a:pt x="2821257" y="1394025"/>
                  <a:pt x="2958789" y="1431196"/>
                  <a:pt x="3144643" y="1405177"/>
                </a:cubicBezTo>
                <a:cubicBezTo>
                  <a:pt x="3330497" y="1379157"/>
                  <a:pt x="3612994" y="1260211"/>
                  <a:pt x="3802565" y="1182152"/>
                </a:cubicBezTo>
                <a:cubicBezTo>
                  <a:pt x="3992136" y="1104093"/>
                  <a:pt x="4107366" y="977713"/>
                  <a:pt x="4282068" y="936825"/>
                </a:cubicBezTo>
                <a:cubicBezTo>
                  <a:pt x="4456770" y="895937"/>
                  <a:pt x="4653775" y="895937"/>
                  <a:pt x="4850780" y="936825"/>
                </a:cubicBezTo>
                <a:cubicBezTo>
                  <a:pt x="5047785" y="977713"/>
                  <a:pt x="5285678" y="1117103"/>
                  <a:pt x="5464097" y="1182152"/>
                </a:cubicBezTo>
                <a:cubicBezTo>
                  <a:pt x="5642516" y="1247201"/>
                  <a:pt x="5711282" y="1269503"/>
                  <a:pt x="5921297" y="1327118"/>
                </a:cubicBezTo>
                <a:cubicBezTo>
                  <a:pt x="6131312" y="1384733"/>
                  <a:pt x="6532756" y="1488811"/>
                  <a:pt x="6724185" y="1527840"/>
                </a:cubicBezTo>
                <a:cubicBezTo>
                  <a:pt x="6915614" y="1566869"/>
                  <a:pt x="6880302" y="1552001"/>
                  <a:pt x="7069873" y="1561294"/>
                </a:cubicBezTo>
                <a:cubicBezTo>
                  <a:pt x="7259444" y="1570587"/>
                  <a:pt x="7660887" y="1581738"/>
                  <a:pt x="7861609" y="1583596"/>
                </a:cubicBezTo>
                <a:cubicBezTo>
                  <a:pt x="8062331" y="1585454"/>
                  <a:pt x="8164550" y="1572445"/>
                  <a:pt x="8274204" y="1572445"/>
                </a:cubicBezTo>
                <a:cubicBezTo>
                  <a:pt x="8383858" y="1572445"/>
                  <a:pt x="8519531" y="1583596"/>
                  <a:pt x="8519531" y="1583596"/>
                </a:cubicBezTo>
                <a:lnTo>
                  <a:pt x="8519531" y="1583596"/>
                </a:ln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839160" y="3669268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60" y="3669268"/>
                <a:ext cx="3330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905500" y="3581400"/>
            <a:ext cx="1143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932628" y="3048000"/>
            <a:ext cx="87172" cy="514350"/>
            <a:chOff x="5943598" y="4724400"/>
            <a:chExt cx="228602" cy="609600"/>
          </a:xfrm>
        </p:grpSpPr>
        <p:sp>
          <p:nvSpPr>
            <p:cNvPr id="38" name="Rectangle 37"/>
            <p:cNvSpPr/>
            <p:nvPr/>
          </p:nvSpPr>
          <p:spPr>
            <a:xfrm>
              <a:off x="5943598" y="4724400"/>
              <a:ext cx="228599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172197" y="4724400"/>
              <a:ext cx="3" cy="609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43598" y="4724400"/>
              <a:ext cx="0" cy="609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595902" y="3883821"/>
                <a:ext cx="882742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902" y="3883821"/>
                <a:ext cx="88274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5882" r="-9524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057400" y="357768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77683"/>
                <a:ext cx="31861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30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0" y="3947015"/>
            <a:ext cx="25614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mass function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24976" y="3886200"/>
            <a:ext cx="27697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density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53990" y="3931626"/>
                <a:ext cx="1216680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990" y="3931626"/>
                <a:ext cx="121668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5882" r="-6931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764066" y="5482203"/>
                <a:ext cx="2313134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⋅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66" y="5482203"/>
                <a:ext cx="2313134" cy="689997"/>
              </a:xfrm>
              <a:prstGeom prst="rect">
                <a:avLst/>
              </a:prstGeom>
              <a:blipFill rotWithShape="1">
                <a:blip r:embed="rId6"/>
                <a:stretch>
                  <a:fillRect r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58053" y="5483832"/>
                <a:ext cx="2062488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53" y="5483832"/>
                <a:ext cx="2062488" cy="764568"/>
              </a:xfrm>
              <a:prstGeom prst="rect">
                <a:avLst/>
              </a:prstGeom>
              <a:blipFill rotWithShape="1">
                <a:blip r:embed="rId7"/>
                <a:stretch>
                  <a:fillRect r="-3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5648" y="5642536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8" y="5642536"/>
                <a:ext cx="91852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79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076614" y="5642535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614" y="5642535"/>
                <a:ext cx="91852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8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13249" y="434340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dirty="0" smtClean="0"/>
                  <a:t> :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249" y="4343400"/>
                <a:ext cx="45557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2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28567" y="4357694"/>
                <a:ext cx="4099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any real valued </a:t>
                </a:r>
                <a:r>
                  <a:rPr lang="en-US" b="1" dirty="0"/>
                  <a:t>continuous</a:t>
                </a:r>
                <a:r>
                  <a:rPr lang="en-US" dirty="0"/>
                  <a:t>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567" y="4357694"/>
                <a:ext cx="409945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189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09600" y="434340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dirty="0" smtClean="0"/>
                  <a:t> :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343400"/>
                <a:ext cx="45557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1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15690" y="4359859"/>
                <a:ext cx="2869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any </a:t>
                </a:r>
                <a:r>
                  <a:rPr lang="en-US" dirty="0" smtClean="0"/>
                  <a:t>real valued function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690" y="4359859"/>
                <a:ext cx="2869183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915" t="-8197" r="-27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48929" y="4712732"/>
                <a:ext cx="1446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Domain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29" y="4712732"/>
                <a:ext cx="1446230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3797" t="-8197" r="-25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20828" y="474607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828" y="4746072"/>
                <a:ext cx="41068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94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724400"/>
                <a:ext cx="1236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Range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724400"/>
                <a:ext cx="1236942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941" t="-8197" r="-73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447800" y="5117068"/>
                <a:ext cx="111280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  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17068"/>
                <a:ext cx="1112805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93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05400" y="4724400"/>
                <a:ext cx="1446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Domain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724400"/>
                <a:ext cx="1446230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3797" t="-8197" r="-25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377299" y="475774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299" y="4757740"/>
                <a:ext cx="410689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642471" y="4736068"/>
                <a:ext cx="1236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Range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471" y="4736068"/>
                <a:ext cx="1236942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4433" t="-8197" r="-73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019800" y="5105400"/>
                <a:ext cx="111280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  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105400"/>
                <a:ext cx="11128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934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295400" y="6096000"/>
                <a:ext cx="2454262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𝛀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𝝎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)⋅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6096000"/>
                <a:ext cx="2454262" cy="764505"/>
              </a:xfrm>
              <a:prstGeom prst="rect">
                <a:avLst/>
              </a:prstGeom>
              <a:blipFill rotWithShape="1">
                <a:blip r:embed="rId22"/>
                <a:stretch>
                  <a:fillRect r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2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0" grpId="0"/>
      <p:bldP spid="43" grpId="0"/>
      <p:bldP spid="3" grpId="0"/>
      <p:bldP spid="42" grpId="0"/>
      <p:bldP spid="2" grpId="0"/>
      <p:bldP spid="10" grpId="0"/>
      <p:bldP spid="44" grpId="0"/>
      <p:bldP spid="51" grpId="0"/>
      <p:bldP spid="52" grpId="0"/>
      <p:bldP spid="12" grpId="0"/>
      <p:bldP spid="53" grpId="0"/>
      <p:bldP spid="54" grpId="0" animBg="1"/>
      <p:bldP spid="55" grpId="0"/>
      <p:bldP spid="56" grpId="0"/>
      <p:bldP spid="57" grpId="0"/>
      <p:bldP spid="58" grpId="0" animBg="1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Linearity of Expectation</a:t>
            </a: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 smtClean="0">
                <a:solidFill>
                  <a:srgbClr val="0070C0"/>
                </a:solidFill>
              </a:rPr>
              <a:t>Continuous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3581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14400" y="2438400"/>
            <a:ext cx="2667000" cy="1145323"/>
            <a:chOff x="914400" y="2438400"/>
            <a:chExt cx="2667000" cy="114532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2954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52600" y="3048000"/>
              <a:ext cx="0" cy="5334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95600" y="3162300"/>
              <a:ext cx="0" cy="4191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81400" y="3314700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24000" y="3314700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1242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352800" y="2438400"/>
              <a:ext cx="0" cy="1143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209800" y="3044283"/>
              <a:ext cx="0" cy="5334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81200" y="3158583"/>
              <a:ext cx="0" cy="4191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38400" y="3310983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670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85385" y="3444333"/>
              <a:ext cx="0" cy="13335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14400" y="3317023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724400" y="3564673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724400" y="2286343"/>
            <a:ext cx="3733800" cy="1085508"/>
          </a:xfrm>
          <a:custGeom>
            <a:avLst/>
            <a:gdLst>
              <a:gd name="connsiteX0" fmla="*/ 0 w 8519531"/>
              <a:gd name="connsiteY0" fmla="*/ 1996191 h 1996191"/>
              <a:gd name="connsiteX1" fmla="*/ 468351 w 8519531"/>
              <a:gd name="connsiteY1" fmla="*/ 1851225 h 1996191"/>
              <a:gd name="connsiteX2" fmla="*/ 858643 w 8519531"/>
              <a:gd name="connsiteY2" fmla="*/ 1516689 h 1996191"/>
              <a:gd name="connsiteX3" fmla="*/ 1103970 w 8519531"/>
              <a:gd name="connsiteY3" fmla="*/ 836464 h 1996191"/>
              <a:gd name="connsiteX4" fmla="*/ 1271239 w 8519531"/>
              <a:gd name="connsiteY4" fmla="*/ 390416 h 1996191"/>
              <a:gd name="connsiteX5" fmla="*/ 1572322 w 8519531"/>
              <a:gd name="connsiteY5" fmla="*/ 123 h 1996191"/>
              <a:gd name="connsiteX6" fmla="*/ 1996068 w 8519531"/>
              <a:gd name="connsiteY6" fmla="*/ 356962 h 1996191"/>
              <a:gd name="connsiteX7" fmla="*/ 2341756 w 8519531"/>
              <a:gd name="connsiteY7" fmla="*/ 1070640 h 1996191"/>
              <a:gd name="connsiteX8" fmla="*/ 2687443 w 8519531"/>
              <a:gd name="connsiteY8" fmla="*/ 1338269 h 1996191"/>
              <a:gd name="connsiteX9" fmla="*/ 3144643 w 8519531"/>
              <a:gd name="connsiteY9" fmla="*/ 1405177 h 1996191"/>
              <a:gd name="connsiteX10" fmla="*/ 3802565 w 8519531"/>
              <a:gd name="connsiteY10" fmla="*/ 1182152 h 1996191"/>
              <a:gd name="connsiteX11" fmla="*/ 4282068 w 8519531"/>
              <a:gd name="connsiteY11" fmla="*/ 936825 h 1996191"/>
              <a:gd name="connsiteX12" fmla="*/ 4850780 w 8519531"/>
              <a:gd name="connsiteY12" fmla="*/ 936825 h 1996191"/>
              <a:gd name="connsiteX13" fmla="*/ 5464097 w 8519531"/>
              <a:gd name="connsiteY13" fmla="*/ 1182152 h 1996191"/>
              <a:gd name="connsiteX14" fmla="*/ 5921297 w 8519531"/>
              <a:gd name="connsiteY14" fmla="*/ 1327118 h 1996191"/>
              <a:gd name="connsiteX15" fmla="*/ 6724185 w 8519531"/>
              <a:gd name="connsiteY15" fmla="*/ 1527840 h 1996191"/>
              <a:gd name="connsiteX16" fmla="*/ 7069873 w 8519531"/>
              <a:gd name="connsiteY16" fmla="*/ 1561294 h 1996191"/>
              <a:gd name="connsiteX17" fmla="*/ 7861609 w 8519531"/>
              <a:gd name="connsiteY17" fmla="*/ 1583596 h 1996191"/>
              <a:gd name="connsiteX18" fmla="*/ 8274204 w 8519531"/>
              <a:gd name="connsiteY18" fmla="*/ 1572445 h 1996191"/>
              <a:gd name="connsiteX19" fmla="*/ 8519531 w 8519531"/>
              <a:gd name="connsiteY19" fmla="*/ 1583596 h 1996191"/>
              <a:gd name="connsiteX20" fmla="*/ 8519531 w 8519531"/>
              <a:gd name="connsiteY20" fmla="*/ 1583596 h 199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19531" h="1996191">
                <a:moveTo>
                  <a:pt x="0" y="1996191"/>
                </a:moveTo>
                <a:cubicBezTo>
                  <a:pt x="162622" y="1963666"/>
                  <a:pt x="325244" y="1931142"/>
                  <a:pt x="468351" y="1851225"/>
                </a:cubicBezTo>
                <a:cubicBezTo>
                  <a:pt x="611458" y="1771308"/>
                  <a:pt x="752707" y="1685816"/>
                  <a:pt x="858643" y="1516689"/>
                </a:cubicBezTo>
                <a:cubicBezTo>
                  <a:pt x="964579" y="1347562"/>
                  <a:pt x="1035204" y="1024176"/>
                  <a:pt x="1103970" y="836464"/>
                </a:cubicBezTo>
                <a:cubicBezTo>
                  <a:pt x="1172736" y="648752"/>
                  <a:pt x="1193180" y="529806"/>
                  <a:pt x="1271239" y="390416"/>
                </a:cubicBezTo>
                <a:cubicBezTo>
                  <a:pt x="1349298" y="251026"/>
                  <a:pt x="1451517" y="5699"/>
                  <a:pt x="1572322" y="123"/>
                </a:cubicBezTo>
                <a:cubicBezTo>
                  <a:pt x="1693127" y="-5453"/>
                  <a:pt x="1867829" y="178543"/>
                  <a:pt x="1996068" y="356962"/>
                </a:cubicBezTo>
                <a:cubicBezTo>
                  <a:pt x="2124307" y="535381"/>
                  <a:pt x="2226527" y="907089"/>
                  <a:pt x="2341756" y="1070640"/>
                </a:cubicBezTo>
                <a:cubicBezTo>
                  <a:pt x="2456985" y="1234191"/>
                  <a:pt x="2553629" y="1282513"/>
                  <a:pt x="2687443" y="1338269"/>
                </a:cubicBezTo>
                <a:cubicBezTo>
                  <a:pt x="2821257" y="1394025"/>
                  <a:pt x="2958789" y="1431196"/>
                  <a:pt x="3144643" y="1405177"/>
                </a:cubicBezTo>
                <a:cubicBezTo>
                  <a:pt x="3330497" y="1379157"/>
                  <a:pt x="3612994" y="1260211"/>
                  <a:pt x="3802565" y="1182152"/>
                </a:cubicBezTo>
                <a:cubicBezTo>
                  <a:pt x="3992136" y="1104093"/>
                  <a:pt x="4107366" y="977713"/>
                  <a:pt x="4282068" y="936825"/>
                </a:cubicBezTo>
                <a:cubicBezTo>
                  <a:pt x="4456770" y="895937"/>
                  <a:pt x="4653775" y="895937"/>
                  <a:pt x="4850780" y="936825"/>
                </a:cubicBezTo>
                <a:cubicBezTo>
                  <a:pt x="5047785" y="977713"/>
                  <a:pt x="5285678" y="1117103"/>
                  <a:pt x="5464097" y="1182152"/>
                </a:cubicBezTo>
                <a:cubicBezTo>
                  <a:pt x="5642516" y="1247201"/>
                  <a:pt x="5711282" y="1269503"/>
                  <a:pt x="5921297" y="1327118"/>
                </a:cubicBezTo>
                <a:cubicBezTo>
                  <a:pt x="6131312" y="1384733"/>
                  <a:pt x="6532756" y="1488811"/>
                  <a:pt x="6724185" y="1527840"/>
                </a:cubicBezTo>
                <a:cubicBezTo>
                  <a:pt x="6915614" y="1566869"/>
                  <a:pt x="6880302" y="1552001"/>
                  <a:pt x="7069873" y="1561294"/>
                </a:cubicBezTo>
                <a:cubicBezTo>
                  <a:pt x="7259444" y="1570587"/>
                  <a:pt x="7660887" y="1581738"/>
                  <a:pt x="7861609" y="1583596"/>
                </a:cubicBezTo>
                <a:cubicBezTo>
                  <a:pt x="8062331" y="1585454"/>
                  <a:pt x="8164550" y="1572445"/>
                  <a:pt x="8274204" y="1572445"/>
                </a:cubicBezTo>
                <a:cubicBezTo>
                  <a:pt x="8383858" y="1572445"/>
                  <a:pt x="8519531" y="1583596"/>
                  <a:pt x="8519531" y="1583596"/>
                </a:cubicBezTo>
                <a:lnTo>
                  <a:pt x="8519531" y="1583596"/>
                </a:ln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839160" y="3669268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60" y="3669268"/>
                <a:ext cx="3330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905500" y="3581400"/>
            <a:ext cx="1143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932628" y="3048000"/>
            <a:ext cx="87172" cy="514350"/>
            <a:chOff x="5943598" y="4724400"/>
            <a:chExt cx="228602" cy="609600"/>
          </a:xfrm>
        </p:grpSpPr>
        <p:sp>
          <p:nvSpPr>
            <p:cNvPr id="38" name="Rectangle 37"/>
            <p:cNvSpPr/>
            <p:nvPr/>
          </p:nvSpPr>
          <p:spPr>
            <a:xfrm>
              <a:off x="5943598" y="4724400"/>
              <a:ext cx="228599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172197" y="4724400"/>
              <a:ext cx="3" cy="609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43598" y="4724400"/>
              <a:ext cx="0" cy="609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595902" y="3883821"/>
                <a:ext cx="882742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902" y="3883821"/>
                <a:ext cx="88274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5882" r="-9524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057400" y="357768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77683"/>
                <a:ext cx="31861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30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0" y="3947015"/>
            <a:ext cx="25614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mass function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24976" y="3886200"/>
            <a:ext cx="27697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density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53990" y="3931626"/>
                <a:ext cx="1216680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990" y="3931626"/>
                <a:ext cx="121668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5882" r="-6931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32892" y="5034296"/>
                <a:ext cx="3487108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))⋅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892" y="5034296"/>
                <a:ext cx="3487108" cy="689997"/>
              </a:xfrm>
              <a:prstGeom prst="rect">
                <a:avLst/>
              </a:prstGeom>
              <a:blipFill rotWithShape="1">
                <a:blip r:embed="rId6"/>
                <a:stretch>
                  <a:fillRect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305810" y="4736068"/>
                <a:ext cx="1102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810" y="4736068"/>
                <a:ext cx="110286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391687" y="4343400"/>
                <a:ext cx="111280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  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687" y="4343400"/>
                <a:ext cx="11128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929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302410" y="4343400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b="1" dirty="0" smtClean="0"/>
                  <a:t> 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410" y="4343400"/>
                <a:ext cx="110318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884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038600" y="5638800"/>
                <a:ext cx="2742739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)⋅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2742739" cy="689997"/>
              </a:xfrm>
              <a:prstGeom prst="rect">
                <a:avLst/>
              </a:prstGeom>
              <a:blipFill rotWithShape="1">
                <a:blip r:embed="rId10"/>
                <a:stretch>
                  <a:fillRect r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6858000" y="5562600"/>
                <a:ext cx="2444579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)⋅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562600"/>
                <a:ext cx="2444579" cy="689997"/>
              </a:xfrm>
              <a:prstGeom prst="rect">
                <a:avLst/>
              </a:prstGeom>
              <a:blipFill rotWithShape="1">
                <a:blip r:embed="rId11"/>
                <a:stretch>
                  <a:fillRect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621408" y="555515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+</a:t>
            </a:r>
            <a:endParaRPr lang="en-US" sz="4400" b="1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5390388" y="5280545"/>
            <a:ext cx="230124" cy="2171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186123" y="6515204"/>
                <a:ext cx="68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23" y="6515204"/>
                <a:ext cx="68127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7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Brace 63"/>
          <p:cNvSpPr/>
          <p:nvPr/>
        </p:nvSpPr>
        <p:spPr>
          <a:xfrm rot="5400000">
            <a:off x="7943088" y="5276088"/>
            <a:ext cx="230124" cy="2171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586423" y="6488668"/>
                <a:ext cx="68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423" y="6488668"/>
                <a:ext cx="68127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16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283107" y="4736068"/>
                <a:ext cx="1739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=  </m:t>
                      </m:r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]+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𝐄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107" y="4736068"/>
                <a:ext cx="1739259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42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4354516" y="4712732"/>
            <a:ext cx="2667850" cy="405678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0" grpId="0"/>
      <p:bldP spid="42" grpId="0"/>
      <p:bldP spid="58" grpId="0" animBg="1"/>
      <p:bldP spid="60" grpId="0" animBg="1"/>
      <p:bldP spid="61" grpId="0"/>
      <p:bldP spid="62" grpId="0"/>
      <p:bldP spid="13" grpId="0"/>
      <p:bldP spid="15" grpId="0" animBg="1"/>
      <p:bldP spid="63" grpId="0"/>
      <p:bldP spid="64" grpId="0" animBg="1"/>
      <p:bldP spid="65" grpId="0"/>
      <p:bldP spid="6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Variance</a:t>
            </a: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 smtClean="0">
                <a:solidFill>
                  <a:srgbClr val="0070C0"/>
                </a:solidFill>
              </a:rPr>
              <a:t>Continuous</a:t>
            </a:r>
            <a:r>
              <a:rPr lang="en-US" dirty="0" smtClean="0"/>
              <a:t> probability space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3581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14400" y="2438400"/>
            <a:ext cx="2667000" cy="1145323"/>
            <a:chOff x="914400" y="2438400"/>
            <a:chExt cx="2667000" cy="114532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2954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52600" y="3048000"/>
              <a:ext cx="0" cy="5334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95600" y="3162300"/>
              <a:ext cx="0" cy="4191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81400" y="3314700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24000" y="3314700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1242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352800" y="2438400"/>
              <a:ext cx="0" cy="1143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209800" y="3044283"/>
              <a:ext cx="0" cy="5334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81200" y="3158583"/>
              <a:ext cx="0" cy="4191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38400" y="3310983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67000" y="2743200"/>
              <a:ext cx="0" cy="8382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85385" y="3444333"/>
              <a:ext cx="0" cy="13335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14400" y="3317023"/>
              <a:ext cx="0" cy="2667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724400" y="3564673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724400" y="2286343"/>
            <a:ext cx="3733800" cy="1085508"/>
          </a:xfrm>
          <a:custGeom>
            <a:avLst/>
            <a:gdLst>
              <a:gd name="connsiteX0" fmla="*/ 0 w 8519531"/>
              <a:gd name="connsiteY0" fmla="*/ 1996191 h 1996191"/>
              <a:gd name="connsiteX1" fmla="*/ 468351 w 8519531"/>
              <a:gd name="connsiteY1" fmla="*/ 1851225 h 1996191"/>
              <a:gd name="connsiteX2" fmla="*/ 858643 w 8519531"/>
              <a:gd name="connsiteY2" fmla="*/ 1516689 h 1996191"/>
              <a:gd name="connsiteX3" fmla="*/ 1103970 w 8519531"/>
              <a:gd name="connsiteY3" fmla="*/ 836464 h 1996191"/>
              <a:gd name="connsiteX4" fmla="*/ 1271239 w 8519531"/>
              <a:gd name="connsiteY4" fmla="*/ 390416 h 1996191"/>
              <a:gd name="connsiteX5" fmla="*/ 1572322 w 8519531"/>
              <a:gd name="connsiteY5" fmla="*/ 123 h 1996191"/>
              <a:gd name="connsiteX6" fmla="*/ 1996068 w 8519531"/>
              <a:gd name="connsiteY6" fmla="*/ 356962 h 1996191"/>
              <a:gd name="connsiteX7" fmla="*/ 2341756 w 8519531"/>
              <a:gd name="connsiteY7" fmla="*/ 1070640 h 1996191"/>
              <a:gd name="connsiteX8" fmla="*/ 2687443 w 8519531"/>
              <a:gd name="connsiteY8" fmla="*/ 1338269 h 1996191"/>
              <a:gd name="connsiteX9" fmla="*/ 3144643 w 8519531"/>
              <a:gd name="connsiteY9" fmla="*/ 1405177 h 1996191"/>
              <a:gd name="connsiteX10" fmla="*/ 3802565 w 8519531"/>
              <a:gd name="connsiteY10" fmla="*/ 1182152 h 1996191"/>
              <a:gd name="connsiteX11" fmla="*/ 4282068 w 8519531"/>
              <a:gd name="connsiteY11" fmla="*/ 936825 h 1996191"/>
              <a:gd name="connsiteX12" fmla="*/ 4850780 w 8519531"/>
              <a:gd name="connsiteY12" fmla="*/ 936825 h 1996191"/>
              <a:gd name="connsiteX13" fmla="*/ 5464097 w 8519531"/>
              <a:gd name="connsiteY13" fmla="*/ 1182152 h 1996191"/>
              <a:gd name="connsiteX14" fmla="*/ 5921297 w 8519531"/>
              <a:gd name="connsiteY14" fmla="*/ 1327118 h 1996191"/>
              <a:gd name="connsiteX15" fmla="*/ 6724185 w 8519531"/>
              <a:gd name="connsiteY15" fmla="*/ 1527840 h 1996191"/>
              <a:gd name="connsiteX16" fmla="*/ 7069873 w 8519531"/>
              <a:gd name="connsiteY16" fmla="*/ 1561294 h 1996191"/>
              <a:gd name="connsiteX17" fmla="*/ 7861609 w 8519531"/>
              <a:gd name="connsiteY17" fmla="*/ 1583596 h 1996191"/>
              <a:gd name="connsiteX18" fmla="*/ 8274204 w 8519531"/>
              <a:gd name="connsiteY18" fmla="*/ 1572445 h 1996191"/>
              <a:gd name="connsiteX19" fmla="*/ 8519531 w 8519531"/>
              <a:gd name="connsiteY19" fmla="*/ 1583596 h 1996191"/>
              <a:gd name="connsiteX20" fmla="*/ 8519531 w 8519531"/>
              <a:gd name="connsiteY20" fmla="*/ 1583596 h 199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19531" h="1996191">
                <a:moveTo>
                  <a:pt x="0" y="1996191"/>
                </a:moveTo>
                <a:cubicBezTo>
                  <a:pt x="162622" y="1963666"/>
                  <a:pt x="325244" y="1931142"/>
                  <a:pt x="468351" y="1851225"/>
                </a:cubicBezTo>
                <a:cubicBezTo>
                  <a:pt x="611458" y="1771308"/>
                  <a:pt x="752707" y="1685816"/>
                  <a:pt x="858643" y="1516689"/>
                </a:cubicBezTo>
                <a:cubicBezTo>
                  <a:pt x="964579" y="1347562"/>
                  <a:pt x="1035204" y="1024176"/>
                  <a:pt x="1103970" y="836464"/>
                </a:cubicBezTo>
                <a:cubicBezTo>
                  <a:pt x="1172736" y="648752"/>
                  <a:pt x="1193180" y="529806"/>
                  <a:pt x="1271239" y="390416"/>
                </a:cubicBezTo>
                <a:cubicBezTo>
                  <a:pt x="1349298" y="251026"/>
                  <a:pt x="1451517" y="5699"/>
                  <a:pt x="1572322" y="123"/>
                </a:cubicBezTo>
                <a:cubicBezTo>
                  <a:pt x="1693127" y="-5453"/>
                  <a:pt x="1867829" y="178543"/>
                  <a:pt x="1996068" y="356962"/>
                </a:cubicBezTo>
                <a:cubicBezTo>
                  <a:pt x="2124307" y="535381"/>
                  <a:pt x="2226527" y="907089"/>
                  <a:pt x="2341756" y="1070640"/>
                </a:cubicBezTo>
                <a:cubicBezTo>
                  <a:pt x="2456985" y="1234191"/>
                  <a:pt x="2553629" y="1282513"/>
                  <a:pt x="2687443" y="1338269"/>
                </a:cubicBezTo>
                <a:cubicBezTo>
                  <a:pt x="2821257" y="1394025"/>
                  <a:pt x="2958789" y="1431196"/>
                  <a:pt x="3144643" y="1405177"/>
                </a:cubicBezTo>
                <a:cubicBezTo>
                  <a:pt x="3330497" y="1379157"/>
                  <a:pt x="3612994" y="1260211"/>
                  <a:pt x="3802565" y="1182152"/>
                </a:cubicBezTo>
                <a:cubicBezTo>
                  <a:pt x="3992136" y="1104093"/>
                  <a:pt x="4107366" y="977713"/>
                  <a:pt x="4282068" y="936825"/>
                </a:cubicBezTo>
                <a:cubicBezTo>
                  <a:pt x="4456770" y="895937"/>
                  <a:pt x="4653775" y="895937"/>
                  <a:pt x="4850780" y="936825"/>
                </a:cubicBezTo>
                <a:cubicBezTo>
                  <a:pt x="5047785" y="977713"/>
                  <a:pt x="5285678" y="1117103"/>
                  <a:pt x="5464097" y="1182152"/>
                </a:cubicBezTo>
                <a:cubicBezTo>
                  <a:pt x="5642516" y="1247201"/>
                  <a:pt x="5711282" y="1269503"/>
                  <a:pt x="5921297" y="1327118"/>
                </a:cubicBezTo>
                <a:cubicBezTo>
                  <a:pt x="6131312" y="1384733"/>
                  <a:pt x="6532756" y="1488811"/>
                  <a:pt x="6724185" y="1527840"/>
                </a:cubicBezTo>
                <a:cubicBezTo>
                  <a:pt x="6915614" y="1566869"/>
                  <a:pt x="6880302" y="1552001"/>
                  <a:pt x="7069873" y="1561294"/>
                </a:cubicBezTo>
                <a:cubicBezTo>
                  <a:pt x="7259444" y="1570587"/>
                  <a:pt x="7660887" y="1581738"/>
                  <a:pt x="7861609" y="1583596"/>
                </a:cubicBezTo>
                <a:cubicBezTo>
                  <a:pt x="8062331" y="1585454"/>
                  <a:pt x="8164550" y="1572445"/>
                  <a:pt x="8274204" y="1572445"/>
                </a:cubicBezTo>
                <a:cubicBezTo>
                  <a:pt x="8383858" y="1572445"/>
                  <a:pt x="8519531" y="1583596"/>
                  <a:pt x="8519531" y="1583596"/>
                </a:cubicBezTo>
                <a:lnTo>
                  <a:pt x="8519531" y="1583596"/>
                </a:ln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839160" y="3669268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60" y="3669268"/>
                <a:ext cx="3330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905500" y="3581400"/>
            <a:ext cx="1143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932628" y="3048000"/>
            <a:ext cx="87172" cy="514350"/>
            <a:chOff x="5943598" y="4724400"/>
            <a:chExt cx="228602" cy="609600"/>
          </a:xfrm>
        </p:grpSpPr>
        <p:sp>
          <p:nvSpPr>
            <p:cNvPr id="38" name="Rectangle 37"/>
            <p:cNvSpPr/>
            <p:nvPr/>
          </p:nvSpPr>
          <p:spPr>
            <a:xfrm>
              <a:off x="5943598" y="4724400"/>
              <a:ext cx="228599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172197" y="4724400"/>
              <a:ext cx="3" cy="609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43598" y="4724400"/>
              <a:ext cx="0" cy="609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595902" y="3883821"/>
                <a:ext cx="882742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902" y="3883821"/>
                <a:ext cx="88274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5882" r="-9524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057400" y="357768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77683"/>
                <a:ext cx="31861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30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0" y="3947015"/>
            <a:ext cx="25614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mass function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24976" y="3886200"/>
            <a:ext cx="27697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density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53990" y="3931626"/>
                <a:ext cx="1216680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990" y="3931626"/>
                <a:ext cx="121668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5882" r="-6931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38200" y="5334000"/>
                <a:ext cx="14069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𝐕𝐚𝐫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34000"/>
                <a:ext cx="140698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52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14400" y="5726668"/>
                <a:ext cx="12643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𝐕𝐚𝐫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726668"/>
                <a:ext cx="126432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7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14400" y="4953000"/>
                <a:ext cx="124668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𝐕𝐚𝐫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53000"/>
                <a:ext cx="124668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536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133600" y="5339448"/>
                <a:ext cx="1280286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𝐕𝐚𝐫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339448"/>
                <a:ext cx="1280286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5238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133600" y="5715000"/>
                <a:ext cx="1844929" cy="40498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𝐄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715000"/>
                <a:ext cx="1844929" cy="404983"/>
              </a:xfrm>
              <a:prstGeom prst="rect">
                <a:avLst/>
              </a:prstGeom>
              <a:blipFill rotWithShape="1">
                <a:blip r:embed="rId10"/>
                <a:stretch>
                  <a:fillRect t="-1515" r="-36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15376" y="4953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376" y="49530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305876" y="5068773"/>
            <a:ext cx="838200" cy="789432"/>
          </a:xfrm>
          <a:prstGeom prst="rightArrow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52428" y="5278823"/>
            <a:ext cx="7008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0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8" grpId="0" animBg="1"/>
      <p:bldP spid="51" grpId="0" animBg="1"/>
      <p:bldP spid="52" grpId="0" animBg="1"/>
      <p:bldP spid="53" grpId="0" animBg="1"/>
      <p:bldP spid="54" grpId="0" animBg="1"/>
      <p:bldP spid="2" grpId="0"/>
      <p:bldP spid="3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Distributions</a:t>
            </a:r>
            <a:endParaRPr lang="en-US" sz="36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5882</TotalTime>
  <Words>1392</Words>
  <Application>Microsoft Office PowerPoint</Application>
  <PresentationFormat>On-screen Show (4:3)</PresentationFormat>
  <Paragraphs>254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Mathematic for Computer Science - III CS203B </vt:lpstr>
      <vt:lpstr>PowerPoint Presentation</vt:lpstr>
      <vt:lpstr>PowerPoint Presentation</vt:lpstr>
      <vt:lpstr>PowerPoint Presentation</vt:lpstr>
      <vt:lpstr>Expected value</vt:lpstr>
      <vt:lpstr>Functions of random variables</vt:lpstr>
      <vt:lpstr>Linearity of Expectation</vt:lpstr>
      <vt:lpstr>Variance</vt:lpstr>
      <vt:lpstr>Distributions</vt:lpstr>
      <vt:lpstr>Uniform Distribution</vt:lpstr>
      <vt:lpstr>PowerPoint Presentation</vt:lpstr>
      <vt:lpstr>Exponential random variable</vt:lpstr>
      <vt:lpstr>Exponential random variable</vt:lpstr>
      <vt:lpstr>Exponential random variable</vt:lpstr>
      <vt:lpstr>Functions of  continuous random variables</vt:lpstr>
      <vt:lpstr>Example 1</vt:lpstr>
      <vt:lpstr>PowerPoint Presentation</vt:lpstr>
      <vt:lpstr>Example 2</vt:lpstr>
      <vt:lpstr>Example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865</cp:revision>
  <dcterms:created xsi:type="dcterms:W3CDTF">2011-12-03T04:13:03Z</dcterms:created>
  <dcterms:modified xsi:type="dcterms:W3CDTF">2018-09-11T11:20:56Z</dcterms:modified>
</cp:coreProperties>
</file>