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53" r:id="rId3"/>
    <p:sldId id="350" r:id="rId4"/>
    <p:sldId id="349" r:id="rId5"/>
    <p:sldId id="355" r:id="rId6"/>
    <p:sldId id="354" r:id="rId7"/>
    <p:sldId id="358" r:id="rId8"/>
    <p:sldId id="356" r:id="rId9"/>
    <p:sldId id="351" r:id="rId10"/>
    <p:sldId id="359" r:id="rId11"/>
    <p:sldId id="352" r:id="rId12"/>
    <p:sldId id="360" r:id="rId13"/>
    <p:sldId id="361" r:id="rId14"/>
    <p:sldId id="348" r:id="rId15"/>
    <p:sldId id="365" r:id="rId16"/>
    <p:sldId id="362" r:id="rId17"/>
    <p:sldId id="291" r:id="rId18"/>
    <p:sldId id="292" r:id="rId19"/>
    <p:sldId id="346" r:id="rId20"/>
    <p:sldId id="312" r:id="rId21"/>
    <p:sldId id="294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99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12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370.png"/><Relationship Id="rId10" Type="http://schemas.openxmlformats.org/officeDocument/2006/relationships/image" Target="../media/image51.png"/><Relationship Id="rId4" Type="http://schemas.openxmlformats.org/officeDocument/2006/relationships/image" Target="../media/image360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81.png"/><Relationship Id="rId7" Type="http://schemas.openxmlformats.org/officeDocument/2006/relationships/image" Target="../media/image161.png"/><Relationship Id="rId12" Type="http://schemas.openxmlformats.org/officeDocument/2006/relationships/image" Target="../media/image2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91.png"/><Relationship Id="rId9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6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56.png"/><Relationship Id="rId5" Type="http://schemas.openxmlformats.org/officeDocument/2006/relationships/image" Target="../media/image90.png"/><Relationship Id="rId10" Type="http://schemas.openxmlformats.org/officeDocument/2006/relationships/image" Target="../media/image57.jpg"/><Relationship Id="rId4" Type="http://schemas.openxmlformats.org/officeDocument/2006/relationships/image" Target="../media/image80.png"/><Relationship Id="rId9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Parallel_(geometry)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Flo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srgbClr val="7030A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Inspirational </a:t>
            </a:r>
            <a:r>
              <a:rPr lang="en-US" sz="2000" b="1" dirty="0" smtClean="0">
                <a:solidFill>
                  <a:schemeClr val="tx1"/>
                </a:solidFill>
              </a:rPr>
              <a:t>solutions for problems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</a:t>
            </a:r>
            <a:r>
              <a:rPr lang="en-US" sz="2000" b="1" dirty="0" smtClean="0">
                <a:solidFill>
                  <a:srgbClr val="7030A0"/>
                </a:solidFill>
              </a:rPr>
              <a:t> Continuous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Probability Space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" y="261443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14966" y="2268417"/>
            <a:ext cx="2090420" cy="1175823"/>
            <a:chOff x="4005580" y="3091377"/>
            <a:chExt cx="2090420" cy="1175823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005580" y="3091377"/>
              <a:ext cx="909320" cy="82391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14900" y="3091377"/>
              <a:ext cx="1181100" cy="11758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6702104">
            <a:off x="4934797" y="2144317"/>
            <a:ext cx="742950" cy="831138"/>
            <a:chOff x="5353050" y="1143000"/>
            <a:chExt cx="742950" cy="831138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5353050" y="11430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505450" y="12954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57850" y="14478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810250" y="16002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962650" y="17526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33440" y="159512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791200" y="144780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38800" y="129540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486400" y="114300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53"/>
          <p:cNvSpPr/>
          <p:nvPr/>
        </p:nvSpPr>
        <p:spPr>
          <a:xfrm rot="19499162">
            <a:off x="6341851" y="2701659"/>
            <a:ext cx="2221540" cy="309338"/>
          </a:xfrm>
          <a:custGeom>
            <a:avLst/>
            <a:gdLst>
              <a:gd name="connsiteX0" fmla="*/ 0 w 1706880"/>
              <a:gd name="connsiteY0" fmla="*/ 223882 h 309338"/>
              <a:gd name="connsiteX1" fmla="*/ 325120 w 1706880"/>
              <a:gd name="connsiteY1" fmla="*/ 362 h 309338"/>
              <a:gd name="connsiteX2" fmla="*/ 660400 w 1706880"/>
              <a:gd name="connsiteY2" fmla="*/ 173082 h 309338"/>
              <a:gd name="connsiteX3" fmla="*/ 782320 w 1706880"/>
              <a:gd name="connsiteY3" fmla="*/ 234042 h 309338"/>
              <a:gd name="connsiteX4" fmla="*/ 1148080 w 1706880"/>
              <a:gd name="connsiteY4" fmla="*/ 305162 h 309338"/>
              <a:gd name="connsiteX5" fmla="*/ 1493520 w 1706880"/>
              <a:gd name="connsiteY5" fmla="*/ 101962 h 309338"/>
              <a:gd name="connsiteX6" fmla="*/ 1706880 w 1706880"/>
              <a:gd name="connsiteY6" fmla="*/ 112122 h 30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880" h="309338">
                <a:moveTo>
                  <a:pt x="0" y="223882"/>
                </a:moveTo>
                <a:cubicBezTo>
                  <a:pt x="107526" y="116355"/>
                  <a:pt x="215053" y="8829"/>
                  <a:pt x="325120" y="362"/>
                </a:cubicBezTo>
                <a:cubicBezTo>
                  <a:pt x="435187" y="-8105"/>
                  <a:pt x="584200" y="134135"/>
                  <a:pt x="660400" y="173082"/>
                </a:cubicBezTo>
                <a:cubicBezTo>
                  <a:pt x="736600" y="212029"/>
                  <a:pt x="701040" y="212029"/>
                  <a:pt x="782320" y="234042"/>
                </a:cubicBezTo>
                <a:cubicBezTo>
                  <a:pt x="863600" y="256055"/>
                  <a:pt x="1029547" y="327175"/>
                  <a:pt x="1148080" y="305162"/>
                </a:cubicBezTo>
                <a:cubicBezTo>
                  <a:pt x="1266613" y="283149"/>
                  <a:pt x="1400387" y="134135"/>
                  <a:pt x="1493520" y="101962"/>
                </a:cubicBezTo>
                <a:cubicBezTo>
                  <a:pt x="1586653" y="69789"/>
                  <a:pt x="1646766" y="90955"/>
                  <a:pt x="1706880" y="11212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rot="20035023">
            <a:off x="119737" y="-51499"/>
            <a:ext cx="2090420" cy="1175823"/>
            <a:chOff x="4005580" y="3091377"/>
            <a:chExt cx="2090420" cy="1175823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4005580" y="3091377"/>
              <a:ext cx="909320" cy="82391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14900" y="3091377"/>
              <a:ext cx="1181100" cy="11758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19072981">
            <a:off x="4221377" y="-162981"/>
            <a:ext cx="742950" cy="831138"/>
            <a:chOff x="5353050" y="1143000"/>
            <a:chExt cx="742950" cy="831138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5353050" y="11430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505450" y="12954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57850" y="14478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810250" y="16002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962650" y="1752600"/>
              <a:ext cx="133350" cy="2215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33440" y="159512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791200" y="144780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38800" y="129540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486400" y="1143000"/>
              <a:ext cx="20320" cy="3759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Freeform 67"/>
          <p:cNvSpPr/>
          <p:nvPr/>
        </p:nvSpPr>
        <p:spPr>
          <a:xfrm rot="21222761">
            <a:off x="6792058" y="255747"/>
            <a:ext cx="2221540" cy="309338"/>
          </a:xfrm>
          <a:custGeom>
            <a:avLst/>
            <a:gdLst>
              <a:gd name="connsiteX0" fmla="*/ 0 w 1706880"/>
              <a:gd name="connsiteY0" fmla="*/ 223882 h 309338"/>
              <a:gd name="connsiteX1" fmla="*/ 325120 w 1706880"/>
              <a:gd name="connsiteY1" fmla="*/ 362 h 309338"/>
              <a:gd name="connsiteX2" fmla="*/ 660400 w 1706880"/>
              <a:gd name="connsiteY2" fmla="*/ 173082 h 309338"/>
              <a:gd name="connsiteX3" fmla="*/ 782320 w 1706880"/>
              <a:gd name="connsiteY3" fmla="*/ 234042 h 309338"/>
              <a:gd name="connsiteX4" fmla="*/ 1148080 w 1706880"/>
              <a:gd name="connsiteY4" fmla="*/ 305162 h 309338"/>
              <a:gd name="connsiteX5" fmla="*/ 1493520 w 1706880"/>
              <a:gd name="connsiteY5" fmla="*/ 101962 h 309338"/>
              <a:gd name="connsiteX6" fmla="*/ 1706880 w 1706880"/>
              <a:gd name="connsiteY6" fmla="*/ 112122 h 30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880" h="309338">
                <a:moveTo>
                  <a:pt x="0" y="223882"/>
                </a:moveTo>
                <a:cubicBezTo>
                  <a:pt x="107526" y="116355"/>
                  <a:pt x="215053" y="8829"/>
                  <a:pt x="325120" y="362"/>
                </a:cubicBezTo>
                <a:cubicBezTo>
                  <a:pt x="435187" y="-8105"/>
                  <a:pt x="584200" y="134135"/>
                  <a:pt x="660400" y="173082"/>
                </a:cubicBezTo>
                <a:cubicBezTo>
                  <a:pt x="736600" y="212029"/>
                  <a:pt x="701040" y="212029"/>
                  <a:pt x="782320" y="234042"/>
                </a:cubicBezTo>
                <a:cubicBezTo>
                  <a:pt x="863600" y="256055"/>
                  <a:pt x="1029547" y="327175"/>
                  <a:pt x="1148080" y="305162"/>
                </a:cubicBezTo>
                <a:cubicBezTo>
                  <a:pt x="1266613" y="283149"/>
                  <a:pt x="1400387" y="134135"/>
                  <a:pt x="1493520" y="101962"/>
                </a:cubicBezTo>
                <a:cubicBezTo>
                  <a:pt x="1586653" y="69789"/>
                  <a:pt x="1646766" y="90955"/>
                  <a:pt x="1706880" y="11212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07956" y="6206589"/>
            <a:ext cx="588930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can transform the needle into any shape.</a:t>
            </a:r>
          </a:p>
          <a:p>
            <a:pPr algn="ctr"/>
            <a:r>
              <a:rPr lang="en-US" dirty="0" smtClean="0"/>
              <a:t>Each shape will have the same expected no. of intersections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" y="261443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sosceles Triangle 1"/>
          <p:cNvSpPr/>
          <p:nvPr/>
        </p:nvSpPr>
        <p:spPr>
          <a:xfrm rot="2558014">
            <a:off x="2894210" y="2243905"/>
            <a:ext cx="1178895" cy="1033167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1009362" y="16816"/>
            <a:ext cx="1178895" cy="1033167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5145705" y="2396305"/>
            <a:ext cx="1178895" cy="1033167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loud Callout 24"/>
              <p:cNvSpPr/>
              <p:nvPr/>
            </p:nvSpPr>
            <p:spPr>
              <a:xfrm>
                <a:off x="3200400" y="5334000"/>
                <a:ext cx="5181600" cy="1143000"/>
              </a:xfrm>
              <a:prstGeom prst="cloudCallout">
                <a:avLst>
                  <a:gd name="adj1" fmla="val 17363"/>
                  <a:gd name="adj2" fmla="val 744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try some shape that can help us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easily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334000"/>
                <a:ext cx="5181600" cy="1143000"/>
              </a:xfrm>
              <a:prstGeom prst="cloudCallout">
                <a:avLst>
                  <a:gd name="adj1" fmla="val 17363"/>
                  <a:gd name="adj2" fmla="val 7440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loud Callout 25"/>
          <p:cNvSpPr/>
          <p:nvPr/>
        </p:nvSpPr>
        <p:spPr>
          <a:xfrm>
            <a:off x="3581400" y="3657600"/>
            <a:ext cx="5181600" cy="114300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Triangle is symmetric but the number of intersections still depend upon its orientation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  <p:bldP spid="53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" y="261443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58308" y="152400"/>
            <a:ext cx="746760" cy="817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119413">
            <a:off x="1554414" y="2670098"/>
            <a:ext cx="746760" cy="817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49240" y="2458720"/>
            <a:ext cx="746760" cy="817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3581400" y="3657600"/>
            <a:ext cx="5181600" cy="114300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Square is symmetric but the number of intersections still depend upon its orientation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114040" y="5257800"/>
            <a:ext cx="5181600" cy="114300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some shape whose intersections are independent of its orientation ?.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2" grpId="0" animBg="1"/>
      <p:bldP spid="30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" y="261443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38200" y="76200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38400" y="4114800"/>
            <a:ext cx="406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743200" y="2438400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0" y="2590800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83138" y="1189278"/>
                <a:ext cx="19105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Circumference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138" y="1189278"/>
                <a:ext cx="19105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15" t="-6349" r="-41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990600" y="1174038"/>
            <a:ext cx="406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13400" y="3962400"/>
            <a:ext cx="406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227118"/>
            <a:ext cx="406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12677" y="6400800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] =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77" y="6400800"/>
                <a:ext cx="1018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89" t="-8197" r="-9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29061" y="6400800"/>
                <a:ext cx="4715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𝑐𝐿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61" y="6400800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24000" y="5638800"/>
            <a:ext cx="29002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Expected no. of intersections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92600" y="5638800"/>
                <a:ext cx="2860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 a </a:t>
                </a:r>
                <a:r>
                  <a:rPr lang="en-US" dirty="0" smtClean="0"/>
                  <a:t>circle  of </a:t>
                </a:r>
                <a:r>
                  <a:rPr lang="en-US" dirty="0"/>
                  <a:t>diameter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cm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0" y="5638800"/>
                <a:ext cx="28609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162800" y="5638800"/>
                <a:ext cx="5084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638800"/>
                <a:ext cx="50847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639" t="-8197" r="-204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876800" y="6321404"/>
                <a:ext cx="648704" cy="4970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321404"/>
                <a:ext cx="648704" cy="497059"/>
              </a:xfrm>
              <a:prstGeom prst="rect">
                <a:avLst/>
              </a:prstGeom>
              <a:blipFill rotWithShape="1">
                <a:blip r:embed="rId9"/>
                <a:stretch>
                  <a:fillRect r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524000" y="6019800"/>
            <a:ext cx="29002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Expected no. of intersections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92600" y="6019800"/>
                <a:ext cx="26579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of a needle  of length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cm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0" y="6019800"/>
                <a:ext cx="265797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35" t="-8333" r="-32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934200" y="6019800"/>
                <a:ext cx="5084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6019800"/>
                <a:ext cx="5084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0843" t="-8333" r="-204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loud Callout 38"/>
          <p:cNvSpPr/>
          <p:nvPr/>
        </p:nvSpPr>
        <p:spPr>
          <a:xfrm>
            <a:off x="3581400" y="3657600"/>
            <a:ext cx="5257800" cy="129540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number of intersections depend only upon the distance of the center of the circle from its nearest line 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3365500" y="3505200"/>
            <a:ext cx="5689600" cy="137160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form a circle whose expected no. of intersections does not depend upon even distance from its center to nearest line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Line Callout 2 5"/>
              <p:cNvSpPr/>
              <p:nvPr/>
            </p:nvSpPr>
            <p:spPr>
              <a:xfrm>
                <a:off x="6312136" y="3589070"/>
                <a:ext cx="2209800" cy="612648"/>
              </a:xfrm>
              <a:prstGeom prst="borderCallout2">
                <a:avLst>
                  <a:gd name="adj1" fmla="val 48601"/>
                  <a:gd name="adj2" fmla="val -1666"/>
                  <a:gd name="adj3" fmla="val 50259"/>
                  <a:gd name="adj4" fmla="val -22223"/>
                  <a:gd name="adj5" fmla="val 105866"/>
                  <a:gd name="adj6" fmla="val -986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Probability of this event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36" y="3589070"/>
                <a:ext cx="2209800" cy="612648"/>
              </a:xfrm>
              <a:prstGeom prst="borderCallout2">
                <a:avLst>
                  <a:gd name="adj1" fmla="val 48601"/>
                  <a:gd name="adj2" fmla="val -1666"/>
                  <a:gd name="adj3" fmla="val 50259"/>
                  <a:gd name="adj4" fmla="val -22223"/>
                  <a:gd name="adj5" fmla="val 105866"/>
                  <a:gd name="adj6" fmla="val -98622"/>
                </a:avLst>
              </a:prstGeom>
              <a:blipFill rotWithShape="1">
                <a:blip r:embed="rId12"/>
                <a:stretch>
                  <a:fillRect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7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27" grpId="0" animBg="1"/>
      <p:bldP spid="29" grpId="0" animBg="1"/>
      <p:bldP spid="2" grpId="0" animBg="1"/>
      <p:bldP spid="32" grpId="0" animBg="1"/>
      <p:bldP spid="34" grpId="0" animBg="1"/>
      <p:bldP spid="35" grpId="0" animBg="1"/>
      <p:bldP spid="36" grpId="0"/>
      <p:bldP spid="37" grpId="0" animBg="1"/>
      <p:bldP spid="3" grpId="0" animBg="1"/>
      <p:bldP spid="9" grpId="0" animBg="1"/>
      <p:bldP spid="21" grpId="0" animBg="1"/>
      <p:bldP spid="38" grpId="0" animBg="1"/>
      <p:bldP spid="40" grpId="0" animBg="1"/>
      <p:bldP spid="41" grpId="0" animBg="1"/>
      <p:bldP spid="42" grpId="0" animBg="1"/>
      <p:bldP spid="39" grpId="0" animBg="1"/>
      <p:bldP spid="39" grpId="1" animBg="1"/>
      <p:bldP spid="43" grpId="0" animBg="1"/>
      <p:bldP spid="43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Problem </a:t>
            </a:r>
            <a:r>
              <a:rPr lang="en-US" sz="3200" dirty="0" smtClean="0">
                <a:solidFill>
                  <a:srgbClr val="0070C0"/>
                </a:solidFill>
              </a:rPr>
              <a:t>2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7030A0"/>
                    </a:solidFill>
                  </a:rPr>
                  <a:t>Sampling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points from an interval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3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Practice sheet </a:t>
            </a:r>
            <a:r>
              <a:rPr lang="en-US" sz="3200" b="1" dirty="0" smtClean="0">
                <a:solidFill>
                  <a:srgbClr val="0070C0"/>
                </a:solidFill>
              </a:rPr>
              <a:t>6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Ambulance problem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43000" y="3962400"/>
            <a:ext cx="7269548" cy="445532"/>
            <a:chOff x="1143000" y="3962400"/>
            <a:chExt cx="7269548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962400"/>
              <a:ext cx="7269548" cy="445532"/>
              <a:chOff x="1143000" y="3962400"/>
              <a:chExt cx="7269548" cy="44553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77200" y="396240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L</a:t>
                </a:r>
                <a:endParaRPr lang="en-US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94173" y="3733800"/>
            <a:ext cx="1221809" cy="457200"/>
            <a:chOff x="4800600" y="3733800"/>
            <a:chExt cx="1221809" cy="457200"/>
          </a:xfrm>
        </p:grpSpPr>
        <p:sp>
          <p:nvSpPr>
            <p:cNvPr id="14" name="Oval 1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0600" y="3733800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ambulance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90800" y="3733800"/>
            <a:ext cx="975202" cy="457200"/>
            <a:chOff x="4495800" y="3733800"/>
            <a:chExt cx="975202" cy="457200"/>
          </a:xfrm>
        </p:grpSpPr>
        <p:sp>
          <p:nvSpPr>
            <p:cNvPr id="17" name="Oval 16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495800" y="3733800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𝑣𝑒h𝑖𝑐𝑙𝑒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733800"/>
                  <a:ext cx="97520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7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515902" y="5105399"/>
            <a:ext cx="856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used integration and probability concepts to solve this problem. </a:t>
            </a:r>
          </a:p>
          <a:p>
            <a:pPr algn="ctr"/>
            <a:r>
              <a:rPr lang="en-US" dirty="0" smtClean="0"/>
              <a:t>But there is a way to solve this problem and its generalization without any calculations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17441" y="4256392"/>
            <a:ext cx="3929132" cy="391807"/>
            <a:chOff x="3810000" y="4234934"/>
            <a:chExt cx="2209800" cy="18466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810000" y="43434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8100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8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loud Callout 2"/>
          <p:cNvSpPr/>
          <p:nvPr/>
        </p:nvSpPr>
        <p:spPr>
          <a:xfrm>
            <a:off x="5614376" y="1770380"/>
            <a:ext cx="3581401" cy="1600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expected distance </a:t>
            </a:r>
            <a:r>
              <a:rPr lang="en-US" dirty="0" smtClean="0">
                <a:solidFill>
                  <a:schemeClr val="tx1"/>
                </a:solidFill>
              </a:rPr>
              <a:t>travelled by the ambulance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 are selected </a:t>
                </a:r>
                <a:r>
                  <a:rPr lang="en-US" sz="2000" u="sng" dirty="0" smtClean="0"/>
                  <a:t>randomly uniformly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value of the </a:t>
                </a:r>
                <a:r>
                  <a:rPr lang="en-US" sz="2000" b="1" dirty="0" smtClean="0"/>
                  <a:t>smallest number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many </a:t>
                </a:r>
                <a:r>
                  <a:rPr lang="en-US" sz="2000" dirty="0" smtClean="0"/>
                  <a:t>problems dealing with random points in an interval 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we won’t require any knowledge of continuous probability theory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All we shall require is the following fact which is quite obvious: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belongs to an interval of length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000" dirty="0" smtClean="0"/>
                  <a:t> ) =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5105400"/>
              </a:xfrm>
              <a:blipFill rotWithShape="1">
                <a:blip r:embed="rId2"/>
                <a:stretch>
                  <a:fillRect l="-708" t="-1193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368627" cy="457200"/>
            <a:chOff x="4800600" y="3733800"/>
            <a:chExt cx="368627" cy="457200"/>
          </a:xfrm>
        </p:grpSpPr>
        <p:sp>
          <p:nvSpPr>
            <p:cNvPr id="34" name="Oval 33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794173" y="3733800"/>
            <a:ext cx="368627" cy="457200"/>
            <a:chOff x="4800600" y="3733800"/>
            <a:chExt cx="368627" cy="457200"/>
          </a:xfrm>
        </p:grpSpPr>
        <p:sp>
          <p:nvSpPr>
            <p:cNvPr id="46" name="Oval 45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895600" y="3733800"/>
            <a:ext cx="368627" cy="457200"/>
            <a:chOff x="4800600" y="3733800"/>
            <a:chExt cx="368627" cy="457200"/>
          </a:xfrm>
        </p:grpSpPr>
        <p:sp>
          <p:nvSpPr>
            <p:cNvPr id="51" name="Oval 50"/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733800"/>
                  <a:ext cx="3686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810000" y="4234934"/>
            <a:ext cx="2209800" cy="413266"/>
            <a:chOff x="3810000" y="4234934"/>
            <a:chExt cx="2209800" cy="41326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810000" y="4343400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2788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8100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19800" y="4234934"/>
              <a:ext cx="0" cy="184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771466" y="1600200"/>
            <a:ext cx="210533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1600200"/>
            <a:ext cx="199357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0" y="1600200"/>
            <a:ext cx="199357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2057400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799" y="5715000"/>
            <a:ext cx="229837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1" y="57150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34199" y="5715000"/>
            <a:ext cx="243840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on a </a:t>
            </a:r>
            <a:r>
              <a:rPr lang="en-US" sz="3200" b="1" dirty="0" smtClean="0">
                <a:solidFill>
                  <a:srgbClr val="00B050"/>
                </a:solidFill>
              </a:rPr>
              <a:t>line segment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It appears to depend upon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65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 smtClean="0">
                <a:solidFill>
                  <a:srgbClr val="00B050"/>
                </a:solidFill>
              </a:rPr>
              <a:t>Circle </a:t>
            </a:r>
            <a:r>
              <a:rPr lang="en-US" sz="2400" b="1" dirty="0" smtClean="0"/>
              <a:t>(of circumference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</a:t>
                </a:r>
                <a:r>
                  <a:rPr lang="en-US" sz="2000" dirty="0" smtClean="0"/>
                  <a:t>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= … = </a:t>
                </a:r>
                <a:r>
                  <a:rPr lang="en-US" sz="1800" b="1" dirty="0" smtClean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]=</a:t>
                </a:r>
                <a:r>
                  <a:rPr lang="en-US" sz="1800" dirty="0" smtClean="0"/>
                  <a:t> ??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  <a:blipFill rotWithShape="1">
                <a:blip r:embed="rId2"/>
                <a:stretch>
                  <a:fillRect l="-741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51072" y="1710928"/>
            <a:ext cx="3567368" cy="3188732"/>
            <a:chOff x="2872843" y="1764268"/>
            <a:chExt cx="3567368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28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05400" y="2090057"/>
            <a:ext cx="990600" cy="707572"/>
            <a:chOff x="5105400" y="2090057"/>
            <a:chExt cx="990600" cy="707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34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>
            <a:xfrm>
              <a:off x="5105400" y="2090057"/>
              <a:ext cx="870857" cy="707572"/>
            </a:xfrm>
            <a:custGeom>
              <a:avLst/>
              <a:gdLst>
                <a:gd name="connsiteX0" fmla="*/ 0 w 772886"/>
                <a:gd name="connsiteY0" fmla="*/ 0 h 707572"/>
                <a:gd name="connsiteX1" fmla="*/ 468086 w 772886"/>
                <a:gd name="connsiteY1" fmla="*/ 272143 h 707572"/>
                <a:gd name="connsiteX2" fmla="*/ 772886 w 772886"/>
                <a:gd name="connsiteY2" fmla="*/ 707572 h 7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886" h="707572">
                  <a:moveTo>
                    <a:pt x="0" y="0"/>
                  </a:moveTo>
                  <a:cubicBezTo>
                    <a:pt x="169636" y="77107"/>
                    <a:pt x="339272" y="154214"/>
                    <a:pt x="468086" y="272143"/>
                  </a:cubicBezTo>
                  <a:cubicBezTo>
                    <a:pt x="596900" y="390072"/>
                    <a:pt x="684893" y="548822"/>
                    <a:pt x="772886" y="70757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21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562600" y="685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2745097">
            <a:off x="6780068" y="1388320"/>
            <a:ext cx="460665" cy="96270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7809393">
            <a:off x="6690535" y="4731101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2061415" y="3016239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067" t="-6452" r="-33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blipFill rotWithShape="1">
                <a:blip r:embed="rId12"/>
                <a:stretch>
                  <a:fillRect l="-1809" t="-4545" r="-361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qual 8"/>
          <p:cNvSpPr/>
          <p:nvPr/>
        </p:nvSpPr>
        <p:spPr>
          <a:xfrm>
            <a:off x="2931160" y="4810759"/>
            <a:ext cx="472743" cy="691243"/>
          </a:xfrm>
          <a:prstGeom prst="mathEqual">
            <a:avLst>
              <a:gd name="adj1" fmla="val 124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" grpId="0" animBg="1"/>
      <p:bldP spid="29" grpId="0" animBg="1"/>
      <p:bldP spid="31" grpId="0" animBg="1"/>
      <p:bldP spid="3" grpId="0" animBg="1"/>
      <p:bldP spid="3" grpId="1" animBg="1"/>
      <p:bldP spid="39" grpId="0" animBg="1"/>
      <p:bldP spid="39" grpId="1" animBg="1"/>
      <p:bldP spid="40" grpId="0" animBg="1"/>
      <p:bldP spid="40" grpId="1" animBg="1"/>
      <p:bldP spid="8" grpId="0" animBg="1"/>
      <p:bldP spid="4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676400"/>
            <a:ext cx="1840837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440" y="1976120"/>
            <a:ext cx="1565336" cy="272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524000" y="1542534"/>
            <a:ext cx="5589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7" y="1357868"/>
            <a:ext cx="6367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Alice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376426"/>
            <a:ext cx="18923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Bob </a:t>
            </a:r>
            <a:r>
              <a:rPr lang="en-US" b="1" dirty="0" smtClean="0"/>
              <a:t>is color-blind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5379998"/>
            <a:ext cx="462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(can’t distinguish between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color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24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Linearity of Expectation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32892" y="5034296"/>
                <a:ext cx="3487108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))⋅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92" y="5034296"/>
                <a:ext cx="3487108" cy="689997"/>
              </a:xfrm>
              <a:prstGeom prst="rect">
                <a:avLst/>
              </a:prstGeom>
              <a:blipFill rotWithShape="1">
                <a:blip r:embed="rId6"/>
                <a:stretch>
                  <a:fillRect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05810" y="4736068"/>
                <a:ext cx="11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810" y="4736068"/>
                <a:ext cx="110286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91687" y="4343400"/>
                <a:ext cx="1112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87" y="4343400"/>
                <a:ext cx="1112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302410" y="4343400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10" y="4343400"/>
                <a:ext cx="11031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884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8600" y="5638800"/>
                <a:ext cx="2742739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)⋅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2742739" cy="689997"/>
              </a:xfrm>
              <a:prstGeom prst="rect">
                <a:avLst/>
              </a:prstGeom>
              <a:blipFill rotWithShape="1">
                <a:blip r:embed="rId10"/>
                <a:stretch>
                  <a:fillRect r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858000" y="5562600"/>
                <a:ext cx="2444579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)⋅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562600"/>
                <a:ext cx="2444579" cy="689997"/>
              </a:xfrm>
              <a:prstGeom prst="rect">
                <a:avLst/>
              </a:prstGeom>
              <a:blipFill rotWithShape="1">
                <a:blip r:embed="rId11"/>
                <a:stretch>
                  <a:fillRect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621408" y="55551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+</a:t>
            </a:r>
            <a:endParaRPr lang="en-US" sz="44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5390388" y="5280545"/>
            <a:ext cx="230124" cy="2171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186123" y="6515204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23" y="6515204"/>
                <a:ext cx="681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Brace 63"/>
          <p:cNvSpPr/>
          <p:nvPr/>
        </p:nvSpPr>
        <p:spPr>
          <a:xfrm rot="5400000">
            <a:off x="7943088" y="5276088"/>
            <a:ext cx="230124" cy="2171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586423" y="6488668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23" y="6488668"/>
                <a:ext cx="681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83107" y="4736068"/>
                <a:ext cx="173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=  </m:t>
                      </m:r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]+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𝐄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107" y="4736068"/>
                <a:ext cx="173925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4354516" y="4712732"/>
            <a:ext cx="2667850" cy="40567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42" grpId="0"/>
      <p:bldP spid="58" grpId="0" animBg="1"/>
      <p:bldP spid="60" grpId="0" animBg="1"/>
      <p:bldP spid="61" grpId="0"/>
      <p:bldP spid="62" grpId="0"/>
      <p:bldP spid="13" grpId="0"/>
      <p:bldP spid="15" grpId="0" animBg="1"/>
      <p:bldP spid="63" grpId="0"/>
      <p:bldP spid="64" grpId="0" animBg="1"/>
      <p:bldP spid="65" grpId="0"/>
      <p:bldP spid="66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Transforming </a:t>
            </a: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00B050"/>
                </a:solidFill>
              </a:rPr>
              <a:t>line segment </a:t>
            </a:r>
            <a:r>
              <a:rPr lang="en-US" sz="3200" b="1" dirty="0" smtClean="0"/>
              <a:t>to a </a:t>
            </a:r>
            <a:r>
              <a:rPr lang="en-US" sz="3200" b="1" dirty="0" smtClean="0">
                <a:solidFill>
                  <a:srgbClr val="00B050"/>
                </a:solidFill>
              </a:rPr>
              <a:t>circle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3526971" y="2438400"/>
            <a:ext cx="2133600" cy="655320"/>
          </a:xfrm>
          <a:prstGeom prst="curvedDownArrow">
            <a:avLst>
              <a:gd name="adj1" fmla="val 13425"/>
              <a:gd name="adj2" fmla="val 40804"/>
              <a:gd name="adj3" fmla="val 2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057400"/>
            <a:ext cx="152400" cy="106680"/>
          </a:xfrm>
          <a:prstGeom prst="ellipse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4114800" y="5029200"/>
            <a:ext cx="914400" cy="38100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71600" y="5486400"/>
            <a:ext cx="6705600" cy="152400"/>
            <a:chOff x="1371600" y="5486400"/>
            <a:chExt cx="67056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71600" y="5562600"/>
              <a:ext cx="670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71600" y="54864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7200" y="54864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ine Callout 1 4"/>
          <p:cNvSpPr/>
          <p:nvPr/>
        </p:nvSpPr>
        <p:spPr>
          <a:xfrm>
            <a:off x="802640" y="1436370"/>
            <a:ext cx="2245360" cy="1266190"/>
          </a:xfrm>
          <a:prstGeom prst="borderCallout1">
            <a:avLst>
              <a:gd name="adj1" fmla="val 56410"/>
              <a:gd name="adj2" fmla="val 100697"/>
              <a:gd name="adj3" fmla="val 53889"/>
              <a:gd name="adj4" fmla="val 1718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Alice</a:t>
            </a:r>
            <a:r>
              <a:rPr lang="en-US" dirty="0" smtClean="0">
                <a:solidFill>
                  <a:schemeClr val="tx1"/>
                </a:solidFill>
              </a:rPr>
              <a:t> joins the ends of the line segment to form a knot so that it looks like circle.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-140586" y="3093720"/>
                <a:ext cx="3200400" cy="1653540"/>
              </a:xfrm>
              <a:prstGeom prst="cloudCallout">
                <a:avLst>
                  <a:gd name="adj1" fmla="val 39137"/>
                  <a:gd name="adj2" fmla="val 7913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Before selecting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Points,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Alice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also gives the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knot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a uniformly random rotation around the circle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586" y="3093720"/>
                <a:ext cx="3200400" cy="1653540"/>
              </a:xfrm>
              <a:prstGeom prst="cloudCallout">
                <a:avLst>
                  <a:gd name="adj1" fmla="val 39137"/>
                  <a:gd name="adj2" fmla="val 7913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172200" y="381000"/>
            <a:ext cx="701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676400"/>
            <a:ext cx="1840837" cy="335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24877" y="1357868"/>
            <a:ext cx="6367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Alice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1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8698 1.11111E-6 0.15833 0.09259 0.15833 0.20694 C 0.15833 0.32153 0.08698 0.41458 0 0.41458 C -0.08733 0.41458 -0.15833 0.32153 -0.15833 0.20694 C -0.15833 0.09259 -0.08733 1.11111E-6 0 1.11111E-6 Z " pathEditMode="relative" rAng="0" ptsTypes="fffff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1" grpId="0" animBg="1"/>
      <p:bldP spid="11" grpId="1" animBg="1"/>
      <p:bldP spid="11" grpId="2" animBg="1"/>
      <p:bldP spid="2" grpId="0" animBg="1"/>
      <p:bldP spid="2" grpId="1" animBg="1"/>
      <p:bldP spid="5" grpId="0" animBg="1"/>
      <p:bldP spid="5" grpId="1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Transforming </a:t>
            </a:r>
            <a:r>
              <a:rPr lang="en-US" sz="3200" b="1" dirty="0"/>
              <a:t>a </a:t>
            </a:r>
            <a:r>
              <a:rPr lang="en-US" sz="3200" b="1" dirty="0">
                <a:solidFill>
                  <a:srgbClr val="00B050"/>
                </a:solidFill>
              </a:rPr>
              <a:t>line segment </a:t>
            </a:r>
            <a:r>
              <a:rPr lang="en-US" sz="3200" b="1" dirty="0"/>
              <a:t>to a </a:t>
            </a:r>
            <a:r>
              <a:rPr lang="en-US" sz="3200" b="1" dirty="0">
                <a:solidFill>
                  <a:srgbClr val="00B050"/>
                </a:solidFill>
              </a:rPr>
              <a:t>circle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on a unit line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on a unit circle.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026229" y="1710928"/>
            <a:ext cx="3392211" cy="3188732"/>
            <a:chOff x="3048000" y="1764268"/>
            <a:chExt cx="3392211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73032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048000" y="2209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209800"/>
                  <a:ext cx="51071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47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96120" y="2133600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20" y="2133600"/>
                <a:ext cx="49988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 1"/>
          <p:cNvSpPr/>
          <p:nvPr/>
        </p:nvSpPr>
        <p:spPr>
          <a:xfrm>
            <a:off x="4114800" y="5638800"/>
            <a:ext cx="914400" cy="304800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3218040" y="5084048"/>
            <a:ext cx="2725560" cy="708660"/>
          </a:xfrm>
          <a:prstGeom prst="borderCallout1">
            <a:avLst>
              <a:gd name="adj1" fmla="val 48097"/>
              <a:gd name="adj2" fmla="val 101244"/>
              <a:gd name="adj3" fmla="val 46596"/>
              <a:gd name="adj4" fmla="val 1002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First uniformly random point is the </a:t>
            </a:r>
            <a:r>
              <a:rPr lang="en-US" sz="1600" b="1" dirty="0" smtClean="0">
                <a:solidFill>
                  <a:schemeClr val="tx1"/>
                </a:solidFill>
              </a:rPr>
              <a:t>knot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Alternate Process 28"/>
              <p:cNvSpPr/>
              <p:nvPr/>
            </p:nvSpPr>
            <p:spPr>
              <a:xfrm>
                <a:off x="3200400" y="5932714"/>
                <a:ext cx="2743200" cy="925286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 next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points are the usual points on the line segment.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Flowchart: Alternate Proces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32714"/>
                <a:ext cx="2743200" cy="925286"/>
              </a:xfrm>
              <a:prstGeom prst="flowChartAlternateProcess">
                <a:avLst/>
              </a:prstGeom>
              <a:blipFill rotWithShape="1"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120" y="2087880"/>
            <a:ext cx="1565336" cy="2727066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-76200" y="4657606"/>
            <a:ext cx="3352800" cy="981194"/>
          </a:xfrm>
          <a:prstGeom prst="cloudCallout">
            <a:avLst>
              <a:gd name="adj1" fmla="val -35164"/>
              <a:gd name="adj2" fmla="val 749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Bob perceive the entire experiment 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676400"/>
            <a:ext cx="1840837" cy="3352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324877" y="1357868"/>
            <a:ext cx="6367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Alice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296" y="1173202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Bob</a:t>
            </a:r>
            <a:r>
              <a:rPr lang="en-US" dirty="0" smtClean="0"/>
              <a:t> arrives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Line Callout 1 38"/>
              <p:cNvSpPr/>
              <p:nvPr/>
            </p:nvSpPr>
            <p:spPr>
              <a:xfrm>
                <a:off x="3314560" y="5084048"/>
                <a:ext cx="2725560" cy="708660"/>
              </a:xfrm>
              <a:prstGeom prst="borderCallout1">
                <a:avLst>
                  <a:gd name="adj1" fmla="val 48097"/>
                  <a:gd name="adj2" fmla="val 101244"/>
                  <a:gd name="adj3" fmla="val 46596"/>
                  <a:gd name="adj4" fmla="val 1002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points selected randomly uniformly on the circle.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Line Callout 1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60" y="5084048"/>
                <a:ext cx="2725560" cy="708660"/>
              </a:xfrm>
              <a:prstGeom prst="borderCallout1">
                <a:avLst>
                  <a:gd name="adj1" fmla="val 48097"/>
                  <a:gd name="adj2" fmla="val 101244"/>
                  <a:gd name="adj3" fmla="val 46596"/>
                  <a:gd name="adj4" fmla="val 100256"/>
                </a:avLst>
              </a:prstGeom>
              <a:blipFill rotWithShape="1">
                <a:blip r:embed="rId12"/>
                <a:stretch>
                  <a:fillRect t="-8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5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3" grpId="0"/>
      <p:bldP spid="2" grpId="0" animBg="1"/>
      <p:bldP spid="24" grpId="0" animBg="1"/>
      <p:bldP spid="24" grpId="1" animBg="1"/>
      <p:bldP spid="29" grpId="0" animBg="1"/>
      <p:bldP spid="29" grpId="1" animBg="1"/>
      <p:bldP spid="3" grpId="0" animBg="1"/>
      <p:bldP spid="3" grpId="1" animBg="1"/>
      <p:bldP spid="7" grpId="0"/>
      <p:bldP spid="7" grpId="1"/>
      <p:bldP spid="39" grpId="0" animBg="1"/>
      <p:bldP spid="3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]  =  …  =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=  …  =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We have got the answer of the problem</a:t>
            </a:r>
            <a:br>
              <a:rPr lang="en-US" sz="3200" b="1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(without any knowledge of continuous probability theory)</a:t>
            </a:r>
            <a:endParaRPr lang="en-US" sz="3600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611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08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96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Problem </a:t>
            </a:r>
            <a:r>
              <a:rPr lang="en-US" sz="3200" dirty="0" smtClean="0">
                <a:solidFill>
                  <a:srgbClr val="0070C0"/>
                </a:solidFill>
              </a:rPr>
              <a:t>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Buffon’s needle problem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calculate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Range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 :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Connector 24"/>
          <p:cNvCxnSpPr/>
          <p:nvPr/>
        </p:nvCxnSpPr>
        <p:spPr>
          <a:xfrm>
            <a:off x="2209800" y="1447800"/>
            <a:ext cx="2057400" cy="2057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971800" y="685800"/>
            <a:ext cx="300228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0800000" flipV="1">
                <a:off x="6085840" y="5011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cm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085840" y="501134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81400" y="5835134"/>
                <a:ext cx="140288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0" i="1" smtClean="0">
                          <a:latin typeface="Cambria Math"/>
                        </a:rPr>
                        <m:t>≤⌈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835134"/>
                <a:ext cx="14028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431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4876800" y="4800600"/>
            <a:ext cx="2552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29000" y="4800600"/>
            <a:ext cx="2552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6300" y="4876800"/>
            <a:ext cx="2552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581400" y="1828800"/>
                <a:ext cx="365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828800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762000" y="3688638"/>
            <a:ext cx="304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10200" y="1364538"/>
            <a:ext cx="2667000" cy="11811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969747" y="3810000"/>
                <a:ext cx="365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747" y="3810000"/>
                <a:ext cx="3658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11773" y="1953344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73" y="1953344"/>
                <a:ext cx="3658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54437" y="5257800"/>
            <a:ext cx="536076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Suppose we have a </a:t>
            </a:r>
            <a:r>
              <a:rPr lang="en-US" dirty="0">
                <a:hlinkClick r:id="rId9" tooltip="Floor"/>
              </a:rPr>
              <a:t>floor</a:t>
            </a:r>
            <a:r>
              <a:rPr lang="en-US" dirty="0"/>
              <a:t> </a:t>
            </a:r>
            <a:r>
              <a:rPr lang="en-US" dirty="0" smtClean="0"/>
              <a:t>with </a:t>
            </a:r>
            <a:r>
              <a:rPr lang="en-US" dirty="0" smtClean="0">
                <a:hlinkClick r:id="rId10" tooltip="Parallel (geometry)"/>
              </a:rPr>
              <a:t>parallel</a:t>
            </a:r>
            <a:r>
              <a:rPr lang="en-US" dirty="0"/>
              <a:t> </a:t>
            </a:r>
            <a:r>
              <a:rPr lang="en-US" dirty="0" smtClean="0"/>
              <a:t>lines drawn on it.</a:t>
            </a:r>
          </a:p>
          <a:p>
            <a:r>
              <a:rPr lang="en-US" dirty="0" smtClean="0"/>
              <a:t>Each pair of consecutive lines have width= 1cm.</a:t>
            </a:r>
          </a:p>
          <a:p>
            <a:r>
              <a:rPr lang="en-US" dirty="0" smtClean="0"/>
              <a:t>We have a needle.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6400800"/>
            <a:ext cx="45275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needle is dropped  </a:t>
            </a:r>
            <a:r>
              <a:rPr lang="en-US" i="1" u="sng" dirty="0" smtClean="0">
                <a:solidFill>
                  <a:srgbClr val="0070C0"/>
                </a:solidFill>
              </a:rPr>
              <a:t>randomly</a:t>
            </a:r>
            <a:r>
              <a:rPr lang="en-US" dirty="0" smtClean="0"/>
              <a:t>  on the floor.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6400800"/>
            <a:ext cx="990600" cy="37949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3666" y="60467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1" grpId="0"/>
      <p:bldP spid="38" grpId="0"/>
      <p:bldP spid="42" grpId="0"/>
      <p:bldP spid="47" grpId="0" animBg="1"/>
      <p:bldP spid="48" grpId="0" animBg="1"/>
      <p:bldP spid="49" grpId="0" animBg="1"/>
      <p:bldP spid="50" grpId="0" animBg="1"/>
      <p:bldP spid="51" grpId="0" animBg="1"/>
      <p:bldP spid="70" grpId="0" animBg="1"/>
      <p:bldP spid="71" grpId="0" animBg="1"/>
      <p:bldP spid="2" grpId="0" animBg="1"/>
      <p:bldP spid="2" grpId="1" uiExpand="1" build="allAtOnce" animBg="1"/>
      <p:bldP spid="3" grpId="0" animBg="1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calculate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Connector 24"/>
          <p:cNvCxnSpPr/>
          <p:nvPr/>
        </p:nvCxnSpPr>
        <p:spPr>
          <a:xfrm>
            <a:off x="2209800" y="1447800"/>
            <a:ext cx="2057400" cy="2057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971800" y="685800"/>
            <a:ext cx="300228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0800000" flipV="1">
                <a:off x="6085840" y="5011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cm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085840" y="501134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2971800" y="468867"/>
            <a:ext cx="76200" cy="645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1383267"/>
            <a:ext cx="76200" cy="645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2209800" y="1425693"/>
            <a:ext cx="23266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 rot="9774657">
            <a:off x="2171834" y="1181234"/>
            <a:ext cx="914400" cy="914400"/>
          </a:xfrm>
          <a:prstGeom prst="arc">
            <a:avLst>
              <a:gd name="adj1" fmla="val 10013801"/>
              <a:gd name="adj2" fmla="val 15888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23365" y="1638434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5" y="1638434"/>
                <a:ext cx="3818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3124200" y="1219200"/>
            <a:ext cx="0" cy="183438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0800000" flipV="1">
                <a:off x="3048000" y="107846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048000" y="1078468"/>
                <a:ext cx="6096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7200" y="5677654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Pick any arbitrary point on the needle.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6005790"/>
            <a:ext cx="70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  Place it at a uniformly random point in between two consecutive lines.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57200" y="6336268"/>
                <a:ext cx="610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   Pick an angle with the line uniformly randomly from 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].</a:t>
                </a: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336268"/>
                <a:ext cx="610737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1980782" y="3633494"/>
            <a:ext cx="5679858" cy="119250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is a solution requiring integration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a lot of careful calculations. But we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shall solve it using a novel method.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2" grpId="0" animBg="1"/>
      <p:bldP spid="63" grpId="0"/>
      <p:bldP spid="67" grpId="0"/>
      <p:bldP spid="2" grpId="0"/>
      <p:bldP spid="35" grpId="0"/>
      <p:bldP spid="36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Connector 24"/>
          <p:cNvCxnSpPr/>
          <p:nvPr/>
        </p:nvCxnSpPr>
        <p:spPr>
          <a:xfrm>
            <a:off x="3429000" y="1400098"/>
            <a:ext cx="2057400" cy="2057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52800" y="685799"/>
            <a:ext cx="914400" cy="1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 rot="5400000">
            <a:off x="3696593" y="-37207"/>
            <a:ext cx="242053" cy="899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5400000">
            <a:off x="5105400" y="-25400"/>
            <a:ext cx="203200" cy="863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762500" y="685799"/>
            <a:ext cx="876300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0800000" flipV="1">
                <a:off x="3429000" y="6535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cm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429000" y="653534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10800000" flipV="1">
                <a:off x="4953000" y="62126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cm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4953000" y="621267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20819" y="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819" y="0"/>
                <a:ext cx="49398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92419" y="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19" y="0"/>
                <a:ext cx="4939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50643" y="6021586"/>
                <a:ext cx="694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43" y="6021586"/>
                <a:ext cx="694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018"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73843" y="6019800"/>
                <a:ext cx="699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43" y="6019800"/>
                <a:ext cx="6991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895"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95800" y="6019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Equal 26"/>
          <p:cNvSpPr/>
          <p:nvPr/>
        </p:nvSpPr>
        <p:spPr>
          <a:xfrm>
            <a:off x="4387834" y="6053852"/>
            <a:ext cx="508000" cy="3048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 rot="8256912">
            <a:off x="4103160" y="1509502"/>
            <a:ext cx="197320" cy="8820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8256912">
            <a:off x="4843521" y="2313435"/>
            <a:ext cx="197320" cy="8820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230419" y="1688068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9" y="1688068"/>
                <a:ext cx="493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29200" y="2450068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50068"/>
                <a:ext cx="49398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3817619" y="3496893"/>
            <a:ext cx="5293360" cy="145029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probability distribution of the number of intersections of an interval of needle depend upon the location of the interval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5650468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57" grpId="0"/>
      <p:bldP spid="58" grpId="0"/>
      <p:bldP spid="59" grpId="0"/>
      <p:bldP spid="60" grpId="0"/>
      <p:bldP spid="61" grpId="0"/>
      <p:bldP spid="62" grpId="0"/>
      <p:bldP spid="30" grpId="0"/>
      <p:bldP spid="27" grpId="0" animBg="1"/>
      <p:bldP spid="63" grpId="0" animBg="1"/>
      <p:bldP spid="64" grpId="0" animBg="1"/>
      <p:bldP spid="65" grpId="0"/>
      <p:bldP spid="66" grpId="0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Connector 24"/>
          <p:cNvCxnSpPr/>
          <p:nvPr/>
        </p:nvCxnSpPr>
        <p:spPr>
          <a:xfrm>
            <a:off x="3429000" y="1400098"/>
            <a:ext cx="2057400" cy="2057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971800" y="685799"/>
            <a:ext cx="1485898" cy="1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 rot="5400000">
            <a:off x="3593724" y="-330576"/>
            <a:ext cx="242052" cy="1485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5400000">
            <a:off x="5104883" y="-330717"/>
            <a:ext cx="191533" cy="1485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457700" y="685799"/>
            <a:ext cx="1485900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0800000" flipV="1">
                <a:off x="3276600" y="621267"/>
                <a:ext cx="1028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 cm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276600" y="621267"/>
                <a:ext cx="102869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10800000" flipV="1">
                <a:off x="4876800" y="6096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 cm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4876800" y="609600"/>
                <a:ext cx="9906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44619" y="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19" y="0"/>
                <a:ext cx="49398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92419" y="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19" y="0"/>
                <a:ext cx="4939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50643" y="602158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43" y="6021586"/>
                <a:ext cx="5838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333" t="-8333" r="-197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17752" y="6019800"/>
                <a:ext cx="1056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752" y="6019800"/>
                <a:ext cx="105663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598" t="-8333" r="-97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13998" y="5650468"/>
                <a:ext cx="1340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=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8" y="5650468"/>
                <a:ext cx="134030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12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57" grpId="0"/>
      <p:bldP spid="58" grpId="0"/>
      <p:bldP spid="33" grpId="0"/>
      <p:bldP spid="34" grpId="0"/>
      <p:bldP spid="38" grpId="0"/>
      <p:bldP spid="3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Connector 24"/>
          <p:cNvCxnSpPr/>
          <p:nvPr/>
        </p:nvCxnSpPr>
        <p:spPr>
          <a:xfrm>
            <a:off x="3429000" y="1400098"/>
            <a:ext cx="2057400" cy="2057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971800" y="457199"/>
            <a:ext cx="624840" cy="1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 rot="5400000">
            <a:off x="3155434" y="-61714"/>
            <a:ext cx="272813" cy="6096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 rot="10800000" flipV="1">
                <a:off x="2286000" y="24026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286000" y="240267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44619" y="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19" y="0"/>
                <a:ext cx="4427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971800" y="381000"/>
            <a:ext cx="6248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19287" y="0"/>
            <a:ext cx="25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Number of intersections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0800" y="10159"/>
                <a:ext cx="2481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 needle of length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159"/>
                <a:ext cx="248151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66" t="-8333" r="-34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34536" y="6172200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] =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36" y="6172200"/>
                <a:ext cx="101822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50920" y="6172200"/>
                <a:ext cx="4715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𝑐𝐿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20" y="6172200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68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loud Callout 32"/>
              <p:cNvSpPr/>
              <p:nvPr/>
            </p:nvSpPr>
            <p:spPr>
              <a:xfrm>
                <a:off x="5773419" y="3790327"/>
                <a:ext cx="2887981" cy="1106145"/>
              </a:xfrm>
              <a:prstGeom prst="cloudCallout">
                <a:avLst>
                  <a:gd name="adj1" fmla="val 17363"/>
                  <a:gd name="adj2" fmla="val 744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find the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419" y="3790327"/>
                <a:ext cx="2887981" cy="1106145"/>
              </a:xfrm>
              <a:prstGeom prst="cloudCallout">
                <a:avLst>
                  <a:gd name="adj1" fmla="val 17363"/>
                  <a:gd name="adj2" fmla="val 7440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/>
      <p:bldP spid="9" grpId="0"/>
      <p:bldP spid="6" grpId="0"/>
      <p:bldP spid="21" grpId="0"/>
      <p:bldP spid="24" grpId="0"/>
      <p:bldP spid="26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" y="261443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: Number of intersections of the needle with the horizontal lines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calculate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57200" y="793038"/>
            <a:ext cx="8229600" cy="3810000"/>
            <a:chOff x="457200" y="1600200"/>
            <a:chExt cx="8229600" cy="381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1600200"/>
              <a:ext cx="8229600" cy="1905000"/>
              <a:chOff x="457200" y="1600200"/>
              <a:chExt cx="8229600" cy="19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" y="3505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57200" y="3886200"/>
              <a:ext cx="8229600" cy="1524000"/>
              <a:chOff x="457200" y="1600200"/>
              <a:chExt cx="8229600" cy="1524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7200" y="1981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" y="1600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" y="2743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" y="2362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7200" y="31242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Connector 24"/>
          <p:cNvCxnSpPr/>
          <p:nvPr/>
        </p:nvCxnSpPr>
        <p:spPr>
          <a:xfrm>
            <a:off x="3886200" y="1478838"/>
            <a:ext cx="2057400" cy="2057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" y="1174038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cm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0" y="117911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3853180" y="2344223"/>
            <a:ext cx="909320" cy="8239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Right Arrow 20"/>
          <p:cNvSpPr/>
          <p:nvPr/>
        </p:nvSpPr>
        <p:spPr>
          <a:xfrm rot="282286">
            <a:off x="3225223" y="1645101"/>
            <a:ext cx="731520" cy="1216152"/>
          </a:xfrm>
          <a:prstGeom prst="curvedRightArrow">
            <a:avLst>
              <a:gd name="adj1" fmla="val 25000"/>
              <a:gd name="adj2" fmla="val 48949"/>
              <a:gd name="adj3" fmla="val 23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19320" y="2344223"/>
            <a:ext cx="76200" cy="64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762500" y="2362200"/>
            <a:ext cx="1181100" cy="11758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800" y="533400"/>
            <a:ext cx="2971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0800000" flipV="1">
            <a:off x="6009640" y="31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needle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419600" y="533400"/>
            <a:ext cx="76200" cy="64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3593724" y="-330576"/>
            <a:ext cx="242052" cy="1485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 rot="5400000">
            <a:off x="5104883" y="-330717"/>
            <a:ext cx="191533" cy="1485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544619" y="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19" y="0"/>
                <a:ext cx="493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92419" y="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19" y="0"/>
                <a:ext cx="49398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12781" y="5955268"/>
                <a:ext cx="2149819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] =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+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81" y="5955268"/>
                <a:ext cx="21498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54" t="-6349" r="-36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914966" y="2268417"/>
            <a:ext cx="2090420" cy="1175823"/>
            <a:chOff x="4005580" y="3091377"/>
            <a:chExt cx="2090420" cy="1175823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005580" y="3091377"/>
              <a:ext cx="909320" cy="82391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14900" y="3091377"/>
              <a:ext cx="1181100" cy="11758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3998" y="5650468"/>
                <a:ext cx="1340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=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8" y="5650468"/>
                <a:ext cx="134030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Callout 1 1"/>
          <p:cNvSpPr/>
          <p:nvPr/>
        </p:nvSpPr>
        <p:spPr>
          <a:xfrm>
            <a:off x="6009640" y="1066800"/>
            <a:ext cx="2219960" cy="612648"/>
          </a:xfrm>
          <a:prstGeom prst="borderCallout1">
            <a:avLst>
              <a:gd name="adj1" fmla="val 46942"/>
              <a:gd name="adj2" fmla="val -1666"/>
              <a:gd name="adj3" fmla="val -76555"/>
              <a:gd name="adj4" fmla="val -6853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arbitrary point.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16280" y="5955268"/>
                <a:ext cx="5178212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that there is dependence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But thanks to the linearity of expectation.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80" y="5955268"/>
                <a:ext cx="5178212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941" t="-6604" r="-117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94492" y="2590800"/>
            <a:ext cx="20030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Bend it at the point</a:t>
            </a:r>
            <a:endParaRPr lang="en-US" dirty="0"/>
          </a:p>
        </p:txBody>
      </p:sp>
      <p:sp>
        <p:nvSpPr>
          <p:cNvPr id="42" name="Cloud Callout 41"/>
          <p:cNvSpPr/>
          <p:nvPr/>
        </p:nvSpPr>
        <p:spPr>
          <a:xfrm>
            <a:off x="3817619" y="3496893"/>
            <a:ext cx="5293360" cy="1450290"/>
          </a:xfrm>
          <a:prstGeom prst="cloudCallout">
            <a:avLst>
              <a:gd name="adj1" fmla="val 17363"/>
              <a:gd name="adj2" fmla="val 744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Will the expected no. of intersections of the bent needle be different from the straight needle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81800" y="5650468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0899" y="6446966"/>
            <a:ext cx="4491807" cy="369332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power of linearity of expectation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37" grpId="0" animBg="1"/>
      <p:bldP spid="40" grpId="0" animBg="1"/>
      <p:bldP spid="41" grpId="0" animBg="1"/>
      <p:bldP spid="43" grpId="0"/>
      <p:bldP spid="44" grpId="0"/>
      <p:bldP spid="27" grpId="0" animBg="1"/>
      <p:bldP spid="47" grpId="0"/>
      <p:bldP spid="2" grpId="0" animBg="1"/>
      <p:bldP spid="2" grpId="1" animBg="1"/>
      <p:bldP spid="6" grpId="0" animBg="1"/>
      <p:bldP spid="6" grpId="1" animBg="1"/>
      <p:bldP spid="8" grpId="0" animBg="1"/>
      <p:bldP spid="8" grpId="1" animBg="1"/>
      <p:bldP spid="42" grpId="0" animBg="1"/>
      <p:bldP spid="4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1465</Words>
  <Application>Microsoft Office PowerPoint</Application>
  <PresentationFormat>On-screen Show (4:3)</PresentationFormat>
  <Paragraphs>370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Mathematic for Computer Science - III CS203B </vt:lpstr>
      <vt:lpstr>Linearity of Expectation</vt:lpstr>
      <vt:lpstr>Problem 1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Problem 2</vt:lpstr>
      <vt:lpstr>Practice sheet 6</vt:lpstr>
      <vt:lpstr>PowerPoint Presentation</vt:lpstr>
      <vt:lpstr>Sampling points on a line segment</vt:lpstr>
      <vt:lpstr>Sampling points on a Circle (of circumference 1)</vt:lpstr>
      <vt:lpstr>PowerPoint Presentation</vt:lpstr>
      <vt:lpstr>Transforming a line segment to a circle </vt:lpstr>
      <vt:lpstr>Transforming a line segment to a circle </vt:lpstr>
      <vt:lpstr>We have got the answer of the problem (without any knowledge of continuous probability theory)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181</cp:revision>
  <dcterms:created xsi:type="dcterms:W3CDTF">2013-08-23T04:10:57Z</dcterms:created>
  <dcterms:modified xsi:type="dcterms:W3CDTF">2018-09-11T11:15:13Z</dcterms:modified>
</cp:coreProperties>
</file>