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8"/>
  </p:notesMasterIdLst>
  <p:sldIdLst>
    <p:sldId id="533" r:id="rId2"/>
    <p:sldId id="502" r:id="rId3"/>
    <p:sldId id="464" r:id="rId4"/>
    <p:sldId id="497" r:id="rId5"/>
    <p:sldId id="451" r:id="rId6"/>
    <p:sldId id="452" r:id="rId7"/>
    <p:sldId id="444" r:id="rId8"/>
    <p:sldId id="483" r:id="rId9"/>
    <p:sldId id="484" r:id="rId10"/>
    <p:sldId id="482" r:id="rId11"/>
    <p:sldId id="534" r:id="rId12"/>
    <p:sldId id="485" r:id="rId13"/>
    <p:sldId id="490" r:id="rId14"/>
    <p:sldId id="540" r:id="rId15"/>
    <p:sldId id="536" r:id="rId16"/>
    <p:sldId id="538" r:id="rId17"/>
    <p:sldId id="535" r:id="rId18"/>
    <p:sldId id="537" r:id="rId19"/>
    <p:sldId id="493" r:id="rId20"/>
    <p:sldId id="494" r:id="rId21"/>
    <p:sldId id="539" r:id="rId22"/>
    <p:sldId id="541" r:id="rId23"/>
    <p:sldId id="501" r:id="rId24"/>
    <p:sldId id="545" r:id="rId25"/>
    <p:sldId id="519" r:id="rId26"/>
    <p:sldId id="520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9/14/2018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9/14/2018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9/14/2018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9/14/2018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9/14/2018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9/14/2018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 for Computer Science - III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rgbClr val="002060"/>
                </a:solidFill>
              </a:rPr>
              <a:t>CS203B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Lecture </a:t>
            </a:r>
            <a:r>
              <a:rPr lang="en-US" sz="2400" b="1" dirty="0" smtClean="0">
                <a:solidFill>
                  <a:srgbClr val="7030A0"/>
                </a:solidFill>
              </a:rPr>
              <a:t>19</a:t>
            </a:r>
          </a:p>
          <a:p>
            <a:pPr fontAlgn="auto">
              <a:spcAft>
                <a:spcPts val="0"/>
              </a:spcAft>
              <a:defRPr/>
            </a:pPr>
            <a:endParaRPr lang="en-US" sz="2400" b="1" dirty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Probabilistic </a:t>
            </a:r>
            <a:r>
              <a:rPr lang="en-US" sz="2400" b="1" dirty="0" smtClean="0">
                <a:solidFill>
                  <a:srgbClr val="7030A0"/>
                </a:solidFill>
              </a:rPr>
              <a:t>Method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6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Two stage sampling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85800" y="5181600"/>
            <a:ext cx="2590800" cy="914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1738884" y="4454912"/>
            <a:ext cx="484632" cy="574288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40934" y="3657600"/>
            <a:ext cx="1295400" cy="7266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1752600" y="2895600"/>
            <a:ext cx="484632" cy="57428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00200" y="2057400"/>
            <a:ext cx="838200" cy="533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34000" y="5181600"/>
            <a:ext cx="2590800" cy="914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248400" y="3810000"/>
            <a:ext cx="838200" cy="533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6406772" y="4454912"/>
            <a:ext cx="484632" cy="574288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35523" y="5490117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3" y="5490117"/>
                <a:ext cx="369011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800600" y="5454134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454134"/>
                <a:ext cx="36901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14400" y="3821668"/>
                <a:ext cx="508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821668"/>
                <a:ext cx="50840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43000" y="2133600"/>
                <a:ext cx="508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133600"/>
                <a:ext cx="50840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850535" y="3897868"/>
                <a:ext cx="397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𝑹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535" y="3897868"/>
                <a:ext cx="39786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81090" y="5448558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90" y="5448558"/>
                <a:ext cx="37459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935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799676" y="3794460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76" y="3794460"/>
                <a:ext cx="3709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29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884904" y="2139434"/>
                <a:ext cx="324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904" y="2139434"/>
                <a:ext cx="32489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486640" y="3886458"/>
                <a:ext cx="324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640" y="3886458"/>
                <a:ext cx="32489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452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480205" y="5448558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05" y="5448558"/>
                <a:ext cx="37459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13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144884" y="1466644"/>
                <a:ext cx="119802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884" y="1466644"/>
                <a:ext cx="1198020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61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>
            <a:off x="2590800" y="2324100"/>
            <a:ext cx="3815972" cy="14859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43400" y="2508766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?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230243" y="5378605"/>
            <a:ext cx="838200" cy="5334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890106" y="5366524"/>
            <a:ext cx="838200" cy="5334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5" y="6139934"/>
            <a:ext cx="281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How to show this formally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44884" y="2526268"/>
            <a:ext cx="290989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Same probability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02466" y="6186100"/>
                <a:ext cx="65415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For each set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:r>
                  <a:rPr lang="en-US" dirty="0" smtClean="0"/>
                  <a:t>show that the probability it is sampled is the same in both the cases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466" y="6186100"/>
                <a:ext cx="6541534" cy="646331"/>
              </a:xfrm>
              <a:prstGeom prst="rect">
                <a:avLst/>
              </a:prstGeom>
              <a:blipFill rotWithShape="1">
                <a:blip r:embed="rId13"/>
                <a:stretch>
                  <a:fillRect l="-839" t="-4717" r="-74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87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42" grpId="0" animBg="1"/>
      <p:bldP spid="43" grpId="0" animBg="1"/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Two stage sampling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: a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elements.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:</a:t>
                </a:r>
                <a:r>
                  <a:rPr lang="en-US" sz="2000" dirty="0" smtClean="0"/>
                  <a:t> a uniformly random sample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elements 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: a </a:t>
                </a:r>
                <a:r>
                  <a:rPr lang="en-US" sz="2000" dirty="0"/>
                  <a:t>uniformly random sample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elements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can we say about (probability distribution of)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Answer: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is </a:t>
                </a:r>
                <a:r>
                  <a:rPr lang="en-US" sz="2000" dirty="0"/>
                  <a:t>a uniformly random sample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elements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(Do it as a simple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exercise. It uses elementary probability)</a:t>
                </a: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/>
                  <a:t>Can you use this answer to calculate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b="1" dirty="0" smtClean="0"/>
                  <a:t> ? 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4981032"/>
            <a:ext cx="632460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12488" y="2667000"/>
            <a:ext cx="285471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0" y="2667000"/>
            <a:ext cx="285471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2888" y="1905000"/>
            <a:ext cx="285471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71600" y="3124200"/>
            <a:ext cx="285471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50312" y="4343400"/>
            <a:ext cx="285471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26312" y="3048000"/>
            <a:ext cx="285471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05776" y="4114800"/>
            <a:ext cx="285471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38600" y="4114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24600" y="4572000"/>
            <a:ext cx="285471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76800" y="4572000"/>
            <a:ext cx="285471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47800" y="4572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Number of acute triangles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: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points.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 : </a:t>
                </a:r>
                <a:r>
                  <a:rPr lang="en-US" sz="2000" dirty="0" smtClean="0"/>
                  <a:t>probability that a triangle formed by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 smtClean="0"/>
                  <a:t> random points 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acute. 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: a </a:t>
                </a:r>
                <a:r>
                  <a:rPr lang="en-US" sz="2000" dirty="0"/>
                  <a:t>uniformly </a:t>
                </a:r>
                <a:r>
                  <a:rPr lang="en-US" sz="2000" dirty="0" smtClean="0"/>
                  <a:t>random </a:t>
                </a:r>
                <a:r>
                  <a:rPr lang="en-US" sz="2000" dirty="0"/>
                  <a:t>sample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points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 : </a:t>
                </a:r>
                <a:r>
                  <a:rPr lang="en-US" sz="2000" dirty="0"/>
                  <a:t>a uniformly random sample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=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𝟕𝟎</m:t>
                    </m:r>
                  </m:oMath>
                </a14:m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blipFill rotWithShape="1">
                <a:blip r:embed="rId2"/>
                <a:stretch>
                  <a:fillRect l="-765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3000" y="4572000"/>
                <a:ext cx="358008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dirty="0"/>
                  <a:t>(a random triangle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is acute)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572000"/>
                <a:ext cx="358008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33" t="-8197" r="-22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439505" y="22860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0574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1905" y="3440668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1904" y="3810000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" y="2373868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8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</a:t>
            </a:r>
            <a:r>
              <a:rPr lang="en-US" sz="3600" dirty="0" smtClean="0">
                <a:solidFill>
                  <a:srgbClr val="0070C0"/>
                </a:solidFill>
              </a:rPr>
              <a:t>2</a:t>
            </a:r>
            <a:r>
              <a:rPr lang="en-US" sz="3600" dirty="0" smtClean="0">
                <a:solidFill>
                  <a:srgbClr val="7030A0"/>
                </a:solidFill>
              </a:rPr>
              <a:t/>
            </a:r>
            <a:br>
              <a:rPr lang="en-US" sz="3600" dirty="0" smtClean="0">
                <a:solidFill>
                  <a:srgbClr val="7030A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Large CUT </a:t>
            </a:r>
            <a:r>
              <a:rPr lang="en-US" sz="3600" dirty="0" smtClean="0"/>
              <a:t>in a graph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2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simple fact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is a random variable defined over a probability space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0" smtClean="0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𝐏</m:t>
                    </m:r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en-US" sz="2000" dirty="0" smtClean="0"/>
                  <a:t>, then there exists an elementary event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0" smtClean="0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𝑿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𝝎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𝜶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0" y="3429000"/>
            <a:ext cx="615229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2971800"/>
            <a:ext cx="615229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Undirected </a:t>
            </a:r>
            <a:r>
              <a:rPr lang="en-US" sz="3600" b="1" dirty="0" smtClean="0"/>
              <a:t>graph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9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958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004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768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3600" y="4495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14800" y="5486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/>
          <p:cNvGrpSpPr/>
          <p:nvPr/>
        </p:nvGrpSpPr>
        <p:grpSpPr>
          <a:xfrm>
            <a:off x="2057400" y="2438400"/>
            <a:ext cx="4038600" cy="3070318"/>
            <a:chOff x="2057400" y="2438400"/>
            <a:chExt cx="4038600" cy="3070318"/>
          </a:xfrm>
        </p:grpSpPr>
        <p:cxnSp>
          <p:nvCxnSpPr>
            <p:cNvPr id="149" name="Straight Connector 148"/>
            <p:cNvCxnSpPr>
              <a:stCxn id="21" idx="3"/>
              <a:endCxn id="17" idx="6"/>
            </p:cNvCxnSpPr>
            <p:nvPr/>
          </p:nvCxnSpPr>
          <p:spPr>
            <a:xfrm flipH="1">
              <a:off x="4495800" y="3559082"/>
              <a:ext cx="784318" cy="3271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154"/>
            <p:cNvGrpSpPr/>
            <p:nvPr/>
          </p:nvGrpSpPr>
          <p:grpSpPr>
            <a:xfrm>
              <a:off x="2057400" y="2438400"/>
              <a:ext cx="4038600" cy="3070318"/>
              <a:chOff x="2057400" y="2438400"/>
              <a:chExt cx="4038600" cy="3070318"/>
            </a:xfrm>
          </p:grpSpPr>
          <p:cxnSp>
            <p:nvCxnSpPr>
              <p:cNvPr id="8" name="Straight Connector 7"/>
              <p:cNvCxnSpPr>
                <a:stCxn id="9" idx="3"/>
                <a:endCxn id="4" idx="7"/>
              </p:cNvCxnSpPr>
              <p:nvPr/>
            </p:nvCxnSpPr>
            <p:spPr>
              <a:xfrm flipH="1">
                <a:off x="2187482" y="2644682"/>
                <a:ext cx="654236" cy="273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11" idx="2"/>
                <a:endCxn id="9" idx="7"/>
              </p:cNvCxnSpPr>
              <p:nvPr/>
            </p:nvCxnSpPr>
            <p:spPr>
              <a:xfrm flipH="1">
                <a:off x="2949482" y="2438400"/>
                <a:ext cx="1012918" cy="98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20" idx="2"/>
                <a:endCxn id="11" idx="6"/>
              </p:cNvCxnSpPr>
              <p:nvPr/>
            </p:nvCxnSpPr>
            <p:spPr>
              <a:xfrm flipH="1" flipV="1">
                <a:off x="4114800" y="2438400"/>
                <a:ext cx="11430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11" idx="3"/>
                <a:endCxn id="15" idx="7"/>
              </p:cNvCxnSpPr>
              <p:nvPr/>
            </p:nvCxnSpPr>
            <p:spPr>
              <a:xfrm flipH="1">
                <a:off x="3711482" y="2492282"/>
                <a:ext cx="273236" cy="578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15" idx="2"/>
                <a:endCxn id="13" idx="7"/>
              </p:cNvCxnSpPr>
              <p:nvPr/>
            </p:nvCxnSpPr>
            <p:spPr>
              <a:xfrm flipH="1">
                <a:off x="2949482" y="3124200"/>
                <a:ext cx="631918" cy="98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13" idx="1"/>
                <a:endCxn id="4" idx="5"/>
              </p:cNvCxnSpPr>
              <p:nvPr/>
            </p:nvCxnSpPr>
            <p:spPr>
              <a:xfrm flipH="1" flipV="1">
                <a:off x="2187482" y="3025682"/>
                <a:ext cx="654236" cy="197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2111282" y="3330482"/>
                <a:ext cx="730436" cy="578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14" idx="0"/>
                <a:endCxn id="4" idx="4"/>
              </p:cNvCxnSpPr>
              <p:nvPr/>
            </p:nvCxnSpPr>
            <p:spPr>
              <a:xfrm flipV="1">
                <a:off x="2057400" y="3048000"/>
                <a:ext cx="76200" cy="838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12" idx="7"/>
                <a:endCxn id="15" idx="3"/>
              </p:cNvCxnSpPr>
              <p:nvPr/>
            </p:nvCxnSpPr>
            <p:spPr>
              <a:xfrm flipV="1">
                <a:off x="3178082" y="3178082"/>
                <a:ext cx="425636" cy="7304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17" idx="0"/>
                <a:endCxn id="16" idx="3"/>
              </p:cNvCxnSpPr>
              <p:nvPr/>
            </p:nvCxnSpPr>
            <p:spPr>
              <a:xfrm flipV="1">
                <a:off x="4419600" y="3101882"/>
                <a:ext cx="98518" cy="7081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22" idx="0"/>
                <a:endCxn id="12" idx="4"/>
              </p:cNvCxnSpPr>
              <p:nvPr/>
            </p:nvCxnSpPr>
            <p:spPr>
              <a:xfrm flipH="1" flipV="1">
                <a:off x="3124200" y="4038600"/>
                <a:ext cx="152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25" idx="7"/>
              </p:cNvCxnSpPr>
              <p:nvPr/>
            </p:nvCxnSpPr>
            <p:spPr>
              <a:xfrm flipV="1">
                <a:off x="4244882" y="4800600"/>
                <a:ext cx="631918" cy="7081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23" idx="6"/>
                <a:endCxn id="24" idx="3"/>
              </p:cNvCxnSpPr>
              <p:nvPr/>
            </p:nvCxnSpPr>
            <p:spPr>
              <a:xfrm flipV="1">
                <a:off x="5029200" y="4625882"/>
                <a:ext cx="936718" cy="1747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>
                <a:stCxn id="21" idx="5"/>
                <a:endCxn id="18" idx="1"/>
              </p:cNvCxnSpPr>
              <p:nvPr/>
            </p:nvCxnSpPr>
            <p:spPr>
              <a:xfrm>
                <a:off x="5387882" y="3559082"/>
                <a:ext cx="654236" cy="197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24" idx="0"/>
                <a:endCxn id="18" idx="4"/>
              </p:cNvCxnSpPr>
              <p:nvPr/>
            </p:nvCxnSpPr>
            <p:spPr>
              <a:xfrm flipV="1">
                <a:off x="6019800" y="3886200"/>
                <a:ext cx="76200" cy="609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8" idx="0"/>
                <a:endCxn id="19" idx="4"/>
              </p:cNvCxnSpPr>
              <p:nvPr/>
            </p:nvCxnSpPr>
            <p:spPr>
              <a:xfrm flipV="1">
                <a:off x="6096000" y="3048000"/>
                <a:ext cx="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9" idx="2"/>
                <a:endCxn id="20" idx="5"/>
              </p:cNvCxnSpPr>
              <p:nvPr/>
            </p:nvCxnSpPr>
            <p:spPr>
              <a:xfrm flipH="1" flipV="1">
                <a:off x="5387882" y="2644682"/>
                <a:ext cx="631918" cy="3271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20" idx="3"/>
                <a:endCxn id="16" idx="7"/>
              </p:cNvCxnSpPr>
              <p:nvPr/>
            </p:nvCxnSpPr>
            <p:spPr>
              <a:xfrm flipH="1">
                <a:off x="4625882" y="2644682"/>
                <a:ext cx="654236" cy="3494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9" idx="3"/>
                <a:endCxn id="21" idx="0"/>
              </p:cNvCxnSpPr>
              <p:nvPr/>
            </p:nvCxnSpPr>
            <p:spPr>
              <a:xfrm flipH="1">
                <a:off x="5334000" y="3025682"/>
                <a:ext cx="708118" cy="403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stCxn id="21" idx="2"/>
                <a:endCxn id="16" idx="5"/>
              </p:cNvCxnSpPr>
              <p:nvPr/>
            </p:nvCxnSpPr>
            <p:spPr>
              <a:xfrm flipH="1" flipV="1">
                <a:off x="4625882" y="3101882"/>
                <a:ext cx="631918" cy="403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>
                <a:stCxn id="16" idx="2"/>
                <a:endCxn id="15" idx="6"/>
              </p:cNvCxnSpPr>
              <p:nvPr/>
            </p:nvCxnSpPr>
            <p:spPr>
              <a:xfrm flipH="1">
                <a:off x="3733800" y="3048000"/>
                <a:ext cx="762000" cy="76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16" idx="1"/>
                <a:endCxn id="11" idx="5"/>
              </p:cNvCxnSpPr>
              <p:nvPr/>
            </p:nvCxnSpPr>
            <p:spPr>
              <a:xfrm flipH="1" flipV="1">
                <a:off x="4092482" y="2492282"/>
                <a:ext cx="425636" cy="5018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>
                <a:stCxn id="17" idx="2"/>
                <a:endCxn id="12" idx="6"/>
              </p:cNvCxnSpPr>
              <p:nvPr/>
            </p:nvCxnSpPr>
            <p:spPr>
              <a:xfrm flipH="1">
                <a:off x="3200400" y="3886200"/>
                <a:ext cx="1143000" cy="76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stCxn id="25" idx="1"/>
                <a:endCxn id="22" idx="7"/>
              </p:cNvCxnSpPr>
              <p:nvPr/>
            </p:nvCxnSpPr>
            <p:spPr>
              <a:xfrm flipH="1" flipV="1">
                <a:off x="3330482" y="4746718"/>
                <a:ext cx="806636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25" idx="0"/>
                <a:endCxn id="17" idx="3"/>
              </p:cNvCxnSpPr>
              <p:nvPr/>
            </p:nvCxnSpPr>
            <p:spPr>
              <a:xfrm flipV="1">
                <a:off x="4191000" y="3940082"/>
                <a:ext cx="174718" cy="1546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23" idx="0"/>
                <a:endCxn id="18" idx="3"/>
              </p:cNvCxnSpPr>
              <p:nvPr/>
            </p:nvCxnSpPr>
            <p:spPr>
              <a:xfrm flipV="1">
                <a:off x="4953000" y="3863882"/>
                <a:ext cx="1089118" cy="860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stCxn id="17" idx="5"/>
                <a:endCxn id="23" idx="1"/>
              </p:cNvCxnSpPr>
              <p:nvPr/>
            </p:nvCxnSpPr>
            <p:spPr>
              <a:xfrm>
                <a:off x="4473482" y="3940082"/>
                <a:ext cx="425636" cy="8066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>
                <a:stCxn id="22" idx="1"/>
                <a:endCxn id="14" idx="6"/>
              </p:cNvCxnSpPr>
              <p:nvPr/>
            </p:nvCxnSpPr>
            <p:spPr>
              <a:xfrm flipH="1" flipV="1">
                <a:off x="2133600" y="3962400"/>
                <a:ext cx="1089118" cy="784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1276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Large cut in a graph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Definition: </a:t>
                </a:r>
                <a:r>
                  <a:rPr lang="en-US" sz="2000" dirty="0"/>
                  <a:t>Let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an undirected </a:t>
                </a:r>
                <a:r>
                  <a:rPr lang="en-US" sz="2000" dirty="0" smtClean="0"/>
                  <a:t>graph.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m:rPr>
                        <m:sty m:val="p"/>
                      </m:rP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V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= 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Definition: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an undirected graph 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vertices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 edges.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can be the maximum size of any cut in the graph ?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Answer: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At least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32517" y="2365917"/>
                <a:ext cx="4464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{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𝑢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dirty="0" smtClean="0"/>
                  <a:t>)  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𝑢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b="1" dirty="0" smtClean="0"/>
                  <a:t>  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𝑢</m:t>
                    </m:r>
                    <m:r>
                      <a:rPr lang="en-US" i="1" dirty="0"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i="1" dirty="0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b="1" dirty="0" smtClean="0"/>
                  <a:t>}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517" y="2365917"/>
                <a:ext cx="446474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30" t="-8197" r="-15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676400" y="16002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76800" y="22860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600" y="23622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23622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4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9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958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004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768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3600" y="4495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14800" y="5486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/>
          <p:cNvGrpSpPr/>
          <p:nvPr/>
        </p:nvGrpSpPr>
        <p:grpSpPr>
          <a:xfrm>
            <a:off x="2057400" y="2438400"/>
            <a:ext cx="4038600" cy="3070318"/>
            <a:chOff x="2057400" y="2438400"/>
            <a:chExt cx="4038600" cy="3070318"/>
          </a:xfrm>
        </p:grpSpPr>
        <p:cxnSp>
          <p:nvCxnSpPr>
            <p:cNvPr id="149" name="Straight Connector 148"/>
            <p:cNvCxnSpPr>
              <a:stCxn id="21" idx="3"/>
              <a:endCxn id="17" idx="6"/>
            </p:cNvCxnSpPr>
            <p:nvPr/>
          </p:nvCxnSpPr>
          <p:spPr>
            <a:xfrm flipH="1">
              <a:off x="4495800" y="3559082"/>
              <a:ext cx="784318" cy="3271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154"/>
            <p:cNvGrpSpPr/>
            <p:nvPr/>
          </p:nvGrpSpPr>
          <p:grpSpPr>
            <a:xfrm>
              <a:off x="2057400" y="2438400"/>
              <a:ext cx="4038600" cy="3070318"/>
              <a:chOff x="2057400" y="2438400"/>
              <a:chExt cx="4038600" cy="3070318"/>
            </a:xfrm>
          </p:grpSpPr>
          <p:cxnSp>
            <p:nvCxnSpPr>
              <p:cNvPr id="8" name="Straight Connector 7"/>
              <p:cNvCxnSpPr>
                <a:stCxn id="9" idx="3"/>
                <a:endCxn id="4" idx="7"/>
              </p:cNvCxnSpPr>
              <p:nvPr/>
            </p:nvCxnSpPr>
            <p:spPr>
              <a:xfrm flipH="1">
                <a:off x="2187482" y="2644682"/>
                <a:ext cx="654236" cy="273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11" idx="2"/>
                <a:endCxn id="9" idx="7"/>
              </p:cNvCxnSpPr>
              <p:nvPr/>
            </p:nvCxnSpPr>
            <p:spPr>
              <a:xfrm flipH="1">
                <a:off x="2949482" y="2438400"/>
                <a:ext cx="1012918" cy="98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20" idx="2"/>
                <a:endCxn id="11" idx="6"/>
              </p:cNvCxnSpPr>
              <p:nvPr/>
            </p:nvCxnSpPr>
            <p:spPr>
              <a:xfrm flipH="1" flipV="1">
                <a:off x="4114800" y="2438400"/>
                <a:ext cx="11430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11" idx="3"/>
                <a:endCxn id="15" idx="7"/>
              </p:cNvCxnSpPr>
              <p:nvPr/>
            </p:nvCxnSpPr>
            <p:spPr>
              <a:xfrm flipH="1">
                <a:off x="3711482" y="2492282"/>
                <a:ext cx="273236" cy="578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15" idx="2"/>
                <a:endCxn id="13" idx="7"/>
              </p:cNvCxnSpPr>
              <p:nvPr/>
            </p:nvCxnSpPr>
            <p:spPr>
              <a:xfrm flipH="1">
                <a:off x="2949482" y="3124200"/>
                <a:ext cx="631918" cy="98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13" idx="1"/>
                <a:endCxn id="4" idx="5"/>
              </p:cNvCxnSpPr>
              <p:nvPr/>
            </p:nvCxnSpPr>
            <p:spPr>
              <a:xfrm flipH="1" flipV="1">
                <a:off x="2187482" y="3025682"/>
                <a:ext cx="654236" cy="197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2111282" y="3330482"/>
                <a:ext cx="730436" cy="578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14" idx="0"/>
                <a:endCxn id="4" idx="4"/>
              </p:cNvCxnSpPr>
              <p:nvPr/>
            </p:nvCxnSpPr>
            <p:spPr>
              <a:xfrm flipV="1">
                <a:off x="2057400" y="3048000"/>
                <a:ext cx="76200" cy="838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12" idx="7"/>
                <a:endCxn id="15" idx="3"/>
              </p:cNvCxnSpPr>
              <p:nvPr/>
            </p:nvCxnSpPr>
            <p:spPr>
              <a:xfrm flipV="1">
                <a:off x="3178082" y="3178082"/>
                <a:ext cx="425636" cy="7304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17" idx="0"/>
                <a:endCxn id="16" idx="3"/>
              </p:cNvCxnSpPr>
              <p:nvPr/>
            </p:nvCxnSpPr>
            <p:spPr>
              <a:xfrm flipV="1">
                <a:off x="4419600" y="3101882"/>
                <a:ext cx="98518" cy="7081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22" idx="0"/>
                <a:endCxn id="12" idx="4"/>
              </p:cNvCxnSpPr>
              <p:nvPr/>
            </p:nvCxnSpPr>
            <p:spPr>
              <a:xfrm flipH="1" flipV="1">
                <a:off x="3124200" y="4038600"/>
                <a:ext cx="152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25" idx="7"/>
              </p:cNvCxnSpPr>
              <p:nvPr/>
            </p:nvCxnSpPr>
            <p:spPr>
              <a:xfrm flipV="1">
                <a:off x="4244882" y="4800600"/>
                <a:ext cx="631918" cy="7081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23" idx="6"/>
                <a:endCxn id="24" idx="3"/>
              </p:cNvCxnSpPr>
              <p:nvPr/>
            </p:nvCxnSpPr>
            <p:spPr>
              <a:xfrm flipV="1">
                <a:off x="5029200" y="4625882"/>
                <a:ext cx="936718" cy="1747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>
                <a:stCxn id="21" idx="5"/>
                <a:endCxn id="18" idx="1"/>
              </p:cNvCxnSpPr>
              <p:nvPr/>
            </p:nvCxnSpPr>
            <p:spPr>
              <a:xfrm>
                <a:off x="5387882" y="3559082"/>
                <a:ext cx="654236" cy="197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24" idx="0"/>
                <a:endCxn id="18" idx="4"/>
              </p:cNvCxnSpPr>
              <p:nvPr/>
            </p:nvCxnSpPr>
            <p:spPr>
              <a:xfrm flipV="1">
                <a:off x="6019800" y="3886200"/>
                <a:ext cx="76200" cy="609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8" idx="0"/>
                <a:endCxn id="19" idx="4"/>
              </p:cNvCxnSpPr>
              <p:nvPr/>
            </p:nvCxnSpPr>
            <p:spPr>
              <a:xfrm flipV="1">
                <a:off x="6096000" y="3048000"/>
                <a:ext cx="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9" idx="2"/>
                <a:endCxn id="20" idx="5"/>
              </p:cNvCxnSpPr>
              <p:nvPr/>
            </p:nvCxnSpPr>
            <p:spPr>
              <a:xfrm flipH="1" flipV="1">
                <a:off x="5387882" y="2644682"/>
                <a:ext cx="631918" cy="3271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20" idx="3"/>
                <a:endCxn id="16" idx="7"/>
              </p:cNvCxnSpPr>
              <p:nvPr/>
            </p:nvCxnSpPr>
            <p:spPr>
              <a:xfrm flipH="1">
                <a:off x="4625882" y="2644682"/>
                <a:ext cx="654236" cy="3494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9" idx="3"/>
                <a:endCxn id="21" idx="0"/>
              </p:cNvCxnSpPr>
              <p:nvPr/>
            </p:nvCxnSpPr>
            <p:spPr>
              <a:xfrm flipH="1">
                <a:off x="5334000" y="3025682"/>
                <a:ext cx="708118" cy="403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stCxn id="21" idx="2"/>
                <a:endCxn id="16" idx="5"/>
              </p:cNvCxnSpPr>
              <p:nvPr/>
            </p:nvCxnSpPr>
            <p:spPr>
              <a:xfrm flipH="1" flipV="1">
                <a:off x="4625882" y="3101882"/>
                <a:ext cx="631918" cy="403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>
                <a:stCxn id="16" idx="2"/>
                <a:endCxn id="15" idx="6"/>
              </p:cNvCxnSpPr>
              <p:nvPr/>
            </p:nvCxnSpPr>
            <p:spPr>
              <a:xfrm flipH="1">
                <a:off x="3733800" y="3048000"/>
                <a:ext cx="762000" cy="76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16" idx="1"/>
                <a:endCxn id="11" idx="5"/>
              </p:cNvCxnSpPr>
              <p:nvPr/>
            </p:nvCxnSpPr>
            <p:spPr>
              <a:xfrm flipH="1" flipV="1">
                <a:off x="4092482" y="2492282"/>
                <a:ext cx="425636" cy="5018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>
                <a:stCxn id="17" idx="2"/>
                <a:endCxn id="12" idx="6"/>
              </p:cNvCxnSpPr>
              <p:nvPr/>
            </p:nvCxnSpPr>
            <p:spPr>
              <a:xfrm flipH="1">
                <a:off x="3200400" y="3886200"/>
                <a:ext cx="1143000" cy="76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stCxn id="25" idx="1"/>
                <a:endCxn id="22" idx="7"/>
              </p:cNvCxnSpPr>
              <p:nvPr/>
            </p:nvCxnSpPr>
            <p:spPr>
              <a:xfrm flipH="1" flipV="1">
                <a:off x="3330482" y="4746718"/>
                <a:ext cx="806636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25" idx="0"/>
                <a:endCxn id="17" idx="3"/>
              </p:cNvCxnSpPr>
              <p:nvPr/>
            </p:nvCxnSpPr>
            <p:spPr>
              <a:xfrm flipV="1">
                <a:off x="4191000" y="3940082"/>
                <a:ext cx="174718" cy="1546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23" idx="0"/>
                <a:endCxn id="18" idx="3"/>
              </p:cNvCxnSpPr>
              <p:nvPr/>
            </p:nvCxnSpPr>
            <p:spPr>
              <a:xfrm flipV="1">
                <a:off x="4953000" y="3863882"/>
                <a:ext cx="1089118" cy="860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stCxn id="17" idx="5"/>
                <a:endCxn id="23" idx="1"/>
              </p:cNvCxnSpPr>
              <p:nvPr/>
            </p:nvCxnSpPr>
            <p:spPr>
              <a:xfrm>
                <a:off x="4473482" y="3940082"/>
                <a:ext cx="425636" cy="8066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>
                <a:stCxn id="22" idx="1"/>
                <a:endCxn id="14" idx="6"/>
              </p:cNvCxnSpPr>
              <p:nvPr/>
            </p:nvCxnSpPr>
            <p:spPr>
              <a:xfrm flipH="1" flipV="1">
                <a:off x="2133600" y="3962400"/>
                <a:ext cx="1089118" cy="784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7" name="Rounded Rectangle 156"/>
          <p:cNvSpPr/>
          <p:nvPr/>
        </p:nvSpPr>
        <p:spPr>
          <a:xfrm>
            <a:off x="990600" y="2057400"/>
            <a:ext cx="457200" cy="40386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>
            <a:off x="6629400" y="2059259"/>
            <a:ext cx="457200" cy="40386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1057950" y="1605776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950" y="1605776"/>
                <a:ext cx="38985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594157" y="1600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157" y="1600200"/>
                <a:ext cx="49244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481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28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1 -0.0777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22222E-6 L 0.525 -0.0222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50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43333 0.0111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67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18334 0.0555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20834 0.0111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17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0.225 -0.0111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35 -0.06667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2" grpId="0" animBg="1"/>
      <p:bldP spid="13" grpId="0" animBg="1"/>
      <p:bldP spid="14" grpId="0" animBg="1"/>
      <p:bldP spid="15" grpId="0" animBg="1"/>
      <p:bldP spid="22" grpId="0" animBg="1"/>
      <p:bldP spid="157" grpId="0" animBg="1"/>
      <p:bldP spid="158" grpId="0" animBg="1"/>
      <p:bldP spid="159" grpId="0"/>
      <p:bldP spid="1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7" name="Rounded Rectangle 156"/>
          <p:cNvSpPr/>
          <p:nvPr/>
        </p:nvSpPr>
        <p:spPr>
          <a:xfrm>
            <a:off x="990600" y="2057400"/>
            <a:ext cx="457200" cy="40386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>
            <a:off x="6629400" y="2059259"/>
            <a:ext cx="457200" cy="40386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1057950" y="1605776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950" y="1605776"/>
                <a:ext cx="38985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594157" y="1600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157" y="1600200"/>
                <a:ext cx="49244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481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/>
          <p:cNvSpPr/>
          <p:nvPr/>
        </p:nvSpPr>
        <p:spPr>
          <a:xfrm>
            <a:off x="1143000" y="254433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1430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1430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143000" y="3962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143000" y="4419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143000" y="4876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143000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143000" y="5638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143000" y="5943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143000" y="2209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781800" y="262053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781800" y="3124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781800" y="3581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7818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781800" y="4495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781800" y="4953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81800" y="2286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 randomized algorithm: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</a:t>
                </a:r>
                <a:r>
                  <a:rPr lang="en-US" sz="2000" b="1" dirty="0" smtClean="0"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2000" dirty="0" smtClean="0">
                    <a:latin typeface="Cambria Math"/>
                    <a:ea typeface="Cambria Math"/>
                    <a:sym typeface="Wingdings" pitchFamily="2" charset="2"/>
                  </a:rPr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/>
                  <a:t>Add each vertex 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randomly independently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Return the cut defined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124200"/>
            <a:ext cx="4475895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3124200"/>
            <a:ext cx="447589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6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4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Questions from </a:t>
            </a:r>
            <a:r>
              <a:rPr lang="en-US" sz="3600" b="1" dirty="0" smtClean="0">
                <a:solidFill>
                  <a:srgbClr val="7030A0"/>
                </a:solidFill>
              </a:rPr>
              <a:t>Discrete Mathematics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66800"/>
                <a:ext cx="88392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(Geometry)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</a:t>
                </a:r>
                <a:r>
                  <a:rPr lang="en-US" sz="2000" dirty="0"/>
                  <a:t>is a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 and no three of them are collinear.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can be the max. no. of acute triangles </a:t>
                </a:r>
                <a:r>
                  <a:rPr lang="en-US" sz="2000" dirty="0"/>
                  <a:t>formed by these </a:t>
                </a:r>
                <a:r>
                  <a:rPr lang="en-US" sz="2000" dirty="0" smtClean="0"/>
                  <a:t>points ?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(Number theory)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There is a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positive integers. Aim is to compute a </a:t>
                </a:r>
                <a:r>
                  <a:rPr lang="en-US" sz="2000" b="1" dirty="0"/>
                  <a:t>large</a:t>
                </a:r>
                <a:r>
                  <a:rPr lang="en-US" sz="2000" dirty="0"/>
                  <a:t> subset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err="1" smtClean="0"/>
                  <a:t>s.t.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</a:t>
                </a:r>
                <a:r>
                  <a:rPr lang="en-US" sz="2000" b="1" u="sng" dirty="0"/>
                  <a:t>do </a:t>
                </a:r>
                <a:r>
                  <a:rPr lang="en-US" sz="2000" b="1" u="sng" dirty="0">
                    <a:solidFill>
                      <a:srgbClr val="FF0000"/>
                    </a:solidFill>
                  </a:rPr>
                  <a:t>not</a:t>
                </a:r>
                <a:r>
                  <a:rPr lang="en-US" sz="2000" b="1" u="sng" dirty="0"/>
                  <a:t> exist</a:t>
                </a:r>
                <a:r>
                  <a:rPr lang="en-US" sz="2000" dirty="0"/>
                  <a:t> three elements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such that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How large can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for any </a:t>
                </a:r>
                <a:r>
                  <a:rPr lang="en-US" sz="2000" b="1" dirty="0"/>
                  <a:t>arbitrary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</a:t>
                </a:r>
                <a:r>
                  <a:rPr lang="en-US" sz="2000" dirty="0" smtClean="0"/>
                  <a:t> (Large-cut)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Every graph 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vertices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edges has a cut of size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 smtClean="0"/>
                  <a:t> …..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0"/>
                <a:ext cx="8839200" cy="5059363"/>
              </a:xfrm>
              <a:blipFill rotWithShape="1">
                <a:blip r:embed="rId2"/>
                <a:stretch>
                  <a:fillRect l="-690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86517" y="4572000"/>
                <a:ext cx="70403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517" y="4572000"/>
                <a:ext cx="70403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13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709800" y="2590800"/>
                <a:ext cx="135800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At least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800" y="2590800"/>
                <a:ext cx="13580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036" t="-8197" r="-67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43800" y="990600"/>
                <a:ext cx="146379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At most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𝟕𝟎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990600"/>
                <a:ext cx="146379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750" t="-8333" r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343400" y="1383268"/>
            <a:ext cx="409513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52800" y="1764268"/>
            <a:ext cx="419100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63305" y="28956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5705" y="51054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67905" y="51054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: size of cut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 smtClean="0"/>
                  <a:t>) returned by the randomized algorithm.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] = ??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  <m:r>
                                <a:rPr lang="en-US" sz="20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present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in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the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cut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 smtClean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]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𝐄</m:t>
                            </m:r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/>
                              </a:rPr>
                              <m:t>𝐏</m:t>
                            </m:r>
                            <m:r>
                              <a:rPr lang="en-US" sz="2000" b="1" i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905000"/>
            <a:ext cx="5943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48905" y="2895600"/>
            <a:ext cx="447589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3352800"/>
            <a:ext cx="447589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3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7" name="Rounded Rectangle 156"/>
          <p:cNvSpPr/>
          <p:nvPr/>
        </p:nvSpPr>
        <p:spPr>
          <a:xfrm>
            <a:off x="990600" y="2057400"/>
            <a:ext cx="457200" cy="40386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>
            <a:off x="6629400" y="2059259"/>
            <a:ext cx="457200" cy="40386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1057950" y="1605776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950" y="1605776"/>
                <a:ext cx="38985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594157" y="1600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157" y="1600200"/>
                <a:ext cx="49244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481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3213410" y="39243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490224" y="393452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74" idx="2"/>
          </p:cNvCxnSpPr>
          <p:nvPr/>
        </p:nvCxnSpPr>
        <p:spPr>
          <a:xfrm flipH="1">
            <a:off x="3365810" y="4010722"/>
            <a:ext cx="11244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45916" y="410179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916" y="4101790"/>
                <a:ext cx="36420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107509" y="34290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509" y="3429000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373102" y="3430859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102" y="3430859"/>
                <a:ext cx="37542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61156" y="3429000"/>
            <a:ext cx="386644" cy="647700"/>
            <a:chOff x="1061156" y="3429000"/>
            <a:chExt cx="386644" cy="647700"/>
          </a:xfrm>
        </p:grpSpPr>
        <p:sp>
          <p:nvSpPr>
            <p:cNvPr id="35" name="Oval 34"/>
            <p:cNvSpPr/>
            <p:nvPr/>
          </p:nvSpPr>
          <p:spPr>
            <a:xfrm>
              <a:off x="1167057" y="39243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61156" y="3429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156" y="34290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6705600" y="3467100"/>
            <a:ext cx="375424" cy="647700"/>
            <a:chOff x="1061156" y="3429000"/>
            <a:chExt cx="375424" cy="647700"/>
          </a:xfrm>
        </p:grpSpPr>
        <p:sp>
          <p:nvSpPr>
            <p:cNvPr id="39" name="Oval 38"/>
            <p:cNvSpPr/>
            <p:nvPr/>
          </p:nvSpPr>
          <p:spPr>
            <a:xfrm>
              <a:off x="1167057" y="39243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061156" y="3429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156" y="3429000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193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066800" y="3429000"/>
            <a:ext cx="375424" cy="647700"/>
            <a:chOff x="1061156" y="3429000"/>
            <a:chExt cx="375424" cy="647700"/>
          </a:xfrm>
        </p:grpSpPr>
        <p:sp>
          <p:nvSpPr>
            <p:cNvPr id="42" name="Oval 41"/>
            <p:cNvSpPr/>
            <p:nvPr/>
          </p:nvSpPr>
          <p:spPr>
            <a:xfrm>
              <a:off x="1167057" y="39243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061156" y="3429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156" y="3429000"/>
                  <a:ext cx="37542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193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6705600" y="3467100"/>
            <a:ext cx="386644" cy="647700"/>
            <a:chOff x="1061156" y="3429000"/>
            <a:chExt cx="386644" cy="647700"/>
          </a:xfrm>
        </p:grpSpPr>
        <p:sp>
          <p:nvSpPr>
            <p:cNvPr id="45" name="Oval 44"/>
            <p:cNvSpPr/>
            <p:nvPr/>
          </p:nvSpPr>
          <p:spPr>
            <a:xfrm>
              <a:off x="1167057" y="39243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061156" y="3429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156" y="3429000"/>
                  <a:ext cx="38664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063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47605" y="5105400"/>
                <a:ext cx="365805" cy="61093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605" y="5105400"/>
                <a:ext cx="365805" cy="610936"/>
              </a:xfrm>
              <a:prstGeom prst="rect">
                <a:avLst/>
              </a:prstGeom>
              <a:blipFill rotWithShape="1">
                <a:blip r:embed="rId11"/>
                <a:stretch>
                  <a:fillRect r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744313" y="5105400"/>
                <a:ext cx="365805" cy="61093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313" y="5105400"/>
                <a:ext cx="365805" cy="610936"/>
              </a:xfrm>
              <a:prstGeom prst="rect">
                <a:avLst/>
              </a:prstGeom>
              <a:blipFill rotWithShape="1">
                <a:blip r:embed="rId12"/>
                <a:stretch>
                  <a:fillRect r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325922" y="514925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695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4" grpId="0" animBg="1"/>
      <p:bldP spid="5" grpId="0"/>
      <p:bldP spid="32" grpId="0"/>
      <p:bldP spid="33" grpId="0"/>
      <p:bldP spid="7" grpId="0" animBg="1"/>
      <p:bldP spid="48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: size of cut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 smtClean="0"/>
                  <a:t>) returned by the randomized algorithm.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] = ??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  <m:r>
                                <a:rPr lang="en-US" sz="20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present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in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the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cut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 smtClean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]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𝐄</m:t>
                            </m:r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/>
                              </a:rPr>
                              <m:t>𝐏</m:t>
                            </m:r>
                            <m:r>
                              <a:rPr lang="en-US" sz="2000" b="1" i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5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Now use the following </a:t>
                </a:r>
                <a:r>
                  <a:rPr lang="en-US" sz="2000" b="1" dirty="0" smtClean="0"/>
                  <a:t>simple fact </a:t>
                </a:r>
                <a:r>
                  <a:rPr lang="en-US" sz="2000" dirty="0" smtClean="0"/>
                  <a:t>that we stated in the beginning.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is a random variable defined over a probability space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0" smtClean="0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𝐏</m:t>
                    </m:r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en-US" sz="2000" dirty="0" smtClean="0"/>
                  <a:t>, then there exists an elementary event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0" smtClean="0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𝑿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𝝎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𝜶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Using it, we can conclude that there is a cut of size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 smtClean="0"/>
                  <a:t> in every graph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edges.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9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</a:t>
            </a:r>
            <a:r>
              <a:rPr lang="en-US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is a tournament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players.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Each pair of players have a match.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Each match has a winner and a loser.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 be any positive integer.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Prove that if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for each subset of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 player, there is a player who defeats them all.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5000" y="4114800"/>
                <a:ext cx="2390141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114800"/>
                <a:ext cx="2390141" cy="566694"/>
              </a:xfrm>
              <a:prstGeom prst="rect">
                <a:avLst/>
              </a:prstGeom>
              <a:blipFill rotWithShape="1">
                <a:blip r:embed="rId3"/>
                <a:stretch>
                  <a:fillRect r="-2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85800" y="5105400"/>
            <a:ext cx="701781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 shall solve it in the next class. Please make sincere attempt to solve it.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14346" y="5939883"/>
            <a:ext cx="395172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Wingdings" pitchFamily="2" charset="2"/>
              </a:rPr>
              <a:t></a:t>
            </a:r>
            <a:r>
              <a:rPr lang="en-US" b="1" dirty="0" smtClean="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Hint</a:t>
            </a:r>
            <a:r>
              <a:rPr lang="en-US" dirty="0" smtClean="0"/>
              <a:t>: Think of a </a:t>
            </a:r>
            <a:r>
              <a:rPr lang="en-US" b="1" i="1" dirty="0" smtClean="0">
                <a:solidFill>
                  <a:srgbClr val="C00000"/>
                </a:solidFill>
              </a:rPr>
              <a:t>random</a:t>
            </a:r>
            <a:r>
              <a:rPr lang="en-US" dirty="0" smtClean="0"/>
              <a:t> tournament.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6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</a:t>
            </a:r>
            <a:r>
              <a:rPr lang="en-US" sz="3600" dirty="0" smtClean="0">
                <a:solidFill>
                  <a:srgbClr val="0070C0"/>
                </a:solidFill>
              </a:rPr>
              <a:t>4</a:t>
            </a:r>
            <a:r>
              <a:rPr lang="en-US" sz="3600" dirty="0" smtClean="0">
                <a:solidFill>
                  <a:srgbClr val="7030A0"/>
                </a:solidFill>
              </a:rPr>
              <a:t/>
            </a:r>
            <a:br>
              <a:rPr lang="en-US" sz="3600" dirty="0" smtClean="0">
                <a:solidFill>
                  <a:srgbClr val="7030A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Sum free subset</a:t>
            </a:r>
            <a:r>
              <a:rPr lang="en-US" sz="3600" dirty="0" smtClean="0"/>
              <a:t> of large size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4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Large subset that is sum-free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Definition: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is a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positive integers.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Aim is to compute a </a:t>
                </a:r>
                <a:r>
                  <a:rPr lang="en-US" sz="2000" b="1" dirty="0" smtClean="0"/>
                  <a:t>large</a:t>
                </a:r>
                <a:r>
                  <a:rPr lang="en-US" sz="2000" dirty="0" smtClean="0"/>
                  <a:t> subset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such that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do not exist three elements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such that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How large can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for </a:t>
                </a:r>
                <a:r>
                  <a:rPr lang="en-US" sz="2000" b="1" dirty="0" smtClean="0"/>
                  <a:t>any arbitrary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Answer: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At least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5105400"/>
            <a:ext cx="701781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 shall solve it in the next class. Please make sincere attempt to solve it.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14346" y="5939883"/>
                <a:ext cx="6509090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={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,…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 the middle one third elements are sum free.</a:t>
                </a:r>
              </a:p>
              <a:p>
                <a:r>
                  <a:rPr lang="en-US" b="1" dirty="0" smtClean="0">
                    <a:sym typeface="Wingdings" pitchFamily="2" charset="2"/>
                  </a:rPr>
                  <a:t></a:t>
                </a:r>
                <a:r>
                  <a:rPr lang="en-US" b="1" dirty="0" smtClean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Hint</a:t>
                </a:r>
                <a:r>
                  <a:rPr lang="en-US" dirty="0" smtClean="0"/>
                  <a:t>: Think of a way to map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/>
                  <a:t> to a contiguous range of integers.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346" y="5939883"/>
                <a:ext cx="6509090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749" t="-4717" r="-28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61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9812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Probabilistic methods 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Probabilistic </a:t>
            </a:r>
            <a:r>
              <a:rPr lang="en-US" sz="3600" b="1" dirty="0" smtClean="0">
                <a:solidFill>
                  <a:srgbClr val="7030A0"/>
                </a:solidFill>
              </a:rPr>
              <a:t>methods 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Methods that use</a:t>
            </a:r>
          </a:p>
          <a:p>
            <a:r>
              <a:rPr lang="en-US" sz="2400" b="1" dirty="0" smtClean="0"/>
              <a:t>Probability theory</a:t>
            </a:r>
          </a:p>
          <a:p>
            <a:r>
              <a:rPr lang="en-US" sz="2400" b="1" dirty="0" smtClean="0"/>
              <a:t>Randomized algorithm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</a:t>
            </a:r>
            <a:r>
              <a:rPr lang="en-US" sz="2400" dirty="0" smtClean="0"/>
              <a:t>o prove </a:t>
            </a:r>
            <a:r>
              <a:rPr lang="en-US" sz="2400" u="sng" dirty="0" smtClean="0"/>
              <a:t>deterministic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combinatorial results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3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</a:t>
            </a:r>
            <a:r>
              <a:rPr lang="en-US" sz="3600" dirty="0" smtClean="0">
                <a:solidFill>
                  <a:srgbClr val="0070C0"/>
                </a:solidFill>
              </a:rPr>
              <a:t>1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How many </a:t>
            </a:r>
            <a:r>
              <a:rPr lang="en-US" sz="3600" dirty="0" smtClean="0">
                <a:solidFill>
                  <a:srgbClr val="7030A0"/>
                </a:solidFill>
              </a:rPr>
              <a:t>Acute Triangles ?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8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How many acute triangles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Definition: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There is a 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𝟏𝟎𝟎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points in plane and no three of them are collinear.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How many triangles formed by these points are acute ?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Answer: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At most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𝟕𝟎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%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Solution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1800" dirty="0"/>
                  <a:t> : probability that a triangle formed by 3 random points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acute.  </a:t>
                </a: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7030A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Total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number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of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acute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triangles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All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possible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triangles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using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𝑷</m:t>
                          </m:r>
                          <m:r>
                            <a:rPr lang="en-US" sz="1800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points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Show that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34705" y="26670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1905" y="48006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62905" y="4812268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4000" b="1" dirty="0" smtClean="0"/>
                  <a:t> points</a:t>
                </a:r>
                <a:endParaRPr lang="en-US" sz="40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Case 1: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Sum of the four angles is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𝟑𝟔𝟎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at least one of them has to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≥90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Hence, at least one of the four triangles is non-acute.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1111" t="-10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124200" y="3352800"/>
            <a:ext cx="3886200" cy="2057400"/>
            <a:chOff x="3124200" y="3352800"/>
            <a:chExt cx="3886200" cy="2057400"/>
          </a:xfrm>
        </p:grpSpPr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200400" y="3352800"/>
            <a:ext cx="3744959" cy="2019300"/>
            <a:chOff x="3200400" y="3352800"/>
            <a:chExt cx="3744959" cy="2019300"/>
          </a:xfrm>
        </p:grpSpPr>
        <p:cxnSp>
          <p:nvCxnSpPr>
            <p:cNvPr id="14" name="Straight Connector 13"/>
            <p:cNvCxnSpPr>
              <a:stCxn id="43" idx="0"/>
              <a:endCxn id="54" idx="1"/>
            </p:cNvCxnSpPr>
            <p:nvPr/>
          </p:nvCxnSpPr>
          <p:spPr>
            <a:xfrm>
              <a:off x="4838700" y="3352800"/>
              <a:ext cx="2106659" cy="115415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1" idx="6"/>
              <a:endCxn id="41" idx="2"/>
            </p:cNvCxnSpPr>
            <p:nvPr/>
          </p:nvCxnSpPr>
          <p:spPr>
            <a:xfrm flipV="1">
              <a:off x="3200400" y="5219700"/>
              <a:ext cx="2895600" cy="1524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51" idx="6"/>
              <a:endCxn id="43" idx="3"/>
            </p:cNvCxnSpPr>
            <p:nvPr/>
          </p:nvCxnSpPr>
          <p:spPr>
            <a:xfrm flipV="1">
              <a:off x="3200400" y="3417841"/>
              <a:ext cx="1611359" cy="195425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1" idx="7"/>
              <a:endCxn id="54" idx="3"/>
            </p:cNvCxnSpPr>
            <p:nvPr/>
          </p:nvCxnSpPr>
          <p:spPr>
            <a:xfrm flipV="1">
              <a:off x="6161041" y="4560841"/>
              <a:ext cx="784318" cy="631918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72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4000" b="1" dirty="0" smtClean="0"/>
                  <a:t> points</a:t>
                </a:r>
                <a:endParaRPr lang="en-US" sz="40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Case 2:</a:t>
                </a: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Sum of the </a:t>
                </a:r>
                <a:r>
                  <a:rPr lang="en-US" sz="2000" dirty="0" smtClean="0"/>
                  <a:t>three </a:t>
                </a:r>
                <a:r>
                  <a:rPr lang="en-US" sz="2000" dirty="0"/>
                  <a:t>angles </a:t>
                </a:r>
                <a:r>
                  <a:rPr lang="en-US" sz="2000" dirty="0" smtClean="0"/>
                  <a:t>at the center is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𝟑𝟔𝟎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>
                    <a:sym typeface="Wingdings" pitchFamily="2" charset="2"/>
                  </a:rPr>
                  <a:t>at least </a:t>
                </a:r>
                <a:r>
                  <a:rPr lang="en-US" sz="2000" dirty="0" smtClean="0">
                    <a:sym typeface="Wingdings" pitchFamily="2" charset="2"/>
                  </a:rPr>
                  <a:t>two </a:t>
                </a:r>
                <a:r>
                  <a:rPr lang="en-US" sz="2000" dirty="0">
                    <a:sym typeface="Wingdings" pitchFamily="2" charset="2"/>
                  </a:rPr>
                  <a:t>of </a:t>
                </a:r>
                <a:r>
                  <a:rPr lang="en-US" sz="2000" dirty="0" smtClean="0">
                    <a:sym typeface="Wingdings" pitchFamily="2" charset="2"/>
                  </a:rPr>
                  <a:t>these angles have </a:t>
                </a:r>
                <a:r>
                  <a:rPr lang="en-US" sz="2000" dirty="0">
                    <a:sym typeface="Wingdings" pitchFamily="2" charset="2"/>
                  </a:rPr>
                  <a:t>to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90 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dirty="0" smtClean="0"/>
                  <a:t>at </a:t>
                </a:r>
                <a:r>
                  <a:rPr lang="en-US" sz="2000" dirty="0"/>
                  <a:t>least </a:t>
                </a:r>
                <a:r>
                  <a:rPr lang="en-US" sz="2000" dirty="0" smtClean="0"/>
                  <a:t>2 of </a:t>
                </a:r>
                <a:r>
                  <a:rPr lang="en-US" sz="2000" dirty="0"/>
                  <a:t>the four triangles is non-acute</a:t>
                </a:r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3"/>
                <a:stretch>
                  <a:fillRect l="-1111" t="-985" b="-4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124200" y="3352800"/>
            <a:ext cx="3048000" cy="2057400"/>
            <a:chOff x="3124200" y="3352800"/>
            <a:chExt cx="3048000" cy="2057400"/>
          </a:xfrm>
        </p:grpSpPr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47244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00400" y="3417841"/>
            <a:ext cx="2960641" cy="1954259"/>
            <a:chOff x="3200400" y="3417841"/>
            <a:chExt cx="2960641" cy="1954259"/>
          </a:xfrm>
        </p:grpSpPr>
        <p:cxnSp>
          <p:nvCxnSpPr>
            <p:cNvPr id="10" name="Straight Connector 9"/>
            <p:cNvCxnSpPr>
              <a:stCxn id="41" idx="7"/>
              <a:endCxn id="43" idx="5"/>
            </p:cNvCxnSpPr>
            <p:nvPr/>
          </p:nvCxnSpPr>
          <p:spPr>
            <a:xfrm flipH="1" flipV="1">
              <a:off x="4865641" y="3417841"/>
              <a:ext cx="1295400" cy="1774918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200400" y="3417841"/>
              <a:ext cx="1611359" cy="195425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1" idx="6"/>
              <a:endCxn id="41" idx="3"/>
            </p:cNvCxnSpPr>
            <p:nvPr/>
          </p:nvCxnSpPr>
          <p:spPr>
            <a:xfrm flipV="1">
              <a:off x="3200400" y="5246641"/>
              <a:ext cx="2906759" cy="12545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200401" y="3429000"/>
            <a:ext cx="2906758" cy="1916159"/>
            <a:chOff x="3200401" y="3417841"/>
            <a:chExt cx="2906758" cy="1916159"/>
          </a:xfrm>
        </p:grpSpPr>
        <p:cxnSp>
          <p:nvCxnSpPr>
            <p:cNvPr id="17" name="Straight Connector 16"/>
            <p:cNvCxnSpPr>
              <a:stCxn id="54" idx="5"/>
              <a:endCxn id="43" idx="5"/>
            </p:cNvCxnSpPr>
            <p:nvPr/>
          </p:nvCxnSpPr>
          <p:spPr>
            <a:xfrm flipV="1">
              <a:off x="4789441" y="3417841"/>
              <a:ext cx="76200" cy="11430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54" idx="5"/>
              <a:endCxn id="41" idx="3"/>
            </p:cNvCxnSpPr>
            <p:nvPr/>
          </p:nvCxnSpPr>
          <p:spPr>
            <a:xfrm>
              <a:off x="4789441" y="4560841"/>
              <a:ext cx="1317718" cy="6858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4" idx="4"/>
            </p:cNvCxnSpPr>
            <p:nvPr/>
          </p:nvCxnSpPr>
          <p:spPr>
            <a:xfrm flipH="1">
              <a:off x="3200401" y="4572000"/>
              <a:ext cx="1562099" cy="7620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425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4000" b="1" dirty="0"/>
                  <a:t> </a:t>
                </a:r>
                <a:r>
                  <a:rPr lang="en-US" sz="4000" b="1" dirty="0" smtClean="0"/>
                  <a:t>points </a:t>
                </a:r>
                <a:r>
                  <a:rPr lang="en-US" sz="4000" b="1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4000" b="1" dirty="0"/>
                  <a:t> points 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Lemma1</a:t>
                </a:r>
                <a:r>
                  <a:rPr lang="en-US" sz="2400" dirty="0" smtClean="0"/>
                  <a:t>: </a:t>
                </a:r>
                <a:r>
                  <a:rPr lang="en-US" sz="2000" dirty="0" smtClean="0"/>
                  <a:t>A triangle formed by selecting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 smtClean="0"/>
                  <a:t> points randomly uniformly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from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 smtClean="0"/>
                  <a:t> points is acute triangle with probability at most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𝟕𝟓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Lemma2</a:t>
                </a:r>
                <a:r>
                  <a:rPr lang="en-US" sz="2400" dirty="0" smtClean="0"/>
                  <a:t>: </a:t>
                </a:r>
                <a:r>
                  <a:rPr lang="en-US" sz="2000" dirty="0"/>
                  <a:t>A triangle formed by selecting </a:t>
                </a:r>
                <a:r>
                  <a:rPr lang="en-US" sz="2000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 points randomly uniformly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from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points is acute triangle with probability at most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590800" y="5711952"/>
            <a:ext cx="35052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Extension to 100 points ?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7600" y="48768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53000" y="2526268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2907268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52600" y="25146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53000" y="4507468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52600" y="44958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6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4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4795</TotalTime>
  <Words>1373</Words>
  <Application>Microsoft Office PowerPoint</Application>
  <PresentationFormat>On-screen Show (4:3)</PresentationFormat>
  <Paragraphs>262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Mathematic for Computer Science - III CS203B </vt:lpstr>
      <vt:lpstr>Questions from Discrete Mathematics </vt:lpstr>
      <vt:lpstr>Probabilistic methods </vt:lpstr>
      <vt:lpstr>Probabilistic methods </vt:lpstr>
      <vt:lpstr>problem 1 How many Acute Triangles ?</vt:lpstr>
      <vt:lpstr>How many acute triangles</vt:lpstr>
      <vt:lpstr>4 points</vt:lpstr>
      <vt:lpstr>4 points</vt:lpstr>
      <vt:lpstr>4 points  5 points </vt:lpstr>
      <vt:lpstr>Two stage sampling</vt:lpstr>
      <vt:lpstr>Two stage sampling</vt:lpstr>
      <vt:lpstr>Number of acute triangles</vt:lpstr>
      <vt:lpstr>problem 2 Large CUT in a graph</vt:lpstr>
      <vt:lpstr>A simple fact</vt:lpstr>
      <vt:lpstr>Undirected graph</vt:lpstr>
      <vt:lpstr>Large cut in a graph</vt:lpstr>
      <vt:lpstr>Large cut in a graph</vt:lpstr>
      <vt:lpstr>Large cut in a graph</vt:lpstr>
      <vt:lpstr>Large cut in a graph</vt:lpstr>
      <vt:lpstr>Large cut in a graph</vt:lpstr>
      <vt:lpstr>Large cut in a graph</vt:lpstr>
      <vt:lpstr>Large cut in a graph</vt:lpstr>
      <vt:lpstr>Large cut in a graph</vt:lpstr>
      <vt:lpstr>Problem 3</vt:lpstr>
      <vt:lpstr>problem 4 Sum free subset of large size</vt:lpstr>
      <vt:lpstr>Large subset that is sum-free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636</cp:revision>
  <dcterms:created xsi:type="dcterms:W3CDTF">2011-12-03T04:13:03Z</dcterms:created>
  <dcterms:modified xsi:type="dcterms:W3CDTF">2018-09-14T11:39:51Z</dcterms:modified>
</cp:coreProperties>
</file>