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428" r:id="rId2"/>
    <p:sldId id="429" r:id="rId3"/>
    <p:sldId id="472" r:id="rId4"/>
    <p:sldId id="473" r:id="rId5"/>
    <p:sldId id="474" r:id="rId6"/>
    <p:sldId id="435" r:id="rId7"/>
    <p:sldId id="477" r:id="rId8"/>
    <p:sldId id="481" r:id="rId9"/>
    <p:sldId id="461" r:id="rId10"/>
    <p:sldId id="432" r:id="rId11"/>
    <p:sldId id="471" r:id="rId12"/>
    <p:sldId id="487" r:id="rId13"/>
    <p:sldId id="476" r:id="rId14"/>
    <p:sldId id="475" r:id="rId15"/>
    <p:sldId id="478" r:id="rId16"/>
    <p:sldId id="483" r:id="rId17"/>
    <p:sldId id="48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49.png"/><Relationship Id="rId3" Type="http://schemas.openxmlformats.org/officeDocument/2006/relationships/image" Target="../media/image2.gif"/><Relationship Id="rId7" Type="http://schemas.openxmlformats.org/officeDocument/2006/relationships/image" Target="../media/image70.png"/><Relationship Id="rId12" Type="http://schemas.openxmlformats.org/officeDocument/2006/relationships/image" Target="../media/image4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47.png"/><Relationship Id="rId5" Type="http://schemas.openxmlformats.org/officeDocument/2006/relationships/image" Target="../media/image510.png"/><Relationship Id="rId10" Type="http://schemas.openxmlformats.org/officeDocument/2006/relationships/image" Target="../media/image46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2: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Fundamentals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002060"/>
                </a:solidFill>
              </a:rPr>
              <a:t>Elementary </a:t>
            </a:r>
            <a:r>
              <a:rPr lang="en-US" sz="2000" b="1" smtClean="0">
                <a:solidFill>
                  <a:srgbClr val="002060"/>
                </a:solidFill>
              </a:rPr>
              <a:t>Probability </a:t>
            </a:r>
            <a:r>
              <a:rPr lang="en-US" sz="2000" b="1" smtClean="0">
                <a:solidFill>
                  <a:srgbClr val="002060"/>
                </a:solidFill>
              </a:rPr>
              <a:t>Theory - I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three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three events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₁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₁ 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₂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Consider any </a:t>
                </a:r>
                <a:r>
                  <a:rPr lang="el-GR" sz="2000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 smtClean="0"/>
                  <a:t>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₁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77320" y="3048000"/>
                <a:ext cx="4572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₁ 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U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>
                        <a:solidFill>
                          <a:srgbClr val="002060"/>
                        </a:solidFill>
                        <a:latin typeface="Cambria Math"/>
                      </a:rPr>
                      <m:t>₁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∩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𝐏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>
                        <a:solidFill>
                          <a:srgbClr val="002060"/>
                        </a:solidFill>
                        <a:latin typeface="Cambria Math"/>
                      </a:rPr>
                      <m:t>₁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320" y="3048000"/>
                <a:ext cx="45720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398" r="-1194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3620640" y="1524000"/>
            <a:ext cx="40755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44140" y="2514600"/>
            <a:ext cx="3504060" cy="2133600"/>
            <a:chOff x="3009900" y="2362200"/>
            <a:chExt cx="3504060" cy="2133600"/>
          </a:xfrm>
        </p:grpSpPr>
        <p:sp>
          <p:nvSpPr>
            <p:cNvPr id="59" name="Oval 58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094610" y="3733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2787513"/>
            <a:ext cx="1554483" cy="946287"/>
            <a:chOff x="3505200" y="3160477"/>
            <a:chExt cx="15544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60477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05200" y="3721630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₁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21630"/>
                  <a:ext cx="4844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209800" y="2819400"/>
            <a:ext cx="1646478" cy="1017032"/>
            <a:chOff x="4476750" y="3238500"/>
            <a:chExt cx="16464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844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2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981200" y="3276600"/>
            <a:ext cx="1494078" cy="1017032"/>
            <a:chOff x="4629150" y="3238500"/>
            <a:chExt cx="1494078" cy="1017032"/>
          </a:xfrm>
        </p:grpSpPr>
        <p:sp>
          <p:nvSpPr>
            <p:cNvPr id="52" name="Oval 51"/>
            <p:cNvSpPr/>
            <p:nvPr/>
          </p:nvSpPr>
          <p:spPr>
            <a:xfrm>
              <a:off x="4629150" y="3238500"/>
              <a:ext cx="1200150" cy="832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638800" y="3886200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8442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4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94729"/>
              </p:ext>
            </p:extLst>
          </p:nvPr>
        </p:nvGraphicFramePr>
        <p:xfrm>
          <a:off x="381001" y="5029200"/>
          <a:ext cx="6764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199"/>
                <a:gridCol w="287796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105400" y="5410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92939" y="5410200"/>
                <a:ext cx="376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>
                    <a:solidFill>
                      <a:srgbClr val="002060"/>
                    </a:solidFill>
                  </a:rPr>
                  <a:t>ω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belongs to exactly </a:t>
                </a:r>
                <a:r>
                  <a:rPr lang="en-US" u="sng" dirty="0" smtClean="0">
                    <a:solidFill>
                      <a:srgbClr val="002060"/>
                    </a:solidFill>
                  </a:rPr>
                  <a:t>one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₁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" y="5410200"/>
                <a:ext cx="37623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97" t="-8333" r="-194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68246" y="5791200"/>
                <a:ext cx="381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>
                    <a:solidFill>
                      <a:srgbClr val="002060"/>
                    </a:solidFill>
                  </a:rPr>
                  <a:t>ω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belongs to exactly </a:t>
                </a:r>
                <a:r>
                  <a:rPr lang="en-US" u="sng" dirty="0" smtClean="0">
                    <a:solidFill>
                      <a:srgbClr val="002060"/>
                    </a:solidFill>
                  </a:rPr>
                  <a:t>two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₁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46" y="5791200"/>
                <a:ext cx="38179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76" t="-8197" r="-17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4436618" y="5040868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 in the R.H.S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05399" y="57764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9748" y="6172200"/>
                <a:ext cx="314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>
                    <a:solidFill>
                      <a:srgbClr val="002060"/>
                    </a:solidFill>
                  </a:rPr>
                  <a:t>ω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belongs to each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₁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₂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48" y="6172200"/>
                <a:ext cx="314637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47" t="-8333" r="-23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5105400" y="6172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  <p:bldP spid="57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002060"/>
                    </a:solidFill>
                  </a:rPr>
                  <a:t>Union of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rgbClr val="002060"/>
                    </a:solidFill>
                  </a:rPr>
                  <a:t> Events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 smtClean="0"/>
                  <a:t> For </a:t>
                </a:r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dirty="0"/>
                  <a:t>  </a:t>
                </a:r>
                <a:r>
                  <a:rPr lang="en-US" dirty="0" smtClean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?   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:r>
                  <a:rPr lang="en-US" dirty="0"/>
                  <a:t>   </a:t>
                </a:r>
                <a:r>
                  <a:rPr lang="en-US" dirty="0" smtClean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     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?       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dirty="0" smtClean="0"/>
                  <a:t>    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any </a:t>
                </a:r>
                <a:r>
                  <a:rPr lang="el-GR" sz="2000" dirty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/>
                  <a:t>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l-GR" sz="2000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belongs to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events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  <a:blipFill rotWithShape="1">
                <a:blip r:embed="rId3"/>
                <a:stretch>
                  <a:fillRect l="-741" t="-571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45154" y="6172200"/>
                <a:ext cx="18382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4" y="6172200"/>
                <a:ext cx="1838260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99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038600" y="2286000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77200" y="1981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72592" y="2033107"/>
                <a:ext cx="3577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92" y="2033107"/>
                <a:ext cx="3577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2131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800600" y="2819400"/>
            <a:ext cx="2057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70733" y="2415030"/>
                <a:ext cx="694677" cy="57637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33" y="2415030"/>
                <a:ext cx="694677" cy="576376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72592" y="3005065"/>
                <a:ext cx="580415" cy="64556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92" y="3005065"/>
                <a:ext cx="580415" cy="645561"/>
              </a:xfrm>
              <a:prstGeom prst="rect">
                <a:avLst/>
              </a:prstGeom>
              <a:blipFill rotWithShape="1">
                <a:blip r:embed="rId7"/>
                <a:stretch>
                  <a:fillRect r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5717080" y="3429000"/>
            <a:ext cx="1155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7201" y="25262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77201" y="31431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44323" y="41738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70668" y="4203810"/>
                <a:ext cx="1174488" cy="37920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ℓ+1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8" y="4203810"/>
                <a:ext cx="1174488" cy="379206"/>
              </a:xfrm>
              <a:prstGeom prst="rect">
                <a:avLst/>
              </a:prstGeom>
              <a:blipFill rotWithShape="1">
                <a:blip r:embed="rId8"/>
                <a:stretch>
                  <a:fillRect t="-3125" r="-5641" b="-23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019800" y="4407161"/>
            <a:ext cx="789237" cy="12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58000" y="1838654"/>
                <a:ext cx="530082" cy="57637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38654"/>
                <a:ext cx="530082" cy="576376"/>
              </a:xfrm>
              <a:prstGeom prst="rect">
                <a:avLst/>
              </a:prstGeom>
              <a:blipFill rotWithShape="1">
                <a:blip r:embed="rId9"/>
                <a:stretch>
                  <a:fillRect r="-6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11379"/>
                <a:ext cx="715581" cy="2462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000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000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11379"/>
                <a:ext cx="715581" cy="246221"/>
              </a:xfrm>
              <a:prstGeom prst="rect">
                <a:avLst/>
              </a:prstGeom>
              <a:blipFill rotWithShape="1">
                <a:blip r:embed="rId10"/>
                <a:stretch>
                  <a:fillRect r="-85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79016" y="2819400"/>
                <a:ext cx="473784" cy="2462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000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016" y="2819400"/>
                <a:ext cx="473784" cy="246221"/>
              </a:xfrm>
              <a:prstGeom prst="rect">
                <a:avLst/>
              </a:prstGeom>
              <a:blipFill rotWithShape="1">
                <a:blip r:embed="rId11"/>
                <a:stretch>
                  <a:fillRect r="-128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4066" y="4109168"/>
                <a:ext cx="1167691" cy="47384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1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1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66" y="4109168"/>
                <a:ext cx="1167691" cy="4738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28800" y="4177790"/>
                <a:ext cx="4263860" cy="40350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…&lt;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ℓ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177790"/>
                <a:ext cx="4263860" cy="403508"/>
              </a:xfrm>
              <a:prstGeom prst="rect">
                <a:avLst/>
              </a:prstGeom>
              <a:blipFill rotWithShape="1">
                <a:blip r:embed="rId13"/>
                <a:stretch>
                  <a:fillRect l="-286" t="-122388" r="-6581" b="-17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 rot="5400000">
            <a:off x="2759560" y="37418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2759560" y="45755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74066" y="4648200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66" y="4648200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58000" y="5164356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164356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6583702" y="1669642"/>
            <a:ext cx="1569697" cy="30905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083082" y="4760236"/>
            <a:ext cx="681492" cy="516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39000" y="5316756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316756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7056969" y="5867400"/>
            <a:ext cx="547837" cy="50190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48769" y="6381744"/>
            <a:ext cx="14395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/>
      <p:bldP spid="13" grpId="0"/>
      <p:bldP spid="14" grpId="0" animBg="1"/>
      <p:bldP spid="17" grpId="0" animBg="1"/>
      <p:bldP spid="18" grpId="0" animBg="1"/>
      <p:bldP spid="21" grpId="0"/>
      <p:bldP spid="22" grpId="0"/>
      <p:bldP spid="23" grpId="0"/>
      <p:bldP spid="24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8" grpId="0" animBg="1"/>
      <p:bldP spid="38" grpId="1" animBg="1"/>
      <p:bldP spid="39" grpId="0" animBg="1"/>
      <p:bldP spid="39" grpId="1" animBg="1"/>
      <p:bldP spid="2" grpId="0" animBg="1"/>
      <p:bldP spid="3" grpId="0" animBg="1"/>
      <p:bldP spid="33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Union</a:t>
            </a:r>
            <a:r>
              <a:rPr lang="en-US" sz="3200" dirty="0" smtClean="0"/>
              <a:t> of Events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81400"/>
            <a:ext cx="7772400" cy="150018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Application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Letters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envelopes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letters</a:t>
                </a:r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envelopes </a:t>
                </a:r>
                <a:r>
                  <a:rPr lang="en-US" sz="2000" dirty="0" smtClean="0"/>
                  <a:t>with distinct addresses written on them.</a:t>
                </a:r>
                <a:endParaRPr lang="en-US" sz="2000" b="1" dirty="0" smtClean="0"/>
              </a:p>
              <a:p>
                <a:r>
                  <a:rPr lang="en-US" sz="2000" dirty="0" smtClean="0"/>
                  <a:t>Each letter is meant for a unique envelope.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probability that </a:t>
                </a:r>
                <a:r>
                  <a:rPr lang="en-US" sz="2000" dirty="0" smtClean="0"/>
                  <a:t>no letter is delivered to its correct address ?</a:t>
                </a: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2207000" cy="1469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76600" y="34290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52578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52578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4419600"/>
            <a:ext cx="68473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Letters are assigned </a:t>
            </a:r>
            <a:r>
              <a:rPr lang="en-US" u="sng" dirty="0" smtClean="0"/>
              <a:t>randomly uniformly</a:t>
            </a:r>
            <a:r>
              <a:rPr lang="en-US" dirty="0" smtClean="0"/>
              <a:t> to the envelopes, one by one.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1882" y="1600200"/>
                <a:ext cx="6928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2" y="1600200"/>
                <a:ext cx="69281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0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6478" y="1486835"/>
                <a:ext cx="375424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1486835"/>
                <a:ext cx="375424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69982" y="2329266"/>
                <a:ext cx="6928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82" y="2329266"/>
                <a:ext cx="692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76478" y="2208464"/>
                <a:ext cx="375424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2208464"/>
                <a:ext cx="375424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63477" y="3090336"/>
                <a:ext cx="6928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477" y="3090336"/>
                <a:ext cx="69281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76479" y="2968604"/>
                <a:ext cx="375423" cy="6127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9" y="2968604"/>
                <a:ext cx="375423" cy="612796"/>
              </a:xfrm>
              <a:prstGeom prst="rect">
                <a:avLst/>
              </a:prstGeom>
              <a:blipFill rotWithShape="1">
                <a:blip r:embed="rId9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157" y="5570034"/>
                <a:ext cx="1095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 smtClean="0"/>
                  <a:t> : 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7" y="5570034"/>
                <a:ext cx="109504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000" t="-8333" r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96239" y="5562600"/>
            <a:ext cx="33615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letter is placed in its envelope.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4371" y="6027751"/>
                <a:ext cx="1189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b="1" dirty="0" smtClean="0"/>
                  <a:t> : 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1" y="6027751"/>
                <a:ext cx="118955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103" t="-8333" r="-82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896239" y="6031468"/>
            <a:ext cx="42027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 least one letter is placed in its envelope.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0412" y="6400800"/>
                <a:ext cx="1099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: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12" y="6400800"/>
                <a:ext cx="10997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420" t="-8197" r="-82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96239" y="6494244"/>
                <a:ext cx="34272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letter is placed in its envelope</a:t>
                </a:r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39" y="6494244"/>
                <a:ext cx="342728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24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79193" y="6048195"/>
                <a:ext cx="1092607" cy="3703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93" y="6048195"/>
                <a:ext cx="1092607" cy="370358"/>
              </a:xfrm>
              <a:prstGeom prst="rect">
                <a:avLst/>
              </a:prstGeom>
              <a:blipFill rotWithShape="1">
                <a:blip r:embed="rId14"/>
                <a:stretch>
                  <a:fillRect l="-8242" t="-85714" r="-7692" b="-1380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2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/>
      <p:bldP spid="3" grpId="0" animBg="1"/>
      <p:bldP spid="19" grpId="0"/>
      <p:bldP spid="20" grpId="0" animBg="1"/>
      <p:bldP spid="20" grpId="1" animBg="1"/>
      <p:bldP spid="21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Letters </a:t>
            </a:r>
            <a:r>
              <a:rPr lang="en-US" sz="4000" b="1" dirty="0"/>
              <a:t>and</a:t>
            </a:r>
            <a:r>
              <a:rPr lang="en-US" sz="4000" b="1" dirty="0">
                <a:solidFill>
                  <a:srgbClr val="0070C0"/>
                </a:solidFill>
              </a:rPr>
              <a:t> envelopes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 smtClean="0"/>
                  <a:t> For </a:t>
                </a:r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…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  <a:blipFill rotWithShape="1">
                <a:blip r:embed="rId2"/>
                <a:stretch>
                  <a:fillRect l="-741" t="-2400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887" y="4114800"/>
            <a:ext cx="2740902" cy="2362200"/>
            <a:chOff x="4495800" y="4114800"/>
            <a:chExt cx="2740902" cy="2362200"/>
          </a:xfrm>
        </p:grpSpPr>
        <p:sp>
          <p:nvSpPr>
            <p:cNvPr id="2" name="Right Brace 1"/>
            <p:cNvSpPr/>
            <p:nvPr/>
          </p:nvSpPr>
          <p:spPr>
            <a:xfrm>
              <a:off x="4495800" y="4114800"/>
              <a:ext cx="460248" cy="23622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53000" y="5105400"/>
                  <a:ext cx="2283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≈1−1/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</m:oMath>
                  </a14:m>
                  <a:r>
                    <a:rPr lang="en-US" dirty="0" smtClean="0"/>
                    <a:t> for large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105400"/>
                  <a:ext cx="228370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04965" y="5149425"/>
                <a:ext cx="548035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65" y="5149425"/>
                <a:ext cx="548035" cy="497059"/>
              </a:xfrm>
              <a:prstGeom prst="rect">
                <a:avLst/>
              </a:prstGeom>
              <a:blipFill rotWithShape="1">
                <a:blip r:embed="rId4"/>
                <a:stretch>
                  <a:fillRect r="-7778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04965" y="4152551"/>
                <a:ext cx="332142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65" y="4152551"/>
                <a:ext cx="332142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r="-129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91294" y="4609751"/>
                <a:ext cx="548035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94" y="4609751"/>
                <a:ext cx="548035" cy="495649"/>
              </a:xfrm>
              <a:prstGeom prst="rect">
                <a:avLst/>
              </a:prstGeom>
              <a:blipFill rotWithShape="1">
                <a:blip r:embed="rId6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04964" y="5979941"/>
                <a:ext cx="1068369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64" y="5979941"/>
                <a:ext cx="1068369" cy="497059"/>
              </a:xfrm>
              <a:prstGeom prst="rect">
                <a:avLst/>
              </a:prstGeom>
              <a:blipFill rotWithShape="1">
                <a:blip r:embed="rId7"/>
                <a:stretch>
                  <a:fillRect r="-3429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00800" y="5754700"/>
                <a:ext cx="1369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754700"/>
                <a:ext cx="136954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556" t="-8197" r="-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5400000">
            <a:off x="4520452" y="5591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520452" y="64254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4121773"/>
                <a:ext cx="73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𝑩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21773"/>
                <a:ext cx="7360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500" t="-8197" r="-1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1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exactly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letters are placed correctly 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Recruitment </a:t>
            </a:r>
            <a:r>
              <a:rPr lang="en-US" sz="3200" dirty="0" smtClean="0"/>
              <a:t>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applicants aspirant for the Google USA.</a:t>
                </a:r>
              </a:p>
              <a:p>
                <a:r>
                  <a:rPr lang="en-US" sz="1800" dirty="0" smtClean="0"/>
                  <a:t>They are arranged in a </a:t>
                </a:r>
                <a:r>
                  <a:rPr lang="en-US" sz="1800" u="sng" dirty="0" smtClean="0"/>
                  <a:t>uniformly random permutation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 of Google</a:t>
                </a:r>
                <a:r>
                  <a:rPr lang="en-US" sz="1800" dirty="0" smtClean="0"/>
                  <a:t>: To hire the best applicant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Constraints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Only by taking an interview, the applicant can be evaluated.</a:t>
                </a:r>
              </a:p>
              <a:p>
                <a:r>
                  <a:rPr lang="en-US" sz="1800" dirty="0" smtClean="0"/>
                  <a:t>Each applicant must be told the result (job offered/rejected)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immediately after the interview.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Assumption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 total order on the suitability of the applicants for the job.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5146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3886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3505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51816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own Ribbon 10"/>
              <p:cNvSpPr/>
              <p:nvPr/>
            </p:nvSpPr>
            <p:spPr>
              <a:xfrm>
                <a:off x="609600" y="5562600"/>
                <a:ext cx="76962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Interview the first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applicants and discard all of them.</a:t>
                </a:r>
              </a:p>
              <a:p>
                <a:pPr marL="342900" indent="-342900" algn="ctr"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Keep on interviewing the rest of the candidates, and as soon as you find someone better than the “best among the first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”, offer him/her the job.</a:t>
                </a:r>
                <a:endParaRPr lang="en-US" b="1" dirty="0"/>
              </a:p>
            </p:txBody>
          </p:sp>
        </mc:Choice>
        <mc:Fallback>
          <p:sp>
            <p:nvSpPr>
              <p:cNvPr id="11" name="Down Ribb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2600"/>
                <a:ext cx="76962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8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Elementary probability theory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/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is so simple that you </a:t>
            </a:r>
            <a:r>
              <a:rPr lang="en-US" b="1" dirty="0">
                <a:solidFill>
                  <a:schemeClr val="tx1"/>
                </a:solidFill>
              </a:rPr>
              <a:t>underestimate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its</a:t>
            </a:r>
            <a:r>
              <a:rPr lang="en-US" dirty="0">
                <a:solidFill>
                  <a:srgbClr val="FF0000"/>
                </a:solidFill>
              </a:rPr>
              <a:t> elegance </a:t>
            </a:r>
            <a:r>
              <a:rPr lang="en-US" dirty="0">
                <a:solidFill>
                  <a:srgbClr val="00206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power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</a:t>
            </a:r>
            <a:r>
              <a:rPr lang="en-US" sz="3200" b="1" dirty="0" smtClean="0">
                <a:solidFill>
                  <a:srgbClr val="7030A0"/>
                </a:solidFill>
              </a:rPr>
              <a:t> Random </a:t>
            </a:r>
            <a:r>
              <a:rPr lang="en-US" sz="3200" b="1" dirty="0" smtClean="0">
                <a:solidFill>
                  <a:srgbClr val="0070C0"/>
                </a:solidFill>
              </a:rPr>
              <a:t>Experiment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Experiment results in </a:t>
            </a:r>
            <a:r>
              <a:rPr lang="en-US" sz="2000" b="1" u="sng" dirty="0" smtClean="0"/>
              <a:t>one</a:t>
            </a:r>
            <a:r>
              <a:rPr lang="en-US" sz="2000" dirty="0" smtClean="0"/>
              <a:t> of many possible outcomes.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Outcome </a:t>
            </a:r>
            <a:r>
              <a:rPr lang="en-US" sz="2000" dirty="0"/>
              <a:t>will always be from a </a:t>
            </a:r>
            <a:r>
              <a:rPr lang="en-US" sz="2000" u="sng" dirty="0"/>
              <a:t>specified set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 smtClean="0"/>
              <a:t>Likelihood</a:t>
            </a:r>
            <a:r>
              <a:rPr lang="en-US" sz="2000" dirty="0" smtClean="0"/>
              <a:t> </a:t>
            </a:r>
            <a:r>
              <a:rPr lang="en-US" sz="2000" dirty="0"/>
              <a:t>of each possible outcome is non-negative.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</a:t>
            </a:r>
            <a:r>
              <a:rPr lang="en-US" sz="2000" dirty="0" smtClean="0"/>
              <a:t>are </a:t>
            </a:r>
            <a:r>
              <a:rPr lang="en-US" sz="2000" dirty="0"/>
              <a:t>interested in </a:t>
            </a:r>
            <a:r>
              <a:rPr lang="en-US" sz="2000" u="sng" dirty="0"/>
              <a:t>a collection</a:t>
            </a:r>
            <a:r>
              <a:rPr lang="en-US" sz="2000" dirty="0"/>
              <a:t> of outcomes.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276600"/>
            <a:ext cx="1220787" cy="19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762000" y="56388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78618"/>
              <a:gd name="adj4" fmla="val 48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Tossing a coin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733800" y="56388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870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Throwing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dices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1 9"/>
              <p:cNvSpPr/>
              <p:nvPr/>
            </p:nvSpPr>
            <p:spPr>
              <a:xfrm>
                <a:off x="6410665" y="5638800"/>
                <a:ext cx="2590800" cy="762000"/>
              </a:xfrm>
              <a:prstGeom prst="borderCallout1">
                <a:avLst>
                  <a:gd name="adj1" fmla="val -4912"/>
                  <a:gd name="adj2" fmla="val 48984"/>
                  <a:gd name="adj3" fmla="val -260635"/>
                  <a:gd name="adj4" fmla="val 4819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Putting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letters randomly uniformly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envelopes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1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65" y="5638800"/>
                <a:ext cx="2590800" cy="762000"/>
              </a:xfrm>
              <a:prstGeom prst="borderCallout1">
                <a:avLst>
                  <a:gd name="adj1" fmla="val -4912"/>
                  <a:gd name="adj2" fmla="val 48984"/>
                  <a:gd name="adj3" fmla="val -260635"/>
                  <a:gd name="adj4" fmla="val 48199"/>
                </a:avLst>
              </a:prstGeom>
              <a:blipFill rotWithShape="1">
                <a:blip r:embed="rId3"/>
                <a:stretch>
                  <a:fillRect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92" y="4453054"/>
            <a:ext cx="1437947" cy="957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92" y="3276600"/>
            <a:ext cx="1329836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76600"/>
            <a:ext cx="1447800" cy="1447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04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1981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00600" y="236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433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Callout 18"/>
          <p:cNvSpPr/>
          <p:nvPr/>
        </p:nvSpPr>
        <p:spPr>
          <a:xfrm>
            <a:off x="6410665" y="1600200"/>
            <a:ext cx="3448050" cy="1405054"/>
          </a:xfrm>
          <a:prstGeom prst="cloudCallout">
            <a:avLst>
              <a:gd name="adj1" fmla="val 11628"/>
              <a:gd name="adj2" fmla="val 91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capture these rules/facts in probability theory?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Experiment results in </a:t>
                </a:r>
                <a:r>
                  <a:rPr lang="en-US" sz="2000" b="1" u="sng" dirty="0" smtClean="0"/>
                  <a:t>one</a:t>
                </a:r>
                <a:r>
                  <a:rPr lang="en-US" sz="2000" dirty="0" smtClean="0"/>
                  <a:t> of many possible outcomes.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Outcome </a:t>
                </a:r>
                <a:r>
                  <a:rPr lang="en-US" sz="2000" dirty="0"/>
                  <a:t>will always be from a </a:t>
                </a:r>
                <a:r>
                  <a:rPr lang="en-US" sz="2000" u="sng" dirty="0"/>
                  <a:t>specified set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u="sng" dirty="0" smtClean="0"/>
                  <a:t>Likelihood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of each possible outcome is non-negative.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We may be interested in </a:t>
                </a:r>
                <a:r>
                  <a:rPr lang="en-US" sz="2000" u="sng" dirty="0"/>
                  <a:t>a collection</a:t>
                </a:r>
                <a:r>
                  <a:rPr lang="en-US" sz="2000" dirty="0"/>
                  <a:t> of outcomes.  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/>
                  <a:t>an ordered pair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 where</a:t>
                </a:r>
              </a:p>
              <a:p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the set of </a:t>
                </a:r>
                <a:r>
                  <a:rPr lang="en-US" sz="2000" u="sng" dirty="0"/>
                  <a:t>all possible outcomes</a:t>
                </a:r>
                <a:r>
                  <a:rPr lang="en-US" sz="2000" dirty="0"/>
                  <a:t> of the random experiment</a:t>
                </a:r>
              </a:p>
              <a:p>
                <a:r>
                  <a:rPr lang="en-US" sz="2000" b="1" dirty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≥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b="1" dirty="0"/>
                          <m:t>(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/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727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52600" y="4114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81600" y="4114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62200" y="4876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800" y="53340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929" y="6400800"/>
            <a:ext cx="25664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called </a:t>
            </a:r>
            <a:r>
              <a:rPr lang="en-US" b="1" dirty="0" smtClean="0"/>
              <a:t>sample 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4" grpId="0" animBg="1"/>
      <p:bldP spid="25" grpId="0" animBg="1"/>
      <p:bldP spid="26" grpId="0" animBg="1"/>
      <p:bldP spid="27" grpId="0" animBg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/>
                  <a:t>an ordered pair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 where</a:t>
                </a:r>
              </a:p>
              <a:p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the set of </a:t>
                </a:r>
                <a:r>
                  <a:rPr lang="en-US" sz="2000" u="sng" dirty="0"/>
                  <a:t>all possible outcomes</a:t>
                </a:r>
                <a:r>
                  <a:rPr lang="en-US" sz="2000" dirty="0"/>
                  <a:t> of the random experiment</a:t>
                </a:r>
              </a:p>
              <a:p>
                <a:r>
                  <a:rPr lang="en-US" sz="2000" b="1" dirty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≥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b="1" dirty="0"/>
                          <m:t>(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/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6440" y="1600200"/>
            <a:ext cx="3276600" cy="2133600"/>
            <a:chOff x="2971800" y="1447800"/>
            <a:chExt cx="3276600" cy="2133600"/>
          </a:xfrm>
        </p:grpSpPr>
        <p:sp>
          <p:nvSpPr>
            <p:cNvPr id="11" name="Oval 10"/>
            <p:cNvSpPr/>
            <p:nvPr/>
          </p:nvSpPr>
          <p:spPr>
            <a:xfrm>
              <a:off x="2971800" y="14478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72050" y="2438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434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4825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62375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86200" y="2895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3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004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8140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2850" y="2057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2194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48050" y="2209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86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00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240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3850" y="2057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91050" y="2209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95800" y="2895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38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1020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054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53000" y="167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724400" y="1828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972050" y="2209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925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816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734050" y="2438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41020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1816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88645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19800" y="2057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38800" y="1981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105400" y="1905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41960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267200" y="2286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419600" y="1981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925440" y="24458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6" name="Line Callout 1 55"/>
          <p:cNvSpPr/>
          <p:nvPr/>
        </p:nvSpPr>
        <p:spPr>
          <a:xfrm>
            <a:off x="4714535" y="14478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5811"/>
              <a:gd name="adj4" fmla="val 50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Tossing a coin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Line Callout 1 56"/>
          <p:cNvSpPr/>
          <p:nvPr/>
        </p:nvSpPr>
        <p:spPr>
          <a:xfrm>
            <a:off x="4714535" y="2281093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171"/>
              <a:gd name="adj4" fmla="val 501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Throwing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dices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Line Callout 1 57"/>
              <p:cNvSpPr/>
              <p:nvPr/>
            </p:nvSpPr>
            <p:spPr>
              <a:xfrm>
                <a:off x="4714535" y="3086100"/>
                <a:ext cx="2590800" cy="762000"/>
              </a:xfrm>
              <a:prstGeom prst="borderCallout1">
                <a:avLst>
                  <a:gd name="adj1" fmla="val -4912"/>
                  <a:gd name="adj2" fmla="val 48984"/>
                  <a:gd name="adj3" fmla="val -3074"/>
                  <a:gd name="adj4" fmla="val 4906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Putting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letters randomly uniformly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envelopes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Line Callout 1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35" y="3086100"/>
                <a:ext cx="2590800" cy="762000"/>
              </a:xfrm>
              <a:prstGeom prst="borderCallout1">
                <a:avLst>
                  <a:gd name="adj1" fmla="val -4912"/>
                  <a:gd name="adj2" fmla="val 48984"/>
                  <a:gd name="adj3" fmla="val -3074"/>
                  <a:gd name="adj4" fmla="val 49060"/>
                </a:avLst>
              </a:prstGeom>
              <a:blipFill rotWithShape="1">
                <a:blip r:embed="rId3"/>
                <a:stretch>
                  <a:fillRect t="-7463" b="-20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786783" y="1510992"/>
                <a:ext cx="485966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83" y="1510992"/>
                <a:ext cx="485966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839" r="-1625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786783" y="2338456"/>
                <a:ext cx="485967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83" y="2338456"/>
                <a:ext cx="485967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1625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86783" y="3279324"/>
                <a:ext cx="4523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83" y="3279324"/>
                <a:ext cx="4523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30" idx="1"/>
          </p:cNvCxnSpPr>
          <p:nvPr/>
        </p:nvCxnSpPr>
        <p:spPr>
          <a:xfrm>
            <a:off x="1439415" y="1447800"/>
            <a:ext cx="55994" cy="468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8" idx="0"/>
          </p:cNvCxnSpPr>
          <p:nvPr/>
        </p:nvCxnSpPr>
        <p:spPr>
          <a:xfrm>
            <a:off x="1591815" y="1447800"/>
            <a:ext cx="40005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134615" y="1447800"/>
            <a:ext cx="142875" cy="44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6440" y="1032005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Elementary events </a:t>
            </a:r>
            <a:r>
              <a:rPr lang="en-US" dirty="0" smtClean="0"/>
              <a:t>(outcomes)</a:t>
            </a:r>
            <a:endParaRPr lang="en-US" dirty="0"/>
          </a:p>
        </p:txBody>
      </p:sp>
      <p:sp>
        <p:nvSpPr>
          <p:cNvPr id="3" name="Down Ribbon 2"/>
          <p:cNvSpPr/>
          <p:nvPr/>
        </p:nvSpPr>
        <p:spPr>
          <a:xfrm>
            <a:off x="3820665" y="1901952"/>
            <a:ext cx="5628135" cy="1603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this course we shall mainly deal with </a:t>
            </a:r>
            <a:r>
              <a:rPr lang="en-US" b="1" dirty="0" smtClean="0">
                <a:solidFill>
                  <a:schemeClr val="tx1"/>
                </a:solidFill>
              </a:rPr>
              <a:t>Discrete Probability Theory.</a:t>
            </a:r>
            <a:r>
              <a:rPr lang="en-US" dirty="0" smtClean="0">
                <a:solidFill>
                  <a:schemeClr val="tx1"/>
                </a:solidFill>
              </a:rPr>
              <a:t>  This theory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studies the random experiments whose sample spaces are finite or </a:t>
            </a:r>
            <a:r>
              <a:rPr lang="en-US" dirty="0" err="1" smtClean="0">
                <a:solidFill>
                  <a:schemeClr val="tx1"/>
                </a:solidFill>
              </a:rPr>
              <a:t>countably</a:t>
            </a:r>
            <a:r>
              <a:rPr lang="en-US" dirty="0" smtClean="0">
                <a:solidFill>
                  <a:schemeClr val="tx1"/>
                </a:solidFill>
              </a:rPr>
              <a:t> infinite.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2980" y="90273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  <a:r>
              <a:rPr lang="el-GR" b="1" dirty="0" smtClean="0">
                <a:solidFill>
                  <a:srgbClr val="0070C0"/>
                </a:solidFill>
              </a:rPr>
              <a:t>Ω</a:t>
            </a:r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/>
      <p:bldP spid="3" grpId="0" animBg="1"/>
      <p:bldP spid="3" grpId="1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Event in a Probability Space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 smtClean="0"/>
                  <a:t> An event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in a probability space </a:t>
                </a:r>
                <a:r>
                  <a:rPr lang="en-US" sz="2000" dirty="0"/>
                  <a:t>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 a </a:t>
                </a:r>
                <a:r>
                  <a:rPr lang="en-US" sz="2000" u="sng" dirty="0" smtClean="0"/>
                  <a:t>subset</a:t>
                </a:r>
                <a:r>
                  <a:rPr lang="en-US" sz="2000" dirty="0" smtClean="0"/>
                  <a:t>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probability of </a:t>
                </a:r>
                <a:r>
                  <a:rPr lang="en-US" sz="2000" dirty="0"/>
                  <a:t>event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defined as </a:t>
                </a:r>
                <a:endParaRPr lang="en-US" sz="1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1800" b="1" dirty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sz="1800" dirty="0"/>
                            <m:t>ϵ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1" i="0" dirty="0" smtClean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b="1" dirty="0" smtClean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31018" y="518160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18" y="5181600"/>
                <a:ext cx="7906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8" t="-8197" r="-107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96440" y="1600200"/>
            <a:ext cx="3276600" cy="2133600"/>
            <a:chOff x="2971800" y="1447800"/>
            <a:chExt cx="3276600" cy="2133600"/>
          </a:xfrm>
        </p:grpSpPr>
        <p:sp>
          <p:nvSpPr>
            <p:cNvPr id="52" name="Oval 51"/>
            <p:cNvSpPr/>
            <p:nvPr/>
          </p:nvSpPr>
          <p:spPr>
            <a:xfrm>
              <a:off x="2971800" y="14478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72050" y="2438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4825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762375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886200" y="2895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43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004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58140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752850" y="2057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2194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48050" y="2209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286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43865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962400" y="3200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96240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133850" y="2057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1050" y="2209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95800" y="2895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7244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338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41020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054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953000" y="167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24400" y="1828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972050" y="2209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429250" y="175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5816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734050" y="2438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41020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1816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88645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019800" y="2057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638800" y="1981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105400" y="1905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41960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267200" y="2286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419600" y="1981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925440" y="24458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166189" y="2917902"/>
            <a:ext cx="1543328" cy="685800"/>
            <a:chOff x="4724400" y="4267200"/>
            <a:chExt cx="1543328" cy="685800"/>
          </a:xfrm>
        </p:grpSpPr>
        <p:sp>
          <p:nvSpPr>
            <p:cNvPr id="2" name="Oval 1"/>
            <p:cNvSpPr/>
            <p:nvPr/>
          </p:nvSpPr>
          <p:spPr>
            <a:xfrm>
              <a:off x="4724400" y="4267200"/>
              <a:ext cx="12192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45074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934840" y="4267200"/>
            <a:ext cx="27801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5486400" y="6274420"/>
                <a:ext cx="3420172" cy="5835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When computing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difficult, try computing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274420"/>
                <a:ext cx="3420172" cy="583580"/>
              </a:xfrm>
              <a:prstGeom prst="rect">
                <a:avLst/>
              </a:prstGeom>
              <a:blipFill rotWithShape="1">
                <a:blip r:embed="rId4"/>
                <a:stretch>
                  <a:fillRect t="-7000" b="-19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1715640" y="4267200"/>
            <a:ext cx="27801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757096" y="5835134"/>
                <a:ext cx="234942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dirty="0" smtClean="0"/>
                  <a:t> = complement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96" y="5835134"/>
                <a:ext cx="23494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36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995570" y="6324600"/>
                <a:ext cx="185974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/>
                        <m:t>P</m:t>
                      </m:r>
                      <m:r>
                        <m:rPr>
                          <m:nor/>
                        </m:rPr>
                        <a:rPr lang="en-US" b="1" dirty="0" smtClean="0"/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1" dirty="0"/>
                        <m:t>)</m:t>
                      </m:r>
                      <m:r>
                        <m:rPr>
                          <m:nor/>
                        </m:rPr>
                        <a:rPr lang="en-US" b="1" i="0" dirty="0" smtClean="0"/>
                        <m:t>=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570" y="6324600"/>
                <a:ext cx="18597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39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loud Callout 96"/>
          <p:cNvSpPr/>
          <p:nvPr/>
        </p:nvSpPr>
        <p:spPr>
          <a:xfrm>
            <a:off x="5733585" y="5382322"/>
            <a:ext cx="3448050" cy="713678"/>
          </a:xfrm>
          <a:prstGeom prst="cloudCallout">
            <a:avLst>
              <a:gd name="adj1" fmla="val 23594"/>
              <a:gd name="adj2" fmla="val 627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to use this formula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15000" y="4282068"/>
            <a:ext cx="27801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/>
      <p:bldP spid="93" grpId="0" animBg="1"/>
      <p:bldP spid="94" grpId="0" animBg="1"/>
      <p:bldP spid="95" grpId="0" animBg="1"/>
      <p:bldP spid="96" grpId="0" animBg="1"/>
      <p:bldP spid="47" grpId="0" animBg="1"/>
      <p:bldP spid="97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Important Advice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solving a problem involving probability,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Fully understand the underlying </a:t>
            </a:r>
            <a:r>
              <a:rPr lang="en-US" sz="2400" b="1" dirty="0" smtClean="0"/>
              <a:t>sample space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Define and understand the </a:t>
            </a:r>
            <a:r>
              <a:rPr lang="en-US" sz="2400" b="1" u="sng" dirty="0" smtClean="0"/>
              <a:t>corresponding event</a:t>
            </a:r>
            <a:r>
              <a:rPr lang="en-US" sz="2400" dirty="0" smtClean="0"/>
              <a:t> properly.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Union</a:t>
            </a:r>
            <a:r>
              <a:rPr lang="en-US" sz="3200" dirty="0" smtClean="0"/>
              <a:t> of Events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two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any </a:t>
                </a:r>
                <a:r>
                  <a:rPr lang="el-GR" sz="2000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266301" y="3269166"/>
                <a:ext cx="3496699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01" y="3269166"/>
                <a:ext cx="3496699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144140" y="2514600"/>
            <a:ext cx="3504060" cy="2133600"/>
            <a:chOff x="3009900" y="2362200"/>
            <a:chExt cx="3504060" cy="2133600"/>
          </a:xfrm>
        </p:grpSpPr>
        <p:sp>
          <p:nvSpPr>
            <p:cNvPr id="52" name="Oval 51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15640" y="3092313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69268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87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610990" y="3390900"/>
            <a:ext cx="1566328" cy="964670"/>
            <a:chOff x="4476750" y="3290862"/>
            <a:chExt cx="1566328" cy="964670"/>
          </a:xfrm>
        </p:grpSpPr>
        <p:sp>
          <p:nvSpPr>
            <p:cNvPr id="2" name="Oval 1"/>
            <p:cNvSpPr/>
            <p:nvPr/>
          </p:nvSpPr>
          <p:spPr>
            <a:xfrm>
              <a:off x="4476750" y="3290862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𝑩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4042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9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53"/>
          <p:cNvSpPr/>
          <p:nvPr/>
        </p:nvSpPr>
        <p:spPr>
          <a:xfrm>
            <a:off x="3239640" y="1600200"/>
            <a:ext cx="40755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71179"/>
              </p:ext>
            </p:extLst>
          </p:nvPr>
        </p:nvGraphicFramePr>
        <p:xfrm>
          <a:off x="381001" y="5029200"/>
          <a:ext cx="6764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68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105400" y="5410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2939" y="5410200"/>
                <a:ext cx="357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>
                    <a:solidFill>
                      <a:srgbClr val="002060"/>
                    </a:solidFill>
                  </a:rPr>
                  <a:t>ω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belongs to </a:t>
                </a:r>
                <a:r>
                  <a:rPr lang="en-US" u="sng" dirty="0" smtClean="0">
                    <a:solidFill>
                      <a:srgbClr val="002060"/>
                    </a:solidFill>
                  </a:rPr>
                  <a:t>exactly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one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" y="5410200"/>
                <a:ext cx="35763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63" t="-8333" r="-20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246" y="5791200"/>
                <a:ext cx="2785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>
                    <a:solidFill>
                      <a:srgbClr val="002060"/>
                    </a:solidFill>
                  </a:rPr>
                  <a:t>ω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belongs to </a:t>
                </a:r>
                <a:r>
                  <a:rPr lang="en-US" u="sng" dirty="0" smtClean="0">
                    <a:solidFill>
                      <a:srgbClr val="002060"/>
                    </a:solidFill>
                  </a:rPr>
                  <a:t>both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46" y="5791200"/>
                <a:ext cx="27856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51" t="-8197" r="-21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4170978" y="5040868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Contribution in the R.H.S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05399" y="57764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P(</a:t>
            </a:r>
            <a:r>
              <a:rPr lang="el-GR" b="1" dirty="0">
                <a:solidFill>
                  <a:srgbClr val="002060"/>
                </a:solidFill>
              </a:rPr>
              <a:t>ω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54" grpId="0" animBg="1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1478</Words>
  <Application>Microsoft Office PowerPoint</Application>
  <PresentationFormat>On-screen Show (4:3)</PresentationFormat>
  <Paragraphs>248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Mathematic for Computer Science - III CS203B </vt:lpstr>
      <vt:lpstr>Elementary probability theory  </vt:lpstr>
      <vt:lpstr>A Random Experiment</vt:lpstr>
      <vt:lpstr>Probability Space</vt:lpstr>
      <vt:lpstr>Probability Space</vt:lpstr>
      <vt:lpstr>Event in a Probability Space</vt:lpstr>
      <vt:lpstr>An Important Advice</vt:lpstr>
      <vt:lpstr>Union of Events</vt:lpstr>
      <vt:lpstr>Union of two Events</vt:lpstr>
      <vt:lpstr>Union of three Events</vt:lpstr>
      <vt:lpstr>Union of n Events</vt:lpstr>
      <vt:lpstr>Union of Events</vt:lpstr>
      <vt:lpstr>Letters and envelopes</vt:lpstr>
      <vt:lpstr>Letters and envelopes</vt:lpstr>
      <vt:lpstr>Homework</vt:lpstr>
      <vt:lpstr>Recruitment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493</cp:revision>
  <dcterms:created xsi:type="dcterms:W3CDTF">2011-12-03T04:13:03Z</dcterms:created>
  <dcterms:modified xsi:type="dcterms:W3CDTF">2018-08-01T11:24:18Z</dcterms:modified>
</cp:coreProperties>
</file>