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33" r:id="rId2"/>
    <p:sldId id="574" r:id="rId3"/>
    <p:sldId id="575" r:id="rId4"/>
    <p:sldId id="576" r:id="rId5"/>
    <p:sldId id="577" r:id="rId6"/>
    <p:sldId id="578" r:id="rId7"/>
    <p:sldId id="519" r:id="rId8"/>
    <p:sldId id="520" r:id="rId9"/>
    <p:sldId id="564" r:id="rId10"/>
    <p:sldId id="565" r:id="rId11"/>
    <p:sldId id="567" r:id="rId12"/>
    <p:sldId id="566" r:id="rId13"/>
    <p:sldId id="568" r:id="rId14"/>
    <p:sldId id="573" r:id="rId15"/>
    <p:sldId id="554" r:id="rId16"/>
    <p:sldId id="546" r:id="rId17"/>
    <p:sldId id="547" r:id="rId18"/>
    <p:sldId id="548" r:id="rId19"/>
    <p:sldId id="549" r:id="rId20"/>
    <p:sldId id="550" r:id="rId21"/>
    <p:sldId id="570" r:id="rId22"/>
    <p:sldId id="560" r:id="rId23"/>
    <p:sldId id="561" r:id="rId24"/>
    <p:sldId id="562" r:id="rId25"/>
    <p:sldId id="555" r:id="rId26"/>
    <p:sldId id="556" r:id="rId27"/>
    <p:sldId id="55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30.png"/><Relationship Id="rId3" Type="http://schemas.openxmlformats.org/officeDocument/2006/relationships/image" Target="../media/image182.png"/><Relationship Id="rId7" Type="http://schemas.openxmlformats.org/officeDocument/2006/relationships/image" Target="../media/image121.png"/><Relationship Id="rId12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10.png"/><Relationship Id="rId10" Type="http://schemas.openxmlformats.org/officeDocument/2006/relationships/image" Target="../media/image16.png"/><Relationship Id="rId4" Type="http://schemas.openxmlformats.org/officeDocument/2006/relationships/image" Target="../media/image200.png"/><Relationship Id="rId9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202.png"/><Relationship Id="rId26" Type="http://schemas.openxmlformats.org/officeDocument/2006/relationships/image" Target="../media/image48.png"/><Relationship Id="rId39" Type="http://schemas.openxmlformats.org/officeDocument/2006/relationships/image" Target="../media/image63.png"/><Relationship Id="rId3" Type="http://schemas.openxmlformats.org/officeDocument/2006/relationships/image" Target="../media/image38.png"/><Relationship Id="rId21" Type="http://schemas.openxmlformats.org/officeDocument/2006/relationships/image" Target="../media/image230.png"/><Relationship Id="rId34" Type="http://schemas.openxmlformats.org/officeDocument/2006/relationships/image" Target="../media/image57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7" Type="http://schemas.openxmlformats.org/officeDocument/2006/relationships/image" Target="../media/image710.png"/><Relationship Id="rId12" Type="http://schemas.openxmlformats.org/officeDocument/2006/relationships/image" Target="../media/image42.png"/><Relationship Id="rId17" Type="http://schemas.openxmlformats.org/officeDocument/2006/relationships/image" Target="../media/image191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20" Type="http://schemas.openxmlformats.org/officeDocument/2006/relationships/image" Target="../media/image221.png"/><Relationship Id="rId29" Type="http://schemas.openxmlformats.org/officeDocument/2006/relationships/image" Target="../media/image51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" Type="http://schemas.openxmlformats.org/officeDocument/2006/relationships/image" Target="../media/image510.png"/><Relationship Id="rId15" Type="http://schemas.openxmlformats.org/officeDocument/2006/relationships/image" Target="../media/image170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Relationship Id="rId10" Type="http://schemas.openxmlformats.org/officeDocument/2006/relationships/image" Target="../media/image100.png"/><Relationship Id="rId19" Type="http://schemas.openxmlformats.org/officeDocument/2006/relationships/image" Target="../media/image211.png"/><Relationship Id="rId31" Type="http://schemas.openxmlformats.org/officeDocument/2006/relationships/image" Target="../media/image53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61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8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8" Type="http://schemas.openxmlformats.org/officeDocument/2006/relationships/image" Target="../media/image40.png"/><Relationship Id="rId51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16.jpe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1.png"/><Relationship Id="rId7" Type="http://schemas.openxmlformats.org/officeDocument/2006/relationships/image" Target="../media/image5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0.png"/><Relationship Id="rId4" Type="http://schemas.openxmlformats.org/officeDocument/2006/relationships/image" Target="../media/image212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</a:t>
            </a:r>
            <a:r>
              <a:rPr lang="en-US" sz="2400" b="1" dirty="0" smtClean="0">
                <a:solidFill>
                  <a:srgbClr val="7030A0"/>
                </a:solidFill>
              </a:rPr>
              <a:t>20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</a:rPr>
              <a:t>nswers to </a:t>
            </a:r>
            <a:r>
              <a:rPr lang="en-US" sz="2400" b="1" dirty="0" smtClean="0">
                <a:solidFill>
                  <a:srgbClr val="7030A0"/>
                </a:solidFill>
              </a:rPr>
              <a:t>old questions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Some </a:t>
            </a:r>
            <a:r>
              <a:rPr lang="en-US" sz="2400" b="1" dirty="0" smtClean="0">
                <a:solidFill>
                  <a:srgbClr val="7030A0"/>
                </a:solidFill>
              </a:rPr>
              <a:t>new </a:t>
            </a:r>
            <a:r>
              <a:rPr lang="en-US" sz="2400" b="1" dirty="0" smtClean="0">
                <a:solidFill>
                  <a:srgbClr val="7030A0"/>
                </a:solidFill>
              </a:rPr>
              <a:t>questions </a:t>
            </a:r>
            <a:r>
              <a:rPr lang="en-US" sz="2400" b="1" dirty="0" smtClean="0">
                <a:solidFill>
                  <a:schemeClr val="tx1"/>
                </a:solidFill>
              </a:rPr>
              <a:t>to ponder over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divides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</a:t>
                </a:r>
                <a:endParaRPr lang="en-US" sz="1800" dirty="0"/>
              </a:p>
              <a:p>
                <a:pPr>
                  <a:buFont typeface="Wingdings"/>
                  <a:buChar char="ó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6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87063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87063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                </a:t>
            </a:r>
            <a:r>
              <a:rPr lang="en-US" b="1" dirty="0"/>
              <a:t>6</a:t>
            </a:r>
            <a:r>
              <a:rPr lang="en-US" b="1" dirty="0" smtClean="0"/>
              <a:t>                  </a:t>
            </a:r>
            <a:r>
              <a:rPr lang="en-US" b="1" dirty="0"/>
              <a:t>2</a:t>
            </a:r>
            <a:r>
              <a:rPr lang="en-US" b="1" dirty="0" smtClean="0"/>
              <a:t>                  </a:t>
            </a:r>
            <a:r>
              <a:rPr lang="en-US" b="1" dirty="0"/>
              <a:t>5</a:t>
            </a:r>
            <a:r>
              <a:rPr lang="en-US" b="1" dirty="0" smtClean="0"/>
              <a:t>                  </a:t>
            </a:r>
            <a:r>
              <a:rPr lang="en-US" b="1" dirty="0"/>
              <a:t>1</a:t>
            </a:r>
            <a:r>
              <a:rPr lang="en-US" b="1" dirty="0" smtClean="0"/>
              <a:t>                </a:t>
            </a:r>
            <a:r>
              <a:rPr lang="en-US" b="1" dirty="0"/>
              <a:t>4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4954556" y="5916168"/>
            <a:ext cx="1751043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possible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987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90147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90147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                </a:t>
            </a:r>
            <a:r>
              <a:rPr lang="en-US" b="1" dirty="0"/>
              <a:t>6</a:t>
            </a:r>
            <a:r>
              <a:rPr lang="en-US" b="1" dirty="0" smtClean="0"/>
              <a:t>                  </a:t>
            </a:r>
            <a:r>
              <a:rPr lang="en-US" b="1" dirty="0"/>
              <a:t>2</a:t>
            </a:r>
            <a:r>
              <a:rPr lang="en-US" b="1" dirty="0" smtClean="0"/>
              <a:t>                  </a:t>
            </a:r>
            <a:r>
              <a:rPr lang="en-US" b="1" dirty="0"/>
              <a:t>5</a:t>
            </a:r>
            <a:r>
              <a:rPr lang="en-US" b="1" dirty="0" smtClean="0"/>
              <a:t>                  </a:t>
            </a:r>
            <a:r>
              <a:rPr lang="en-US" b="1" dirty="0"/>
              <a:t>1</a:t>
            </a:r>
            <a:r>
              <a:rPr lang="en-US" b="1" dirty="0" smtClean="0"/>
              <a:t>                </a:t>
            </a:r>
            <a:r>
              <a:rPr lang="en-US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1600200" y="4800600"/>
                <a:ext cx="6705600" cy="1146048"/>
              </a:xfrm>
              <a:prstGeom prst="cloudCallout">
                <a:avLst>
                  <a:gd name="adj1" fmla="val -32331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we 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randomly uniformly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will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mapped to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00600"/>
                <a:ext cx="6705600" cy="1146048"/>
              </a:xfrm>
              <a:prstGeom prst="cloudCallout">
                <a:avLst>
                  <a:gd name="adj1" fmla="val -32331"/>
                  <a:gd name="adj2" fmla="val 8001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00227" y="6324600"/>
                <a:ext cx="272113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over whole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27" y="6324600"/>
                <a:ext cx="2721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59" t="-6452" r="-28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6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𝒎𝒂𝒙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 prime number.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                          </a:t>
                </a:r>
                <a:r>
                  <a:rPr lang="en-US" sz="1600" dirty="0" smtClean="0"/>
                  <a:t>//The other choice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 is also fine here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Select a random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Map each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all those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that get mapped to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expected number of elements from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are mapped to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21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105" y="3429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6002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3428" y="4876800"/>
            <a:ext cx="3008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257800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4648200" y="5257800"/>
            <a:ext cx="4343400" cy="1066800"/>
          </a:xfrm>
          <a:prstGeom prst="borderCallout2">
            <a:avLst>
              <a:gd name="adj1" fmla="val 19795"/>
              <a:gd name="adj2" fmla="val 29"/>
              <a:gd name="adj3" fmla="val 18750"/>
              <a:gd name="adj4" fmla="val -16667"/>
              <a:gd name="adj5" fmla="val 49782"/>
              <a:gd name="adj6" fmla="val -528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prove it, use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fact that mapping is </a:t>
            </a:r>
            <a:r>
              <a:rPr lang="en-US" b="1" dirty="0" smtClean="0">
                <a:solidFill>
                  <a:schemeClr val="tx1"/>
                </a:solidFill>
              </a:rPr>
              <a:t>1-1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uniform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Linearity of expectation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Showing that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is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sum-free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be any two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    and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will be mapped to ??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must be greater than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then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would be strictly </a:t>
                </a:r>
                <a:r>
                  <a:rPr lang="en-US" sz="1800" b="1" dirty="0" smtClean="0"/>
                  <a:t>less</a:t>
                </a:r>
                <a:r>
                  <a:rPr lang="en-US" sz="18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3"/>
                <a:stretch>
                  <a:fillRect l="-626" t="-674" b="-26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514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25146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14400" y="2743200"/>
            <a:ext cx="7603363" cy="674132"/>
            <a:chOff x="914400" y="2743200"/>
            <a:chExt cx="7603363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          …            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a14:m>
                  <a:r>
                    <a:rPr lang="en-US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…    …     …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4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344" y="2781300"/>
            <a:ext cx="863916" cy="647700"/>
            <a:chOff x="2197744" y="4305300"/>
            <a:chExt cx="863916" cy="647700"/>
          </a:xfrm>
        </p:grpSpPr>
        <p:grpSp>
          <p:nvGrpSpPr>
            <p:cNvPr id="26" name="Group 25"/>
            <p:cNvGrpSpPr/>
            <p:nvPr/>
          </p:nvGrpSpPr>
          <p:grpSpPr>
            <a:xfrm>
              <a:off x="2197744" y="4305300"/>
              <a:ext cx="393056" cy="647700"/>
              <a:chOff x="2197744" y="4305300"/>
              <a:chExt cx="393056" cy="6477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324100" y="43053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2667000" y="4343400"/>
              <a:ext cx="394660" cy="597932"/>
              <a:chOff x="1525604" y="4381500"/>
              <a:chExt cx="394660" cy="5979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678004" y="43815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8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Rectangle 24"/>
          <p:cNvSpPr/>
          <p:nvPr/>
        </p:nvSpPr>
        <p:spPr>
          <a:xfrm>
            <a:off x="4800600" y="1916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1929007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81652" y="58790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81313" y="4953000"/>
                <a:ext cx="17500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13" y="4953000"/>
                <a:ext cx="1750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48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25358" y="4953000"/>
                <a:ext cx="18894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𝒋𝒒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58" y="4953000"/>
                <a:ext cx="18894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51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26287" y="4953000"/>
                <a:ext cx="2514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𝒊𝒒</m:t>
                          </m:r>
                          <m:r>
                            <a:rPr lang="en-US" b="1">
                              <a:latin typeface="Cambria Math"/>
                            </a:rPr>
                            <m:t>𝐦𝐨𝐝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𝒋𝒒</m:t>
                          </m:r>
                          <m:r>
                            <a:rPr lang="en-US" b="1">
                              <a:latin typeface="Cambria Math"/>
                            </a:rPr>
                            <m:t>𝐦𝐨𝐝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87" y="4953000"/>
                <a:ext cx="25146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6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49530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953000"/>
                <a:ext cx="915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70403" y="4953000"/>
                <a:ext cx="3124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03" y="4953000"/>
                <a:ext cx="31245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90" t="-8333" r="-25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2514600" y="35814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462561" y="6503020"/>
                <a:ext cx="261321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their sum mod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61" y="6503020"/>
                <a:ext cx="261321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333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0987" y="6248400"/>
                <a:ext cx="72834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Because even for the largest two elements -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middle half,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7" y="6248400"/>
                <a:ext cx="72834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753" t="-8197" r="-4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25" grpId="0" uiExpand="1" animBg="1"/>
      <p:bldP spid="32" grpId="0" uiExpand="1" animBg="1"/>
      <p:bldP spid="35" grpId="0" animBg="1"/>
      <p:bldP spid="36" grpId="0" animBg="1"/>
      <p:bldP spid="38" grpId="0" animBg="1"/>
      <p:bldP spid="37" grpId="0" animBg="1"/>
      <p:bldP spid="6" grpId="0"/>
      <p:bldP spid="31" grpId="0" animBg="1"/>
      <p:bldP spid="39" grpId="0" uiExpand="1" animBg="1"/>
      <p:bldP spid="18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positive integers,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compute a sum-free subset of expected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Recall the following simple fact mentioned in the last class.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≥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Combining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 and the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Fact</a:t>
                </a:r>
                <a:r>
                  <a:rPr lang="en-US" sz="2000" dirty="0" smtClean="0">
                    <a:sym typeface="Wingdings" pitchFamily="2" charset="2"/>
                  </a:rPr>
                  <a:t> mentioned above 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There exists a sum-free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r>
                  <a:rPr lang="en-US" sz="2000" i="1" dirty="0"/>
                  <a:t>Try to ponder </a:t>
                </a:r>
                <a:r>
                  <a:rPr lang="en-US" sz="2000" i="1" dirty="0" smtClean="0"/>
                  <a:t>over the entire solution given for the Large sum-free subset problem</a:t>
                </a:r>
                <a:r>
                  <a:rPr lang="en-US" sz="2000" i="1" dirty="0" smtClean="0"/>
                  <a:t>.</a:t>
                </a:r>
              </a:p>
              <a:p>
                <a:endParaRPr lang="en-US" sz="2000" i="1" dirty="0" smtClean="0"/>
              </a:p>
              <a:p>
                <a:r>
                  <a:rPr lang="en-US" sz="2000" i="1" dirty="0" smtClean="0"/>
                  <a:t>Try to realize the importance of each part of the solution </a:t>
                </a:r>
                <a:endParaRPr lang="en-US" sz="2000" i="1" dirty="0" smtClean="0"/>
              </a:p>
              <a:p>
                <a:pPr lvl="1"/>
                <a:r>
                  <a:rPr lang="en-US" sz="2000" i="1" dirty="0" err="1" smtClean="0"/>
                  <a:t>primality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i="1" dirty="0" smtClean="0"/>
                  <a:t>, </a:t>
                </a:r>
                <a:endParaRPr lang="en-US" sz="2000" i="1" dirty="0" smtClean="0"/>
              </a:p>
              <a:p>
                <a:pPr lvl="1"/>
                <a:r>
                  <a:rPr lang="en-US" sz="2000" i="1" dirty="0" smtClean="0"/>
                  <a:t>the </a:t>
                </a:r>
                <a:r>
                  <a:rPr lang="en-US" sz="2000" i="1" dirty="0" smtClean="0"/>
                  <a:t>choice of middle third, </a:t>
                </a:r>
                <a:endParaRPr lang="en-US" sz="2000" i="1" dirty="0" smtClean="0"/>
              </a:p>
              <a:p>
                <a:pPr lvl="1"/>
                <a:r>
                  <a:rPr lang="en-US" sz="2000" i="1" dirty="0" smtClean="0"/>
                  <a:t>…</a:t>
                </a:r>
                <a:endParaRPr lang="en-US" sz="2000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paradox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Chord </a:t>
            </a:r>
            <a:r>
              <a:rPr lang="en-US" sz="2800" b="1" dirty="0">
                <a:solidFill>
                  <a:schemeClr val="tx1"/>
                </a:solidFill>
              </a:rPr>
              <a:t>and an </a:t>
            </a:r>
            <a:r>
              <a:rPr lang="en-US" sz="2800" b="1" dirty="0">
                <a:solidFill>
                  <a:srgbClr val="0070C0"/>
                </a:solidFill>
              </a:rPr>
              <a:t>equilateral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triangle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Chord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an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equilateral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triangle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A chord is picked </a:t>
            </a:r>
            <a:r>
              <a:rPr lang="en-US" sz="2000" i="1" u="sng" dirty="0" smtClean="0"/>
              <a:t>randomly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What is the probability that its length is more than the length of </a:t>
            </a:r>
            <a:r>
              <a:rPr lang="en-US" sz="2000" b="1" dirty="0" smtClean="0"/>
              <a:t>AB </a:t>
            </a:r>
            <a:r>
              <a:rPr lang="en-US" sz="2000" dirty="0" smtClean="0"/>
              <a:t>in the triangle?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7"/>
          </p:cNvCxnSpPr>
          <p:nvPr/>
        </p:nvCxnSpPr>
        <p:spPr>
          <a:xfrm flipH="1">
            <a:off x="5410200" y="2232447"/>
            <a:ext cx="423394" cy="26443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310405" y="5486400"/>
            <a:ext cx="248079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54102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14" grpId="0"/>
      <p:bldP spid="15" grpId="0"/>
      <p:bldP spid="16" grpId="0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3810000" y="1981200"/>
            <a:ext cx="2286000" cy="21717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096000" y="41148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36446" y="457200"/>
                <a:ext cx="60305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2775" y="6172200"/>
            <a:ext cx="41244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endpoints of the chord randomly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33800" y="19050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1664" y="5562600"/>
            <a:ext cx="56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a chord is uniquely defined by its two endpoints.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64" y="5562600"/>
            <a:ext cx="8020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1: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3" grpId="0"/>
      <p:bldP spid="8" grpId="0" animBg="1"/>
      <p:bldP spid="18" grpId="0" animBg="1"/>
      <p:bldP spid="10" grpId="0"/>
      <p:bldP spid="11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810000" y="2552700"/>
            <a:ext cx="1676400" cy="1638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76800" y="1752600"/>
            <a:ext cx="144780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5562600" y="25146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9020" y="6096000"/>
            <a:ext cx="3827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center of the chord randomly.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1664" y="5562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a chord is uniquely defined if we know the center of the chord.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64" y="5562600"/>
            <a:ext cx="8020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7" grpId="0" animBg="1"/>
      <p:bldP spid="21" grpId="0"/>
      <p:bldP spid="19" grpId="0" animBg="1"/>
      <p:bldP spid="20" grpId="0"/>
      <p:bldP spid="2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common</a:t>
            </a:r>
            <a:r>
              <a:rPr lang="en-US" sz="3600" b="1" dirty="0" smtClean="0"/>
              <a:t> framework of using </a:t>
            </a:r>
            <a:r>
              <a:rPr lang="en-US" sz="3600" b="1" dirty="0" smtClean="0">
                <a:solidFill>
                  <a:srgbClr val="0070C0"/>
                </a:solidFill>
              </a:rPr>
              <a:t>Probabilistic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If we wish to prove existence of an object that satisfies a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following approach is sometimes helpful.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a probability space with sample space equal to set of all possible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Either assign equal probability to each object or state a randomized algorithm to construct that object.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Prove that the subset satisfying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exists with probability &gt;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4648200"/>
            <a:ext cx="21864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695593" y="3409898"/>
            <a:ext cx="0" cy="12192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3845" y="6172200"/>
            <a:ext cx="51259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distance of the chord from center randomly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953000" y="1567934"/>
            <a:ext cx="4191000" cy="685800"/>
          </a:xfrm>
          <a:prstGeom prst="cloudCallout">
            <a:avLst>
              <a:gd name="adj1" fmla="val 11628"/>
              <a:gd name="adj2" fmla="val 91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answer is correct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664" y="5562600"/>
            <a:ext cx="841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a chord is uniquely defined if we know its distance from the center of circle.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64" y="5562600"/>
            <a:ext cx="8020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19" grpId="0" animBg="1"/>
      <p:bldP spid="8" grpId="0" animBg="1"/>
      <p:bldP spid="17" grpId="0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 all solutions are </a:t>
            </a:r>
            <a:r>
              <a:rPr lang="en-US" sz="3200" b="1" dirty="0" smtClean="0">
                <a:solidFill>
                  <a:srgbClr val="7030A0"/>
                </a:solidFill>
              </a:rPr>
              <a:t>correct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for their respective </a:t>
            </a:r>
            <a:r>
              <a:rPr lang="en-US" sz="3200" b="1" dirty="0" smtClean="0">
                <a:solidFill>
                  <a:srgbClr val="0070C0"/>
                </a:solidFill>
              </a:rPr>
              <a:t>probability space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3845" y="6172200"/>
            <a:ext cx="51259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distance of the chord from center randomly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4738" y="5562600"/>
            <a:ext cx="5082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endpoints of the chord randomly uniformly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51237" y="54864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6557" y="4953000"/>
            <a:ext cx="3827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center of the chord randomly.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56811" y="4953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730" y="4876800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b="0" i="1" smtClean="0">
                        <a:latin typeface="Cambria Math"/>
                      </a:rPr>
                      <m:t>,      </m:t>
                    </m:r>
                  </m:oMath>
                </a14:m>
                <a:r>
                  <a:rPr lang="en-US" dirty="0" smtClean="0"/>
                  <a:t>  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30" y="4876800"/>
                <a:ext cx="85472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674" t="-8197" r="-120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62800" y="5498068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b="0" i="1" smtClean="0">
                        <a:latin typeface="Cambria Math"/>
                      </a:rPr>
                      <m:t>,      </m:t>
                    </m:r>
                  </m:oMath>
                </a14:m>
                <a:r>
                  <a:rPr lang="en-US" dirty="0" smtClean="0"/>
                  <a:t>  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498068"/>
                <a:ext cx="8547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46279" y="6172200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b="0" i="1" smtClean="0">
                        <a:latin typeface="Cambria Math"/>
                      </a:rPr>
                      <m:t>,      </m:t>
                    </m:r>
                  </m:oMath>
                </a14:m>
                <a:r>
                  <a:rPr lang="en-US" dirty="0" smtClean="0"/>
                  <a:t>  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279" y="6172200"/>
                <a:ext cx="854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674" t="-8333" r="-120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28538" y="487308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538" y="4873083"/>
                <a:ext cx="39626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98882" y="5498068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2" y="5498068"/>
                <a:ext cx="4555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67600" y="6172200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172200"/>
                <a:ext cx="5148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24442" y="1567934"/>
            <a:ext cx="20746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Same sample space.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24442" y="2057400"/>
            <a:ext cx="33738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 different probability mapping.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5" grpId="0" animBg="1"/>
      <p:bldP spid="26" grpId="0" animBg="1"/>
      <p:bldP spid="11" grpId="0"/>
      <p:bldP spid="27" grpId="0"/>
      <p:bldP spid="28" grpId="0"/>
      <p:bldP spid="12" grpId="0"/>
      <p:bldP spid="29" grpId="0"/>
      <p:bldP spid="30" grpId="0"/>
      <p:bldP spid="8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/>
              <a:t>Another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paradox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only for fun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Birthdays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8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Birthdays </a:t>
            </a:r>
            <a:r>
              <a:rPr lang="en-US" sz="3600" b="1" dirty="0" smtClean="0"/>
              <a:t>of students </a:t>
            </a:r>
            <a:br>
              <a:rPr lang="en-US" sz="3600" b="1" dirty="0" smtClean="0"/>
            </a:br>
            <a:r>
              <a:rPr lang="en-US" sz="3600" b="1" dirty="0" smtClean="0"/>
              <a:t>who were </a:t>
            </a:r>
            <a:r>
              <a:rPr lang="en-US" sz="3600" b="1" dirty="0" smtClean="0"/>
              <a:t>present in the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r>
              <a:rPr lang="en-US" sz="3600" b="1" baseline="30000" dirty="0" smtClean="0"/>
              <a:t>st</a:t>
            </a:r>
            <a:r>
              <a:rPr lang="en-US" sz="3600" b="1" dirty="0" smtClean="0"/>
              <a:t> class of </a:t>
            </a:r>
            <a:r>
              <a:rPr lang="en-US" sz="3600" b="1" dirty="0" smtClean="0">
                <a:solidFill>
                  <a:srgbClr val="0070C0"/>
                </a:solidFill>
              </a:rPr>
              <a:t>CS203B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431301" cy="3976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6019800"/>
            <a:ext cx="61822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There are </a:t>
            </a:r>
            <a:r>
              <a:rPr lang="en-US" b="1" dirty="0" smtClean="0"/>
              <a:t>102 </a:t>
            </a:r>
            <a:r>
              <a:rPr lang="en-US" dirty="0" smtClean="0"/>
              <a:t>students and </a:t>
            </a:r>
            <a:r>
              <a:rPr lang="en-US" b="1" dirty="0" smtClean="0"/>
              <a:t>365</a:t>
            </a:r>
            <a:r>
              <a:rPr lang="en-US" dirty="0" smtClean="0"/>
              <a:t> days. </a:t>
            </a:r>
          </a:p>
          <a:p>
            <a:r>
              <a:rPr lang="en-US" dirty="0" smtClean="0"/>
              <a:t>What might be the chances of two students sharing a birthday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2844" y="6050432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2718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25 students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2405466" y="3715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50 students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390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75 students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672666" y="0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102 students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July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July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193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January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738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October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76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5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January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42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July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981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October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October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December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658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January</a:t>
                </a:r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blipFill rotWithShape="1">
                <a:blip r:embed="rId22"/>
                <a:stretch>
                  <a:fillRect t="-3509" r="-4918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blipFill rotWithShape="1">
                <a:blip r:embed="rId23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May</a:t>
                </a:r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blipFill rotWithShape="1">
                <a:blip r:embed="rId24"/>
                <a:stretch>
                  <a:fillRect t="-3448" r="-652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blipFill rotWithShape="1">
                <a:blip r:embed="rId2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baseline="30000" dirty="0" smtClean="0"/>
                  <a:t>st</a:t>
                </a:r>
                <a:r>
                  <a:rPr lang="en-US" sz="1600" dirty="0" smtClean="0"/>
                  <a:t> November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3509" r="-228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December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blipFill rotWithShape="1">
                <a:blip r:embed="rId30"/>
                <a:stretch>
                  <a:fillRect t="-3509" r="-2510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blipFill rotWithShape="1">
                <a:blip r:embed="rId31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6349" r="-1445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July</a:t>
                </a:r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blipFill rotWithShape="1">
                <a:blip r:embed="rId33"/>
                <a:stretch>
                  <a:fillRect t="-3509" r="-6757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blipFill rotWithShape="1">
                <a:blip r:embed="rId34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1600" baseline="30000" dirty="0" smtClean="0"/>
                  <a:t>rd</a:t>
                </a:r>
                <a:r>
                  <a:rPr lang="en-US" sz="1600" dirty="0" smtClean="0"/>
                  <a:t> June</a:t>
                </a:r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blipFill rotWithShape="1">
                <a:blip r:embed="rId35"/>
                <a:stretch>
                  <a:fillRect t="-3448" r="-6429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July</a:t>
                </a:r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blipFill rotWithShape="1">
                <a:blip r:embed="rId36"/>
                <a:stretch>
                  <a:fillRect t="-3448" r="-775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blipFill rotWithShape="1">
                <a:blip r:embed="rId3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22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blipFill rotWithShape="1">
                <a:blip r:embed="rId38"/>
                <a:stretch>
                  <a:fillRect t="-3448" r="-3846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blipFill rotWithShape="1">
                <a:blip r:embed="rId39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blipFill rotWithShape="1">
                <a:blip r:embed="rId40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November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blipFill rotWithShape="1">
                <a:blip r:embed="rId41"/>
                <a:stretch>
                  <a:fillRect t="-3509" r="-270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14</m:t>
                    </m:r>
                  </m:oMath>
                </a14:m>
                <a:r>
                  <a:rPr lang="en-US" sz="1600" baseline="30000" dirty="0" smtClean="0"/>
                  <a:t>st</a:t>
                </a:r>
                <a:r>
                  <a:rPr lang="en-US" sz="1600" dirty="0" smtClean="0"/>
                  <a:t> November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blipFill rotWithShape="1">
                <a:blip r:embed="rId42"/>
                <a:stretch>
                  <a:fillRect t="-3448" r="-253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blipFill rotWithShape="1">
                <a:blip r:embed="rId43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blipFill rotWithShape="1">
                <a:blip r:embed="rId44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blipFill rotWithShape="1">
                <a:blip r:embed="rId4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blipFill rotWithShape="1">
                <a:blip r:embed="rId46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26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blipFill rotWithShape="1">
                <a:blip r:embed="rId47"/>
                <a:stretch>
                  <a:fillRect t="-3448" r="-382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blipFill rotWithShape="1">
                <a:blip r:embed="rId48"/>
                <a:stretch>
                  <a:fillRect l="-4000" t="-6349" r="-8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blipFill rotWithShape="1">
                <a:blip r:embed="rId49"/>
                <a:stretch>
                  <a:fillRect l="-3587" t="-6349" r="-71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blipFill rotWithShape="1">
                <a:blip r:embed="rId50"/>
                <a:stretch>
                  <a:fillRect l="-2612" t="-6349" r="-59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l="-2381" t="-6349" r="-446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𝟐𝟖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6452" r="-96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loud Callout 20"/>
          <p:cNvSpPr/>
          <p:nvPr/>
        </p:nvSpPr>
        <p:spPr>
          <a:xfrm>
            <a:off x="88963" y="3505408"/>
            <a:ext cx="3209881" cy="1272671"/>
          </a:xfrm>
          <a:prstGeom prst="cloudCallout">
            <a:avLst>
              <a:gd name="adj1" fmla="val -24305"/>
              <a:gd name="adj2" fmla="val 789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these surprising results.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Only for fun…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60" grpId="0" animBg="1"/>
      <p:bldP spid="61" grpId="0" animBg="1"/>
      <p:bldP spid="62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</a:t>
            </a:r>
            <a:r>
              <a:rPr lang="en-US" sz="3600" b="1" dirty="0" smtClean="0">
                <a:solidFill>
                  <a:srgbClr val="7030A0"/>
                </a:solidFill>
              </a:rPr>
              <a:t>onvex</a:t>
            </a:r>
            <a:r>
              <a:rPr lang="en-US" sz="3600" b="1" dirty="0" smtClean="0"/>
              <a:t> body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Definition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A 3-D body is said to be </a:t>
            </a:r>
            <a:r>
              <a:rPr lang="en-US" sz="2000" b="1" dirty="0" smtClean="0"/>
              <a:t>convex</a:t>
            </a:r>
            <a:r>
              <a:rPr lang="en-US" sz="2000" dirty="0" smtClean="0"/>
              <a:t> if for each pair of points on the body, </a:t>
            </a:r>
          </a:p>
          <a:p>
            <a:pPr marL="0" indent="0">
              <a:buNone/>
            </a:pPr>
            <a:r>
              <a:rPr lang="en-US" sz="2000" dirty="0" smtClean="0"/>
              <a:t>all the points lying on the line joining them also lie inside the body.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62039" y="3999571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62039" y="5257800"/>
            <a:ext cx="914399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62039" y="3124200"/>
            <a:ext cx="0" cy="2286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6439" y="3124200"/>
            <a:ext cx="0" cy="2286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076922" y="3124200"/>
            <a:ext cx="484632" cy="875371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53100" y="3581400"/>
                <a:ext cx="2771015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b="1" dirty="0" smtClean="0"/>
                  <a:t>phere surface area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3581400"/>
                <a:ext cx="2771015" cy="375552"/>
              </a:xfrm>
              <a:prstGeom prst="rect">
                <a:avLst/>
              </a:prstGeom>
              <a:blipFill rotWithShape="1">
                <a:blip r:embed="rId2"/>
                <a:stretch>
                  <a:fillRect l="-1754" t="-4762" r="-263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53100" y="5162085"/>
                <a:ext cx="273145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Shadow surface area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5162085"/>
                <a:ext cx="2731453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1778" t="-4762" r="-2667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loud Callout 16"/>
          <p:cNvSpPr/>
          <p:nvPr/>
        </p:nvSpPr>
        <p:spPr>
          <a:xfrm>
            <a:off x="245327" y="3694176"/>
            <a:ext cx="3048000" cy="1146048"/>
          </a:xfrm>
          <a:prstGeom prst="cloudCallout">
            <a:avLst>
              <a:gd name="adj1" fmla="val -20833"/>
              <a:gd name="adj2" fmla="val 770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hold true for any convex body as well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6400800" y="4368156"/>
                <a:ext cx="15240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Ratio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68156"/>
                <a:ext cx="1524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/>
          <p:cNvSpPr/>
          <p:nvPr/>
        </p:nvSpPr>
        <p:spPr>
          <a:xfrm>
            <a:off x="6876510" y="4825356"/>
            <a:ext cx="484632" cy="32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6876510" y="3999570"/>
            <a:ext cx="484632" cy="3685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5225534"/>
            <a:ext cx="4912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7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sheet </a:t>
            </a:r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square frame is placed with only one of its sides touching the ground.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frame subtends an angle with the ground which is uniformly distributed in the interval [</a:t>
            </a:r>
            <a:r>
              <a:rPr lang="en-US" sz="2000" dirty="0">
                <a:solidFill>
                  <a:srgbClr val="0070C0"/>
                </a:solidFill>
              </a:rPr>
              <a:t>0, π</a:t>
            </a:r>
            <a:r>
              <a:rPr lang="en-US" sz="2000" dirty="0"/>
              <a:t>]. </a:t>
            </a:r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/>
              <a:t>is the expected area of the shadow of the frame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53100" y="3581400"/>
                <a:ext cx="2771015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b="1" dirty="0" smtClean="0"/>
                  <a:t>phere surface area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3581400"/>
                <a:ext cx="2771015" cy="375552"/>
              </a:xfrm>
              <a:prstGeom prst="rect">
                <a:avLst/>
              </a:prstGeom>
              <a:blipFill rotWithShape="1">
                <a:blip r:embed="rId2"/>
                <a:stretch>
                  <a:fillRect l="-1754" t="-4762" r="-263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53100" y="5162085"/>
                <a:ext cx="273145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Shadow surface area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5162085"/>
                <a:ext cx="2731453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1778" t="-4762" r="-2667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400800" y="4368156"/>
                <a:ext cx="15240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Ratio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68156"/>
                <a:ext cx="1524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6876510" y="4825356"/>
            <a:ext cx="484632" cy="32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6876510" y="3999570"/>
            <a:ext cx="484632" cy="3685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352800"/>
            <a:ext cx="152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35814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 rot="16200000">
            <a:off x="873787" y="3408351"/>
            <a:ext cx="594662" cy="208634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62200" y="3581400"/>
                <a:ext cx="38985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814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20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2314809" y="3974608"/>
            <a:ext cx="484632" cy="1129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75435" y="5104024"/>
                <a:ext cx="2454198" cy="491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Shadow surface area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35" y="5104024"/>
                <a:ext cx="2454198" cy="491673"/>
              </a:xfrm>
              <a:prstGeom prst="rect">
                <a:avLst/>
              </a:prstGeom>
              <a:blipFill rotWithShape="1">
                <a:blip r:embed="rId6"/>
                <a:stretch>
                  <a:fillRect l="-1728" r="-3210" b="-6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724400" y="4993052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US" sz="4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795125" y="4221628"/>
                <a:ext cx="15240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Ratio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5" y="4221628"/>
                <a:ext cx="1524000" cy="457200"/>
              </a:xfrm>
              <a:prstGeom prst="roundRect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5753200"/>
            <a:ext cx="203254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went wrong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There is a </a:t>
            </a:r>
            <a:r>
              <a:rPr lang="en-US" sz="3200" b="1" dirty="0" smtClean="0">
                <a:solidFill>
                  <a:srgbClr val="7030A0"/>
                </a:solidFill>
              </a:rPr>
              <a:t>calculation free </a:t>
            </a:r>
            <a:r>
              <a:rPr lang="en-US" sz="3200" b="1" dirty="0" smtClean="0">
                <a:solidFill>
                  <a:srgbClr val="0070C0"/>
                </a:solidFill>
              </a:rPr>
              <a:t>proof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8400" y="1600200"/>
            <a:ext cx="4191000" cy="419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1600" y="3352800"/>
            <a:ext cx="152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47800" y="2438400"/>
            <a:ext cx="0" cy="10287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971800" y="2133600"/>
            <a:ext cx="3429000" cy="1600200"/>
            <a:chOff x="2971800" y="2133600"/>
            <a:chExt cx="3429000" cy="16002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3581400" y="2590800"/>
              <a:ext cx="1262876" cy="11049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1"/>
            </p:cNvCxnSpPr>
            <p:nvPr/>
          </p:nvCxnSpPr>
          <p:spPr>
            <a:xfrm flipH="1" flipV="1">
              <a:off x="3352800" y="2952750"/>
              <a:ext cx="1458959" cy="7160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</p:cNvCxnSpPr>
            <p:nvPr/>
          </p:nvCxnSpPr>
          <p:spPr>
            <a:xfrm flipH="1" flipV="1">
              <a:off x="3124200" y="3143250"/>
              <a:ext cx="1676400" cy="552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6"/>
            </p:cNvCxnSpPr>
            <p:nvPr/>
          </p:nvCxnSpPr>
          <p:spPr>
            <a:xfrm flipH="1" flipV="1">
              <a:off x="3962400" y="2438400"/>
              <a:ext cx="914400" cy="12573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</p:cNvCxnSpPr>
            <p:nvPr/>
          </p:nvCxnSpPr>
          <p:spPr>
            <a:xfrm flipH="1" flipV="1">
              <a:off x="4267200" y="2286000"/>
              <a:ext cx="598441" cy="14366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6"/>
            </p:cNvCxnSpPr>
            <p:nvPr/>
          </p:nvCxnSpPr>
          <p:spPr>
            <a:xfrm flipH="1" flipV="1">
              <a:off x="4566420" y="2133600"/>
              <a:ext cx="310380" cy="15621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6"/>
            </p:cNvCxnSpPr>
            <p:nvPr/>
          </p:nvCxnSpPr>
          <p:spPr>
            <a:xfrm flipV="1">
              <a:off x="4876800" y="2133600"/>
              <a:ext cx="152400" cy="15621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4" idx="5"/>
            </p:cNvCxnSpPr>
            <p:nvPr/>
          </p:nvCxnSpPr>
          <p:spPr>
            <a:xfrm flipV="1">
              <a:off x="4865641" y="2286000"/>
              <a:ext cx="577079" cy="14366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5"/>
            </p:cNvCxnSpPr>
            <p:nvPr/>
          </p:nvCxnSpPr>
          <p:spPr>
            <a:xfrm flipV="1">
              <a:off x="4865641" y="2590800"/>
              <a:ext cx="925559" cy="11318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5"/>
            </p:cNvCxnSpPr>
            <p:nvPr/>
          </p:nvCxnSpPr>
          <p:spPr>
            <a:xfrm flipV="1">
              <a:off x="4865641" y="2743200"/>
              <a:ext cx="1154159" cy="979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4" idx="5"/>
            </p:cNvCxnSpPr>
            <p:nvPr/>
          </p:nvCxnSpPr>
          <p:spPr>
            <a:xfrm flipV="1">
              <a:off x="4865641" y="3004320"/>
              <a:ext cx="1230359" cy="7183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4" idx="5"/>
            </p:cNvCxnSpPr>
            <p:nvPr/>
          </p:nvCxnSpPr>
          <p:spPr>
            <a:xfrm flipV="1">
              <a:off x="4865641" y="3352800"/>
              <a:ext cx="1382759" cy="3698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4" idx="4"/>
            </p:cNvCxnSpPr>
            <p:nvPr/>
          </p:nvCxnSpPr>
          <p:spPr>
            <a:xfrm flipH="1" flipV="1">
              <a:off x="2971800" y="3467100"/>
              <a:ext cx="1866900" cy="2667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4" idx="3"/>
            </p:cNvCxnSpPr>
            <p:nvPr/>
          </p:nvCxnSpPr>
          <p:spPr>
            <a:xfrm flipH="1" flipV="1">
              <a:off x="2971800" y="3657600"/>
              <a:ext cx="1839959" cy="650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4" idx="6"/>
            </p:cNvCxnSpPr>
            <p:nvPr/>
          </p:nvCxnSpPr>
          <p:spPr>
            <a:xfrm flipV="1">
              <a:off x="4876800" y="3690120"/>
              <a:ext cx="1524000" cy="55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48006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914400" y="35814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Up Arrow 67"/>
          <p:cNvSpPr/>
          <p:nvPr/>
        </p:nvSpPr>
        <p:spPr>
          <a:xfrm rot="16200000">
            <a:off x="873787" y="3408351"/>
            <a:ext cx="594662" cy="208634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867400"/>
            <a:ext cx="449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The End of </a:t>
            </a:r>
            <a:r>
              <a:rPr lang="en-US" sz="4000" b="1" dirty="0" smtClean="0">
                <a:solidFill>
                  <a:srgbClr val="0070C0"/>
                </a:solidFill>
              </a:rPr>
              <a:t>CS203B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5661102" y="1013329"/>
            <a:ext cx="3209881" cy="1272671"/>
          </a:xfrm>
          <a:prstGeom prst="cloudCallout">
            <a:avLst>
              <a:gd name="adj1" fmla="val -24305"/>
              <a:gd name="adj2" fmla="val 789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this proof.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Only for fun…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442" y="5867400"/>
            <a:ext cx="7705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vector perpendicular to the “small area” is picked uniformly over the sphere.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6" grpId="0" animBg="1"/>
      <p:bldP spid="28" grpId="0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from </a:t>
            </a:r>
            <a:r>
              <a:rPr lang="en-US" sz="3600" b="1" dirty="0" smtClean="0">
                <a:solidFill>
                  <a:srgbClr val="7030A0"/>
                </a:solidFill>
              </a:rPr>
              <a:t>Discrete Mathematics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max. no. of acute triangles </a:t>
                </a:r>
                <a:r>
                  <a:rPr lang="en-US" sz="2000" dirty="0"/>
                  <a:t>formed by these </a:t>
                </a:r>
                <a:r>
                  <a:rPr lang="en-US" sz="2000" dirty="0" smtClean="0"/>
                  <a:t>points 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(Large-cut)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…..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37971" y="47244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971" y="4724400"/>
                <a:ext cx="7040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1764268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764268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97488" y="2572215"/>
            <a:ext cx="231428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Triangle is acute angle.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76792" y="2971800"/>
                <a:ext cx="54502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Set of all </a:t>
                </a:r>
                <a:r>
                  <a:rPr lang="en-US" dirty="0" smtClean="0"/>
                  <a:t>possible </a:t>
                </a:r>
                <a:r>
                  <a:rPr lang="en-US" dirty="0" smtClean="0"/>
                  <a:t>triangles formed by points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2" y="2971800"/>
                <a:ext cx="54502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83" t="-8333" r="-1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886337" y="3382985"/>
            <a:ext cx="43972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triangle is equally likely to be picked.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0564" y="2975093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0564" y="2572215"/>
            <a:ext cx="10625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Property: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5022" y="3752317"/>
                <a:ext cx="847231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showed that a randomly picked triangle is acute angle triangle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0.7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22" y="3752317"/>
                <a:ext cx="8472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75" t="-6452" r="-28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36124" y="5105400"/>
                <a:ext cx="196361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24" y="5105400"/>
                <a:ext cx="1963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69" t="-6452" r="-4012" b="-225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915428" y="5504985"/>
            <a:ext cx="5437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of all cuts (including  cut defined by all vertices)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973" y="5916170"/>
            <a:ext cx="48648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gave a randomized algorithm to pick a cut.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550827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5105400"/>
            <a:ext cx="10625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Property: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19200" y="6310919"/>
                <a:ext cx="5439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showed that expected size of the cut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310919"/>
                <a:ext cx="5439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83" t="-6349" r="-134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7161726" y="4232524"/>
            <a:ext cx="2287074" cy="226306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now demonstrate the use of this framework with a new problem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 smtClean="0"/>
                  <a:t>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Tournament</a:t>
                </a:r>
                <a:r>
                  <a:rPr lang="en-US" sz="20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players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In a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tournament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players,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pair of players have a match.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match </a:t>
                </a:r>
                <a:r>
                  <a:rPr lang="en-US" sz="2000" dirty="0" smtClean="0"/>
                  <a:t>results in one player winning and the other losing it.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/>
                  <a:t>(That is, there are never ties).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be any positive integer.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players, there is a player who defeats them all.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use the framework described just now to solve this proble</a:t>
                </a:r>
                <a:r>
                  <a:rPr lang="en-US" sz="2000" dirty="0" smtClean="0"/>
                  <a:t>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It suffices if we can show the following: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 rotWithShape="1">
                <a:blip r:embed="rId2"/>
                <a:stretch>
                  <a:fillRect l="-702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of all </a:t>
            </a:r>
            <a:r>
              <a:rPr lang="en-US" dirty="0" smtClean="0"/>
              <a:t>possible tournaments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Size of the set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blipFill rotWithShape="1">
                <a:blip r:embed="rId4"/>
                <a:stretch>
                  <a:fillRect l="-2017" r="-374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, then there exists a tournament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players </a:t>
                </a:r>
                <a:r>
                  <a:rPr lang="en-US" sz="2000" dirty="0" err="1" smtClean="0"/>
                  <a:t>s.t.</a:t>
                </a:r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94" t="-7692" r="-152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468029" y="2133600"/>
            <a:ext cx="40367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tournament is equally likely.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80999" y="2135983"/>
            <a:ext cx="7123771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7504770" y="2325291"/>
            <a:ext cx="3223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89019" y="4343400"/>
                <a:ext cx="77802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randomly picked tournament is going to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probability&lt;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9" y="4343400"/>
                <a:ext cx="77802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47" t="-6452" r="-31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own Ribbon 32"/>
          <p:cNvSpPr/>
          <p:nvPr/>
        </p:nvSpPr>
        <p:spPr>
          <a:xfrm>
            <a:off x="2819400" y="5105400"/>
            <a:ext cx="36576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now establish this inequality  systematically.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be any positive integer.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players, there is a player who defeats them all.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use the framework described just now to solve this proble</a:t>
                </a:r>
                <a:r>
                  <a:rPr lang="en-US" sz="2000" dirty="0" smtClean="0"/>
                  <a:t>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 rotWithShape="1">
                <a:blip r:embed="rId2"/>
                <a:stretch>
                  <a:fillRect l="-702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590800" y="4953000"/>
            <a:ext cx="41910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486400" y="5378605"/>
            <a:ext cx="838200" cy="53340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792928" y="5560872"/>
            <a:ext cx="301343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5052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5378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blipFill rotWithShape="1">
                <a:blip r:embed="rId7"/>
                <a:stretch>
                  <a:fillRect t="-1493" r="-6030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1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blipFill rotWithShape="1">
                <a:blip r:embed="rId9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of all </a:t>
            </a:r>
            <a:r>
              <a:rPr lang="en-US" dirty="0" smtClean="0"/>
              <a:t>possible tournaments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Size of the set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blipFill rotWithShape="1">
                <a:blip r:embed="rId10"/>
                <a:stretch>
                  <a:fillRect l="-2017" r="-374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86200" y="1752600"/>
            <a:ext cx="4565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, then there exists a tournament such that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tournament is equally likely.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80999" y="2135983"/>
            <a:ext cx="7123771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7504770" y="2325291"/>
            <a:ext cx="3223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Consider any subset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players.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01" t="-6349" r="-27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969348" y="4254707"/>
            <a:ext cx="36249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Consider any player outside this set.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76199" y="4038600"/>
            <a:ext cx="3200401" cy="1066800"/>
          </a:xfrm>
          <a:prstGeom prst="cloudCallout">
            <a:avLst>
              <a:gd name="adj1" fmla="val -24356"/>
              <a:gd name="adj2" fmla="val 72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probability that this player defeats all players of the set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blipFill rotWithShape="1">
                <a:blip r:embed="rId13"/>
                <a:stretch>
                  <a:fillRect t="-4762" r="-11765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65049" y="4038600"/>
            <a:ext cx="38973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probability that this player does not defeat all players of the set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Cloud Callout 32"/>
          <p:cNvSpPr/>
          <p:nvPr/>
        </p:nvSpPr>
        <p:spPr>
          <a:xfrm>
            <a:off x="76200" y="4038600"/>
            <a:ext cx="41259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probability that no player outside the set defeats all players of the set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loud Callout 33"/>
              <p:cNvSpPr/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Such subsets. So what is an upper bound on the probability that the tournament does not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Cloud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76288" y="6324600"/>
            <a:ext cx="25311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Hint</a:t>
            </a:r>
            <a:r>
              <a:rPr lang="en-US" dirty="0" smtClean="0"/>
              <a:t>: Use Union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31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91344" y="6206841"/>
            <a:ext cx="163352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are done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3" grpId="0"/>
      <p:bldP spid="14" grpId="0"/>
      <p:bldP spid="15" grpId="0"/>
      <p:bldP spid="22" grpId="0" animBg="1"/>
      <p:bldP spid="22" grpId="1" animBg="1"/>
      <p:bldP spid="29" grpId="0" animBg="1"/>
      <p:bldP spid="29" grpId="1" animBg="1"/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0" grpId="0" animBg="1"/>
      <p:bldP spid="30" grpId="1" animBg="1"/>
      <p:bldP spid="3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4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Sum free subset</a:t>
            </a:r>
            <a:r>
              <a:rPr lang="en-US" sz="3600" dirty="0" smtClean="0"/>
              <a:t> of large size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most non-trivial application of probabilistic methods.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Fully internalize it.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Aim is to compute a </a:t>
                </a:r>
                <a:r>
                  <a:rPr lang="en-US" sz="2000" b="1" dirty="0" smtClean="0"/>
                  <a:t>large</a:t>
                </a:r>
                <a:r>
                  <a:rPr lang="en-US" sz="20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for </a:t>
                </a:r>
                <a:r>
                  <a:rPr lang="en-US" sz="2000" b="1" dirty="0" smtClean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5650468"/>
            <a:ext cx="7037504" cy="674132"/>
            <a:chOff x="914400" y="2743200"/>
            <a:chExt cx="7037504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/>
                    <a:t>                …                                                                  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3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276600" y="5334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3340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352800" y="5911334"/>
            <a:ext cx="23622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  …    …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21" t="-8197" r="-39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7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easy example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33" t="-6349" r="-32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loud Callout 22"/>
              <p:cNvSpPr/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somehow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map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any arbitrary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this easy example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loud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13425" y="2939534"/>
            <a:ext cx="22321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Yes, by randomization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/>
      <p:bldP spid="19" grpId="0" animBg="1"/>
      <p:bldP spid="21" grpId="0"/>
      <p:bldP spid="22" grpId="0" animBg="1"/>
      <p:bldP spid="20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348617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348617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5908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19812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2186</Words>
  <Application>Microsoft Office PowerPoint</Application>
  <PresentationFormat>On-screen Show (4:3)</PresentationFormat>
  <Paragraphs>447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Mathematic for Computer Science - III CS203B </vt:lpstr>
      <vt:lpstr>A common framework of using Probabilistic methods</vt:lpstr>
      <vt:lpstr>Questions from Discrete Mathematics </vt:lpstr>
      <vt:lpstr>Problem 3</vt:lpstr>
      <vt:lpstr>Problem 4</vt:lpstr>
      <vt:lpstr>Problem 4</vt:lpstr>
      <vt:lpstr>problem 4 Sum free subset of large size</vt:lpstr>
      <vt:lpstr>Large subset that is sum-free</vt:lpstr>
      <vt:lpstr>mod operation </vt:lpstr>
      <vt:lpstr>mod operation </vt:lpstr>
      <vt:lpstr>mod operation </vt:lpstr>
      <vt:lpstr>Large subset that is sum-free</vt:lpstr>
      <vt:lpstr>Showing that S is sum-free.</vt:lpstr>
      <vt:lpstr>Large subset that is sum-free</vt:lpstr>
      <vt:lpstr>PowerPoint Presentation</vt:lpstr>
      <vt:lpstr>A paradox</vt:lpstr>
      <vt:lpstr>Chord and an equilateral triangle</vt:lpstr>
      <vt:lpstr>Answer 1</vt:lpstr>
      <vt:lpstr>Answer 2</vt:lpstr>
      <vt:lpstr>Answer 3</vt:lpstr>
      <vt:lpstr>So all solutions are correct  for their respective probability space</vt:lpstr>
      <vt:lpstr>Another paradox only for fun</vt:lpstr>
      <vt:lpstr>Birthdays of students  who were present in the 1st class of CS203B</vt:lpstr>
      <vt:lpstr>PowerPoint Presentation</vt:lpstr>
      <vt:lpstr>A convex body</vt:lpstr>
      <vt:lpstr>Practice sheet 6</vt:lpstr>
      <vt:lpstr>There is a calculation free proof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675</cp:revision>
  <dcterms:created xsi:type="dcterms:W3CDTF">2011-12-03T04:13:03Z</dcterms:created>
  <dcterms:modified xsi:type="dcterms:W3CDTF">2018-09-14T11:40:11Z</dcterms:modified>
</cp:coreProperties>
</file>