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428" r:id="rId2"/>
    <p:sldId id="478" r:id="rId3"/>
    <p:sldId id="493" r:id="rId4"/>
    <p:sldId id="455" r:id="rId5"/>
    <p:sldId id="494" r:id="rId6"/>
    <p:sldId id="491" r:id="rId7"/>
    <p:sldId id="495" r:id="rId8"/>
    <p:sldId id="456" r:id="rId9"/>
    <p:sldId id="496" r:id="rId10"/>
    <p:sldId id="502" r:id="rId11"/>
    <p:sldId id="492" r:id="rId12"/>
    <p:sldId id="497" r:id="rId13"/>
    <p:sldId id="434" r:id="rId14"/>
    <p:sldId id="504" r:id="rId15"/>
    <p:sldId id="498" r:id="rId16"/>
    <p:sldId id="501" r:id="rId17"/>
    <p:sldId id="50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0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9.jpg"/><Relationship Id="rId21" Type="http://schemas.openxmlformats.org/officeDocument/2006/relationships/image" Target="../media/image3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7.png"/><Relationship Id="rId2" Type="http://schemas.openxmlformats.org/officeDocument/2006/relationships/image" Target="../media/image70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15.png"/><Relationship Id="rId19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3: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Fundamentals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002060"/>
                </a:solidFill>
              </a:rPr>
              <a:t>Elementary Probability Theory - 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Urn</a:t>
            </a:r>
            <a:r>
              <a:rPr lang="en-US" sz="4000" b="1" dirty="0" smtClean="0"/>
              <a:t> problem</a:t>
            </a:r>
            <a:br>
              <a:rPr lang="en-US" sz="4000" b="1" dirty="0" smtClean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urns, each containing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th urn contains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 balls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Find probability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First ball is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Second ball is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Second ball is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 given that the first ball is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blue.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 b="-1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629618" y="1812590"/>
            <a:ext cx="2932982" cy="2607010"/>
            <a:chOff x="1302269" y="1600200"/>
            <a:chExt cx="2932982" cy="2607010"/>
          </a:xfrm>
        </p:grpSpPr>
        <p:sp>
          <p:nvSpPr>
            <p:cNvPr id="5" name="Rectangle 4"/>
            <p:cNvSpPr/>
            <p:nvPr/>
          </p:nvSpPr>
          <p:spPr>
            <a:xfrm>
              <a:off x="1447800" y="1600200"/>
              <a:ext cx="114300" cy="223767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00500" y="1600200"/>
              <a:ext cx="114300" cy="223767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14500" y="1618785"/>
              <a:ext cx="114300" cy="20388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14500" y="3657600"/>
              <a:ext cx="114300" cy="18027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1600201"/>
              <a:ext cx="114300" cy="18288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3429000"/>
              <a:ext cx="114300" cy="40887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1600200"/>
              <a:ext cx="114300" cy="1600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200400"/>
              <a:ext cx="114300" cy="63747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33800" y="1618785"/>
              <a:ext cx="114300" cy="2100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33800" y="1828800"/>
              <a:ext cx="114300" cy="200907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9000" y="1600200"/>
              <a:ext cx="114300" cy="45719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2057399"/>
              <a:ext cx="114300" cy="176189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02269" y="3837878"/>
                  <a:ext cx="293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                          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269" y="3837878"/>
                  <a:ext cx="29329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2356049" y="838200"/>
            <a:ext cx="2971800" cy="423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1252656"/>
            <a:ext cx="2971800" cy="423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09800" y="1295400"/>
            <a:ext cx="2971800" cy="423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443126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Experiment: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97630" y="4434985"/>
            <a:ext cx="298363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 An urn is picked at random.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27367" y="4830853"/>
            <a:ext cx="307186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 Remove 2 balls from the urn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1711" y="4828478"/>
            <a:ext cx="36543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at random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u="sng" dirty="0" smtClean="0"/>
              <a:t>without </a:t>
            </a:r>
            <a:r>
              <a:rPr lang="en-US" u="sng" dirty="0"/>
              <a:t>replacement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95600" y="5485064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5064"/>
                <a:ext cx="37542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31823" y="6245268"/>
                <a:ext cx="375423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3" y="6245268"/>
                <a:ext cx="375423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66526" y="5867400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26" y="5867400"/>
                <a:ext cx="375423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0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 smtClean="0"/>
              <a:t>-Coins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normal coins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coins with </a:t>
            </a:r>
            <a:r>
              <a:rPr lang="en-US" sz="2000" b="1" dirty="0" smtClean="0"/>
              <a:t>HEAD</a:t>
            </a:r>
            <a:r>
              <a:rPr lang="en-US" sz="2000" dirty="0" smtClean="0"/>
              <a:t> on both sides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coins with </a:t>
            </a:r>
            <a:r>
              <a:rPr lang="en-US" sz="2000" b="1" dirty="0" smtClean="0"/>
              <a:t>TAIL</a:t>
            </a:r>
            <a:r>
              <a:rPr lang="en-US" sz="2000" dirty="0" smtClean="0"/>
              <a:t> on both sides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832" y="33528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528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41913"/>
            <a:ext cx="1143000" cy="8300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824" y="4583668"/>
            <a:ext cx="3005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same coin is tossed again.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4032" y="49530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9530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257800"/>
            <a:ext cx="1143000" cy="8300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6096000"/>
            <a:ext cx="24884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coin is thrown away.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4612" y="6488668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980" y="64886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blipFill rotWithShape="1">
                <a:blip r:embed="rId3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01032" y="3972290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1032" y="5488177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03982" y="6098529"/>
            <a:ext cx="41169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new coin is picked randomly and tosses.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2675984"/>
            <a:ext cx="35752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coin is picked randomly uniformly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2907" y="2678668"/>
            <a:ext cx="12628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tossed.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2" grpId="0" animBg="1"/>
      <p:bldP spid="14" grpId="0"/>
      <p:bldP spid="15" grpId="0"/>
      <p:bldP spid="17" grpId="0" animBg="1"/>
      <p:bldP spid="18" grpId="0"/>
      <p:bldP spid="19" grpId="0"/>
      <p:bldP spid="20" grpId="0" animBg="1"/>
      <p:bldP spid="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058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Independent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Events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Independent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smtClean="0"/>
              <a:t>Events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are said to be independent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happening of one of them has </a:t>
                </a:r>
                <a:r>
                  <a:rPr lang="en-US" sz="2000" u="sng" dirty="0" smtClean="0"/>
                  <a:t>no influence </a:t>
                </a:r>
                <a:r>
                  <a:rPr lang="en-US" sz="2000" dirty="0" smtClean="0"/>
                  <a:t>on the probability of the another event.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Mathematically, it means that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)   and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)=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Alternatively,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Can two independent events ever be disjoint 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4175" y="4508810"/>
            <a:ext cx="2409825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∩ 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) ·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04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6002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16002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1983059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20574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26520" y="3124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Partition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Sample SPACE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powerful technique to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some probability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Partition </a:t>
            </a:r>
            <a:r>
              <a:rPr lang="en-US" sz="3200" b="1" dirty="0" smtClean="0">
                <a:solidFill>
                  <a:srgbClr val="002060"/>
                </a:solidFill>
              </a:rPr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sample space</a:t>
            </a:r>
            <a:r>
              <a:rPr lang="en-US" sz="3200" b="1" dirty="0" smtClean="0">
                <a:solidFill>
                  <a:srgbClr val="002060"/>
                </a:solidFill>
              </a:rPr>
              <a:t/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an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P(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428568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4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  <p:bldP spid="2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Sticks </a:t>
            </a:r>
            <a:r>
              <a:rPr lang="en-US" b="1" dirty="0" smtClean="0"/>
              <a:t>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37511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holes in a straight line.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37511"/>
                <a:ext cx="8229600" cy="4525963"/>
              </a:xfrm>
              <a:blipFill rotWithShape="1"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0" y="3886200"/>
            <a:ext cx="609600" cy="43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47750" y="2514600"/>
            <a:ext cx="6243638" cy="3083775"/>
            <a:chOff x="1047750" y="2514600"/>
            <a:chExt cx="6243638" cy="3083775"/>
          </a:xfrm>
        </p:grpSpPr>
        <p:sp>
          <p:nvSpPr>
            <p:cNvPr id="28" name="Rectangle 27"/>
            <p:cNvSpPr/>
            <p:nvPr/>
          </p:nvSpPr>
          <p:spPr>
            <a:xfrm>
              <a:off x="5951267" y="2514600"/>
              <a:ext cx="114300" cy="3048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750" y="4211441"/>
              <a:ext cx="114300" cy="1323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87" y="3299831"/>
              <a:ext cx="114300" cy="2237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19972" y="4888879"/>
              <a:ext cx="114300" cy="6616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66950" y="4572001"/>
              <a:ext cx="114300" cy="95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28750" y="4418670"/>
              <a:ext cx="114300" cy="10900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60711" y="5204826"/>
              <a:ext cx="114300" cy="3308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96887" y="4418670"/>
              <a:ext cx="114300" cy="11448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77088" y="4038600"/>
              <a:ext cx="114300" cy="155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8888" y="3657600"/>
              <a:ext cx="114300" cy="1930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05350" y="2895600"/>
              <a:ext cx="114300" cy="2667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58687" y="4759547"/>
              <a:ext cx="114300" cy="7900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24349" y="3886200"/>
              <a:ext cx="114300" cy="16633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30110" y="5370236"/>
              <a:ext cx="114300" cy="2258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96572" y="3124200"/>
              <a:ext cx="114300" cy="24569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43550" y="4229564"/>
              <a:ext cx="114300" cy="13688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7750" y="2520174"/>
            <a:ext cx="5017817" cy="3048928"/>
            <a:chOff x="1200150" y="2667000"/>
            <a:chExt cx="5017817" cy="3048928"/>
          </a:xfrm>
        </p:grpSpPr>
        <p:sp>
          <p:nvSpPr>
            <p:cNvPr id="49" name="Rectangle 48"/>
            <p:cNvSpPr/>
            <p:nvPr/>
          </p:nvSpPr>
          <p:spPr>
            <a:xfrm>
              <a:off x="6103667" y="2667000"/>
              <a:ext cx="114300" cy="30489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00150" y="4363841"/>
              <a:ext cx="114300" cy="13232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0087" y="3452231"/>
              <a:ext cx="114300" cy="22376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7750" y="3048000"/>
              <a:ext cx="114300" cy="26679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13360" y="2209800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is visible ?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2209800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03724" y="22098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04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6" grpId="0" animBg="1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Sticks </a:t>
            </a:r>
            <a:r>
              <a:rPr lang="en-US" b="1" dirty="0" smtClean="0"/>
              <a:t>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37511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holes in a straight line.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37511"/>
                <a:ext cx="8229600" cy="4525963"/>
              </a:xfrm>
              <a:blipFill rotWithShape="1"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0" y="3886200"/>
            <a:ext cx="609600" cy="43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13360" y="2209800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is visible ?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2209800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03724" y="22098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24349" y="3505200"/>
            <a:ext cx="114300" cy="2044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800" y="4280280"/>
                <a:ext cx="17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smallest stick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280280"/>
                <a:ext cx="1765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38"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/>
          <p:cNvSpPr/>
          <p:nvPr/>
        </p:nvSpPr>
        <p:spPr>
          <a:xfrm rot="16200000">
            <a:off x="2349886" y="4355714"/>
            <a:ext cx="359163" cy="3077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92931" y="2667000"/>
                <a:ext cx="11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931" y="2667000"/>
                <a:ext cx="11056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6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211116" y="2667000"/>
                <a:ext cx="1096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116" y="2667000"/>
                <a:ext cx="10969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24000" y="2438400"/>
                <a:ext cx="561692" cy="669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438400"/>
                <a:ext cx="561692" cy="669542"/>
              </a:xfrm>
              <a:prstGeom prst="rect">
                <a:avLst/>
              </a:prstGeom>
              <a:blipFill rotWithShape="1">
                <a:blip r:embed="rId8"/>
                <a:stretch>
                  <a:fillRect t="-5455" r="-34783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926854" y="2488042"/>
                <a:ext cx="1387366" cy="817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54" y="2488042"/>
                <a:ext cx="1387366" cy="817211"/>
              </a:xfrm>
              <a:prstGeom prst="rect">
                <a:avLst/>
              </a:prstGeom>
              <a:blipFill rotWithShape="1">
                <a:blip r:embed="rId9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1981200" y="2514599"/>
            <a:ext cx="457200" cy="7906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696200" y="2603559"/>
                <a:ext cx="375424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603559"/>
                <a:ext cx="375424" cy="612732"/>
              </a:xfrm>
              <a:prstGeom prst="rect">
                <a:avLst/>
              </a:prstGeom>
              <a:blipFill rotWithShape="1">
                <a:blip r:embed="rId10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/>
      <p:bldP spid="56" grpId="0" animBg="1"/>
      <p:bldP spid="58" grpId="0"/>
      <p:bldP spid="59" grpId="0"/>
      <p:bldP spid="60" grpId="0"/>
      <p:bldP spid="61" grpId="0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/>
              <a:t>from last class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exactly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letters are placed correctly 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9200" y="4412166"/>
            <a:ext cx="627197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you did not do it till today, please attempt it over the weekend.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Conditional</a:t>
            </a:r>
            <a:r>
              <a:rPr lang="en-US" sz="3200" dirty="0"/>
              <a:t> </a:t>
            </a:r>
            <a:r>
              <a:rPr lang="en-US" sz="3200" dirty="0" smtClean="0"/>
              <a:t>Probability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] mean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47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476750" y="3238500"/>
            <a:ext cx="1566328" cy="1017032"/>
            <a:chOff x="4476750" y="3238500"/>
            <a:chExt cx="156632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285636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FF0000"/>
                                </a:solidFill>
                              </a:rPr>
                              <m:t>∩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𝑩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𝑩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2856360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1 6"/>
              <p:cNvSpPr/>
              <p:nvPr/>
            </p:nvSpPr>
            <p:spPr>
              <a:xfrm>
                <a:off x="3581400" y="1524000"/>
                <a:ext cx="5029200" cy="765048"/>
              </a:xfrm>
              <a:prstGeom prst="borderCallout1">
                <a:avLst>
                  <a:gd name="adj1" fmla="val 49359"/>
                  <a:gd name="adj2" fmla="val -129"/>
                  <a:gd name="adj3" fmla="val 14842"/>
                  <a:gd name="adj4" fmla="val -2480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chemeClr val="tx1"/>
                    </a:solidFill>
                  </a:rPr>
                  <a:t>Given that event 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has happened, what is the probability that event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A</a:t>
                </a:r>
                <a:r>
                  <a:rPr lang="en-US" u="sng" dirty="0">
                    <a:solidFill>
                      <a:schemeClr val="tx1"/>
                    </a:solidFill>
                  </a:rPr>
                  <a:t> has also happened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ine Callout 1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24000"/>
                <a:ext cx="5029200" cy="765048"/>
              </a:xfrm>
              <a:prstGeom prst="borderCallout1">
                <a:avLst>
                  <a:gd name="adj1" fmla="val 49359"/>
                  <a:gd name="adj2" fmla="val -129"/>
                  <a:gd name="adj3" fmla="val 14842"/>
                  <a:gd name="adj4" fmla="val -24808"/>
                </a:avLst>
              </a:prstGeom>
              <a:blipFill rotWithShape="1">
                <a:blip r:embed="rId6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3276600" y="1066800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  <p:bldP spid="54" grpId="0" animBg="1"/>
      <p:bldP spid="7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] mean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47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476750" y="3238500"/>
            <a:ext cx="1566328" cy="1017032"/>
            <a:chOff x="4476750" y="3238500"/>
            <a:chExt cx="156632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276600" y="1066800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Line Callout 1 53"/>
              <p:cNvSpPr/>
              <p:nvPr/>
            </p:nvSpPr>
            <p:spPr>
              <a:xfrm>
                <a:off x="3581400" y="1524000"/>
                <a:ext cx="5562600" cy="765048"/>
              </a:xfrm>
              <a:prstGeom prst="borderCallout1">
                <a:avLst>
                  <a:gd name="adj1" fmla="val 49359"/>
                  <a:gd name="adj2" fmla="val -129"/>
                  <a:gd name="adj3" fmla="val 14842"/>
                  <a:gd name="adj4" fmla="val -2480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Given that event 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has happened, </a:t>
                </a:r>
                <a:endParaRPr lang="en-US" u="sng" dirty="0">
                  <a:solidFill>
                    <a:schemeClr val="tx1"/>
                  </a:solidFill>
                </a:endParaRPr>
              </a:p>
              <a:p>
                <a:r>
                  <a:rPr lang="en-US" u="sng" dirty="0" smtClean="0">
                    <a:solidFill>
                      <a:schemeClr val="tx1"/>
                    </a:solidFill>
                  </a:rPr>
                  <a:t>what </a:t>
                </a:r>
                <a:r>
                  <a:rPr lang="en-US" u="sng" dirty="0">
                    <a:solidFill>
                      <a:schemeClr val="tx1"/>
                    </a:solidFill>
                  </a:rPr>
                  <a:t>is the probability that event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A</a:t>
                </a:r>
                <a:r>
                  <a:rPr lang="en-US" u="sng" dirty="0">
                    <a:solidFill>
                      <a:schemeClr val="tx1"/>
                    </a:solidFill>
                  </a:rPr>
                  <a:t> has also happened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Line Callout 1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24000"/>
                <a:ext cx="5562600" cy="765048"/>
              </a:xfrm>
              <a:prstGeom prst="borderCallout1">
                <a:avLst>
                  <a:gd name="adj1" fmla="val 49359"/>
                  <a:gd name="adj2" fmla="val -129"/>
                  <a:gd name="adj3" fmla="val 14842"/>
                  <a:gd name="adj4" fmla="val -24808"/>
                </a:avLst>
              </a:prstGeom>
              <a:blipFill rotWithShape="1"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loud Callout 6"/>
              <p:cNvSpPr/>
              <p:nvPr/>
            </p:nvSpPr>
            <p:spPr>
              <a:xfrm>
                <a:off x="1447800" y="4648200"/>
                <a:ext cx="3657600" cy="9174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Why should it be different from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48200"/>
                <a:ext cx="3657600" cy="9174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5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  <p:bldP spid="55" grpId="0" uiExpand="1" animBg="1"/>
      <p:bldP spid="5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967249" y="5802868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H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 </a:t>
            </a: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H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H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 </a:t>
            </a:r>
            <a:r>
              <a:rPr lang="en-US" dirty="0" smtClean="0"/>
              <a:t>H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 </a:t>
            </a: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H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H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-Coins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normal </a:t>
            </a:r>
            <a:r>
              <a:rPr lang="en-US" sz="2000" dirty="0" smtClean="0"/>
              <a:t>coin  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coin with </a:t>
            </a:r>
            <a:r>
              <a:rPr lang="en-US" sz="2000" b="1" dirty="0" smtClean="0"/>
              <a:t>HEAD</a:t>
            </a:r>
            <a:r>
              <a:rPr lang="en-US" sz="2000" dirty="0" smtClean="0"/>
              <a:t> on both sides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2447" y="2176866"/>
            <a:ext cx="35752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coin is picked randomly uniformly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0632" y="2667000"/>
                <a:ext cx="3638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/>
                  <a:t> is picked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32" y="2667000"/>
                <a:ext cx="36381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08" t="-8333" r="-18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6670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276600"/>
            <a:ext cx="1143000" cy="830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4010" y="4648200"/>
            <a:ext cx="239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6482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6478" y="2546198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2546198"/>
                <a:ext cx="37542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16177" y="4495800"/>
                <a:ext cx="375423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77" y="4495800"/>
                <a:ext cx="375423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01032" y="3506977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5180" y="4648200"/>
                <a:ext cx="2359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tossed </a:t>
                </a:r>
                <a:r>
                  <a:rPr lang="en-US" dirty="0" smtClean="0"/>
                  <a:t>coin was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80" y="4648200"/>
                <a:ext cx="23596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26" t="-8333" r="-36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7200" y="5410200"/>
            <a:ext cx="1524000" cy="1219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5410200"/>
            <a:ext cx="722861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9200" y="5410200"/>
            <a:ext cx="722861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18927" y="1740932"/>
                <a:ext cx="410689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27" y="1740932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88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17124" y="1369225"/>
                <a:ext cx="369012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24" y="1369225"/>
                <a:ext cx="36901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904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9051" y="5017532"/>
                <a:ext cx="410689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1" y="5017532"/>
                <a:ext cx="41068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73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59063" y="5029200"/>
                <a:ext cx="369012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63" y="5029200"/>
                <a:ext cx="3690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1182139" y="6019800"/>
            <a:ext cx="72286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61746" y="6172200"/>
            <a:ext cx="56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776" y="5835134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90637" y="5562600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04754" y="2179550"/>
            <a:ext cx="12628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tossed.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930377" y="4527398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4527398"/>
                <a:ext cx="375423" cy="610936"/>
              </a:xfrm>
              <a:prstGeom prst="rect">
                <a:avLst/>
              </a:prstGeom>
              <a:blipFill rotWithShape="1">
                <a:blip r:embed="rId11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ross 41"/>
          <p:cNvSpPr/>
          <p:nvPr/>
        </p:nvSpPr>
        <p:spPr>
          <a:xfrm rot="2765218">
            <a:off x="7889487" y="4623330"/>
            <a:ext cx="457200" cy="4572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24859" y="5566834"/>
            <a:ext cx="457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0" y="5931932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solidFill>
                            <a:srgbClr val="0070C0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31932"/>
                <a:ext cx="40748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987651" y="4648200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that outcome is </a:t>
            </a:r>
            <a:r>
              <a:rPr lang="en-US" b="1" dirty="0" smtClean="0"/>
              <a:t>H</a:t>
            </a:r>
            <a:r>
              <a:rPr lang="en-US" dirty="0" smtClean="0"/>
              <a:t>,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loud Callout 32"/>
              <p:cNvSpPr/>
              <p:nvPr/>
            </p:nvSpPr>
            <p:spPr>
              <a:xfrm>
                <a:off x="4758544" y="3544380"/>
                <a:ext cx="3810000" cy="9174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Why should it be different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544" y="3544380"/>
                <a:ext cx="3810000" cy="917448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246425" y="5987534"/>
            <a:ext cx="5221176" cy="678597"/>
            <a:chOff x="2246425" y="5987534"/>
            <a:chExt cx="5221176" cy="678597"/>
          </a:xfrm>
        </p:grpSpPr>
        <p:grpSp>
          <p:nvGrpSpPr>
            <p:cNvPr id="56" name="Group 55"/>
            <p:cNvGrpSpPr/>
            <p:nvPr/>
          </p:nvGrpSpPr>
          <p:grpSpPr>
            <a:xfrm>
              <a:off x="2246425" y="6096000"/>
              <a:ext cx="5221176" cy="570131"/>
              <a:chOff x="2246425" y="6096000"/>
              <a:chExt cx="5221176" cy="57013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246425" y="6116598"/>
                <a:ext cx="1411175" cy="549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14600" y="6096000"/>
                <a:ext cx="129540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01630" y="6116598"/>
                <a:ext cx="1124145" cy="424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002303" y="6096000"/>
                <a:ext cx="1074398" cy="4455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53805" y="6096000"/>
                <a:ext cx="622896" cy="385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65034" y="6096000"/>
                <a:ext cx="553893" cy="385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257800" y="6096000"/>
                <a:ext cx="2209801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5257800" y="6096000"/>
                <a:ext cx="1905002" cy="4455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431635" y="598753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…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3505202" y="6391365"/>
                <a:ext cx="2285998" cy="4666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They are not contributed equally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b="1" dirty="0" smtClean="0">
                    <a:solidFill>
                      <a:srgbClr val="002060"/>
                    </a:solidFill>
                  </a:rPr>
                  <a:t>.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2" y="6391365"/>
                <a:ext cx="2285998" cy="466636"/>
              </a:xfrm>
              <a:prstGeom prst="rect">
                <a:avLst/>
              </a:prstGeom>
              <a:blipFill rotWithShape="1">
                <a:blip r:embed="rId14"/>
                <a:stretch>
                  <a:fillRect t="-12346" r="-2111" b="-2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loud Callout 59"/>
              <p:cNvSpPr/>
              <p:nvPr/>
            </p:nvSpPr>
            <p:spPr>
              <a:xfrm>
                <a:off x="3274010" y="6172200"/>
                <a:ext cx="3279190" cy="72178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fraction of them are contributed 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 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0" name="Cloud Callout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10" y="6172200"/>
                <a:ext cx="3279190" cy="721784"/>
              </a:xfrm>
              <a:prstGeom prst="cloudCallou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6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6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" grpId="0"/>
      <p:bldP spid="6" grpId="0" build="p"/>
      <p:bldP spid="7" grpId="0" animBg="1"/>
      <p:bldP spid="8" grpId="0"/>
      <p:bldP spid="9" grpId="0"/>
      <p:bldP spid="14" grpId="0"/>
      <p:bldP spid="15" grpId="0"/>
      <p:bldP spid="20" grpId="0" animBg="1"/>
      <p:bldP spid="21" grpId="0" animBg="1"/>
      <p:bldP spid="2" grpId="0" animBg="1"/>
      <p:bldP spid="3" grpId="0"/>
      <p:bldP spid="1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/>
      <p:bldP spid="36" grpId="0"/>
      <p:bldP spid="37" grpId="0"/>
      <p:bldP spid="39" grpId="0" animBg="1"/>
      <p:bldP spid="41" grpId="0" animBg="1"/>
      <p:bldP spid="42" grpId="0" animBg="1"/>
      <p:bldP spid="38" grpId="0"/>
      <p:bldP spid="45" grpId="0"/>
      <p:bldP spid="33" grpId="0" animBg="1"/>
      <p:bldP spid="33" grpId="1" animBg="1"/>
      <p:bldP spid="59" grpId="0" animBg="1"/>
      <p:bldP spid="59" grpId="1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calculate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/>
                  <a:t>?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47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476750" y="3238500"/>
            <a:ext cx="1566328" cy="1017032"/>
            <a:chOff x="4476750" y="3238500"/>
            <a:chExt cx="156632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276600" y="1066800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</a:t>
            </a:r>
            <a:r>
              <a:rPr lang="en-US" sz="3600" b="1" dirty="0"/>
              <a:t>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] mean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40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76750" y="3238500"/>
            <a:ext cx="1566328" cy="1017032"/>
            <a:chOff x="4476750" y="3238500"/>
            <a:chExt cx="1566328" cy="1017032"/>
          </a:xfrm>
        </p:grpSpPr>
        <p:sp>
          <p:nvSpPr>
            <p:cNvPr id="67" name="Oval 66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Oval 68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78" name="Oval 77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52800" y="4572000"/>
                <a:ext cx="285636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    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72000"/>
                <a:ext cx="2856360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33164" y="2229315"/>
                <a:ext cx="934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∩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64" y="2229315"/>
                <a:ext cx="93487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61" t="-8333" r="-104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800600" y="2585637"/>
            <a:ext cx="1" cy="6974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3821" y="4844534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b="1" dirty="0"/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</a:rPr>
                        <m:t>∩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  <m:r>
                        <m:rPr>
                          <m:nor/>
                        </m:rPr>
                        <a:rPr lang="en-US" b="1" dirty="0"/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821" y="4844534"/>
                <a:ext cx="99257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79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75317" y="4837926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17" y="4837926"/>
                <a:ext cx="62068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61"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5402998" y="4863584"/>
            <a:ext cx="114300" cy="318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21" grpId="0" animBg="1"/>
      <p:bldP spid="2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-Coins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normal </a:t>
            </a:r>
            <a:r>
              <a:rPr lang="en-US" sz="2000" dirty="0" smtClean="0"/>
              <a:t>coin  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coin with </a:t>
            </a:r>
            <a:r>
              <a:rPr lang="en-US" sz="2000" b="1" dirty="0" smtClean="0"/>
              <a:t>HEAD</a:t>
            </a:r>
            <a:r>
              <a:rPr lang="en-US" sz="2000" dirty="0" smtClean="0"/>
              <a:t> on both sides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2447" y="2176866"/>
            <a:ext cx="35752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coin is picked randomly uniformly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0632" y="2667000"/>
                <a:ext cx="3638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/>
                  <a:t> is picked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32" y="2667000"/>
                <a:ext cx="36381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08" t="-8333" r="-18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6670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276600"/>
            <a:ext cx="1143000" cy="830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4010" y="4648200"/>
            <a:ext cx="239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6482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6478" y="2546198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2546198"/>
                <a:ext cx="37542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16177" y="4495800"/>
                <a:ext cx="375423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77" y="4495800"/>
                <a:ext cx="375423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01032" y="3506977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5180" y="4648200"/>
                <a:ext cx="2359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tossed </a:t>
                </a:r>
                <a:r>
                  <a:rPr lang="en-US" dirty="0" smtClean="0"/>
                  <a:t>coin was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80" y="4648200"/>
                <a:ext cx="23596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26" t="-8333" r="-36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7200" y="5410200"/>
            <a:ext cx="1524000" cy="1219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5410200"/>
            <a:ext cx="722861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9200" y="5410200"/>
            <a:ext cx="722861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18927" y="1740932"/>
                <a:ext cx="410689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27" y="1740932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88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17124" y="1369225"/>
                <a:ext cx="369012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24" y="1369225"/>
                <a:ext cx="36901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904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9051" y="5017532"/>
                <a:ext cx="410689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1" y="5017532"/>
                <a:ext cx="41068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73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59063" y="5029200"/>
                <a:ext cx="369012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63" y="5029200"/>
                <a:ext cx="3690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1182139" y="6019800"/>
            <a:ext cx="72286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61746" y="6172200"/>
            <a:ext cx="56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776" y="5835134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90637" y="5562600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04754" y="2179550"/>
            <a:ext cx="12628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tossed.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930377" y="4527398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4527398"/>
                <a:ext cx="375423" cy="610936"/>
              </a:xfrm>
              <a:prstGeom prst="rect">
                <a:avLst/>
              </a:prstGeom>
              <a:blipFill rotWithShape="1">
                <a:blip r:embed="rId11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ross 41"/>
          <p:cNvSpPr/>
          <p:nvPr/>
        </p:nvSpPr>
        <p:spPr>
          <a:xfrm rot="2765218">
            <a:off x="7889487" y="4623330"/>
            <a:ext cx="457200" cy="4572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76200" y="5560741"/>
            <a:ext cx="457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0" y="5931932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solidFill>
                            <a:srgbClr val="0070C0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31932"/>
                <a:ext cx="40748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987651" y="4648200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that outcome is </a:t>
            </a:r>
            <a:r>
              <a:rPr lang="en-US" b="1" dirty="0" smtClean="0"/>
              <a:t>H</a:t>
            </a:r>
            <a:r>
              <a:rPr lang="en-US" dirty="0" smtClean="0"/>
              <a:t>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14794" y="5376075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94" y="5376075"/>
                <a:ext cx="38985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8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19590" y="5345668"/>
                <a:ext cx="1391086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tossed.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90" y="5345668"/>
                <a:ext cx="1391086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030" t="-6349" r="-73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23718" y="5745407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18" y="5745407"/>
                <a:ext cx="40427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028514" y="5715000"/>
            <a:ext cx="226478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: outcome of toss is </a:t>
            </a:r>
            <a:r>
              <a:rPr lang="en-US" b="1" dirty="0" smtClean="0"/>
              <a:t>H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46215" y="5715000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 smtClean="0"/>
                  <a:t>] =</a:t>
                </a:r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215" y="5715000"/>
                <a:ext cx="7938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538" t="-8333" r="-1307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616177" y="5562600"/>
                <a:ext cx="375423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77" y="5562600"/>
                <a:ext cx="375423" cy="610936"/>
              </a:xfrm>
              <a:prstGeom prst="rect">
                <a:avLst/>
              </a:prstGeom>
              <a:blipFill rotWithShape="1">
                <a:blip r:embed="rId17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39710" y="572733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∩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m:rPr>
                        <m:nor/>
                      </m:rPr>
                      <a:rPr lang="en-US" b="1" dirty="0"/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=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10" y="5727338"/>
                <a:ext cx="116089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047" t="-8333" r="-83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15253" y="5606536"/>
                <a:ext cx="375424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53" y="5606536"/>
                <a:ext cx="375424" cy="610936"/>
              </a:xfrm>
              <a:prstGeom prst="rect">
                <a:avLst/>
              </a:prstGeom>
              <a:blipFill rotWithShape="1">
                <a:blip r:embed="rId19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78703" y="6275606"/>
                <a:ext cx="1237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]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?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03" y="6275606"/>
                <a:ext cx="1237839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4433" t="-10526" r="-118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67977" y="6200072"/>
                <a:ext cx="375423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77" y="6200072"/>
                <a:ext cx="375423" cy="612732"/>
              </a:xfrm>
              <a:prstGeom prst="rect">
                <a:avLst/>
              </a:prstGeom>
              <a:blipFill rotWithShape="1">
                <a:blip r:embed="rId21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-Shape 15"/>
          <p:cNvSpPr/>
          <p:nvPr/>
        </p:nvSpPr>
        <p:spPr>
          <a:xfrm rot="10800000" flipH="1">
            <a:off x="457200" y="5410200"/>
            <a:ext cx="1447800" cy="1219200"/>
          </a:xfrm>
          <a:prstGeom prst="corner">
            <a:avLst>
              <a:gd name="adj1" fmla="val 50000"/>
              <a:gd name="adj2" fmla="val 60975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 animBg="1"/>
      <p:bldP spid="40" grpId="0"/>
      <p:bldP spid="46" grpId="0" animBg="1"/>
      <p:bldP spid="47" grpId="0"/>
      <p:bldP spid="48" grpId="0" animBg="1"/>
      <p:bldP spid="49" grpId="0"/>
      <p:bldP spid="50" grpId="0" animBg="1"/>
      <p:bldP spid="13" grpId="0"/>
      <p:bldP spid="51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</TotalTime>
  <Words>1068</Words>
  <Application>Microsoft Office PowerPoint</Application>
  <PresentationFormat>On-screen Show (4:3)</PresentationFormat>
  <Paragraphs>282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Mathematic for Computer Science - III CS203B </vt:lpstr>
      <vt:lpstr>Homework from last class</vt:lpstr>
      <vt:lpstr>Conditional Probability</vt:lpstr>
      <vt:lpstr>Conditional Probability </vt:lpstr>
      <vt:lpstr>Conditional Probability </vt:lpstr>
      <vt:lpstr>2-Coins</vt:lpstr>
      <vt:lpstr>Conditional Probability </vt:lpstr>
      <vt:lpstr>Conditional Probability </vt:lpstr>
      <vt:lpstr>2-Coins</vt:lpstr>
      <vt:lpstr>Urn problem </vt:lpstr>
      <vt:lpstr>5-Coins</vt:lpstr>
      <vt:lpstr>Independent Events</vt:lpstr>
      <vt:lpstr>Independent Events</vt:lpstr>
      <vt:lpstr>Partition of Sample SPACE</vt:lpstr>
      <vt:lpstr>Partition of sample space </vt:lpstr>
      <vt:lpstr>Sticks problem</vt:lpstr>
      <vt:lpstr>Sticks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513</cp:revision>
  <dcterms:created xsi:type="dcterms:W3CDTF">2011-12-03T04:13:03Z</dcterms:created>
  <dcterms:modified xsi:type="dcterms:W3CDTF">2018-08-03T12:24:40Z</dcterms:modified>
</cp:coreProperties>
</file>