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513" r:id="rId3"/>
    <p:sldId id="516" r:id="rId4"/>
    <p:sldId id="517" r:id="rId5"/>
    <p:sldId id="519" r:id="rId6"/>
    <p:sldId id="532" r:id="rId7"/>
    <p:sldId id="521" r:id="rId8"/>
    <p:sldId id="530" r:id="rId9"/>
    <p:sldId id="531" r:id="rId10"/>
    <p:sldId id="522" r:id="rId11"/>
    <p:sldId id="523" r:id="rId12"/>
    <p:sldId id="533" r:id="rId13"/>
    <p:sldId id="524" r:id="rId14"/>
    <p:sldId id="525" r:id="rId15"/>
    <p:sldId id="534" r:id="rId16"/>
    <p:sldId id="535" r:id="rId17"/>
    <p:sldId id="536" r:id="rId18"/>
    <p:sldId id="537" r:id="rId19"/>
    <p:sldId id="526" r:id="rId20"/>
    <p:sldId id="52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2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640.png"/><Relationship Id="rId12" Type="http://schemas.openxmlformats.org/officeDocument/2006/relationships/image" Target="../media/image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5: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Random variables </a:t>
            </a:r>
            <a:r>
              <a:rPr lang="en-US" sz="2000" b="1" dirty="0" smtClean="0">
                <a:solidFill>
                  <a:schemeClr val="tx1"/>
                </a:solidFill>
              </a:rPr>
              <a:t>and</a:t>
            </a:r>
            <a:r>
              <a:rPr lang="en-US" sz="2000" b="1" dirty="0" smtClean="0">
                <a:solidFill>
                  <a:srgbClr val="7030A0"/>
                </a:solidFill>
              </a:rPr>
              <a:t> expected value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576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  <p:bldP spid="47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Many</a:t>
            </a:r>
            <a:r>
              <a:rPr lang="en-US" sz="3200" b="1" dirty="0" smtClean="0"/>
              <a:t> Random Variables </a:t>
            </a:r>
            <a:br>
              <a:rPr lang="en-US" sz="3200" b="1" dirty="0" smtClean="0"/>
            </a:br>
            <a:r>
              <a:rPr lang="en-US" sz="3200" b="1" dirty="0" smtClean="0"/>
              <a:t>for the </a:t>
            </a:r>
            <a:r>
              <a:rPr lang="en-US" sz="3200" b="1" u="sng" dirty="0" smtClean="0"/>
              <a:t>same</a:t>
            </a:r>
            <a:r>
              <a:rPr lang="en-US" sz="3200" b="1" dirty="0" smtClean="0"/>
              <a:t> Probability space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Random Experiment: </a:t>
            </a:r>
            <a:r>
              <a:rPr lang="en-US" sz="2000" dirty="0" smtClean="0"/>
              <a:t>Throwing a dice two times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X : </a:t>
            </a:r>
            <a:r>
              <a:rPr lang="en-US" sz="2000" dirty="0" smtClean="0"/>
              <a:t>the largest number seen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Y : </a:t>
            </a:r>
            <a:r>
              <a:rPr lang="en-US" sz="2000" dirty="0" smtClean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Expected value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/>
              <a:t>of a random variable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</a:t>
            </a:r>
            <a:r>
              <a:rPr lang="en-US" sz="3200" b="1" dirty="0" smtClean="0">
                <a:solidFill>
                  <a:srgbClr val="002060"/>
                </a:solidFill>
              </a:rPr>
              <a:t>value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 </a:t>
            </a:r>
            <a:r>
              <a:rPr lang="en-US" sz="4000" b="1" dirty="0" smtClean="0">
                <a:solidFill>
                  <a:srgbClr val="0070C0"/>
                </a:solidFill>
              </a:rPr>
              <a:t>1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  </a:t>
                </a:r>
                <a:r>
                  <a:rPr lang="en-US" sz="2000" b="1" dirty="0" smtClean="0"/>
                  <a:t>:  </a:t>
                </a:r>
                <a:r>
                  <a:rPr lang="en-US" sz="2000" dirty="0" smtClean="0"/>
                  <a:t>A fair coin is tossed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3600" dirty="0" smtClean="0"/>
                  <a:t>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4800" dirty="0" smtClean="0"/>
                  <a:t> </a:t>
                </a:r>
                <a:r>
                  <a:rPr lang="en-US" sz="2000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67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2667000"/>
            <a:ext cx="838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26670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2816832"/>
                <a:ext cx="1246046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6832"/>
                <a:ext cx="1246046" cy="764568"/>
              </a:xfrm>
              <a:prstGeom prst="rect">
                <a:avLst/>
              </a:prstGeom>
              <a:blipFill rotWithShape="1"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81200" y="2743200"/>
            <a:ext cx="609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2976" y="3581400"/>
                <a:ext cx="124604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76" y="3581400"/>
                <a:ext cx="1246047" cy="764568"/>
              </a:xfrm>
              <a:prstGeom prst="rect">
                <a:avLst/>
              </a:prstGeom>
              <a:blipFill rotWithShape="1"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164180" y="5098642"/>
                <a:ext cx="1322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80" y="5098642"/>
                <a:ext cx="13222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5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34000" y="5029200"/>
                <a:ext cx="3968522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 ⋯+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+⋯+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029200"/>
                <a:ext cx="3968522" cy="508216"/>
              </a:xfrm>
              <a:prstGeom prst="rect">
                <a:avLst/>
              </a:prstGeom>
              <a:blipFill rotWithShape="1">
                <a:blip r:embed="rId6"/>
                <a:stretch>
                  <a:fillRect r="-1225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502742" y="5669218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42" y="5669218"/>
                <a:ext cx="167885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3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29200" y="5581350"/>
                <a:ext cx="4389600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81350"/>
                <a:ext cx="4389600" cy="508216"/>
              </a:xfrm>
              <a:prstGeom prst="rect">
                <a:avLst/>
              </a:prstGeom>
              <a:blipFill rotWithShape="1">
                <a:blip r:embed="rId8"/>
                <a:stretch>
                  <a:fillRect r="-1247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32155" y="6278818"/>
                <a:ext cx="1249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5" y="6278818"/>
                <a:ext cx="124944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200" y="6216134"/>
                <a:ext cx="3405228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16134"/>
                <a:ext cx="3405228" cy="508216"/>
              </a:xfrm>
              <a:prstGeom prst="rect">
                <a:avLst/>
              </a:prstGeom>
              <a:blipFill rotWithShape="1">
                <a:blip r:embed="rId10"/>
                <a:stretch>
                  <a:fillRect r="-1604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629098"/>
                <a:ext cx="1628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29098"/>
                <a:ext cx="1628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49938" y="19812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26138" y="16002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own Ribbon 18"/>
              <p:cNvSpPr/>
              <p:nvPr/>
            </p:nvSpPr>
            <p:spPr>
              <a:xfrm>
                <a:off x="5867400" y="3547946"/>
                <a:ext cx="3352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Differentiating both sides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47946"/>
                <a:ext cx="3352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Down Ribbon 19"/>
              <p:cNvSpPr/>
              <p:nvPr/>
            </p:nvSpPr>
            <p:spPr>
              <a:xfrm>
                <a:off x="5039963" y="3533078"/>
                <a:ext cx="4217408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on both sides.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63" y="3533078"/>
                <a:ext cx="4217408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/>
      <p:bldP spid="5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 </a:t>
            </a:r>
            <a:r>
              <a:rPr lang="en-US" sz="4000" b="1" dirty="0" smtClean="0">
                <a:solidFill>
                  <a:srgbClr val="0070C0"/>
                </a:solidFill>
              </a:rPr>
              <a:t>2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 smtClean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letters</a:t>
                </a:r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 envelopes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letters correctly placed into envelopes.</a:t>
                </a:r>
                <a:r>
                  <a:rPr lang="en-US" sz="2000" b="1" dirty="0" smtClean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1" dirty="0"/>
                      <m:t> 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lang="en-US" sz="2000" dirty="0" smtClean="0"/>
                  <a:t>               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3821668"/>
                <a:ext cx="1495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21668"/>
                <a:ext cx="14959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3" t="-8197" r="-61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4419600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19600"/>
                <a:ext cx="36580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4495800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7569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258"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57600" y="4419600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419600"/>
                <a:ext cx="365806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02303" y="1905000"/>
            <a:ext cx="3017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1" y="2362200"/>
            <a:ext cx="227080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16738" y="23622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78338" y="30480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 </a:t>
            </a:r>
            <a:r>
              <a:rPr lang="en-US" sz="4000" b="1" dirty="0" smtClean="0">
                <a:solidFill>
                  <a:srgbClr val="0070C0"/>
                </a:solidFill>
              </a:rPr>
              <a:t>3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 smtClean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 smtClean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times pattern </a:t>
                </a:r>
                <a:r>
                  <a:rPr lang="en-US" sz="2000" b="1" dirty="0" smtClean="0"/>
                  <a:t>HHT</a:t>
                </a:r>
                <a:r>
                  <a:rPr lang="en-US" sz="2000" dirty="0" smtClean="0"/>
                  <a:t> appears.</a:t>
                </a:r>
                <a:r>
                  <a:rPr lang="en-US" sz="2000" b="1" dirty="0" smtClean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=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2303" y="1905000"/>
            <a:ext cx="3017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1" y="2971800"/>
            <a:ext cx="227080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59538" y="23622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2600" y="2362200"/>
            <a:ext cx="34508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19164" y="1992868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64" y="1992868"/>
                <a:ext cx="365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9696" y="3733800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96" y="3733800"/>
                <a:ext cx="365805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472451" y="4876800"/>
            <a:ext cx="8077200" cy="16794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simple solution is based on observation that there can be only one occurrence of </a:t>
            </a:r>
            <a:r>
              <a:rPr lang="en-US" b="1" dirty="0" smtClean="0">
                <a:solidFill>
                  <a:schemeClr val="tx1"/>
                </a:solidFill>
              </a:rPr>
              <a:t>HHT</a:t>
            </a:r>
            <a:r>
              <a:rPr lang="en-US" dirty="0" smtClean="0">
                <a:solidFill>
                  <a:schemeClr val="tx1"/>
                </a:solidFill>
              </a:rPr>
              <a:t> in 5 tosses. Another solution is based on solving the problem in a recursive manner. We follow the latter approach since it seems to be generalizable. So we start with the answer for 3, and then 4, and then solve for 5.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1" grpId="0" animBg="1"/>
      <p:bldP spid="12" grpId="0" animBg="1"/>
      <p:bldP spid="13" grpId="0" animBg="1"/>
      <p:bldP spid="9" grpId="0" animBg="1"/>
      <p:bldP spid="14" grpId="0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 </a:t>
            </a:r>
            <a:r>
              <a:rPr lang="en-US" sz="4000" b="1" dirty="0" smtClean="0">
                <a:solidFill>
                  <a:srgbClr val="0070C0"/>
                </a:solidFill>
              </a:rPr>
              <a:t>3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 smtClean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 smtClean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times pattern </a:t>
                </a:r>
                <a:r>
                  <a:rPr lang="en-US" sz="2000" b="1" dirty="0" smtClean="0"/>
                  <a:t>HHT</a:t>
                </a:r>
                <a:r>
                  <a:rPr lang="en-US" sz="2000" dirty="0" smtClean="0"/>
                  <a:t> appears.</a:t>
                </a:r>
                <a:r>
                  <a:rPr lang="en-US" sz="2000" b="1" dirty="0" smtClean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=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=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17304" y="1992868"/>
                <a:ext cx="36580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04" y="1992868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606867" y="3732234"/>
                <a:ext cx="66236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67" y="3732234"/>
                <a:ext cx="66236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87185"/>
              </p:ext>
            </p:extLst>
          </p:nvPr>
        </p:nvGraphicFramePr>
        <p:xfrm>
          <a:off x="6553200" y="297180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91579"/>
              </p:ext>
            </p:extLst>
          </p:nvPr>
        </p:nvGraphicFramePr>
        <p:xfrm>
          <a:off x="6553200" y="382524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82195" y="3733800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95" y="3733800"/>
                <a:ext cx="365805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62200" y="3853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4416468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6468"/>
                <a:ext cx="365806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219200" y="44958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38100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7357530" y="2319870"/>
            <a:ext cx="202452" cy="1049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8262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56922" y="382621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00918" y="3821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10245"/>
              </p:ext>
            </p:extLst>
          </p:nvPr>
        </p:nvGraphicFramePr>
        <p:xfrm>
          <a:off x="6553200" y="472440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80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505200" y="3765398"/>
                <a:ext cx="49404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765398"/>
                <a:ext cx="494046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8" grpId="0"/>
      <p:bldP spid="17" grpId="0"/>
      <p:bldP spid="18" grpId="0" animBg="1"/>
      <p:bldP spid="19" grpId="0" animBg="1"/>
      <p:bldP spid="20" grpId="0" animBg="1"/>
      <p:bldP spid="6" grpId="0"/>
      <p:bldP spid="21" grpId="0"/>
      <p:bldP spid="22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 </a:t>
            </a:r>
            <a:r>
              <a:rPr lang="en-US" sz="4000" b="1" dirty="0" smtClean="0">
                <a:solidFill>
                  <a:srgbClr val="0070C0"/>
                </a:solidFill>
              </a:rPr>
              <a:t>3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 smtClean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 smtClean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times pattern </a:t>
                </a:r>
                <a:r>
                  <a:rPr lang="en-US" sz="2000" b="1" dirty="0" smtClean="0"/>
                  <a:t>HHT</a:t>
                </a:r>
                <a:r>
                  <a:rPr lang="en-US" sz="2000" dirty="0" smtClean="0"/>
                  <a:t> appears.</a:t>
                </a:r>
                <a:r>
                  <a:rPr lang="en-US" sz="2000" b="1" dirty="0" smtClean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=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9696" y="5183396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96" y="5183396"/>
                <a:ext cx="365806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57292"/>
              </p:ext>
            </p:extLst>
          </p:nvPr>
        </p:nvGraphicFramePr>
        <p:xfrm>
          <a:off x="6553200" y="3200400"/>
          <a:ext cx="1828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50457"/>
              </p:ext>
            </p:extLst>
          </p:nvPr>
        </p:nvGraphicFramePr>
        <p:xfrm>
          <a:off x="6553200" y="382524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/>
                <a:gridCol w="350520"/>
                <a:gridCol w="350520"/>
                <a:gridCol w="350520"/>
                <a:gridCol w="350520"/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67200" y="38100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580814" y="4032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63216" y="3884864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16" y="3884864"/>
                <a:ext cx="36580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325903" y="44958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06320"/>
              </p:ext>
            </p:extLst>
          </p:nvPr>
        </p:nvGraphicFramePr>
        <p:xfrm>
          <a:off x="6553200" y="449580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/>
                <a:gridCol w="350520"/>
                <a:gridCol w="350520"/>
                <a:gridCol w="350520"/>
                <a:gridCol w="350520"/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48159"/>
              </p:ext>
            </p:extLst>
          </p:nvPr>
        </p:nvGraphicFramePr>
        <p:xfrm>
          <a:off x="6553200" y="525780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/>
                <a:gridCol w="350520"/>
                <a:gridCol w="350520"/>
                <a:gridCol w="350520"/>
                <a:gridCol w="350520"/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34231"/>
              </p:ext>
            </p:extLst>
          </p:nvPr>
        </p:nvGraphicFramePr>
        <p:xfrm>
          <a:off x="6553200" y="5970508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/>
                <a:gridCol w="350520"/>
                <a:gridCol w="350520"/>
                <a:gridCol w="350520"/>
                <a:gridCol w="350520"/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4495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*     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79376" y="3884864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76" y="3884864"/>
                <a:ext cx="482824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16200000">
            <a:off x="7424950" y="2243349"/>
            <a:ext cx="404903" cy="15091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95600" y="3886200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86200"/>
                <a:ext cx="365806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24200" y="3886200"/>
                <a:ext cx="4828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86200"/>
                <a:ext cx="482824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14718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93635" y="3883068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35" y="3883068"/>
                <a:ext cx="365806" cy="610936"/>
              </a:xfrm>
              <a:prstGeom prst="rect">
                <a:avLst/>
              </a:prstGeom>
              <a:blipFill rotWithShape="1"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10800000">
            <a:off x="5638801" y="3940313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3887" y="3912160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87" y="3912160"/>
                <a:ext cx="365806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59652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52242" y="3934675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42" y="3934675"/>
                <a:ext cx="365806" cy="610936"/>
              </a:xfrm>
              <a:prstGeom prst="rect">
                <a:avLst/>
              </a:prstGeom>
              <a:blipFill rotWithShape="1">
                <a:blip r:embed="rId10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232804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25394" y="3961064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4" y="3961064"/>
                <a:ext cx="365806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/>
          <p:cNvSpPr/>
          <p:nvPr/>
        </p:nvSpPr>
        <p:spPr>
          <a:xfrm rot="16200000">
            <a:off x="7694822" y="3208120"/>
            <a:ext cx="202452" cy="1049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8368" y="53050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9614" y="4038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013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8" grpId="0"/>
      <p:bldP spid="17" grpId="0"/>
      <p:bldP spid="6" grpId="0"/>
      <p:bldP spid="23" grpId="0"/>
      <p:bldP spid="7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letters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envelopes.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letters placed </a:t>
                </a:r>
                <a:r>
                  <a:rPr lang="en-US" sz="2000" b="1" dirty="0" smtClean="0"/>
                  <a:t>correctly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</a:t>
                </a:r>
                <a:r>
                  <a:rPr lang="en-US" sz="24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 coin is tossed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times.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 Random </a:t>
                </a:r>
                <a:r>
                  <a:rPr lang="en-US" sz="1800" dirty="0"/>
                  <a:t>Variable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The </a:t>
                </a:r>
                <a:r>
                  <a:rPr lang="en-US" sz="1800" dirty="0"/>
                  <a:t>number of </a:t>
                </a:r>
                <a:r>
                  <a:rPr lang="en-US" sz="1800" dirty="0" smtClean="0"/>
                  <a:t>times pattern</a:t>
                </a:r>
                <a:r>
                  <a:rPr lang="en-US" sz="1800" b="1" dirty="0" smtClean="0"/>
                  <a:t> HHT </a:t>
                </a:r>
                <a:r>
                  <a:rPr lang="en-US" sz="1800" dirty="0" smtClean="0"/>
                  <a:t>appears.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</a:t>
                </a:r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400" dirty="0">
                    <a:solidFill>
                      <a:srgbClr val="002060"/>
                    </a:solidFill>
                  </a:rPr>
                  <a:t>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 balls </a:t>
                </a:r>
                <a:r>
                  <a:rPr lang="en-US" sz="2000" dirty="0" smtClean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red balls preceding all blue balls.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37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0512" y="2209800"/>
            <a:ext cx="4378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996783"/>
            <a:ext cx="4378712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40512" y="5867400"/>
            <a:ext cx="52224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Spend at least 2 hours today trying to solve the 3 problems given in the previous slide.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2 hours will be very valuable for you in the long run.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 really mean it.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 smtClean="0"/>
                  <a:t> Give formal arguments in support of your answer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83658" y="6337610"/>
            <a:ext cx="432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y applying </a:t>
            </a:r>
            <a:r>
              <a:rPr lang="en-US" sz="2000" b="1" dirty="0" smtClean="0"/>
              <a:t>Partition Theorem</a:t>
            </a:r>
            <a:r>
              <a:rPr lang="en-US" sz="2000" dirty="0" smtClean="0"/>
              <a:t> carefully.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Recruitment </a:t>
            </a:r>
            <a:r>
              <a:rPr lang="en-US" sz="3200" dirty="0" smtClean="0"/>
              <a:t>problem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best person is selected. 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01690" y="2427754"/>
            <a:ext cx="23251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“the best” candidate 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occupying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place</a:t>
                </a:r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95" t="-8197" r="-12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blipFill rotWithShape="1">
                <a:blip r:embed="rId5"/>
                <a:stretch>
                  <a:fillRect l="-19298" t="-118072" r="-3258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 smtClean="0"/>
                  <a:t>) = </a:t>
                </a:r>
                <a:endParaRPr lang="en-US" b="1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5-Point Star 87"/>
          <p:cNvSpPr/>
          <p:nvPr/>
        </p:nvSpPr>
        <p:spPr>
          <a:xfrm>
            <a:off x="5077522" y="572615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153722" y="5214123"/>
            <a:ext cx="0" cy="272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6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4524" y="6107151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what conditions will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360" y="60960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best applicant be selected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happens ?</a:t>
                </a:r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blipFill rotWithShape="1">
                <a:blip r:embed="rId8"/>
                <a:stretch>
                  <a:fillRect l="-1077" t="-6250" r="-2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best among 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applicants</a:t>
                </a:r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23" t="-8197" r="-2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occupying a position among the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43" t="-8333" r="-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36109" y="6462956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Answer:</a:t>
            </a:r>
            <a:endParaRPr lang="en-US" b="1" dirty="0">
              <a:solidFill>
                <a:srgbClr val="006C3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101964" y="3352800"/>
            <a:ext cx="581589" cy="782031"/>
            <a:chOff x="2438400" y="3429000"/>
            <a:chExt cx="581589" cy="782031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blipFill rotWithShape="1">
                <a:blip r:embed="rId11"/>
                <a:stretch>
                  <a:fillRect t="-3000" r="-35135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ight Brace 114"/>
          <p:cNvSpPr/>
          <p:nvPr/>
        </p:nvSpPr>
        <p:spPr>
          <a:xfrm rot="5400000">
            <a:off x="2382069" y="317006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31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20504" y="228600"/>
                <a:ext cx="8294896" cy="13759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Conditioned on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y</a:t>
                </a:r>
                <a:r>
                  <a:rPr lang="en-US" dirty="0" smtClean="0"/>
                  <a:t>ou will have to define a partition of the </a:t>
                </a:r>
                <a:r>
                  <a:rPr lang="en-US" i="1" dirty="0" smtClean="0"/>
                  <a:t>reduced</a:t>
                </a:r>
                <a:r>
                  <a:rPr lang="en-US" dirty="0" smtClean="0"/>
                  <a:t> sample space based on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“</a:t>
                </a:r>
                <a:r>
                  <a:rPr lang="en-US" b="1" dirty="0" smtClean="0"/>
                  <a:t>the set of applicants that occupy first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 positions</a:t>
                </a:r>
                <a:r>
                  <a:rPr lang="en-US" dirty="0" smtClean="0"/>
                  <a:t>”.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provide suitable arguments to conclude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| </m:t>
                        </m:r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 smtClean="0"/>
                  <a:t>) </a:t>
                </a:r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b="1" dirty="0" smtClean="0"/>
                  <a:t> .</a:t>
                </a:r>
                <a:endParaRPr lang="en-IN" b="1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4" y="228600"/>
                <a:ext cx="8294896" cy="1375954"/>
              </a:xfrm>
              <a:prstGeom prst="rect">
                <a:avLst/>
              </a:prstGeom>
              <a:blipFill rotWithShape="1">
                <a:blip r:embed="rId13"/>
                <a:stretch>
                  <a:fillRect l="-587" t="-1322" b="-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  <p:bldP spid="106" grpId="0" animBg="1"/>
      <p:bldP spid="107" grpId="0"/>
      <p:bldP spid="108" grpId="0"/>
      <p:bldP spid="88" grpId="0" animBg="1"/>
      <p:bldP spid="90" grpId="0" animBg="1"/>
      <p:bldP spid="3" grpId="0"/>
      <p:bldP spid="29" grpId="0"/>
      <p:bldP spid="109" grpId="0"/>
      <p:bldP spid="110" grpId="0" animBg="1"/>
      <p:bldP spid="2" grpId="0" animBg="1"/>
      <p:bldP spid="31" grpId="0"/>
      <p:bldP spid="114" grpId="0" animBg="1"/>
      <p:bldP spid="115" grpId="0" animBg="1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Random Variable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Tossing a fair coin </a:t>
            </a:r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r>
              <a:rPr lang="en-US" sz="3200" b="1" dirty="0" smtClean="0"/>
              <a:t> times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72" y="1905000"/>
            <a:ext cx="232166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3652295" y="6023517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74977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HEADS in </a:t>
            </a:r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tosses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2858428"/>
            <a:ext cx="27560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Probability</a:t>
            </a:r>
            <a:r>
              <a:rPr lang="en-US" dirty="0" smtClean="0"/>
              <a:t> of getting </a:t>
            </a:r>
          </a:p>
          <a:p>
            <a:pPr algn="ctr"/>
            <a:r>
              <a:rPr lang="en-US" dirty="0" smtClean="0"/>
              <a:t>at least 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 HEADS in </a:t>
            </a:r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/>
              <a:t> tosses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145175"/>
            <a:ext cx="7210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Throwing </a:t>
            </a:r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/>
              <a:t> dices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962400" y="54102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Sum of numbers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throws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2590800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99438" y="2858428"/>
            <a:ext cx="24540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Probability</a:t>
            </a:r>
            <a:r>
              <a:rPr lang="en-US" dirty="0" smtClean="0"/>
              <a:t> of getting </a:t>
            </a:r>
          </a:p>
          <a:p>
            <a:pPr algn="ctr"/>
            <a:r>
              <a:rPr lang="en-US" dirty="0" smtClean="0"/>
              <a:t>total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sum </a:t>
            </a:r>
            <a:r>
              <a:rPr lang="en-US" dirty="0" smtClean="0">
                <a:solidFill>
                  <a:srgbClr val="0070C0"/>
                </a:solidFill>
              </a:rPr>
              <a:t>10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 throws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5531858"/>
            <a:ext cx="8380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/>
              <a:t> to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Putting </a:t>
                </a:r>
                <a14:m>
                  <m:oMath xmlns:m="http://schemas.openxmlformats.org/officeDocument/2006/math">
                    <m:r>
                      <a:rPr lang="en-US" sz="32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/>
                  <a:t>letters randomly uniformly </a:t>
                </a:r>
                <a:br>
                  <a:rPr lang="en-US" sz="3200" dirty="0"/>
                </a:br>
                <a:r>
                  <a:rPr lang="en-US" sz="3200" dirty="0"/>
                  <a:t>into </a:t>
                </a:r>
                <a14:m>
                  <m:oMath xmlns:m="http://schemas.openxmlformats.org/officeDocument/2006/math">
                    <m:r>
                      <a:rPr lang="en-US" sz="32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envelopes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429000" y="5410200"/>
            <a:ext cx="3005254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The numbers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letters that are correctly placed.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3392269"/>
                <a:ext cx="331077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7030A0"/>
                    </a:solidFill>
                  </a:rPr>
                  <a:t>Probability</a:t>
                </a:r>
                <a:r>
                  <a:rPr lang="en-US" dirty="0" smtClean="0"/>
                  <a:t> of getting </a:t>
                </a:r>
              </a:p>
              <a:p>
                <a:pPr algn="ctr"/>
                <a:r>
                  <a:rPr lang="en-US" dirty="0" smtClean="0"/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letters correctly placed.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392269"/>
                <a:ext cx="331077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84" t="-3670" r="-2569" b="-119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14738"/>
            <a:ext cx="1437947" cy="957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38284"/>
            <a:ext cx="1329836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37391" y="3908703"/>
                <a:ext cx="983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letters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1" y="3908703"/>
                <a:ext cx="9832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8952" y="2825118"/>
                <a:ext cx="13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envelopes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52" y="2825118"/>
                <a:ext cx="13270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75220" y="5532711"/>
                <a:ext cx="7530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20" y="5532711"/>
                <a:ext cx="75309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556" t="-6452" r="-1031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2" grpId="2" uiExpand="1" build="allAtOnce" animBg="1"/>
      <p:bldP spid="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</TotalTime>
  <Words>1257</Words>
  <Application>Microsoft Office PowerPoint</Application>
  <PresentationFormat>On-screen Show (4:3)</PresentationFormat>
  <Paragraphs>280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Mathematic for Computer Science - III CS203B </vt:lpstr>
      <vt:lpstr>PowerPoint Presentation</vt:lpstr>
      <vt:lpstr>Balls Out of Bin</vt:lpstr>
      <vt:lpstr>Recruitment problem</vt:lpstr>
      <vt:lpstr>PowerPoint Presentation</vt:lpstr>
      <vt:lpstr>Random Variable</vt:lpstr>
      <vt:lpstr>Tossing a fair coin 5 times</vt:lpstr>
      <vt:lpstr>Throwing 3 dices</vt:lpstr>
      <vt:lpstr>Putting n letters randomly uniformly  into n envelopes</vt:lpstr>
      <vt:lpstr>Random variable</vt:lpstr>
      <vt:lpstr>Many Random Variables  for the same Probability space</vt:lpstr>
      <vt:lpstr>Expected value  of a random variable</vt:lpstr>
      <vt:lpstr>Expected Value of a random variable (average value)</vt:lpstr>
      <vt:lpstr>Example 1</vt:lpstr>
      <vt:lpstr>Example 2</vt:lpstr>
      <vt:lpstr>Example 3</vt:lpstr>
      <vt:lpstr>Example 3</vt:lpstr>
      <vt:lpstr>Example 3</vt:lpstr>
      <vt:lpstr>Can we solve these problems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553</cp:revision>
  <dcterms:created xsi:type="dcterms:W3CDTF">2011-12-03T04:13:03Z</dcterms:created>
  <dcterms:modified xsi:type="dcterms:W3CDTF">2018-08-08T11:23:02Z</dcterms:modified>
</cp:coreProperties>
</file>