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428" r:id="rId2"/>
    <p:sldId id="513" r:id="rId3"/>
    <p:sldId id="538" r:id="rId4"/>
    <p:sldId id="559" r:id="rId5"/>
    <p:sldId id="543" r:id="rId6"/>
    <p:sldId id="516" r:id="rId7"/>
    <p:sldId id="544" r:id="rId8"/>
    <p:sldId id="550" r:id="rId9"/>
    <p:sldId id="546" r:id="rId10"/>
    <p:sldId id="547" r:id="rId11"/>
    <p:sldId id="551" r:id="rId12"/>
    <p:sldId id="557" r:id="rId13"/>
    <p:sldId id="548" r:id="rId14"/>
    <p:sldId id="549" r:id="rId15"/>
    <p:sldId id="552" r:id="rId16"/>
    <p:sldId id="553" r:id="rId17"/>
    <p:sldId id="55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3" Type="http://schemas.openxmlformats.org/officeDocument/2006/relationships/image" Target="../media/image130.png"/><Relationship Id="rId7" Type="http://schemas.openxmlformats.org/officeDocument/2006/relationships/image" Target="../media/image28.png"/><Relationship Id="rId12" Type="http://schemas.openxmlformats.org/officeDocument/2006/relationships/image" Target="../media/image28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70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image" Target="../media/image210.png"/><Relationship Id="rId4" Type="http://schemas.openxmlformats.org/officeDocument/2006/relationships/image" Target="../media/image14.jpeg"/><Relationship Id="rId9" Type="http://schemas.openxmlformats.org/officeDocument/2006/relationships/image" Target="../media/image22.gif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11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00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60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5" Type="http://schemas.openxmlformats.org/officeDocument/2006/relationships/image" Target="../media/image350.png"/><Relationship Id="rId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0.jp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gif"/><Relationship Id="rId7" Type="http://schemas.openxmlformats.org/officeDocument/2006/relationships/image" Target="../media/image23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gif"/><Relationship Id="rId10" Type="http://schemas.openxmlformats.org/officeDocument/2006/relationships/image" Target="../media/image211.png"/><Relationship Id="rId4" Type="http://schemas.openxmlformats.org/officeDocument/2006/relationships/image" Target="../media/image10.jpg"/><Relationship Id="rId9" Type="http://schemas.openxmlformats.org/officeDocument/2006/relationships/image" Target="../media/image1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0.png"/><Relationship Id="rId7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002060"/>
                </a:solidFill>
              </a:rPr>
              <a:t>CS203B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Lecture 6: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Linearity</a:t>
            </a:r>
            <a:r>
              <a:rPr lang="en-US" sz="2000" b="1" dirty="0" smtClean="0">
                <a:solidFill>
                  <a:schemeClr val="tx1"/>
                </a:solidFill>
              </a:rPr>
              <a:t> of </a:t>
            </a:r>
            <a:r>
              <a:rPr lang="en-US" sz="2000" b="1" dirty="0" smtClean="0">
                <a:solidFill>
                  <a:srgbClr val="0070C0"/>
                </a:solidFill>
              </a:rPr>
              <a:t>expectation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Sum</a:t>
            </a:r>
            <a:r>
              <a:rPr lang="en-US" sz="3200" b="1" dirty="0" smtClean="0">
                <a:solidFill>
                  <a:srgbClr val="002060"/>
                </a:solidFill>
              </a:rPr>
              <a:t> of Random Variables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</a:t>
                </a: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be random variables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defined over a probability space </a:t>
                </a:r>
                <a:r>
                  <a:rPr lang="en-US" sz="1800" dirty="0"/>
                  <a:t>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 </a:t>
                </a:r>
                <a:r>
                  <a:rPr lang="en-US" sz="1800" dirty="0" smtClean="0"/>
                  <a:t>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 smtClean="0"/>
                  <a:t>ϵ</a:t>
                </a:r>
                <a:r>
                  <a:rPr lang="en-US" sz="2400" dirty="0" smtClean="0"/>
                  <a:t> </a:t>
                </a:r>
                <a:r>
                  <a:rPr lang="el-GR" sz="2400" b="1" dirty="0" smtClean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 smtClean="0"/>
                  <a:t> is said  to be the </a:t>
                </a:r>
                <a:r>
                  <a:rPr lang="en-US" sz="1800" b="1" dirty="0" smtClean="0"/>
                  <a:t>sum of random variables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 </a:t>
                </a:r>
                <a:r>
                  <a:rPr lang="en-US" sz="1800" b="1" dirty="0" smtClean="0"/>
                  <a:t>compact notation 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be random variables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defined </a:t>
                </a:r>
                <a:r>
                  <a:rPr lang="en-US" sz="1800" dirty="0"/>
                  <a:t>over a probability space 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is said  to be the sum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 </a:t>
                </a:r>
                <a:r>
                  <a:rPr lang="en-US" sz="1800" b="1" dirty="0"/>
                  <a:t>compact notation 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590800" y="3505200"/>
                <a:ext cx="16002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505200"/>
                <a:ext cx="16002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667000" y="5867400"/>
                <a:ext cx="25146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…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867400"/>
                <a:ext cx="25146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3030" r="-962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953000" y="22860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48006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Problem 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3200" b="1" dirty="0" smtClean="0"/>
                  <a:t>: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0070C0"/>
                    </a:solidFill>
                  </a:rPr>
                </a:br>
                <a:r>
                  <a:rPr lang="en-US" sz="3200" b="1" dirty="0" smtClean="0"/>
                  <a:t>Pattern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006C31"/>
                    </a:solidFill>
                  </a:rPr>
                  <a:t>HH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in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tosses of a fair coin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91600" cy="4953000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                             </m:t>
                              </m:r>
                              <m:r>
                                <a:rPr lang="en-US" sz="2000" i="1" smtClean="0">
                                  <a:latin typeface="Cambria Math"/>
                                </a:rPr>
                                <m:t>  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                      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dirty="0"/>
                  <a:t> 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2000" dirty="0">
                    <a:solidFill>
                      <a:srgbClr val="00206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Answer 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=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𝐇𝐇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𝐓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occurs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at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th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location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</a:t>
                </a: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        =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91600" cy="4953000"/>
              </a:xfrm>
              <a:blipFill rotWithShape="1">
                <a:blip r:embed="rId3"/>
                <a:stretch>
                  <a:fillRect l="-746" t="-616" b="-3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7620000" y="5506764"/>
            <a:ext cx="609600" cy="614065"/>
          </a:xfrm>
          <a:prstGeom prst="smileyFace">
            <a:avLst>
              <a:gd name="adj" fmla="val 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C:\Users\Surender Baswana\Desktop\coin-to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72" y="1371600"/>
            <a:ext cx="868328" cy="136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6158"/>
              </p:ext>
            </p:extLst>
          </p:nvPr>
        </p:nvGraphicFramePr>
        <p:xfrm>
          <a:off x="1066800" y="2758440"/>
          <a:ext cx="609600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6C31"/>
                          </a:solidFill>
                        </a:rPr>
                        <a:t>H</a:t>
                      </a:r>
                      <a:endParaRPr lang="en-US" b="1" dirty="0">
                        <a:solidFill>
                          <a:srgbClr val="006C3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81788" y="1641088"/>
            <a:ext cx="318612" cy="1102112"/>
            <a:chOff x="2736294" y="1564888"/>
            <a:chExt cx="318612" cy="1102112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895600" y="1954124"/>
              <a:ext cx="0" cy="71287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736294" y="156488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294" y="1564888"/>
                  <a:ext cx="31861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307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66800" y="5766371"/>
                <a:ext cx="36580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66371"/>
                <a:ext cx="365805" cy="610936"/>
              </a:xfrm>
              <a:prstGeom prst="rect">
                <a:avLst/>
              </a:prstGeom>
              <a:blipFill rotWithShape="1">
                <a:blip r:embed="rId6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49702" y="5766371"/>
                <a:ext cx="48282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02" y="5766371"/>
                <a:ext cx="482824" cy="610936"/>
              </a:xfrm>
              <a:prstGeom prst="rect">
                <a:avLst/>
              </a:prstGeom>
              <a:blipFill rotWithShape="1">
                <a:blip r:embed="rId7"/>
                <a:stretch>
                  <a:fillRect r="-17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00200" y="5749122"/>
                <a:ext cx="48282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749122"/>
                <a:ext cx="482824" cy="610936"/>
              </a:xfrm>
              <a:prstGeom prst="rect">
                <a:avLst/>
              </a:prstGeom>
              <a:blipFill rotWithShape="1">
                <a:blip r:embed="rId8"/>
                <a:stretch>
                  <a:fillRect r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871464" y="27604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08195" y="276282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17990" y="277077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Trapezoid 28"/>
          <p:cNvSpPr/>
          <p:nvPr/>
        </p:nvSpPr>
        <p:spPr>
          <a:xfrm rot="5400000">
            <a:off x="7245587" y="1279079"/>
            <a:ext cx="1815626" cy="1676400"/>
          </a:xfrm>
          <a:prstGeom prst="trapezoid">
            <a:avLst>
              <a:gd name="adj" fmla="val 44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805892"/>
            <a:ext cx="906604" cy="1038997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166698" y="1209466"/>
            <a:ext cx="312596" cy="19147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Ribbon 23"/>
          <p:cNvSpPr/>
          <p:nvPr/>
        </p:nvSpPr>
        <p:spPr>
          <a:xfrm>
            <a:off x="3200400" y="5629297"/>
            <a:ext cx="3678534" cy="91987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Since outcome of each coin toss is independent of other coins, so …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00382" y="4800600"/>
                <a:ext cx="3227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𝐇𝐇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𝐓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occur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at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th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location</m:t>
                    </m:r>
                    <m:r>
                      <m:rPr>
                        <m:nor/>
                      </m:rPr>
                      <a:rPr lang="en-US" dirty="0"/>
                      <m:t>) 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82" y="4800600"/>
                <a:ext cx="322716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701" t="-8333" r="-22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91000" y="4800600"/>
                <a:ext cx="400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𝐇𝐇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𝐓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doesn</m:t>
                        </m:r>
                      </m:e>
                      <m:sup>
                        <m:r>
                          <a:rPr lang="en-US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t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occur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at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th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location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800600"/>
                <a:ext cx="4007764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370" t="-8333" r="-16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76777" y="3135869"/>
                <a:ext cx="2989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  <m:brk m:alnAt="7"/>
                        </m:rPr>
                        <a:rPr lang="en-US">
                          <a:latin typeface="Cambria Math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HH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rgbClr val="C00000"/>
                          </a:solidFill>
                          <a:latin typeface="Cambria Math"/>
                        </a:rPr>
                        <m:t>T</m:t>
                      </m:r>
                      <m:r>
                        <a:rPr lang="en-US" dirty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occurs</m:t>
                      </m:r>
                      <m:r>
                        <a:rPr lang="en-US" dirty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at</m:t>
                      </m:r>
                      <m:r>
                        <a:rPr lang="en-US" dirty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th</m:t>
                      </m:r>
                      <m:r>
                        <a:rPr lang="en-US" dirty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location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777" y="3135869"/>
                <a:ext cx="29899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224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91000" y="3352800"/>
                <a:ext cx="1228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otherwise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352800"/>
                <a:ext cx="122822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59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/>
          <p:cNvSpPr/>
          <p:nvPr/>
        </p:nvSpPr>
        <p:spPr>
          <a:xfrm>
            <a:off x="2793876" y="2726837"/>
            <a:ext cx="1320924" cy="39736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29400" y="6107668"/>
            <a:ext cx="2517356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It is so easy and compact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/>
              <p:cNvSpPr/>
              <p:nvPr/>
            </p:nvSpPr>
            <p:spPr>
              <a:xfrm>
                <a:off x="2057400" y="5334000"/>
                <a:ext cx="3276600" cy="1295400"/>
              </a:xfrm>
              <a:prstGeom prst="cloudCallout">
                <a:avLst>
                  <a:gd name="adj1" fmla="val -53018"/>
                  <a:gd name="adj2" fmla="val 7255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Does there exist any relation between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’s ?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334000"/>
                <a:ext cx="3276600" cy="1295400"/>
              </a:xfrm>
              <a:prstGeom prst="cloudCallout">
                <a:avLst>
                  <a:gd name="adj1" fmla="val -53018"/>
                  <a:gd name="adj2" fmla="val 72551"/>
                </a:avLst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Down Ribbon 32"/>
              <p:cNvSpPr/>
              <p:nvPr/>
            </p:nvSpPr>
            <p:spPr>
              <a:xfrm>
                <a:off x="4861932" y="5094351"/>
                <a:ext cx="4282069" cy="77304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 can define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each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≤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Down Ribbon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932" y="5094351"/>
                <a:ext cx="4282069" cy="77304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5"/>
                <a:stretch>
                  <a:fillRect b="-9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loud Callout 33"/>
          <p:cNvSpPr/>
          <p:nvPr/>
        </p:nvSpPr>
        <p:spPr>
          <a:xfrm>
            <a:off x="3829050" y="3238500"/>
            <a:ext cx="4838700" cy="1181100"/>
          </a:xfrm>
          <a:prstGeom prst="cloudCallout">
            <a:avLst>
              <a:gd name="adj1" fmla="val -53018"/>
              <a:gd name="adj2" fmla="val 7255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would you focus on while taking </a:t>
            </a:r>
            <a:r>
              <a:rPr lang="en-US" i="1" dirty="0" smtClean="0">
                <a:solidFill>
                  <a:schemeClr val="tx1"/>
                </a:solidFill>
              </a:rPr>
              <a:t>microscopic</a:t>
            </a:r>
            <a:r>
              <a:rPr lang="en-US" dirty="0" smtClean="0">
                <a:solidFill>
                  <a:schemeClr val="tx1"/>
                </a:solidFill>
              </a:rPr>
              <a:t> approach of this experiment?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8" grpId="0" animBg="1"/>
      <p:bldP spid="28" grpId="1" animBg="1"/>
      <p:bldP spid="10" grpId="0"/>
      <p:bldP spid="18" grpId="0"/>
      <p:bldP spid="19" grpId="0"/>
      <p:bldP spid="12" grpId="0"/>
      <p:bldP spid="21" grpId="0"/>
      <p:bldP spid="22" grpId="0"/>
      <p:bldP spid="29" grpId="0" animBg="1"/>
      <p:bldP spid="24" grpId="0" animBg="1"/>
      <p:bldP spid="24" grpId="1" animBg="1"/>
      <p:bldP spid="14" grpId="0"/>
      <p:bldP spid="15" grpId="0"/>
      <p:bldP spid="16" grpId="0"/>
      <p:bldP spid="17" grpId="0"/>
      <p:bldP spid="20" grpId="0" animBg="1"/>
      <p:bldP spid="27" grpId="0" animBg="1"/>
      <p:bldP spid="27" grpId="1" animBg="1"/>
      <p:bldP spid="32" grpId="0" animBg="1"/>
      <p:bldP spid="33" grpId="0" animBg="1"/>
      <p:bldP spid="34" grpId="0" animBg="1"/>
      <p:bldP spid="3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Problem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3200" b="1" dirty="0"/>
                  <a:t>: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>
                    <a:solidFill>
                      <a:srgbClr val="0070C0"/>
                    </a:solidFill>
                  </a:rPr>
                </a:br>
                <a:r>
                  <a:rPr lang="en-US" sz="3200" b="1" dirty="0"/>
                  <a:t>Pattern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HH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in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tosses of a fair coin</a:t>
                </a:r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2060"/>
                    </a:solidFill>
                  </a:rPr>
                  <a:t>Consider any elementary event.</a:t>
                </a:r>
                <a:endParaRPr lang="en-US" sz="1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     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?</a:t>
                </a: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       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3"/>
                <a:stretch>
                  <a:fillRect l="-667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082658"/>
                  </p:ext>
                </p:extLst>
              </p:nvPr>
            </p:nvGraphicFramePr>
            <p:xfrm>
              <a:off x="152401" y="4744720"/>
              <a:ext cx="8188861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4140"/>
                    <a:gridCol w="531080"/>
                    <a:gridCol w="617202"/>
                    <a:gridCol w="574140"/>
                    <a:gridCol w="624377"/>
                    <a:gridCol w="674802"/>
                    <a:gridCol w="574140"/>
                    <a:gridCol w="574140"/>
                    <a:gridCol w="574140"/>
                    <a:gridCol w="574140"/>
                    <a:gridCol w="574140"/>
                    <a:gridCol w="574140"/>
                    <a:gridCol w="574140"/>
                    <a:gridCol w="57414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𝟔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𝟕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𝟗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𝟏𝟎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𝟏𝟐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𝟏𝟑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𝟏𝟒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4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082658"/>
                  </p:ext>
                </p:extLst>
              </p:nvPr>
            </p:nvGraphicFramePr>
            <p:xfrm>
              <a:off x="152401" y="4744720"/>
              <a:ext cx="8188861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4140"/>
                    <a:gridCol w="531080"/>
                    <a:gridCol w="617202"/>
                    <a:gridCol w="574140"/>
                    <a:gridCol w="624377"/>
                    <a:gridCol w="674802"/>
                    <a:gridCol w="574140"/>
                    <a:gridCol w="574140"/>
                    <a:gridCol w="574140"/>
                    <a:gridCol w="574140"/>
                    <a:gridCol w="574140"/>
                    <a:gridCol w="574140"/>
                    <a:gridCol w="574140"/>
                    <a:gridCol w="57414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639" r="-132978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8046" t="-1639" r="-133678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79208" t="-1639" r="-105148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96842" t="-1639" r="-101789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69608" t="-1639" r="-84803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31532" t="-1639" r="-6792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27660" t="-1639" r="-702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727660" t="-1639" r="-602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27660" t="-1639" r="-502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27660" t="-1639" r="-402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6842" t="-1639" r="-29789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28723" t="-1639" r="-20106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28723" t="-1639" r="-10106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28723" t="-1639" r="-1064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32" name="Group 31"/>
          <p:cNvGrpSpPr/>
          <p:nvPr/>
        </p:nvGrpSpPr>
        <p:grpSpPr>
          <a:xfrm>
            <a:off x="7144392" y="2617232"/>
            <a:ext cx="2262311" cy="914400"/>
            <a:chOff x="6477000" y="2600325"/>
            <a:chExt cx="2262311" cy="914400"/>
          </a:xfrm>
        </p:grpSpPr>
        <p:sp>
          <p:nvSpPr>
            <p:cNvPr id="7" name="Right Brace 6"/>
            <p:cNvSpPr/>
            <p:nvPr/>
          </p:nvSpPr>
          <p:spPr>
            <a:xfrm>
              <a:off x="6477000" y="2600325"/>
              <a:ext cx="155448" cy="9144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553200" y="2831068"/>
                  <a:ext cx="218611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2060"/>
                      </a:solidFill>
                      <a:ea typeface="Cambria Math"/>
                    </a:rPr>
                    <a:t>An elementary event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2831068"/>
                  <a:ext cx="2186111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28" t="-4717" r="-417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524000" y="5867400"/>
                <a:ext cx="56388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⋯ 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𝟏𝟑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𝟏𝟒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867400"/>
                <a:ext cx="5638800" cy="457200"/>
              </a:xfrm>
              <a:prstGeom prst="roundRect">
                <a:avLst/>
              </a:prstGeom>
              <a:blipFill rotWithShape="1">
                <a:blip r:embed="rId6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0" y="3124200"/>
            <a:ext cx="1826141" cy="1017806"/>
            <a:chOff x="0" y="2868394"/>
            <a:chExt cx="1826141" cy="1017806"/>
          </a:xfrm>
        </p:grpSpPr>
        <p:sp>
          <p:nvSpPr>
            <p:cNvPr id="9" name="TextBox 8"/>
            <p:cNvSpPr txBox="1"/>
            <p:nvPr/>
          </p:nvSpPr>
          <p:spPr>
            <a:xfrm>
              <a:off x="0" y="2868394"/>
              <a:ext cx="1826141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number of </a:t>
              </a:r>
              <a:r>
                <a:rPr lang="en-US" b="1" dirty="0" smtClean="0">
                  <a:solidFill>
                    <a:srgbClr val="002060"/>
                  </a:solidFill>
                </a:rPr>
                <a:t>times </a:t>
              </a:r>
            </a:p>
            <a:p>
              <a:r>
                <a:rPr lang="en-US" b="1" dirty="0" smtClean="0">
                  <a:solidFill>
                    <a:srgbClr val="002060"/>
                  </a:solidFill>
                </a:rPr>
                <a:t>HHT appears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9" idx="2"/>
            </p:cNvCxnSpPr>
            <p:nvPr/>
          </p:nvCxnSpPr>
          <p:spPr>
            <a:xfrm>
              <a:off x="913071" y="3514725"/>
              <a:ext cx="610929" cy="3714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162800" y="5862935"/>
                <a:ext cx="1890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5862935"/>
                <a:ext cx="1890197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581" t="-10526" r="-77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67727"/>
              </p:ext>
            </p:extLst>
          </p:nvPr>
        </p:nvGraphicFramePr>
        <p:xfrm>
          <a:off x="1066800" y="2758440"/>
          <a:ext cx="609600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6C31"/>
                          </a:solidFill>
                        </a:rPr>
                        <a:t>H</a:t>
                      </a:r>
                      <a:endParaRPr lang="en-US" b="1" dirty="0">
                        <a:solidFill>
                          <a:srgbClr val="006C3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28600" y="5104883"/>
            <a:ext cx="7924800" cy="381517"/>
            <a:chOff x="228600" y="5104883"/>
            <a:chExt cx="7924800" cy="381517"/>
          </a:xfrm>
        </p:grpSpPr>
        <p:sp>
          <p:nvSpPr>
            <p:cNvPr id="3" name="TextBox 2"/>
            <p:cNvSpPr txBox="1"/>
            <p:nvPr/>
          </p:nvSpPr>
          <p:spPr>
            <a:xfrm>
              <a:off x="1905000" y="5117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00427" y="51048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498914" y="51048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61114" y="5117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371600" y="510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593914" y="5117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3514" y="5117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813114" y="510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565714" y="510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175314" y="510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318314" y="510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851714" y="510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28600" y="5117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65114" y="5117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129" name="Rounded Rectangle 128"/>
          <p:cNvSpPr/>
          <p:nvPr/>
        </p:nvSpPr>
        <p:spPr>
          <a:xfrm>
            <a:off x="1905000" y="2726837"/>
            <a:ext cx="1320924" cy="39736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4089276" y="2743200"/>
            <a:ext cx="1320924" cy="39736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91576" y="3974068"/>
                <a:ext cx="37542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76" y="3974068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/>
          <p:cNvCxnSpPr/>
          <p:nvPr/>
        </p:nvCxnSpPr>
        <p:spPr>
          <a:xfrm>
            <a:off x="2206686" y="2030324"/>
            <a:ext cx="0" cy="71287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066800" y="2373868"/>
            <a:ext cx="616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1      2       3       4      5      6      7     8      9      10    11    12     13   14</a:t>
            </a:r>
            <a:endParaRPr lang="en-US" dirty="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4343400" y="1981200"/>
            <a:ext cx="0" cy="71287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86013" y="1359932"/>
                <a:ext cx="96372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013" y="1359932"/>
                <a:ext cx="96372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75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62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3" grpId="0" animBg="1"/>
      <p:bldP spid="41" grpId="0"/>
      <p:bldP spid="129" grpId="0" animBg="1"/>
      <p:bldP spid="129" grpId="1" animBg="1"/>
      <p:bldP spid="130" grpId="0" animBg="1"/>
      <p:bldP spid="130" grpId="1" animBg="1"/>
      <p:bldP spid="10" grpId="0" animBg="1"/>
      <p:bldP spid="134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What have we learnt till now?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Letters into envelopes </a:t>
                </a:r>
                <a:r>
                  <a:rPr lang="en-US" sz="2000" dirty="0" smtClean="0"/>
                  <a:t>experiment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</a:t>
                </a:r>
                <a:r>
                  <a:rPr lang="en-US" sz="1800" dirty="0" smtClean="0"/>
                  <a:t>the number </a:t>
                </a:r>
                <a:r>
                  <a:rPr lang="en-US" sz="1800" dirty="0"/>
                  <a:t>of </a:t>
                </a:r>
                <a:r>
                  <a:rPr lang="en-US" sz="1800" dirty="0" smtClean="0"/>
                  <a:t>letters correctly placed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/>
                  <a:t>Aim: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Pattern HHT in n coin tosses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Y</a:t>
                </a:r>
                <a:r>
                  <a:rPr lang="en-US" sz="2000" dirty="0"/>
                  <a:t>: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number of </a:t>
                </a:r>
                <a:r>
                  <a:rPr lang="en-US" sz="1800" dirty="0" smtClean="0"/>
                  <a:t>times HHT appears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/>
                  <a:t>Aim:</a:t>
                </a:r>
                <a:r>
                  <a:rPr lang="en-US" sz="2000" dirty="0" smtClean="0"/>
                  <a:t>            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Y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=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1066800" y="3429000"/>
                <a:ext cx="22860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29000"/>
                <a:ext cx="2286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t="-81013" b="-130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562600" y="3352800"/>
                <a:ext cx="22860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352800"/>
                <a:ext cx="2286000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t="-79747" b="-130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304800" y="5029200"/>
                <a:ext cx="3276600" cy="1295400"/>
              </a:xfrm>
              <a:prstGeom prst="cloudCallout">
                <a:avLst>
                  <a:gd name="adj1" fmla="val -53018"/>
                  <a:gd name="adj2" fmla="val 7255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002060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E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029200"/>
                <a:ext cx="3276600" cy="1295400"/>
              </a:xfrm>
              <a:prstGeom prst="cloudCallout">
                <a:avLst>
                  <a:gd name="adj1" fmla="val -53018"/>
                  <a:gd name="adj2" fmla="val 72551"/>
                </a:avLst>
              </a:prstGeom>
              <a:blipFill rotWithShape="1">
                <a:blip r:embed="rId6"/>
                <a:stretch>
                  <a:fillRect t="-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/>
              <p:cNvSpPr/>
              <p:nvPr/>
            </p:nvSpPr>
            <p:spPr>
              <a:xfrm>
                <a:off x="4953000" y="5029200"/>
                <a:ext cx="3276600" cy="1295400"/>
              </a:xfrm>
              <a:prstGeom prst="cloudCallout">
                <a:avLst>
                  <a:gd name="adj1" fmla="val 67348"/>
                  <a:gd name="adj2" fmla="val 6738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002060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𝒀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2060"/>
                            </a:solidFill>
                          </a:rPr>
                          <m:t>E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𝒀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029200"/>
                <a:ext cx="3276600" cy="1295400"/>
              </a:xfrm>
              <a:prstGeom prst="cloudCallout">
                <a:avLst>
                  <a:gd name="adj1" fmla="val 67348"/>
                  <a:gd name="adj2" fmla="val 67386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96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  <p:bldP spid="6" grpId="0" build="p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The main question ?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be random variables 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such </a:t>
                </a:r>
                <a:r>
                  <a:rPr lang="en-US" sz="2000" dirty="0"/>
                  <a:t>that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 smtClean="0"/>
                  <a:t>,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 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]= 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        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𝑾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400" b="1" i="1" dirty="0">
                            <a:latin typeface="Cambria Math"/>
                          </a:rPr>
                          <m:t>(</m:t>
                        </m:r>
                        <m:r>
                          <a:rPr lang="en-US" sz="2400" b="1" i="1" dirty="0" smtClean="0"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i="0" dirty="0" smtClean="0">
                            <a:solidFill>
                              <a:schemeClr val="tx1"/>
                            </a:solidFill>
                          </a:rPr>
                          <m:t>)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𝑾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 </m:t>
                        </m:r>
                        <m:r>
                          <a:rPr lang="en-US" sz="2800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  <m:r>
                      <a:rPr lang="en-US" sz="2800" b="1" i="1" dirty="0" smtClean="0">
                        <a:latin typeface="Cambria Math"/>
                      </a:rPr>
                      <m:t>   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    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400" dirty="0"/>
                          <m:t>ϵ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𝑾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l-GR" sz="24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dirty="0"/>
                          <m:t>)  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𝐄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2400" b="1">
                        <a:latin typeface="Cambria Math"/>
                      </a:rPr>
                      <m:t>𝐄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4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2400" b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62200" y="2362200"/>
            <a:ext cx="32004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3276600"/>
            <a:ext cx="609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4200" y="3248722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9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Problem </a:t>
            </a:r>
            <a:r>
              <a:rPr lang="en-US" sz="2800" b="1" dirty="0">
                <a:solidFill>
                  <a:srgbClr val="0070C0"/>
                </a:solidFill>
              </a:rPr>
              <a:t>1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0070C0"/>
                </a:solidFill>
              </a:rPr>
              <a:t/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Letters </a:t>
            </a:r>
            <a:r>
              <a:rPr lang="en-US" sz="2800" b="1" dirty="0"/>
              <a:t>and</a:t>
            </a:r>
            <a:r>
              <a:rPr lang="en-US" sz="2800" b="1" dirty="0">
                <a:solidFill>
                  <a:srgbClr val="0070C0"/>
                </a:solidFill>
              </a:rPr>
              <a:t> envelopes</a:t>
            </a:r>
            <a:endParaRPr 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 smtClean="0"/>
                  <a:t> : the </a:t>
                </a:r>
                <a:r>
                  <a:rPr lang="en-US" sz="1800" dirty="0"/>
                  <a:t>number of </a:t>
                </a:r>
                <a:r>
                  <a:rPr lang="en-US" sz="1800" dirty="0" smtClean="0"/>
                  <a:t>no. of letters correctly placed.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Using Linearity of Expectation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</m:oMath>
                </a14:m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]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18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𝐄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           </a:t>
                </a:r>
                <a:endParaRPr lang="en-US" sz="18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2"/>
                <a:stretch>
                  <a:fillRect l="-815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00" y="1460316"/>
            <a:ext cx="1941700" cy="129261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38" y="1494699"/>
            <a:ext cx="132983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6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Problem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800" b="1" dirty="0"/>
                  <a:t>: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/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/>
                  <a:t>Pattern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HH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T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/>
                  <a:t>in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/>
                  <a:t>tosses of a fair coin</a:t>
                </a:r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 smtClean="0"/>
                  <a:t> : the </a:t>
                </a:r>
                <a:r>
                  <a:rPr lang="en-US" sz="1800" dirty="0"/>
                  <a:t>number </a:t>
                </a:r>
                <a:r>
                  <a:rPr lang="en-US" sz="1800" dirty="0" smtClean="0"/>
                  <a:t>times pattern HHT appears.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Using Linearity of Expectation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</m:oMath>
                </a14:m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]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18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𝐄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−3</m:t>
                        </m:r>
                      </m:sup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nary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−3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           </a:t>
                </a:r>
                <a:endParaRPr lang="en-US" sz="18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3"/>
                <a:stretch>
                  <a:fillRect l="-815" t="-623" b="-4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2" descr="C:\Users\Surender Baswana\Desktop\coin-to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72" y="1371600"/>
            <a:ext cx="868328" cy="136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62250"/>
              </p:ext>
            </p:extLst>
          </p:nvPr>
        </p:nvGraphicFramePr>
        <p:xfrm>
          <a:off x="1066800" y="2758440"/>
          <a:ext cx="609600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6C31"/>
                          </a:solidFill>
                        </a:rPr>
                        <a:t>H</a:t>
                      </a:r>
                      <a:endParaRPr lang="en-US" dirty="0">
                        <a:solidFill>
                          <a:srgbClr val="006C3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6C31"/>
                          </a:solidFill>
                        </a:rPr>
                        <a:t>H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1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Homework </a:t>
            </a:r>
            <a:r>
              <a:rPr lang="en-US" sz="3600" b="1" dirty="0"/>
              <a:t>from today’s </a:t>
            </a:r>
            <a:r>
              <a:rPr lang="en-US" sz="3600" b="1" dirty="0" smtClean="0"/>
              <a:t>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Solve </a:t>
            </a:r>
            <a:r>
              <a:rPr lang="en-US" sz="2000" b="1" dirty="0" smtClean="0"/>
              <a:t>Problem 3</a:t>
            </a:r>
            <a:r>
              <a:rPr lang="en-US" sz="2000" dirty="0" smtClean="0"/>
              <a:t> using linearity of expectation.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Try to ponder over the following questions ?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Why does the linearity of expectation holds irrespective of the probability distribution of the random variables ?</a:t>
            </a:r>
          </a:p>
          <a:p>
            <a:pPr marL="914400" lvl="1" indent="-514350">
              <a:buFont typeface="+mj-lt"/>
              <a:buAutoNum type="arabicPeriod"/>
            </a:pPr>
            <a:endParaRPr lang="en-US" sz="1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1600" dirty="0"/>
              <a:t>Why does the linearity of expectation holds irrespective of the </a:t>
            </a:r>
            <a:r>
              <a:rPr lang="en-US" sz="1600" dirty="0" smtClean="0"/>
              <a:t>dependence/independence among the constituent random </a:t>
            </a:r>
            <a:r>
              <a:rPr lang="en-US" sz="1600" dirty="0"/>
              <a:t>variables ?</a:t>
            </a:r>
          </a:p>
          <a:p>
            <a:pPr marL="914400" lvl="1" indent="-514350">
              <a:buFont typeface="+mj-lt"/>
              <a:buAutoNum type="arabicPeriod"/>
            </a:pPr>
            <a:endParaRPr lang="en-US" sz="1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1600" dirty="0" smtClean="0"/>
              <a:t>Suppose we define “product of random variables” in a similar fashion. Will the same property holds there as well ?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2819400"/>
            <a:ext cx="4031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6C31"/>
                </a:solidFill>
              </a:rPr>
              <a:t>Homework </a:t>
            </a:r>
            <a:r>
              <a:rPr lang="en-US" sz="2800" b="1" dirty="0"/>
              <a:t>from last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609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Can we solve these problems ?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Random Experiment 1</a:t>
                </a:r>
                <a:r>
                  <a:rPr lang="en-US" sz="2400" b="1" dirty="0" smtClean="0"/>
                  <a:t>   :</a:t>
                </a:r>
              </a:p>
              <a:p>
                <a:pPr marL="0" indent="0">
                  <a:buNone/>
                </a:pPr>
                <a:r>
                  <a:rPr lang="en-US" sz="2000" b="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letters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envelopes.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Random Variable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 smtClean="0"/>
                  <a:t>: The number of letters placed </a:t>
                </a:r>
                <a:r>
                  <a:rPr lang="en-US" sz="2000" b="1" dirty="0" smtClean="0"/>
                  <a:t>correctly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]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Random Experiment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sz="2400" b="1" dirty="0" smtClean="0"/>
                  <a:t>  </a:t>
                </a:r>
                <a:r>
                  <a:rPr lang="en-US" sz="2400" b="1" dirty="0"/>
                  <a:t>: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A coin is tossed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 times.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1800" dirty="0" smtClean="0"/>
                  <a:t> Random </a:t>
                </a:r>
                <a:r>
                  <a:rPr lang="en-US" sz="1800" dirty="0"/>
                  <a:t>Variable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Y</a:t>
                </a:r>
                <a:r>
                  <a:rPr lang="en-US" sz="1800" dirty="0" smtClean="0"/>
                  <a:t>:  The </a:t>
                </a:r>
                <a:r>
                  <a:rPr lang="en-US" sz="1800" dirty="0"/>
                  <a:t>number of </a:t>
                </a:r>
                <a:r>
                  <a:rPr lang="en-US" sz="1800" dirty="0" smtClean="0"/>
                  <a:t>times pattern</a:t>
                </a:r>
                <a:r>
                  <a:rPr lang="en-US" sz="1800" b="1" dirty="0" smtClean="0"/>
                  <a:t> HHT </a:t>
                </a:r>
                <a:r>
                  <a:rPr lang="en-US" sz="1800" dirty="0" smtClean="0"/>
                  <a:t>appears.</a:t>
                </a:r>
                <a:endParaRPr lang="en-US" sz="18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                        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Y]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Random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Experiment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3</a:t>
                </a:r>
                <a:r>
                  <a:rPr lang="en-US" sz="2400" b="1" dirty="0" smtClean="0"/>
                  <a:t> 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bin contains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red balls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blue</a:t>
                </a:r>
                <a:r>
                  <a:rPr lang="en-US" sz="2000" dirty="0" smtClean="0"/>
                  <a:t> balls.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balls are taken out randomly uniformly without replacement.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Z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The number of </a:t>
                </a:r>
                <a:r>
                  <a:rPr lang="en-US" sz="2000" b="1" dirty="0" smtClean="0"/>
                  <a:t>red balls preceding all blue balls.</a:t>
                </a: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Z]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  <a:blipFill rotWithShape="1">
                <a:blip r:embed="rId2"/>
                <a:stretch>
                  <a:fillRect l="-1071" t="-994" b="-37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40512" y="2209800"/>
            <a:ext cx="4378712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3996783"/>
            <a:ext cx="4378712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40512" y="5867400"/>
            <a:ext cx="5222488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Problem </a:t>
            </a:r>
            <a:r>
              <a:rPr lang="en-US" sz="3200" b="1" dirty="0" smtClean="0">
                <a:solidFill>
                  <a:srgbClr val="0070C0"/>
                </a:solidFill>
              </a:rPr>
              <a:t>1</a:t>
            </a:r>
            <a:r>
              <a:rPr lang="en-US" sz="3200" b="1" dirty="0" smtClean="0"/>
              <a:t>:</a:t>
            </a:r>
            <a:r>
              <a:rPr lang="en-US" sz="3200" b="1" dirty="0" smtClean="0">
                <a:solidFill>
                  <a:srgbClr val="0070C0"/>
                </a:solidFill>
              </a:rPr>
              <a:t/>
            </a:r>
            <a:br>
              <a:rPr lang="en-US" sz="3200" b="1" dirty="0" smtClean="0">
                <a:solidFill>
                  <a:srgbClr val="0070C0"/>
                </a:solidFill>
              </a:rPr>
            </a:br>
            <a:r>
              <a:rPr lang="en-US" sz="3200" b="1" dirty="0" smtClean="0">
                <a:solidFill>
                  <a:srgbClr val="0070C0"/>
                </a:solidFill>
              </a:rPr>
              <a:t>Letters </a:t>
            </a:r>
            <a:r>
              <a:rPr lang="en-US" sz="3200" b="1" dirty="0"/>
              <a:t>and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envelopes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 letters</a:t>
                </a:r>
              </a:p>
              <a:p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envelopes </a:t>
                </a:r>
                <a:r>
                  <a:rPr lang="en-US" sz="2000" dirty="0" smtClean="0"/>
                  <a:t>with distinct addresses written on them.</a:t>
                </a:r>
                <a:endParaRPr lang="en-US" sz="2000" b="1" dirty="0" smtClean="0"/>
              </a:p>
              <a:p>
                <a:r>
                  <a:rPr lang="en-US" sz="2000" dirty="0" smtClean="0"/>
                  <a:t>Each letter is meant for a unique envelope.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Random </a:t>
                </a:r>
                <a:r>
                  <a:rPr lang="en-US" sz="2000" dirty="0"/>
                  <a:t>Variable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The number of </a:t>
                </a:r>
                <a:r>
                  <a:rPr lang="en-US" sz="2000" b="1" dirty="0" smtClean="0"/>
                  <a:t>letters correctly placed.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/>
                  <a:t>What is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 smtClean="0"/>
                  <a:t>]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X]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 dirty="0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b="1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00" y="1460316"/>
            <a:ext cx="1941700" cy="12926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76600" y="3429000"/>
            <a:ext cx="4218878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06076" y="3810000"/>
            <a:ext cx="684732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Letters are assigned </a:t>
            </a:r>
            <a:r>
              <a:rPr lang="en-US" u="sng" dirty="0" smtClean="0"/>
              <a:t>randomly uniformly</a:t>
            </a:r>
            <a:r>
              <a:rPr lang="en-US" dirty="0" smtClean="0"/>
              <a:t> to the envelopes, one by one.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667000" y="914400"/>
            <a:ext cx="3886199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219200" y="5511584"/>
                <a:ext cx="600934" cy="508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511584"/>
                <a:ext cx="600934" cy="508216"/>
              </a:xfrm>
              <a:prstGeom prst="rect">
                <a:avLst/>
              </a:prstGeom>
              <a:blipFill rotWithShape="1">
                <a:blip r:embed="rId4"/>
                <a:stretch>
                  <a:fillRect r="-1212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81000" y="5555518"/>
                <a:ext cx="1044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206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b="1" dirty="0"/>
                      <m:t> =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) =</a:t>
                </a:r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555518"/>
                <a:ext cx="104477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93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miley Face 27"/>
          <p:cNvSpPr/>
          <p:nvPr/>
        </p:nvSpPr>
        <p:spPr>
          <a:xfrm>
            <a:off x="7467600" y="4343400"/>
            <a:ext cx="609600" cy="614065"/>
          </a:xfrm>
          <a:prstGeom prst="smileyFace">
            <a:avLst>
              <a:gd name="adj" fmla="val -465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43609" y="5595125"/>
                <a:ext cx="5936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1" dirty="0" smtClean="0"/>
                      <m:t>P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none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of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the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remaining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brk m:alnAt="7"/>
                      </m:rP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letters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are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placed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correctly</m:t>
                    </m:r>
                  </m:oMath>
                </a14:m>
                <a:r>
                  <a:rPr lang="en-US" dirty="0" smtClean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09" y="5595125"/>
                <a:ext cx="59363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9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590800" y="4179332"/>
            <a:ext cx="2362200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53000" y="4179332"/>
            <a:ext cx="2362200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24200" y="5541640"/>
            <a:ext cx="3276600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477000" y="5562600"/>
            <a:ext cx="1905000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436869" y="5581026"/>
                <a:ext cx="486106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 smtClean="0"/>
                  <a:t>(at least one of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letters is correctly placed)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869" y="5581026"/>
                <a:ext cx="486106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129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43200" y="5562600"/>
                <a:ext cx="73344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1 −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562600"/>
                <a:ext cx="73344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6667" t="-8333" r="-108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5400000">
            <a:off x="5575943" y="3823343"/>
            <a:ext cx="384048" cy="446606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4333179" y="6248400"/>
                <a:ext cx="2800767" cy="5352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sz="1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sz="1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sz="1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 …</m:t>
                      </m:r>
                      <m:sSup>
                        <m:sSup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179" y="6248400"/>
                <a:ext cx="2800767" cy="535275"/>
              </a:xfrm>
              <a:prstGeom prst="rect">
                <a:avLst/>
              </a:prstGeom>
              <a:blipFill rotWithShape="1">
                <a:blip r:embed="rId9"/>
                <a:stretch>
                  <a:fillRect r="-87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38" y="1494699"/>
            <a:ext cx="1329836" cy="1143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Line Callout 1 11"/>
              <p:cNvSpPr/>
              <p:nvPr/>
            </p:nvSpPr>
            <p:spPr>
              <a:xfrm>
                <a:off x="0" y="6248400"/>
                <a:ext cx="1763276" cy="612648"/>
              </a:xfrm>
              <a:prstGeom prst="borderCallout1">
                <a:avLst>
                  <a:gd name="adj1" fmla="val -1271"/>
                  <a:gd name="adj2" fmla="val 48979"/>
                  <a:gd name="adj3" fmla="val -49495"/>
                  <a:gd name="adj4" fmla="val 74396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No. of ways of choosing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letters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Line Callout 1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48400"/>
                <a:ext cx="1763276" cy="612648"/>
              </a:xfrm>
              <a:prstGeom prst="borderCallout1">
                <a:avLst>
                  <a:gd name="adj1" fmla="val -1271"/>
                  <a:gd name="adj2" fmla="val 48979"/>
                  <a:gd name="adj3" fmla="val -49495"/>
                  <a:gd name="adj4" fmla="val 74396"/>
                </a:avLst>
              </a:prstGeom>
              <a:blipFill rotWithShape="1">
                <a:blip r:embed="rId11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676400" y="5410200"/>
                <a:ext cx="1105687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410200"/>
                <a:ext cx="1105687" cy="629852"/>
              </a:xfrm>
              <a:prstGeom prst="rect">
                <a:avLst/>
              </a:prstGeom>
              <a:blipFill rotWithShape="1">
                <a:blip r:embed="rId12"/>
                <a:stretch>
                  <a:fillRect r="-6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Line Callout 1 34"/>
              <p:cNvSpPr/>
              <p:nvPr/>
            </p:nvSpPr>
            <p:spPr>
              <a:xfrm>
                <a:off x="1905000" y="6245352"/>
                <a:ext cx="2360645" cy="612648"/>
              </a:xfrm>
              <a:prstGeom prst="borderCallout1">
                <a:avLst>
                  <a:gd name="adj1" fmla="val -1271"/>
                  <a:gd name="adj2" fmla="val 48979"/>
                  <a:gd name="adj3" fmla="val -54957"/>
                  <a:gd name="adj4" fmla="val 3202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Probability these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letters are placed correctly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Line Callout 1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6245352"/>
                <a:ext cx="2360645" cy="612648"/>
              </a:xfrm>
              <a:prstGeom prst="borderCallout1">
                <a:avLst>
                  <a:gd name="adj1" fmla="val -1271"/>
                  <a:gd name="adj2" fmla="val 48979"/>
                  <a:gd name="adj3" fmla="val -54957"/>
                  <a:gd name="adj4" fmla="val 32024"/>
                </a:avLst>
              </a:prstGeom>
              <a:blipFill rotWithShape="1">
                <a:blip r:embed="rId13"/>
                <a:stretch>
                  <a:fillRect r="-767" b="-5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400800" y="4964668"/>
            <a:ext cx="26883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It </a:t>
            </a:r>
            <a:r>
              <a:rPr lang="en-US" dirty="0" smtClean="0"/>
              <a:t>appears</a:t>
            </a:r>
            <a:r>
              <a:rPr lang="en-US" dirty="0" smtClean="0"/>
              <a:t> too complicated</a:t>
            </a:r>
          </a:p>
          <a:p>
            <a:pPr algn="ctr"/>
            <a:r>
              <a:rPr lang="en-US" dirty="0"/>
              <a:t>to compute </a:t>
            </a:r>
            <a:r>
              <a:rPr lang="en-US" b="1" dirty="0" smtClean="0"/>
              <a:t>E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rgbClr val="002060"/>
                </a:solidFill>
              </a:rPr>
              <a:t>X]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2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" grpId="0" animBg="1"/>
      <p:bldP spid="11" grpId="0" animBg="1"/>
      <p:bldP spid="24" grpId="0" animBg="1"/>
      <p:bldP spid="25" grpId="0"/>
      <p:bldP spid="27" grpId="0"/>
      <p:bldP spid="28" grpId="0" animBg="1"/>
      <p:bldP spid="1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8" grpId="0" animBg="1"/>
      <p:bldP spid="12" grpId="0" animBg="1"/>
      <p:bldP spid="12" grpId="1" animBg="1"/>
      <p:bldP spid="13" grpId="0"/>
      <p:bldP spid="35" grpId="0" animBg="1"/>
      <p:bldP spid="35" grpId="1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Problem 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3200" b="1" dirty="0" smtClean="0"/>
                  <a:t>: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/>
                </a:r>
                <a:br>
                  <a:rPr lang="en-US" sz="3200" b="1" dirty="0" smtClean="0">
                    <a:solidFill>
                      <a:srgbClr val="0070C0"/>
                    </a:solidFill>
                  </a:rPr>
                </a:br>
                <a:r>
                  <a:rPr lang="en-US" sz="3200" b="1" dirty="0" smtClean="0"/>
                  <a:t>Pattern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006C31"/>
                    </a:solidFill>
                  </a:rPr>
                  <a:t>HH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in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tosses of a fair coin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A fair coin is tossed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times.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Random </a:t>
                </a:r>
                <a:r>
                  <a:rPr lang="en-US" sz="2000" dirty="0"/>
                  <a:t>Variable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Y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The number of </a:t>
                </a:r>
                <a:r>
                  <a:rPr lang="en-US" sz="2000" dirty="0" smtClean="0"/>
                  <a:t>times pattern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HH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T </a:t>
                </a:r>
                <a:r>
                  <a:rPr lang="en-US" sz="2000" dirty="0" smtClean="0"/>
                  <a:t>appears.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/>
                  <a:t>What is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Y</a:t>
                </a:r>
                <a:r>
                  <a:rPr lang="en-US" sz="2000" dirty="0" smtClean="0"/>
                  <a:t>]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Y]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rgbClr val="002060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 dirty="0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48922" y="3429000"/>
            <a:ext cx="4218878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7239000" y="4343400"/>
            <a:ext cx="609600" cy="614065"/>
          </a:xfrm>
          <a:prstGeom prst="smileyFace">
            <a:avLst>
              <a:gd name="adj" fmla="val -465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C:\Users\Surender Baswana\Desktop\coin-to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72" y="1371600"/>
            <a:ext cx="868328" cy="136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2625182" y="3429000"/>
            <a:ext cx="4218878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Ribbon 1"/>
          <p:cNvSpPr/>
          <p:nvPr/>
        </p:nvSpPr>
        <p:spPr>
          <a:xfrm>
            <a:off x="2286000" y="5480746"/>
            <a:ext cx="38100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Recursive formulation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800" y="4876800"/>
                <a:ext cx="762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: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876800"/>
                <a:ext cx="76283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400" t="-8197" r="-128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86120" y="4876800"/>
                <a:ext cx="4504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Expected no. of times HHT appears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tosses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120" y="4876800"/>
                <a:ext cx="45040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083" t="-8197" r="-21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00800" y="4964668"/>
            <a:ext cx="26883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It </a:t>
            </a:r>
            <a:r>
              <a:rPr lang="en-US" dirty="0" smtClean="0"/>
              <a:t>appears</a:t>
            </a:r>
            <a:r>
              <a:rPr lang="en-US" dirty="0" smtClean="0"/>
              <a:t> too complicated</a:t>
            </a:r>
          </a:p>
          <a:p>
            <a:pPr algn="ctr"/>
            <a:r>
              <a:rPr lang="en-US" dirty="0"/>
              <a:t>to compute </a:t>
            </a:r>
            <a:r>
              <a:rPr lang="en-US" b="1" dirty="0" smtClean="0"/>
              <a:t>E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rgbClr val="002060"/>
                </a:solidFill>
              </a:rPr>
              <a:t>Y]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1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8" grpId="0" uiExpand="1" animBg="1"/>
      <p:bldP spid="28" grpId="0" animBg="1"/>
      <p:bldP spid="26" grpId="0" animBg="1"/>
      <p:bldP spid="2" grpId="0" animBg="1"/>
      <p:bldP spid="3" grpId="0"/>
      <p:bldP spid="1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Problem </a:t>
            </a:r>
            <a:r>
              <a:rPr lang="en-US" sz="3200" b="1" dirty="0" smtClean="0">
                <a:solidFill>
                  <a:srgbClr val="0070C0"/>
                </a:solidFill>
              </a:rPr>
              <a:t>3</a:t>
            </a:r>
            <a:r>
              <a:rPr lang="en-US" sz="3200" b="1" dirty="0" smtClean="0"/>
              <a:t>:</a:t>
            </a:r>
            <a:br>
              <a:rPr lang="en-US" sz="3200" b="1" dirty="0" smtClean="0"/>
            </a:br>
            <a:r>
              <a:rPr lang="en-US" sz="3200" b="1" dirty="0" smtClean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Bag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sz="2000" dirty="0" smtClean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 smtClean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Random </a:t>
                </a:r>
                <a:r>
                  <a:rPr lang="en-US" sz="2000" dirty="0"/>
                  <a:t>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Z</a:t>
                </a:r>
                <a:r>
                  <a:rPr lang="en-US" sz="2000" dirty="0"/>
                  <a:t>: </a:t>
                </a:r>
                <a:r>
                  <a:rPr lang="en-US" sz="2000" b="1" dirty="0"/>
                  <a:t>The number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b="1" dirty="0"/>
                  <a:t> balls preceding all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blue</a:t>
                </a:r>
                <a:r>
                  <a:rPr lang="en-US" sz="2000" b="1" dirty="0"/>
                  <a:t> ball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2000" dirty="0"/>
                  <a:t>What is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Z</a:t>
                </a:r>
                <a:r>
                  <a:rPr lang="en-US" sz="2000" dirty="0" smtClean="0"/>
                  <a:t>] 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Z]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rgbClr val="002060"/>
                            </a:solidFill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996069" y="2438400"/>
            <a:ext cx="4876800" cy="461665"/>
            <a:chOff x="2665141" y="2814935"/>
            <a:chExt cx="4876800" cy="461665"/>
          </a:xfrm>
        </p:grpSpPr>
        <p:grpSp>
          <p:nvGrpSpPr>
            <p:cNvPr id="18" name="Group 17"/>
            <p:cNvGrpSpPr/>
            <p:nvPr/>
          </p:nvGrpSpPr>
          <p:grpSpPr>
            <a:xfrm>
              <a:off x="2665141" y="2971800"/>
              <a:ext cx="4876800" cy="304800"/>
              <a:chOff x="2667000" y="2971800"/>
              <a:chExt cx="4876800" cy="304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6670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1242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86507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0386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953000" y="2971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10200" y="2971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674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324600" y="2971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2390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781800" y="2971800"/>
                <a:ext cx="304800" cy="3048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571699" y="2814935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…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981200" y="3009792"/>
            <a:ext cx="2150328" cy="716805"/>
            <a:chOff x="2650272" y="3386327"/>
            <a:chExt cx="2150328" cy="716805"/>
          </a:xfrm>
        </p:grpSpPr>
        <p:sp>
          <p:nvSpPr>
            <p:cNvPr id="51" name="Right Brace 50"/>
            <p:cNvSpPr/>
            <p:nvPr/>
          </p:nvSpPr>
          <p:spPr>
            <a:xfrm rot="5400000">
              <a:off x="3533412" y="2503187"/>
              <a:ext cx="384048" cy="215032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07472" y="3733800"/>
                  <a:ext cx="1113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/>
                    <a:t> red balls</a:t>
                  </a:r>
                  <a:endParaRPr lang="en-US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472" y="3733800"/>
                  <a:ext cx="111389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874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Rectangle 56"/>
          <p:cNvSpPr/>
          <p:nvPr/>
        </p:nvSpPr>
        <p:spPr>
          <a:xfrm>
            <a:off x="5183459" y="3853212"/>
            <a:ext cx="2611244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85225" y="3810000"/>
            <a:ext cx="2611244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967976" y="1942230"/>
            <a:ext cx="2142893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72200" y="1969846"/>
            <a:ext cx="2821388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600200" y="4225383"/>
            <a:ext cx="2611244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198756" y="4911183"/>
            <a:ext cx="2611244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4212675" y="5410088"/>
                <a:ext cx="1220334" cy="1015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675" y="5410088"/>
                <a:ext cx="1220334" cy="1015471"/>
              </a:xfrm>
              <a:prstGeom prst="rect">
                <a:avLst/>
              </a:prstGeom>
              <a:blipFill rotWithShape="1">
                <a:blip r:embed="rId4"/>
                <a:stretch>
                  <a:fillRect r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5245766" y="5562600"/>
                <a:ext cx="1231234" cy="622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766" y="5562600"/>
                <a:ext cx="1231234" cy="622863"/>
              </a:xfrm>
              <a:prstGeom prst="rect">
                <a:avLst/>
              </a:prstGeom>
              <a:blipFill rotWithShape="1">
                <a:blip r:embed="rId5"/>
                <a:stretch>
                  <a:fillRect r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005697" y="5758934"/>
                <a:ext cx="1028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2060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="1" dirty="0"/>
                      <m:t> =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) =</a:t>
                </a:r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697" y="5758934"/>
                <a:ext cx="102874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94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Smiley Face 65"/>
          <p:cNvSpPr/>
          <p:nvPr/>
        </p:nvSpPr>
        <p:spPr>
          <a:xfrm>
            <a:off x="7467600" y="4343400"/>
            <a:ext cx="609600" cy="614065"/>
          </a:xfrm>
          <a:prstGeom prst="smileyFace">
            <a:avLst>
              <a:gd name="adj" fmla="val -465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200399" y="914400"/>
            <a:ext cx="2758069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00800" y="4964668"/>
            <a:ext cx="26883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It </a:t>
            </a:r>
            <a:r>
              <a:rPr lang="en-US" dirty="0" smtClean="0"/>
              <a:t>appears</a:t>
            </a:r>
            <a:r>
              <a:rPr lang="en-US" dirty="0" smtClean="0"/>
              <a:t> too complicated</a:t>
            </a:r>
          </a:p>
          <a:p>
            <a:pPr algn="ctr"/>
            <a:r>
              <a:rPr lang="en-US" dirty="0" smtClean="0"/>
              <a:t>to compute </a:t>
            </a:r>
            <a:r>
              <a:rPr lang="en-US" b="1" dirty="0"/>
              <a:t>E</a:t>
            </a:r>
            <a:r>
              <a:rPr lang="en-US" dirty="0"/>
              <a:t>[</a:t>
            </a:r>
            <a:r>
              <a:rPr lang="en-US" b="1" dirty="0">
                <a:solidFill>
                  <a:srgbClr val="002060"/>
                </a:solidFill>
              </a:rPr>
              <a:t>Z</a:t>
            </a:r>
            <a:r>
              <a:rPr lang="en-US" b="1" dirty="0" smtClean="0">
                <a:solidFill>
                  <a:srgbClr val="002060"/>
                </a:solidFill>
              </a:rPr>
              <a:t>]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911984" y="5463758"/>
            <a:ext cx="284485" cy="3981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041216" y="5996952"/>
            <a:ext cx="284485" cy="3981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434469" y="2978500"/>
            <a:ext cx="0" cy="374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3886200" y="3352800"/>
                <a:ext cx="1168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blue ball</a:t>
                </a:r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352800"/>
                <a:ext cx="116891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89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30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 animBg="1"/>
      <p:bldP spid="67" grpId="0" animBg="1"/>
      <p:bldP spid="34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1143000"/>
          </a:xfrm>
        </p:spPr>
        <p:txBody>
          <a:bodyPr/>
          <a:lstStyle/>
          <a:p>
            <a:r>
              <a:rPr lang="en-US" sz="2400" dirty="0" smtClean="0"/>
              <a:t>Since viewing the random experiment in its </a:t>
            </a:r>
            <a:r>
              <a:rPr lang="en-US" sz="2400" u="sng" dirty="0" smtClean="0">
                <a:solidFill>
                  <a:srgbClr val="7030A0"/>
                </a:solidFill>
              </a:rPr>
              <a:t>entirety</a:t>
            </a:r>
            <a:r>
              <a:rPr lang="en-US" sz="2400" dirty="0" smtClean="0"/>
              <a:t> looks so complex, </a:t>
            </a:r>
            <a:br>
              <a:rPr lang="en-US" sz="2400" dirty="0" smtClean="0"/>
            </a:br>
            <a:r>
              <a:rPr lang="en-US" sz="2400" dirty="0" smtClean="0"/>
              <a:t>let us take a </a:t>
            </a:r>
            <a:r>
              <a:rPr lang="en-US" sz="2400" i="1" dirty="0" smtClean="0"/>
              <a:t>microscopic</a:t>
            </a:r>
            <a:r>
              <a:rPr lang="en-US" sz="2400" dirty="0" smtClean="0"/>
              <a:t> view.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580572" y="838200"/>
            <a:ext cx="397262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rapezoid 70"/>
          <p:cNvSpPr/>
          <p:nvPr/>
        </p:nvSpPr>
        <p:spPr>
          <a:xfrm rot="5400000">
            <a:off x="7245587" y="907813"/>
            <a:ext cx="1815626" cy="1676400"/>
          </a:xfrm>
          <a:prstGeom prst="trapezoid">
            <a:avLst>
              <a:gd name="adj" fmla="val 44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434626"/>
            <a:ext cx="906604" cy="1038997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18856" y="431181"/>
            <a:ext cx="8820344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045542" y="4420824"/>
            <a:ext cx="47456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number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of red balls preceding all blue balls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141917" y="454067"/>
                <a:ext cx="3535775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 smtClean="0">
                    <a:solidFill>
                      <a:srgbClr val="002060"/>
                    </a:solidFill>
                  </a:rPr>
                  <a:t>Letters into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 smtClean="0">
                    <a:solidFill>
                      <a:srgbClr val="002060"/>
                    </a:solidFill>
                  </a:rPr>
                  <a:t>envelopes</a:t>
                </a:r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917" y="454067"/>
                <a:ext cx="3535775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8974" r="-3952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152960" y="2895600"/>
                <a:ext cx="372384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 smtClean="0">
                    <a:solidFill>
                      <a:srgbClr val="002060"/>
                    </a:solidFill>
                  </a:rPr>
                  <a:t>red balls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 smtClean="0">
                    <a:solidFill>
                      <a:srgbClr val="002060"/>
                    </a:solidFill>
                  </a:rPr>
                  <a:t>blue balls</a:t>
                </a:r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60" y="2895600"/>
                <a:ext cx="372384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8974" r="-2121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141916" y="5066564"/>
                <a:ext cx="4268284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002060"/>
                    </a:solidFill>
                  </a:rPr>
                  <a:t>Tossing a coin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 smtClean="0">
                    <a:solidFill>
                      <a:srgbClr val="002060"/>
                    </a:solidFill>
                  </a:rPr>
                  <a:t>times blue balls</a:t>
                </a:r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916" y="5066564"/>
                <a:ext cx="426828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565" t="-8974" r="-2987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1141916" y="6397161"/>
            <a:ext cx="41658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number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of times </a:t>
            </a:r>
            <a:r>
              <a:rPr lang="en-US" b="1" dirty="0">
                <a:solidFill>
                  <a:srgbClr val="006C31"/>
                </a:solidFill>
              </a:rPr>
              <a:t>HH</a:t>
            </a:r>
            <a:r>
              <a:rPr lang="en-US" b="1" dirty="0">
                <a:solidFill>
                  <a:srgbClr val="C00000"/>
                </a:solidFill>
              </a:rPr>
              <a:t>T </a:t>
            </a:r>
            <a:r>
              <a:rPr lang="en-US" dirty="0" smtClean="0">
                <a:solidFill>
                  <a:srgbClr val="002060"/>
                </a:solidFill>
              </a:rPr>
              <a:t>pattern appears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112019" y="2286000"/>
            <a:ext cx="521258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number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of letters correctly placed into envelopes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152960" y="5767115"/>
            <a:ext cx="366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HH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dirty="0" smtClean="0">
                <a:solidFill>
                  <a:srgbClr val="006C31"/>
                </a:solidFill>
              </a:rPr>
              <a:t>H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dirty="0" smtClean="0">
                <a:solidFill>
                  <a:srgbClr val="006C31"/>
                </a:solidFill>
              </a:rPr>
              <a:t>HH</a:t>
            </a:r>
            <a:r>
              <a:rPr lang="en-US" b="1" dirty="0" smtClean="0">
                <a:solidFill>
                  <a:srgbClr val="C00000"/>
                </a:solidFill>
              </a:rPr>
              <a:t>TTT</a:t>
            </a:r>
            <a:r>
              <a:rPr lang="en-US" b="1" dirty="0" smtClean="0">
                <a:solidFill>
                  <a:srgbClr val="006C31"/>
                </a:solidFill>
              </a:rPr>
              <a:t>HH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dirty="0" smtClean="0">
                <a:solidFill>
                  <a:srgbClr val="006C31"/>
                </a:solidFill>
              </a:rPr>
              <a:t>H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dirty="0" smtClean="0">
                <a:solidFill>
                  <a:srgbClr val="006C31"/>
                </a:solidFill>
              </a:rPr>
              <a:t>HHHH</a:t>
            </a:r>
            <a:r>
              <a:rPr lang="en-US" b="1" dirty="0" smtClean="0">
                <a:solidFill>
                  <a:srgbClr val="C00000"/>
                </a:solidFill>
              </a:rPr>
              <a:t>TT</a:t>
            </a:r>
            <a:r>
              <a:rPr lang="en-US" b="1" dirty="0" smtClean="0">
                <a:solidFill>
                  <a:srgbClr val="006C31"/>
                </a:solidFill>
              </a:rPr>
              <a:t>HH</a:t>
            </a:r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dirty="0" smtClean="0">
                <a:solidFill>
                  <a:srgbClr val="006C31"/>
                </a:solidFill>
              </a:rPr>
              <a:t>HH</a:t>
            </a:r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143000" y="3734683"/>
            <a:ext cx="4197240" cy="280583"/>
            <a:chOff x="909549" y="1319617"/>
            <a:chExt cx="4197240" cy="280583"/>
          </a:xfrm>
        </p:grpSpPr>
        <p:grpSp>
          <p:nvGrpSpPr>
            <p:cNvPr id="92" name="Group 91"/>
            <p:cNvGrpSpPr/>
            <p:nvPr/>
          </p:nvGrpSpPr>
          <p:grpSpPr>
            <a:xfrm>
              <a:off x="909549" y="1319617"/>
              <a:ext cx="4197240" cy="280583"/>
              <a:chOff x="2667000" y="2971800"/>
              <a:chExt cx="4876800" cy="3048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6670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1242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486507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0386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953000" y="2971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410200" y="2971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5867400" y="2971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6324600" y="2971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7239000" y="2971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6781800" y="2971800"/>
                <a:ext cx="304800" cy="3048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4" name="Oval 103"/>
            <p:cNvSpPr/>
            <p:nvPr/>
          </p:nvSpPr>
          <p:spPr>
            <a:xfrm>
              <a:off x="1676400" y="1329615"/>
              <a:ext cx="261631" cy="27058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6" name="Picture 10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041" y="1057938"/>
            <a:ext cx="1521127" cy="1012636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79" y="1092321"/>
            <a:ext cx="1041793" cy="895426"/>
          </a:xfrm>
          <a:prstGeom prst="rect">
            <a:avLst/>
          </a:prstGeom>
        </p:spPr>
      </p:pic>
      <p:cxnSp>
        <p:nvCxnSpPr>
          <p:cNvPr id="109" name="Straight Connector 108"/>
          <p:cNvCxnSpPr/>
          <p:nvPr/>
        </p:nvCxnSpPr>
        <p:spPr>
          <a:xfrm>
            <a:off x="144604" y="2781912"/>
            <a:ext cx="7022094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6200" y="4953000"/>
            <a:ext cx="7090498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rapezoid 112"/>
          <p:cNvSpPr/>
          <p:nvPr/>
        </p:nvSpPr>
        <p:spPr>
          <a:xfrm rot="5400000">
            <a:off x="7253383" y="3117613"/>
            <a:ext cx="1815626" cy="1676400"/>
          </a:xfrm>
          <a:prstGeom prst="trapezoid">
            <a:avLst>
              <a:gd name="adj" fmla="val 44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96" y="3644426"/>
            <a:ext cx="906604" cy="1038997"/>
          </a:xfrm>
          <a:prstGeom prst="rect">
            <a:avLst/>
          </a:prstGeom>
        </p:spPr>
      </p:pic>
      <p:sp>
        <p:nvSpPr>
          <p:cNvPr id="115" name="Trapezoid 114"/>
          <p:cNvSpPr/>
          <p:nvPr/>
        </p:nvSpPr>
        <p:spPr>
          <a:xfrm rot="5400000">
            <a:off x="7245587" y="5098813"/>
            <a:ext cx="1815626" cy="1676400"/>
          </a:xfrm>
          <a:prstGeom prst="trapezoid">
            <a:avLst>
              <a:gd name="adj" fmla="val 44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5625626"/>
            <a:ext cx="906604" cy="1038997"/>
          </a:xfrm>
          <a:prstGeom prst="rect">
            <a:avLst/>
          </a:prstGeom>
        </p:spPr>
      </p:pic>
      <p:grpSp>
        <p:nvGrpSpPr>
          <p:cNvPr id="125" name="Group 124"/>
          <p:cNvGrpSpPr/>
          <p:nvPr/>
        </p:nvGrpSpPr>
        <p:grpSpPr>
          <a:xfrm>
            <a:off x="5282979" y="2961397"/>
            <a:ext cx="1068658" cy="762000"/>
            <a:chOff x="5282979" y="2961397"/>
            <a:chExt cx="1068658" cy="762000"/>
          </a:xfrm>
        </p:grpSpPr>
        <p:grpSp>
          <p:nvGrpSpPr>
            <p:cNvPr id="81" name="Group 80"/>
            <p:cNvGrpSpPr/>
            <p:nvPr/>
          </p:nvGrpSpPr>
          <p:grpSpPr>
            <a:xfrm>
              <a:off x="5282979" y="2961397"/>
              <a:ext cx="916258" cy="762000"/>
              <a:chOff x="3274742" y="1524000"/>
              <a:chExt cx="916258" cy="7620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3274742" y="1524000"/>
                <a:ext cx="916258" cy="762000"/>
                <a:chOff x="3274742" y="1524000"/>
                <a:chExt cx="916258" cy="762000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3274742" y="1905000"/>
                  <a:ext cx="304800" cy="3048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3438293" y="1752600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3886200" y="1957039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3657600" y="1752600"/>
                  <a:ext cx="304800" cy="3048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3581400" y="1981200"/>
                  <a:ext cx="304800" cy="3048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657600" y="1524000"/>
                  <a:ext cx="304800" cy="304800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90" name="Oval 89"/>
              <p:cNvSpPr/>
              <p:nvPr/>
            </p:nvSpPr>
            <p:spPr>
              <a:xfrm>
                <a:off x="3886200" y="16002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17" name="Oval 116"/>
            <p:cNvSpPr/>
            <p:nvPr/>
          </p:nvSpPr>
          <p:spPr>
            <a:xfrm>
              <a:off x="5894437" y="3037597"/>
              <a:ext cx="304800" cy="304800"/>
            </a:xfrm>
            <a:prstGeom prst="ellipse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Oval 117"/>
            <p:cNvSpPr/>
            <p:nvPr/>
          </p:nvSpPr>
          <p:spPr>
            <a:xfrm>
              <a:off x="6046837" y="3189997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7166698" y="838200"/>
            <a:ext cx="312596" cy="60066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1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72" grpId="0"/>
      <p:bldP spid="113" grpId="0" animBg="1"/>
      <p:bldP spid="1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Problem </a:t>
            </a:r>
            <a:r>
              <a:rPr lang="en-US" sz="3200" b="1" dirty="0" smtClean="0">
                <a:solidFill>
                  <a:srgbClr val="0070C0"/>
                </a:solidFill>
              </a:rPr>
              <a:t>1</a:t>
            </a:r>
            <a:r>
              <a:rPr lang="en-US" sz="3200" b="1" dirty="0" smtClean="0"/>
              <a:t>:</a:t>
            </a:r>
            <a:r>
              <a:rPr lang="en-US" sz="3200" b="1" dirty="0" smtClean="0">
                <a:solidFill>
                  <a:srgbClr val="0070C0"/>
                </a:solidFill>
              </a:rPr>
              <a:t/>
            </a:r>
            <a:br>
              <a:rPr lang="en-US" sz="3200" b="1" dirty="0" smtClean="0">
                <a:solidFill>
                  <a:srgbClr val="0070C0"/>
                </a:solidFill>
              </a:rPr>
            </a:br>
            <a:r>
              <a:rPr lang="en-US" sz="3200" b="1" dirty="0" smtClean="0">
                <a:solidFill>
                  <a:srgbClr val="0070C0"/>
                </a:solidFill>
              </a:rPr>
              <a:t>Letters </a:t>
            </a:r>
            <a:r>
              <a:rPr lang="en-US" sz="3200" b="1" dirty="0"/>
              <a:t>and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envelopes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8839200" cy="4525963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000">
                                  <a:latin typeface="Cambria Math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000">
                                  <a:latin typeface="Cambria Math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letter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correctly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placed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                       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  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dirty="0" smtClean="0"/>
                  <a:t>  </a:t>
                </a:r>
                <a:r>
                  <a:rPr lang="en-US" sz="2000" dirty="0"/>
                  <a:t>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2000" dirty="0">
                    <a:solidFill>
                      <a:srgbClr val="00206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Answer : </a:t>
                </a: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  <m:brk m:alnAt="7"/>
                      </m:rPr>
                      <a:rPr lang="en-US" sz="2000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h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letter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is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correctly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placed</m:t>
                    </m:r>
                    <m:r>
                      <m:rPr>
                        <m:nor/>
                      </m:rPr>
                      <a:rPr lang="en-US" sz="2000" dirty="0"/>
                      <m:t>) 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  <m:brk m:alnAt="7"/>
                      </m:rPr>
                      <a:rPr lang="en-US" sz="2000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h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letter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is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incorrectly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placed</m:t>
                    </m:r>
                    <m:r>
                      <m:rPr>
                        <m:nor/>
                      </m:rPr>
                      <a:rPr lang="en-US" sz="2000" dirty="0"/>
                      <m:t>) 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m:rPr>
                        <m:sty m:val="p"/>
                        <m:brk m:alnAt="7"/>
                      </m:rPr>
                      <a:rPr lang="en-US" sz="2000">
                        <a:latin typeface="Cambria Math"/>
                      </a:rPr>
                      <m:t>t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h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letter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is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correctly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placed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000" b="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               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8839200" cy="4525963"/>
              </a:xfrm>
              <a:blipFill rotWithShape="1">
                <a:blip r:embed="rId2"/>
                <a:stretch>
                  <a:fillRect l="-690" t="-674" b="-9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00" y="1460316"/>
            <a:ext cx="1941700" cy="12926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29200" y="4648200"/>
            <a:ext cx="4218878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5400" y="53340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67000" y="914400"/>
            <a:ext cx="3886199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7543800" y="5638800"/>
            <a:ext cx="609600" cy="614065"/>
          </a:xfrm>
          <a:prstGeom prst="smileyFace">
            <a:avLst>
              <a:gd name="adj" fmla="val 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29000" y="2895600"/>
            <a:ext cx="3505200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29000" y="3310983"/>
            <a:ext cx="2362200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38" y="1494699"/>
            <a:ext cx="1329836" cy="1143000"/>
          </a:xfrm>
          <a:prstGeom prst="rect">
            <a:avLst/>
          </a:prstGeom>
        </p:spPr>
      </p:pic>
      <p:sp>
        <p:nvSpPr>
          <p:cNvPr id="26" name="Trapezoid 25"/>
          <p:cNvSpPr/>
          <p:nvPr/>
        </p:nvSpPr>
        <p:spPr>
          <a:xfrm rot="5400000">
            <a:off x="7245587" y="907813"/>
            <a:ext cx="1815626" cy="1676400"/>
          </a:xfrm>
          <a:prstGeom prst="trapezoid">
            <a:avLst>
              <a:gd name="adj" fmla="val 44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434626"/>
            <a:ext cx="906604" cy="1038997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7166698" y="838200"/>
            <a:ext cx="312596" cy="19147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812736" y="1954124"/>
            <a:ext cx="9144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57400" y="1639669"/>
                <a:ext cx="6954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letter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639669"/>
                <a:ext cx="695447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7895" t="-4717" r="-157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1524000" y="3886200"/>
            <a:ext cx="213685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60497" y="4648200"/>
            <a:ext cx="4218878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78" y="5786702"/>
            <a:ext cx="1655693" cy="1057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Line Callout 1 1"/>
              <p:cNvSpPr/>
              <p:nvPr/>
            </p:nvSpPr>
            <p:spPr>
              <a:xfrm>
                <a:off x="6248400" y="5143500"/>
                <a:ext cx="2438400" cy="571500"/>
              </a:xfrm>
              <a:prstGeom prst="borderCallout1">
                <a:avLst>
                  <a:gd name="adj1" fmla="val 44232"/>
                  <a:gd name="adj2" fmla="val -1016"/>
                  <a:gd name="adj3" fmla="val 114320"/>
                  <a:gd name="adj4" fmla="val -529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 ‘correct’ envelope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letter.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Line Callout 1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143500"/>
                <a:ext cx="2438400" cy="571500"/>
              </a:xfrm>
              <a:prstGeom prst="borderCallout1">
                <a:avLst>
                  <a:gd name="adj1" fmla="val 44232"/>
                  <a:gd name="adj2" fmla="val -1016"/>
                  <a:gd name="adj3" fmla="val 114320"/>
                  <a:gd name="adj4" fmla="val -52967"/>
                </a:avLst>
              </a:prstGeom>
              <a:blipFill rotWithShape="1">
                <a:blip r:embed="rId8"/>
                <a:stretch>
                  <a:fillRect t="-8036" b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Ribbon 9"/>
          <p:cNvSpPr/>
          <p:nvPr/>
        </p:nvSpPr>
        <p:spPr>
          <a:xfrm>
            <a:off x="5932450" y="4917688"/>
            <a:ext cx="2979052" cy="91987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Each letter is equally likely to be placed in this envelope.  So…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29400" y="6260068"/>
            <a:ext cx="2517356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It is so easy and compact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loud Callout 24"/>
              <p:cNvSpPr/>
              <p:nvPr/>
            </p:nvSpPr>
            <p:spPr>
              <a:xfrm>
                <a:off x="2057400" y="5334000"/>
                <a:ext cx="3276600" cy="1295400"/>
              </a:xfrm>
              <a:prstGeom prst="cloudCallout">
                <a:avLst>
                  <a:gd name="adj1" fmla="val -53018"/>
                  <a:gd name="adj2" fmla="val 7255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Does there exist any relation between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’s ?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loud Callout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334000"/>
                <a:ext cx="3276600" cy="1295400"/>
              </a:xfrm>
              <a:prstGeom prst="cloudCallout">
                <a:avLst>
                  <a:gd name="adj1" fmla="val -53018"/>
                  <a:gd name="adj2" fmla="val 72551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Down Ribbon 26"/>
              <p:cNvSpPr/>
              <p:nvPr/>
            </p:nvSpPr>
            <p:spPr>
              <a:xfrm>
                <a:off x="4861932" y="5094351"/>
                <a:ext cx="4282069" cy="77304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 can define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each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≤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Down Ribbon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932" y="5094351"/>
                <a:ext cx="4282069" cy="77304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 b="-9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loud Callout 30"/>
          <p:cNvSpPr/>
          <p:nvPr/>
        </p:nvSpPr>
        <p:spPr>
          <a:xfrm>
            <a:off x="3829050" y="3086100"/>
            <a:ext cx="4838700" cy="1181100"/>
          </a:xfrm>
          <a:prstGeom prst="cloudCallout">
            <a:avLst>
              <a:gd name="adj1" fmla="val -53018"/>
              <a:gd name="adj2" fmla="val 7255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would you focus on while taking </a:t>
            </a:r>
            <a:r>
              <a:rPr lang="en-US" i="1" dirty="0" smtClean="0">
                <a:solidFill>
                  <a:schemeClr val="tx1"/>
                </a:solidFill>
              </a:rPr>
              <a:t>microscopic</a:t>
            </a:r>
            <a:r>
              <a:rPr lang="en-US" dirty="0" smtClean="0">
                <a:solidFill>
                  <a:schemeClr val="tx1"/>
                </a:solidFill>
              </a:rPr>
              <a:t> approach of this experiment?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8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125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125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8" grpId="0" animBg="1"/>
      <p:bldP spid="9" grpId="0" animBg="1"/>
      <p:bldP spid="24" grpId="0" animBg="1"/>
      <p:bldP spid="28" grpId="0" animBg="1"/>
      <p:bldP spid="28" grpId="1" animBg="1"/>
      <p:bldP spid="29" grpId="0" animBg="1"/>
      <p:bldP spid="30" grpId="0" animBg="1"/>
      <p:bldP spid="26" grpId="0" animBg="1"/>
      <p:bldP spid="13" grpId="0"/>
      <p:bldP spid="40" grpId="0" animBg="1"/>
      <p:bldP spid="41" grpId="0" animBg="1"/>
      <p:bldP spid="2" grpId="0" animBg="1"/>
      <p:bldP spid="2" grpId="1" animBg="1"/>
      <p:bldP spid="10" grpId="0" animBg="1"/>
      <p:bldP spid="10" grpId="1" animBg="1"/>
      <p:bldP spid="23" grpId="0" animBg="1"/>
      <p:bldP spid="23" grpId="1" animBg="1"/>
      <p:bldP spid="25" grpId="0" animBg="1"/>
      <p:bldP spid="27" grpId="0" animBg="1"/>
      <p:bldP spid="31" grpId="0" animBg="1"/>
      <p:bldP spid="3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Problem </a:t>
            </a:r>
            <a:r>
              <a:rPr lang="en-US" sz="3200" b="1" dirty="0">
                <a:solidFill>
                  <a:srgbClr val="0070C0"/>
                </a:solidFill>
              </a:rPr>
              <a:t>1</a:t>
            </a:r>
            <a:r>
              <a:rPr lang="en-US" sz="3200" b="1" dirty="0"/>
              <a:t>:</a:t>
            </a:r>
            <a:r>
              <a:rPr lang="en-US" sz="3200" b="1" dirty="0">
                <a:solidFill>
                  <a:srgbClr val="0070C0"/>
                </a:solidFill>
              </a:rPr>
              <a:t/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Letters </a:t>
            </a:r>
            <a:r>
              <a:rPr lang="en-US" sz="3200" b="1" dirty="0"/>
              <a:t>and</a:t>
            </a:r>
            <a:r>
              <a:rPr lang="en-US" sz="3200" b="1" dirty="0">
                <a:solidFill>
                  <a:srgbClr val="0070C0"/>
                </a:solidFill>
              </a:rPr>
              <a:t> envelopes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2060"/>
                    </a:solidFill>
                  </a:rPr>
                  <a:t>Consider any elementary event.</a:t>
                </a:r>
                <a:endParaRPr lang="en-US" sz="1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     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                  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3"/>
                <a:stretch>
                  <a:fillRect l="-667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657600" y="21336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1    2    3    4     5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3349890"/>
                  </p:ext>
                </p:extLst>
              </p:nvPr>
            </p:nvGraphicFramePr>
            <p:xfrm>
              <a:off x="1524000" y="4744720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527011"/>
                  </p:ext>
                </p:extLst>
              </p:nvPr>
            </p:nvGraphicFramePr>
            <p:xfrm>
              <a:off x="1524000" y="4744720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197" r="-4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8197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t="-8197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197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197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1905000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273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227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6419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61114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7144392" y="2617232"/>
            <a:ext cx="2262311" cy="914400"/>
            <a:chOff x="6477000" y="2600325"/>
            <a:chExt cx="2262311" cy="914400"/>
          </a:xfrm>
        </p:grpSpPr>
        <p:sp>
          <p:nvSpPr>
            <p:cNvPr id="7" name="Right Brace 6"/>
            <p:cNvSpPr/>
            <p:nvPr/>
          </p:nvSpPr>
          <p:spPr>
            <a:xfrm>
              <a:off x="6477000" y="2600325"/>
              <a:ext cx="155448" cy="9144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553200" y="2831068"/>
                  <a:ext cx="218611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2060"/>
                      </a:solidFill>
                      <a:ea typeface="Cambria Math"/>
                    </a:rPr>
                    <a:t>An elementary event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2831068"/>
                  <a:ext cx="2186111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28" t="-4717" r="-417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524000" y="5867400"/>
                <a:ext cx="56388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867400"/>
                <a:ext cx="5638800" cy="457200"/>
              </a:xfrm>
              <a:prstGeom prst="roundRect">
                <a:avLst/>
              </a:prstGeom>
              <a:blipFill rotWithShape="1">
                <a:blip r:embed="rId6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0" y="2868394"/>
            <a:ext cx="1905971" cy="1017806"/>
            <a:chOff x="0" y="2868394"/>
            <a:chExt cx="1905971" cy="1017806"/>
          </a:xfrm>
        </p:grpSpPr>
        <p:sp>
          <p:nvSpPr>
            <p:cNvPr id="9" name="TextBox 8"/>
            <p:cNvSpPr txBox="1"/>
            <p:nvPr/>
          </p:nvSpPr>
          <p:spPr>
            <a:xfrm>
              <a:off x="0" y="2868394"/>
              <a:ext cx="1905971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number of </a:t>
              </a:r>
              <a:r>
                <a:rPr lang="en-US" b="1" dirty="0" smtClean="0">
                  <a:solidFill>
                    <a:srgbClr val="002060"/>
                  </a:solidFill>
                </a:rPr>
                <a:t>letters </a:t>
              </a:r>
            </a:p>
            <a:p>
              <a:r>
                <a:rPr lang="en-US" b="1" dirty="0" smtClean="0">
                  <a:solidFill>
                    <a:srgbClr val="002060"/>
                  </a:solidFill>
                </a:rPr>
                <a:t>correctly placed</a:t>
              </a:r>
              <a:endParaRPr lang="en-US" dirty="0"/>
            </a:p>
          </p:txBody>
        </p:sp>
        <p:cxnSp>
          <p:nvCxnSpPr>
            <p:cNvPr id="34" name="Straight Connector 33"/>
            <p:cNvCxnSpPr>
              <a:stCxn id="9" idx="2"/>
            </p:cNvCxnSpPr>
            <p:nvPr/>
          </p:nvCxnSpPr>
          <p:spPr>
            <a:xfrm>
              <a:off x="952986" y="3514725"/>
              <a:ext cx="571014" cy="3714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162800" y="5862935"/>
                <a:ext cx="1890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5862935"/>
                <a:ext cx="1890197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581" t="-10526" r="-77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3004975" y="3191560"/>
            <a:ext cx="341793" cy="260219"/>
            <a:chOff x="3004975" y="3092581"/>
            <a:chExt cx="341793" cy="260219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3004975" y="3092582"/>
              <a:ext cx="170896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3175871" y="3092582"/>
              <a:ext cx="170897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3004975" y="3092581"/>
              <a:ext cx="341793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004975" y="3092582"/>
              <a:ext cx="0" cy="260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346768" y="3092582"/>
              <a:ext cx="0" cy="260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004975" y="3352800"/>
              <a:ext cx="34179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841846" y="3191559"/>
            <a:ext cx="341793" cy="260219"/>
            <a:chOff x="3004975" y="3092581"/>
            <a:chExt cx="341793" cy="260219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3004975" y="3092582"/>
              <a:ext cx="170896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175871" y="3092582"/>
              <a:ext cx="170897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004975" y="3092581"/>
              <a:ext cx="341793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004975" y="3092582"/>
              <a:ext cx="0" cy="260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346768" y="3092582"/>
              <a:ext cx="0" cy="260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004975" y="3352800"/>
              <a:ext cx="34179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760805" y="3191072"/>
            <a:ext cx="341793" cy="260219"/>
            <a:chOff x="3004975" y="3092581"/>
            <a:chExt cx="341793" cy="260219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3004975" y="3092582"/>
              <a:ext cx="170896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3175871" y="3092582"/>
              <a:ext cx="170897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3004975" y="3092581"/>
              <a:ext cx="341793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004975" y="3092582"/>
              <a:ext cx="0" cy="260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346768" y="3092582"/>
              <a:ext cx="0" cy="260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004975" y="3352800"/>
              <a:ext cx="34179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5588077" y="3191072"/>
            <a:ext cx="341793" cy="260219"/>
            <a:chOff x="3004975" y="3092581"/>
            <a:chExt cx="341793" cy="260219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3004975" y="3092582"/>
              <a:ext cx="170896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3175871" y="3092582"/>
              <a:ext cx="170897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3004975" y="3092581"/>
              <a:ext cx="341793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004975" y="3092582"/>
              <a:ext cx="0" cy="260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346768" y="3092582"/>
              <a:ext cx="0" cy="260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004975" y="3352800"/>
              <a:ext cx="34179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516207" y="3200400"/>
            <a:ext cx="341793" cy="260219"/>
            <a:chOff x="3004975" y="3092581"/>
            <a:chExt cx="341793" cy="260219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3004975" y="3092582"/>
              <a:ext cx="170896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3175871" y="3092582"/>
              <a:ext cx="170897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3004975" y="3092581"/>
              <a:ext cx="341793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004975" y="3092582"/>
              <a:ext cx="0" cy="260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346768" y="3092582"/>
              <a:ext cx="0" cy="260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004975" y="3352800"/>
              <a:ext cx="34179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102"/>
          <p:cNvSpPr/>
          <p:nvPr/>
        </p:nvSpPr>
        <p:spPr>
          <a:xfrm>
            <a:off x="3678295" y="2502932"/>
            <a:ext cx="1524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049824" y="2502932"/>
            <a:ext cx="1524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419600" y="2502932"/>
            <a:ext cx="1524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24400" y="2502932"/>
            <a:ext cx="1524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029200" y="2494569"/>
            <a:ext cx="152400" cy="2286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022038" y="3527218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1              2               3              4               5 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9" name="Cross 108"/>
          <p:cNvSpPr/>
          <p:nvPr/>
        </p:nvSpPr>
        <p:spPr>
          <a:xfrm rot="2414088">
            <a:off x="3071204" y="2952400"/>
            <a:ext cx="250707" cy="244064"/>
          </a:xfrm>
          <a:prstGeom prst="plus">
            <a:avLst>
              <a:gd name="adj" fmla="val 451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ross 109"/>
          <p:cNvSpPr/>
          <p:nvPr/>
        </p:nvSpPr>
        <p:spPr>
          <a:xfrm rot="2414088">
            <a:off x="4805528" y="2980439"/>
            <a:ext cx="250707" cy="244064"/>
          </a:xfrm>
          <a:prstGeom prst="plus">
            <a:avLst>
              <a:gd name="adj" fmla="val 451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ross 111"/>
          <p:cNvSpPr/>
          <p:nvPr/>
        </p:nvSpPr>
        <p:spPr>
          <a:xfrm rot="2414088">
            <a:off x="6558128" y="2980439"/>
            <a:ext cx="250707" cy="244064"/>
          </a:xfrm>
          <a:prstGeom prst="plus">
            <a:avLst>
              <a:gd name="adj" fmla="val 4512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3927294" y="3003849"/>
            <a:ext cx="305286" cy="152400"/>
            <a:chOff x="762000" y="685800"/>
            <a:chExt cx="305286" cy="152400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762000" y="762000"/>
              <a:ext cx="76200" cy="76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838686" y="685800"/>
              <a:ext cx="228600" cy="1524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5640114" y="2998232"/>
            <a:ext cx="305286" cy="152400"/>
            <a:chOff x="762000" y="685800"/>
            <a:chExt cx="305286" cy="152400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762000" y="762000"/>
              <a:ext cx="76200" cy="76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838686" y="685800"/>
              <a:ext cx="228600" cy="1524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786013" y="1359932"/>
                <a:ext cx="82586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013" y="1359932"/>
                <a:ext cx="82586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86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3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0.32274 0.1071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28" y="534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6296E-6 L -0.00955 0.1071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534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15 0.1071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534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10833 0.1071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534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1666 0.1085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8" grpId="0" uiExpand="1"/>
      <p:bldP spid="3" grpId="0"/>
      <p:bldP spid="49" grpId="0"/>
      <p:bldP spid="60" grpId="0"/>
      <p:bldP spid="62" grpId="0"/>
      <p:bldP spid="65" grpId="0"/>
      <p:bldP spid="33" grpId="0" animBg="1"/>
      <p:bldP spid="41" grpId="0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/>
      <p:bldP spid="109" grpId="0" animBg="1"/>
      <p:bldP spid="110" grpId="0" animBg="1"/>
      <p:bldP spid="112" grpId="0" animBg="1"/>
      <p:bldP spid="10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3307</TotalTime>
  <Words>1874</Words>
  <Application>Microsoft Office PowerPoint</Application>
  <PresentationFormat>On-screen Show (4:3)</PresentationFormat>
  <Paragraphs>358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Mathematic for Computer Science - III CS203B </vt:lpstr>
      <vt:lpstr>PowerPoint Presentation</vt:lpstr>
      <vt:lpstr>Can we solve these problems ?</vt:lpstr>
      <vt:lpstr>Problem 1: Letters and envelopes</vt:lpstr>
      <vt:lpstr>Problem 2: Pattern HHT in n tosses of a fair coin</vt:lpstr>
      <vt:lpstr>Problem 3: Balls Out of Bag</vt:lpstr>
      <vt:lpstr>Since viewing the random experiment in its entirety looks so complex,  let us take a microscopic view.</vt:lpstr>
      <vt:lpstr>Problem 1: Letters and envelopes</vt:lpstr>
      <vt:lpstr>Problem 1: Letters and envelopes</vt:lpstr>
      <vt:lpstr>Sum of Random Variables</vt:lpstr>
      <vt:lpstr>Problem 2: Pattern HHT in n tosses of a fair coin</vt:lpstr>
      <vt:lpstr>Problem 2: Pattern HHT in n tosses of a fair coin</vt:lpstr>
      <vt:lpstr>What have we learnt till now?</vt:lpstr>
      <vt:lpstr>The main question ?</vt:lpstr>
      <vt:lpstr>Problem 1: Letters and envelopes</vt:lpstr>
      <vt:lpstr>Problem 2: Pattern HHT in n tosses of a fair coin</vt:lpstr>
      <vt:lpstr>Homework from today’s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585</cp:revision>
  <dcterms:created xsi:type="dcterms:W3CDTF">2011-12-03T04:13:03Z</dcterms:created>
  <dcterms:modified xsi:type="dcterms:W3CDTF">2018-08-11T05:09:50Z</dcterms:modified>
</cp:coreProperties>
</file>