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428" r:id="rId2"/>
    <p:sldId id="513" r:id="rId3"/>
    <p:sldId id="569" r:id="rId4"/>
    <p:sldId id="576" r:id="rId5"/>
    <p:sldId id="575" r:id="rId6"/>
    <p:sldId id="570" r:id="rId7"/>
    <p:sldId id="571" r:id="rId8"/>
    <p:sldId id="572" r:id="rId9"/>
    <p:sldId id="573" r:id="rId10"/>
    <p:sldId id="577" r:id="rId11"/>
    <p:sldId id="547" r:id="rId12"/>
    <p:sldId id="549" r:id="rId13"/>
    <p:sldId id="562" r:id="rId14"/>
    <p:sldId id="516" r:id="rId15"/>
    <p:sldId id="551" r:id="rId16"/>
    <p:sldId id="561" r:id="rId17"/>
    <p:sldId id="560" r:id="rId18"/>
    <p:sldId id="564" r:id="rId19"/>
    <p:sldId id="565" r:id="rId20"/>
    <p:sldId id="566" r:id="rId21"/>
    <p:sldId id="567" r:id="rId22"/>
    <p:sldId id="568" r:id="rId23"/>
    <p:sldId id="55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.png"/><Relationship Id="rId3" Type="http://schemas.openxmlformats.org/officeDocument/2006/relationships/image" Target="../media/image411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1.png"/><Relationship Id="rId5" Type="http://schemas.openxmlformats.org/officeDocument/2006/relationships/image" Target="../media/image12.png"/><Relationship Id="rId10" Type="http://schemas.openxmlformats.org/officeDocument/2006/relationships/image" Target="../media/image112.png"/><Relationship Id="rId4" Type="http://schemas.openxmlformats.org/officeDocument/2006/relationships/image" Target="../media/image11.png"/><Relationship Id="rId9" Type="http://schemas.openxmlformats.org/officeDocument/2006/relationships/image" Target="../media/image10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1.png"/><Relationship Id="rId4" Type="http://schemas.openxmlformats.org/officeDocument/2006/relationships/image" Target="../media/image43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431.png"/><Relationship Id="rId7" Type="http://schemas.openxmlformats.org/officeDocument/2006/relationships/image" Target="../media/image42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gif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7: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Well </a:t>
            </a:r>
            <a:r>
              <a:rPr lang="en-US" sz="2000" b="1" dirty="0" smtClean="0">
                <a:solidFill>
                  <a:srgbClr val="7030A0"/>
                </a:solidFill>
              </a:rPr>
              <a:t>known </a:t>
            </a:r>
            <a:r>
              <a:rPr lang="en-US" sz="2000" b="1" dirty="0" smtClean="0">
                <a:solidFill>
                  <a:srgbClr val="0070C0"/>
                </a:solidFill>
              </a:rPr>
              <a:t>random </a:t>
            </a:r>
            <a:r>
              <a:rPr lang="en-US" sz="2000" b="1" dirty="0" smtClean="0">
                <a:solidFill>
                  <a:srgbClr val="0070C0"/>
                </a:solidFill>
              </a:rPr>
              <a:t>variables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Linearity</a:t>
            </a:r>
            <a:r>
              <a:rPr lang="en-US" sz="2000" b="1" dirty="0">
                <a:solidFill>
                  <a:schemeClr val="tx1"/>
                </a:solidFill>
              </a:rPr>
              <a:t> of </a:t>
            </a:r>
            <a:r>
              <a:rPr lang="en-US" sz="2000" b="1" dirty="0" smtClean="0">
                <a:solidFill>
                  <a:srgbClr val="0070C0"/>
                </a:solidFill>
              </a:rPr>
              <a:t>expectation </a:t>
            </a:r>
            <a:r>
              <a:rPr lang="en-US" sz="2000" b="1" dirty="0" smtClean="0">
                <a:solidFill>
                  <a:schemeClr val="tx1"/>
                </a:solidFill>
              </a:rPr>
              <a:t>(2 problems).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Conditional</a:t>
            </a:r>
            <a:r>
              <a:rPr lang="en-US" sz="2000" b="1" dirty="0" smtClean="0">
                <a:solidFill>
                  <a:srgbClr val="0070C0"/>
                </a:solidFill>
              </a:rPr>
              <a:t> Expectation</a:t>
            </a:r>
            <a:endParaRPr lang="en-US" sz="2000" b="1" dirty="0">
              <a:solidFill>
                <a:srgbClr val="0070C0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Negative Binomial </a:t>
            </a:r>
            <a:r>
              <a:rPr lang="en-US" sz="4000" b="1" dirty="0"/>
              <a:t>Random Variable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Negative Binomial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onsider an infinite sequence of </a:t>
                </a:r>
                <a:r>
                  <a:rPr lang="en-US" sz="2000" u="sng" dirty="0" smtClean="0"/>
                  <a:t>independent</a:t>
                </a:r>
                <a:r>
                  <a:rPr lang="en-US" sz="2000" dirty="0" smtClean="0"/>
                  <a:t> and </a:t>
                </a:r>
                <a:r>
                  <a:rPr lang="en-US" sz="2000" u="sng" dirty="0" smtClean="0"/>
                  <a:t>identical </a:t>
                </a:r>
                <a:r>
                  <a:rPr lang="en-US" sz="2000" dirty="0" smtClean="0"/>
                  <a:t>Bernoulli trials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X : </a:t>
                </a:r>
                <a:r>
                  <a:rPr lang="en-US" sz="2000" dirty="0" smtClean="0"/>
                  <a:t> the number of  trials </a:t>
                </a:r>
                <a:r>
                  <a:rPr lang="en-US" sz="2000" dirty="0" err="1" smtClean="0"/>
                  <a:t>upto</a:t>
                </a:r>
                <a:r>
                  <a:rPr lang="en-US" sz="2000" dirty="0" smtClean="0"/>
                  <a:t> and including the </a:t>
                </a:r>
                <a:r>
                  <a:rPr lang="en-US" sz="2000" dirty="0" smtClean="0"/>
                  <a:t>trial </a:t>
                </a:r>
                <a:r>
                  <a:rPr lang="en-US" sz="2000" dirty="0" smtClean="0"/>
                  <a:t>which gives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success.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r>
                  <a:rPr lang="en-US" sz="2000" b="1" dirty="0" smtClean="0"/>
                  <a:t>X </a:t>
                </a:r>
                <a:r>
                  <a:rPr lang="en-US" sz="2000" dirty="0" smtClean="0"/>
                  <a:t>is called a </a:t>
                </a:r>
                <a:r>
                  <a:rPr lang="en-US" sz="2000" b="1" dirty="0" smtClean="0"/>
                  <a:t>negative binomial </a:t>
                </a:r>
                <a:r>
                  <a:rPr lang="en-US" sz="2000" dirty="0" smtClean="0"/>
                  <a:t>random </a:t>
                </a:r>
                <a:r>
                  <a:rPr lang="en-US" sz="2000" dirty="0" smtClean="0"/>
                  <a:t>variable with </a:t>
                </a:r>
                <a:r>
                  <a:rPr lang="en-US" sz="2000" dirty="0" smtClean="0"/>
                  <a:t>parameters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Number of tosses of a </a:t>
                </a:r>
                <a:r>
                  <a:rPr lang="en-US" sz="2000" dirty="0"/>
                  <a:t>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to get the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HEADS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 </a:t>
                </a:r>
              </a:p>
              <a:p>
                <a:r>
                  <a:rPr lang="en-US" sz="2000" dirty="0"/>
                  <a:t>What is its mass </a:t>
                </a:r>
                <a:r>
                  <a:rPr lang="en-US" sz="2000" dirty="0" err="1"/>
                  <a:t>funciton</a:t>
                </a:r>
                <a:r>
                  <a:rPr lang="en-US" sz="2000" dirty="0"/>
                  <a:t> ?</a:t>
                </a:r>
              </a:p>
              <a:p>
                <a:r>
                  <a:rPr lang="en-US" sz="2000" dirty="0"/>
                  <a:t>Prove, </a:t>
                </a:r>
                <a:r>
                  <a:rPr lang="en-US" sz="2000" u="sng" dirty="0"/>
                  <a:t>without</a:t>
                </a:r>
                <a:r>
                  <a:rPr lang="en-US" sz="2000" dirty="0"/>
                  <a:t> any knowledge of binomial coefficients, that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053" t="-1078" b="-1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057400"/>
            <a:ext cx="43768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24600" y="2819400"/>
            <a:ext cx="46816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2819400"/>
            <a:ext cx="46816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2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Sum</a:t>
            </a:r>
            <a:r>
              <a:rPr lang="en-US" sz="3200" b="1" dirty="0" smtClean="0">
                <a:solidFill>
                  <a:srgbClr val="002060"/>
                </a:solidFill>
              </a:rPr>
              <a:t> of Random Variables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be random variables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defined over a probability space </a:t>
                </a:r>
                <a:r>
                  <a:rPr lang="en-US" sz="1800" dirty="0"/>
                  <a:t>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</a:t>
                </a:r>
                <a:r>
                  <a:rPr lang="en-US" sz="1800" dirty="0" smtClean="0"/>
                  <a:t>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 smtClean="0"/>
                  <a:t>ϵ</a:t>
                </a:r>
                <a:r>
                  <a:rPr lang="en-US" sz="2400" dirty="0" smtClean="0"/>
                  <a:t> </a:t>
                </a:r>
                <a:r>
                  <a:rPr lang="el-GR" sz="2400" b="1" dirty="0" smtClean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 smtClean="0"/>
                  <a:t> is said  to be the </a:t>
                </a:r>
                <a:r>
                  <a:rPr lang="en-US" sz="1800" b="1" dirty="0" smtClean="0"/>
                  <a:t>sum of random variables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 </a:t>
                </a:r>
                <a:r>
                  <a:rPr lang="en-US" sz="1800" b="1" dirty="0" smtClean="0"/>
                  <a:t>compact notation 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be random variables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defined </a:t>
                </a:r>
                <a:r>
                  <a:rPr lang="en-US" sz="1800" dirty="0"/>
                  <a:t>over a probability space 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 each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sz="2400" dirty="0"/>
                  <a:t> </a:t>
                </a:r>
                <a:r>
                  <a:rPr lang="el-GR" sz="2400" dirty="0"/>
                  <a:t>ϵ</a:t>
                </a:r>
                <a:r>
                  <a:rPr lang="en-US" sz="2400" dirty="0"/>
                  <a:t> </a:t>
                </a:r>
                <a:r>
                  <a:rPr lang="el-GR" sz="24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is said  to be the sum of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compact notation 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16002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…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867400"/>
                <a:ext cx="25146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r="-962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953000" y="22860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38800" y="48006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Linearity</a:t>
            </a:r>
            <a:r>
              <a:rPr lang="en-US" sz="3600" b="1" dirty="0" smtClean="0">
                <a:solidFill>
                  <a:srgbClr val="002060"/>
                </a:solidFill>
              </a:rPr>
              <a:t> of Expectation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be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defined </a:t>
                </a:r>
                <a:r>
                  <a:rPr lang="en-US" sz="2000" dirty="0"/>
                  <a:t>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such that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       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𝑼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33600" y="3226420"/>
            <a:ext cx="3200400" cy="8225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81400" y="3200400"/>
                <a:ext cx="1099724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1">
                              <a:latin typeface="Cambria Math"/>
                            </a:rPr>
                            <m:t>𝐄</m:t>
                          </m:r>
                          <m:r>
                            <a:rPr lang="en-US" b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200400"/>
                <a:ext cx="1099724" cy="848566"/>
              </a:xfrm>
              <a:prstGeom prst="rect">
                <a:avLst/>
              </a:prstGeom>
              <a:blipFill rotWithShape="1">
                <a:blip r:embed="rId3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39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2819400"/>
            <a:ext cx="4031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Homework </a:t>
            </a:r>
            <a:r>
              <a:rPr lang="en-US" sz="2800" b="1" dirty="0" smtClean="0"/>
              <a:t>from last </a:t>
            </a:r>
            <a:r>
              <a:rPr lang="en-US" sz="2800" b="1" dirty="0"/>
              <a:t>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2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Problem </a:t>
            </a:r>
            <a:r>
              <a:rPr lang="en-US" sz="3200" b="1" dirty="0" smtClean="0">
                <a:solidFill>
                  <a:srgbClr val="0070C0"/>
                </a:solidFill>
              </a:rPr>
              <a:t>3</a:t>
            </a:r>
            <a:r>
              <a:rPr lang="en-US" sz="3200" b="1" dirty="0" smtClean="0"/>
              <a:t>:</a:t>
            </a:r>
            <a:br>
              <a:rPr lang="en-US" sz="3200" b="1" dirty="0" smtClean="0"/>
            </a:br>
            <a:r>
              <a:rPr lang="en-US" sz="3200" b="1" dirty="0" smtClean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</a:t>
            </a:r>
            <a:r>
              <a:rPr lang="en-US" sz="3200" b="1" dirty="0" smtClean="0"/>
              <a:t>Bag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 smtClean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 smtClean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Random </a:t>
                </a:r>
                <a:r>
                  <a:rPr lang="en-US" sz="2000" dirty="0"/>
                  <a:t>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Z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red</a:t>
                </a:r>
                <a:r>
                  <a:rPr lang="en-US" sz="2000" b="1" dirty="0"/>
                  <a:t> balls preceding all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blue</a:t>
                </a:r>
                <a:r>
                  <a:rPr lang="en-US" sz="2000" b="1" dirty="0"/>
                  <a:t> ball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2000" dirty="0"/>
                  <a:t>What is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Z</a:t>
                </a:r>
                <a:r>
                  <a:rPr lang="en-US" sz="2000" dirty="0" smtClean="0"/>
                  <a:t>]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Z]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rgbClr val="002060"/>
                            </a:solidFill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996069" y="2438400"/>
            <a:ext cx="4876800" cy="461665"/>
            <a:chOff x="2665141" y="2814935"/>
            <a:chExt cx="4876800" cy="461665"/>
          </a:xfrm>
        </p:grpSpPr>
        <p:grpSp>
          <p:nvGrpSpPr>
            <p:cNvPr id="18" name="Group 17"/>
            <p:cNvGrpSpPr/>
            <p:nvPr/>
          </p:nvGrpSpPr>
          <p:grpSpPr>
            <a:xfrm>
              <a:off x="2665141" y="2971800"/>
              <a:ext cx="4876800" cy="304800"/>
              <a:chOff x="2667000" y="2971800"/>
              <a:chExt cx="4876800" cy="304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6670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1242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86507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386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9530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102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674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324600" y="297180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239000" y="2971800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781800" y="2971800"/>
                <a:ext cx="304800" cy="3048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571699" y="281493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…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981200" y="3009792"/>
            <a:ext cx="2150328" cy="716805"/>
            <a:chOff x="2650272" y="3386327"/>
            <a:chExt cx="2150328" cy="716805"/>
          </a:xfrm>
        </p:grpSpPr>
        <p:sp>
          <p:nvSpPr>
            <p:cNvPr id="51" name="Right Brace 50"/>
            <p:cNvSpPr/>
            <p:nvPr/>
          </p:nvSpPr>
          <p:spPr>
            <a:xfrm rot="5400000">
              <a:off x="3533412" y="2503187"/>
              <a:ext cx="384048" cy="215032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07472" y="3733800"/>
                  <a:ext cx="11138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smtClean="0"/>
                    <a:t> red balls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472" y="3733800"/>
                  <a:ext cx="111389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874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Rectangle 56"/>
          <p:cNvSpPr/>
          <p:nvPr/>
        </p:nvSpPr>
        <p:spPr>
          <a:xfrm>
            <a:off x="5183459" y="3853212"/>
            <a:ext cx="2611244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85225" y="3810000"/>
            <a:ext cx="2611244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67976" y="1942230"/>
            <a:ext cx="2142893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172200" y="1969846"/>
            <a:ext cx="2821388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600200" y="4225383"/>
            <a:ext cx="2611244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198756" y="4911183"/>
            <a:ext cx="2611244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212675" y="5410088"/>
                <a:ext cx="1220334" cy="1015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75" y="5410088"/>
                <a:ext cx="1220334" cy="1015471"/>
              </a:xfrm>
              <a:prstGeom prst="rect">
                <a:avLst/>
              </a:prstGeom>
              <a:blipFill rotWithShape="1">
                <a:blip r:embed="rId4"/>
                <a:stretch>
                  <a:fillRect r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245766" y="5562600"/>
                <a:ext cx="1231234" cy="622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66" y="5562600"/>
                <a:ext cx="1231234" cy="622863"/>
              </a:xfrm>
              <a:prstGeom prst="rect">
                <a:avLst/>
              </a:prstGeom>
              <a:blipFill rotWithShape="1">
                <a:blip r:embed="rId5"/>
                <a:stretch>
                  <a:fillRect r="-5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005697" y="5758934"/>
                <a:ext cx="1028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2060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b="1" dirty="0"/>
                      <m:t> =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) =</a:t>
                </a:r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697" y="5758934"/>
                <a:ext cx="102874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4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Smiley Face 65"/>
          <p:cNvSpPr/>
          <p:nvPr/>
        </p:nvSpPr>
        <p:spPr>
          <a:xfrm>
            <a:off x="7467600" y="4343400"/>
            <a:ext cx="609600" cy="614065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200399" y="914400"/>
            <a:ext cx="2758069" cy="422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400800" y="4964668"/>
            <a:ext cx="26883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It appears too complicated</a:t>
            </a:r>
          </a:p>
          <a:p>
            <a:pPr algn="ctr"/>
            <a:r>
              <a:rPr lang="en-US" dirty="0" smtClean="0"/>
              <a:t>to compute </a:t>
            </a:r>
            <a:r>
              <a:rPr lang="en-US" b="1" dirty="0"/>
              <a:t>E</a:t>
            </a:r>
            <a:r>
              <a:rPr lang="en-US" dirty="0"/>
              <a:t>[</a:t>
            </a:r>
            <a:r>
              <a:rPr lang="en-US" b="1" dirty="0">
                <a:solidFill>
                  <a:srgbClr val="002060"/>
                </a:solidFill>
              </a:rPr>
              <a:t>Z</a:t>
            </a:r>
            <a:r>
              <a:rPr lang="en-US" b="1" dirty="0" smtClean="0">
                <a:solidFill>
                  <a:srgbClr val="002060"/>
                </a:solidFill>
              </a:rPr>
              <a:t>]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911984" y="5463758"/>
            <a:ext cx="284485" cy="398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041216" y="5996952"/>
            <a:ext cx="284485" cy="3981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34469" y="2978500"/>
            <a:ext cx="0" cy="374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886200" y="3352800"/>
                <a:ext cx="116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blue ball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52800"/>
                <a:ext cx="116891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89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3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 animBg="1"/>
      <p:bldP spid="67" grpId="0" animBg="1"/>
      <p:bldP spid="34" grpId="0" animBg="1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Problem </a:t>
            </a:r>
            <a:r>
              <a:rPr lang="en-US" sz="3200" b="1" dirty="0" smtClean="0">
                <a:solidFill>
                  <a:srgbClr val="0070C0"/>
                </a:solidFill>
              </a:rPr>
              <a:t>3</a:t>
            </a:r>
            <a:r>
              <a:rPr lang="en-US" sz="3200" b="1" dirty="0" smtClean="0"/>
              <a:t>:</a:t>
            </a:r>
            <a:r>
              <a:rPr lang="en-US" sz="3200" b="1" dirty="0" smtClean="0">
                <a:solidFill>
                  <a:srgbClr val="0070C0"/>
                </a:solidFill>
              </a:rPr>
              <a:t/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Bag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91600" cy="52578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                            </m:t>
                              </m:r>
                              <m:r>
                                <a:rPr lang="en-US" sz="2000" i="1" smtClean="0">
                                  <a:latin typeface="Cambria Math"/>
                                </a:rPr>
                                <m:t> 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                     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dirty="0"/>
                  <a:t> 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dirty="0">
                    <a:solidFill>
                      <a:srgbClr val="00206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Answer 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]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=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P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th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red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ball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precedes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all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blue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balls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     =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Using Linearity of Expectation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b>
                      <m:sup/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</a:t>
                </a:r>
                <a:endParaRPr lang="en-US" sz="2000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91600" cy="5257800"/>
              </a:xfrm>
              <a:blipFill rotWithShape="1">
                <a:blip r:embed="rId2"/>
                <a:stretch>
                  <a:fillRect l="-74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7620000" y="5506764"/>
            <a:ext cx="609600" cy="614065"/>
          </a:xfrm>
          <a:prstGeom prst="smileyFace">
            <a:avLst>
              <a:gd name="adj" fmla="val 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66800" y="4724400"/>
                <a:ext cx="771621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724400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7166698" y="1209466"/>
            <a:ext cx="312596" cy="19147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Ribbon 23"/>
          <p:cNvSpPr/>
          <p:nvPr/>
        </p:nvSpPr>
        <p:spPr>
          <a:xfrm>
            <a:off x="3579954" y="4858372"/>
            <a:ext cx="3678534" cy="91987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6C31"/>
                </a:solidFill>
              </a:rPr>
              <a:t>Homework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Based on Partition theorem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24182" y="4038600"/>
                <a:ext cx="4185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th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red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ball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precedes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all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blue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balls</m:t>
                    </m:r>
                    <m:r>
                      <m:rPr>
                        <m:nor/>
                      </m:rPr>
                      <a:rPr lang="en-US" dirty="0"/>
                      <m:t>) 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82" y="4038600"/>
                <a:ext cx="418576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164" t="-8333" r="-16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029200" y="4038600"/>
                <a:ext cx="4273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th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red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ball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precedes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all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blue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balls</m:t>
                    </m:r>
                    <m:r>
                      <a:rPr lang="en-US" b="0" i="0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038600"/>
                <a:ext cx="427392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141" t="-8333" r="-156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07231" y="2362200"/>
                <a:ext cx="3869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smtClean="0">
                        <a:latin typeface="Cambria Math"/>
                      </a:rPr>
                      <m:t>i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th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red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ball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precedes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all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blue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balls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231" y="2362200"/>
                <a:ext cx="386996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91000" y="2602468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otherwise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602468"/>
                <a:ext cx="122822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9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629400" y="6107668"/>
            <a:ext cx="2517356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 is so easy and compact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5958469" y="2971800"/>
                <a:ext cx="3276600" cy="1295400"/>
              </a:xfrm>
              <a:prstGeom prst="cloudCallout">
                <a:avLst>
                  <a:gd name="adj1" fmla="val 27300"/>
                  <a:gd name="adj2" fmla="val 7082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Does there exist any relation between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?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469" y="2971800"/>
                <a:ext cx="3276600" cy="1295400"/>
              </a:xfrm>
              <a:prstGeom prst="cloudCallout">
                <a:avLst>
                  <a:gd name="adj1" fmla="val 27300"/>
                  <a:gd name="adj2" fmla="val 70829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7467600" y="1295400"/>
            <a:ext cx="916258" cy="1007408"/>
            <a:chOff x="7467600" y="1295400"/>
            <a:chExt cx="916258" cy="1007408"/>
          </a:xfrm>
        </p:grpSpPr>
        <p:sp>
          <p:nvSpPr>
            <p:cNvPr id="49" name="Oval 48"/>
            <p:cNvSpPr/>
            <p:nvPr/>
          </p:nvSpPr>
          <p:spPr>
            <a:xfrm>
              <a:off x="7620000" y="1524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467600" y="1295400"/>
              <a:ext cx="916258" cy="931208"/>
              <a:chOff x="5282979" y="2792189"/>
              <a:chExt cx="916258" cy="93120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5282979" y="2944589"/>
                <a:ext cx="916258" cy="778808"/>
                <a:chOff x="3274742" y="1507192"/>
                <a:chExt cx="916258" cy="778808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3274742" y="1524000"/>
                  <a:ext cx="916258" cy="762000"/>
                  <a:chOff x="3274742" y="1524000"/>
                  <a:chExt cx="916258" cy="762000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3274742" y="1905000"/>
                    <a:ext cx="304800" cy="3048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3438293" y="1752600"/>
                    <a:ext cx="304800" cy="3048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3886200" y="1957039"/>
                    <a:ext cx="304800" cy="3048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3657600" y="1752600"/>
                    <a:ext cx="304800" cy="3048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3581400" y="1981200"/>
                    <a:ext cx="304800" cy="3048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3657600" y="1524000"/>
                    <a:ext cx="304800" cy="3048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7" name="Oval 56"/>
                <p:cNvSpPr/>
                <p:nvPr/>
              </p:nvSpPr>
              <p:spPr>
                <a:xfrm>
                  <a:off x="3884342" y="1507192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5" name="Oval 54"/>
              <p:cNvSpPr/>
              <p:nvPr/>
            </p:nvSpPr>
            <p:spPr>
              <a:xfrm>
                <a:off x="5511579" y="2792189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8077200" y="1676400"/>
              <a:ext cx="304800" cy="3048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/>
            <p:cNvSpPr/>
            <p:nvPr/>
          </p:nvSpPr>
          <p:spPr>
            <a:xfrm>
              <a:off x="7620000" y="1998008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4" name="Oval 63"/>
          <p:cNvSpPr/>
          <p:nvPr/>
        </p:nvSpPr>
        <p:spPr>
          <a:xfrm>
            <a:off x="7696200" y="1295400"/>
            <a:ext cx="304800" cy="304800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541789" y="2226608"/>
                <a:ext cx="2360838" cy="762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𝒁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to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89" y="2226608"/>
                <a:ext cx="2360838" cy="762000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43800" y="1676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676400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001000" y="19166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1916668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41888" y="1400076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888" y="1400076"/>
                <a:ext cx="3754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678476" y="126313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76" y="1263134"/>
                <a:ext cx="32252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05468" y="6189357"/>
                <a:ext cx="790601" cy="57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68" y="6189357"/>
                <a:ext cx="790601" cy="575286"/>
              </a:xfrm>
              <a:prstGeom prst="rect">
                <a:avLst/>
              </a:prstGeom>
              <a:blipFill rotWithShape="1">
                <a:blip r:embed="rId14"/>
                <a:stretch>
                  <a:fillRect r="-8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5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8" grpId="0" animBg="1"/>
      <p:bldP spid="28" grpId="1" animBg="1"/>
      <p:bldP spid="10" grpId="0"/>
      <p:bldP spid="24" grpId="0" animBg="1"/>
      <p:bldP spid="24" grpId="1" animBg="1"/>
      <p:bldP spid="14" grpId="0"/>
      <p:bldP spid="15" grpId="0"/>
      <p:bldP spid="16" grpId="0"/>
      <p:bldP spid="17" grpId="0"/>
      <p:bldP spid="27" grpId="0" animBg="1"/>
      <p:bldP spid="27" grpId="1" animBg="1"/>
      <p:bldP spid="32" grpId="0" animBg="1"/>
      <p:bldP spid="32" grpId="1" animBg="1"/>
      <p:bldP spid="64" grpId="0" animBg="1"/>
      <p:bldP spid="3" grpId="0" animBg="1"/>
      <p:bldP spid="11" grpId="0"/>
      <p:bldP spid="66" grpId="0"/>
      <p:bldP spid="67" grpId="0"/>
      <p:bldP spid="68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9050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Practice sheet 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8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problems on </a:t>
            </a:r>
            <a:r>
              <a:rPr lang="en-US" sz="2800" b="1" dirty="0" smtClean="0">
                <a:solidFill>
                  <a:srgbClr val="7030A0"/>
                </a:solidFill>
              </a:rPr>
              <a:t>Linearity</a:t>
            </a:r>
            <a:r>
              <a:rPr lang="en-US" sz="2800" b="1" dirty="0" smtClean="0">
                <a:solidFill>
                  <a:schemeClr val="tx1"/>
                </a:solidFill>
              </a:rPr>
              <a:t> of Expectation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3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Problem </a:t>
            </a:r>
            <a:r>
              <a:rPr lang="en-US" sz="3600" b="1" dirty="0" smtClean="0">
                <a:solidFill>
                  <a:srgbClr val="0070C0"/>
                </a:solidFill>
              </a:rPr>
              <a:t>5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Of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people in a given collection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couples, exactly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die.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Assume </a:t>
                </a:r>
                <a:r>
                  <a:rPr lang="en-US" sz="2000" dirty="0"/>
                  <a:t>that the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have </a:t>
                </a:r>
                <a:r>
                  <a:rPr lang="en-US" sz="2000" dirty="0" smtClean="0"/>
                  <a:t>been picked uniformly at random</a:t>
                </a:r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Find </a:t>
                </a:r>
                <a:r>
                  <a:rPr lang="en-US" sz="2000" dirty="0"/>
                  <a:t>the expected number of surviving couples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 smtClean="0"/>
                  <a:t> : The number of surviving couples.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/>
                      <m:t>P</m:t>
                    </m:r>
                    <m:r>
                      <m:rPr>
                        <m:nor/>
                      </m:rPr>
                      <a:rPr lang="en-US" sz="24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th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</a:rPr>
                      <m:t>couple</m:t>
                    </m:r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</a:rPr>
                      <m:t>survives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Using Linearity of Expectation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  <a:blipFill rotWithShape="1">
                <a:blip r:embed="rId2"/>
                <a:stretch>
                  <a:fillRect l="-1481" t="-520" b="-3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19200" y="3124200"/>
            <a:ext cx="533400" cy="228600"/>
            <a:chOff x="1219200" y="3124200"/>
            <a:chExt cx="533400" cy="228600"/>
          </a:xfrm>
        </p:grpSpPr>
        <p:sp>
          <p:nvSpPr>
            <p:cNvPr id="5" name="Oval 4"/>
            <p:cNvSpPr/>
            <p:nvPr/>
          </p:nvSpPr>
          <p:spPr>
            <a:xfrm flipV="1">
              <a:off x="1219200" y="3124200"/>
              <a:ext cx="228600" cy="2286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flipV="1">
              <a:off x="1524000" y="3124200"/>
              <a:ext cx="228600" cy="2286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05000" y="3128434"/>
            <a:ext cx="533400" cy="228600"/>
            <a:chOff x="1219200" y="3124200"/>
            <a:chExt cx="533400" cy="228600"/>
          </a:xfrm>
        </p:grpSpPr>
        <p:sp>
          <p:nvSpPr>
            <p:cNvPr id="10" name="Oval 9"/>
            <p:cNvSpPr/>
            <p:nvPr/>
          </p:nvSpPr>
          <p:spPr>
            <a:xfrm flipV="1">
              <a:off x="1219200" y="3124200"/>
              <a:ext cx="228600" cy="2286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flipV="1">
              <a:off x="1524000" y="3124200"/>
              <a:ext cx="228600" cy="2286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90800" y="3124200"/>
            <a:ext cx="533400" cy="228600"/>
            <a:chOff x="1219200" y="3124200"/>
            <a:chExt cx="533400" cy="228600"/>
          </a:xfrm>
        </p:grpSpPr>
        <p:sp>
          <p:nvSpPr>
            <p:cNvPr id="14" name="Oval 13"/>
            <p:cNvSpPr/>
            <p:nvPr/>
          </p:nvSpPr>
          <p:spPr>
            <a:xfrm flipV="1">
              <a:off x="1219200" y="3124200"/>
              <a:ext cx="228600" cy="2286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flipV="1">
              <a:off x="1524000" y="3124200"/>
              <a:ext cx="228600" cy="2286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96000" y="3124200"/>
            <a:ext cx="533400" cy="228600"/>
            <a:chOff x="1219200" y="3124200"/>
            <a:chExt cx="533400" cy="228600"/>
          </a:xfrm>
        </p:grpSpPr>
        <p:sp>
          <p:nvSpPr>
            <p:cNvPr id="18" name="Oval 17"/>
            <p:cNvSpPr/>
            <p:nvPr/>
          </p:nvSpPr>
          <p:spPr>
            <a:xfrm flipV="1">
              <a:off x="1219200" y="3124200"/>
              <a:ext cx="228600" cy="2286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flipV="1">
              <a:off x="1524000" y="3124200"/>
              <a:ext cx="228600" cy="2286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14800" y="3124200"/>
            <a:ext cx="533400" cy="228600"/>
            <a:chOff x="1219200" y="3124200"/>
            <a:chExt cx="533400" cy="228600"/>
          </a:xfrm>
        </p:grpSpPr>
        <p:sp>
          <p:nvSpPr>
            <p:cNvPr id="22" name="Oval 21"/>
            <p:cNvSpPr/>
            <p:nvPr/>
          </p:nvSpPr>
          <p:spPr>
            <a:xfrm flipV="1">
              <a:off x="1219200" y="3124200"/>
              <a:ext cx="228600" cy="2286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1524000" y="3124200"/>
              <a:ext cx="228600" cy="2286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429000" y="290578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29468" y="28956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33400" y="3810000"/>
            <a:ext cx="7239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667000" y="4029414"/>
                <a:ext cx="2593980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                       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0                                 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029414"/>
                <a:ext cx="2593980" cy="554254"/>
              </a:xfrm>
              <a:prstGeom prst="rect">
                <a:avLst/>
              </a:prstGeom>
              <a:blipFill rotWithShape="1">
                <a:blip r:embed="rId3"/>
                <a:stretch>
                  <a:fillRect r="-3059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21431" y="3974068"/>
                <a:ext cx="2303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n-US" smtClean="0">
                        <a:latin typeface="Cambria Math"/>
                      </a:rPr>
                      <m:t>i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th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couple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survives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431" y="3974068"/>
                <a:ext cx="230383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7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05200" y="4278868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otherwise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278868"/>
                <a:ext cx="122822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9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153081" y="3886200"/>
                <a:ext cx="2360838" cy="762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𝒁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to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1" y="3886200"/>
                <a:ext cx="2360838" cy="7620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loud Callout 38"/>
              <p:cNvSpPr/>
              <p:nvPr/>
            </p:nvSpPr>
            <p:spPr>
              <a:xfrm>
                <a:off x="6019800" y="3962400"/>
                <a:ext cx="3276600" cy="1295400"/>
              </a:xfrm>
              <a:prstGeom prst="cloudCallout">
                <a:avLst>
                  <a:gd name="adj1" fmla="val 27300"/>
                  <a:gd name="adj2" fmla="val 7082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Does there exist any relation between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?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loud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962400"/>
                <a:ext cx="3276600" cy="1295400"/>
              </a:xfrm>
              <a:prstGeom prst="cloudCallout">
                <a:avLst>
                  <a:gd name="adj1" fmla="val 27300"/>
                  <a:gd name="adj2" fmla="val 70829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626739" y="4572000"/>
                <a:ext cx="1326261" cy="948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39" y="4572000"/>
                <a:ext cx="1326261" cy="948914"/>
              </a:xfrm>
              <a:prstGeom prst="rect">
                <a:avLst/>
              </a:prstGeom>
              <a:blipFill rotWithShape="1">
                <a:blip r:embed="rId8"/>
                <a:stretch>
                  <a:fillRect r="-3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953000" y="4724400"/>
                <a:ext cx="2741328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)(2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⋅(2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724400"/>
                <a:ext cx="2741328" cy="669094"/>
              </a:xfrm>
              <a:prstGeom prst="rect">
                <a:avLst/>
              </a:prstGeom>
              <a:blipFill rotWithShape="1">
                <a:blip r:embed="rId9"/>
                <a:stretch>
                  <a:fillRect r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971800" y="5884106"/>
                <a:ext cx="3122009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   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)(2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⋅(2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884106"/>
                <a:ext cx="3122009" cy="669094"/>
              </a:xfrm>
              <a:prstGeom prst="rect">
                <a:avLst/>
              </a:prstGeom>
              <a:blipFill rotWithShape="1">
                <a:blip r:embed="rId10"/>
                <a:stretch>
                  <a:fillRect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2317689" y="952500"/>
            <a:ext cx="3507577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791200" y="990600"/>
            <a:ext cx="3507577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419600" y="1409700"/>
            <a:ext cx="3507577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38200" y="2095500"/>
            <a:ext cx="3507577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219200" y="2895600"/>
            <a:ext cx="5410200" cy="533400"/>
            <a:chOff x="1371600" y="3048000"/>
            <a:chExt cx="5410200" cy="533400"/>
          </a:xfrm>
        </p:grpSpPr>
        <p:grpSp>
          <p:nvGrpSpPr>
            <p:cNvPr id="48" name="Group 47"/>
            <p:cNvGrpSpPr/>
            <p:nvPr/>
          </p:nvGrpSpPr>
          <p:grpSpPr>
            <a:xfrm>
              <a:off x="1371600" y="3276600"/>
              <a:ext cx="533400" cy="228600"/>
              <a:chOff x="1219200" y="3124200"/>
              <a:chExt cx="533400" cy="228600"/>
            </a:xfrm>
          </p:grpSpPr>
          <p:sp>
            <p:nvSpPr>
              <p:cNvPr id="49" name="Oval 48"/>
              <p:cNvSpPr/>
              <p:nvPr/>
            </p:nvSpPr>
            <p:spPr>
              <a:xfrm flipV="1">
                <a:off x="12192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 flipV="1">
                <a:off x="15240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057400" y="3280834"/>
              <a:ext cx="533400" cy="228600"/>
              <a:chOff x="1219200" y="3124200"/>
              <a:chExt cx="533400" cy="228600"/>
            </a:xfrm>
          </p:grpSpPr>
          <p:sp>
            <p:nvSpPr>
              <p:cNvPr id="53" name="Oval 52"/>
              <p:cNvSpPr/>
              <p:nvPr/>
            </p:nvSpPr>
            <p:spPr>
              <a:xfrm flipV="1">
                <a:off x="12192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 flipV="1">
                <a:off x="15240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743200" y="3276600"/>
              <a:ext cx="533400" cy="228600"/>
              <a:chOff x="1219200" y="3124200"/>
              <a:chExt cx="533400" cy="228600"/>
            </a:xfrm>
          </p:grpSpPr>
          <p:sp>
            <p:nvSpPr>
              <p:cNvPr id="57" name="Oval 56"/>
              <p:cNvSpPr/>
              <p:nvPr/>
            </p:nvSpPr>
            <p:spPr>
              <a:xfrm flipV="1">
                <a:off x="12192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flipV="1">
                <a:off x="15240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248400" y="3276600"/>
              <a:ext cx="533400" cy="228600"/>
              <a:chOff x="1219200" y="3124200"/>
              <a:chExt cx="533400" cy="228600"/>
            </a:xfrm>
          </p:grpSpPr>
          <p:sp>
            <p:nvSpPr>
              <p:cNvPr id="61" name="Oval 60"/>
              <p:cNvSpPr/>
              <p:nvPr/>
            </p:nvSpPr>
            <p:spPr>
              <a:xfrm flipV="1">
                <a:off x="12192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 flipV="1">
                <a:off x="15240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4267200" y="3276600"/>
              <a:ext cx="533400" cy="228600"/>
              <a:chOff x="1219200" y="3124200"/>
              <a:chExt cx="533400" cy="228600"/>
            </a:xfrm>
          </p:grpSpPr>
          <p:sp>
            <p:nvSpPr>
              <p:cNvPr id="65" name="Oval 64"/>
              <p:cNvSpPr/>
              <p:nvPr/>
            </p:nvSpPr>
            <p:spPr>
              <a:xfrm flipV="1">
                <a:off x="12192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 flipV="1">
                <a:off x="1524000" y="3124200"/>
                <a:ext cx="228600" cy="2286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3581400" y="305818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81868" y="30480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dirty="0"/>
            </a:p>
          </p:txBody>
        </p:sp>
      </p:grpSp>
      <p:sp>
        <p:nvSpPr>
          <p:cNvPr id="71" name="Oval 70"/>
          <p:cNvSpPr/>
          <p:nvPr/>
        </p:nvSpPr>
        <p:spPr>
          <a:xfrm>
            <a:off x="4071477" y="2990850"/>
            <a:ext cx="611977" cy="723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2514600" y="2438400"/>
            <a:ext cx="17192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333500" y="3360234"/>
            <a:ext cx="5251390" cy="373566"/>
            <a:chOff x="1333500" y="3360234"/>
            <a:chExt cx="5251390" cy="373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333500" y="3360234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3500" y="3360234"/>
                  <a:ext cx="365806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019300" y="33644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300" y="3364468"/>
                  <a:ext cx="36580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705100" y="3360234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100" y="3360234"/>
                  <a:ext cx="36580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229100" y="3360234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9100" y="3360234"/>
                  <a:ext cx="31861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6210300" y="3360234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0300" y="3360234"/>
                  <a:ext cx="374590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718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  <p:bldP spid="31" grpId="0"/>
      <p:bldP spid="35" grpId="0"/>
      <p:bldP spid="36" grpId="0"/>
      <p:bldP spid="37" grpId="0"/>
      <p:bldP spid="38" grpId="0" animBg="1"/>
      <p:bldP spid="39" grpId="0" animBg="1"/>
      <p:bldP spid="39" grpId="1" animBg="1"/>
      <p:bldP spid="40" grpId="0"/>
      <p:bldP spid="41" grpId="0"/>
      <p:bldP spid="43" grpId="0"/>
      <p:bldP spid="44" grpId="0" animBg="1"/>
      <p:bldP spid="45" grpId="0" animBg="1"/>
      <p:bldP spid="46" grpId="0" animBg="1"/>
      <p:bldP spid="47" grpId="0" animBg="1"/>
      <p:bldP spid="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Conditional </a:t>
            </a:r>
            <a:r>
              <a:rPr lang="en-US" sz="3600" b="1" dirty="0" smtClean="0">
                <a:solidFill>
                  <a:srgbClr val="0070C0"/>
                </a:solidFill>
              </a:rPr>
              <a:t>Expectation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𝜺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5237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an event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be a random variable defined over the same probability space.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/>
                  <a:t>: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5237"/>
                <a:ext cx="8229600" cy="5135563"/>
              </a:xfrm>
              <a:blipFill rotWithShape="1">
                <a:blip r:embed="rId2"/>
                <a:stretch>
                  <a:fillRect l="-1111" t="-594" b="-5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Conditional </a:t>
            </a:r>
            <a:r>
              <a:rPr lang="en-US" sz="3600" b="1" dirty="0" smtClean="0"/>
              <a:t>Expectation</a:t>
            </a:r>
            <a:br>
              <a:rPr lang="en-US" sz="3600" b="1" dirty="0" smtClean="0"/>
            </a:b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476750" y="3238500"/>
            <a:ext cx="1518237" cy="1017032"/>
            <a:chOff x="4476750" y="3238500"/>
            <a:chExt cx="1518237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38800" y="3886200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886200"/>
                  <a:ext cx="356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4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362200" y="1257300"/>
            <a:ext cx="415176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392040" y="1638300"/>
            <a:ext cx="430416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49316" y="1992868"/>
                <a:ext cx="205588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Expected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316" y="1992868"/>
                <a:ext cx="205588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71" t="-8197" r="-41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398541" y="1981200"/>
                <a:ext cx="3364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that event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 smtClean="0"/>
                  <a:t>happened. 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41" y="1981200"/>
                <a:ext cx="33647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33" t="-8197" r="-2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loud Callout 53"/>
          <p:cNvSpPr/>
          <p:nvPr/>
        </p:nvSpPr>
        <p:spPr>
          <a:xfrm>
            <a:off x="5846630" y="5565388"/>
            <a:ext cx="3782183" cy="1292612"/>
          </a:xfrm>
          <a:prstGeom prst="cloudCallout">
            <a:avLst>
              <a:gd name="adj1" fmla="val 33034"/>
              <a:gd name="adj2" fmla="val 738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With calm mind, try to understand what it means.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Down Ribbon 54"/>
              <p:cNvSpPr/>
              <p:nvPr/>
            </p:nvSpPr>
            <p:spPr>
              <a:xfrm>
                <a:off x="18480" y="5864612"/>
                <a:ext cx="63246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the expected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where expectation is taken over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all elementary events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Down Ribbon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" y="5864612"/>
                <a:ext cx="63246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10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6" grpId="0" animBg="1"/>
      <p:bldP spid="57" grpId="0" animBg="1"/>
      <p:bldP spid="3" grpId="0" animBg="1"/>
      <p:bldP spid="7" grpId="0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2819400"/>
            <a:ext cx="339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6C31"/>
                </a:solidFill>
              </a:rPr>
              <a:t>Summary </a:t>
            </a:r>
            <a:r>
              <a:rPr lang="en-US" sz="2800" b="1" dirty="0" smtClean="0"/>
              <a:t>of last </a:t>
            </a:r>
            <a:r>
              <a:rPr lang="en-US" sz="2800" b="1" dirty="0"/>
              <a:t>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60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5237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an event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be a random variable defined over the same probability </a:t>
                </a:r>
                <a:r>
                  <a:rPr lang="en-US" sz="2000" dirty="0" smtClean="0"/>
                  <a:t>space.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sz="2000" dirty="0" smtClean="0"/>
                  <a:t>] </a:t>
                </a:r>
                <a:r>
                  <a:rPr lang="en-US" sz="2000" dirty="0" smtClean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2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5237"/>
                <a:ext cx="8229600" cy="5135563"/>
              </a:xfrm>
              <a:blipFill rotWithShape="1">
                <a:blip r:embed="rId2"/>
                <a:stretch>
                  <a:fillRect l="-1111" t="-594" b="-5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Conditional</a:t>
            </a:r>
            <a:r>
              <a:rPr lang="en-US" sz="3600" b="1" dirty="0"/>
              <a:t> </a:t>
            </a:r>
            <a:r>
              <a:rPr lang="en-US" sz="3600" b="1" dirty="0" smtClean="0"/>
              <a:t>Expectation</a:t>
            </a:r>
            <a:br>
              <a:rPr lang="en-US" sz="3600" b="1" dirty="0" smtClean="0"/>
            </a:b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4476750" y="3238500"/>
            <a:ext cx="1518238" cy="1017032"/>
            <a:chOff x="4476750" y="3238500"/>
            <a:chExt cx="1518238" cy="1017032"/>
          </a:xfrm>
        </p:grpSpPr>
        <p:sp>
          <p:nvSpPr>
            <p:cNvPr id="67" name="Oval 66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638800" y="3886200"/>
                  <a:ext cx="356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886200"/>
                  <a:ext cx="35618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4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Oval 68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200400" y="4572000"/>
                <a:ext cx="3810000" cy="914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=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72000"/>
                <a:ext cx="3810000" cy="914400"/>
              </a:xfrm>
              <a:prstGeom prst="rect">
                <a:avLst/>
              </a:prstGeom>
              <a:blipFill rotWithShape="1">
                <a:blip r:embed="rId4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913652" y="4647011"/>
                <a:ext cx="1945596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dirty="0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𝜺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/>
                                  <a:ea typeface="Cambria Math"/>
                                </a:rPr>
                                <m:t>𝝎</m:t>
                              </m:r>
                            </m:e>
                          </m:d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b="1" i="0" dirty="0" smtClean="0">
                              <a:latin typeface="Cambria Math"/>
                              <a:ea typeface="Cambria Math"/>
                            </a:rPr>
                            <m:t>𝐏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652" y="4647011"/>
                <a:ext cx="1945596" cy="764376"/>
              </a:xfrm>
              <a:prstGeom prst="rect">
                <a:avLst/>
              </a:prstGeom>
              <a:blipFill rotWithShape="1">
                <a:blip r:embed="rId5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191000" y="4703213"/>
                <a:ext cx="809068" cy="651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1" i="0" smtClean="0"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703213"/>
                <a:ext cx="809068" cy="651973"/>
              </a:xfrm>
              <a:prstGeom prst="rect">
                <a:avLst/>
              </a:prstGeom>
              <a:blipFill rotWithShape="1">
                <a:blip r:embed="rId6"/>
                <a:stretch>
                  <a:fillRect r="-9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14800" y="4419600"/>
                <a:ext cx="2895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0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sz="720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7200" b="0" i="0" smtClean="0">
                              <a:latin typeface="Cambria Math"/>
                            </a:rPr>
                            <m:t>  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419600"/>
                <a:ext cx="2895600" cy="1200329"/>
              </a:xfrm>
              <a:prstGeom prst="rect">
                <a:avLst/>
              </a:prstGeom>
              <a:blipFill rotWithShape="1">
                <a:blip r:embed="rId7"/>
                <a:stretch>
                  <a:fillRect t="-19289" r="-25053" b="-4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449316" y="1992868"/>
                <a:ext cx="205588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Expected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316" y="1992868"/>
                <a:ext cx="20558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671" t="-8197" r="-41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398541" y="1981200"/>
                <a:ext cx="3364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that event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 smtClean="0"/>
                  <a:t>happened. </a:t>
                </a:r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41" y="1981200"/>
                <a:ext cx="336476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633" t="-8197" r="-2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loud Callout 27"/>
          <p:cNvSpPr/>
          <p:nvPr/>
        </p:nvSpPr>
        <p:spPr>
          <a:xfrm>
            <a:off x="-170263" y="4535008"/>
            <a:ext cx="3370663" cy="1071911"/>
          </a:xfrm>
          <a:prstGeom prst="cloudCallout">
            <a:avLst>
              <a:gd name="adj1" fmla="val -21273"/>
              <a:gd name="adj2" fmla="val 712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still missing in this equation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Down Ribbon 28"/>
              <p:cNvSpPr/>
              <p:nvPr/>
            </p:nvSpPr>
            <p:spPr>
              <a:xfrm>
                <a:off x="18480" y="5864612"/>
                <a:ext cx="63246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It is the expected value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where expectation is taken over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all elementary events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Down Ribbon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" y="5864612"/>
                <a:ext cx="63246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99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/>
      <p:bldP spid="3" grpId="0"/>
      <p:bldP spid="7" grpId="0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Partition </a:t>
            </a:r>
            <a:r>
              <a:rPr lang="en-US" sz="3200" b="1" dirty="0" smtClean="0">
                <a:solidFill>
                  <a:srgbClr val="002060"/>
                </a:solidFill>
              </a:rPr>
              <a:t>of </a:t>
            </a:r>
            <a:r>
              <a:rPr lang="en-US" sz="3200" b="1" dirty="0" smtClean="0">
                <a:solidFill>
                  <a:srgbClr val="0070C0"/>
                </a:solidFill>
              </a:rPr>
              <a:t>sample space</a:t>
            </a:r>
            <a:r>
              <a:rPr lang="en-US" sz="3200" b="1" dirty="0" smtClean="0">
                <a:solidFill>
                  <a:srgbClr val="002060"/>
                </a:solidFill>
              </a:rPr>
              <a:t/>
            </a:r>
            <a:br>
              <a:rPr lang="en-US" sz="3200" b="1" dirty="0" smtClean="0">
                <a:solidFill>
                  <a:srgbClr val="00206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For a random variable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1800" dirty="0" smtClean="0"/>
                  <a:t>, how can we express </a:t>
                </a:r>
                <a:r>
                  <a:rPr lang="en-US" sz="1800" b="1" dirty="0" smtClean="0"/>
                  <a:t>E(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1800" b="1" dirty="0" smtClean="0"/>
                  <a:t>)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in terms of a given partition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  <a:blipFill rotWithShape="1">
                <a:blip r:embed="rId2"/>
                <a:stretch>
                  <a:fillRect l="-714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5715000"/>
                <a:ext cx="4285680" cy="838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 smtClean="0">
                    <a:solidFill>
                      <a:schemeClr val="tx1"/>
                    </a:solidFill>
                  </a:rPr>
                  <a:t>                   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E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X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i="0" dirty="0" smtClean="0">
                            <a:solidFill>
                              <a:schemeClr val="tx1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715000"/>
                <a:ext cx="4285680" cy="838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30496" b="-58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3109912" y="1148576"/>
            <a:ext cx="3976688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465474" y="3663434"/>
                <a:ext cx="503408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474" y="3663434"/>
                <a:ext cx="5034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250" r="-12791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482790" y="4010722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90" y="4010722"/>
                <a:ext cx="5087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250" r="-12644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47648" y="3783568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48" y="3783568"/>
                <a:ext cx="508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2791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683915" y="3010004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915" y="3010004"/>
                <a:ext cx="50872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847064" y="2488168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64" y="2488168"/>
                <a:ext cx="50872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250" r="-12644" b="-203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781425" y="2552700"/>
                <a:ext cx="50872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25" y="2552700"/>
                <a:ext cx="50872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12644" b="-222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13730" y="5949434"/>
                <a:ext cx="9298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000" b="1" i="0" dirty="0" smtClean="0"/>
                        <m:t>P</m:t>
                      </m:r>
                      <m:r>
                        <m:rPr>
                          <m:nor/>
                        </m:rPr>
                        <a:rPr lang="en-US" sz="2000" i="0" dirty="0" smtClean="0"/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i="0" dirty="0" smtClean="0"/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730" y="5949434"/>
                <a:ext cx="929870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7576" r="-980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4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1" grpId="0" animBg="1"/>
      <p:bldP spid="2" grpId="0" uiExpand="1" animBg="1"/>
      <p:bldP spid="58" grpId="0" animBg="1"/>
      <p:bldP spid="59" grpId="0" animBg="1"/>
      <p:bldP spid="60" grpId="0" animBg="1"/>
      <p:bldP spid="62" grpId="0" animBg="1"/>
      <p:bldP spid="64" grpId="0" animBg="1"/>
      <p:bldP spid="65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Miner</a:t>
            </a:r>
            <a:r>
              <a:rPr lang="en-US" b="1" dirty="0" smtClean="0"/>
              <a:t>’s Problem</a:t>
            </a:r>
            <a:br>
              <a:rPr lang="en-US" b="1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</a:t>
                </a:r>
                <a:r>
                  <a:rPr lang="en-US" sz="2000" dirty="0" smtClean="0"/>
                  <a:t>The number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hours to escape from the mine.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 smtClean="0"/>
                  <a:t> =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</a:t>
                </a:r>
                <a:r>
                  <a:rPr lang="en-US" sz="2800" dirty="0" smtClean="0"/>
                  <a:t>  </a:t>
                </a:r>
                <a:r>
                  <a:rPr lang="en-US" sz="2000" dirty="0" smtClean="0"/>
                  <a:t>=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=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1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760158" y="1643062"/>
            <a:ext cx="3997830" cy="1176338"/>
            <a:chOff x="2760158" y="1643062"/>
            <a:chExt cx="3997830" cy="11763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0158" y="1643062"/>
              <a:ext cx="1119188" cy="98289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901788" y="2441289"/>
              <a:ext cx="82105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Door 1</a:t>
              </a:r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612" y="1651841"/>
              <a:ext cx="1119188" cy="98289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280242" y="2450068"/>
              <a:ext cx="82105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Door 2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1651841"/>
              <a:ext cx="1119188" cy="98289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732141" y="2450068"/>
              <a:ext cx="821059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Door 3</a:t>
              </a:r>
              <a:endParaRPr lang="en-US" dirty="0"/>
            </a:p>
          </p:txBody>
        </p:sp>
      </p:grpSp>
      <p:sp>
        <p:nvSpPr>
          <p:cNvPr id="12" name="Curved Down Arrow 11"/>
          <p:cNvSpPr/>
          <p:nvPr/>
        </p:nvSpPr>
        <p:spPr>
          <a:xfrm rot="7745230">
            <a:off x="5696368" y="2715176"/>
            <a:ext cx="1800448" cy="10466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 rot="3389983" flipV="1">
            <a:off x="1962588" y="2753754"/>
            <a:ext cx="1800448" cy="9227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4432078" y="990600"/>
            <a:ext cx="484632" cy="74980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90982" y="1266296"/>
            <a:ext cx="8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hours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6400" y="3135868"/>
            <a:ext cx="8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hours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15200" y="2810621"/>
            <a:ext cx="8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 hours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38200" y="3810000"/>
            <a:ext cx="495317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371600" y="4191000"/>
                <a:ext cx="175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]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191000"/>
                <a:ext cx="175060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2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971800" y="4202668"/>
                <a:ext cx="1975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+ </m:t>
                    </m:r>
                    <m:r>
                      <a:rPr lang="en-US" b="1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]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202668"/>
                <a:ext cx="197502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6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24400" y="4202668"/>
                <a:ext cx="1975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+ </m:t>
                    </m:r>
                    <m:r>
                      <a:rPr lang="en-US" b="1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⋅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]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202668"/>
                <a:ext cx="197502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43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03759" y="4583668"/>
                <a:ext cx="438761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d>
                      <m:dPr>
                        <m:endChr m:val="]"/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𝐄</m:t>
                        </m:r>
                        <m:d>
                          <m:dPr>
                            <m:begChr m:val="["/>
                            <m:endChr m:val="|"/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    +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  +       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 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59" y="4583668"/>
                <a:ext cx="4387611" cy="492443"/>
              </a:xfrm>
              <a:prstGeom prst="rect">
                <a:avLst/>
              </a:prstGeom>
              <a:blipFill rotWithShape="1">
                <a:blip r:embed="rId7"/>
                <a:stretch>
                  <a:fillRect r="-138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03759" y="5791200"/>
                <a:ext cx="238558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               +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     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59" y="5791200"/>
                <a:ext cx="2385589" cy="492443"/>
              </a:xfrm>
              <a:prstGeom prst="rect">
                <a:avLst/>
              </a:prstGeom>
              <a:blipFill rotWithShape="1">
                <a:blip r:embed="rId8"/>
                <a:stretch>
                  <a:fillRect r="-357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/>
          <p:cNvSpPr/>
          <p:nvPr/>
        </p:nvSpPr>
        <p:spPr>
          <a:xfrm rot="16200000">
            <a:off x="2019624" y="4685976"/>
            <a:ext cx="275767" cy="80981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24000" y="5193268"/>
                <a:ext cx="115929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𝟓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93268"/>
                <a:ext cx="115929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84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/>
          <p:cNvSpPr/>
          <p:nvPr/>
        </p:nvSpPr>
        <p:spPr>
          <a:xfrm rot="16200000">
            <a:off x="3467424" y="4685978"/>
            <a:ext cx="275767" cy="80981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83280" y="5193270"/>
                <a:ext cx="42672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𝟑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80" y="5193270"/>
                <a:ext cx="42672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42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/>
          <p:cNvSpPr/>
          <p:nvPr/>
        </p:nvSpPr>
        <p:spPr>
          <a:xfrm rot="16200000">
            <a:off x="4991424" y="4685976"/>
            <a:ext cx="275767" cy="80981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95800" y="5193268"/>
                <a:ext cx="115929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𝟕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US" b="1" smtClean="0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193268"/>
                <a:ext cx="115929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84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697825" y="5867400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>
                          <a:solidFill>
                            <a:srgbClr val="002060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825" y="5867400"/>
                <a:ext cx="88357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73822" y="5867400"/>
                <a:ext cx="5645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𝟏𝟓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22" y="5867400"/>
                <a:ext cx="56457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182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00200" y="6260068"/>
                <a:ext cx="5645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𝟏𝟓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260068"/>
                <a:ext cx="56457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84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272" y="2857500"/>
            <a:ext cx="946328" cy="9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0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4" grpId="0" animBg="1"/>
      <p:bldP spid="15" grpId="0"/>
      <p:bldP spid="17" grpId="0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 </a:t>
            </a:r>
            <a:r>
              <a:rPr lang="en-US" sz="3600" b="1" dirty="0"/>
              <a:t>from today’s </a:t>
            </a:r>
            <a:r>
              <a:rPr lang="en-US" sz="3600" b="1" dirty="0" smtClean="0"/>
              <a:t>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Solve </a:t>
            </a:r>
            <a:r>
              <a:rPr lang="en-US" sz="2000" b="1" dirty="0" smtClean="0"/>
              <a:t>Problem </a:t>
            </a:r>
            <a:r>
              <a:rPr lang="en-US" sz="2000" b="1" dirty="0" smtClean="0"/>
              <a:t>2</a:t>
            </a:r>
            <a:r>
              <a:rPr lang="en-US" sz="2000" dirty="0" smtClean="0"/>
              <a:t> of Practice sheet 2 using conditional expectation. 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Solve all the problems </a:t>
            </a:r>
            <a:r>
              <a:rPr lang="en-US" sz="2000" dirty="0"/>
              <a:t>of </a:t>
            </a:r>
            <a:r>
              <a:rPr lang="en-US" sz="2000" b="1" dirty="0"/>
              <a:t>Practice sheet </a:t>
            </a:r>
            <a:r>
              <a:rPr lang="en-US" sz="2000" b="1" dirty="0" smtClean="0"/>
              <a:t>2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Random</a:t>
            </a:r>
            <a:r>
              <a:rPr lang="en-US" sz="3600" b="1" dirty="0" smtClean="0"/>
              <a:t> variables</a:t>
            </a:r>
            <a:endParaRPr lang="en-US" sz="3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A random variable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/>
                  <a:t>is a mapping 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R</a:t>
                </a:r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dirty="0" smtClean="0">
                    <a:sym typeface="Wingdings" pitchFamily="2" charset="2"/>
                  </a:rPr>
                  <a:t>: the </a:t>
                </a:r>
                <a:r>
                  <a:rPr lang="en-US" sz="2000" dirty="0">
                    <a:sym typeface="Wingdings" pitchFamily="2" charset="2"/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on elementary event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i="1" dirty="0" smtClean="0"/>
                  <a:t> 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Notations for random variables :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𝒀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…(capital letters)</a:t>
                </a:r>
              </a:p>
              <a:p>
                <a:endParaRPr lang="en-US" sz="2000" b="1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84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52600" y="1676400"/>
            <a:ext cx="3276600" cy="2426732"/>
            <a:chOff x="2971800" y="3657600"/>
            <a:chExt cx="3276600" cy="2426732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19600" y="5715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53200" y="2324100"/>
            <a:ext cx="1905000" cy="1181100"/>
            <a:chOff x="6553200" y="2324100"/>
            <a:chExt cx="1905000" cy="1181100"/>
          </a:xfrm>
        </p:grpSpPr>
        <p:sp>
          <p:nvSpPr>
            <p:cNvPr id="61" name="Rectangle 60"/>
            <p:cNvSpPr/>
            <p:nvPr/>
          </p:nvSpPr>
          <p:spPr>
            <a:xfrm>
              <a:off x="7305490" y="3135868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ym typeface="Wingdings" pitchFamily="2" charset="2"/>
                </a:rPr>
                <a:t>R</a:t>
              </a:r>
              <a:endParaRPr lang="en-IN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2324100"/>
              <a:ext cx="1905000" cy="838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Set of real numbers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5334000" y="2438400"/>
            <a:ext cx="10668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1600200" y="5395332"/>
            <a:ext cx="46482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57600" y="43434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76400" y="43434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6" grpId="0" animBg="1"/>
      <p:bldP spid="67" grpId="0"/>
      <p:bldP spid="52" grpId="0" animBg="1"/>
      <p:bldP spid="47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Probability </a:t>
            </a:r>
            <a:r>
              <a:rPr lang="en-US" sz="3200" b="1" dirty="0" smtClean="0">
                <a:solidFill>
                  <a:srgbClr val="7030A0"/>
                </a:solidFill>
              </a:rPr>
              <a:t>mass function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For a </a:t>
                </a:r>
                <a:r>
                  <a:rPr lang="en-US" sz="2000" dirty="0" smtClean="0"/>
                  <a:t>random </a:t>
                </a:r>
                <a:r>
                  <a:rPr lang="en-US" sz="2000" dirty="0" smtClean="0"/>
                  <a:t>variable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 smtClean="0"/>
                  <a:t> defined over a </a:t>
                </a:r>
                <a:r>
                  <a:rPr lang="en-US" sz="2000" dirty="0" smtClean="0"/>
                  <a:t>discrete probability </a:t>
                </a:r>
                <a:r>
                  <a:rPr lang="en-US" sz="2000" dirty="0" smtClean="0"/>
                  <a:t>space </a:t>
                </a:r>
                <a:r>
                  <a:rPr lang="en-US" sz="2000" dirty="0"/>
                  <a:t>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m</a:t>
                </a:r>
                <a:r>
                  <a:rPr lang="en-US" sz="2000" dirty="0" smtClean="0"/>
                  <a:t>ass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sz="2000" dirty="0" smtClean="0"/>
                  <a:t> is defined as follows.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is                   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Answer: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`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1676400"/>
            <a:ext cx="4876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547383"/>
                <a:ext cx="705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47383"/>
                <a:ext cx="7057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03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1400" y="2547383"/>
                <a:ext cx="1458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a:rPr lang="en-US" b="1">
                          <a:latin typeface="Cambria Math"/>
                        </a:rPr>
                        <m:t>𝐏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47383"/>
                <a:ext cx="145828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46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13581" y="3274095"/>
                <a:ext cx="1167819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𝐑</m:t>
                          </m:r>
                        </m:sub>
                        <m:sup/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581" y="3274095"/>
                <a:ext cx="1167819" cy="764505"/>
              </a:xfrm>
              <a:prstGeom prst="rect">
                <a:avLst/>
              </a:prstGeom>
              <a:blipFill rotWithShape="1">
                <a:blip r:embed="rId5"/>
                <a:stretch>
                  <a:fillRect r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610684" y="3222661"/>
            <a:ext cx="2123116" cy="815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Some</a:t>
            </a:r>
            <a:r>
              <a:rPr lang="en-US" sz="3200" dirty="0" smtClean="0">
                <a:solidFill>
                  <a:srgbClr val="0070C0"/>
                </a:solidFill>
              </a:rPr>
              <a:t> Well Known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0070C0"/>
                </a:solidFill>
              </a:rPr>
              <a:t>Well STUDIED</a:t>
            </a:r>
            <a:br>
              <a:rPr lang="en-US" sz="3200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rgbClr val="7030A0"/>
                </a:solidFill>
              </a:rPr>
              <a:t>Random Variables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Bernoulli </a:t>
            </a:r>
            <a:r>
              <a:rPr lang="en-US" sz="4000" b="1" dirty="0"/>
              <a:t>Random </a:t>
            </a:r>
            <a:r>
              <a:rPr lang="en-US" sz="4000" b="1" dirty="0" smtClean="0"/>
              <a:t>Variable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Bernoulli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</a:t>
                </a:r>
                <a:r>
                  <a:rPr lang="en-US" sz="2000" dirty="0" err="1" smtClean="0"/>
                  <a:t>r.v</a:t>
                </a:r>
                <a:r>
                  <a:rPr lang="en-US" sz="2000" dirty="0" smtClean="0"/>
                  <a:t>. variable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 is said to be a Bernoulli 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it takes value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(success)with prob.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&amp; </a:t>
                </a:r>
                <a:r>
                  <a:rPr lang="en-US" sz="2000" dirty="0" smtClean="0"/>
                  <a:t>takes value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(failure )with prob.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corresponding random experiment is </a:t>
                </a:r>
                <a:r>
                  <a:rPr lang="en-US" sz="2000" dirty="0" smtClean="0"/>
                  <a:t>usually called </a:t>
                </a:r>
                <a:r>
                  <a:rPr lang="en-US" sz="2000" dirty="0"/>
                  <a:t>a </a:t>
                </a:r>
                <a:r>
                  <a:rPr lang="en-US" sz="2000" b="1" dirty="0"/>
                  <a:t>Bernoulli trial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Tossing a 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 once,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HEADS corresponds to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 and TAILS corresponds to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Mass function: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 smtClean="0"/>
                  <a:t>)=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 smtClean="0"/>
                  <a:t>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86800" cy="4525963"/>
              </a:xfrm>
              <a:blipFill rotWithShape="1">
                <a:blip r:embed="rId2"/>
                <a:stretch>
                  <a:fillRect l="-1123" t="-1078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2057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24384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2819400"/>
            <a:ext cx="4572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5638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Binomial </a:t>
            </a:r>
            <a:r>
              <a:rPr lang="en-US" sz="4000" b="1" dirty="0"/>
              <a:t>Random </a:t>
            </a:r>
            <a:r>
              <a:rPr lang="en-US" sz="4000" b="1" dirty="0" smtClean="0"/>
              <a:t>Variable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686800" cy="49090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Binomial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independent Bernoulli </a:t>
                </a:r>
                <a:r>
                  <a:rPr lang="en-US" sz="2000" dirty="0" smtClean="0"/>
                  <a:t>trials each 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 are carried out.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X </a:t>
                </a:r>
                <a:r>
                  <a:rPr lang="en-US" sz="2000" dirty="0" smtClean="0"/>
                  <a:t>denote</a:t>
                </a:r>
                <a:r>
                  <a:rPr lang="en-US" sz="2000" dirty="0" smtClean="0"/>
                  <a:t> the number of successes in these trials.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r>
                  <a:rPr lang="en-US" sz="2000" b="1" dirty="0"/>
                  <a:t>X </a:t>
                </a:r>
                <a:r>
                  <a:rPr lang="en-US" sz="2000" dirty="0" smtClean="0"/>
                  <a:t>is </a:t>
                </a:r>
                <a:r>
                  <a:rPr lang="en-US" sz="2000" dirty="0" smtClean="0"/>
                  <a:t>said to be a Binomial random variable with parameters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number of HEADS when we toss a coin (of HEADs probability=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times.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Mass </a:t>
                </a:r>
                <a:r>
                  <a:rPr lang="en-US" sz="2000" b="1" dirty="0"/>
                  <a:t>function: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)=</a:t>
                </a: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: </a:t>
                </a: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Prove, without any knowledge of binomial coefficients, that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E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[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X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𝑛𝑝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Hint: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686800" cy="4909066"/>
              </a:xfrm>
              <a:blipFill rotWithShape="1">
                <a:blip r:embed="rId2"/>
                <a:stretch>
                  <a:fillRect l="-1053" t="-994"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4538706"/>
                <a:ext cx="1733487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538706"/>
                <a:ext cx="1733487" cy="566694"/>
              </a:xfrm>
              <a:prstGeom prst="rect">
                <a:avLst/>
              </a:prstGeom>
              <a:blipFill rotWithShape="1">
                <a:blip r:embed="rId3"/>
                <a:stretch>
                  <a:fillRect r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67200" y="2057400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2438400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4219807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38200" y="6096000"/>
                <a:ext cx="177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96000"/>
                <a:ext cx="177125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103" t="-8197" r="-51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432894" y="6096000"/>
                <a:ext cx="640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,where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Bernoulli random variable for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Bernoulli trial. </a:t>
                </a:r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94" y="6096000"/>
                <a:ext cx="640630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1" t="-8197" r="-7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181600" y="2819400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7" grpId="0" animBg="1"/>
      <p:bldP spid="8" grpId="0" animBg="1"/>
      <p:bldP spid="10" grpId="0" animBg="1"/>
      <p:bldP spid="11" grpId="0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Geometric </a:t>
            </a:r>
            <a:r>
              <a:rPr lang="en-US" sz="4000" b="1" dirty="0" smtClean="0"/>
              <a:t>Random Variable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Geometric </a:t>
                </a:r>
                <a:r>
                  <a:rPr lang="en-US" sz="2400" b="1" dirty="0" smtClean="0"/>
                  <a:t>Random Variable:</a:t>
                </a:r>
              </a:p>
              <a:p>
                <a:pPr marL="0" indent="0">
                  <a:buNone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onsider an infinite sequence of </a:t>
                </a:r>
                <a:r>
                  <a:rPr lang="en-US" sz="2000" u="sng" dirty="0" smtClean="0"/>
                  <a:t>independent</a:t>
                </a:r>
                <a:r>
                  <a:rPr lang="en-US" sz="2000" dirty="0" smtClean="0"/>
                  <a:t> and </a:t>
                </a:r>
                <a:r>
                  <a:rPr lang="en-US" sz="2000" u="sng" dirty="0" smtClean="0"/>
                  <a:t>identical </a:t>
                </a:r>
                <a:r>
                  <a:rPr lang="en-US" sz="2000" dirty="0" smtClean="0"/>
                  <a:t>Bernoulli trials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:r>
                  <a:rPr lang="en-US" sz="2000" b="1" dirty="0" smtClean="0"/>
                  <a:t>X : </a:t>
                </a:r>
                <a:r>
                  <a:rPr lang="en-US" sz="2000" dirty="0" smtClean="0"/>
                  <a:t> the number of  trials </a:t>
                </a:r>
                <a:r>
                  <a:rPr lang="en-US" sz="2000" dirty="0" err="1" smtClean="0"/>
                  <a:t>upto</a:t>
                </a:r>
                <a:r>
                  <a:rPr lang="en-US" sz="2000" dirty="0" smtClean="0"/>
                  <a:t> and including the first trial which gives 1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:r>
                  <a:rPr lang="en-US" sz="2000" b="1" dirty="0" smtClean="0"/>
                  <a:t>X </a:t>
                </a:r>
                <a:r>
                  <a:rPr lang="en-US" sz="2000" dirty="0" smtClean="0"/>
                  <a:t>is called a </a:t>
                </a:r>
                <a:r>
                  <a:rPr lang="en-US" sz="2000" b="1" dirty="0" smtClean="0"/>
                  <a:t>Geometric </a:t>
                </a:r>
                <a:r>
                  <a:rPr lang="en-US" sz="2000" dirty="0" smtClean="0"/>
                  <a:t>random variable with parameter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Number of tosses of a </a:t>
                </a:r>
                <a:r>
                  <a:rPr lang="en-US" sz="2000" dirty="0"/>
                  <a:t>coin (of HEADs probability=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to get the first HEADS.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Mass function: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)=</a:t>
                </a:r>
                <a:endParaRPr lang="en-US" sz="20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/>
                  <a:t>X</a:t>
                </a:r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2"/>
                <a:stretch>
                  <a:fillRect l="-1101" t="-107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2057400"/>
            <a:ext cx="43768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71746" y="2743200"/>
            <a:ext cx="468165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5334000"/>
                <a:ext cx="1431930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334000"/>
                <a:ext cx="1431930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557" r="-468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41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3606</TotalTime>
  <Words>1851</Words>
  <Application>Microsoft Office PowerPoint</Application>
  <PresentationFormat>On-screen Show (4:3)</PresentationFormat>
  <Paragraphs>354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Mathematic for Computer Science - III CS203B </vt:lpstr>
      <vt:lpstr>PowerPoint Presentation</vt:lpstr>
      <vt:lpstr>Random variables</vt:lpstr>
      <vt:lpstr>Random variable</vt:lpstr>
      <vt:lpstr>Probability mass function</vt:lpstr>
      <vt:lpstr>Some Well Known and Well STUDIED Random Variables</vt:lpstr>
      <vt:lpstr>Bernoulli Random Variable</vt:lpstr>
      <vt:lpstr>Binomial Random Variable</vt:lpstr>
      <vt:lpstr>Geometric Random Variable</vt:lpstr>
      <vt:lpstr>Negative Binomial Random Variable</vt:lpstr>
      <vt:lpstr>Sum of Random Variables</vt:lpstr>
      <vt:lpstr>Linearity of Expectation</vt:lpstr>
      <vt:lpstr>PowerPoint Presentation</vt:lpstr>
      <vt:lpstr>Problem 3: Balls Out of Bag</vt:lpstr>
      <vt:lpstr>Problem 3: Balls Out of Bag</vt:lpstr>
      <vt:lpstr>Practice sheet 2</vt:lpstr>
      <vt:lpstr>Problem 5 </vt:lpstr>
      <vt:lpstr>Conditional Expectation</vt:lpstr>
      <vt:lpstr>Conditional Expectation </vt:lpstr>
      <vt:lpstr>Conditional Expectation </vt:lpstr>
      <vt:lpstr>Partition of sample space </vt:lpstr>
      <vt:lpstr>Miner’s Problem </vt:lpstr>
      <vt:lpstr>Homework from today’s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615</cp:revision>
  <dcterms:created xsi:type="dcterms:W3CDTF">2011-12-03T04:13:03Z</dcterms:created>
  <dcterms:modified xsi:type="dcterms:W3CDTF">2018-08-14T12:19:08Z</dcterms:modified>
</cp:coreProperties>
</file>