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428" r:id="rId2"/>
    <p:sldId id="513" r:id="rId3"/>
    <p:sldId id="564" r:id="rId4"/>
    <p:sldId id="565" r:id="rId5"/>
    <p:sldId id="567" r:id="rId6"/>
    <p:sldId id="568" r:id="rId7"/>
    <p:sldId id="601" r:id="rId8"/>
    <p:sldId id="602" r:id="rId9"/>
    <p:sldId id="587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23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Randomization will exploit</a:t>
            </a:r>
            <a:r>
              <a:rPr lang="en-US" baseline="0" dirty="0" smtClean="0"/>
              <a:t> this huge difference to achieve a very simple and elegant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610.png"/><Relationship Id="rId3" Type="http://schemas.openxmlformats.org/officeDocument/2006/relationships/image" Target="../media/image590.png"/><Relationship Id="rId7" Type="http://schemas.openxmlformats.org/officeDocument/2006/relationships/image" Target="../media/image221.png"/><Relationship Id="rId12" Type="http://schemas.openxmlformats.org/officeDocument/2006/relationships/image" Target="../media/image5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1.png"/><Relationship Id="rId15" Type="http://schemas.openxmlformats.org/officeDocument/2006/relationships/image" Target="../media/image81.png"/><Relationship Id="rId10" Type="http://schemas.openxmlformats.org/officeDocument/2006/relationships/image" Target="../media/image541.png"/><Relationship Id="rId4" Type="http://schemas.openxmlformats.org/officeDocument/2006/relationships/image" Target="../media/image600.png"/><Relationship Id="rId9" Type="http://schemas.openxmlformats.org/officeDocument/2006/relationships/image" Target="../media/image530.png"/><Relationship Id="rId14" Type="http://schemas.openxmlformats.org/officeDocument/2006/relationships/image" Target="../media/image6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73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71.png"/><Relationship Id="rId18" Type="http://schemas.openxmlformats.org/officeDocument/2006/relationships/image" Target="../media/image180.png"/><Relationship Id="rId3" Type="http://schemas.openxmlformats.org/officeDocument/2006/relationships/image" Target="../media/image74.png"/><Relationship Id="rId7" Type="http://schemas.openxmlformats.org/officeDocument/2006/relationships/image" Target="../media/image75.png"/><Relationship Id="rId12" Type="http://schemas.openxmlformats.org/officeDocument/2006/relationships/image" Target="../media/image110.png"/><Relationship Id="rId17" Type="http://schemas.openxmlformats.org/officeDocument/2006/relationships/image" Target="../media/image170.png"/><Relationship Id="rId2" Type="http://schemas.openxmlformats.org/officeDocument/2006/relationships/image" Target="../media/image130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68.png"/><Relationship Id="rId5" Type="http://schemas.openxmlformats.org/officeDocument/2006/relationships/image" Target="../media/image320.png"/><Relationship Id="rId15" Type="http://schemas.openxmlformats.org/officeDocument/2006/relationships/image" Target="../media/image73.png"/><Relationship Id="rId10" Type="http://schemas.openxmlformats.org/officeDocument/2006/relationships/image" Target="../media/image67.png"/><Relationship Id="rId4" Type="http://schemas.openxmlformats.org/officeDocument/2006/relationships/image" Target="../media/image310.png"/><Relationship Id="rId1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1.png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431.png"/><Relationship Id="rId7" Type="http://schemas.openxmlformats.org/officeDocument/2006/relationships/image" Target="../media/image42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42.png"/><Relationship Id="rId3" Type="http://schemas.openxmlformats.org/officeDocument/2006/relationships/image" Target="../media/image23.png"/><Relationship Id="rId21" Type="http://schemas.openxmlformats.org/officeDocument/2006/relationships/image" Target="../media/image46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41.png"/><Relationship Id="rId25" Type="http://schemas.openxmlformats.org/officeDocument/2006/relationships/image" Target="../media/image48.png"/><Relationship Id="rId2" Type="http://schemas.openxmlformats.org/officeDocument/2006/relationships/image" Target="../media/image22.png"/><Relationship Id="rId16" Type="http://schemas.openxmlformats.org/officeDocument/2006/relationships/image" Target="../media/image37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7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5.png"/><Relationship Id="rId10" Type="http://schemas.openxmlformats.org/officeDocument/2006/relationships/image" Target="../media/image30.png"/><Relationship Id="rId19" Type="http://schemas.openxmlformats.org/officeDocument/2006/relationships/image" Target="../media/image44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8: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Conditional</a:t>
            </a:r>
            <a:r>
              <a:rPr lang="en-US" sz="2000" b="1" dirty="0" smtClean="0">
                <a:solidFill>
                  <a:srgbClr val="0070C0"/>
                </a:solidFill>
              </a:rPr>
              <a:t> Expectation contd.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An application </a:t>
            </a:r>
            <a:r>
              <a:rPr lang="en-US" sz="2000" b="1" dirty="0" smtClean="0">
                <a:solidFill>
                  <a:schemeClr val="tx1"/>
                </a:solidFill>
              </a:rPr>
              <a:t>in </a:t>
            </a:r>
            <a:r>
              <a:rPr lang="en-US" sz="2000" b="1" dirty="0" smtClean="0">
                <a:solidFill>
                  <a:schemeClr val="tx1"/>
                </a:solidFill>
              </a:rPr>
              <a:t>computer science</a:t>
            </a:r>
            <a:endParaRPr lang="en-US" sz="2000" b="1" dirty="0">
              <a:solidFill>
                <a:schemeClr val="tx1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Aim: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To determine </a:t>
            </a:r>
            <a:r>
              <a:rPr lang="en-US" sz="2000" dirty="0"/>
              <a:t>if File </a:t>
            </a:r>
            <a:r>
              <a:rPr lang="en-US" sz="2000" b="1" dirty="0" smtClean="0">
                <a:solidFill>
                  <a:srgbClr val="7030A0"/>
                </a:solidFill>
              </a:rPr>
              <a:t>A</a:t>
            </a:r>
            <a:r>
              <a:rPr lang="en-US" sz="2000" b="1" dirty="0" smtClean="0"/>
              <a:t> </a:t>
            </a:r>
            <a:r>
              <a:rPr lang="en-US" sz="2000" dirty="0" smtClean="0"/>
              <a:t>is</a:t>
            </a:r>
            <a:r>
              <a:rPr lang="en-US" sz="2000" b="1" dirty="0" smtClean="0"/>
              <a:t> </a:t>
            </a:r>
            <a:r>
              <a:rPr lang="en-US" sz="2000" dirty="0" smtClean="0"/>
              <a:t>identical to </a:t>
            </a:r>
            <a:r>
              <a:rPr lang="en-US" sz="2000" dirty="0"/>
              <a:t>File </a:t>
            </a:r>
            <a:r>
              <a:rPr lang="en-US" sz="2000" b="1" dirty="0" smtClean="0">
                <a:solidFill>
                  <a:srgbClr val="7030A0"/>
                </a:solidFill>
              </a:rPr>
              <a:t>B</a:t>
            </a:r>
            <a:r>
              <a:rPr lang="en-US" sz="2000" dirty="0"/>
              <a:t> </a:t>
            </a:r>
            <a:r>
              <a:rPr lang="en-US" sz="2000" dirty="0" smtClean="0"/>
              <a:t>by communicating </a:t>
            </a:r>
            <a:r>
              <a:rPr lang="en-US" sz="2000" b="1" u="sng" dirty="0" smtClean="0"/>
              <a:t>fewest bits </a:t>
            </a:r>
            <a:r>
              <a:rPr lang="en-US" sz="2000" dirty="0" smtClean="0"/>
              <a:t>? 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7620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8382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971800" y="1752600"/>
            <a:ext cx="350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733800" y="805127"/>
            <a:ext cx="2209800" cy="148087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Network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38200" y="2057400"/>
            <a:ext cx="704039" cy="1740932"/>
            <a:chOff x="838200" y="3810000"/>
            <a:chExt cx="704039" cy="1740932"/>
          </a:xfrm>
        </p:grpSpPr>
        <p:grpSp>
          <p:nvGrpSpPr>
            <p:cNvPr id="6" name="Group 5"/>
            <p:cNvGrpSpPr/>
            <p:nvPr/>
          </p:nvGrpSpPr>
          <p:grpSpPr>
            <a:xfrm>
              <a:off x="838200" y="4495800"/>
              <a:ext cx="704039" cy="1055132"/>
              <a:chOff x="990600" y="4572000"/>
              <a:chExt cx="704039" cy="105513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990600" y="5257800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File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219200" y="3810000"/>
              <a:ext cx="0" cy="675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324600" y="2209800"/>
            <a:ext cx="685800" cy="1557754"/>
            <a:chOff x="6324600" y="3962400"/>
            <a:chExt cx="685800" cy="1557754"/>
          </a:xfrm>
        </p:grpSpPr>
        <p:grpSp>
          <p:nvGrpSpPr>
            <p:cNvPr id="9" name="Group 8"/>
            <p:cNvGrpSpPr/>
            <p:nvPr/>
          </p:nvGrpSpPr>
          <p:grpSpPr>
            <a:xfrm>
              <a:off x="6324600" y="4495800"/>
              <a:ext cx="685800" cy="1024354"/>
              <a:chOff x="6324600" y="4572000"/>
              <a:chExt cx="685800" cy="102435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4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373687" y="5257800"/>
                <a:ext cx="6367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File </a:t>
                </a:r>
                <a:r>
                  <a:rPr lang="en-US" sz="1600" b="1" dirty="0" smtClean="0"/>
                  <a:t>B</a:t>
                </a:r>
                <a:endParaRPr lang="en-US" sz="1600" b="1" dirty="0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6629400" y="39624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066800" y="4343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4267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size(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) =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bits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77" t="-6452" r="-57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size(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) =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bits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03" t="-6452" r="-579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59701"/>
              </p:ext>
            </p:extLst>
          </p:nvPr>
        </p:nvGraphicFramePr>
        <p:xfrm>
          <a:off x="1763441" y="5257800"/>
          <a:ext cx="5549900" cy="11074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774950"/>
                <a:gridCol w="277495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bits to be sent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981200" y="5638800"/>
            <a:ext cx="73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Trivial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76400" y="6019800"/>
            <a:ext cx="289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elementary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0" y="5606534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606534"/>
                <a:ext cx="38664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0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34000" y="5955268"/>
                <a:ext cx="1051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(log(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955268"/>
                <a:ext cx="105189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624" t="-8197" r="-104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2514600" y="4343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589843" y="5789973"/>
            <a:ext cx="1295546" cy="962799"/>
            <a:chOff x="7467600" y="5410200"/>
            <a:chExt cx="1295546" cy="96279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5410200"/>
              <a:ext cx="971478" cy="72860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467600" y="6096000"/>
              <a:ext cx="12955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Bernard MT Condensed" pitchFamily="18" charset="0"/>
                </a:rPr>
                <a:t>On a few occasions</a:t>
              </a:r>
              <a:endParaRPr lang="en-US" sz="1200" dirty="0">
                <a:latin typeface="Bernard MT Condensed" pitchFamily="18" charset="0"/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7343319" y="6154277"/>
            <a:ext cx="505281" cy="744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3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5" grpId="0" animBg="1"/>
      <p:bldP spid="20" grpId="0" animBg="1"/>
      <p:bldP spid="17" grpId="0" animBg="1"/>
      <p:bldP spid="24" grpId="0" animBg="1"/>
      <p:bldP spid="21" grpId="0"/>
      <p:bldP spid="25" grpId="0"/>
      <p:bldP spid="26" grpId="0"/>
      <p:bldP spid="27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How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many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 primes less than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 smtClean="0">
                    <a:solidFill>
                      <a:srgbClr val="002060"/>
                    </a:solidFill>
                  </a:rPr>
                  <a:t> ?</a:t>
                </a:r>
                <a:br>
                  <a:rPr lang="en-US" sz="2800" b="1" dirty="0" smtClean="0">
                    <a:solidFill>
                      <a:srgbClr val="002060"/>
                    </a:solidFill>
                  </a:rPr>
                </a:b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5761577"/>
                  </p:ext>
                </p:extLst>
              </p:nvPr>
            </p:nvGraphicFramePr>
            <p:xfrm>
              <a:off x="1524000" y="1447801"/>
              <a:ext cx="6172200" cy="32003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86100"/>
                    <a:gridCol w="3086100"/>
                  </a:tblGrid>
                  <a:tr h="3413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Primes less than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𝟏𝟔𝟖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𝟏𝟐𝟐𝟗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𝟗𝟓𝟗𝟐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𝟕𝟖𝟒𝟗𝟖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413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6400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307282"/>
                  </p:ext>
                </p:extLst>
              </p:nvPr>
            </p:nvGraphicFramePr>
            <p:xfrm>
              <a:off x="1524000" y="1447801"/>
              <a:ext cx="6172200" cy="32003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86100"/>
                    <a:gridCol w="30861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333" r="-99803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8333" b="-775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30000" r="-99803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130000" b="-8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30000" r="-99803" b="-7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230000" b="-7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30000" r="-99803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330000" b="-6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30000" r="-99803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430000" b="-5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30000" r="-99803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530000" b="-4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30000" r="-99803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630000" b="-33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08333" r="-99803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608333" b="-175000"/>
                          </a:stretch>
                        </a:blipFill>
                      </a:tcPr>
                    </a:tc>
                  </a:tr>
                  <a:tr h="6400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5162864" y="4038600"/>
            <a:ext cx="20761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32794" y="5395562"/>
                <a:ext cx="4124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How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many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prime factors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 ?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94" y="5395562"/>
                <a:ext cx="4124591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216" t="-10526" r="-295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15000" y="5441728"/>
                <a:ext cx="96051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41728"/>
                <a:ext cx="96051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691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0" y="6107668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𝟑𝟓𝟎𝟎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107668"/>
                <a:ext cx="78899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00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93574" y="6101448"/>
                <a:ext cx="1192826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74" y="6101448"/>
                <a:ext cx="1192826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612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6510" y="60960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510" y="6096000"/>
                <a:ext cx="4106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93574" y="6096000"/>
                <a:ext cx="1192826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74" y="6096000"/>
                <a:ext cx="1192826" cy="375552"/>
              </a:xfrm>
              <a:prstGeom prst="rect">
                <a:avLst/>
              </a:prstGeom>
              <a:blipFill rotWithShape="1">
                <a:blip r:embed="rId12"/>
                <a:stretch>
                  <a:fillRect t="-6452" r="-612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39849" y="1459468"/>
                <a:ext cx="74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  <a:ea typeface="Cambria Math"/>
                      </a:rPr>
                      <m:t>𝝅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849" y="1459468"/>
                <a:ext cx="74655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31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58196" y="4108939"/>
                <a:ext cx="74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196" y="4108939"/>
                <a:ext cx="74655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42455" y="4096884"/>
                <a:ext cx="11965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</a:rPr>
                        <m:t>≈</m:t>
                      </m:r>
                      <m:f>
                        <m:fPr>
                          <m:type m:val="skw"/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func>
                            <m:func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55" y="4096884"/>
                <a:ext cx="1196545" cy="468205"/>
              </a:xfrm>
              <a:prstGeom prst="rect">
                <a:avLst/>
              </a:prstGeom>
              <a:blipFill rotWithShape="1">
                <a:blip r:embed="rId15"/>
                <a:stretch>
                  <a:fillRect l="-3553" t="-116883" r="-24873" b="-17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334000" y="4648200"/>
            <a:ext cx="1663213" cy="793527"/>
            <a:chOff x="5334001" y="4572000"/>
            <a:chExt cx="1634384" cy="869728"/>
          </a:xfrm>
        </p:grpSpPr>
        <p:sp>
          <p:nvSpPr>
            <p:cNvPr id="13" name="Up-Down Arrow 12"/>
            <p:cNvSpPr/>
            <p:nvPr/>
          </p:nvSpPr>
          <p:spPr>
            <a:xfrm>
              <a:off x="5334001" y="4572000"/>
              <a:ext cx="1634384" cy="869728"/>
            </a:xfrm>
            <a:prstGeom prst="upDownArrow">
              <a:avLst>
                <a:gd name="adj1" fmla="val 50000"/>
                <a:gd name="adj2" fmla="val 35896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7899" y="4822551"/>
              <a:ext cx="961416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Huge gap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8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  <p:bldP spid="12" grpId="0" animBg="1"/>
      <p:bldP spid="6" grpId="0"/>
      <p:bldP spid="7" grpId="0"/>
      <p:bldP spid="8" grpId="0"/>
      <p:bldP spid="14" grpId="0" animBg="1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Key idea: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0070C0"/>
                </a:solidFill>
              </a:rPr>
              <a:t>Visualize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a file as a </a:t>
            </a:r>
            <a:r>
              <a:rPr lang="en-US" sz="3200" b="1" dirty="0" smtClean="0">
                <a:solidFill>
                  <a:srgbClr val="0070C0"/>
                </a:solidFill>
              </a:rPr>
              <a:t>binary number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File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File 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(trivial) Observation: </a:t>
                </a:r>
                <a:r>
                  <a:rPr lang="en-US" sz="2000" dirty="0"/>
                  <a:t>File </a:t>
                </a:r>
                <a:r>
                  <a:rPr lang="en-US" sz="2000" b="1" dirty="0"/>
                  <a:t>A</a:t>
                </a:r>
                <a:r>
                  <a:rPr lang="en-US" sz="2000" dirty="0"/>
                  <a:t> = File 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/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How large a number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 smtClean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 smtClean="0"/>
                  <a:t>) be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always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524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20574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667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3810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0" y="38100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3810000"/>
            <a:ext cx="121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13778" y="914400"/>
            <a:ext cx="26010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91000" y="914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47800" y="49530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89978" y="4572000"/>
            <a:ext cx="22200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45720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7620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8382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971800" y="1752600"/>
            <a:ext cx="350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733800" y="805127"/>
            <a:ext cx="2209800" cy="148087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Network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38200" y="2057400"/>
            <a:ext cx="704039" cy="1740932"/>
            <a:chOff x="838200" y="3810000"/>
            <a:chExt cx="704039" cy="1740932"/>
          </a:xfrm>
        </p:grpSpPr>
        <p:grpSp>
          <p:nvGrpSpPr>
            <p:cNvPr id="6" name="Group 5"/>
            <p:cNvGrpSpPr/>
            <p:nvPr/>
          </p:nvGrpSpPr>
          <p:grpSpPr>
            <a:xfrm>
              <a:off x="838200" y="4495800"/>
              <a:ext cx="704039" cy="1055132"/>
              <a:chOff x="990600" y="4572000"/>
              <a:chExt cx="704039" cy="105513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990600" y="5257800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File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219200" y="3810000"/>
              <a:ext cx="0" cy="675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324600" y="2209800"/>
            <a:ext cx="685800" cy="1557754"/>
            <a:chOff x="6324600" y="3962400"/>
            <a:chExt cx="685800" cy="1557754"/>
          </a:xfrm>
        </p:grpSpPr>
        <p:grpSp>
          <p:nvGrpSpPr>
            <p:cNvPr id="9" name="Group 8"/>
            <p:cNvGrpSpPr/>
            <p:nvPr/>
          </p:nvGrpSpPr>
          <p:grpSpPr>
            <a:xfrm>
              <a:off x="6324600" y="4495800"/>
              <a:ext cx="685800" cy="1024354"/>
              <a:chOff x="6324600" y="4572000"/>
              <a:chExt cx="685800" cy="102435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4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373687" y="5257800"/>
                <a:ext cx="6367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File </a:t>
                </a:r>
                <a:r>
                  <a:rPr lang="en-US" sz="1600" b="1" dirty="0" smtClean="0"/>
                  <a:t>B</a:t>
                </a:r>
                <a:endParaRPr lang="en-US" sz="1600" b="1" dirty="0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6629400" y="39624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181600" y="4267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size(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) =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bits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77" t="-6452" r="-57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size(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) =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bits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03" t="-6452" r="-579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352800" y="5562600"/>
            <a:ext cx="233807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should be sent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err="1" smtClean="0">
                    <a:solidFill>
                      <a:srgbClr val="7030A0"/>
                    </a:solidFill>
                  </a:rPr>
                  <a:t>RandomEqualityChecking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-Protocol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dirty="0"/>
                  <a:t>) </a:t>
                </a:r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Processing</a:t>
                </a:r>
                <a:r>
                  <a:rPr lang="en-US" sz="2000" dirty="0" smtClean="0"/>
                  <a:t> at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ender</a:t>
                </a:r>
                <a:r>
                  <a:rPr lang="en-US" sz="2000" dirty="0" smtClean="0"/>
                  <a:t> computer :  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 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prime</a:t>
                </a:r>
                <a:r>
                  <a:rPr lang="en-US" sz="1800" dirty="0" smtClean="0"/>
                  <a:t> number selected randomly </a:t>
                </a:r>
                <a:r>
                  <a:rPr lang="en-US" sz="1800" dirty="0"/>
                  <a:t>uniformly from 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]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 smtClean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sender  </a:t>
                </a:r>
                <a:r>
                  <a:rPr lang="en-US" sz="1800" dirty="0" smtClean="0"/>
                  <a:t>sends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1800" dirty="0" smtClean="0"/>
                  <a:t>to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receiver 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Processing</a:t>
                </a:r>
                <a:r>
                  <a:rPr lang="en-US" sz="2000" dirty="0" smtClean="0"/>
                  <a:t> at the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receiver</a:t>
                </a:r>
                <a:r>
                  <a:rPr lang="en-US" sz="2000" dirty="0" smtClean="0"/>
                  <a:t> computer: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1800" dirty="0" smtClean="0"/>
                  <a:t>is received from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sender</a:t>
                </a:r>
                <a:r>
                  <a:rPr lang="en-US" sz="1800" dirty="0" smtClean="0"/>
                  <a:t>. 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   send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“A=B” </a:t>
                </a:r>
                <a:r>
                  <a:rPr lang="en-US" sz="2000" dirty="0" smtClean="0"/>
                  <a:t>to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sender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:r>
                  <a:rPr lang="en-US" sz="2000" b="1" dirty="0" smtClean="0"/>
                  <a:t>else           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send </a:t>
                </a:r>
                <a:r>
                  <a:rPr lang="en-US" sz="2000" dirty="0">
                    <a:solidFill>
                      <a:srgbClr val="7030A0"/>
                    </a:solidFill>
                  </a:rPr>
                  <a:t>“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A≠B</a:t>
                </a:r>
                <a:r>
                  <a:rPr lang="en-US" sz="2000" dirty="0">
                    <a:solidFill>
                      <a:srgbClr val="7030A0"/>
                    </a:solidFill>
                  </a:rPr>
                  <a:t>” </a:t>
                </a:r>
                <a:r>
                  <a:rPr lang="en-US" sz="2000" dirty="0"/>
                  <a:t>to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sender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Number of Bits transmitted: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7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766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2362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45720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33600" y="49530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2743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41910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66066"/>
              </p:ext>
            </p:extLst>
          </p:nvPr>
        </p:nvGraphicFramePr>
        <p:xfrm>
          <a:off x="1219200" y="15544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  <a:gridCol w="5257800"/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Cases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Error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 =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, then surely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The protocol makes an error </a:t>
                </a:r>
                <a:r>
                  <a:rPr lang="en-US" sz="1800" b="1" dirty="0" smtClean="0"/>
                  <a:t>if and only if 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divides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𝒅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741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80132" y="25908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31873" y="1917602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73" y="1917602"/>
                <a:ext cx="113992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4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8372" y="2590800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72" y="2590800"/>
                <a:ext cx="113992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69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61818" y="1905000"/>
                <a:ext cx="254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18" y="1905000"/>
                <a:ext cx="254736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31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051183" y="2373868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83" y="2373868"/>
                <a:ext cx="341641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95800" y="2743200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743200"/>
                <a:ext cx="284109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74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18" grpId="0"/>
      <p:bldP spid="20" grpId="0"/>
      <p:bldP spid="69" grpId="0"/>
      <p:bldP spid="71" grpId="0" animBg="1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1232210" y="5257800"/>
            <a:ext cx="2806390" cy="1066800"/>
            <a:chOff x="1156010" y="4800600"/>
            <a:chExt cx="2806390" cy="1066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/>
                <p:cNvSpPr/>
                <p:nvPr/>
              </p:nvSpPr>
              <p:spPr>
                <a:xfrm>
                  <a:off x="1156010" y="5290066"/>
                  <a:ext cx="2806390" cy="57733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2060"/>
                      </a:solidFill>
                    </a:rPr>
                    <a:t>prime numbers in the range [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].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ounded 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10" y="5290066"/>
                  <a:ext cx="2806390" cy="577334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 t="-8081" b="-191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/>
            <p:cNvCxnSpPr/>
            <p:nvPr/>
          </p:nvCxnSpPr>
          <p:spPr>
            <a:xfrm>
              <a:off x="1219200" y="4856202"/>
              <a:ext cx="241610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422710" y="4856202"/>
              <a:ext cx="95250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622735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852961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260910" y="4800600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590800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803603" y="4800600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3080060" y="4809893"/>
              <a:ext cx="53434" cy="468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3410" y="4805246"/>
              <a:ext cx="106170" cy="484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3416455" y="4856202"/>
              <a:ext cx="254155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00269"/>
              </p:ext>
            </p:extLst>
          </p:nvPr>
        </p:nvGraphicFramePr>
        <p:xfrm>
          <a:off x="1219200" y="15544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  <a:gridCol w="5257800"/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Cases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Error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 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77194" y="5257800"/>
            <a:ext cx="7604806" cy="533400"/>
            <a:chOff x="700994" y="4648200"/>
            <a:chExt cx="7604806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914400" y="4724400"/>
              <a:ext cx="7391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14400" y="4648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62400" y="4648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810000" y="48006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8006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00994" y="48122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94" y="4812268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1232210" y="5257800"/>
            <a:ext cx="2590800" cy="76200"/>
            <a:chOff x="1219200" y="4267200"/>
            <a:chExt cx="2590800" cy="76200"/>
          </a:xfrm>
        </p:grpSpPr>
        <p:sp>
          <p:nvSpPr>
            <p:cNvPr id="25" name="Oval 24"/>
            <p:cNvSpPr/>
            <p:nvPr/>
          </p:nvSpPr>
          <p:spPr>
            <a:xfrm>
              <a:off x="12192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447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76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050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2860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7779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00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352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733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80639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2000" y="3505200"/>
            <a:ext cx="7581864" cy="609600"/>
            <a:chOff x="762000" y="2362200"/>
            <a:chExt cx="7581864" cy="609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077200" y="2362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762000" y="2373868"/>
              <a:ext cx="7581864" cy="597932"/>
              <a:chOff x="762000" y="2362200"/>
              <a:chExt cx="7581864" cy="5979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2438400"/>
                <a:ext cx="3276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848600" y="2514600"/>
                    <a:ext cx="4952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8600" y="2514600"/>
                    <a:ext cx="49526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48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2000" y="25908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25908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/>
              <p:nvPr/>
            </p:nvCxnSpPr>
            <p:spPr>
              <a:xfrm>
                <a:off x="990600" y="23622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91000" y="2438400"/>
                <a:ext cx="10668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5257800" y="2438400"/>
              <a:ext cx="2895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1689410" y="3527167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3527167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19400" y="3527167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499410" y="3527167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04010" y="3527167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7385756" y="3505200"/>
            <a:ext cx="386644" cy="533400"/>
            <a:chOff x="7385756" y="2863334"/>
            <a:chExt cx="386644" cy="533400"/>
          </a:xfrm>
        </p:grpSpPr>
        <p:sp>
          <p:nvSpPr>
            <p:cNvPr id="14" name="Oval 13"/>
            <p:cNvSpPr/>
            <p:nvPr/>
          </p:nvSpPr>
          <p:spPr>
            <a:xfrm>
              <a:off x="7543800" y="2863334"/>
              <a:ext cx="76200" cy="10846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385756" y="3027402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756" y="3027402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1765610" y="3657600"/>
            <a:ext cx="3771900" cy="762000"/>
            <a:chOff x="1765610" y="2514600"/>
            <a:chExt cx="37719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2908610" y="2851666"/>
                  <a:ext cx="2628900" cy="42493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2060"/>
                      </a:solidFill>
                    </a:rPr>
                    <a:t>The prime factors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610" y="2851666"/>
                  <a:ext cx="2628900" cy="424934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 b="-121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/>
            <p:nvPr/>
          </p:nvCxnSpPr>
          <p:spPr>
            <a:xfrm>
              <a:off x="1765610" y="2526268"/>
              <a:ext cx="1524000" cy="325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13310" y="2526268"/>
              <a:ext cx="1333500" cy="325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870510" y="2514600"/>
              <a:ext cx="1091890" cy="337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241646" y="2514600"/>
              <a:ext cx="464" cy="337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724400" y="2514600"/>
              <a:ext cx="685800" cy="337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880132" y="25908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31873" y="1917602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73" y="1917602"/>
                <a:ext cx="11399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64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8372" y="2590800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72" y="2590800"/>
                <a:ext cx="11399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9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51183" y="2373868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83" y="2373868"/>
                <a:ext cx="341641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610100" y="2743200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2743200"/>
                <a:ext cx="284109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6411" y="2743200"/>
                <a:ext cx="839589" cy="56124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𝝅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411" y="2743200"/>
                <a:ext cx="839589" cy="561244"/>
              </a:xfrm>
              <a:prstGeom prst="rect">
                <a:avLst/>
              </a:prstGeom>
              <a:blipFill rotWithShape="1">
                <a:blip r:embed="rId14"/>
                <a:stretch>
                  <a:fillRect r="-5797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461818" y="1905000"/>
                <a:ext cx="254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18" y="1905000"/>
                <a:ext cx="254736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31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48733" y="4022467"/>
                <a:ext cx="6238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33" y="4022467"/>
                <a:ext cx="623889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27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15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num>
                        <m:den>
                          <m:r>
                            <a:rPr lang="en-US" b="1" dirty="0">
                              <a:latin typeface="Cambria Math"/>
                            </a:rPr>
                            <m:t>𝐥𝐨𝐠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blipFill rotWithShape="1">
                <a:blip r:embed="rId18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78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0" grpId="0" animBg="1"/>
      <p:bldP spid="40" grpId="1" animBg="1"/>
      <p:bldP spid="41" grpId="0" animBg="1"/>
      <p:bldP spid="41" grpId="1" animBg="1"/>
      <p:bldP spid="44" grpId="0" animBg="1"/>
      <p:bldP spid="45" grpId="0" animBg="1"/>
      <p:bldP spid="7" grpId="0" animBg="1"/>
      <p:bldP spid="5" grpId="0" animBg="1"/>
      <p:bldP spid="69" grpId="0" animBg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135514" y="5670110"/>
            <a:ext cx="1731886" cy="7639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The probability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RandomEqualityChecking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-Protocol </a:t>
                </a:r>
                <a:r>
                  <a:rPr lang="en-US" sz="1800" dirty="0" smtClean="0"/>
                  <a:t>makes an error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How large should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 be in order to achieve error probability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 smtClean="0"/>
                  <a:t>  ?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Pick 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800" b="1" dirty="0" smtClean="0"/>
                  <a:t> =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log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num>
                      <m:den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 smtClean="0"/>
                  <a:t> 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</a:t>
                </a:r>
                <a:r>
                  <a:rPr lang="en-US" sz="1800" dirty="0"/>
                  <a:t>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log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+2+</m:t>
                        </m:r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&gt;4</m:t>
                    </m:r>
                  </m:oMath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Bits transmitted: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 smtClean="0"/>
                  <a:t> = </a:t>
                </a:r>
                <a:r>
                  <a:rPr lang="en-US" sz="1800" b="1" i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404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2362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23622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0400" y="2438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4267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8600" y="1676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400" y="1676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7800" y="16764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15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num>
                        <m:den>
                          <m:r>
                            <a:rPr lang="en-US" b="1" dirty="0">
                              <a:latin typeface="Cambria Math"/>
                            </a:rPr>
                            <m:t>𝐥𝐨𝐠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blipFill rotWithShape="1">
                <a:blip r:embed="rId4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400800" y="5661049"/>
            <a:ext cx="971478" cy="962799"/>
            <a:chOff x="7620000" y="5410200"/>
            <a:chExt cx="971478" cy="962799"/>
          </a:xfrm>
          <a:solidFill>
            <a:schemeClr val="accent2">
              <a:lumMod val="20000"/>
              <a:lumOff val="80000"/>
            </a:schemeClr>
          </a:solidFill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5410200"/>
              <a:ext cx="971478" cy="728609"/>
            </a:xfrm>
            <a:prstGeom prst="rect">
              <a:avLst/>
            </a:prstGeom>
            <a:grpFill/>
          </p:spPr>
        </p:pic>
        <p:sp>
          <p:nvSpPr>
            <p:cNvPr id="18" name="TextBox 17"/>
            <p:cNvSpPr txBox="1"/>
            <p:nvPr/>
          </p:nvSpPr>
          <p:spPr>
            <a:xfrm>
              <a:off x="7655950" y="6096000"/>
              <a:ext cx="91884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Bernard MT Condensed" pitchFamily="18" charset="0"/>
                </a:rPr>
                <a:t>How often ? </a:t>
              </a:r>
              <a:endParaRPr lang="en-US" sz="1200" dirty="0">
                <a:latin typeface="Bernard MT Condensed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48600" y="5838017"/>
                <a:ext cx="596574" cy="6127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5838017"/>
                <a:ext cx="596574" cy="612732"/>
              </a:xfrm>
              <a:prstGeom prst="rect">
                <a:avLst/>
              </a:prstGeom>
              <a:blipFill rotWithShape="1">
                <a:blip r:embed="rId6"/>
                <a:stretch>
                  <a:fillRect r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8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2819400"/>
            <a:ext cx="339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Summary </a:t>
            </a:r>
            <a:r>
              <a:rPr lang="en-US" sz="2800" b="1" dirty="0" smtClean="0"/>
              <a:t>of last </a:t>
            </a:r>
            <a:r>
              <a:rPr lang="en-US" sz="2800" b="1" dirty="0"/>
              <a:t>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60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Conditional </a:t>
            </a:r>
            <a:r>
              <a:rPr lang="en-US" sz="3600" b="1" dirty="0" smtClean="0">
                <a:solidFill>
                  <a:srgbClr val="0070C0"/>
                </a:solidFill>
              </a:rPr>
              <a:t>Expectation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1752600" y="4876800"/>
            <a:ext cx="54102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are revisiting this concept to ensure that you fully internalize this concept and its use.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5237"/>
                <a:ext cx="85344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an event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be a random variable defined over the same probability space.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 smtClean="0"/>
                  <a:t>] :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Main point</a:t>
                </a:r>
                <a:r>
                  <a:rPr lang="en-US" sz="2000" dirty="0" smtClean="0"/>
                  <a:t>: Happening of event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 smtClean="0"/>
                  <a:t> has reduced the sample space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you can </a:t>
                </a:r>
                <a:r>
                  <a:rPr lang="en-US" sz="2000" dirty="0" err="1" smtClean="0"/>
                  <a:t>visualise</a:t>
                </a:r>
                <a:r>
                  <a:rPr lang="en-US" sz="2000" dirty="0" smtClean="0"/>
                  <a:t> this reduced sample space,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become easy to calculate.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5237"/>
                <a:ext cx="8534400" cy="5135563"/>
              </a:xfrm>
              <a:blipFill rotWithShape="1">
                <a:blip r:embed="rId2"/>
                <a:stretch>
                  <a:fillRect l="-1071" t="-594" r="-429" b="-5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Conditional </a:t>
            </a:r>
            <a:r>
              <a:rPr lang="en-US" sz="3600" b="1" dirty="0" smtClean="0"/>
              <a:t>Expectation</a:t>
            </a:r>
            <a:br>
              <a:rPr lang="en-US" sz="3600" b="1" dirty="0" smtClean="0"/>
            </a:b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476750" y="3238500"/>
            <a:ext cx="1518237" cy="1017032"/>
            <a:chOff x="4476750" y="3238500"/>
            <a:chExt cx="1518237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38800" y="3886200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886200"/>
                  <a:ext cx="356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4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362200" y="1257300"/>
            <a:ext cx="415176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392040" y="1638300"/>
            <a:ext cx="430416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49316" y="1992868"/>
                <a:ext cx="205588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Expected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316" y="1992868"/>
                <a:ext cx="205588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71" t="-8197" r="-41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8541" y="1981200"/>
                <a:ext cx="3364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that event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 smtClean="0"/>
                  <a:t>happened.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41" y="1981200"/>
                <a:ext cx="33647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33" t="-8197" r="-2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457200" y="281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6" grpId="0" animBg="1"/>
      <p:bldP spid="57" grpId="0" animBg="1"/>
      <p:bldP spid="3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Partition </a:t>
            </a:r>
            <a:r>
              <a:rPr lang="en-US" sz="3200" b="1" dirty="0" smtClean="0">
                <a:solidFill>
                  <a:srgbClr val="002060"/>
                </a:solidFill>
              </a:rPr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sample space</a:t>
            </a:r>
            <a:r>
              <a:rPr lang="en-US" sz="3200" b="1" dirty="0" smtClean="0">
                <a:solidFill>
                  <a:srgbClr val="002060"/>
                </a:solidFill>
              </a:rPr>
              <a:t/>
            </a:r>
            <a:br>
              <a:rPr lang="en-US" sz="3200" b="1" dirty="0" smtClean="0">
                <a:solidFill>
                  <a:srgbClr val="00206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For a random variable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 smtClean="0"/>
                  <a:t>, how can we express </a:t>
                </a:r>
                <a:r>
                  <a:rPr lang="en-US" sz="1800" b="1" dirty="0" smtClean="0"/>
                  <a:t>E(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1800" b="1" dirty="0" smtClean="0"/>
                  <a:t>)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in terms of a given partition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  <a:blipFill rotWithShape="1">
                <a:blip r:embed="rId2"/>
                <a:stretch>
                  <a:fillRect l="-714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5715000"/>
                <a:ext cx="4285680" cy="838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 smtClean="0">
                    <a:solidFill>
                      <a:schemeClr val="tx1"/>
                    </a:solidFill>
                  </a:rPr>
                  <a:t>                   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E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chemeClr val="tx1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715000"/>
                <a:ext cx="4285680" cy="838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30496" b="-58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3109912" y="1148576"/>
            <a:ext cx="3976688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465474" y="3663434"/>
                <a:ext cx="50340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474" y="3663434"/>
                <a:ext cx="5034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250" r="-12791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482790" y="4010722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90" y="4010722"/>
                <a:ext cx="5087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250" r="-12644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47648" y="3783568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48" y="3783568"/>
                <a:ext cx="508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2791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683915" y="3010004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915" y="3010004"/>
                <a:ext cx="50872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47064" y="2488168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64" y="2488168"/>
                <a:ext cx="50872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2644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781425" y="2552700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5" y="2552700"/>
                <a:ext cx="50872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13730" y="5949434"/>
                <a:ext cx="9298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000" b="1" i="0" dirty="0" smtClean="0"/>
                        <m:t>P</m:t>
                      </m:r>
                      <m:r>
                        <m:rPr>
                          <m:nor/>
                        </m:rPr>
                        <a:rPr lang="en-US" sz="2000" i="0" dirty="0" smtClean="0"/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0" dirty="0" smtClean="0"/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730" y="5949434"/>
                <a:ext cx="929870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980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4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1" grpId="0" animBg="1"/>
      <p:bldP spid="2" grpId="0" uiExpand="1" animBg="1"/>
      <p:bldP spid="58" grpId="0" animBg="1"/>
      <p:bldP spid="59" grpId="0" animBg="1"/>
      <p:bldP spid="60" grpId="0" animBg="1"/>
      <p:bldP spid="62" grpId="0" animBg="1"/>
      <p:bldP spid="64" grpId="0" animBg="1"/>
      <p:bldP spid="6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</a:t>
            </a:r>
            <a:r>
              <a:rPr lang="en-US" b="1" dirty="0" smtClean="0">
                <a:solidFill>
                  <a:srgbClr val="7030A0"/>
                </a:solidFill>
              </a:rPr>
              <a:t>Dice</a:t>
            </a:r>
            <a:r>
              <a:rPr lang="en-US" b="1" dirty="0" smtClean="0"/>
              <a:t> Problem</a:t>
            </a:r>
            <a:br>
              <a:rPr lang="en-US" b="1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fair dice is successively rolled.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The number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rolls to get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: The number of rolls to get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i="0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0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1981200"/>
            <a:ext cx="495317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5" y="2813566"/>
            <a:ext cx="633045" cy="68579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57200" y="2362200"/>
            <a:ext cx="495317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00200" y="6343629"/>
                <a:ext cx="6126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343629"/>
                <a:ext cx="61266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3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76589"/>
              </p:ext>
            </p:extLst>
          </p:nvPr>
        </p:nvGraphicFramePr>
        <p:xfrm>
          <a:off x="1760200" y="2979699"/>
          <a:ext cx="75361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37556" y="4748260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=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56" y="4748260"/>
                <a:ext cx="14221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57200" y="5620143"/>
                <a:ext cx="2512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=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?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620143"/>
                <a:ext cx="251216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339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212078" y="3745468"/>
                <a:ext cx="458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078" y="3745468"/>
                <a:ext cx="45877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2667000" y="3683912"/>
                <a:ext cx="5105372" cy="4924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dirty="0" smtClean="0"/>
                  <a:t>geometric</a:t>
                </a:r>
                <a:r>
                  <a:rPr lang="en-US" dirty="0" smtClean="0"/>
                  <a:t> random variable with 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683912"/>
                <a:ext cx="5105372" cy="492443"/>
              </a:xfrm>
              <a:prstGeom prst="rect">
                <a:avLst/>
              </a:prstGeom>
              <a:blipFill rotWithShape="1">
                <a:blip r:embed="rId8"/>
                <a:stretch>
                  <a:fillRect l="-954" b="-60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02366" y="6341769"/>
                <a:ext cx="1023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66" y="6341769"/>
                <a:ext cx="102303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676400" y="4648200"/>
                <a:ext cx="1133900" cy="5694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num>
                              <m:den>
                                <m:r>
                                  <a:rPr lang="en-US" b="1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648200"/>
                <a:ext cx="1133900" cy="569451"/>
              </a:xfrm>
              <a:prstGeom prst="rect">
                <a:avLst/>
              </a:prstGeom>
              <a:blipFill rotWithShape="1">
                <a:blip r:embed="rId10"/>
                <a:stretch>
                  <a:fillRect r="-8065" b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828800" y="2971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971800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219200" y="6198589"/>
                <a:ext cx="380232" cy="65941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6198589"/>
                <a:ext cx="380232" cy="659411"/>
              </a:xfrm>
              <a:prstGeom prst="rect">
                <a:avLst/>
              </a:prstGeom>
              <a:blipFill rotWithShape="1">
                <a:blip r:embed="rId12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4242382" y="5620143"/>
            <a:ext cx="473507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Memorylessness</a:t>
            </a:r>
            <a:r>
              <a:rPr lang="en-US" dirty="0" smtClean="0"/>
              <a:t> of geometric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356623" y="2971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23" y="2971800"/>
                <a:ext cx="37542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19400" y="2971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971800"/>
                <a:ext cx="37542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347223" y="2971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223" y="2971800"/>
                <a:ext cx="37542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815577" y="2971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577" y="2971800"/>
                <a:ext cx="37542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267200" y="2971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971800"/>
                <a:ext cx="37542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800600" y="2971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971800"/>
                <a:ext cx="37542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339577" y="2971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577" y="2971800"/>
                <a:ext cx="375423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796777" y="2971800"/>
                <a:ext cx="3916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    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7" y="2971800"/>
                <a:ext cx="391645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676100" y="5486400"/>
                <a:ext cx="1133900" cy="5694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num>
                              <m:den>
                                <m:r>
                                  <a:rPr lang="en-US" b="1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100" y="5486400"/>
                <a:ext cx="1133900" cy="569451"/>
              </a:xfrm>
              <a:prstGeom prst="rect">
                <a:avLst/>
              </a:prstGeom>
              <a:blipFill rotWithShape="1">
                <a:blip r:embed="rId21"/>
                <a:stretch>
                  <a:fillRect r="-8065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648038" y="5558135"/>
                <a:ext cx="1162178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038" y="5558135"/>
                <a:ext cx="1162178" cy="461665"/>
              </a:xfrm>
              <a:prstGeom prst="rect">
                <a:avLst/>
              </a:prstGeom>
              <a:blipFill rotWithShape="1">
                <a:blip r:embed="rId22"/>
                <a:stretch>
                  <a:fillRect t="-10526" r="-1308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20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250"/>
                            </p:stCondLst>
                            <p:childTnLst>
                              <p:par>
                                <p:cTn id="8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9" grpId="0" animBg="1"/>
      <p:bldP spid="29" grpId="0" animBg="1"/>
      <p:bldP spid="52" grpId="0"/>
      <p:bldP spid="53" grpId="0"/>
      <p:bldP spid="61" grpId="0"/>
      <p:bldP spid="62" grpId="0" animBg="1"/>
      <p:bldP spid="64" grpId="0"/>
      <p:bldP spid="65" grpId="0" animBg="1"/>
      <p:bldP spid="67" grpId="0"/>
      <p:bldP spid="63" grpId="0" animBg="1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30147"/>
              </p:ext>
            </p:extLst>
          </p:nvPr>
        </p:nvGraphicFramePr>
        <p:xfrm>
          <a:off x="1760200" y="2979699"/>
          <a:ext cx="75361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  <a:gridCol w="5024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</a:t>
            </a:r>
            <a:r>
              <a:rPr lang="en-US" b="1" dirty="0" smtClean="0">
                <a:solidFill>
                  <a:srgbClr val="7030A0"/>
                </a:solidFill>
              </a:rPr>
              <a:t>Dice</a:t>
            </a:r>
            <a:r>
              <a:rPr lang="en-US" b="1" dirty="0" smtClean="0"/>
              <a:t> Problem</a:t>
            </a:r>
            <a:br>
              <a:rPr lang="en-US" b="1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fair die is successively rolled.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The number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rolls to get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: The number of rolls to get a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i="0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0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=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=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𝟓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=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1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17308" y="4202668"/>
                <a:ext cx="115929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308" y="4202668"/>
                <a:ext cx="1159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3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438400" y="4953000"/>
                <a:ext cx="2157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953000"/>
                <a:ext cx="21579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31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838200" y="2400300"/>
            <a:ext cx="495317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36288" y="3429000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88" y="3429000"/>
                <a:ext cx="37542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10000" y="4202668"/>
                <a:ext cx="54373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202668"/>
                <a:ext cx="54373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989" t="-8197" r="-179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209800" y="5334000"/>
                <a:ext cx="2382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 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334000"/>
                <a:ext cx="238238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209800" y="5715000"/>
                <a:ext cx="2382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 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15000"/>
                <a:ext cx="238238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82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209800" y="6107668"/>
                <a:ext cx="2382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 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6107668"/>
                <a:ext cx="238238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89618" y="6514688"/>
                <a:ext cx="7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?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8" y="6514688"/>
                <a:ext cx="76495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03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00600" y="4953000"/>
                <a:ext cx="384444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953000"/>
                <a:ext cx="384444" cy="492443"/>
              </a:xfrm>
              <a:prstGeom prst="rect">
                <a:avLst/>
              </a:prstGeom>
              <a:blipFill rotWithShape="1">
                <a:blip r:embed="rId11"/>
                <a:stretch>
                  <a:fillRect r="-1428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096000" y="5334000"/>
                <a:ext cx="914400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34000"/>
                <a:ext cx="914400" cy="492443"/>
              </a:xfrm>
              <a:prstGeom prst="rect">
                <a:avLst/>
              </a:prstGeom>
              <a:blipFill rotWithShape="1">
                <a:blip r:embed="rId12"/>
                <a:stretch>
                  <a:fillRect r="-1600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07318" y="5715000"/>
                <a:ext cx="1143000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𝟑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18" y="5715000"/>
                <a:ext cx="1143000" cy="492443"/>
              </a:xfrm>
              <a:prstGeom prst="rect">
                <a:avLst/>
              </a:prstGeom>
              <a:blipFill rotWithShape="1">
                <a:blip r:embed="rId13"/>
                <a:stretch>
                  <a:fillRect r="-1657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096000" y="6096000"/>
                <a:ext cx="1524000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96000"/>
                <a:ext cx="1524000" cy="492443"/>
              </a:xfrm>
              <a:prstGeom prst="rect">
                <a:avLst/>
              </a:prstGeom>
              <a:blipFill rotWithShape="1">
                <a:blip r:embed="rId14"/>
                <a:stretch>
                  <a:fillRect r="-440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834376" y="2983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376" y="2983468"/>
                <a:ext cx="37542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3810000" y="2983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983468"/>
                <a:ext cx="37542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Brace 48"/>
          <p:cNvSpPr/>
          <p:nvPr/>
        </p:nvSpPr>
        <p:spPr>
          <a:xfrm rot="5400000">
            <a:off x="2629880" y="2509074"/>
            <a:ext cx="304800" cy="199225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2514600" y="3581400"/>
                <a:ext cx="612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581400"/>
                <a:ext cx="6126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3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191570" y="6488668"/>
                <a:ext cx="169463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  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70" y="6488668"/>
                <a:ext cx="1694630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43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86200" y="6488668"/>
                <a:ext cx="2071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&gt;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 |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6488668"/>
                <a:ext cx="2071401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35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2590800" y="6488668"/>
                <a:ext cx="115929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𝟓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488668"/>
                <a:ext cx="1159292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84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24400" y="6475141"/>
                <a:ext cx="3754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6475141"/>
                <a:ext cx="375424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5" y="2813566"/>
            <a:ext cx="633045" cy="685799"/>
          </a:xfrm>
          <a:prstGeom prst="rect">
            <a:avLst/>
          </a:prstGeom>
        </p:spPr>
      </p:pic>
      <p:sp>
        <p:nvSpPr>
          <p:cNvPr id="5" name="Down Ribbon 4"/>
          <p:cNvSpPr/>
          <p:nvPr/>
        </p:nvSpPr>
        <p:spPr>
          <a:xfrm>
            <a:off x="5638800" y="914400"/>
            <a:ext cx="32004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Please go through this slides slowly, very slowly...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791370" y="3352799"/>
            <a:ext cx="3200229" cy="87351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reduced sample space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Cloud Callout 33"/>
          <p:cNvSpPr/>
          <p:nvPr/>
        </p:nvSpPr>
        <p:spPr>
          <a:xfrm>
            <a:off x="5791200" y="3352800"/>
            <a:ext cx="3200229" cy="87351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reduced sample space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114800" y="6400800"/>
                <a:ext cx="1755388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6400800"/>
                <a:ext cx="1755388" cy="492443"/>
              </a:xfrm>
              <a:prstGeom prst="rect">
                <a:avLst/>
              </a:prstGeom>
              <a:blipFill rotWithShape="1">
                <a:blip r:embed="rId2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loud Callout 45"/>
              <p:cNvSpPr/>
              <p:nvPr/>
            </p:nvSpPr>
            <p:spPr>
              <a:xfrm>
                <a:off x="5867400" y="3505200"/>
                <a:ext cx="3200229" cy="873516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values can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take in this reduced sample space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Cloud Callou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505200"/>
                <a:ext cx="3200229" cy="873516"/>
              </a:xfrm>
              <a:prstGeom prst="cloudCallout">
                <a:avLst/>
              </a:prstGeom>
              <a:blipFill rotWithShape="1">
                <a:blip r:embed="rId24"/>
                <a:stretch>
                  <a:fillRect t="-5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620000" y="4389193"/>
                <a:ext cx="15327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𝟔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389193"/>
                <a:ext cx="1532791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6349" r="-3953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4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32" grpId="0"/>
      <p:bldP spid="35" grpId="0" animBg="1"/>
      <p:bldP spid="29" grpId="0" animBg="1"/>
      <p:bldP spid="37" grpId="0" animBg="1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7" grpId="0"/>
      <p:bldP spid="47" grpId="1"/>
      <p:bldP spid="48" grpId="0"/>
      <p:bldP spid="49" grpId="0" animBg="1"/>
      <p:bldP spid="50" grpId="0"/>
      <p:bldP spid="30" grpId="0" animBg="1"/>
      <p:bldP spid="31" grpId="0"/>
      <p:bldP spid="51" grpId="0" animBg="1"/>
      <p:bldP spid="6" grpId="0" animBg="1"/>
      <p:bldP spid="5" grpId="0" animBg="1"/>
      <p:bldP spid="7" grpId="0" animBg="1"/>
      <p:bldP spid="7" grpId="1" animBg="1"/>
      <p:bldP spid="34" grpId="0" animBg="1"/>
      <p:bldP spid="34" grpId="1" animBg="1"/>
      <p:bldP spid="36" grpId="0" animBg="1"/>
      <p:bldP spid="46" grpId="0" animBg="1"/>
      <p:bldP spid="46" grpI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Homework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is the expected number of coin tosses to get 3 consecutive heads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Hint:</a:t>
            </a:r>
            <a:r>
              <a:rPr lang="en-US" sz="2000" dirty="0" smtClean="0"/>
              <a:t> Define partition space based on the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occurrence of TAIL.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0200" y="2531327"/>
            <a:ext cx="3276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Probability 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/>
              <a:t>for</a:t>
            </a:r>
            <a:r>
              <a:rPr lang="en-US" dirty="0" smtClean="0">
                <a:solidFill>
                  <a:srgbClr val="7030A0"/>
                </a:solidFill>
              </a:rPr>
              <a:t> computer Science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Checking equality of files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3785</TotalTime>
  <Words>1569</Words>
  <Application>Microsoft Office PowerPoint</Application>
  <PresentationFormat>On-screen Show (4:3)</PresentationFormat>
  <Paragraphs>297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Mathematic for Computer Science - III CS203B </vt:lpstr>
      <vt:lpstr>PowerPoint Presentation</vt:lpstr>
      <vt:lpstr>Conditional Expectation</vt:lpstr>
      <vt:lpstr>Conditional Expectation </vt:lpstr>
      <vt:lpstr>Partition of sample space </vt:lpstr>
      <vt:lpstr>A Dice Problem </vt:lpstr>
      <vt:lpstr>A Dice Problem </vt:lpstr>
      <vt:lpstr>Homework</vt:lpstr>
      <vt:lpstr>Probability  for computer Science </vt:lpstr>
      <vt:lpstr>PowerPoint Presentation</vt:lpstr>
      <vt:lpstr>How many primes less than n ? </vt:lpstr>
      <vt:lpstr>Key idea: Visualize a file as a binary number</vt:lpstr>
      <vt:lpstr>PowerPoint Presentation</vt:lpstr>
      <vt:lpstr>RandomEqualityChecking-Protocol(A,B) </vt:lpstr>
      <vt:lpstr>Error Analysis</vt:lpstr>
      <vt:lpstr>Error Analysis</vt:lpstr>
      <vt:lpstr>Error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636</cp:revision>
  <dcterms:created xsi:type="dcterms:W3CDTF">2011-12-03T04:13:03Z</dcterms:created>
  <dcterms:modified xsi:type="dcterms:W3CDTF">2018-08-17T12:19:18Z</dcterms:modified>
</cp:coreProperties>
</file>