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70" r:id="rId3"/>
    <p:sldId id="287" r:id="rId4"/>
    <p:sldId id="286" r:id="rId5"/>
    <p:sldId id="288" r:id="rId6"/>
    <p:sldId id="272" r:id="rId7"/>
    <p:sldId id="283" r:id="rId8"/>
    <p:sldId id="285" r:id="rId9"/>
    <p:sldId id="284" r:id="rId10"/>
    <p:sldId id="282" r:id="rId11"/>
    <p:sldId id="271" r:id="rId12"/>
    <p:sldId id="273" r:id="rId13"/>
    <p:sldId id="274" r:id="rId14"/>
    <p:sldId id="260" r:id="rId15"/>
    <p:sldId id="262" r:id="rId16"/>
    <p:sldId id="256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71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45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3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3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8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46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FCEB3-2602-4D06-B9B8-58950834D6A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7BA18-A586-4AF4-955B-9203AC831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2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31.png"/><Relationship Id="rId21" Type="http://schemas.openxmlformats.org/officeDocument/2006/relationships/image" Target="../media/image18.png"/><Relationship Id="rId12" Type="http://schemas.openxmlformats.org/officeDocument/2006/relationships/image" Target="../media/image24.png"/><Relationship Id="rId17" Type="http://schemas.openxmlformats.org/officeDocument/2006/relationships/image" Target="../media/image3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0.png"/><Relationship Id="rId19" Type="http://schemas.openxmlformats.org/officeDocument/2006/relationships/image" Target="../media/image32.png"/><Relationship Id="rId14" Type="http://schemas.openxmlformats.org/officeDocument/2006/relationships/image" Target="../media/image26.png"/><Relationship Id="rId2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110.png"/><Relationship Id="rId5" Type="http://schemas.openxmlformats.org/officeDocument/2006/relationships/image" Target="../media/image40.png"/><Relationship Id="rId10" Type="http://schemas.openxmlformats.org/officeDocument/2006/relationships/image" Target="../media/image100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47.gi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9.png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.png"/><Relationship Id="rId10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Mathematic for Computer Science - III</a:t>
            </a:r>
            <a:b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 smtClean="0">
                <a:solidFill>
                  <a:srgbClr val="002060"/>
                </a:solidFill>
              </a:rPr>
              <a:t>CS203B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13</a:t>
            </a:r>
          </a:p>
          <a:p>
            <a:pPr algn="l">
              <a:defRPr/>
            </a:pPr>
            <a:endParaRPr lang="en-US" sz="2400" b="1" dirty="0">
              <a:solidFill>
                <a:srgbClr val="7030A0"/>
              </a:solidFill>
            </a:endParaRP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 err="1">
                <a:solidFill>
                  <a:srgbClr val="7030A0"/>
                </a:solidFill>
              </a:rPr>
              <a:t>Chernoff</a:t>
            </a:r>
            <a:r>
              <a:rPr lang="en-US" sz="2400" b="1" dirty="0">
                <a:solidFill>
                  <a:srgbClr val="7030A0"/>
                </a:solidFill>
              </a:rPr>
              <a:t> Bound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Union </a:t>
            </a:r>
            <a:r>
              <a:rPr lang="en-US" sz="2400" b="1" dirty="0">
                <a:solidFill>
                  <a:schemeClr val="tx1"/>
                </a:solidFill>
              </a:rPr>
              <a:t>Theorem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9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031365"/>
                <a:ext cx="2191434" cy="445635"/>
              </a:xfrm>
              <a:prstGeom prst="rect">
                <a:avLst/>
              </a:prstGeom>
              <a:blipFill rotWithShape="1">
                <a:blip r:embed="rId3"/>
                <a:stretch>
                  <a:fillRect r="-39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001" y="4680705"/>
                <a:ext cx="1367747" cy="729495"/>
              </a:xfrm>
              <a:prstGeom prst="rect">
                <a:avLst/>
              </a:prstGeom>
              <a:blipFill rotWithShape="1">
                <a:blip r:embed="rId8"/>
                <a:stretch>
                  <a:fillRect r="-6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00400" y="23241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90800" y="4724400"/>
            <a:ext cx="914400" cy="381000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 rot="5400000">
            <a:off x="815085" y="5545267"/>
            <a:ext cx="573848" cy="375218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10400" y="52694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67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00313 -0.156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" grpId="1" animBg="1"/>
      <p:bldP spid="5" grpId="0"/>
      <p:bldP spid="9" grpId="0" animBg="1"/>
      <p:bldP spid="10" grpId="0" animBg="1"/>
      <p:bldP spid="10" grpId="1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                                                   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229600" cy="5821363"/>
              </a:xfrm>
              <a:blipFill rotWithShape="1">
                <a:blip r:embed="rId12"/>
                <a:stretch>
                  <a:fillRect l="-741" t="-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latin typeface="Cambria Math"/>
                        </a:rPr>
                        <m:t>[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 …+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434" y="304800"/>
                <a:ext cx="3180166" cy="477503"/>
              </a:xfrm>
              <a:prstGeom prst="rect">
                <a:avLst/>
              </a:prstGeom>
              <a:blipFill rotWithShape="1">
                <a:blip r:embed="rId13"/>
                <a:stretch>
                  <a:fillRect t="-6410" r="-3448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⋯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39" y="1143000"/>
                <a:ext cx="3237361" cy="468205"/>
              </a:xfrm>
              <a:prstGeom prst="rect">
                <a:avLst/>
              </a:prstGeom>
              <a:blipFill rotWithShape="1">
                <a:blip r:embed="rId14"/>
                <a:stretch>
                  <a:fillRect t="-9211" r="-33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/>
                                </a:rPr>
                                <m:t>𝚷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016" y="1828800"/>
                <a:ext cx="2113784" cy="468205"/>
              </a:xfrm>
              <a:prstGeom prst="rect">
                <a:avLst/>
              </a:prstGeom>
              <a:blipFill rotWithShape="1">
                <a:blip r:embed="rId15"/>
                <a:stretch>
                  <a:fillRect t="-9091" r="-547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85" y="2514600"/>
                <a:ext cx="2113784" cy="468205"/>
              </a:xfrm>
              <a:prstGeom prst="rect">
                <a:avLst/>
              </a:prstGeom>
              <a:blipFill rotWithShape="1">
                <a:blip r:embed="rId16"/>
                <a:stretch>
                  <a:fillRect t="-9211" r="-549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80" y="3276600"/>
                <a:ext cx="3424784" cy="461665"/>
              </a:xfrm>
              <a:prstGeom prst="rect">
                <a:avLst/>
              </a:prstGeom>
              <a:blipFill rotWithShape="1">
                <a:blip r:embed="rId17"/>
                <a:stretch>
                  <a:fillRect t="-10667" r="-3209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44" y="4191000"/>
                <a:ext cx="3322256" cy="461665"/>
              </a:xfrm>
              <a:prstGeom prst="rect">
                <a:avLst/>
              </a:prstGeom>
              <a:blipFill rotWithShape="1">
                <a:blip r:embed="rId18"/>
                <a:stretch>
                  <a:fillRect t="-10667" r="-3486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/>
                            </a:rPr>
                            <m:t>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</m:sup>
                          </m:sSup>
                          <m:r>
                            <a:rPr lang="en-US" sz="2400" b="1" i="1">
                              <a:latin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2400" b="1" i="1"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08" y="4876800"/>
                <a:ext cx="2281137" cy="512704"/>
              </a:xfrm>
              <a:prstGeom prst="rect">
                <a:avLst/>
              </a:prstGeom>
              <a:blipFill rotWithShape="1">
                <a:blip r:embed="rId19"/>
                <a:stretch>
                  <a:fillRect r="-4813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816" y="5562600"/>
                <a:ext cx="1603324" cy="518283"/>
              </a:xfrm>
              <a:prstGeom prst="rect">
                <a:avLst/>
              </a:prstGeom>
              <a:blipFill rotWithShape="1">
                <a:blip r:embed="rId20"/>
                <a:stretch>
                  <a:fillRect r="-7197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010400" y="18404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1910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7" name="Curved Down Arrow 16"/>
          <p:cNvSpPr/>
          <p:nvPr/>
        </p:nvSpPr>
        <p:spPr>
          <a:xfrm>
            <a:off x="3278034" y="1539240"/>
            <a:ext cx="684366" cy="3657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429000" y="1082040"/>
            <a:ext cx="609600" cy="518160"/>
          </a:xfrm>
          <a:prstGeom prst="round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191000" y="1082040"/>
            <a:ext cx="609600" cy="518160"/>
          </a:xfrm>
          <a:prstGeom prst="round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105400" y="1066800"/>
            <a:ext cx="609600" cy="518160"/>
          </a:xfrm>
          <a:prstGeom prst="round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58008" y="728246"/>
            <a:ext cx="1255152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Independent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825755" y="4191000"/>
                <a:ext cx="1318245" cy="36933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755" y="4191000"/>
                <a:ext cx="1318245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452" r="-5046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 rot="5400000" flipH="1">
            <a:off x="5000279" y="3981104"/>
            <a:ext cx="304800" cy="1334192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65172" y="4800600"/>
                <a:ext cx="36798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172" y="4800600"/>
                <a:ext cx="367986" cy="369332"/>
              </a:xfrm>
              <a:prstGeom prst="rect">
                <a:avLst/>
              </a:prstGeom>
              <a:blipFill rotWithShape="1">
                <a:blip r:embed="rId22"/>
                <a:stretch>
                  <a:fillRect t="-6452" r="-19048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1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 animBg="1"/>
      <p:bldP spid="16" grpId="0" animBg="1"/>
      <p:bldP spid="17" grpId="0" animBg="1"/>
      <p:bldP spid="17" grpId="1" animBg="1"/>
      <p:bldP spid="2" grpId="0" animBg="1"/>
      <p:bldP spid="2" grpId="1" animBg="1"/>
      <p:bldP spid="18" grpId="0" animBg="1"/>
      <p:bldP spid="18" grpId="1" animBg="1"/>
      <p:bldP spid="19" grpId="0" animBg="1"/>
      <p:bldP spid="19" grpId="1" animBg="1"/>
      <p:bldP spid="4" grpId="0" animBg="1"/>
      <p:bldP spid="4" grpId="1" animBg="1"/>
      <p:bldP spid="20" grpId="0" animBg="1"/>
      <p:bldP spid="5" grpId="0" animBg="1"/>
      <p:bldP spid="5" grpId="1" animBg="1"/>
      <p:bldP spid="13" grpId="0" animBg="1"/>
      <p:bldP spid="1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        </m:t>
                      </m:r>
                      <m:r>
                        <a:rPr lang="en-US" sz="2400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e>
                      </m:d>
                      <m:r>
                        <a:rPr lang="en-US" sz="2400" b="1" i="1">
                          <a:latin typeface="Cambria Math"/>
                        </a:rPr>
                        <m:t> ≤</m:t>
                      </m:r>
                      <m:r>
                        <a:rPr lang="en-US" sz="2400" b="1" i="1" smtClean="0">
                          <a:latin typeface="Cambria Math"/>
                        </a:rPr>
                        <m:t>       </m:t>
                      </m:r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>
                              <a:latin typeface="Cambria Math"/>
                            </a:rPr>
                            <m:t>𝝁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4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𝑿</m:t>
                        </m:r>
                        <m:r>
                          <a:rPr lang="en-US" sz="24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4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5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≤     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𝑬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𝑿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400" b="1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17" y="2114899"/>
                <a:ext cx="2006639" cy="856901"/>
              </a:xfrm>
              <a:prstGeom prst="rect">
                <a:avLst/>
              </a:prstGeom>
              <a:blipFill rotWithShape="1">
                <a:blip r:embed="rId6"/>
                <a:stretch>
                  <a:fillRect r="-6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d>
                            <m:dPr>
                              <m:ctrlPr>
                                <a:rPr lang="en-US" sz="2400" b="1" i="1">
                                  <a:latin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1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81" y="990600"/>
                <a:ext cx="1287019" cy="518283"/>
              </a:xfrm>
              <a:prstGeom prst="rect">
                <a:avLst/>
              </a:prstGeom>
              <a:blipFill rotWithShape="1">
                <a:blip r:embed="rId7"/>
                <a:stretch>
                  <a:fillRect r="-9434" b="-2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2400" b="1" i="1">
                                                  <a:latin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𝒆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400" b="1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/>
                                                </a:rPr>
                                                <m:t>𝒕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𝒕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195935"/>
                <a:ext cx="1967655" cy="961866"/>
              </a:xfrm>
              <a:prstGeom prst="rect">
                <a:avLst/>
              </a:prstGeom>
              <a:blipFill rotWithShape="1">
                <a:blip r:embed="rId8"/>
                <a:stretch>
                  <a:fillRect r="-5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4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4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400" b="1" i="1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745" y="4219734"/>
                <a:ext cx="2688941" cy="995465"/>
              </a:xfrm>
              <a:prstGeom prst="rect">
                <a:avLst/>
              </a:prstGeom>
              <a:blipFill rotWithShape="1">
                <a:blip r:embed="rId9"/>
                <a:stretch>
                  <a:fillRect r="-4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010400" y="2971800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/>
                      </a:rPr>
                      <m:t>𝐥𝐧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583668"/>
                <a:ext cx="196566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84" t="-8197" r="-3416" b="-24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518745" y="3124200"/>
            <a:ext cx="1510455" cy="1095534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Holds for each value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114899"/>
                <a:ext cx="2819400" cy="612648"/>
              </a:xfrm>
              <a:prstGeom prst="borderCallout1">
                <a:avLst>
                  <a:gd name="adj1" fmla="val 50733"/>
                  <a:gd name="adj2" fmla="val -225"/>
                  <a:gd name="adj3" fmla="val 178243"/>
                  <a:gd name="adj4" fmla="val -41068"/>
                </a:avLst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u="sng" dirty="0" smtClean="0"/>
                  <a:t>Differentiate</a:t>
                </a:r>
                <a:r>
                  <a:rPr lang="en-US" sz="1600" u="sng" dirty="0" smtClean="0"/>
                  <a:t> </a:t>
                </a:r>
                <a:r>
                  <a:rPr lang="en-US" sz="1600" dirty="0" smtClean="0"/>
                  <a:t>with respect to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1600" dirty="0" smtClean="0"/>
                  <a:t> </a:t>
                </a:r>
              </a:p>
              <a:p>
                <a:pPr algn="ctr"/>
                <a:r>
                  <a:rPr lang="en-US" sz="1600" dirty="0" smtClean="0"/>
                  <a:t>to find the smallest value of this expression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52" y="3505200"/>
                <a:ext cx="3781548" cy="584775"/>
              </a:xfrm>
              <a:prstGeom prst="rect">
                <a:avLst/>
              </a:prstGeom>
              <a:blipFill rotWithShape="1">
                <a:blip r:embed="rId12"/>
                <a:stretch>
                  <a:fillRect l="-322" t="-2041" r="-1125" b="-112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00365 0.1511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 animBg="1"/>
      <p:bldP spid="6" grpId="1" animBg="1"/>
      <p:bldP spid="7" grpId="0"/>
      <p:bldP spid="8" grpId="0"/>
      <p:bldP spid="9" grpId="0" animBg="1"/>
      <p:bldP spid="10" grpId="0" animBg="1"/>
      <p:bldP spid="2" grpId="0" animBg="1"/>
      <p:bldP spid="2" grpId="1" animBg="1"/>
      <p:bldP spid="5" grpId="0" animBg="1"/>
      <p:bldP spid="5" grpId="1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Alternate and more usable forms: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≥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        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0" i="1" dirty="0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1&lt;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 smtClean="0"/>
                  <a:t>  then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90876" y="5099566"/>
            <a:ext cx="3209924" cy="38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5562600"/>
            <a:ext cx="3209924" cy="3868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1000" y="6248400"/>
                <a:ext cx="3844129" cy="4910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Probability heads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 smtClean="0"/>
                  <a:t> tosses exceed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248400"/>
                <a:ext cx="3844129" cy="491096"/>
              </a:xfrm>
              <a:prstGeom prst="rect">
                <a:avLst/>
              </a:prstGeom>
              <a:blipFill rotWithShape="1">
                <a:blip r:embed="rId3"/>
                <a:stretch>
                  <a:fillRect l="-1429" r="-1746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91050" y="6315075"/>
                <a:ext cx="1127168" cy="379656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/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𝟏𝟔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050" y="6315075"/>
                <a:ext cx="1127168" cy="379656"/>
              </a:xfrm>
              <a:prstGeom prst="rect">
                <a:avLst/>
              </a:prstGeom>
              <a:blipFill rotWithShape="1">
                <a:blip r:embed="rId4"/>
                <a:stretch>
                  <a:fillRect t="-4839" r="-702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43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(b):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that 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takes value 1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 and 0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 smtClean="0"/>
                  <a:t>. 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≤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𝝁</m:t>
                        </m:r>
                        <m:sSup>
                          <m:sSupPr>
                            <m:ctrlP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  <m:sup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51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76550" y="4812165"/>
                <a:ext cx="2191433" cy="44563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  <m:r>
                            <a:rPr lang="en-US" sz="2000" b="1" i="1">
                              <a:latin typeface="Cambria Math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en-US" sz="2000" b="1" i="1" smtClean="0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20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𝜹</m:t>
                                  </m:r>
                                </m:e>
                              </m:d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𝒕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𝝁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50" y="4812165"/>
                <a:ext cx="2191433" cy="445635"/>
              </a:xfrm>
              <a:prstGeom prst="rect">
                <a:avLst/>
              </a:prstGeom>
              <a:blipFill rotWithShape="1">
                <a:blip r:embed="rId3"/>
                <a:stretch>
                  <a:fillRect r="-390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qual 7"/>
          <p:cNvSpPr/>
          <p:nvPr/>
        </p:nvSpPr>
        <p:spPr>
          <a:xfrm rot="5400000">
            <a:off x="3685342" y="4214115"/>
            <a:ext cx="573848" cy="375218"/>
          </a:xfrm>
          <a:prstGeom prst="mathEqua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1125" y="485031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 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51773" y="4850316"/>
                <a:ext cx="77296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773" y="4850316"/>
                <a:ext cx="77296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023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762125" y="6178034"/>
            <a:ext cx="50926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Now proceed similar to the proof for </a:t>
            </a:r>
            <a:r>
              <a:rPr lang="en-US" b="1" dirty="0">
                <a:solidFill>
                  <a:srgbClr val="C00000"/>
                </a:solidFill>
              </a:rPr>
              <a:t>Theorem </a:t>
            </a:r>
            <a:r>
              <a:rPr lang="en-US" b="1" dirty="0" smtClean="0">
                <a:solidFill>
                  <a:srgbClr val="C00000"/>
                </a:solidFill>
              </a:rPr>
              <a:t>(a) </a:t>
            </a:r>
            <a:r>
              <a:rPr lang="en-US" b="1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905000" y="5404366"/>
                <a:ext cx="515628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latin typeface="Cambria Math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dirty="0" smtClean="0"/>
                  <a:t> is strictly 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decreasing</a:t>
                </a:r>
                <a:r>
                  <a:rPr lang="en-US" dirty="0" smtClean="0"/>
                  <a:t> function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404366"/>
                <a:ext cx="515628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45" t="-6452" r="-106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5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8" grpId="1" animBg="1"/>
      <p:bldP spid="9" grpId="0"/>
      <p:bldP spid="10" grpId="0" animBg="1"/>
      <p:bldP spid="4" grpId="0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Do not forget :</a:t>
                </a:r>
              </a:p>
              <a:p>
                <a:pPr marL="0" indent="0" algn="ctr">
                  <a:buNone/>
                </a:pP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Where </a:t>
                </a:r>
                <a:r>
                  <a:rPr lang="en-US" sz="2000" b="1" dirty="0" smtClean="0"/>
                  <a:t>to </a:t>
                </a:r>
                <a:r>
                  <a:rPr lang="en-US" sz="2000" b="1" dirty="0" smtClean="0"/>
                  <a:t>use this bound ?</a:t>
                </a:r>
                <a:endParaRPr lang="en-US" sz="2000" b="1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given random variable </a:t>
                </a:r>
                <a:r>
                  <a:rPr lang="en-US" sz="2000" b="1" dirty="0" smtClean="0"/>
                  <a:t>X</a:t>
                </a:r>
                <a:r>
                  <a:rPr lang="en-US" sz="2000" dirty="0" smtClean="0"/>
                  <a:t> can be expressed </a:t>
                </a:r>
                <a:r>
                  <a:rPr lang="en-US" sz="2000" dirty="0" smtClean="0"/>
                  <a:t>as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a </a:t>
                </a:r>
                <a:r>
                  <a:rPr lang="en-US" sz="2000" dirty="0" smtClean="0"/>
                  <a:t>sum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mutually </a:t>
                </a:r>
                <a:r>
                  <a:rPr lang="en-US" sz="2000" u="sng" dirty="0" smtClean="0"/>
                  <a:t>independent</a:t>
                </a:r>
                <a:r>
                  <a:rPr lang="en-US" sz="2000" dirty="0" smtClean="0"/>
                  <a:t> Bernoulli random variables.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63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 1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7030A0"/>
                    </a:solidFill>
                  </a:rPr>
                  <a:t>Using </a:t>
                </a:r>
                <a:r>
                  <a:rPr lang="en-US" sz="1800" b="1" dirty="0" err="1" smtClean="0">
                    <a:solidFill>
                      <a:srgbClr val="7030A0"/>
                    </a:solidFill>
                  </a:rPr>
                  <a:t>Chernoff</a:t>
                </a:r>
                <a:r>
                  <a:rPr lang="en-US" sz="1800" b="1" dirty="0" smtClean="0">
                    <a:solidFill>
                      <a:srgbClr val="7030A0"/>
                    </a:solidFill>
                  </a:rPr>
                  <a:t> bound</a:t>
                </a:r>
                <a:r>
                  <a:rPr lang="en-US" sz="1800" dirty="0" smtClean="0"/>
                  <a:t>: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 smtClean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/>
                  <a:t>A coin is tossed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 smtClean="0"/>
                  <a:t> times. Compute the smallest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 smtClean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dirty="0" smtClean="0"/>
                  <a:t>Probability </a:t>
                </a:r>
                <a:r>
                  <a:rPr lang="en-US" sz="1800" dirty="0"/>
                  <a:t>heads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tosses exceed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 smtClean="0">
                    <a:solidFill>
                      <a:srgbClr val="0070C0"/>
                    </a:solidFill>
                  </a:rPr>
                  <a:t> 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 smtClean="0">
                    <a:solidFill>
                      <a:srgbClr val="0070C0"/>
                    </a:solidFill>
                  </a:rPr>
                  <a:t>2.</a:t>
                </a:r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A coin is tossed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times. Compute the smallest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8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1800" dirty="0"/>
                  <a:t>Probability heads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tosses </a:t>
                </a:r>
                <a:r>
                  <a:rPr lang="en-US" sz="1800" dirty="0" smtClean="0"/>
                  <a:t>is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 b="-5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91111" y="3200400"/>
                <a:ext cx="623889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11" y="3200400"/>
                <a:ext cx="623889" cy="612732"/>
              </a:xfrm>
              <a:prstGeom prst="rect">
                <a:avLst/>
              </a:prstGeom>
              <a:blipFill rotWithShape="1">
                <a:blip r:embed="rId3"/>
                <a:stretch>
                  <a:fillRect r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34000" y="4953000"/>
                <a:ext cx="623889" cy="6127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953000"/>
                <a:ext cx="623889" cy="612732"/>
              </a:xfrm>
              <a:prstGeom prst="rect">
                <a:avLst/>
              </a:prstGeom>
              <a:blipFill rotWithShape="1">
                <a:blip r:embed="rId4"/>
                <a:stretch>
                  <a:fillRect r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33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Homework</a:t>
            </a:r>
            <a:endParaRPr 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Ponder over the entire proof </a:t>
                </a:r>
                <a:r>
                  <a:rPr lang="en-US" sz="2000" dirty="0"/>
                  <a:t>of </a:t>
                </a:r>
                <a:r>
                  <a:rPr lang="en-US" sz="2000" b="1" dirty="0" err="1"/>
                  <a:t>Chernoff</a:t>
                </a:r>
                <a:r>
                  <a:rPr lang="en-US" sz="2000" dirty="0" err="1"/>
                  <a:t>’s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bound.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Try to find the usefulness of each </a:t>
                </a:r>
                <a:r>
                  <a:rPr lang="en-US" sz="2000" b="1" dirty="0" smtClean="0"/>
                  <a:t>tool</a:t>
                </a:r>
                <a:r>
                  <a:rPr lang="en-US" sz="2000" dirty="0" smtClean="0"/>
                  <a:t> that was used.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Can you see the importance of  studying the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sz="2000" b="1" i="1">
                            <a:latin typeface="Cambria Math"/>
                          </a:rPr>
                          <m:t>𝑿</m:t>
                        </m:r>
                      </m:sup>
                    </m:sSup>
                  </m:oMath>
                </a14:m>
                <a:r>
                  <a:rPr lang="en-US" sz="2000" dirty="0" smtClean="0"/>
                  <a:t> instead of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 smtClean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Isn’t the entire proof </a:t>
                </a:r>
                <a:r>
                  <a:rPr lang="en-US" sz="2000" b="1" dirty="0" smtClean="0"/>
                  <a:t>amazing</a:t>
                </a:r>
                <a:r>
                  <a:rPr lang="en-US" sz="2000" dirty="0" smtClean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 smtClean="0"/>
                  <a:t>Isn’t the final result very </a:t>
                </a:r>
                <a:r>
                  <a:rPr lang="en-US" sz="2000" b="1" dirty="0" smtClean="0"/>
                  <a:t>powerful</a:t>
                </a:r>
                <a:r>
                  <a:rPr lang="en-US" sz="2000" dirty="0" smtClean="0"/>
                  <a:t>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Most of these </a:t>
                </a:r>
                <a:r>
                  <a:rPr lang="en-US" sz="2000" dirty="0" smtClean="0"/>
                  <a:t>tools used in the proof </a:t>
                </a:r>
                <a:r>
                  <a:rPr lang="en-US" sz="2000" dirty="0"/>
                  <a:t>are quite generic and can be used to derive similar bounds for other random variables</a:t>
                </a:r>
                <a:r>
                  <a:rPr lang="en-US" sz="2000" dirty="0" smtClean="0"/>
                  <a:t>. Try to internalize them…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52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28600" y="2906713"/>
                <a:ext cx="8620125" cy="18938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In the client-server problem of 2</a:t>
                </a:r>
                <a:r>
                  <a:rPr lang="en-US" baseline="30000" dirty="0" smtClean="0">
                    <a:solidFill>
                      <a:schemeClr val="tx1"/>
                    </a:solidFill>
                  </a:rPr>
                  <a:t>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assignment, you found that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maximum load on any server was around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only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even when the total no. of clients were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You must have found it very surprising. 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The theoretical explanation of this is quite simple using …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        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Union Theorem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.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906713"/>
                <a:ext cx="8620125" cy="1893887"/>
              </a:xfrm>
              <a:blipFill rotWithShape="1">
                <a:blip r:embed="rId2"/>
                <a:stretch>
                  <a:fillRect l="-707" b="-5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32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over a probability space </a:t>
                </a:r>
                <a:r>
                  <a:rPr lang="en-US" sz="2000" b="1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/>
                  <a:t>,P)</a:t>
                </a:r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𝜀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∪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 smtClean="0"/>
                  <a:t>: How is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related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  <m:r>
                          <a:rPr lang="en-US" sz="18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4000" dirty="0" smtClean="0"/>
                  <a:t> </a:t>
                </a:r>
                <a:r>
                  <a:rPr lang="en-US" sz="2400" dirty="0" smtClean="0"/>
                  <a:t>?</a:t>
                </a:r>
                <a:r>
                  <a:rPr lang="en-US" sz="4000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sz="4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  <m:r>
                          <a:rPr lang="en-US" sz="2000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If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dirty="0" smtClean="0"/>
                  <a:t>is same for each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, then</a:t>
                </a:r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2819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2819400"/>
            <a:ext cx="2362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 smtClean="0">
                    <a:solidFill>
                      <a:srgbClr val="7030A0"/>
                    </a:solidFill>
                  </a:rPr>
                  <a:t>Tools for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8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1" i="1">
                            <a:latin typeface="Cambria Math"/>
                          </a:rPr>
                          <m:t>≥</m:t>
                        </m:r>
                        <m:d>
                          <m:dPr>
                            <m:ctrlPr>
                              <a:rPr lang="en-US" sz="28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sz="2800" b="1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𝜹</m:t>
                            </m:r>
                          </m:e>
                        </m:d>
                        <m:r>
                          <a:rPr lang="en-US" sz="2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𝐄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]</m:t>
                        </m:r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b="1" dirty="0" smtClean="0"/>
          </a:p>
          <a:p>
            <a:r>
              <a:rPr lang="en-US" sz="2400" b="1" dirty="0" smtClean="0"/>
              <a:t>Markov</a:t>
            </a:r>
            <a:r>
              <a:rPr lang="en-US" sz="2400" dirty="0" smtClean="0"/>
              <a:t>’s Inequality 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Chebyshev</a:t>
            </a:r>
            <a:r>
              <a:rPr lang="en-US" sz="2400" dirty="0" err="1" smtClean="0"/>
              <a:t>’s</a:t>
            </a:r>
            <a:r>
              <a:rPr lang="en-US" sz="2400" dirty="0" smtClean="0"/>
              <a:t> Inequality</a:t>
            </a:r>
          </a:p>
          <a:p>
            <a:endParaRPr lang="en-US" sz="2400" b="1" dirty="0" smtClean="0"/>
          </a:p>
          <a:p>
            <a:r>
              <a:rPr lang="en-US" sz="2400" b="1" dirty="0" err="1"/>
              <a:t>C</a:t>
            </a:r>
            <a:r>
              <a:rPr lang="en-US" sz="2400" b="1" dirty="0" err="1" smtClean="0"/>
              <a:t>hernoff</a:t>
            </a:r>
            <a:r>
              <a:rPr lang="en-US" sz="2400" dirty="0" smtClean="0"/>
              <a:t> bound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000" dirty="0"/>
              <a:t> </a:t>
            </a: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609600" y="3657600"/>
            <a:ext cx="2438400" cy="685800"/>
          </a:xfrm>
          <a:prstGeom prst="roundRect">
            <a:avLst/>
          </a:prstGeom>
          <a:noFill/>
          <a:ln>
            <a:solidFill>
              <a:srgbClr val="33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Probability tool </a:t>
            </a:r>
            <a:r>
              <a:rPr lang="en-US" sz="4000" b="1" dirty="0" smtClean="0">
                <a:solidFill>
                  <a:srgbClr val="7030A0"/>
                </a:solidFill>
              </a:rPr>
              <a:t>(union theorem)</a:t>
            </a:r>
            <a:endParaRPr lang="en-US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Question: Where to use </a:t>
                </a:r>
                <a:r>
                  <a:rPr lang="en-US" sz="2000" b="1" dirty="0" smtClean="0">
                    <a:solidFill>
                      <a:srgbClr val="7030A0"/>
                    </a:solidFill>
                  </a:rPr>
                  <a:t>Union theorem ?</a:t>
                </a:r>
                <a:endParaRPr lang="en-US" sz="20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Suppose there is an event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defined over a probability space </a:t>
                </a:r>
                <a:r>
                  <a:rPr lang="en-US" sz="2000" b="1" dirty="0" smtClean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en-US" sz="2000" b="1" dirty="0" smtClean="0"/>
                  <a:t>,P)</a:t>
                </a:r>
                <a:r>
                  <a:rPr lang="en-US" sz="2000" dirty="0" smtClean="0"/>
                  <a:t>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/>
                  <a:t>Aim: </a:t>
                </a:r>
                <a:r>
                  <a:rPr lang="en-US" sz="2000" dirty="0" smtClean="0"/>
                  <a:t>to get an upper bound on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If it is difficult to calculate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try to express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 as union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u="sng" dirty="0" smtClean="0"/>
                  <a:t>(usually similar/same)</a:t>
                </a:r>
                <a:r>
                  <a:rPr lang="en-US" sz="2000" dirty="0" smtClean="0"/>
                  <a:t> such that</a:t>
                </a:r>
              </a:p>
              <a:p>
                <a:r>
                  <a:rPr lang="en-US" sz="2000" dirty="0" smtClean="0"/>
                  <a:t>it is easy to calculate/bound  </a:t>
                </a:r>
                <a:r>
                  <a:rPr lang="en-US" sz="2000" b="1" dirty="0" smtClean="0"/>
                  <a:t>P</a:t>
                </a:r>
                <a:r>
                  <a:rPr lang="en-US" sz="20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Then you may bound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dirty="0" smtClean="0"/>
                  <a:t>using the following inequality: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) </a:t>
                </a:r>
                <a:r>
                  <a:rPr lang="en-US" sz="1600" dirty="0"/>
                  <a:t>≤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 b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b="-91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0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Applications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Union Theorem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8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</a:t>
                </a:r>
                <a:r>
                  <a:rPr lang="en-US" sz="2000" dirty="0"/>
                  <a:t>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8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sz="40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Ball-bin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Each </a:t>
                </a:r>
                <a:r>
                  <a:rPr lang="en-US" sz="2000" dirty="0"/>
                  <a:t>ball </a:t>
                </a:r>
                <a:r>
                  <a:rPr lang="en-US" sz="2000" dirty="0" smtClean="0"/>
                  <a:t>falls into a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</a:t>
                </a:r>
                <a:r>
                  <a:rPr lang="en-US" sz="2000" dirty="0" smtClean="0"/>
                  <a:t>balls.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Theorem: </a:t>
                </a:r>
                <a:r>
                  <a:rPr lang="en-US" sz="2000" dirty="0" smtClean="0"/>
                  <a:t>For the case when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very high probability, maximum load is </a:t>
                </a:r>
                <a:r>
                  <a:rPr lang="en-US" sz="2000" b="1" i="1" dirty="0" smtClean="0"/>
                  <a:t>O</a:t>
                </a:r>
                <a:r>
                  <a:rPr lang="en-US" sz="2000" dirty="0" smtClean="0"/>
                  <a:t>(</a:t>
                </a:r>
                <a:r>
                  <a:rPr lang="en-US" sz="2000" b="1" dirty="0" smtClean="0"/>
                  <a:t>log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). </a:t>
                </a:r>
                <a:endParaRPr lang="en-US" sz="2000" b="1" dirty="0" smtClean="0"/>
              </a:p>
              <a:p>
                <a:pPr marL="0" indent="0" algn="ctr">
                  <a:buNone/>
                </a:pPr>
                <a:endParaRPr lang="en-US" sz="1800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 b="-8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7400" cy="902732"/>
            <a:chOff x="1676400" y="4800600"/>
            <a:chExt cx="5867400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5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2" t="-8197" r="-135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533400" y="5638800"/>
            <a:ext cx="27051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276600" y="5638800"/>
            <a:ext cx="27051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524000" y="4267200"/>
            <a:ext cx="495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1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sosceles Triangle 8"/>
          <p:cNvSpPr/>
          <p:nvPr/>
        </p:nvSpPr>
        <p:spPr>
          <a:xfrm>
            <a:off x="457200" y="2055539"/>
            <a:ext cx="7517030" cy="1449661"/>
          </a:xfrm>
          <a:prstGeom prst="triangle">
            <a:avLst>
              <a:gd name="adj" fmla="val 10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relation </a:t>
                </a:r>
                <a:r>
                  <a:rPr lang="en-US" sz="2000" dirty="0" smtClean="0"/>
                  <a:t>between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6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 </m:t>
                      </m:r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5"/>
                <a:stretch>
                  <a:fillRect l="-2141" t="-104478" r="-4893" b="-16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7030A0"/>
                    </a:solidFill>
                  </a:rPr>
                  <a:t>perspective 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b="1" dirty="0" err="1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>
                    <a:solidFill>
                      <a:srgbClr val="002060"/>
                    </a:solidFill>
                  </a:rPr>
                  <a:t> bin</a:t>
                </a:r>
                <a:endParaRPr lang="en-IN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204" y="2057400"/>
                <a:ext cx="292759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119" t="-10667" r="-457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1524000" y="4724400"/>
            <a:ext cx="4953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981200"/>
            <a:ext cx="1143000" cy="13099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74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6" grpId="0" build="p"/>
      <p:bldP spid="2" grpId="0" animBg="1"/>
      <p:bldP spid="49" grpId="0" animBg="1"/>
      <p:bldP spid="3" grpId="0"/>
      <p:bldP spid="6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Balls into Bins</a:t>
            </a:r>
            <a:endParaRPr lang="en-US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86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ea typeface="Cambria Math"/>
                  </a:rPr>
                  <a:t>Event</a:t>
                </a:r>
                <a:r>
                  <a:rPr lang="en-US" sz="2800" dirty="0" smtClean="0">
                    <a:solidFill>
                      <a:srgbClr val="7030A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/>
                  <a:t>:  There is some bin having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 smtClean="0"/>
                  <a:t> balls.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Event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err="1" smtClean="0"/>
                  <a:t>th</a:t>
                </a:r>
                <a:r>
                  <a:rPr lang="en-US" sz="2000" dirty="0"/>
                  <a:t> bin has at </a:t>
                </a:r>
                <a:r>
                  <a:rPr lang="en-US" sz="2000" dirty="0" smtClean="0"/>
                  <a:t>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c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balls.</a:t>
                </a:r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7030A0"/>
                    </a:solidFill>
                  </a:rPr>
                  <a:t>Observation: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In order to show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              it </a:t>
                </a:r>
                <a:r>
                  <a:rPr lang="en-US" sz="2000" dirty="0"/>
                  <a:t>suffice to show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??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P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86375"/>
              </a:xfrm>
              <a:blipFill rotWithShape="1">
                <a:blip r:embed="rId2"/>
                <a:stretch>
                  <a:fillRect l="-741" t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96166" cy="902732"/>
            <a:chOff x="1676400" y="4800600"/>
            <a:chExt cx="5896166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𝑗</m:t>
                      </m:r>
                    </m:oMath>
                  </a14:m>
                  <a:r>
                    <a:rPr lang="en-US" dirty="0" smtClean="0"/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96166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27" t="-8197" r="-7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96715" cy="609600"/>
            <a:chOff x="1752600" y="1447800"/>
            <a:chExt cx="5796715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−1   </m:t>
                      </m:r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9671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7" t="-8333" r="-9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4707095" y="3061453"/>
            <a:ext cx="914400" cy="12837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0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647390"/>
                <a:ext cx="603755" cy="372410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2121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ounded Rectangle 48"/>
          <p:cNvSpPr/>
          <p:nvPr/>
        </p:nvSpPr>
        <p:spPr>
          <a:xfrm>
            <a:off x="3124200" y="5943600"/>
            <a:ext cx="2514600" cy="53340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ym typeface="Wingdings" pitchFamily="2" charset="2"/>
                  </a:rPr>
                  <a:t>  </a:t>
                </a:r>
                <a:r>
                  <a:rPr lang="en-US" b="1" dirty="0" smtClean="0"/>
                  <a:t>P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dirty="0"/>
                  <a:t>)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1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r>
                          <a:rPr lang="en-US" b="1">
                            <a:latin typeface="Cambria Math"/>
                          </a:rPr>
                          <m:t>𝐏</m:t>
                        </m:r>
                        <m:r>
                          <a:rPr lang="en-US" b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3113" y="4648200"/>
                <a:ext cx="1979966" cy="400944"/>
              </a:xfrm>
              <a:prstGeom prst="rect">
                <a:avLst/>
              </a:prstGeom>
              <a:blipFill rotWithShape="1">
                <a:blip r:embed="rId6"/>
                <a:stretch>
                  <a:fillRect l="-2462" t="-109231" r="-5231" b="-16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3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n-US" sz="3600" dirty="0" smtClean="0">
                    <a:solidFill>
                      <a:srgbClr val="C00000"/>
                    </a:solidFill>
                  </a:rPr>
                  <a:t>AIM: </a:t>
                </a:r>
                <a:r>
                  <a:rPr lang="en-US" sz="3600" dirty="0" smtClean="0"/>
                  <a:t>To show</a:t>
                </a:r>
                <a:br>
                  <a:rPr lang="en-US" sz="3600" dirty="0" smtClean="0"/>
                </a:br>
                <a:r>
                  <a:rPr lang="en-US" sz="36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600" dirty="0"/>
                  <a:t>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36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3600" dirty="0" smtClean="0">
                    <a:solidFill>
                      <a:srgbClr val="0070C0"/>
                    </a:solidFill>
                  </a:rPr>
                  <a:t/>
                </a:r>
                <a:br>
                  <a:rPr lang="en-US" sz="3600" dirty="0" smtClean="0">
                    <a:solidFill>
                      <a:srgbClr val="0070C0"/>
                    </a:solidFill>
                  </a:rPr>
                </a:br>
                <a:r>
                  <a:rPr lang="en-US" sz="2800" dirty="0"/>
                  <a:t/>
                </a:r>
                <a:br>
                  <a:rPr lang="en-US" sz="2800" dirty="0"/>
                </a:br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2313" y="1447800"/>
                <a:ext cx="7772400" cy="1362075"/>
              </a:xfrm>
              <a:blipFill rotWithShape="1">
                <a:blip r:embed="rId2"/>
                <a:stretch>
                  <a:fillRect t="-6726" b="-78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:r>
                  <a:rPr lang="en-US" sz="3600" b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bin has at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least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𝐜</m:t>
                    </m:r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𝐥𝐨𝐠</m:t>
                    </m:r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balls) 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−5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2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sz="3200" b="1" dirty="0" smtClean="0">
                    <a:solidFill>
                      <a:srgbClr val="002060"/>
                    </a:solidFill>
                  </a:rPr>
                  <a:t>Calculating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3200" b="1" dirty="0" smtClean="0"/>
                  <a:t>P</a:t>
                </a:r>
                <a:r>
                  <a:rPr lang="en-US" sz="32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 smtClean="0"/>
                  <a:t>)</a:t>
                </a:r>
                <a:br>
                  <a:rPr lang="en-US" sz="3200" dirty="0" smtClean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153400" cy="868362"/>
              </a:xfrm>
              <a:blipFill rotWithShape="1">
                <a:blip r:embed="rId2"/>
                <a:stretch>
                  <a:fillRect t="-21831" b="-380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 smtClean="0"/>
                  <a:t>P</a:t>
                </a:r>
                <a:r>
                  <a:rPr lang="en-US" sz="2000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] </a:t>
                </a:r>
                <a:r>
                  <a:rPr lang="en-US" sz="2000" b="1" dirty="0" smtClean="0">
                    <a:solidFill>
                      <a:srgbClr val="002060"/>
                    </a:solidFill>
                  </a:rPr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</m:t>
                        </m:r>
                        <m:r>
                          <m:rPr>
                            <m:nor/>
                          </m:rPr>
                          <a:rPr lang="en-US" sz="2000" b="1" dirty="0"/>
                          <m:t>P</m:t>
                        </m:r>
                        <m:r>
                          <m:rPr>
                            <m:nor/>
                          </m:rPr>
                          <a:rPr lang="en-US" sz="2000" dirty="0"/>
                          <m:t>(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th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bin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has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000" b="0" i="0" dirty="0" smtClean="0"/>
                          <m:t>balls</m:t>
                        </m:r>
                        <m:r>
                          <m:rPr>
                            <m:nor/>
                          </m:rPr>
                          <a:rPr lang="en-US" sz="2000" dirty="0"/>
                          <m:t>)</m:t>
                        </m:r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∙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(</m:t>
                                </m: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box>
                                      <m:box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boxPr>
                                      <m:e>
                                        <m:argPr>
                                          <m:argSz m:val="-1"/>
                                        </m:argPr>
                                        <m:f>
                                          <m:fPr>
                                            <m:ctrlP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8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𝑛</m:t>
                                            </m:r>
                                          </m:den>
                                        </m:f>
                                      </m:e>
                                    </m:box>
                                  </m:e>
                                </m:box>
                                <m:r>
                                  <m:rPr>
                                    <m:nor/>
                                  </m:rPr>
                                  <a:rPr lang="en-US" sz="1800" dirty="0">
                                    <a:solidFill>
                                      <a:srgbClr val="0070C0"/>
                                    </a:solidFill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 </m:t>
                            </m:r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−</m:t>
                            </m:r>
                            <m:box>
                              <m:boxPr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box>
                                  <m:boxPr>
                                    <m:ctrlPr>
                                      <a:rPr lang="en-US" sz="18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box>
                            <m:r>
                              <m:rPr>
                                <m:nor/>
                              </m:rPr>
                              <a:rPr lang="en-US" sz="1800" dirty="0">
                                <a:solidFill>
                                  <a:srgbClr val="0070C0"/>
                                </a:solidFill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           ≤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  <m:func>
                          <m:func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sub>
                      <m:sup/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    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1600" i="1" dirty="0">
                            <a:latin typeface="Cambria Math"/>
                            <a:ea typeface="Cambria Math"/>
                          </a:rPr>
                          <m:t>∙</m:t>
                        </m:r>
                      </m:e>
                    </m:nary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09600"/>
                <a:ext cx="8229600" cy="5715000"/>
              </a:xfrm>
              <a:blipFill rotWithShape="1">
                <a:blip r:embed="rId3"/>
                <a:stretch>
                  <a:fillRect l="-741" t="-8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Down Ribbon 1"/>
              <p:cNvSpPr/>
              <p:nvPr/>
            </p:nvSpPr>
            <p:spPr>
              <a:xfrm>
                <a:off x="1752600" y="3810000"/>
                <a:ext cx="56388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You may use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Stirling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’s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formula if you need.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!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box>
                          <m:box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box>
                              <m:box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𝑚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den>
                                </m:f>
                              </m:e>
                            </m:box>
                          </m:e>
                        </m:box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70C0"/>
                            </a:solidFill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ra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810000"/>
                <a:ext cx="5638800" cy="914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 b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371600" y="6096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11430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14600" y="1066800"/>
            <a:ext cx="38862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924050" y="2752725"/>
                <a:ext cx="5297156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Try to proceed from this point.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Use simple approximations wherever you get stuck.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Pick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as any constant you wish.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050" y="2752725"/>
                <a:ext cx="529715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689" t="-2614" r="-114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4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2" grpI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339933"/>
                </a:solidFill>
              </a:rPr>
              <a:t>Function</a:t>
            </a:r>
            <a:r>
              <a:rPr lang="en-US" sz="3200" b="1" dirty="0" smtClean="0"/>
              <a:t> of </a:t>
            </a:r>
            <a:r>
              <a:rPr lang="en-US" sz="3200" b="1" dirty="0" smtClean="0">
                <a:solidFill>
                  <a:srgbClr val="7030A0"/>
                </a:solidFill>
              </a:rPr>
              <a:t>random variable</a:t>
            </a: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r>
                        <a:rPr lang="en-US" sz="2400" b="0" i="1" smtClean="0"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  </m:t>
                      </m:r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1" i="1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           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170556" y="28956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 smtClean="0"/>
                  <a:t> be any function defined on a subset of real numbers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981200"/>
                <a:ext cx="56091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868" t="-6349" r="-8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642651" y="4800600"/>
                <a:ext cx="997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𝒀</m:t>
                      </m:r>
                      <m:r>
                        <a:rPr lang="en-US" b="1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651" y="4800600"/>
                <a:ext cx="997389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736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66594" y="4800600"/>
                <a:ext cx="10960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b="1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𝝎</m:t>
                          </m:r>
                          <m:r>
                            <a:rPr lang="en-US" b="1" i="1"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94" y="4800600"/>
                <a:ext cx="10960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611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914401" y="1371600"/>
            <a:ext cx="1914524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19400" y="1441966"/>
            <a:ext cx="4343400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4114800" y="1933575"/>
            <a:ext cx="4343400" cy="447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29000" y="3956566"/>
            <a:ext cx="1152524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0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6" grpId="0" animBg="1"/>
      <p:bldP spid="18" grpId="0"/>
      <p:bldP spid="19" grpId="0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1</a:t>
                </a:r>
                <a:r>
                  <a:rPr lang="en-US" sz="2000" b="1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b="0" dirty="0" smtClean="0"/>
                  <a:t>is a strictly </a:t>
                </a:r>
                <a:r>
                  <a:rPr lang="en-US" sz="2000" dirty="0" smtClean="0">
                    <a:solidFill>
                      <a:srgbClr val="0070C0"/>
                    </a:solidFill>
                  </a:rPr>
                  <a:t>increasing</a:t>
                </a:r>
                <a:r>
                  <a:rPr lang="en-US" sz="2000" b="0" dirty="0" smtClean="0"/>
                  <a:t> function of real numbers.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000" dirty="0" smtClean="0"/>
                  <a:t>         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b="0" dirty="0" smtClean="0"/>
                  <a:t>: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000" b="0" dirty="0" smtClean="0"/>
                  <a:t> =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= 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</a:t>
                </a:r>
                <a:r>
                  <a:rPr lang="en-US" sz="2000" b="1" dirty="0" smtClean="0">
                    <a:solidFill>
                      <a:srgbClr val="0070C0"/>
                    </a:solidFill>
                  </a:rPr>
                  <a:t>2</a:t>
                </a:r>
                <a:r>
                  <a:rPr lang="en-US" sz="20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strictly 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decreasing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function,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/>
                          </a:rPr>
                          <m:t>&lt;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r>
                  <a:rPr lang="en-US" sz="2000" dirty="0"/>
                  <a:t>  </a:t>
                </a:r>
                <a:r>
                  <a:rPr lang="en-US" sz="2000" dirty="0" smtClean="0"/>
                  <a:t>= 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𝑿</m:t>
                            </m:r>
                          </m:e>
                        </m:d>
                        <m:r>
                          <a:rPr lang="en-US" sz="2000" b="1" i="1">
                            <a:latin typeface="Cambria Math"/>
                          </a:rPr>
                          <m:t>&gt;</m:t>
                        </m:r>
                        <m:r>
                          <a:rPr lang="en-US" sz="2000" b="1" i="1">
                            <a:solidFill>
                              <a:srgbClr val="339933"/>
                            </a:solidFill>
                            <a:latin typeface="Cambria Math"/>
                          </a:rPr>
                          <m:t>𝒇</m:t>
                        </m:r>
                        <m:r>
                          <a:rPr lang="en-US" sz="2000" b="1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000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7" name="Tex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741" t="-588" b="-8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33"/>
                </a:solidFill>
              </a:rPr>
              <a:t>Function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random variable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730066" y="17526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?</a:t>
            </a:r>
            <a:endParaRPr lang="en-US" sz="24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55367" y="3472880"/>
                <a:ext cx="1605696" cy="794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&gt;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367" y="3472880"/>
                <a:ext cx="1605696" cy="794320"/>
              </a:xfrm>
              <a:prstGeom prst="rect">
                <a:avLst/>
              </a:prstGeom>
              <a:blipFill rotWithShape="1">
                <a:blip r:embed="rId3"/>
                <a:stretch>
                  <a:fillRect r="-4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577377" y="4532562"/>
                <a:ext cx="2070823" cy="801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:</m:t>
                          </m:r>
                          <m:r>
                            <a:rPr lang="en-US" b="1" i="1">
                              <a:solidFill>
                                <a:srgbClr val="339933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𝜔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)&gt;</m:t>
                          </m:r>
                          <m:r>
                            <a:rPr lang="en-US" b="1" i="1">
                              <a:solidFill>
                                <a:srgbClr val="339933"/>
                              </a:solidFill>
                              <a:latin typeface="Cambria Math"/>
                            </a:rPr>
                            <m:t>𝒇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b="1" i="0" smtClean="0">
                              <a:latin typeface="Cambria Math"/>
                            </a:rPr>
                            <m:t>𝐏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377" y="4532562"/>
                <a:ext cx="2070823" cy="801438"/>
              </a:xfrm>
              <a:prstGeom prst="rect">
                <a:avLst/>
              </a:prstGeom>
              <a:blipFill rotWithShape="1">
                <a:blip r:embed="rId4"/>
                <a:stretch>
                  <a:fillRect r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2526268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526268"/>
                <a:ext cx="82105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88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90800" y="2526268"/>
                <a:ext cx="1330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dirty="0"/>
                  <a:t> &gt;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526268"/>
                <a:ext cx="133087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17" t="-8197" r="-68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218708" y="2526268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and only 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1000" y="3124200"/>
                <a:ext cx="1218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)&gt;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124200"/>
                <a:ext cx="121860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03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45550" y="3124200"/>
            <a:ext cx="135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and only if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27048" y="3124200"/>
                <a:ext cx="1797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b="1" i="1">
                            <a:latin typeface="Cambria Math"/>
                          </a:rPr>
                          <m:t>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𝝎</m:t>
                        </m:r>
                        <m:r>
                          <a:rPr lang="en-US" b="1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48" y="3124200"/>
                <a:ext cx="179735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678" t="-8333" r="-508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5257800" y="1456045"/>
            <a:ext cx="3609975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828800" y="1447800"/>
            <a:ext cx="3609975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qual 25"/>
          <p:cNvSpPr/>
          <p:nvPr/>
        </p:nvSpPr>
        <p:spPr>
          <a:xfrm rot="5400000">
            <a:off x="609600" y="3962400"/>
            <a:ext cx="914400" cy="914400"/>
          </a:xfrm>
          <a:prstGeom prst="mathEqual">
            <a:avLst>
              <a:gd name="adj1" fmla="val 15187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30066" y="179876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028825" y="1828800"/>
            <a:ext cx="3609975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2438400" y="4050268"/>
            <a:ext cx="990600" cy="22276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819400" y="5105400"/>
            <a:ext cx="1371601" cy="222766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00225" y="5709166"/>
            <a:ext cx="3609975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6096000" y="2368034"/>
                <a:ext cx="2590800" cy="1104846"/>
              </a:xfrm>
              <a:prstGeom prst="cloudCallout">
                <a:avLst>
                  <a:gd name="adj1" fmla="val 31667"/>
                  <a:gd name="adj2" fmla="val 6787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?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68034"/>
                <a:ext cx="2590800" cy="1104846"/>
              </a:xfrm>
              <a:prstGeom prst="cloudCallout">
                <a:avLst>
                  <a:gd name="adj1" fmla="val 31667"/>
                  <a:gd name="adj2" fmla="val 67871"/>
                </a:avLst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952625" y="6248400"/>
            <a:ext cx="3609975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653087" y="3603992"/>
                <a:ext cx="1959639" cy="815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i="1" dirty="0" smtClean="0"/>
                  <a:t>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i="1" dirty="0" smtClean="0"/>
                  <a:t> </a:t>
                </a:r>
              </a:p>
              <a:p>
                <a:r>
                  <a:rPr lang="en-US" sz="1100" i="1" dirty="0"/>
                  <a:t> </a:t>
                </a:r>
                <a:endParaRPr lang="en-US" sz="11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b="1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87" y="3603992"/>
                <a:ext cx="1959639" cy="815608"/>
              </a:xfrm>
              <a:prstGeom prst="rect">
                <a:avLst/>
              </a:prstGeom>
              <a:blipFill rotWithShape="1">
                <a:blip r:embed="rId10"/>
                <a:stretch>
                  <a:fillRect l="-621" t="-3731" r="-4658" b="-1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6781800" y="3505200"/>
            <a:ext cx="1152524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275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4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4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5" grpId="0"/>
      <p:bldP spid="15" grpId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build="allAtOnce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339933"/>
                </a:solidFill>
              </a:rPr>
              <a:t>Function</a:t>
            </a:r>
            <a:r>
              <a:rPr lang="en-US" sz="3200" b="1" dirty="0"/>
              <a:t> of </a:t>
            </a:r>
            <a:r>
              <a:rPr lang="en-US" sz="3200" b="1" dirty="0">
                <a:solidFill>
                  <a:srgbClr val="7030A0"/>
                </a:solidFill>
              </a:rPr>
              <a:t>random variable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</m:oMath>
                </a14:m>
                <a:r>
                  <a:rPr lang="en-US" sz="2000" dirty="0"/>
                  <a:t> : a random variable defined over a probability space (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7030A0"/>
                        </a:solidFill>
                        <a:latin typeface="Cambria Math"/>
                      </a:rPr>
                      <m:t>𝛀</m:t>
                    </m:r>
                  </m:oMath>
                </a14:m>
                <a:r>
                  <a:rPr lang="en-US" sz="2000" dirty="0"/>
                  <a:t>,</a:t>
                </a:r>
                <a:r>
                  <a:rPr lang="en-US" sz="2000" b="1" dirty="0"/>
                  <a:t>P</a:t>
                </a:r>
                <a:r>
                  <a:rPr lang="en-US" sz="2000" dirty="0" smtClean="0"/>
                  <a:t>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/>
                  <a:t>: a random variable defined over </a:t>
                </a:r>
                <a:r>
                  <a:rPr lang="en-US" sz="2000" dirty="0" smtClean="0"/>
                  <a:t>the same probability space.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is a strictly </a:t>
                </a:r>
                <a:r>
                  <a:rPr lang="en-US" sz="2000" dirty="0">
                    <a:solidFill>
                      <a:srgbClr val="0070C0"/>
                    </a:solidFill>
                  </a:rPr>
                  <a:t>increasing</a:t>
                </a:r>
                <a:r>
                  <a:rPr lang="en-US" sz="2000" dirty="0"/>
                  <a:t> function of real numbers.</a:t>
                </a:r>
              </a:p>
              <a:p>
                <a:pPr marL="0" indent="0">
                  <a:buNone/>
                </a:pPr>
                <a:endParaRPr lang="en-US" sz="2000" b="1" dirty="0" smtClean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</a:rPr>
                  <a:t>Q</a:t>
                </a:r>
                <a:r>
                  <a:rPr lang="en-US" sz="2000" b="1" dirty="0" smtClean="0">
                    <a:solidFill>
                      <a:srgbClr val="C00000"/>
                    </a:solidFill>
                    <a:latin typeface="Cambria Math"/>
                  </a:rPr>
                  <a:t>uestion: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𝒀</m:t>
                    </m:r>
                  </m:oMath>
                </a14:m>
                <a:r>
                  <a:rPr lang="en-US" sz="2000" dirty="0" smtClean="0"/>
                  <a:t> are independent,</a:t>
                </a:r>
              </a:p>
              <a:p>
                <a:pPr marL="0" indent="0">
                  <a:buNone/>
                </a:pPr>
                <a:r>
                  <a:rPr lang="en-US" sz="2000" dirty="0"/>
                  <a:t>a</a:t>
                </a:r>
                <a:r>
                  <a:rPr lang="en-US" sz="2000" dirty="0" smtClean="0"/>
                  <a:t>re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>
                            <a:solidFill>
                              <a:srgbClr val="7030A0"/>
                            </a:solidFill>
                            <a:latin typeface="Cambria Math"/>
                          </a:rPr>
                          <m:t>𝑿</m:t>
                        </m:r>
                      </m:e>
                    </m:d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2000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sz="2000" dirty="0" smtClean="0"/>
                  <a:t> also independent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14401" y="1371600"/>
            <a:ext cx="1914524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19400" y="1441966"/>
            <a:ext cx="4343400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981200"/>
            <a:ext cx="1914524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43199" y="2051566"/>
            <a:ext cx="4343400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2584966"/>
            <a:ext cx="3124200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10000" y="2584966"/>
            <a:ext cx="4343400" cy="539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3581400" y="4419600"/>
                <a:ext cx="3200400" cy="1219200"/>
              </a:xfrm>
              <a:prstGeom prst="cloudCallout">
                <a:avLst>
                  <a:gd name="adj1" fmla="val 31667"/>
                  <a:gd name="adj2" fmla="val 6787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339933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any arbitrary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function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of real number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419600"/>
                <a:ext cx="3200400" cy="1219200"/>
              </a:xfrm>
              <a:prstGeom prst="cloudCallout">
                <a:avLst>
                  <a:gd name="adj1" fmla="val 31667"/>
                  <a:gd name="adj2" fmla="val 67871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12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2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𝐄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800600" y="3352800"/>
            <a:ext cx="4114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76400" y="2400300"/>
            <a:ext cx="15240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362200"/>
            <a:ext cx="1447800" cy="41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19800" y="5498850"/>
            <a:ext cx="188308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Markov Inequality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8410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 animBg="1"/>
      <p:bldP spid="7" grpId="0" animBg="1"/>
      <p:bldP spid="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𝒀</m:t>
                    </m:r>
                  </m:oMath>
                </a14:m>
                <a:r>
                  <a:rPr lang="en-US" dirty="0" smtClean="0"/>
                  <a:t> are independent random variables,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𝒀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⋅</m:t>
                      </m:r>
                      <m:r>
                        <a:rPr lang="en-US" b="1" i="1" smtClean="0">
                          <a:latin typeface="Cambria Math"/>
                        </a:rPr>
                        <m:t>𝑬</m:t>
                      </m:r>
                      <m:r>
                        <a:rPr lang="en-US" b="1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latin typeface="Cambria Math"/>
                        </a:rPr>
                        <m:t>𝒀</m:t>
                      </m:r>
                      <m:r>
                        <a:rPr lang="en-US" b="1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5373469"/>
                <a:ext cx="4640566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1051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8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457568" y="5457723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 smtClean="0">
                <a:solidFill>
                  <a:srgbClr val="0070C0"/>
                </a:solidFill>
              </a:rPr>
              <a:t>3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1" name="Picture 1" descr="Graph for y = e^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4429125"/>
            <a:ext cx="215265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H="1">
            <a:off x="5455104" y="5257800"/>
            <a:ext cx="1828800" cy="1524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400" y="4648200"/>
                <a:ext cx="48250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800" y="5345668"/>
                <a:ext cx="77194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031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latin typeface="Cambria Math"/>
                  </a:rPr>
                  <a:t>Clearly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≥1+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4429125"/>
                <a:ext cx="136697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3540" t="-4630" r="-309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0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7030A0"/>
                </a:solidFill>
              </a:rPr>
              <a:t>Chernoff’s</a:t>
            </a:r>
            <a:r>
              <a:rPr lang="en-US" b="1" dirty="0" smtClean="0">
                <a:solidFill>
                  <a:srgbClr val="7030A0"/>
                </a:solidFill>
              </a:rPr>
              <a:t>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 smtClean="0">
                    <a:solidFill>
                      <a:srgbClr val="C00000"/>
                    </a:solidFill>
                  </a:rPr>
                  <a:t>Theorem (a): </a:t>
                </a:r>
                <a:r>
                  <a:rPr lang="en-US" sz="2000" dirty="0" smtClean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/>
                            <a:ea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</m:oMath>
                </a14:m>
                <a:r>
                  <a:rPr lang="en-US" sz="2000" dirty="0" smtClean="0"/>
                  <a:t> independent </a:t>
                </a:r>
                <a:r>
                  <a:rPr lang="en-US" sz="2000" b="1" dirty="0" smtClean="0"/>
                  <a:t>Bernoulli</a:t>
                </a:r>
                <a:r>
                  <a:rPr lang="en-US" sz="2000" dirty="0" smtClean="0"/>
                  <a:t> random variables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7030A0"/>
                                </a:solidFill>
                                <a:latin typeface="Cambria Math"/>
                                <a:ea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𝝁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𝑬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[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𝑿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  <m:sup/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.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smtClean="0">
                        <a:latin typeface="Cambria Math"/>
                      </a:rPr>
                      <m:t>&gt;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000" dirty="0" smtClean="0"/>
                  <a:t>, </a:t>
                </a:r>
                <a:endParaRPr lang="en-US" sz="2000" b="1" i="0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/>
                        </a:rPr>
                        <m:t>𝐏</m:t>
                      </m:r>
                      <m:d>
                        <m:d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𝑿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𝜹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e>
                      </m:d>
                      <m:r>
                        <a:rPr lang="en-US" sz="2000" b="1" i="1" smtClean="0">
                          <a:latin typeface="Cambria Math"/>
                        </a:rPr>
                        <m:t>≤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𝒆</m:t>
                                      </m:r>
                                    </m:e>
                                    <m:sup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1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𝟏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/>
                                        </a:rPr>
                                        <m:t>𝜹</m:t>
                                      </m:r>
                                      <m:r>
                                        <a:rPr lang="en-US" sz="2000" b="1" i="1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000" b="1" i="1" smtClean="0"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𝟏</m:t>
                                          </m:r>
                                          <m:r>
                                            <a:rPr lang="en-US" sz="2000" b="1" i="1" smtClean="0"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1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/>
                                            </a:rPr>
                                            <m:t>𝜹</m:t>
                                          </m:r>
                                        </m:e>
                                      </m:d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𝝁</m:t>
                          </m:r>
                        </m:sup>
                      </m:sSup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Will use 4 tools: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991600" cy="4525963"/>
              </a:xfrm>
              <a:blipFill rotWithShape="1">
                <a:blip r:embed="rId2"/>
                <a:stretch>
                  <a:fillRect l="-67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457568" y="5498068"/>
            <a:ext cx="74283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Tool </a:t>
            </a:r>
            <a:r>
              <a:rPr lang="en-US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5498068"/>
            <a:ext cx="3128292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A tool you studied in 12</a:t>
            </a:r>
            <a:r>
              <a:rPr lang="en-US" baseline="30000" dirty="0" smtClean="0"/>
              <a:t>th</a:t>
            </a:r>
            <a:r>
              <a:rPr lang="en-US" dirty="0" smtClean="0"/>
              <a:t> class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4189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2638</Words>
  <Application>Microsoft Office PowerPoint</Application>
  <PresentationFormat>On-screen Show (4:3)</PresentationFormat>
  <Paragraphs>334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Mathematic for Computer Science - III CS203B </vt:lpstr>
      <vt:lpstr>Tools for P(X≥(1+δ)E[X])</vt:lpstr>
      <vt:lpstr>Function of random variable</vt:lpstr>
      <vt:lpstr>Function of random variable</vt:lpstr>
      <vt:lpstr>Function of random variable</vt:lpstr>
      <vt:lpstr>Chernoff’s Bound</vt:lpstr>
      <vt:lpstr>Chernoff’s Bound</vt:lpstr>
      <vt:lpstr>Chernoff’s Bound</vt:lpstr>
      <vt:lpstr>Chernoff’s Bound</vt:lpstr>
      <vt:lpstr>Chernoff’s Bound</vt:lpstr>
      <vt:lpstr>PowerPoint Presentation</vt:lpstr>
      <vt:lpstr>PowerPoint Presentation</vt:lpstr>
      <vt:lpstr>Chernoff’s Bound</vt:lpstr>
      <vt:lpstr>Chernoff’s Bound</vt:lpstr>
      <vt:lpstr>Chernoff’s Bound</vt:lpstr>
      <vt:lpstr>Homework 1</vt:lpstr>
      <vt:lpstr>Homework</vt:lpstr>
      <vt:lpstr>the Union Theorem</vt:lpstr>
      <vt:lpstr>Probability tool (union theorem)</vt:lpstr>
      <vt:lpstr>Probability tool (union theorem)</vt:lpstr>
      <vt:lpstr>Applications of  the Union Theorem</vt:lpstr>
      <vt:lpstr>Balls into Bins</vt:lpstr>
      <vt:lpstr>Balls into Bins</vt:lpstr>
      <vt:lpstr>Balls into Bins</vt:lpstr>
      <vt:lpstr>Balls into Bins</vt:lpstr>
      <vt:lpstr>Balls into Bins</vt:lpstr>
      <vt:lpstr>AIM: To show P(ε_j) &lt; n^(-5)  </vt:lpstr>
      <vt:lpstr>Calculating P(ε_j)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 CS648</dc:title>
  <dc:creator>Surender Baswana</dc:creator>
  <cp:lastModifiedBy>cse</cp:lastModifiedBy>
  <cp:revision>65</cp:revision>
  <dcterms:created xsi:type="dcterms:W3CDTF">2013-08-23T04:10:57Z</dcterms:created>
  <dcterms:modified xsi:type="dcterms:W3CDTF">2018-08-31T09:55:14Z</dcterms:modified>
</cp:coreProperties>
</file>