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303" r:id="rId12"/>
    <p:sldId id="302" r:id="rId13"/>
    <p:sldId id="304" r:id="rId14"/>
    <p:sldId id="267" r:id="rId15"/>
    <p:sldId id="268" r:id="rId16"/>
    <p:sldId id="300" r:id="rId17"/>
    <p:sldId id="269" r:id="rId18"/>
    <p:sldId id="270" r:id="rId19"/>
    <p:sldId id="271" r:id="rId20"/>
    <p:sldId id="272" r:id="rId21"/>
    <p:sldId id="275" r:id="rId22"/>
    <p:sldId id="301" r:id="rId23"/>
    <p:sldId id="27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point needs to be explained once they </a:t>
            </a:r>
            <a:r>
              <a:rPr lang="en-US" baseline="0" smtClean="0"/>
              <a:t>start coding.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3226-612F-445A-804E-6E524DB65441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e.iitk.ac.in/pages/AntiCheatingPolic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igpact.cse.iitk.ac.in/" TargetMode="External"/><Relationship Id="rId2" Type="http://schemas.openxmlformats.org/officeDocument/2006/relationships/hyperlink" Target="http://esc101.cse.iitk.ac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yz@iitk.ac.i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sc101.inst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esc101.inst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Y-gBVLweVgSC16vulwmN-C4k6wk5UwdGvhb91GB8bxQ/ed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courses.iitk.ac.in/esc101_hind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itk.ac.in/doaa/data/coreschedule2016-17-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latin typeface="+mj-lt"/>
              </a:rPr>
              <a:t>ESC101: Introduction to 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latin typeface="+mj-lt"/>
              </a:rPr>
              <a:t>Course Logistics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12"/>
          </p:nvPr>
        </p:nvSpPr>
        <p:spPr>
          <a:xfrm>
            <a:off x="8942799" y="6550660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Weightage </a:t>
            </a:r>
            <a:r>
              <a:rPr smtClean="0"/>
              <a:t>(</a:t>
            </a:r>
            <a:r>
              <a:rPr lang="en-US" dirty="0" smtClean="0"/>
              <a:t>Lab</a:t>
            </a:r>
            <a:r>
              <a:rPr smtClean="0"/>
              <a:t>)</a:t>
            </a:r>
            <a:endParaRPr/>
          </a:p>
        </p:txBody>
      </p:sp>
      <p:sp>
        <p:nvSpPr>
          <p:cNvPr id="294" name="Shape 29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 dirty="0"/>
              <a:t>Labs: 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</a:t>
            </a:r>
            <a:r>
              <a:rPr dirty="0" err="1" smtClean="0"/>
              <a:t>Weightage</a:t>
            </a:r>
            <a:r>
              <a:rPr dirty="0" smtClean="0"/>
              <a:t> </a:t>
            </a:r>
            <a:r>
              <a:rPr dirty="0"/>
              <a:t>of later labs may be more. (First lab: 0 weight)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>
                <a:solidFill>
                  <a:srgbClr val="FF0000"/>
                </a:solidFill>
              </a:defRPr>
            </a:pPr>
            <a:r>
              <a:rPr lang="en-GB" dirty="0" smtClean="0"/>
              <a:t> </a:t>
            </a:r>
            <a:r>
              <a:rPr dirty="0" smtClean="0"/>
              <a:t>No </a:t>
            </a:r>
            <a:r>
              <a:rPr dirty="0"/>
              <a:t>make-up </a:t>
            </a:r>
            <a:r>
              <a:rPr dirty="0">
                <a:solidFill>
                  <a:srgbClr val="40458C"/>
                </a:solidFill>
              </a:rPr>
              <a:t>lab for absentees.</a:t>
            </a:r>
          </a:p>
          <a:p>
            <a:pPr marL="228600" indent="-228600">
              <a:buSzPct val="100000"/>
              <a:buChar char="•"/>
            </a:pPr>
            <a:r>
              <a:rPr dirty="0"/>
              <a:t>Lab exams: 35%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Mid-term lab exam: 15%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End-term lab exam: 20%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Every week</a:t>
            </a:r>
          </a:p>
          <a:p>
            <a:pPr lvl="1"/>
            <a:r>
              <a:rPr lang="en-GB" dirty="0" smtClean="0"/>
              <a:t>3 hours lectures</a:t>
            </a:r>
          </a:p>
          <a:p>
            <a:pPr lvl="1"/>
            <a:r>
              <a:rPr lang="en-GB" dirty="0" smtClean="0"/>
              <a:t>1 hour tutorial</a:t>
            </a:r>
          </a:p>
          <a:p>
            <a:pPr lvl="1"/>
            <a:r>
              <a:rPr lang="en-GB" dirty="0" smtClean="0"/>
              <a:t>3 hours lab work</a:t>
            </a:r>
          </a:p>
          <a:p>
            <a:pPr lvl="1"/>
            <a:r>
              <a:rPr lang="en-GB" dirty="0" smtClean="0"/>
              <a:t>Total hours = 7 x 14 weeks = 98 hours</a:t>
            </a:r>
          </a:p>
          <a:p>
            <a:r>
              <a:rPr lang="en-GB" dirty="0" smtClean="0"/>
              <a:t>Semester</a:t>
            </a:r>
          </a:p>
          <a:p>
            <a:pPr lvl="1"/>
            <a:r>
              <a:rPr lang="en-GB" dirty="0" smtClean="0"/>
              <a:t>2 major quizzes</a:t>
            </a:r>
          </a:p>
          <a:p>
            <a:pPr lvl="1"/>
            <a:r>
              <a:rPr lang="en-GB" dirty="0" smtClean="0"/>
              <a:t>2 lab exams</a:t>
            </a:r>
          </a:p>
          <a:p>
            <a:pPr lvl="1"/>
            <a:r>
              <a:rPr lang="en-GB" dirty="0" smtClean="0"/>
              <a:t>2 theory exams</a:t>
            </a:r>
          </a:p>
          <a:p>
            <a:pPr lvl="1"/>
            <a:r>
              <a:rPr lang="en-GB" dirty="0" smtClean="0"/>
              <a:t>Total hours ~ 15 hours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track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For students with strong programming backgrounds</a:t>
            </a:r>
          </a:p>
          <a:p>
            <a:r>
              <a:rPr lang="en-GB" dirty="0" smtClean="0"/>
              <a:t>Can replace minor quiz and labs submissions with a programming project (15% course weight)</a:t>
            </a:r>
          </a:p>
          <a:p>
            <a:r>
              <a:rPr lang="en-GB" dirty="0" smtClean="0"/>
              <a:t>Candidates for this track will be selected with a screening test</a:t>
            </a:r>
          </a:p>
          <a:p>
            <a:pPr lvl="1"/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August, 9 am at Core Labs </a:t>
            </a:r>
          </a:p>
          <a:p>
            <a:pPr lvl="1"/>
            <a:r>
              <a:rPr lang="en-GB" dirty="0" smtClean="0"/>
              <a:t>If you want to take the exam, put a 1 in the Screen exam column in the Google Spreadsheet shared earlier today</a:t>
            </a:r>
          </a:p>
          <a:p>
            <a:r>
              <a:rPr lang="en-GB" dirty="0" smtClean="0"/>
              <a:t>Can rejoin regular track</a:t>
            </a:r>
          </a:p>
          <a:p>
            <a:pPr lvl="1"/>
            <a:r>
              <a:rPr lang="en-GB" dirty="0" smtClean="0"/>
              <a:t>With satisfactory project evaluation = 100% score on all missed assignments</a:t>
            </a:r>
          </a:p>
          <a:p>
            <a:pPr lvl="1"/>
            <a:r>
              <a:rPr lang="en-GB" dirty="0" smtClean="0"/>
              <a:t>With unsatisfactory project evaluation = Average class score on all missed assignments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week</a:t>
            </a:r>
          </a:p>
          <a:p>
            <a:pPr lvl="1"/>
            <a:r>
              <a:rPr lang="en-GB" dirty="0" smtClean="0"/>
              <a:t>Whatever you do for your project</a:t>
            </a:r>
          </a:p>
          <a:p>
            <a:r>
              <a:rPr lang="en-GB" dirty="0" smtClean="0"/>
              <a:t>Semester</a:t>
            </a:r>
          </a:p>
          <a:p>
            <a:pPr lvl="1"/>
            <a:r>
              <a:rPr lang="en-GB" dirty="0" smtClean="0"/>
              <a:t>2 major quizzes</a:t>
            </a:r>
          </a:p>
          <a:p>
            <a:pPr lvl="1"/>
            <a:r>
              <a:rPr lang="en-GB" dirty="0" smtClean="0"/>
              <a:t>2 lab exams</a:t>
            </a:r>
          </a:p>
          <a:p>
            <a:pPr lvl="1"/>
            <a:r>
              <a:rPr lang="en-GB" dirty="0" smtClean="0"/>
              <a:t>2 theory exams</a:t>
            </a:r>
          </a:p>
          <a:p>
            <a:pPr lvl="1"/>
            <a:r>
              <a:rPr lang="en-GB" dirty="0" smtClean="0"/>
              <a:t>3 project evaluations</a:t>
            </a:r>
          </a:p>
          <a:p>
            <a:pPr lvl="1"/>
            <a:r>
              <a:rPr lang="en-GB" dirty="0" smtClean="0"/>
              <a:t>Total hours ~ 20 hours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Copying</a:t>
            </a:r>
          </a:p>
        </p:txBody>
      </p:sp>
      <p:sp>
        <p:nvSpPr>
          <p:cNvPr id="299" name="Shape 299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1742" indent="-221742" defTabSz="886968">
              <a:buSzPct val="100000"/>
              <a:buChar char="•"/>
              <a:defRPr sz="3104"/>
            </a:pPr>
            <a:r>
              <a:rPr dirty="0"/>
              <a:t>Copy at your own risk 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in any component (lab/quiz/exams/lab exams).</a:t>
            </a:r>
          </a:p>
          <a:p>
            <a:pPr marL="645067" indent="-645067" defTabSz="886968">
              <a:spcBef>
                <a:spcPts val="1000"/>
              </a:spcBef>
              <a:buSzPct val="100000"/>
              <a:buChar char="•"/>
              <a:defRPr sz="2910"/>
            </a:pPr>
            <a:r>
              <a:rPr dirty="0"/>
              <a:t>If you are caught, you get </a:t>
            </a:r>
            <a:r>
              <a:rPr dirty="0" err="1"/>
              <a:t>penalised</a:t>
            </a:r>
            <a:r>
              <a:rPr dirty="0"/>
              <a:t> on grade 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(most likely </a:t>
            </a:r>
            <a:r>
              <a:rPr dirty="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)</a:t>
            </a:r>
            <a:r>
              <a:rPr dirty="0"/>
              <a:t>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Will not be allowed to drop the course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Case reported to </a:t>
            </a:r>
            <a:r>
              <a:rPr dirty="0" err="1"/>
              <a:t>DoAA</a:t>
            </a:r>
            <a:r>
              <a:rPr dirty="0"/>
              <a:t>/SSAC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No warning or second chance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All parties involved </a:t>
            </a:r>
            <a:r>
              <a:rPr dirty="0">
                <a:solidFill>
                  <a:srgbClr val="40458C"/>
                </a:solidFill>
              </a:rPr>
              <a:t>in copying will be held equally responsible. Copying from internet is penalized equally.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>
                <a:solidFill>
                  <a:srgbClr val="40458C"/>
                </a:solidFill>
              </a:rPr>
              <a:t>Policy may change on need basis 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Copying</a:t>
            </a:r>
          </a:p>
        </p:txBody>
      </p:sp>
      <p:sp>
        <p:nvSpPr>
          <p:cNvPr id="305" name="Shape 305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buSzPct val="100000"/>
              <a:buChar char="•"/>
            </a:pPr>
            <a:r>
              <a:t>Read-protect your directories so that others cannot copy from your directory.</a:t>
            </a:r>
          </a:p>
          <a:p>
            <a:pPr marL="228600" indent="-228600">
              <a:buSzPct val="100000"/>
              <a:buChar char="•"/>
            </a:pPr>
            <a:r>
              <a:t>Do not share your CC password with friends.</a:t>
            </a:r>
          </a:p>
          <a:p>
            <a:pPr marL="228600" indent="-228600">
              <a:buSzPct val="100000"/>
              <a:buChar char="•"/>
            </a:pPr>
            <a:r>
              <a:t>Do not leave printouts, notes etc. containing your code unattended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rPr sz="3000" u="sng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http://cse.iitk.ac.in/pages/AntiCheatingPolicy.html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C</a:t>
            </a:r>
            <a:r>
              <a:rPr lang="en-US" dirty="0" smtClean="0"/>
              <a:t>heating lab exams</a:t>
            </a: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34619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3" indent="0">
              <a:buFont typeface="Arial" pitchFamily="34" charset="0"/>
              <a:buChar char="•"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 Do NOT write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your name and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  roll number in the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lab</a:t>
            </a:r>
            <a:r>
              <a:rPr lang="en-US" sz="3600" dirty="0" smtClean="0"/>
              <a:t>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assignments.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40458C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  <a:p>
            <a:pPr lvl="1" indent="0">
              <a:buFont typeface="Arial" pitchFamily="34" charset="0"/>
              <a:buChar char="•"/>
            </a:pPr>
            <a:r>
              <a:rPr lang="en-US" sz="3600" baseline="0" dirty="0" smtClean="0"/>
              <a:t>  Do</a:t>
            </a:r>
            <a:r>
              <a:rPr lang="en-US" sz="3600" dirty="0" smtClean="0"/>
              <a:t> not hard code inputs in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600" dirty="0" smtClean="0"/>
              <a:t>your program.</a:t>
            </a:r>
          </a:p>
          <a:p>
            <a:pPr lvl="2" indent="0"/>
            <a:endParaRPr lang="en-US" sz="3600" dirty="0" smtClean="0"/>
          </a:p>
          <a:p>
            <a:pPr lvl="2" indent="0"/>
            <a:endParaRPr lang="en-US" sz="3600" dirty="0" smtClean="0"/>
          </a:p>
          <a:p>
            <a:pPr lvl="5" indent="0"/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40458C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4092"/>
            </a:lvl1pPr>
          </a:lstStyle>
          <a:p>
            <a:r>
              <a:t>Absentee Policy</a:t>
            </a:r>
          </a:p>
        </p:txBody>
      </p:sp>
      <p:sp>
        <p:nvSpPr>
          <p:cNvPr id="310" name="Shape 310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None/>
              <a:defRPr sz="2600"/>
            </a:pPr>
            <a:r>
              <a:t>When a student is absent from a quiz, lab or exam, and </a:t>
            </a:r>
            <a:r>
              <a:rPr u="sng">
                <a:solidFill>
                  <a:srgbClr val="FF0000"/>
                </a:solidFill>
              </a:rPr>
              <a:t>has approval</a:t>
            </a:r>
            <a:r>
              <a:rPr>
                <a:solidFill>
                  <a:srgbClr val="FF0000"/>
                </a:solidFill>
              </a:rPr>
              <a:t> </a:t>
            </a:r>
            <a:r>
              <a:t>for the leave from SUGC/Instructor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Minor quizzes: </a:t>
            </a:r>
            <a:r>
              <a:rPr b="1"/>
              <a:t>No makeup</a:t>
            </a:r>
            <a:r>
              <a:rPr/>
              <a:t>. </a:t>
            </a:r>
            <a:r>
              <a:rPr smtClean="0"/>
              <a:t>Best</a:t>
            </a:r>
            <a:r>
              <a:rPr lang="en-US" dirty="0" smtClean="0"/>
              <a:t> </a:t>
            </a:r>
            <a:r>
              <a:rPr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smtClean="0"/>
              <a:t>quizzes </a:t>
            </a:r>
            <a:r>
              <a:t>to count.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Major quizzes: </a:t>
            </a:r>
            <a:r>
              <a:rPr b="1"/>
              <a:t>Prorated</a:t>
            </a:r>
            <a:r>
              <a:t> (extrapolated) from the nearest future midterm or final exam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Labs: </a:t>
            </a:r>
            <a:r>
              <a:rPr b="1"/>
              <a:t>No makeup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Mid sem: </a:t>
            </a:r>
            <a:r>
              <a:rPr b="1"/>
              <a:t>Prorated</a:t>
            </a:r>
            <a:r>
              <a:t> by End sem 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Mid term lab exam: </a:t>
            </a:r>
            <a:r>
              <a:rPr b="1"/>
              <a:t>Prorated</a:t>
            </a:r>
            <a:r>
              <a:t> by final lab exam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Final lab exam: Prorated by End sem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/>
            </a:pPr>
            <a:r>
              <a:t>End sem: </a:t>
            </a:r>
            <a:r>
              <a:rPr b="1"/>
              <a:t>Makeup</a:t>
            </a:r>
            <a:r>
              <a:t>, as per DoAA's schedule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2600" b="1">
                <a:solidFill>
                  <a:srgbClr val="FF0000"/>
                </a:solidFill>
              </a:defRPr>
            </a:pPr>
            <a:r>
              <a:t>Policy may change on need basis</a:t>
            </a:r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t>Course Websites</a:t>
            </a:r>
          </a:p>
        </p:txBody>
      </p:sp>
      <p:sp>
        <p:nvSpPr>
          <p:cNvPr id="315" name="Shape 315"/>
          <p:cNvSpPr>
            <a:spLocks noGrp="1"/>
          </p:cNvSpPr>
          <p:nvPr>
            <p:ph idx="1"/>
          </p:nvPr>
        </p:nvSpPr>
        <p:spPr>
          <a:xfrm>
            <a:off x="609600" y="1447800"/>
            <a:ext cx="86106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buSzPct val="100000"/>
              <a:buChar char="•"/>
            </a:pPr>
            <a:r>
              <a:rPr dirty="0"/>
              <a:t>Course web site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u="sng" dirty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http://canvas.cse.iitk.ac.in/</a:t>
            </a:r>
            <a:r>
              <a:rPr dirty="0"/>
              <a:t> </a:t>
            </a:r>
            <a:endParaRPr lang="en-GB" dirty="0" smtClean="0"/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L</a:t>
            </a:r>
            <a:r>
              <a:rPr dirty="0" err="1" smtClean="0"/>
              <a:t>ab</a:t>
            </a:r>
            <a:r>
              <a:rPr dirty="0" smtClean="0"/>
              <a:t> </a:t>
            </a:r>
            <a:r>
              <a:rPr dirty="0"/>
              <a:t>web </a:t>
            </a:r>
            <a:r>
              <a:rPr dirty="0" smtClean="0"/>
              <a:t>site</a:t>
            </a:r>
            <a:r>
              <a:rPr lang="en-GB" dirty="0" smtClean="0"/>
              <a:t> </a:t>
            </a: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3"/>
              </a:rPr>
              <a:t>http</a:t>
            </a:r>
            <a:r>
              <a:rPr u="sng" dirty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3"/>
              </a:rPr>
              <a:t>://esc101.cse.iitk.ac.in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Login: your full </a:t>
            </a:r>
            <a:r>
              <a:rPr dirty="0" err="1"/>
              <a:t>iitk</a:t>
            </a:r>
            <a:r>
              <a:rPr dirty="0"/>
              <a:t> email address (</a:t>
            </a:r>
            <a:r>
              <a:rPr u="sng" dirty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4"/>
              </a:rPr>
              <a:t>xyz@iitk.ac.in</a:t>
            </a:r>
            <a:r>
              <a:rPr dirty="0"/>
              <a:t>)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Password: Same as that for your </a:t>
            </a:r>
            <a:r>
              <a:rPr dirty="0" err="1"/>
              <a:t>iitk</a:t>
            </a:r>
            <a:r>
              <a:rPr dirty="0"/>
              <a:t> email</a:t>
            </a:r>
          </a:p>
          <a:p>
            <a:pPr marL="228600" lvl="1" indent="-228600">
              <a:spcBef>
                <a:spcPts val="600"/>
              </a:spcBef>
              <a:buSzPct val="100000"/>
              <a:buChar char="•"/>
              <a:defRPr sz="2800">
                <a:solidFill>
                  <a:srgbClr val="FF0000"/>
                </a:solidFill>
              </a:defRPr>
            </a:pPr>
            <a:r>
              <a:rPr dirty="0"/>
              <a:t>Sites available only from within IITK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18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Materials</a:t>
            </a:r>
          </a:p>
        </p:txBody>
      </p:sp>
      <p:sp>
        <p:nvSpPr>
          <p:cNvPr id="320" name="Shape 320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All course materials, including  lectures, exam solutions, quiz solutions etc., will be posted on course web sites.</a:t>
            </a:r>
          </a:p>
          <a:p>
            <a:pPr>
              <a:buBlip>
                <a:blip r:embed="rId2"/>
              </a:buBlip>
            </a:pPr>
            <a:r>
              <a:t>Use canvas for interaction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Allows instructor, tutors and your classmates to answer any issues</a:t>
            </a:r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Details</a:t>
            </a:r>
          </a:p>
        </p:txBody>
      </p:sp>
      <p:sp>
        <p:nvSpPr>
          <p:cNvPr id="249" name="Shape 24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GB" dirty="0" smtClean="0"/>
              <a:t>Nisheeth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Office: Room No. </a:t>
            </a:r>
            <a:r>
              <a:rPr lang="en-US" dirty="0" smtClean="0"/>
              <a:t>303</a:t>
            </a:r>
            <a:r>
              <a:rPr dirty="0" smtClean="0"/>
              <a:t>,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          </a:t>
            </a:r>
            <a:r>
              <a:rPr lang="en-GB" dirty="0" smtClean="0"/>
              <a:t>Kadim Diwan</a:t>
            </a:r>
            <a:r>
              <a:rPr dirty="0" smtClean="0"/>
              <a:t> </a:t>
            </a:r>
            <a:r>
              <a:rPr dirty="0"/>
              <a:t>Building</a:t>
            </a:r>
          </a:p>
          <a:p>
            <a:pPr marL="0" indent="0">
              <a:buSzTx/>
              <a:buNone/>
            </a:pPr>
            <a:r>
              <a:rPr dirty="0"/>
              <a:t>           Dept of CSE</a:t>
            </a:r>
          </a:p>
          <a:p>
            <a:pPr marL="0" indent="0">
              <a:buSzTx/>
              <a:buNone/>
            </a:pPr>
            <a:r>
              <a:rPr dirty="0"/>
              <a:t>Email: </a:t>
            </a:r>
            <a:r>
              <a:rPr u="sng" dirty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esc101.inst@gmail.com</a:t>
            </a:r>
            <a:r>
              <a:rPr dirty="0"/>
              <a:t> </a:t>
            </a: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Textbooks</a:t>
            </a:r>
          </a:p>
        </p:txBody>
      </p:sp>
      <p:sp>
        <p:nvSpPr>
          <p:cNvPr id="324" name="Shape 324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500"/>
              </a:spcBef>
              <a:buSzPct val="100000"/>
              <a:buChar char="•"/>
              <a:defRPr sz="2400"/>
            </a:pPr>
            <a:r>
              <a:rPr dirty="0"/>
              <a:t>There are many books on C.</a:t>
            </a:r>
          </a:p>
          <a:p>
            <a:pPr marL="742950" lvl="1" indent="-285750">
              <a:spcBef>
                <a:spcPts val="400"/>
              </a:spcBef>
              <a:buClr>
                <a:srgbClr val="40458C"/>
              </a:buClr>
              <a:buFont typeface="Wingdings"/>
              <a:defRPr sz="2000"/>
            </a:pPr>
            <a:r>
              <a:rPr b="1" dirty="0" err="1"/>
              <a:t>Schaum's</a:t>
            </a:r>
            <a:r>
              <a:rPr b="1" dirty="0"/>
              <a:t> Outline of Programming with C by Byron Gottfried, McGraw-Hill India.</a:t>
            </a:r>
            <a:endParaRPr sz="2800" b="1" dirty="0"/>
          </a:p>
          <a:p>
            <a:pPr marL="742950" lvl="1" indent="-285750">
              <a:spcBef>
                <a:spcPts val="400"/>
              </a:spcBef>
              <a:buClr>
                <a:srgbClr val="40458C"/>
              </a:buClr>
              <a:buFont typeface="Wingdings"/>
              <a:defRPr sz="2000"/>
            </a:pPr>
            <a:r>
              <a:rPr dirty="0"/>
              <a:t>Programming in ANSI C by </a:t>
            </a:r>
            <a:r>
              <a:rPr dirty="0" err="1"/>
              <a:t>Balaguruswamy</a:t>
            </a:r>
            <a:r>
              <a:rPr dirty="0"/>
              <a:t>.</a:t>
            </a:r>
            <a:endParaRPr sz="2800" dirty="0"/>
          </a:p>
          <a:p>
            <a:pPr marL="742950" lvl="1" indent="-285750">
              <a:spcBef>
                <a:spcPts val="400"/>
              </a:spcBef>
              <a:buClr>
                <a:srgbClr val="40458C"/>
              </a:buClr>
              <a:buFont typeface="Wingdings"/>
              <a:defRPr sz="2000"/>
            </a:pPr>
            <a:r>
              <a:rPr dirty="0"/>
              <a:t>The C Programming Language by Kernighan and Ritchie, Prentice-Hall India. </a:t>
            </a:r>
            <a:endParaRPr sz="2800" dirty="0"/>
          </a:p>
          <a:p>
            <a:pPr marL="742950" lvl="1" indent="-285750">
              <a:spcBef>
                <a:spcPts val="400"/>
              </a:spcBef>
              <a:buClr>
                <a:srgbClr val="40458C"/>
              </a:buClr>
              <a:buFont typeface="Wingdings"/>
              <a:defRPr sz="2000"/>
            </a:pPr>
            <a:r>
              <a:rPr dirty="0"/>
              <a:t>Any other standard book on C would also be good.</a:t>
            </a:r>
            <a:endParaRPr sz="2800" dirty="0"/>
          </a:p>
          <a:p>
            <a:pPr marL="228600" indent="-228600">
              <a:spcBef>
                <a:spcPts val="500"/>
              </a:spcBef>
              <a:buSzPct val="100000"/>
              <a:buChar char="•"/>
              <a:defRPr sz="2400"/>
            </a:pPr>
            <a:r>
              <a:rPr dirty="0"/>
              <a:t>It is recommended that you have a book and refer to it throughout the semester and beyond.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Mailing…</a:t>
            </a:r>
          </a:p>
        </p:txBody>
      </p:sp>
      <p:sp>
        <p:nvSpPr>
          <p:cNvPr id="336" name="Shape 33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  <a:lvl2pPr marL="742950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lvl2pPr>
          </a:lstStyle>
          <a:p>
            <a:r>
              <a:rPr dirty="0"/>
              <a:t>Please make sure you mention your roll number and section in </a:t>
            </a:r>
            <a:r>
              <a:rPr dirty="0" smtClean="0"/>
              <a:t>emails</a:t>
            </a:r>
            <a:endParaRPr lang="en-GB" dirty="0" smtClean="0"/>
          </a:p>
          <a:p>
            <a:pPr lvl="1"/>
            <a:r>
              <a:rPr lang="en-GB" dirty="0" smtClean="0"/>
              <a:t> Email </a:t>
            </a:r>
            <a:r>
              <a:rPr lang="en-GB" dirty="0" smtClean="0">
                <a:hlinkClick r:id="rId2"/>
              </a:rPr>
              <a:t>esc101.inst@gmail.com</a:t>
            </a:r>
            <a:endParaRPr dirty="0"/>
          </a:p>
          <a:p>
            <a:pPr lvl="1"/>
            <a:r>
              <a:rPr dirty="0"/>
              <a:t>Prefer using discussion feature of canvas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21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Day-wise schedule is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r>
              <a:rPr lang="en-GB" dirty="0" smtClean="0"/>
              <a:t>We will follow this schedule strictly</a:t>
            </a:r>
          </a:p>
          <a:p>
            <a:r>
              <a:rPr lang="en-GB" dirty="0" smtClean="0"/>
              <a:t>Important Dates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Event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28 August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Major Quiz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 mid-semester</a:t>
                      </a:r>
                      <a:r>
                        <a:rPr lang="en-GB" baseline="0" dirty="0" smtClean="0"/>
                        <a:t> exam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18 October*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Major Quiz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 November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 end-semester exam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943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Parental cribs may please be directed to me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772400" cy="1362075"/>
          </a:xfrm>
          <a:prstGeom prst="rect">
            <a:avLst/>
          </a:prstGeom>
        </p:spPr>
        <p:txBody>
          <a:bodyPr/>
          <a:lstStyle/>
          <a:p>
            <a:r>
              <a:t>Acknowledgements 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5562600" cy="4953000"/>
          </a:xfrm>
          <a:prstGeom prst="rect">
            <a:avLst/>
          </a:prstGeom>
        </p:spPr>
        <p:txBody>
          <a:bodyPr anchor="t"/>
          <a:lstStyle/>
          <a:p>
            <a:pPr marL="314425" indent="-314425" defTabSz="896111">
              <a:spcBef>
                <a:spcPts val="700"/>
              </a:spcBef>
              <a:buSzPct val="100000"/>
              <a:buChar char="•"/>
              <a:defRPr sz="3136"/>
            </a:pPr>
            <a:r>
              <a:rPr dirty="0"/>
              <a:t>All previous instructors of Esc101 at </a:t>
            </a:r>
            <a:r>
              <a:rPr sz="2744" dirty="0"/>
              <a:t>IIT Kanpur</a:t>
            </a:r>
            <a:r>
              <a:rPr dirty="0"/>
              <a:t>. </a:t>
            </a:r>
            <a:r>
              <a:rPr sz="2352" dirty="0"/>
              <a:t>(esp. Prof. </a:t>
            </a:r>
            <a:r>
              <a:rPr lang="en-GB" sz="2352" dirty="0" err="1" smtClean="0"/>
              <a:t>Mittal</a:t>
            </a:r>
            <a:r>
              <a:rPr sz="2352" dirty="0" smtClean="0"/>
              <a:t> </a:t>
            </a:r>
            <a:r>
              <a:rPr sz="2352" dirty="0"/>
              <a:t>&amp; Prof. </a:t>
            </a:r>
            <a:r>
              <a:rPr sz="2352" dirty="0" err="1"/>
              <a:t>Karkare</a:t>
            </a:r>
            <a:r>
              <a:rPr sz="2352" dirty="0" smtClean="0"/>
              <a:t>)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Course</a:t>
            </a:r>
          </a:p>
        </p:txBody>
      </p:sp>
      <p:sp>
        <p:nvSpPr>
          <p:cNvPr id="254" name="Shape 25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 pitchFamily="34" charset="0"/>
              <a:buChar char="•"/>
            </a:pPr>
            <a:r>
              <a:rPr dirty="0"/>
              <a:t>The  course </a:t>
            </a:r>
            <a:r>
              <a:rPr lang="en-GB" dirty="0" smtClean="0"/>
              <a:t>introduces you to programming using the C programming language</a:t>
            </a:r>
            <a:endParaRPr dirty="0"/>
          </a:p>
          <a:p>
            <a:pPr>
              <a:buClr>
                <a:srgbClr val="000000"/>
              </a:buClr>
              <a:buFont typeface="Arial" pitchFamily="34" charset="0"/>
              <a:buChar char="•"/>
            </a:pPr>
            <a:r>
              <a:rPr dirty="0"/>
              <a:t>No prior exposure to programming is needed</a:t>
            </a:r>
            <a:r>
              <a:rPr dirty="0" smtClean="0"/>
              <a:t>.</a:t>
            </a:r>
            <a:endParaRPr lang="en-US" dirty="0" smtClean="0"/>
          </a:p>
          <a:p>
            <a:pPr>
              <a:buClr>
                <a:srgbClr val="000000"/>
              </a:buClr>
              <a:buFont typeface="Arial" pitchFamily="34" charset="0"/>
              <a:buChar char="•"/>
            </a:pPr>
            <a:r>
              <a:rPr lang="en-US" dirty="0" smtClean="0"/>
              <a:t>You will be evaluated on both theoretical and practical aspects of programming, using written exams and labs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Lectures,  Tutorials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0842" indent="-320842">
              <a:buSzPct val="100000"/>
              <a:buChar char="•"/>
            </a:pPr>
            <a:r>
              <a:rPr dirty="0"/>
              <a:t>Class is divided into 12 sections. 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US" dirty="0" smtClean="0"/>
              <a:t>B</a:t>
            </a:r>
            <a:r>
              <a:rPr dirty="0" smtClean="0"/>
              <a:t>1</a:t>
            </a:r>
            <a:r>
              <a:rPr dirty="0"/>
              <a:t>, </a:t>
            </a:r>
            <a:r>
              <a:rPr lang="en-US" dirty="0" smtClean="0"/>
              <a:t>B</a:t>
            </a:r>
            <a:r>
              <a:rPr dirty="0" smtClean="0"/>
              <a:t>2</a:t>
            </a:r>
            <a:r>
              <a:rPr dirty="0"/>
              <a:t>, …, </a:t>
            </a:r>
            <a:r>
              <a:rPr lang="en-US" dirty="0" smtClean="0"/>
              <a:t>B</a:t>
            </a:r>
            <a:r>
              <a:rPr dirty="0" smtClean="0"/>
              <a:t>12</a:t>
            </a:r>
            <a:endParaRPr dirty="0"/>
          </a:p>
          <a:p>
            <a:pPr marL="320842" indent="-320842">
              <a:buSzPct val="100000"/>
              <a:buChar char="•"/>
            </a:pPr>
            <a:r>
              <a:rPr dirty="0"/>
              <a:t>Lectures common for all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</a:t>
            </a:r>
            <a:r>
              <a:rPr dirty="0" smtClean="0"/>
              <a:t>Mon</a:t>
            </a:r>
            <a:r>
              <a:rPr dirty="0"/>
              <a:t>, Wed, Fri, 12 noon – 1PM, </a:t>
            </a:r>
            <a:r>
              <a:rPr dirty="0" smtClean="0"/>
              <a:t>L-</a:t>
            </a:r>
            <a:r>
              <a:rPr lang="en-GB" dirty="0" smtClean="0"/>
              <a:t>20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/>
              <a:t> </a:t>
            </a:r>
            <a:r>
              <a:rPr lang="en-GB" dirty="0" smtClean="0"/>
              <a:t>Hindi version of lectures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 lvl="2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Thanks to Prof </a:t>
            </a:r>
            <a:r>
              <a:rPr lang="en-GB" dirty="0" err="1" smtClean="0"/>
              <a:t>Rajat</a:t>
            </a:r>
            <a:r>
              <a:rPr lang="en-GB" dirty="0" smtClean="0"/>
              <a:t> </a:t>
            </a:r>
            <a:r>
              <a:rPr lang="en-GB" dirty="0" err="1" smtClean="0"/>
              <a:t>Mittal</a:t>
            </a:r>
            <a:r>
              <a:rPr lang="en-GB" dirty="0" smtClean="0"/>
              <a:t> and his team of tutors</a:t>
            </a:r>
            <a:endParaRPr dirty="0"/>
          </a:p>
          <a:p>
            <a:pPr marL="320842" indent="-320842">
              <a:buSzPct val="100000"/>
              <a:buChar char="•"/>
            </a:pPr>
            <a:r>
              <a:rPr dirty="0"/>
              <a:t>Tutorials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Tue, 12 noon – 1PM, Tutorial Block.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>
                <a:solidFill>
                  <a:schemeClr val="accent2">
                    <a:lumOff val="-13960"/>
                  </a:schemeClr>
                </a:solidFill>
              </a:defRPr>
            </a:pPr>
            <a:r>
              <a:rPr dirty="0" smtClean="0"/>
              <a:t>T103(</a:t>
            </a:r>
            <a:r>
              <a:rPr lang="en-US" dirty="0" smtClean="0"/>
              <a:t>A</a:t>
            </a:r>
            <a:r>
              <a:rPr dirty="0" smtClean="0"/>
              <a:t>1</a:t>
            </a:r>
            <a:r>
              <a:rPr dirty="0"/>
              <a:t>)-</a:t>
            </a:r>
            <a:r>
              <a:rPr dirty="0" smtClean="0"/>
              <a:t>T112(</a:t>
            </a:r>
            <a:r>
              <a:rPr lang="en-US" dirty="0" smtClean="0"/>
              <a:t>A</a:t>
            </a:r>
            <a:r>
              <a:rPr dirty="0" smtClean="0"/>
              <a:t>10</a:t>
            </a:r>
            <a:r>
              <a:rPr dirty="0"/>
              <a:t>) </a:t>
            </a:r>
            <a:r>
              <a:rPr dirty="0" smtClean="0"/>
              <a:t>T20</a:t>
            </a:r>
            <a:r>
              <a:rPr lang="en-US" dirty="0" smtClean="0"/>
              <a:t>5</a:t>
            </a:r>
            <a:r>
              <a:rPr dirty="0" smtClean="0"/>
              <a:t>(</a:t>
            </a:r>
            <a:r>
              <a:rPr lang="en-US" dirty="0" smtClean="0"/>
              <a:t>A</a:t>
            </a:r>
            <a:r>
              <a:rPr dirty="0" smtClean="0"/>
              <a:t>11</a:t>
            </a:r>
            <a:r>
              <a:rPr dirty="0"/>
              <a:t>)-</a:t>
            </a:r>
            <a:r>
              <a:rPr dirty="0" smtClean="0"/>
              <a:t>T204(</a:t>
            </a:r>
            <a:r>
              <a:rPr lang="en-US" dirty="0" smtClean="0"/>
              <a:t>A</a:t>
            </a:r>
            <a:r>
              <a:rPr dirty="0" smtClean="0"/>
              <a:t>12</a:t>
            </a:r>
            <a:r>
              <a:rPr dirty="0"/>
              <a:t>)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Tutorials</a:t>
            </a:r>
          </a:p>
        </p:txBody>
      </p:sp>
      <p:sp>
        <p:nvSpPr>
          <p:cNvPr id="264" name="Shape 26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0842" indent="-320842">
              <a:buSzPct val="100000"/>
              <a:buChar char="•"/>
            </a:pPr>
            <a:r>
              <a:rPr dirty="0"/>
              <a:t>You can ask questions and </a:t>
            </a:r>
            <a:r>
              <a:rPr dirty="0" smtClean="0"/>
              <a:t>clarify </a:t>
            </a:r>
            <a:r>
              <a:rPr dirty="0"/>
              <a:t>doubts regarding lecture material. </a:t>
            </a:r>
          </a:p>
          <a:p>
            <a:pPr marL="320842" indent="-320842">
              <a:buSzPct val="100000"/>
              <a:buChar char="•"/>
            </a:pPr>
            <a:r>
              <a:rPr dirty="0"/>
              <a:t>Examples illustrating lecture material will be covered. </a:t>
            </a:r>
          </a:p>
          <a:p>
            <a:pPr marL="320842" indent="-320842">
              <a:buSzPct val="100000"/>
              <a:buChar char="•"/>
            </a:pPr>
            <a:r>
              <a:rPr dirty="0"/>
              <a:t>There can be announced or un-announced quizzes in the tutorials.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Lectures may also have surprise quizzes.</a:t>
            </a:r>
          </a:p>
          <a:p>
            <a:pPr marL="320842" indent="-320842">
              <a:buSzPct val="100000"/>
              <a:buChar char="•"/>
            </a:pPr>
            <a:r>
              <a:rPr dirty="0"/>
              <a:t>Tutorials </a:t>
            </a:r>
            <a:r>
              <a:rPr sz="2800" dirty="0"/>
              <a:t>start on </a:t>
            </a:r>
            <a:r>
              <a:rPr lang="en-US" sz="2800" dirty="0" smtClean="0"/>
              <a:t>August</a:t>
            </a:r>
            <a:r>
              <a:rPr sz="2800" dirty="0" smtClean="0"/>
              <a:t> </a:t>
            </a:r>
            <a:r>
              <a:rPr lang="en-US" sz="2800" dirty="0" smtClean="0"/>
              <a:t>1</a:t>
            </a:r>
            <a:r>
              <a:rPr sz="2800" dirty="0" smtClean="0"/>
              <a:t> </a:t>
            </a:r>
            <a:r>
              <a:rPr sz="2800" dirty="0"/>
              <a:t>(Tuesday</a:t>
            </a:r>
            <a:r>
              <a:rPr sz="2800" dirty="0" smtClean="0"/>
              <a:t>)</a:t>
            </a:r>
            <a:endParaRPr lang="en-GB" sz="2800" dirty="0" smtClean="0"/>
          </a:p>
          <a:p>
            <a:pPr marL="720892" lvl="1" indent="-320842">
              <a:buSzPct val="100000"/>
              <a:buChar char="•"/>
            </a:pPr>
            <a:r>
              <a:rPr lang="en-GB" sz="2400" dirty="0" smtClean="0"/>
              <a:t>Relax, first one won’t have a quiz</a:t>
            </a:r>
            <a:endParaRPr sz="2400" dirty="0"/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Labs</a:t>
            </a:r>
          </a:p>
        </p:txBody>
      </p:sp>
      <p:sp>
        <p:nvSpPr>
          <p:cNvPr id="269" name="Shape 269"/>
          <p:cNvSpPr>
            <a:spLocks noGrp="1"/>
          </p:cNvSpPr>
          <p:nvPr>
            <p:ph idx="1"/>
          </p:nvPr>
        </p:nvSpPr>
        <p:spPr>
          <a:xfrm>
            <a:off x="586732" y="1066800"/>
            <a:ext cx="7772401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0842" indent="-320842">
              <a:buSzPct val="100000"/>
              <a:buChar char="•"/>
            </a:pPr>
            <a:r>
              <a:rPr dirty="0"/>
              <a:t>Schedule: 2-5 pm 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US" dirty="0" smtClean="0"/>
              <a:t>B1</a:t>
            </a:r>
            <a:r>
              <a:rPr dirty="0" smtClean="0"/>
              <a:t>, </a:t>
            </a:r>
            <a:r>
              <a:rPr lang="en-US" dirty="0" smtClean="0"/>
              <a:t>B2</a:t>
            </a:r>
            <a:r>
              <a:rPr dirty="0" smtClean="0"/>
              <a:t>, </a:t>
            </a:r>
            <a:r>
              <a:rPr lang="en-US" dirty="0" smtClean="0"/>
              <a:t>B3</a:t>
            </a:r>
            <a:r>
              <a:rPr dirty="0" smtClean="0"/>
              <a:t>     </a:t>
            </a:r>
            <a:r>
              <a:rPr dirty="0"/>
              <a:t>: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Monday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US" dirty="0" smtClean="0"/>
              <a:t>B4</a:t>
            </a:r>
            <a:r>
              <a:rPr dirty="0" smtClean="0"/>
              <a:t>, </a:t>
            </a:r>
            <a:r>
              <a:rPr lang="en-US" dirty="0" smtClean="0"/>
              <a:t>B5</a:t>
            </a:r>
            <a:r>
              <a:rPr dirty="0" smtClean="0"/>
              <a:t>, </a:t>
            </a:r>
            <a:r>
              <a:rPr lang="en-US" dirty="0" smtClean="0"/>
              <a:t>B6</a:t>
            </a:r>
            <a:r>
              <a:rPr dirty="0" smtClean="0"/>
              <a:t>     </a:t>
            </a:r>
            <a:r>
              <a:rPr dirty="0"/>
              <a:t>: </a:t>
            </a:r>
            <a:r>
              <a:rPr dirty="0" smtClean="0"/>
              <a:t>Tuesday</a:t>
            </a:r>
            <a:endParaRPr lang="en-GB" dirty="0" smtClean="0"/>
          </a:p>
          <a:p>
            <a:pPr lvl="1">
              <a:spcBef>
                <a:spcPts val="600"/>
              </a:spcBef>
              <a:buClr>
                <a:srgbClr val="40458C"/>
              </a:buClr>
              <a:buFont typeface="Wingdings"/>
              <a:buChar char="–"/>
              <a:defRPr sz="2800"/>
            </a:pPr>
            <a:r>
              <a:rPr lang="en-US" dirty="0" smtClean="0"/>
              <a:t>B10, B11, B12  : </a:t>
            </a:r>
            <a:r>
              <a:rPr lang="en-US" dirty="0" smtClean="0"/>
              <a:t>Wednesday</a:t>
            </a:r>
            <a:endParaRPr dirty="0"/>
          </a:p>
          <a:p>
            <a:pPr lvl="1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US" dirty="0" smtClean="0"/>
              <a:t>B7</a:t>
            </a:r>
            <a:r>
              <a:rPr dirty="0" smtClean="0"/>
              <a:t>, </a:t>
            </a:r>
            <a:r>
              <a:rPr lang="en-US" dirty="0" smtClean="0"/>
              <a:t>B8</a:t>
            </a:r>
            <a:r>
              <a:rPr dirty="0" smtClean="0"/>
              <a:t>, </a:t>
            </a:r>
            <a:r>
              <a:rPr lang="en-US" dirty="0" smtClean="0"/>
              <a:t>B9</a:t>
            </a:r>
            <a:r>
              <a:rPr dirty="0" smtClean="0"/>
              <a:t>     :</a:t>
            </a:r>
            <a:r>
              <a:rPr lang="en-GB" dirty="0" smtClean="0"/>
              <a:t> </a:t>
            </a:r>
            <a:r>
              <a:rPr lang="en-GB" dirty="0"/>
              <a:t>Thursday</a:t>
            </a:r>
            <a:endParaRPr dirty="0"/>
          </a:p>
          <a:p>
            <a:pPr marL="320842" indent="-320842">
              <a:buSzPct val="100000"/>
              <a:buChar char="•"/>
              <a:defRPr sz="2200"/>
            </a:pP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http</a:t>
            </a:r>
            <a:r>
              <a:rPr u="sng" dirty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://</a:t>
            </a: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iitk.ac.in/doaa/data/coreschedule201</a:t>
            </a:r>
            <a:r>
              <a:rPr lang="en-GB"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7</a:t>
            </a: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-1</a:t>
            </a:r>
            <a:r>
              <a:rPr lang="en-GB"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8</a:t>
            </a: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-</a:t>
            </a:r>
            <a:r>
              <a:rPr lang="en-US"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1</a:t>
            </a:r>
            <a:r>
              <a:rPr u="sng" dirty="0" smtClean="0">
                <a:solidFill>
                  <a:srgbClr val="6F89F7"/>
                </a:solidFill>
                <a:uFill>
                  <a:solidFill>
                    <a:srgbClr val="6F89F7"/>
                  </a:solidFill>
                </a:uFill>
                <a:hlinkClick r:id="rId2"/>
              </a:rPr>
              <a:t>.pdf</a:t>
            </a:r>
            <a:endParaRPr u="sng" dirty="0">
              <a:solidFill>
                <a:srgbClr val="6F89F7"/>
              </a:solidFill>
              <a:uFill>
                <a:solidFill>
                  <a:srgbClr val="6F89F7"/>
                </a:solidFill>
              </a:uFill>
              <a:hlinkClick r:id="rId2"/>
            </a:endParaRPr>
          </a:p>
          <a:p>
            <a:pPr marL="320842" indent="-320842">
              <a:buSzPct val="100000"/>
              <a:buChar char="•"/>
            </a:pPr>
            <a:r>
              <a:rPr dirty="0"/>
              <a:t>Location: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New </a:t>
            </a:r>
            <a:r>
              <a:rPr dirty="0" smtClean="0"/>
              <a:t>Core </a:t>
            </a:r>
            <a:r>
              <a:rPr dirty="0"/>
              <a:t>Labs, </a:t>
            </a:r>
            <a:r>
              <a:rPr lang="en-GB" dirty="0" smtClean="0"/>
              <a:t>CC-02</a:t>
            </a:r>
            <a:r>
              <a:rPr dirty="0" smtClean="0"/>
              <a:t> (</a:t>
            </a:r>
            <a:r>
              <a:rPr lang="en-GB" dirty="0" smtClean="0"/>
              <a:t>in SIDBI complex</a:t>
            </a:r>
            <a:r>
              <a:rPr dirty="0" smtClean="0"/>
              <a:t>)</a:t>
            </a:r>
            <a:endParaRPr dirty="0"/>
          </a:p>
          <a:p>
            <a:pPr marL="280736" indent="-280736">
              <a:buSzPct val="100000"/>
              <a:buChar char="•"/>
            </a:pPr>
            <a:r>
              <a:rPr sz="2800" dirty="0"/>
              <a:t>Labs start on </a:t>
            </a:r>
            <a:r>
              <a:rPr lang="en-US" sz="2800" dirty="0" smtClean="0"/>
              <a:t>July</a:t>
            </a:r>
            <a:r>
              <a:rPr sz="2800" dirty="0" smtClean="0"/>
              <a:t> </a:t>
            </a:r>
            <a:r>
              <a:rPr lang="en-US" sz="2800" dirty="0" smtClean="0"/>
              <a:t>31</a:t>
            </a:r>
            <a:r>
              <a:rPr sz="2800" dirty="0" smtClean="0"/>
              <a:t> </a:t>
            </a:r>
            <a:r>
              <a:rPr sz="2800" dirty="0"/>
              <a:t>(Monday</a:t>
            </a:r>
            <a:r>
              <a:rPr sz="2800" dirty="0" smtClean="0"/>
              <a:t>)</a:t>
            </a:r>
            <a:endParaRPr lang="en-GB" sz="2800" dirty="0" smtClean="0"/>
          </a:p>
          <a:p>
            <a:pPr marL="680786" lvl="1" indent="-280736">
              <a:buSzPct val="100000"/>
              <a:buChar char="•"/>
            </a:pPr>
            <a:r>
              <a:rPr lang="en-GB" sz="2400" dirty="0" smtClean="0"/>
              <a:t>First week labs won’t last more than 60 minutes, just meant to familiarize you with the lab workflow</a:t>
            </a:r>
          </a:p>
          <a:p>
            <a:pPr marL="680786" lvl="1" indent="-280736">
              <a:buSzPct val="100000"/>
              <a:buChar char="•"/>
            </a:pPr>
            <a:r>
              <a:rPr lang="en-GB" sz="2400" dirty="0" smtClean="0"/>
              <a:t>Be sure to enter your IITK email ID in the Google Spreadsheet circulated via email</a:t>
            </a:r>
            <a:endParaRPr lang="en-US" sz="2400" dirty="0" smtClean="0"/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uiExpan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Labs</a:t>
            </a:r>
          </a:p>
        </p:txBody>
      </p:sp>
      <p:sp>
        <p:nvSpPr>
          <p:cNvPr id="279" name="Shape 279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t>Friday/Saturday/Sunday : Could be used to make up for lab days lost due to holidays.</a:t>
            </a:r>
          </a:p>
          <a:p>
            <a:pPr>
              <a:buBlip>
                <a:blip r:embed="rId2"/>
              </a:buBlip>
            </a:pPr>
            <a:r>
              <a:t>There will be Teaching Assistants (TAs) to help in the labs.</a:t>
            </a:r>
          </a:p>
          <a:p>
            <a:pPr>
              <a:buBlip>
                <a:blip r:embed="rId2"/>
              </a:buBlip>
            </a:pPr>
            <a:r>
              <a:t>In each lab, you will be given a few problems to solve.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Students must work on their own.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Discussion is allowed, but </a:t>
            </a:r>
            <a:r>
              <a:rPr>
                <a:solidFill>
                  <a:srgbClr val="FF0000"/>
                </a:solidFill>
              </a:rPr>
              <a:t>sharing of code in any form is NOT permitted.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 Assignments</a:t>
            </a:r>
          </a:p>
        </p:txBody>
      </p:sp>
      <p:sp>
        <p:nvSpPr>
          <p:cNvPr id="284" name="Shape 284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Lab assignment will be posted on the day of the lab, at 2 PM.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It has to be submitted by 5 PM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The first lab starts from Monday </a:t>
            </a:r>
            <a:r>
              <a:rPr lang="en-US" dirty="0" smtClean="0"/>
              <a:t>31st</a:t>
            </a:r>
            <a:r>
              <a:rPr dirty="0" smtClean="0"/>
              <a:t> </a:t>
            </a:r>
            <a:r>
              <a:rPr lang="en-US" dirty="0" smtClean="0"/>
              <a:t>July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In addition, there can be practice problems.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Can be done at your own pace.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Weightage (Theory)</a:t>
            </a:r>
          </a:p>
        </p:txBody>
      </p:sp>
      <p:sp>
        <p:nvSpPr>
          <p:cNvPr id="289" name="Shape 28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 dirty="0"/>
              <a:t>Quizzes: 20%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Minor</a:t>
            </a:r>
            <a:r>
              <a:rPr dirty="0" smtClean="0"/>
              <a:t> </a:t>
            </a:r>
            <a:r>
              <a:rPr dirty="0"/>
              <a:t>quizzes: total weight = 10</a:t>
            </a:r>
            <a:r>
              <a:rPr dirty="0" smtClean="0"/>
              <a:t>%</a:t>
            </a:r>
            <a:endParaRPr lang="en-GB" dirty="0" smtClean="0"/>
          </a:p>
          <a:p>
            <a:pPr lvl="3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Conducted in tutorial hours</a:t>
            </a:r>
            <a:endParaRPr dirty="0"/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</a:t>
            </a:r>
            <a:r>
              <a:rPr dirty="0" smtClean="0"/>
              <a:t>2 </a:t>
            </a:r>
            <a:r>
              <a:rPr dirty="0"/>
              <a:t>Major Quizzes: each 5</a:t>
            </a:r>
            <a:r>
              <a:rPr dirty="0" smtClean="0"/>
              <a:t>%</a:t>
            </a:r>
            <a:endParaRPr lang="en-GB" dirty="0" smtClean="0"/>
          </a:p>
          <a:p>
            <a:pPr lvl="3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/>
              <a:t> </a:t>
            </a:r>
            <a:r>
              <a:rPr lang="en-GB" dirty="0" smtClean="0"/>
              <a:t>Conducted in lecture hours</a:t>
            </a:r>
            <a:endParaRPr dirty="0"/>
          </a:p>
          <a:p>
            <a:pPr marL="228600" indent="-228600">
              <a:buSzPct val="100000"/>
              <a:buChar char="•"/>
            </a:pPr>
            <a:r>
              <a:rPr dirty="0"/>
              <a:t>Midterm: 15% </a:t>
            </a:r>
          </a:p>
          <a:p>
            <a:pPr marL="228600" indent="-228600">
              <a:buSzPct val="100000"/>
              <a:buChar char="•"/>
            </a:pPr>
            <a:r>
              <a:rPr dirty="0"/>
              <a:t>Final exam : 25%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1209</Words>
  <Application>Microsoft Office PowerPoint</Application>
  <PresentationFormat>On-screen Show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ESC101: Introduction to Computing</vt:lpstr>
      <vt:lpstr>Instructor Details</vt:lpstr>
      <vt:lpstr>The Course</vt:lpstr>
      <vt:lpstr>Lectures,  Tutorials</vt:lpstr>
      <vt:lpstr>Tutorials</vt:lpstr>
      <vt:lpstr>Labs</vt:lpstr>
      <vt:lpstr>Labs</vt:lpstr>
      <vt:lpstr>Lab Assignments</vt:lpstr>
      <vt:lpstr>Weightage (Theory)</vt:lpstr>
      <vt:lpstr>Weightage (Lab)</vt:lpstr>
      <vt:lpstr>Semester workload</vt:lpstr>
      <vt:lpstr>Project track</vt:lpstr>
      <vt:lpstr>Semester workload</vt:lpstr>
      <vt:lpstr>Copying</vt:lpstr>
      <vt:lpstr>Copying</vt:lpstr>
      <vt:lpstr>Cheating lab exams</vt:lpstr>
      <vt:lpstr>Absentee Policy</vt:lpstr>
      <vt:lpstr>Course Websites</vt:lpstr>
      <vt:lpstr>Course Materials</vt:lpstr>
      <vt:lpstr>Textbooks</vt:lpstr>
      <vt:lpstr>Mailing…</vt:lpstr>
      <vt:lpstr>Course schedule</vt:lpstr>
      <vt:lpstr>Acknowledgements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Introduction to Computing</dc:title>
  <dc:creator>Nisheeth Srivastava</dc:creator>
  <cp:lastModifiedBy>nisheeth</cp:lastModifiedBy>
  <cp:revision>54</cp:revision>
  <dcterms:modified xsi:type="dcterms:W3CDTF">2017-08-02T04:49:37Z</dcterms:modified>
</cp:coreProperties>
</file>