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5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8/21/2019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3.xml"/><Relationship Id="rId7" Type="http://schemas.openxmlformats.org/officeDocument/2006/relationships/image" Target="../media/image1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Models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 smtClean="0"/>
                  <a:t>OVA – Reduce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binary problems</a:t>
                </a:r>
                <a:endParaRPr lang="en-IN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2838" t="-13636" b="-22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35918"/>
                <a:ext cx="11600328" cy="5300823"/>
              </a:xfrm>
            </p:spPr>
            <p:txBody>
              <a:bodyPr/>
              <a:lstStyle/>
              <a:p>
                <a:r>
                  <a:rPr lang="en-IN" dirty="0" smtClean="0"/>
                  <a:t>Create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binary classification datasets</a:t>
                </a:r>
              </a:p>
              <a:p>
                <a:r>
                  <a:rPr lang="en-IN" dirty="0" smtClean="0"/>
                  <a:t>For each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 smtClean="0"/>
                  <a:t>, create a dataset where</a:t>
                </a:r>
                <a:br>
                  <a:rPr lang="en-IN" dirty="0" smtClean="0"/>
                </a:br>
                <a:r>
                  <a:rPr lang="en-IN" dirty="0" smtClean="0"/>
                  <a:t>points in class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 smtClean="0"/>
                  <a:t> are labelled positive and</a:t>
                </a:r>
                <a:br>
                  <a:rPr lang="en-IN" dirty="0" smtClean="0"/>
                </a:br>
                <a:r>
                  <a:rPr lang="en-IN" dirty="0" smtClean="0"/>
                  <a:t>points of all other classes labelled negative</a:t>
                </a:r>
              </a:p>
              <a:p>
                <a:r>
                  <a:rPr lang="en-IN" dirty="0" smtClean="0"/>
                  <a:t>Learn a model to distinguish</a:t>
                </a:r>
                <a:br>
                  <a:rPr lang="en-IN" dirty="0" smtClean="0"/>
                </a:br>
                <a:r>
                  <a:rPr lang="en-IN" dirty="0" smtClean="0"/>
                  <a:t>data points in class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 smtClean="0"/>
                  <a:t> from</a:t>
                </a:r>
                <a:br>
                  <a:rPr lang="en-IN" dirty="0" smtClean="0"/>
                </a:br>
                <a:r>
                  <a:rPr lang="en-IN" dirty="0" smtClean="0"/>
                  <a:t>those not in class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At test time, predict the class whose model</a:t>
                </a:r>
                <a:br>
                  <a:rPr lang="en-IN" dirty="0" smtClean="0"/>
                </a:br>
                <a:r>
                  <a:rPr lang="en-IN" dirty="0" smtClean="0"/>
                  <a:t>gives the test point the highest score! 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35918"/>
                <a:ext cx="11600328" cy="5300823"/>
              </a:xfrm>
              <a:blipFill>
                <a:blip r:embed="rId6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89" y="3121393"/>
            <a:ext cx="6177507" cy="11540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007" y="1700859"/>
            <a:ext cx="4008675" cy="12603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929" y="4575669"/>
            <a:ext cx="3931569" cy="78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8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 smtClean="0"/>
                  <a:t>OVA – Learn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models together</a:t>
                </a:r>
                <a:endParaRPr lang="en-IN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38" t="-13636" b="-22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3"/>
                <a:ext cx="11938645" cy="6039189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Can introduce the concept of margin here as well</a:t>
                </a:r>
              </a:p>
              <a:p>
                <a:r>
                  <a:rPr lang="en-IN" dirty="0" smtClean="0"/>
                  <a:t>Demand that if the true class of a data point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 smtClean="0"/>
                  <a:t>, then we must have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⟨"/>
                        <m:endChr m:val="⟩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Introducing slack as before allows us to form an optimization problem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 smtClean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1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1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for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all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Can rewrite this in terms of the </a:t>
                </a:r>
                <a:r>
                  <a:rPr lang="en-IN" i="1" dirty="0" smtClean="0"/>
                  <a:t>Crammer-Singer Loss</a:t>
                </a:r>
                <a:r>
                  <a:rPr lang="en-IN" dirty="0" smtClean="0"/>
                  <a:t> (let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 smtClean="0"/>
                  <a:t>)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func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CS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CS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b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3"/>
                <a:ext cx="11938645" cy="6039189"/>
              </a:xfrm>
              <a:blipFill>
                <a:blip r:embed="rId3"/>
                <a:stretch>
                  <a:fillRect l="-562" t="-2422" r="-1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OVA via </a:t>
            </a:r>
            <a:r>
              <a:rPr lang="en-IN" dirty="0" err="1" smtClean="0"/>
              <a:t>Softmax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Just as hinge loss becomes Crammer-Singer loss when looking at </a:t>
                </a:r>
                <a:r>
                  <a:rPr lang="en-IN" dirty="0" err="1" smtClean="0"/>
                  <a:t>multiclassification</a:t>
                </a:r>
                <a:r>
                  <a:rPr lang="en-IN" dirty="0" smtClean="0"/>
                  <a:t>, logistic loss becomes the </a:t>
                </a:r>
                <a:r>
                  <a:rPr lang="en-IN" dirty="0" err="1" smtClean="0"/>
                  <a:t>softmax</a:t>
                </a:r>
                <a:r>
                  <a:rPr lang="en-IN" dirty="0" smtClean="0"/>
                  <a:t> loss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SM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b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ln</m:t>
                    </m:r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IN" sz="4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40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4000" i="1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IN" sz="4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sz="4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sz="4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4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4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sz="40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4000" i="1">
                                                <a:latin typeface="Cambria Math" panose="02040503050406030204" pitchFamily="18" charset="0"/>
                                              </a:rPr>
                                              <m:t>𝜂</m:t>
                                            </m:r>
                                          </m:e>
                                          <m:sub>
                                            <m:r>
                                              <a:rPr lang="en-IN" sz="40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den>
                        </m:f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where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Note that this loss also encourages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N" dirty="0" smtClean="0"/>
                  <a:t> to be the largest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The loss approaches zero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N" dirty="0" smtClean="0"/>
                  <a:t> is enormously larger than </a:t>
                </a:r>
                <a:r>
                  <a:rPr lang="en-IN" dirty="0"/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This ensures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func>
                          <m:func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and 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e>
                    </m:func>
                  </m:oMath>
                </a14:m>
                <a:r>
                  <a:rPr lang="en-IN" dirty="0" smtClean="0"/>
                  <a:t>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Popular since this is differentiable and so gradients can be taken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5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Multiclassification</a:t>
            </a:r>
            <a:r>
              <a:rPr lang="en-IN" dirty="0" smtClean="0"/>
              <a:t> – popular techniques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b="1" dirty="0" smtClean="0"/>
                  <a:t>Decision Trees</a:t>
                </a:r>
                <a:r>
                  <a:rPr lang="en-IN" dirty="0" smtClean="0"/>
                  <a:t>: very popular especially if number of classes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endParaRPr lang="en-IN" b="1" dirty="0" smtClean="0"/>
              </a:p>
              <a:p>
                <a:r>
                  <a:rPr lang="en-IN" b="1" dirty="0" smtClean="0"/>
                  <a:t>OVA</a:t>
                </a:r>
                <a:r>
                  <a:rPr lang="en-IN" dirty="0" smtClean="0"/>
                  <a:t>: can be slow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but ways exist to speed things up</a:t>
                </a:r>
              </a:p>
              <a:p>
                <a:pPr lvl="2"/>
                <a:r>
                  <a:rPr lang="en-IN" dirty="0" smtClean="0"/>
                  <a:t>Crammer Singer present in </a:t>
                </a:r>
                <a:r>
                  <a:rPr lang="en-IN" dirty="0" err="1" smtClean="0"/>
                  <a:t>liblinear</a:t>
                </a:r>
                <a:r>
                  <a:rPr lang="en-IN" dirty="0" smtClean="0"/>
                  <a:t>, </a:t>
                </a:r>
                <a:r>
                  <a:rPr lang="en-IN" dirty="0" err="1" smtClean="0"/>
                  <a:t>sklearn</a:t>
                </a:r>
                <a:r>
                  <a:rPr lang="en-IN" dirty="0" smtClean="0"/>
                  <a:t>. </a:t>
                </a:r>
                <a:r>
                  <a:rPr lang="en-IN" dirty="0" err="1" smtClean="0"/>
                  <a:t>Softmax</a:t>
                </a:r>
                <a:r>
                  <a:rPr lang="en-IN" dirty="0" smtClean="0"/>
                  <a:t> popular in deep learning</a:t>
                </a:r>
              </a:p>
              <a:p>
                <a:r>
                  <a:rPr lang="en-IN" b="1" dirty="0" smtClean="0"/>
                  <a:t>Output Codes</a:t>
                </a:r>
                <a:r>
                  <a:rPr lang="en-IN" dirty="0" smtClean="0"/>
                  <a:t>: convert </a:t>
                </a:r>
                <a:r>
                  <a:rPr lang="en-IN" dirty="0" err="1" smtClean="0"/>
                  <a:t>multiclassification</a:t>
                </a:r>
                <a:r>
                  <a:rPr lang="en-IN" dirty="0" smtClean="0"/>
                  <a:t> into a bunch of regression problems.</a:t>
                </a:r>
              </a:p>
              <a:p>
                <a:pPr lvl="2"/>
                <a:r>
                  <a:rPr lang="en-IN" dirty="0" smtClean="0"/>
                  <a:t>Represent each class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 smtClean="0"/>
                  <a:t> using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-dim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 smtClean="0"/>
                  <a:t>.</a:t>
                </a:r>
              </a:p>
              <a:p>
                <a:pPr lvl="2"/>
                <a:r>
                  <a:rPr lang="en-IN" dirty="0"/>
                  <a:t>S</a:t>
                </a:r>
                <a:r>
                  <a:rPr lang="en-IN" dirty="0" smtClean="0"/>
                  <a:t>olve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regression problems on the data, essentially trying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for data points that belong to class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for data points that belong to class </a:t>
                </a:r>
                <a:r>
                  <a:rPr lang="en-IN" dirty="0" smtClean="0"/>
                  <a:t>2 </a:t>
                </a:r>
                <a:r>
                  <a:rPr lang="en-IN" dirty="0" err="1" smtClean="0"/>
                  <a:t>etc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At test time, predict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numbers for the test point, think of this as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-dim vector and see if this vector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or </a:t>
                </a:r>
                <a:r>
                  <a:rPr lang="en-IN" dirty="0" err="1" smtClean="0"/>
                  <a:t>etc</a:t>
                </a:r>
                <a:r>
                  <a:rPr lang="en-IN" dirty="0" smtClean="0"/>
                  <a:t> …</a:t>
                </a:r>
              </a:p>
              <a:p>
                <a:pPr lvl="2"/>
                <a:r>
                  <a:rPr lang="en-IN" dirty="0" smtClean="0"/>
                  <a:t>Want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to be small for sake of speed but cannot have very small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. The whole purpose of having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dirty="0" smtClean="0"/>
                  <a:t> is to account for regression mistakes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0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grade an exam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58588" y="1006075"/>
            <a:ext cx="3657578" cy="707886"/>
            <a:chOff x="358589" y="4057062"/>
            <a:chExt cx="3657578" cy="707886"/>
          </a:xfrm>
        </p:grpSpPr>
        <p:sp>
          <p:nvSpPr>
            <p:cNvPr id="6" name="TextBox 5"/>
            <p:cNvSpPr txBox="1"/>
            <p:nvPr/>
          </p:nvSpPr>
          <p:spPr>
            <a:xfrm>
              <a:off x="819886" y="4057062"/>
              <a:ext cx="31962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1CA9C4"/>
                  </a:solidFill>
                  <a:effectLst/>
                  <a:uLnTx/>
                  <a:uFillTx/>
                  <a:latin typeface="Nexa Book" panose="02000000000000000000" pitchFamily="2" charset="0"/>
                </a:rPr>
                <a:t>gradescope</a:t>
              </a:r>
              <a:endPara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CA9C4"/>
                </a:solidFill>
                <a:effectLst/>
                <a:uLnTx/>
                <a:uFillTx/>
                <a:latin typeface="Nexa Book" panose="02000000000000000000" pitchFamily="2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58589" y="4194947"/>
              <a:ext cx="490014" cy="438057"/>
              <a:chOff x="1464871" y="3744707"/>
              <a:chExt cx="1825528" cy="163196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464871" y="4754880"/>
                <a:ext cx="365956" cy="621792"/>
              </a:xfrm>
              <a:prstGeom prst="rect">
                <a:avLst/>
              </a:prstGeom>
              <a:solidFill>
                <a:srgbClr val="1CA9C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45341" y="4288536"/>
                <a:ext cx="365956" cy="1088136"/>
              </a:xfrm>
              <a:prstGeom prst="rect">
                <a:avLst/>
              </a:prstGeom>
              <a:solidFill>
                <a:srgbClr val="1CA9C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49243" y="3744707"/>
                <a:ext cx="365956" cy="1631965"/>
              </a:xfrm>
              <a:prstGeom prst="rect">
                <a:avLst/>
              </a:prstGeom>
              <a:solidFill>
                <a:srgbClr val="1CA9C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24443" y="4170698"/>
                <a:ext cx="365956" cy="1205974"/>
              </a:xfrm>
              <a:prstGeom prst="rect">
                <a:avLst/>
              </a:prstGeom>
              <a:solidFill>
                <a:srgbClr val="1CA9C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47" y="4791789"/>
            <a:ext cx="2559182" cy="13653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63" y="3585307"/>
            <a:ext cx="2559182" cy="1365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46" y="2821700"/>
            <a:ext cx="2559182" cy="13653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230" y="5577258"/>
            <a:ext cx="2559182" cy="13653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63" y="5555396"/>
            <a:ext cx="2559182" cy="13653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230" y="3607169"/>
            <a:ext cx="2559182" cy="13653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63" y="1615218"/>
            <a:ext cx="2559182" cy="13653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46" y="851611"/>
            <a:ext cx="2559182" cy="13653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230" y="1637080"/>
            <a:ext cx="2559182" cy="1365320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3239489" y="2331637"/>
            <a:ext cx="4701854" cy="3245621"/>
          </a:xfrm>
          <a:prstGeom prst="ellipse">
            <a:avLst/>
          </a:prstGeom>
          <a:noFill/>
          <a:ln w="381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99832" y="170763"/>
            <a:ext cx="4371533" cy="3222858"/>
          </a:xfrm>
          <a:prstGeom prst="ellipse">
            <a:avLst/>
          </a:prstGeom>
          <a:noFill/>
          <a:ln w="381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62672" y="4116342"/>
            <a:ext cx="4849583" cy="2741657"/>
          </a:xfrm>
          <a:prstGeom prst="ellipse">
            <a:avLst/>
          </a:prstGeom>
          <a:noFill/>
          <a:ln w="381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58588" y="2012149"/>
            <a:ext cx="2831952" cy="1754326"/>
            <a:chOff x="358588" y="2012149"/>
            <a:chExt cx="2831952" cy="1754326"/>
          </a:xfrm>
        </p:grpSpPr>
        <p:grpSp>
          <p:nvGrpSpPr>
            <p:cNvPr id="25" name="Group 24"/>
            <p:cNvGrpSpPr/>
            <p:nvPr/>
          </p:nvGrpSpPr>
          <p:grpSpPr>
            <a:xfrm>
              <a:off x="358588" y="2012149"/>
              <a:ext cx="2831952" cy="1754326"/>
              <a:chOff x="181240" y="4463519"/>
              <a:chExt cx="2831952" cy="1754326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81240" y="4463519"/>
                <a:ext cx="2831952" cy="175432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IN" sz="3600" dirty="0" smtClean="0">
                  <a:solidFill>
                    <a:prstClr val="black"/>
                  </a:solidFill>
                  <a:latin typeface="+mj-lt"/>
                </a:endParaRPr>
              </a:p>
              <a:p>
                <a:r>
                  <a:rPr lang="en-IN" sz="3600" dirty="0" smtClean="0">
                    <a:solidFill>
                      <a:prstClr val="black"/>
                    </a:solidFill>
                    <a:latin typeface="+mj-lt"/>
                  </a:rPr>
                  <a:t>Q1.</a:t>
                </a:r>
                <a:br>
                  <a:rPr lang="en-IN" sz="3600" dirty="0" smtClean="0">
                    <a:solidFill>
                      <a:prstClr val="black"/>
                    </a:solidFill>
                    <a:latin typeface="+mj-lt"/>
                  </a:rPr>
                </a:br>
                <a:endParaRPr lang="en-IN" sz="3600" dirty="0" smtClean="0">
                  <a:solidFill>
                    <a:prstClr val="black"/>
                  </a:solidFill>
                  <a:latin typeface="+mj-lt"/>
                </a:endParaRPr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8805" y="4690612"/>
                <a:ext cx="1913023" cy="1346065"/>
              </a:xfrm>
              <a:prstGeom prst="rect">
                <a:avLst/>
              </a:prstGeom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2060922" y="3335067"/>
              <a:ext cx="10789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solidFill>
                    <a:srgbClr val="FF0000"/>
                  </a:solidFill>
                  <a:latin typeface="+mj-lt"/>
                </a:rPr>
                <a:t>5 marks</a:t>
              </a:r>
              <a:endParaRPr lang="en-US" sz="2000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113785" y="3023423"/>
            <a:ext cx="295326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 smtClean="0">
                <a:solidFill>
                  <a:srgbClr val="7030A0">
                    <a:alpha val="50000"/>
                  </a:srgbClr>
                </a:solidFill>
                <a:latin typeface="Nexa Book" panose="02000000000000000000" pitchFamily="2" charset="0"/>
              </a:rPr>
              <a:t>5/5</a:t>
            </a:r>
            <a:endParaRPr lang="en-US" sz="11500" dirty="0">
              <a:solidFill>
                <a:srgbClr val="7030A0">
                  <a:alpha val="50000"/>
                </a:srgbClr>
              </a:solidFill>
              <a:latin typeface="Nexa Book" panose="02000000000000000000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08967" y="851168"/>
            <a:ext cx="295326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>
                <a:solidFill>
                  <a:srgbClr val="7030A0">
                    <a:alpha val="50000"/>
                  </a:srgbClr>
                </a:solidFill>
                <a:latin typeface="Nexa Book" panose="02000000000000000000" pitchFamily="2" charset="0"/>
              </a:rPr>
              <a:t>4</a:t>
            </a:r>
            <a:r>
              <a:rPr lang="en-IN" sz="11500" dirty="0" smtClean="0">
                <a:solidFill>
                  <a:srgbClr val="7030A0">
                    <a:alpha val="50000"/>
                  </a:srgbClr>
                </a:solidFill>
                <a:latin typeface="Nexa Book" panose="02000000000000000000" pitchFamily="2" charset="0"/>
              </a:rPr>
              <a:t>/5</a:t>
            </a:r>
            <a:endParaRPr lang="en-US" sz="11500" dirty="0">
              <a:solidFill>
                <a:srgbClr val="7030A0">
                  <a:alpha val="50000"/>
                </a:srgbClr>
              </a:solidFill>
              <a:latin typeface="Nexa Book" panose="020000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10832" y="4556146"/>
            <a:ext cx="295326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>
                <a:solidFill>
                  <a:srgbClr val="7030A0">
                    <a:alpha val="50000"/>
                  </a:srgbClr>
                </a:solidFill>
                <a:latin typeface="Nexa Book" panose="02000000000000000000" pitchFamily="2" charset="0"/>
              </a:rPr>
              <a:t>2</a:t>
            </a:r>
            <a:r>
              <a:rPr lang="en-IN" sz="11500" dirty="0" smtClean="0">
                <a:solidFill>
                  <a:srgbClr val="7030A0">
                    <a:alpha val="50000"/>
                  </a:srgbClr>
                </a:solidFill>
                <a:latin typeface="Nexa Book" panose="02000000000000000000" pitchFamily="2" charset="0"/>
              </a:rPr>
              <a:t>/5</a:t>
            </a:r>
            <a:endParaRPr lang="en-US" sz="11500" dirty="0">
              <a:solidFill>
                <a:srgbClr val="7030A0">
                  <a:alpha val="50000"/>
                </a:srgbClr>
              </a:solidFill>
              <a:latin typeface="Nexa Book" panose="02000000000000000000" pitchFamily="2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551596" y="186519"/>
            <a:ext cx="1468606" cy="1238929"/>
            <a:chOff x="12383748" y="1219011"/>
            <a:chExt cx="1862104" cy="1570887"/>
          </a:xfrm>
        </p:grpSpPr>
        <p:sp>
          <p:nvSpPr>
            <p:cNvPr id="35" name="Freeform 34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 35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0" name="Rectangular Callout 39"/>
          <p:cNvSpPr/>
          <p:nvPr/>
        </p:nvSpPr>
        <p:spPr>
          <a:xfrm>
            <a:off x="1017143" y="155641"/>
            <a:ext cx="4141218" cy="868956"/>
          </a:xfrm>
          <a:prstGeom prst="wedgeRectCallout">
            <a:avLst>
              <a:gd name="adj1" fmla="val 62737"/>
              <a:gd name="adj2" fmla="val 4232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Grouping similar objects together is the task of clustering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639" y="5062323"/>
            <a:ext cx="1804758" cy="1804758"/>
          </a:xfrm>
          <a:prstGeom prst="rect">
            <a:avLst/>
          </a:prstGeom>
        </p:spPr>
      </p:pic>
      <p:sp>
        <p:nvSpPr>
          <p:cNvPr id="43" name="Rectangular Callout 42"/>
          <p:cNvSpPr/>
          <p:nvPr/>
        </p:nvSpPr>
        <p:spPr>
          <a:xfrm>
            <a:off x="1536832" y="5235479"/>
            <a:ext cx="5818008" cy="868956"/>
          </a:xfrm>
          <a:prstGeom prst="wedgeRectCallout">
            <a:avLst>
              <a:gd name="adj1" fmla="val -60777"/>
              <a:gd name="adj2" fmla="val 6061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No labels here – that is why clustering is often called an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unsupervised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learning problem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298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0.1414 -0.36412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-18218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31106 -0.5828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47" y="-2914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-0.31094 -0.0453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47" y="-226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85185E-6 L -0.20404 -0.38681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-1935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11111E-6 L 0.24505 0.53241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3" y="2662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22222E-6 L 0.26705 0.1287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46" y="6435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06602 -0.0275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-1389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6 L -0.08477 0.27547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9" grpId="0"/>
      <p:bldP spid="30" grpId="0"/>
      <p:bldP spid="31" grpId="0"/>
      <p:bldP spid="40" grpId="0" animBg="1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278902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Given a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data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Split this set into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disjoint </a:t>
                </a:r>
                <a:r>
                  <a:rPr lang="en-IN" i="1" dirty="0" smtClean="0"/>
                  <a:t>clusters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 smtClean="0"/>
                  <a:t> i.e.</a:t>
                </a:r>
              </a:p>
              <a:p>
                <a:pPr lvl="2"/>
                <a:r>
                  <a:rPr lang="en-IN" dirty="0" smtClean="0"/>
                  <a:t>Assign every data point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 smtClean="0"/>
                  <a:t> to one of the subsets,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(note that every data point is assigned to exactly one cluster) so that</a:t>
                </a:r>
              </a:p>
              <a:p>
                <a:pPr lvl="2"/>
                <a:r>
                  <a:rPr lang="en-IN" dirty="0" smtClean="0"/>
                  <a:t>Data points assigned to the same subset are “similar” to each other, e.g.</a:t>
                </a:r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 smtClean="0"/>
                  <a:t> for some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 smtClean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is small</a:t>
                </a:r>
              </a:p>
              <a:p>
                <a:r>
                  <a:rPr lang="en-IN" dirty="0" smtClean="0"/>
                  <a:t>The K-means problem asks this problem a bit differently</a:t>
                </a:r>
              </a:p>
              <a:p>
                <a:pPr algn="ctr"/>
                <a:r>
                  <a:rPr lang="en-IN" dirty="0"/>
                  <a:t>Split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into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 </a:t>
                </a:r>
                <a:r>
                  <a:rPr lang="en-IN" i="1" dirty="0" smtClean="0"/>
                  <a:t>clusters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i="1" dirty="0" smtClean="0"/>
                  <a:t> and find a prototype for each</a:t>
                </a:r>
                <a:br>
                  <a:rPr lang="en-IN" i="1" dirty="0" smtClean="0"/>
                </a:br>
                <a:r>
                  <a:rPr lang="en-IN" i="1" dirty="0" smtClean="0"/>
                  <a:t>cluster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i="1" dirty="0" smtClean="0"/>
                  <a:t> </a:t>
                </a:r>
                <a:r>
                  <a:rPr lang="en-IN" i="1" dirty="0" err="1" smtClean="0"/>
                  <a:t>s.t.</a:t>
                </a:r>
                <a:r>
                  <a:rPr lang="en-IN" i="1" dirty="0" smtClean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i="1" dirty="0" smtClean="0"/>
                  <a:t> is assigned to cluster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i="1" dirty="0" smtClean="0"/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i="1" dirty="0" smtClean="0"/>
                  <a:t>,</a:t>
                </a:r>
                <a:br>
                  <a:rPr lang="en-IN" i="1" dirty="0" smtClean="0"/>
                </a:br>
                <a:r>
                  <a:rPr lang="en-IN" i="1" dirty="0" smtClean="0"/>
                  <a:t>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is </a:t>
                </a:r>
                <a:r>
                  <a:rPr lang="en-IN" dirty="0" smtClean="0"/>
                  <a:t>small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i="1" dirty="0" smtClean="0"/>
                  <a:t> is close to prototype of its cluster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278902"/>
              </a:xfrm>
              <a:blipFill>
                <a:blip r:embed="rId2"/>
                <a:stretch>
                  <a:fillRect l="-578" t="-2656" r="-9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0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K-means clustering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sz="4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4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4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I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4000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 sz="4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  <m:r>
                                  <a:rPr lang="en-IN" sz="40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sz="4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4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IN" sz="4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40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4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sz="4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4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sz="4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4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I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IN" sz="4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40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I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IN" sz="4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IN" sz="4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9"/>
                                  </m:rPr>
                                  <a:rPr lang="en-IN" sz="4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sz="4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I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sz="4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4000" b="1" i="0" smtClean="0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sz="4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sz="4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4000" b="1">
                                                <a:latin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 sz="40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en-IN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This optimization problem is NP hard to solve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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Popular heuristic: </a:t>
                </a:r>
                <a:r>
                  <a:rPr lang="en-IN" i="1" dirty="0" smtClean="0">
                    <a:sym typeface="Wingdings" panose="05000000000000000000" pitchFamily="2" charset="2"/>
                  </a:rPr>
                  <a:t>Lloyd’s algorithm (o</a:t>
                </a:r>
                <a:r>
                  <a:rPr lang="en-IN" dirty="0" smtClean="0">
                    <a:sym typeface="Wingdings" panose="05000000000000000000" pitchFamily="2" charset="2"/>
                  </a:rPr>
                  <a:t>ften called </a:t>
                </a:r>
                <a:r>
                  <a:rPr lang="en-IN" i="1" dirty="0" smtClean="0">
                    <a:sym typeface="Wingdings" panose="05000000000000000000" pitchFamily="2" charset="2"/>
                  </a:rPr>
                  <a:t>k-means algorithm</a:t>
                </a:r>
                <a:r>
                  <a:rPr lang="en-IN" dirty="0" smtClean="0">
                    <a:sym typeface="Wingdings" panose="05000000000000000000" pitchFamily="2" charset="2"/>
                  </a:rPr>
                  <a:t>)</a:t>
                </a:r>
              </a:p>
              <a:p>
                <a:pPr lvl="2"/>
                <a:r>
                  <a:rPr lang="en-IN" dirty="0" smtClean="0">
                    <a:sym typeface="Wingdings" panose="05000000000000000000" pitchFamily="2" charset="2"/>
                  </a:rPr>
                  <a:t>Uses a technique called </a:t>
                </a:r>
                <a:r>
                  <a:rPr lang="en-IN" i="1" dirty="0" smtClean="0">
                    <a:sym typeface="Wingdings" panose="05000000000000000000" pitchFamily="2" charset="2"/>
                  </a:rPr>
                  <a:t>alternating minimization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b="1" dirty="0" smtClean="0">
                    <a:sym typeface="Wingdings" panose="05000000000000000000" pitchFamily="2" charset="2"/>
                  </a:rPr>
                  <a:t>Observation 1</a:t>
                </a:r>
                <a:r>
                  <a:rPr lang="en-IN" dirty="0" smtClean="0">
                    <a:sym typeface="Wingdings" panose="05000000000000000000" pitchFamily="2" charset="2"/>
                  </a:rPr>
                  <a:t>: if we fix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IN" dirty="0" smtClean="0"/>
                  <a:t>, obtaining optimal assignments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is very simple</a:t>
                </a:r>
              </a:p>
              <a:p>
                <a:pPr lvl="2"/>
                <a:r>
                  <a:rPr lang="en-IN" dirty="0" smtClean="0"/>
                  <a:t>Assign each data point to the cluster whose prototype is closest!</a:t>
                </a:r>
              </a:p>
              <a:p>
                <a:pPr lvl="2"/>
                <a:r>
                  <a:rPr lang="en-IN" b="1" dirty="0" smtClean="0"/>
                  <a:t>Observation 2</a:t>
                </a:r>
                <a:r>
                  <a:rPr lang="en-IN" dirty="0" smtClean="0"/>
                  <a:t>: if we fix all assignments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, obtaining optimal prototypes simple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e>
                            </m:d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9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en-IN" dirty="0" smtClean="0"/>
                  <a:t> -- all that is needed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9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m:rPr>
                                    <m:brk m:alnAt="9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9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Apply first order optimality to deduce that optimal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IN" dirty="0" smtClean="0"/>
                  <a:t> is simply the average of all data points assigned to the cluster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 smtClean="0"/>
                  <a:t> – repeat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Keep repeating these two steps again and again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r="-460" b="-11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063309" y="1378666"/>
                <a:ext cx="6318732" cy="420749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 smtClean="0">
                    <a:latin typeface="+mj-lt"/>
                  </a:rPr>
                  <a:t>K-MEANS/LLOYD’S ALGORITHM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Initialize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+mj-lt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i="1">
                                <a:latin typeface="+mj-lt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latin typeface="+mj-lt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1">
                                    <a:latin typeface="+mj-lt"/>
                                  </a:rPr>
                                  <m:t>𝝁</m:t>
                                </m:r>
                              </m:e>
                              <m:sup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3200" b="0" i="1" smtClean="0">
                            <a:latin typeface="+mj-lt"/>
                          </a:rPr>
                          <m:t>=1…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b="1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+mj-lt"/>
                      </a:rPr>
                      <m:t>𝑖</m:t>
                    </m:r>
                    <m:r>
                      <a:rPr lang="en-IN" sz="3200" b="0" i="1" smtClean="0">
                        <a:latin typeface="+mj-lt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+mj-lt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3200" b="0" dirty="0" smtClean="0">
                    <a:latin typeface="+mj-lt"/>
                  </a:rPr>
                  <a:t>, u</a:t>
                </a:r>
                <a:r>
                  <a:rPr lang="en-IN" sz="3200" dirty="0" smtClean="0">
                    <a:latin typeface="+mj-lt"/>
                  </a:rPr>
                  <a:t>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+mj-lt"/>
                  </a:rPr>
                  <a:t> using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32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latin typeface="+mj-lt"/>
                              </a:rPr>
                            </m:ctrlPr>
                          </m:sSupPr>
                          <m:e>
                            <m:r>
                              <a:rPr lang="en-IN" sz="3200" b="1" i="1" smtClean="0">
                                <a:latin typeface="+mj-lt"/>
                              </a:rPr>
                              <m:t>𝝁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endParaRPr lang="en-IN" sz="3200" b="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3200" i="1">
                        <a:latin typeface="+mj-lt"/>
                      </a:rPr>
                      <m:t>=</m:t>
                    </m:r>
                    <m:func>
                      <m:funcPr>
                        <m:ctrlPr>
                          <a:rPr lang="en-IN" sz="3200" i="1">
                            <a:latin typeface="+mj-lt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>
                            <a:latin typeface="+mj-lt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3200" i="1">
                                <a:latin typeface="+mj-lt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3200" i="1">
                                    <a:latin typeface="+mj-lt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>
                                    <a:latin typeface="+mj-lt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lim>
                            </m:limLow>
                          </m:fName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IN" sz="3200" i="1">
                                    <a:latin typeface="+mj-lt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sz="3200" i="1">
                                        <a:latin typeface="+mj-lt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3200" b="1" i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sz="3200" i="1">
                                        <a:latin typeface="+mj-lt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sz="3200" i="1">
                                            <a:latin typeface="+mj-lt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3200" b="1" i="0">
                                            <a:latin typeface="+mj-lt"/>
                                          </a:rPr>
                                          <m:t>𝛍</m:t>
                                        </m:r>
                                      </m:e>
                                      <m:sup>
                                        <m:r>
                                          <a:rPr lang="en-IN" sz="32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IN" sz="3200" i="1">
                                    <a:latin typeface="+mj-lt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sz="3200" i="1">
                                    <a:latin typeface="+mj-lt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</m:oMath>
                </a14:m>
                <a:endParaRPr lang="en-US" sz="3200" dirty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3200" dirty="0" smtClean="0">
                    <a:latin typeface="+mj-lt"/>
                  </a:rPr>
                  <a:t> # points assigned to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sz="3200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+mj-lt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+mj-lt"/>
                          </a:rPr>
                          <m:t>𝛍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IN" sz="3200" i="1">
                        <a:latin typeface="+mj-lt"/>
                      </a:rPr>
                      <m:t>=</m:t>
                    </m:r>
                    <m:f>
                      <m:fPr>
                        <m:ctrlPr>
                          <a:rPr lang="en-IN" sz="3200" b="0" i="1" smtClean="0">
                            <a:latin typeface="+mj-lt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+mj-lt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IN" sz="3200" i="1">
                            <a:latin typeface="+mj-lt"/>
                          </a:rPr>
                        </m:ctrlPr>
                      </m:naryPr>
                      <m:sub>
                        <m:r>
                          <a:rPr lang="en-IN" sz="3200" i="1">
                            <a:latin typeface="+mj-lt"/>
                          </a:rPr>
                          <m:t>𝑖</m:t>
                        </m:r>
                        <m:r>
                          <a:rPr lang="en-IN" sz="3200" b="0" i="1" smtClean="0">
                            <a:latin typeface="+mj-lt"/>
                          </a:rPr>
                          <m:t>:</m:t>
                        </m:r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Repeat until convergence</a:t>
                </a:r>
                <a:endParaRPr lang="en-US" sz="32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309" y="1378666"/>
                <a:ext cx="6318732" cy="4207498"/>
              </a:xfrm>
              <a:prstGeom prst="rect">
                <a:avLst/>
              </a:prstGeom>
              <a:blipFill>
                <a:blip r:embed="rId3"/>
                <a:stretch>
                  <a:fillRect l="-2303" t="-1724" b="-2874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2" y="36191"/>
            <a:ext cx="1817669" cy="1817669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926596" y="70533"/>
            <a:ext cx="8039337" cy="1006748"/>
          </a:xfrm>
          <a:prstGeom prst="wedgeRectCallout">
            <a:avLst>
              <a:gd name="adj1" fmla="val -56815"/>
              <a:gd name="adj2" fmla="val 5653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Looks a bit like coordinate minimization where we fix all but one coordinate and update that one coordinate to its optimal value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385076" y="5483235"/>
            <a:ext cx="1468606" cy="1238929"/>
            <a:chOff x="12383748" y="1219011"/>
            <a:chExt cx="1862104" cy="1570887"/>
          </a:xfrm>
        </p:grpSpPr>
        <p:sp>
          <p:nvSpPr>
            <p:cNvPr id="9" name="Freeform 8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Rectangular Callout 13"/>
          <p:cNvSpPr/>
          <p:nvPr/>
        </p:nvSpPr>
        <p:spPr>
          <a:xfrm>
            <a:off x="4130048" y="5853208"/>
            <a:ext cx="6129470" cy="868956"/>
          </a:xfrm>
          <a:prstGeom prst="wedgeRectCallout">
            <a:avLst>
              <a:gd name="adj1" fmla="val 62737"/>
              <a:gd name="adj2" fmla="val 4232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True, coordinate minimization can be thought of as a special case of alternating optimization </a:t>
            </a:r>
            <a:r>
              <a:rPr lang="en-IN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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17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926174"/>
          </a:xfrm>
        </p:spPr>
        <p:txBody>
          <a:bodyPr>
            <a:normAutofit/>
          </a:bodyPr>
          <a:lstStyle/>
          <a:p>
            <a:r>
              <a:rPr lang="en-US" dirty="0" smtClean="0"/>
              <a:t>Quiz 1 marks released on </a:t>
            </a:r>
            <a:r>
              <a:rPr lang="en-US" dirty="0" err="1" smtClean="0"/>
              <a:t>Gradescope</a:t>
            </a:r>
            <a:endParaRPr lang="en-US" dirty="0"/>
          </a:p>
          <a:p>
            <a:pPr lvl="2"/>
            <a:r>
              <a:rPr lang="en-US" dirty="0" smtClean="0"/>
              <a:t>Please submit any and all regrading requests by 25</a:t>
            </a:r>
            <a:r>
              <a:rPr lang="en-US" baseline="30000" dirty="0" smtClean="0"/>
              <a:t>th</a:t>
            </a:r>
            <a:r>
              <a:rPr lang="en-US" dirty="0" smtClean="0"/>
              <a:t> August, 2019</a:t>
            </a:r>
          </a:p>
          <a:p>
            <a:pPr lvl="2"/>
            <a:r>
              <a:rPr lang="en-US" dirty="0" smtClean="0"/>
              <a:t>Will close regrading requests for quiz 1 after that</a:t>
            </a:r>
            <a:endParaRPr lang="en-US" dirty="0" smtClean="0"/>
          </a:p>
          <a:p>
            <a:pPr lvl="2"/>
            <a:r>
              <a:rPr lang="en-US" dirty="0" smtClean="0"/>
              <a:t>Regrading requests entertained only if rubrics were applied incorrectly or else if the rubrics missed a way of </a:t>
            </a:r>
            <a:r>
              <a:rPr lang="en-US" b="1" dirty="0" smtClean="0"/>
              <a:t>completely correctly </a:t>
            </a:r>
            <a:r>
              <a:rPr lang="en-US" dirty="0" smtClean="0"/>
              <a:t>solving the problem</a:t>
            </a:r>
          </a:p>
          <a:p>
            <a:pPr lvl="2"/>
            <a:r>
              <a:rPr lang="en-US" dirty="0" smtClean="0"/>
              <a:t>No more “partial” mark rubric will be added now</a:t>
            </a:r>
            <a:endParaRPr lang="en-US" dirty="0" smtClean="0"/>
          </a:p>
          <a:p>
            <a:r>
              <a:rPr lang="en-US" dirty="0" smtClean="0"/>
              <a:t>Assignment 1 released</a:t>
            </a:r>
          </a:p>
          <a:p>
            <a:pPr lvl="2"/>
            <a:r>
              <a:rPr lang="en-US" dirty="0" smtClean="0"/>
              <a:t>Two part submission: </a:t>
            </a:r>
            <a:r>
              <a:rPr lang="en-US" dirty="0" err="1" smtClean="0"/>
              <a:t>Gradescope</a:t>
            </a:r>
            <a:r>
              <a:rPr lang="en-US" dirty="0" smtClean="0"/>
              <a:t> (.pdf) + website (.</a:t>
            </a:r>
            <a:r>
              <a:rPr lang="en-US" dirty="0" err="1" smtClean="0"/>
              <a:t>py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Deadline: </a:t>
            </a:r>
            <a:r>
              <a:rPr lang="en-IN" dirty="0"/>
              <a:t>01 September, 11:59PM </a:t>
            </a:r>
            <a:r>
              <a:rPr lang="en-IN" dirty="0" smtClean="0"/>
              <a:t>IST</a:t>
            </a:r>
          </a:p>
          <a:p>
            <a:pPr lvl="2"/>
            <a:r>
              <a:rPr lang="en-IN" dirty="0" err="1" smtClean="0"/>
              <a:t>Gradescope</a:t>
            </a:r>
            <a:r>
              <a:rPr lang="en-IN" dirty="0" smtClean="0"/>
              <a:t> will stop accepting submissions after this deadline</a:t>
            </a:r>
          </a:p>
          <a:p>
            <a:pPr lvl="2"/>
            <a:r>
              <a:rPr lang="en-IN" dirty="0" smtClean="0"/>
              <a:t>Google form will also close down after this deadline</a:t>
            </a:r>
          </a:p>
          <a:p>
            <a:pPr lvl="2"/>
            <a:r>
              <a:rPr lang="en-IN" dirty="0" smtClean="0"/>
              <a:t>We will run a script to download code files after this deadline – make sure your file is present at the location you submitted in the Google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 of Last Lecture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</p:spPr>
            <p:txBody>
              <a:bodyPr/>
              <a:lstStyle/>
              <a:p>
                <a:r>
                  <a:rPr lang="en-IN" dirty="0" smtClean="0"/>
                  <a:t>Coordinate Methods for speedy optimization</a:t>
                </a:r>
              </a:p>
              <a:p>
                <a:pPr lvl="2"/>
                <a:r>
                  <a:rPr lang="en-IN" dirty="0" smtClean="0"/>
                  <a:t>Coordinate Ascent/Descent as well as Coordinate Maximization/Minimization</a:t>
                </a:r>
              </a:p>
              <a:p>
                <a:pPr lvl="2"/>
                <a:r>
                  <a:rPr lang="en-IN" dirty="0" smtClean="0"/>
                  <a:t>Application to CSVM dual problem – superior performance</a:t>
                </a:r>
              </a:p>
              <a:p>
                <a:r>
                  <a:rPr lang="en-IN" dirty="0" smtClean="0"/>
                  <a:t>Loss functions for binary classification problems</a:t>
                </a:r>
              </a:p>
              <a:p>
                <a:pPr lvl="2"/>
                <a:r>
                  <a:rPr lang="en-IN" dirty="0" smtClean="0"/>
                  <a:t>Hinge loss, Squared hinge loss, Logistic loss</a:t>
                </a:r>
              </a:p>
              <a:p>
                <a:r>
                  <a:rPr lang="en-IN" dirty="0" smtClean="0"/>
                  <a:t>Regression problems: solutions using </a:t>
                </a:r>
                <a:r>
                  <a:rPr lang="en-IN" dirty="0" err="1" smtClean="0"/>
                  <a:t>kNN</a:t>
                </a:r>
                <a:r>
                  <a:rPr lang="en-IN" dirty="0" smtClean="0"/>
                  <a:t>, DT</a:t>
                </a:r>
              </a:p>
              <a:p>
                <a:r>
                  <a:rPr lang="en-IN" dirty="0" smtClean="0"/>
                  <a:t>Loss functions for regression problems</a:t>
                </a:r>
              </a:p>
              <a:p>
                <a:pPr lvl="2"/>
                <a:r>
                  <a:rPr lang="en-IN" dirty="0" smtClean="0"/>
                  <a:t>Absolute Loss, Squared Loss, </a:t>
                </a:r>
                <a:r>
                  <a:rPr lang="en-IN" dirty="0" err="1" smtClean="0"/>
                  <a:t>Vapnik’s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 smtClean="0"/>
                  <a:t>-insensitive loss, Huber loss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 smtClean="0"/>
                  <a:t>(also called </a:t>
                </a:r>
                <a:r>
                  <a:rPr lang="en-IN" i="1" dirty="0" smtClean="0"/>
                  <a:t>ridge regression</a:t>
                </a:r>
                <a:r>
                  <a:rPr lang="en-IN" dirty="0" smtClean="0"/>
                  <a:t>)</a:t>
                </a:r>
                <a:endParaRPr lang="en-IN" dirty="0"/>
              </a:p>
              <a:p>
                <a:endParaRPr lang="en-IN" dirty="0" smtClean="0"/>
              </a:p>
              <a:p>
                <a:pPr lvl="2"/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  <a:blipFill>
                <a:blip r:embed="rId2"/>
                <a:stretch>
                  <a:fillRect l="-562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3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Regularization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umbrella term used in ML to describe a whole family of steps taken to prevent ML </a:t>
            </a:r>
            <a:r>
              <a:rPr lang="en-IN" dirty="0" err="1" smtClean="0"/>
              <a:t>algos</a:t>
            </a:r>
            <a:r>
              <a:rPr lang="en-IN" dirty="0" smtClean="0"/>
              <a:t> from suffering from problems in data</a:t>
            </a:r>
          </a:p>
          <a:p>
            <a:r>
              <a:rPr lang="en-IN" dirty="0" smtClean="0"/>
              <a:t>These help ML </a:t>
            </a:r>
            <a:r>
              <a:rPr lang="en-IN" dirty="0" err="1" smtClean="0"/>
              <a:t>algos</a:t>
            </a:r>
            <a:r>
              <a:rPr lang="en-IN" dirty="0" smtClean="0"/>
              <a:t> offer stable behaviour even if data misbehaves</a:t>
            </a:r>
          </a:p>
          <a:p>
            <a:r>
              <a:rPr lang="en-IN" dirty="0" smtClean="0"/>
              <a:t>In an ideal world where data is perfectly clean and there is plenty of data available, there would be no need for any regularization!</a:t>
            </a:r>
          </a:p>
          <a:p>
            <a:r>
              <a:rPr lang="en-IN" dirty="0" smtClean="0"/>
              <a:t>How to do regularization is often decided without looking at data</a:t>
            </a:r>
          </a:p>
          <a:p>
            <a:r>
              <a:rPr lang="en-IN" dirty="0" smtClean="0"/>
              <a:t>However, regularization usually involves its own </a:t>
            </a:r>
            <a:r>
              <a:rPr lang="en-IN" dirty="0" err="1" smtClean="0"/>
              <a:t>hyperparameters</a:t>
            </a:r>
            <a:r>
              <a:rPr lang="en-IN" dirty="0" smtClean="0"/>
              <a:t> that need to be tuned using data itself (using validation techniques)</a:t>
            </a:r>
          </a:p>
          <a:p>
            <a:r>
              <a:rPr lang="en-IN" dirty="0" smtClean="0"/>
              <a:t>In general, regularization techniques prevent the model from just blindly doing well on data (since data cannot be trusted)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1035531"/>
            <a:ext cx="1817669" cy="1817669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926598" y="1104214"/>
            <a:ext cx="5076876" cy="868956"/>
          </a:xfrm>
          <a:prstGeom prst="wedgeRectCallout">
            <a:avLst>
              <a:gd name="adj1" fmla="val -60777"/>
              <a:gd name="adj2" fmla="val 6061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Makes sense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since regularization is supposed to protect us from data issues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611301" y="1573960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6874299" y="1893399"/>
            <a:ext cx="3724623" cy="868956"/>
          </a:xfrm>
          <a:prstGeom prst="wedgeRectCallout">
            <a:avLst>
              <a:gd name="adj1" fmla="val 62737"/>
              <a:gd name="adj2" fmla="val 4232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So regularization can be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somewhat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data dependent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969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Regularization by adding a regularizer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 smtClean="0"/>
                  <a:t>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 smtClean="0"/>
                  <a:t> term above is called the </a:t>
                </a:r>
                <a:r>
                  <a:rPr lang="en-IN" i="1" dirty="0" smtClean="0"/>
                  <a:t>L2 regularizer</a:t>
                </a:r>
                <a:r>
                  <a:rPr lang="en-IN" dirty="0" smtClean="0"/>
                  <a:t> (or the squared L2 regularizer if we want to be very specific)</a:t>
                </a:r>
              </a:p>
              <a:p>
                <a:r>
                  <a:rPr lang="en-IN" dirty="0" smtClean="0"/>
                  <a:t>In binary classification settings, we saw that this regularizer encourages a large margin</a:t>
                </a:r>
              </a:p>
              <a:p>
                <a:r>
                  <a:rPr lang="en-IN" dirty="0" smtClean="0"/>
                  <a:t>In regression settings it ensures uniqueness of solution</a:t>
                </a:r>
              </a:p>
              <a:p>
                <a:pPr lvl="2"/>
                <a:r>
                  <a:rPr lang="en-IN" dirty="0" smtClean="0"/>
                  <a:t>Recall that the closed form solution is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is non-invertible then we have infinitely many solutions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Having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 smtClean="0"/>
                  <a:t> ensures unique solution no matter what the data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8599" y="267917"/>
            <a:ext cx="1787788" cy="1787788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616449" y="36190"/>
            <a:ext cx="10053466" cy="1510301"/>
          </a:xfrm>
          <a:prstGeom prst="wedgeRectCallout">
            <a:avLst>
              <a:gd name="adj1" fmla="val 54835"/>
              <a:gd name="adj2" fmla="val 3767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 regularizer essentially tells the optimizer to not just blindly return a model that does well on data (according to the loss function), but rather return a model that does well and is 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simple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. The L2 regularizer defines 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simplicity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using the L2 norm (or Euclidean length). A model is simple if it has small L2 norm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495" y="2391769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ular Callout 10"/>
              <p:cNvSpPr/>
              <p:nvPr/>
            </p:nvSpPr>
            <p:spPr>
              <a:xfrm>
                <a:off x="1068512" y="1820584"/>
                <a:ext cx="9458828" cy="1771269"/>
              </a:xfrm>
              <a:prstGeom prst="wedgeRectCallout">
                <a:avLst>
                  <a:gd name="adj1" fmla="val 58520"/>
                  <a:gd name="adj2" fmla="val 4048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In binary classification, simple models also had large margins. However, be careful not to over regularize.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If you use a very large value of regularization constant e.g.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(or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in SVM) then you may get a very useless model that does not fit data at all i.e. does not care to do well on data at all!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12" y="1820584"/>
                <a:ext cx="9458828" cy="1771269"/>
              </a:xfrm>
              <a:prstGeom prst="wedgeRectCallout">
                <a:avLst>
                  <a:gd name="adj1" fmla="val 58520"/>
                  <a:gd name="adj2" fmla="val 40483"/>
                </a:avLst>
              </a:prstGeom>
              <a:blipFill>
                <a:blip r:embed="rId5"/>
                <a:stretch>
                  <a:fillRect l="-591" b="-67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244" y="4448725"/>
            <a:ext cx="1787143" cy="1787143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1345915" y="3865947"/>
            <a:ext cx="9181426" cy="1734172"/>
          </a:xfrm>
          <a:prstGeom prst="wedgeRectCallout">
            <a:avLst>
              <a:gd name="adj1" fmla="val 58451"/>
              <a:gd name="adj2" fmla="val 4899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key is moderation.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Usually regularization constants are chosen using validation. Other important considerations include: how noisy do we expect data to be and how much data do we have.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Rule of thumb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: as you have more and more dat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a, you can safely afford to regularize less and less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91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popular </a:t>
            </a:r>
            <a:r>
              <a:rPr lang="en-IN" dirty="0" err="1" smtClean="0"/>
              <a:t>regularizers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3"/>
                <a:ext cx="11938645" cy="5905625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The other most popular regularizer is the L1 regularizer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LASSO: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L1-reg SVM: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The L1 regularizer prefers model vectors that have lots of coordinates whose value is either 0 or close to 0 – called </a:t>
                </a:r>
                <a:r>
                  <a:rPr lang="en-IN" i="1" dirty="0" smtClean="0"/>
                  <a:t>sparse</a:t>
                </a:r>
                <a:r>
                  <a:rPr lang="en-IN" dirty="0" smtClean="0"/>
                  <a:t> vectors</a:t>
                </a:r>
              </a:p>
              <a:p>
                <a:r>
                  <a:rPr lang="en-IN" dirty="0" smtClean="0"/>
                  <a:t>Often, we make coordinates close to zero actually zero to save space</a:t>
                </a:r>
              </a:p>
              <a:p>
                <a:r>
                  <a:rPr lang="en-IN" dirty="0" smtClean="0"/>
                  <a:t>Sparse models are faster at test time, also consume less memory</a:t>
                </a:r>
              </a:p>
              <a:p>
                <a:r>
                  <a:rPr lang="en-IN" dirty="0" smtClean="0"/>
                  <a:t>Very popular in high dimensional problems e.g.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r>
                  <a:rPr lang="en-IN" dirty="0" smtClean="0"/>
                  <a:t> million</a:t>
                </a:r>
              </a:p>
              <a:p>
                <a:r>
                  <a:rPr lang="en-IN" dirty="0" smtClean="0"/>
                  <a:t>Since L1 norm is non-differentiable, need to use </a:t>
                </a:r>
                <a:r>
                  <a:rPr lang="en-IN" dirty="0" err="1" smtClean="0"/>
                  <a:t>subgradient</a:t>
                </a:r>
                <a:r>
                  <a:rPr lang="en-IN" dirty="0" smtClean="0"/>
                  <a:t> methods</a:t>
                </a:r>
              </a:p>
              <a:p>
                <a:r>
                  <a:rPr lang="en-IN" dirty="0" smtClean="0"/>
                  <a:t>Much better method: something called </a:t>
                </a:r>
                <a:r>
                  <a:rPr lang="en-IN" i="1" dirty="0" smtClean="0"/>
                  <a:t>proximal gradient descent</a:t>
                </a:r>
                <a:endParaRPr lang="en-IN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3"/>
                <a:ext cx="11938645" cy="5905625"/>
              </a:xfrm>
              <a:blipFill>
                <a:blip r:embed="rId2"/>
                <a:stretch>
                  <a:fillRect l="-562" t="-2477" b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667" y="662236"/>
            <a:ext cx="1787143" cy="17871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ular Callout 5"/>
              <p:cNvSpPr/>
              <p:nvPr/>
            </p:nvSpPr>
            <p:spPr>
              <a:xfrm>
                <a:off x="1463436" y="36190"/>
                <a:ext cx="9180162" cy="1967271"/>
              </a:xfrm>
              <a:prstGeom prst="wedgeRectCallout">
                <a:avLst>
                  <a:gd name="adj1" fmla="val 57073"/>
                  <a:gd name="adj2" fmla="val 3871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  <m:d>
                          <m:dPr>
                            <m:begChr m:val="⟨"/>
                            <m:endChr m:val="⟩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If you pay close attention, then the dual of CSVM also has L1 regularization on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</m:d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. Note that the dual does indeed have sparse solutions (i.e. not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) which means not every vector becomes a support vector!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436" y="36190"/>
                <a:ext cx="9180162" cy="1967271"/>
              </a:xfrm>
              <a:prstGeom prst="wedgeRectCallout">
                <a:avLst>
                  <a:gd name="adj1" fmla="val 57073"/>
                  <a:gd name="adj2" fmla="val 38714"/>
                </a:avLst>
              </a:prstGeom>
              <a:blipFill>
                <a:blip r:embed="rId4"/>
                <a:stretch>
                  <a:fillRect l="-741" b="-121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51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Regularization by Early Stopping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Sometimes, ML practitioners stop an optimizer well before it has solved the optimization problem fully – sometimes due to timeout but sometimes deliberately</a:t>
            </a:r>
          </a:p>
          <a:p>
            <a:r>
              <a:rPr lang="en-IN" dirty="0" smtClean="0"/>
              <a:t>Note that this automatically prevents the model from fitting the data too closely (this is good if the data was noisy or had outliers)</a:t>
            </a:r>
          </a:p>
          <a:p>
            <a:r>
              <a:rPr lang="en-IN" dirty="0" smtClean="0"/>
              <a:t>This often happens implicitly with complex optimization problems e.g. training deep networks where the person training the network gets tired and gives up training – gets some regularization for free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Be careful not to misuse this – if you stop too early, you may just get an </a:t>
            </a:r>
            <a:r>
              <a:rPr lang="en-IN" dirty="0" err="1" smtClean="0">
                <a:sym typeface="Wingdings" panose="05000000000000000000" pitchFamily="2" charset="2"/>
              </a:rPr>
              <a:t>overregularized</a:t>
            </a:r>
            <a:r>
              <a:rPr lang="en-IN" dirty="0" smtClean="0">
                <a:sym typeface="Wingdings" panose="05000000000000000000" pitchFamily="2" charset="2"/>
              </a:rPr>
              <a:t> model that does not fit data at all i.e. does not do well on data at all!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9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Regularization by adding noise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A slightly counter-intuitive way of regularization (considering that regularization is supposed to save us from noise in data)</a:t>
                </a:r>
              </a:p>
              <a:p>
                <a:r>
                  <a:rPr lang="en-IN" dirty="0" smtClean="0"/>
                  <a:t>Add controlled noise to data so that the model learns to perform well despite noise – note that it does not fit the data exactly here either</a:t>
                </a:r>
              </a:p>
              <a:p>
                <a:r>
                  <a:rPr lang="en-IN" dirty="0" smtClean="0"/>
                  <a:t>Most well-known instance of this technique is the practice of dropout in deep learning – randomly make features go missing</a:t>
                </a:r>
              </a:p>
              <a:p>
                <a:r>
                  <a:rPr lang="en-IN" dirty="0" smtClean="0"/>
                  <a:t>Related methods: learn not from entire data, but a subset of the data</a:t>
                </a:r>
              </a:p>
              <a:p>
                <a:pPr lvl="2"/>
                <a:r>
                  <a:rPr lang="en-IN" dirty="0" smtClean="0"/>
                  <a:t>Of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 features present, choose only those that are informative, non-noisy</a:t>
                </a:r>
              </a:p>
              <a:p>
                <a:pPr lvl="2"/>
                <a:r>
                  <a:rPr lang="en-IN" dirty="0" smtClean="0"/>
                  <a:t>Called </a:t>
                </a:r>
                <a:r>
                  <a:rPr lang="en-IN" b="1" dirty="0" smtClean="0"/>
                  <a:t>sparse recovery</a:t>
                </a:r>
                <a:r>
                  <a:rPr lang="en-IN" dirty="0" smtClean="0"/>
                  <a:t>: e.g. LASSO does sparse recovery for least squares</a:t>
                </a:r>
              </a:p>
              <a:p>
                <a:pPr lvl="2"/>
                <a:r>
                  <a:rPr lang="en-IN" dirty="0" smtClean="0"/>
                  <a:t>Of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data points, choose only those data points which look clean</a:t>
                </a:r>
              </a:p>
              <a:p>
                <a:pPr lvl="2"/>
                <a:r>
                  <a:rPr lang="en-IN" dirty="0" smtClean="0"/>
                  <a:t>Called </a:t>
                </a:r>
                <a:r>
                  <a:rPr lang="en-IN" b="1" dirty="0" smtClean="0"/>
                  <a:t>robust learning</a:t>
                </a:r>
                <a:r>
                  <a:rPr lang="en-IN" dirty="0" smtClean="0"/>
                  <a:t>: e.g. Huber loss used for robust regression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r="-1944" b="-21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2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Multiclass Classification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Sometimes aka </a:t>
                </a:r>
                <a:r>
                  <a:rPr lang="en-IN" dirty="0" err="1" smtClean="0"/>
                  <a:t>multiclassification</a:t>
                </a:r>
                <a:r>
                  <a:rPr lang="en-IN" dirty="0" smtClean="0"/>
                  <a:t> – have seen </a:t>
                </a:r>
                <a:r>
                  <a:rPr lang="en-IN" dirty="0" err="1" smtClean="0"/>
                  <a:t>kNN</a:t>
                </a:r>
                <a:r>
                  <a:rPr lang="en-IN" dirty="0" smtClean="0"/>
                  <a:t> and DTs solve it</a:t>
                </a:r>
              </a:p>
              <a:p>
                <a:r>
                  <a:rPr lang="en-IN" dirty="0" smtClean="0"/>
                  <a:t>Can be solved using linear models too!</a:t>
                </a:r>
              </a:p>
              <a:p>
                <a:r>
                  <a:rPr lang="en-IN" dirty="0" smtClean="0"/>
                  <a:t>Trick is to reduce to binary classification</a:t>
                </a:r>
              </a:p>
              <a:p>
                <a:r>
                  <a:rPr lang="en-IN" dirty="0" smtClean="0"/>
                  <a:t>If there are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classes, then train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linear</a:t>
                </a:r>
                <a:br>
                  <a:rPr lang="en-IN" dirty="0" smtClean="0"/>
                </a:br>
                <a:r>
                  <a:rPr lang="en-IN" dirty="0" smtClean="0"/>
                  <a:t>models, each trained to identify one class</a:t>
                </a:r>
              </a:p>
              <a:p>
                <a:r>
                  <a:rPr lang="en-IN" dirty="0" smtClean="0"/>
                  <a:t>E.g.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IN" dirty="0" smtClean="0"/>
                  <a:t> {dog, horse, fish}. Train model1</a:t>
                </a:r>
                <a:br>
                  <a:rPr lang="en-IN" dirty="0" smtClean="0"/>
                </a:br>
                <a:r>
                  <a:rPr lang="en-IN" dirty="0" smtClean="0"/>
                  <a:t>to say yes to dog images but no to horse</a:t>
                </a:r>
                <a:br>
                  <a:rPr lang="en-IN" dirty="0" smtClean="0"/>
                </a:br>
                <a:r>
                  <a:rPr lang="en-IN" dirty="0" smtClean="0"/>
                  <a:t>and no to fish images, similarly model2, 3</a:t>
                </a:r>
              </a:p>
              <a:p>
                <a:pPr lvl="2"/>
                <a:r>
                  <a:rPr lang="en-IN" dirty="0" smtClean="0"/>
                  <a:t>Called the OVA method (one-vs-all)</a:t>
                </a:r>
              </a:p>
              <a:p>
                <a:r>
                  <a:rPr lang="en-IN" dirty="0" smtClean="0"/>
                  <a:t>At test time, just ask all three models and</a:t>
                </a:r>
                <a:r>
                  <a:rPr lang="en-IN" dirty="0"/>
                  <a:t/>
                </a:r>
                <a:br>
                  <a:rPr lang="en-IN" dirty="0"/>
                </a:br>
                <a:r>
                  <a:rPr lang="en-IN" dirty="0" smtClean="0"/>
                  <a:t>hope that only one of them says yes </a:t>
                </a:r>
                <a:r>
                  <a:rPr lang="en-IN" dirty="0" smtClean="0">
                    <a:sym typeface="Wingdings" panose="05000000000000000000" pitchFamily="2" charset="2"/>
                  </a:rPr>
                  <a:t></a:t>
                </a:r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7396310" y="3699983"/>
            <a:ext cx="2946400" cy="2499360"/>
          </a:xfrm>
          <a:custGeom>
            <a:avLst/>
            <a:gdLst>
              <a:gd name="connsiteX0" fmla="*/ 2098040 w 2946400"/>
              <a:gd name="connsiteY0" fmla="*/ 314960 h 2499360"/>
              <a:gd name="connsiteX1" fmla="*/ 2946400 w 2946400"/>
              <a:gd name="connsiteY1" fmla="*/ 2499360 h 2499360"/>
              <a:gd name="connsiteX2" fmla="*/ 5080 w 2946400"/>
              <a:gd name="connsiteY2" fmla="*/ 2499360 h 2499360"/>
              <a:gd name="connsiteX3" fmla="*/ 0 w 2946400"/>
              <a:gd name="connsiteY3" fmla="*/ 0 h 2499360"/>
              <a:gd name="connsiteX4" fmla="*/ 2098040 w 2946400"/>
              <a:gd name="connsiteY4" fmla="*/ 3149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400" h="2499360">
                <a:moveTo>
                  <a:pt x="2098040" y="314960"/>
                </a:moveTo>
                <a:lnTo>
                  <a:pt x="2946400" y="2499360"/>
                </a:lnTo>
                <a:lnTo>
                  <a:pt x="5080" y="2499360"/>
                </a:lnTo>
                <a:cubicBezTo>
                  <a:pt x="3387" y="1666240"/>
                  <a:pt x="1693" y="833120"/>
                  <a:pt x="0" y="0"/>
                </a:cubicBezTo>
                <a:lnTo>
                  <a:pt x="2098040" y="314960"/>
                </a:lnTo>
                <a:close/>
              </a:path>
            </a:pathLst>
          </a:custGeom>
          <a:gradFill>
            <a:gsLst>
              <a:gs pos="0">
                <a:sysClr val="window" lastClr="FFFFFF"/>
              </a:gs>
              <a:gs pos="100000">
                <a:srgbClr val="00B0F0"/>
              </a:gs>
            </a:gsLst>
            <a:lin ang="7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7396310" y="1632423"/>
            <a:ext cx="4018280" cy="2372360"/>
          </a:xfrm>
          <a:custGeom>
            <a:avLst/>
            <a:gdLst>
              <a:gd name="connsiteX0" fmla="*/ 2092960 w 4018280"/>
              <a:gd name="connsiteY0" fmla="*/ 2372360 h 2372360"/>
              <a:gd name="connsiteX1" fmla="*/ 4018280 w 4018280"/>
              <a:gd name="connsiteY1" fmla="*/ 5080 h 2372360"/>
              <a:gd name="connsiteX2" fmla="*/ 5080 w 4018280"/>
              <a:gd name="connsiteY2" fmla="*/ 0 h 2372360"/>
              <a:gd name="connsiteX3" fmla="*/ 0 w 4018280"/>
              <a:gd name="connsiteY3" fmla="*/ 2062480 h 2372360"/>
              <a:gd name="connsiteX4" fmla="*/ 2092960 w 4018280"/>
              <a:gd name="connsiteY4" fmla="*/ 2372360 h 2372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280" h="2372360">
                <a:moveTo>
                  <a:pt x="2092960" y="2372360"/>
                </a:moveTo>
                <a:lnTo>
                  <a:pt x="4018280" y="5080"/>
                </a:lnTo>
                <a:lnTo>
                  <a:pt x="5080" y="0"/>
                </a:lnTo>
                <a:cubicBezTo>
                  <a:pt x="3387" y="687493"/>
                  <a:pt x="1693" y="1374987"/>
                  <a:pt x="0" y="2062480"/>
                </a:cubicBezTo>
                <a:lnTo>
                  <a:pt x="2092960" y="2372360"/>
                </a:lnTo>
                <a:close/>
              </a:path>
            </a:pathLst>
          </a:custGeom>
          <a:gradFill>
            <a:gsLst>
              <a:gs pos="0">
                <a:sysClr val="window" lastClr="FFFFFF"/>
              </a:gs>
              <a:gs pos="100000">
                <a:srgbClr val="FF0000"/>
              </a:gs>
            </a:gsLst>
            <a:lin ang="150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9501970" y="1634963"/>
            <a:ext cx="2495550" cy="4572000"/>
          </a:xfrm>
          <a:custGeom>
            <a:avLst/>
            <a:gdLst>
              <a:gd name="connsiteX0" fmla="*/ 0 w 2495550"/>
              <a:gd name="connsiteY0" fmla="*/ 2368550 h 4572000"/>
              <a:gd name="connsiteX1" fmla="*/ 1924050 w 2495550"/>
              <a:gd name="connsiteY1" fmla="*/ 0 h 4572000"/>
              <a:gd name="connsiteX2" fmla="*/ 2495550 w 2495550"/>
              <a:gd name="connsiteY2" fmla="*/ 0 h 4572000"/>
              <a:gd name="connsiteX3" fmla="*/ 2495550 w 2495550"/>
              <a:gd name="connsiteY3" fmla="*/ 4565650 h 4572000"/>
              <a:gd name="connsiteX4" fmla="*/ 838200 w 2495550"/>
              <a:gd name="connsiteY4" fmla="*/ 4572000 h 4572000"/>
              <a:gd name="connsiteX5" fmla="*/ 0 w 2495550"/>
              <a:gd name="connsiteY5" fmla="*/ 236855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5550" h="4572000">
                <a:moveTo>
                  <a:pt x="0" y="2368550"/>
                </a:moveTo>
                <a:lnTo>
                  <a:pt x="1924050" y="0"/>
                </a:lnTo>
                <a:lnTo>
                  <a:pt x="2495550" y="0"/>
                </a:lnTo>
                <a:lnTo>
                  <a:pt x="2495550" y="4565650"/>
                </a:lnTo>
                <a:lnTo>
                  <a:pt x="838200" y="4572000"/>
                </a:lnTo>
                <a:lnTo>
                  <a:pt x="0" y="2368550"/>
                </a:lnTo>
                <a:close/>
              </a:path>
            </a:pathLst>
          </a:custGeom>
          <a:gradFill>
            <a:gsLst>
              <a:gs pos="0">
                <a:sysClr val="window" lastClr="FFFFFF"/>
              </a:gs>
              <a:gs pos="100000">
                <a:srgbClr val="2ECC71"/>
              </a:gs>
            </a:gsLst>
            <a:lin ang="1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7798146" y="2070371"/>
            <a:ext cx="3714768" cy="3480553"/>
            <a:chOff x="315476" y="2226108"/>
            <a:chExt cx="3714768" cy="3480553"/>
          </a:xfrm>
        </p:grpSpPr>
        <p:sp>
          <p:nvSpPr>
            <p:cNvPr id="70" name="Oval 69"/>
            <p:cNvSpPr/>
            <p:nvPr/>
          </p:nvSpPr>
          <p:spPr>
            <a:xfrm>
              <a:off x="1945341" y="2662784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2920096" y="366251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753135" y="2988054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3542264" y="4077471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2609011" y="4662246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3719159" y="484676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996421" y="2226108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1579588" y="3239534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40878" y="4469713"/>
              <a:ext cx="311085" cy="311085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634237" y="5189857"/>
              <a:ext cx="311085" cy="311085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915606" y="5395576"/>
              <a:ext cx="311085" cy="311085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315476" y="5038740"/>
              <a:ext cx="311085" cy="311085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806816" y="2065484"/>
            <a:ext cx="3714768" cy="3480553"/>
            <a:chOff x="315476" y="2226108"/>
            <a:chExt cx="3714768" cy="3480553"/>
          </a:xfrm>
        </p:grpSpPr>
        <p:sp>
          <p:nvSpPr>
            <p:cNvPr id="83" name="Oval 82"/>
            <p:cNvSpPr/>
            <p:nvPr/>
          </p:nvSpPr>
          <p:spPr>
            <a:xfrm>
              <a:off x="1945341" y="2662784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2920096" y="3662514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753135" y="2988054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3542264" y="4077471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2609011" y="4662246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3719159" y="4846760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996421" y="2226108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1579588" y="3239534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840878" y="4469713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1634237" y="5189857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915606" y="5395576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315476" y="5038740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800718" y="2070371"/>
            <a:ext cx="3714768" cy="3480553"/>
            <a:chOff x="315476" y="2226108"/>
            <a:chExt cx="3714768" cy="3480553"/>
          </a:xfrm>
        </p:grpSpPr>
        <p:sp>
          <p:nvSpPr>
            <p:cNvPr id="96" name="Oval 95"/>
            <p:cNvSpPr/>
            <p:nvPr/>
          </p:nvSpPr>
          <p:spPr>
            <a:xfrm>
              <a:off x="1945341" y="2662784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2920096" y="3662514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753135" y="2988054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3542264" y="4077471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2609011" y="4662246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3719159" y="4846760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996421" y="2226108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1579588" y="3239534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840878" y="4469713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1634237" y="5189857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915606" y="5395576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315476" y="5038740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8" name="Straight Connector 107"/>
          <p:cNvCxnSpPr/>
          <p:nvPr/>
        </p:nvCxnSpPr>
        <p:spPr>
          <a:xfrm>
            <a:off x="7661316" y="3208009"/>
            <a:ext cx="3221912" cy="2558946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09" name="Straight Connector 108"/>
          <p:cNvCxnSpPr/>
          <p:nvPr/>
        </p:nvCxnSpPr>
        <p:spPr>
          <a:xfrm flipV="1">
            <a:off x="9755067" y="1925613"/>
            <a:ext cx="409885" cy="4121487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10" name="Straight Connector 109"/>
          <p:cNvCxnSpPr/>
          <p:nvPr/>
        </p:nvCxnSpPr>
        <p:spPr>
          <a:xfrm flipH="1">
            <a:off x="7612830" y="2767710"/>
            <a:ext cx="4095347" cy="1374174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grpSp>
        <p:nvGrpSpPr>
          <p:cNvPr id="111" name="Group 110"/>
          <p:cNvGrpSpPr/>
          <p:nvPr/>
        </p:nvGrpSpPr>
        <p:grpSpPr>
          <a:xfrm>
            <a:off x="7798146" y="2072698"/>
            <a:ext cx="3714768" cy="3480553"/>
            <a:chOff x="315476" y="2226108"/>
            <a:chExt cx="3714768" cy="3480553"/>
          </a:xfrm>
        </p:grpSpPr>
        <p:sp>
          <p:nvSpPr>
            <p:cNvPr id="112" name="Oval 111"/>
            <p:cNvSpPr/>
            <p:nvPr/>
          </p:nvSpPr>
          <p:spPr>
            <a:xfrm>
              <a:off x="1945341" y="2662784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2920096" y="3662514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753135" y="2988054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3542264" y="4077471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2609011" y="4662246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3719159" y="4846760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996421" y="2226108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1579588" y="3239534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840878" y="4469713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1634237" y="5189857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915606" y="5395576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15476" y="5038740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4" name="Straight Connector 123"/>
          <p:cNvCxnSpPr/>
          <p:nvPr/>
        </p:nvCxnSpPr>
        <p:spPr>
          <a:xfrm flipV="1">
            <a:off x="9491311" y="1932417"/>
            <a:ext cx="1680495" cy="207199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125" name="Straight Connector 124"/>
          <p:cNvCxnSpPr/>
          <p:nvPr/>
        </p:nvCxnSpPr>
        <p:spPr>
          <a:xfrm>
            <a:off x="9491311" y="4004414"/>
            <a:ext cx="793826" cy="204268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126" name="Straight Connector 125"/>
          <p:cNvCxnSpPr/>
          <p:nvPr/>
        </p:nvCxnSpPr>
        <p:spPr>
          <a:xfrm>
            <a:off x="7597802" y="3721873"/>
            <a:ext cx="1892357" cy="282348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01908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  <p:bldP spid="67" grpId="0" animBg="1"/>
      <p:bldP spid="6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9572"/>
  <p:tag name="ORIGINALWIDTH" val="1830.521"/>
  <p:tag name="LATEXADDIN" val="\documentclass{article}&#10;\usepackage{amsmath,amssymb}&#10;\usepackage{olo}&#10;\pagestyle{empty}&#10;\begin{document}&#10;&#10;\[&#10;\hat\vw^c = \underset{\vw}{\arg\min}\ \sum_{i=1}^n \ell(y^{i,(c)},\ip{\vw}{\vx^i})&#10;\]&#10;&#10;\end{document}"/>
  <p:tag name="IGUANATEXSIZE" val="28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187.851"/>
  <p:tag name="LATEXADDIN" val="\documentclass{article}&#10;\usepackage{amsmath,amssymb}&#10;\usepackage{olo}&#10;\pagestyle{empty}&#10;\begin{document}&#10;&#10;\[&#10;y^{i,(c)} = \begin{cases} 1 &amp;; y^i = c\\ -1 &amp;; y^i \neq c \end{cases}&#10;\]&#10;&#10;\end{document}"/>
  <p:tag name="IGUANATEXSIZE" val="28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7.7203"/>
  <p:tag name="ORIGINALWIDTH" val="1197.6"/>
  <p:tag name="LATEXADDIN" val="\documentclass{article}&#10;\usepackage{amsmath,amssymb}&#10;\usepackage{olo}&#10;\pagestyle{empty}&#10;\begin{document}&#10;&#10;\[&#10;\hat y^t = \underset{c \in [C]}{\arg\max}\ \ip{\hat\vw^c}{\vx^t}&#10;\]&#10;&#10;\end{document}"/>
  <p:tag name="IGUANATEXSIZE" val="28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4.0094"/>
  <p:tag name="ORIGINALWIDTH" val="261.5135"/>
  <p:tag name="LATEXADDIN" val="\documentclass{article}&#10;\usepackage{amsmath,amssymb}&#10;\usepackage{olo}&#10;\usepackage[dvipsnames]{xcolor}&#10;\pagestyle{empty}&#10;\begin{document}&#10;&#10;\[&#10;\int x = ?&#10;\]&#10;&#10;\end{document}"/>
  <p:tag name="IGUANATEXSIZE" val="48"/>
  <p:tag name="IGUANATEXCURSOR" val="151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430</TotalTime>
  <Words>1082</Words>
  <Application>Microsoft Office PowerPoint</Application>
  <PresentationFormat>Widescreen</PresentationFormat>
  <Paragraphs>162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Nexa Book</vt:lpstr>
      <vt:lpstr>Wingdings</vt:lpstr>
      <vt:lpstr>Metropolitan</vt:lpstr>
      <vt:lpstr>Linear Models III</vt:lpstr>
      <vt:lpstr>Announcements</vt:lpstr>
      <vt:lpstr>Recap of Last Lecture</vt:lpstr>
      <vt:lpstr>Regularization</vt:lpstr>
      <vt:lpstr>Regularization by adding a regularizer</vt:lpstr>
      <vt:lpstr>Other popular regularizers</vt:lpstr>
      <vt:lpstr>Regularization by Early Stopping</vt:lpstr>
      <vt:lpstr>Regularization by adding noise</vt:lpstr>
      <vt:lpstr>Multiclass Classification</vt:lpstr>
      <vt:lpstr>OVA – Reduce to C binary problems</vt:lpstr>
      <vt:lpstr>OVA – Learn the C models together</vt:lpstr>
      <vt:lpstr>OVA via Softmax</vt:lpstr>
      <vt:lpstr>Multiclassification – popular techniques</vt:lpstr>
      <vt:lpstr>How to grade an exam</vt:lpstr>
      <vt:lpstr>Clustering</vt:lpstr>
      <vt:lpstr>K-means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119</cp:revision>
  <dcterms:created xsi:type="dcterms:W3CDTF">2018-07-30T05:08:11Z</dcterms:created>
  <dcterms:modified xsi:type="dcterms:W3CDTF">2019-08-21T14:11:55Z</dcterms:modified>
</cp:coreProperties>
</file>