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8"/>
  </p:notesMasterIdLst>
  <p:sldIdLst>
    <p:sldId id="256" r:id="rId2"/>
    <p:sldId id="261" r:id="rId3"/>
    <p:sldId id="258" r:id="rId4"/>
    <p:sldId id="259" r:id="rId5"/>
    <p:sldId id="257" r:id="rId6"/>
    <p:sldId id="262" r:id="rId7"/>
    <p:sldId id="263" r:id="rId8"/>
    <p:sldId id="264" r:id="rId9"/>
    <p:sldId id="260" r:id="rId10"/>
    <p:sldId id="265" r:id="rId11"/>
    <p:sldId id="266" r:id="rId12"/>
    <p:sldId id="270" r:id="rId13"/>
    <p:sldId id="268" r:id="rId14"/>
    <p:sldId id="269"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248"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8/23/2019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8/23/2019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8/23/2019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8/23/2019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8/23/2019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8/23/2019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8/23/2019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8/23/2019</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Clustering</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dirty="0" smtClean="0"/>
              <a:t>Probability Theory</a:t>
            </a:r>
            <a:endParaRPr lang="en-IN" dirty="0"/>
          </a:p>
        </p:txBody>
      </p:sp>
      <p:sp>
        <p:nvSpPr>
          <p:cNvPr id="6" name="Subtitle 5"/>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spTree>
    <p:extLst>
      <p:ext uri="{BB962C8B-B14F-4D97-AF65-F5344CB8AC3E}">
        <p14:creationId xmlns:p14="http://schemas.microsoft.com/office/powerpoint/2010/main" val="1144632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Probability</a:t>
            </a:r>
            <a:endParaRPr lang="en-IN" dirty="0"/>
          </a:p>
        </p:txBody>
      </p:sp>
      <p:sp>
        <p:nvSpPr>
          <p:cNvPr id="3" name="Content Placeholder 2"/>
          <p:cNvSpPr>
            <a:spLocks noGrp="1"/>
          </p:cNvSpPr>
          <p:nvPr>
            <p:ph idx="1"/>
          </p:nvPr>
        </p:nvSpPr>
        <p:spPr>
          <a:xfrm>
            <a:off x="253353" y="1111624"/>
            <a:ext cx="11938645" cy="5746376"/>
          </a:xfrm>
        </p:spPr>
        <p:txBody>
          <a:bodyPr>
            <a:normAutofit/>
          </a:bodyPr>
          <a:lstStyle/>
          <a:p>
            <a:r>
              <a:rPr lang="en-IN" dirty="0" smtClean="0"/>
              <a:t>Depends on whom we ask this question</a:t>
            </a:r>
          </a:p>
          <a:p>
            <a:pPr lvl="2"/>
            <a:r>
              <a:rPr lang="en-IN" i="0" dirty="0"/>
              <a:t>A statistician will claim </a:t>
            </a:r>
            <a:r>
              <a:rPr lang="en-IN" i="0" dirty="0" smtClean="0"/>
              <a:t>probability is a way of measuring how frequently does something happen</a:t>
            </a:r>
          </a:p>
          <a:p>
            <a:pPr lvl="2"/>
            <a:r>
              <a:rPr lang="en-IN" dirty="0" smtClean="0"/>
              <a:t>“If I recommend an iPhone to 1000 female customers aged 25-30 years, roughly 600 of them will make a purchase”</a:t>
            </a:r>
            <a:endParaRPr lang="en-IN" dirty="0"/>
          </a:p>
          <a:p>
            <a:pPr lvl="2"/>
            <a:r>
              <a:rPr lang="en-IN" i="0" dirty="0"/>
              <a:t>A logician </a:t>
            </a:r>
            <a:r>
              <a:rPr lang="en-IN" i="0" dirty="0" smtClean="0"/>
              <a:t>will claim that probability is a way of measuring the amount of uncertainty in a certain statement</a:t>
            </a:r>
          </a:p>
          <a:p>
            <a:pPr lvl="2"/>
            <a:r>
              <a:rPr lang="en-IN" dirty="0" smtClean="0"/>
              <a:t>“If John makes a credit card transaction worth </a:t>
            </a:r>
            <a:r>
              <a:rPr lang="en-IN" dirty="0"/>
              <a:t>more than </a:t>
            </a:r>
            <a:r>
              <a:rPr lang="en-IN" dirty="0" smtClean="0"/>
              <a:t>₹10,000, then there is a 70% chance it is fraudulent since he never spends so much”</a:t>
            </a:r>
            <a:endParaRPr lang="en-IN" dirty="0"/>
          </a:p>
          <a:p>
            <a:pPr lvl="2"/>
            <a:r>
              <a:rPr lang="en-IN" i="0" dirty="0" smtClean="0"/>
              <a:t>A measure theoretician will claim probability is a way of assigning positive scores in a way so that two scores can be easily compared</a:t>
            </a:r>
          </a:p>
          <a:p>
            <a:pPr lvl="2"/>
            <a:r>
              <a:rPr lang="en-IN" dirty="0" smtClean="0"/>
              <a:t>“This customer is more likely to be in the 20-30 age group than the 50+ group”</a:t>
            </a:r>
          </a:p>
          <a:p>
            <a:r>
              <a:rPr lang="en-IN" dirty="0" smtClean="0"/>
              <a:t>Machine Learning subscribes to all these views in one way or another </a:t>
            </a:r>
          </a:p>
        </p:txBody>
      </p:sp>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spTree>
    <p:extLst>
      <p:ext uri="{BB962C8B-B14F-4D97-AF65-F5344CB8AC3E}">
        <p14:creationId xmlns:p14="http://schemas.microsoft.com/office/powerpoint/2010/main" val="121445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Space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smtClean="0"/>
                  <a:t>Denotes an exhaustive enumeration of all possible outcomes that either have happened or </a:t>
                </a:r>
                <a:r>
                  <a:rPr lang="en-IN" i="1" dirty="0" smtClean="0"/>
                  <a:t>could</a:t>
                </a:r>
                <a:r>
                  <a:rPr lang="en-IN" dirty="0" smtClean="0"/>
                  <a:t> happen (even if extremely unlikely)</a:t>
                </a:r>
              </a:p>
              <a:p>
                <a:r>
                  <a:rPr lang="en-IN" dirty="0" smtClean="0"/>
                  <a:t>Consider toy setting: we have a website which has 10 products on sale. Customers visit the website, browse and are shown one ad. Depending on their experience, they either purchase one of the 10 products or don’t purchase anything. We record gender, age of customer and how many seconds they spend on the website.</a:t>
                </a:r>
              </a:p>
              <a:p>
                <a:r>
                  <a:rPr lang="en-IN" dirty="0" smtClean="0"/>
                  <a:t>Sample Space: </a:t>
                </a:r>
                <a14:m>
                  <m:oMath xmlns:m="http://schemas.openxmlformats.org/officeDocument/2006/math">
                    <m:d>
                      <m:dPr>
                        <m:begChr m:val="{"/>
                        <m:endChr m:val="}"/>
                        <m:ctrlPr>
                          <a:rPr lang="en-IN" b="0" i="1" smtClean="0">
                            <a:latin typeface="Cambria Math" panose="02040503050406030204" pitchFamily="18" charset="0"/>
                          </a:rPr>
                        </m:ctrlPr>
                      </m:dPr>
                      <m:e>
                        <m:r>
                          <m:rPr>
                            <m:sty m:val="p"/>
                          </m:rPr>
                          <a:rPr lang="en-IN" b="0" i="0" smtClean="0">
                            <a:latin typeface="Cambria Math" panose="02040503050406030204" pitchFamily="18" charset="0"/>
                          </a:rPr>
                          <m:t>M</m:t>
                        </m:r>
                        <m:r>
                          <a:rPr lang="en-IN" b="0" i="0" smtClean="0">
                            <a:latin typeface="Cambria Math" panose="02040503050406030204" pitchFamily="18" charset="0"/>
                          </a:rPr>
                          <m:t>,</m:t>
                        </m:r>
                        <m:r>
                          <m:rPr>
                            <m:sty m:val="p"/>
                          </m:rPr>
                          <a:rPr lang="en-IN" b="0" i="0" smtClean="0">
                            <a:latin typeface="Cambria Math" panose="02040503050406030204" pitchFamily="18" charset="0"/>
                          </a:rPr>
                          <m:t>F</m:t>
                        </m:r>
                        <m:r>
                          <a:rPr lang="en-IN" b="0" i="0" smtClean="0">
                            <a:latin typeface="Cambria Math" panose="02040503050406030204" pitchFamily="18" charset="0"/>
                          </a:rPr>
                          <m:t>,</m:t>
                        </m:r>
                        <m:r>
                          <m:rPr>
                            <m:sty m:val="p"/>
                          </m:rPr>
                          <a:rPr lang="en-IN" b="0" i="0" smtClean="0">
                            <a:latin typeface="Cambria Math" panose="02040503050406030204" pitchFamily="18" charset="0"/>
                          </a:rPr>
                          <m:t>T</m:t>
                        </m:r>
                      </m:e>
                    </m:d>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ℕ</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ℕ</m:t>
                    </m:r>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A</m:t>
                        </m:r>
                        <m:r>
                          <a:rPr lang="en-IN" b="0" i="0" smtClean="0">
                            <a:latin typeface="Cambria Math" panose="02040503050406030204" pitchFamily="18" charset="0"/>
                            <a:ea typeface="Cambria Math" panose="02040503050406030204" pitchFamily="18" charset="0"/>
                          </a:rPr>
                          <m:t>0,…,</m:t>
                        </m:r>
                        <m:r>
                          <m:rPr>
                            <m:sty m:val="p"/>
                          </m:rPr>
                          <a:rPr lang="en-IN" b="0" i="0" smtClean="0">
                            <a:latin typeface="Cambria Math" panose="02040503050406030204" pitchFamily="18" charset="0"/>
                            <a:ea typeface="Cambria Math" panose="02040503050406030204" pitchFamily="18" charset="0"/>
                          </a:rPr>
                          <m:t>A</m:t>
                        </m:r>
                        <m:r>
                          <a:rPr lang="en-IN" b="0" i="0" smtClean="0">
                            <a:latin typeface="Cambria Math" panose="02040503050406030204" pitchFamily="18" charset="0"/>
                            <a:ea typeface="Cambria Math" panose="02040503050406030204" pitchFamily="18" charset="0"/>
                          </a:rPr>
                          <m:t>9</m:t>
                        </m:r>
                      </m:e>
                    </m:d>
                    <m:r>
                      <a:rPr lang="en-IN" b="0" i="1"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P</m:t>
                    </m:r>
                    <m:r>
                      <a:rPr lang="en-IN" b="0" i="0" smtClean="0">
                        <a:latin typeface="Cambria Math" panose="02040503050406030204" pitchFamily="18" charset="0"/>
                        <a:ea typeface="Cambria Math" panose="02040503050406030204" pitchFamily="18" charset="0"/>
                      </a:rPr>
                      <m:t>0,…,</m:t>
                    </m:r>
                    <m:r>
                      <m:rPr>
                        <m:sty m:val="p"/>
                      </m:rPr>
                      <a:rPr lang="en-IN" b="0" i="0" smtClean="0">
                        <a:latin typeface="Cambria Math" panose="02040503050406030204" pitchFamily="18" charset="0"/>
                        <a:ea typeface="Cambria Math" panose="02040503050406030204" pitchFamily="18" charset="0"/>
                      </a:rPr>
                      <m:t>P</m:t>
                    </m:r>
                    <m:r>
                      <a:rPr lang="en-IN" b="0" i="0" smtClean="0">
                        <a:latin typeface="Cambria Math" panose="02040503050406030204" pitchFamily="18" charset="0"/>
                        <a:ea typeface="Cambria Math" panose="02040503050406030204" pitchFamily="18" charset="0"/>
                      </a:rPr>
                      <m:t>9</m:t>
                    </m:r>
                    <m:r>
                      <a:rPr lang="en-IN" b="0" i="1" smtClean="0">
                        <a:latin typeface="Cambria Math" panose="02040503050406030204" pitchFamily="18" charset="0"/>
                        <a:ea typeface="Cambria Math" panose="02040503050406030204" pitchFamily="18" charset="0"/>
                      </a:rPr>
                      <m:t>,∅}</m:t>
                    </m:r>
                  </m:oMath>
                </a14:m>
                <a:endParaRPr lang="en-IN" dirty="0" smtClean="0"/>
              </a:p>
              <a:p>
                <a:endParaRPr lang="en-IN" dirty="0"/>
              </a:p>
              <a:p>
                <a:r>
                  <a:rPr lang="en-IN" dirty="0" smtClean="0"/>
                  <a:t>Sample spaces are usually infinite in size in real settings since they enumerate all possibilities, even very unlikely ones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sp>
        <p:nvSpPr>
          <p:cNvPr id="5" name="Rectangular Callout 4"/>
          <p:cNvSpPr/>
          <p:nvPr/>
        </p:nvSpPr>
        <p:spPr>
          <a:xfrm>
            <a:off x="1994643" y="4954902"/>
            <a:ext cx="1166561" cy="562321"/>
          </a:xfrm>
          <a:prstGeom prst="wedgeRectCallout">
            <a:avLst>
              <a:gd name="adj1" fmla="val 80276"/>
              <a:gd name="adj2" fmla="val -7460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Gender</a:t>
            </a:r>
            <a:endParaRPr lang="en-US" sz="2400" i="1" dirty="0">
              <a:solidFill>
                <a:schemeClr val="tx1"/>
              </a:solidFill>
              <a:latin typeface="+mj-lt"/>
            </a:endParaRPr>
          </a:p>
        </p:txBody>
      </p:sp>
      <p:sp>
        <p:nvSpPr>
          <p:cNvPr id="6" name="Rectangular Callout 5"/>
          <p:cNvSpPr/>
          <p:nvPr/>
        </p:nvSpPr>
        <p:spPr>
          <a:xfrm>
            <a:off x="3909868" y="4954902"/>
            <a:ext cx="780837" cy="562321"/>
          </a:xfrm>
          <a:prstGeom prst="wedgeRectCallout">
            <a:avLst>
              <a:gd name="adj1" fmla="val 80276"/>
              <a:gd name="adj2" fmla="val -7460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Age</a:t>
            </a:r>
            <a:endParaRPr lang="en-US" sz="2400" i="1" dirty="0">
              <a:solidFill>
                <a:schemeClr val="tx1"/>
              </a:solidFill>
              <a:latin typeface="+mj-lt"/>
            </a:endParaRPr>
          </a:p>
        </p:txBody>
      </p:sp>
      <p:sp>
        <p:nvSpPr>
          <p:cNvPr id="7" name="Rectangular Callout 6"/>
          <p:cNvSpPr/>
          <p:nvPr/>
        </p:nvSpPr>
        <p:spPr>
          <a:xfrm>
            <a:off x="5761563" y="4954902"/>
            <a:ext cx="1680270" cy="562321"/>
          </a:xfrm>
          <a:prstGeom prst="wedgeRectCallout">
            <a:avLst>
              <a:gd name="adj1" fmla="val -53634"/>
              <a:gd name="adj2" fmla="val -8008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Time Spent</a:t>
            </a:r>
            <a:endParaRPr lang="en-US" sz="2400" i="1" dirty="0">
              <a:solidFill>
                <a:schemeClr val="tx1"/>
              </a:solidFill>
              <a:latin typeface="+mj-lt"/>
            </a:endParaRPr>
          </a:p>
        </p:txBody>
      </p:sp>
      <p:sp>
        <p:nvSpPr>
          <p:cNvPr id="8" name="Rectangular Callout 7"/>
          <p:cNvSpPr/>
          <p:nvPr/>
        </p:nvSpPr>
        <p:spPr>
          <a:xfrm>
            <a:off x="7908862" y="4954902"/>
            <a:ext cx="1680270" cy="562321"/>
          </a:xfrm>
          <a:prstGeom prst="wedgeRectCallout">
            <a:avLst>
              <a:gd name="adj1" fmla="val -74423"/>
              <a:gd name="adj2" fmla="val -7277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Ad Shown</a:t>
            </a:r>
            <a:endParaRPr lang="en-US" sz="2400" i="1" dirty="0">
              <a:solidFill>
                <a:schemeClr val="tx1"/>
              </a:solidFill>
              <a:latin typeface="+mj-lt"/>
            </a:endParaRPr>
          </a:p>
        </p:txBody>
      </p:sp>
      <p:sp>
        <p:nvSpPr>
          <p:cNvPr id="9" name="Rectangular Callout 8"/>
          <p:cNvSpPr/>
          <p:nvPr/>
        </p:nvSpPr>
        <p:spPr>
          <a:xfrm>
            <a:off x="10342571" y="4954902"/>
            <a:ext cx="1680270" cy="562321"/>
          </a:xfrm>
          <a:prstGeom prst="wedgeRectCallout">
            <a:avLst>
              <a:gd name="adj1" fmla="val -78703"/>
              <a:gd name="adj2" fmla="val -7278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Purchase</a:t>
            </a:r>
            <a:endParaRPr lang="en-US" sz="2400" i="1" dirty="0">
              <a:solidFill>
                <a:schemeClr val="tx1"/>
              </a:solidFill>
              <a:latin typeface="+mj-lt"/>
            </a:endParaRPr>
          </a:p>
        </p:txBody>
      </p:sp>
    </p:spTree>
    <p:extLst>
      <p:ext uri="{BB962C8B-B14F-4D97-AF65-F5344CB8AC3E}">
        <p14:creationId xmlns:p14="http://schemas.microsoft.com/office/powerpoint/2010/main" val="314781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righ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righ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a:t>
            </a:r>
            <a:endParaRPr lang="en-IN" dirty="0"/>
          </a:p>
        </p:txBody>
      </p:sp>
      <p:sp>
        <p:nvSpPr>
          <p:cNvPr id="3" name="Content Placeholder 2"/>
          <p:cNvSpPr>
            <a:spLocks noGrp="1"/>
          </p:cNvSpPr>
          <p:nvPr>
            <p:ph idx="1"/>
          </p:nvPr>
        </p:nvSpPr>
        <p:spPr>
          <a:xfrm>
            <a:off x="253353" y="1111623"/>
            <a:ext cx="11938645" cy="5987819"/>
          </a:xfrm>
        </p:spPr>
        <p:txBody>
          <a:bodyPr>
            <a:normAutofit/>
          </a:bodyPr>
          <a:lstStyle/>
          <a:p>
            <a:r>
              <a:rPr lang="en-IN" dirty="0" smtClean="0"/>
              <a:t>An </a:t>
            </a:r>
            <a:r>
              <a:rPr lang="en-IN" i="1" dirty="0" smtClean="0"/>
              <a:t>event</a:t>
            </a:r>
            <a:r>
              <a:rPr lang="en-IN" dirty="0" smtClean="0"/>
              <a:t> is simply a description of useful facts about an outcome</a:t>
            </a:r>
          </a:p>
          <a:p>
            <a:pPr lvl="2"/>
            <a:r>
              <a:rPr lang="en-IN" dirty="0" smtClean="0"/>
              <a:t>A male customer in age group 20-30 years </a:t>
            </a:r>
            <a:r>
              <a:rPr lang="en-IN" dirty="0"/>
              <a:t>visiting our website </a:t>
            </a:r>
            <a:r>
              <a:rPr lang="en-IN" dirty="0" smtClean="0"/>
              <a:t>is an event</a:t>
            </a:r>
          </a:p>
          <a:p>
            <a:pPr lvl="2"/>
            <a:r>
              <a:rPr lang="en-IN" dirty="0" smtClean="0"/>
              <a:t>A female customer being shown an ad for a P2 (a laptop) is an event</a:t>
            </a:r>
          </a:p>
          <a:p>
            <a:pPr lvl="2"/>
            <a:r>
              <a:rPr lang="en-IN" dirty="0" smtClean="0"/>
              <a:t>A customer purchasing something that was shown as an ad is an event</a:t>
            </a:r>
          </a:p>
          <a:p>
            <a:pPr lvl="2"/>
            <a:r>
              <a:rPr lang="en-IN" dirty="0" smtClean="0"/>
              <a:t>A customer purchasing something that was not shown as an ad is an event</a:t>
            </a:r>
          </a:p>
          <a:p>
            <a:pPr lvl="2"/>
            <a:r>
              <a:rPr lang="en-IN" dirty="0" smtClean="0"/>
              <a:t>A customer spending more than 20 minutes on the website is an event</a:t>
            </a:r>
          </a:p>
          <a:p>
            <a:r>
              <a:rPr lang="en-IN" dirty="0" smtClean="0"/>
              <a:t>ML can be used to do several useful things</a:t>
            </a:r>
          </a:p>
          <a:p>
            <a:pPr lvl="2"/>
            <a:r>
              <a:rPr lang="en-IN" dirty="0" smtClean="0"/>
              <a:t>Tell us how frequently does an event occur/if one event more likely than other</a:t>
            </a:r>
          </a:p>
          <a:p>
            <a:pPr lvl="4"/>
            <a:r>
              <a:rPr lang="en-IN" dirty="0" smtClean="0"/>
              <a:t>What fraction of male customers aged 35-40 purchase P6 (a phone) if shown an ad?</a:t>
            </a:r>
          </a:p>
          <a:p>
            <a:pPr lvl="4"/>
            <a:r>
              <a:rPr lang="en-IN" dirty="0" smtClean="0"/>
              <a:t>What fraction of female customers purchase P2 (a laptop) whether ad shown or not?</a:t>
            </a:r>
          </a:p>
          <a:p>
            <a:pPr lvl="4"/>
            <a:r>
              <a:rPr lang="en-IN" dirty="0" smtClean="0"/>
              <a:t>Is it more likely that a purchase will be made if I show a mobile ad or a laptop ad?</a:t>
            </a:r>
          </a:p>
          <a:p>
            <a:pPr lvl="4"/>
            <a:r>
              <a:rPr lang="en-IN" dirty="0" smtClean="0"/>
              <a:t>Is it more likely that a 20-25 year old will purchase if I show a mobile vs laptop ad?</a:t>
            </a:r>
          </a:p>
          <a:p>
            <a:pPr lvl="2"/>
            <a:r>
              <a:rPr lang="en-IN" dirty="0" smtClean="0"/>
              <a:t>Tell us how confident is the ML algorithm while giving the above replies</a:t>
            </a:r>
          </a:p>
        </p:txBody>
      </p:sp>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spTree>
    <p:extLst>
      <p:ext uri="{BB962C8B-B14F-4D97-AF65-F5344CB8AC3E}">
        <p14:creationId xmlns:p14="http://schemas.microsoft.com/office/powerpoint/2010/main" val="164348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a:t>
            </a:r>
            <a:r>
              <a:rPr lang="en-IN" dirty="0"/>
              <a:t>Variables</a:t>
            </a:r>
          </a:p>
        </p:txBody>
      </p:sp>
      <p:sp>
        <p:nvSpPr>
          <p:cNvPr id="3" name="Content Placeholder 2"/>
          <p:cNvSpPr>
            <a:spLocks noGrp="1"/>
          </p:cNvSpPr>
          <p:nvPr>
            <p:ph idx="1"/>
          </p:nvPr>
        </p:nvSpPr>
        <p:spPr>
          <a:xfrm>
            <a:off x="253353" y="1111624"/>
            <a:ext cx="11938645" cy="5746376"/>
          </a:xfrm>
        </p:spPr>
        <p:txBody>
          <a:bodyPr/>
          <a:lstStyle/>
          <a:p>
            <a:r>
              <a:rPr lang="en-IN" dirty="0" smtClean="0"/>
              <a:t>Random variables are simply a way to express </a:t>
            </a:r>
            <a:r>
              <a:rPr lang="en-IN" dirty="0"/>
              <a:t>useful facts about events as </a:t>
            </a:r>
            <a:r>
              <a:rPr lang="en-IN" dirty="0" smtClean="0"/>
              <a:t>numbers so that we can do math with them</a:t>
            </a:r>
          </a:p>
          <a:p>
            <a:r>
              <a:rPr lang="en-IN" dirty="0" smtClean="0"/>
              <a:t>Random variables can be categorical or numerical</a:t>
            </a:r>
            <a:endParaRPr lang="en-IN" dirty="0"/>
          </a:p>
          <a:p>
            <a:pPr lvl="2"/>
            <a:r>
              <a:rPr lang="en-IN" dirty="0" smtClean="0"/>
              <a:t>Categorical: X = 1 </a:t>
            </a:r>
            <a:r>
              <a:rPr lang="en-IN" dirty="0"/>
              <a:t>if </a:t>
            </a:r>
            <a:r>
              <a:rPr lang="en-IN" dirty="0" smtClean="0"/>
              <a:t>female</a:t>
            </a:r>
            <a:r>
              <a:rPr lang="en-IN" dirty="0"/>
              <a:t>, </a:t>
            </a:r>
            <a:r>
              <a:rPr lang="en-IN" dirty="0" smtClean="0"/>
              <a:t>X = 2 if male, X = 3 if transgender</a:t>
            </a:r>
          </a:p>
          <a:p>
            <a:pPr lvl="2"/>
            <a:r>
              <a:rPr lang="en-IN" dirty="0" smtClean="0"/>
              <a:t>Numerical (Discrete): Y = age of person in years</a:t>
            </a:r>
          </a:p>
          <a:p>
            <a:pPr lvl="2"/>
            <a:r>
              <a:rPr lang="en-IN" dirty="0" smtClean="0"/>
              <a:t>Numerical (Continuous): Z = number of seconds spent on the website</a:t>
            </a:r>
          </a:p>
          <a:p>
            <a:pPr lvl="2"/>
            <a:r>
              <a:rPr lang="en-IN" dirty="0" smtClean="0"/>
              <a:t>Indicator: W = 1 if purchase made on ad shown, W = 0 otherwise</a:t>
            </a:r>
            <a:endParaRPr lang="en-IN" dirty="0"/>
          </a:p>
          <a:p>
            <a:r>
              <a:rPr lang="en-IN" dirty="0" smtClean="0"/>
              <a:t>Example Outcome: </a:t>
            </a:r>
            <a:r>
              <a:rPr lang="en-IN" dirty="0"/>
              <a:t>A male </a:t>
            </a:r>
            <a:r>
              <a:rPr lang="en-IN" dirty="0" smtClean="0"/>
              <a:t>customer aged 25 years spent 18 minutes on our website but did not purchase the product whose ad was shown</a:t>
            </a:r>
          </a:p>
          <a:p>
            <a:r>
              <a:rPr lang="en-IN" dirty="0" smtClean="0"/>
              <a:t>X = 2, Y = 25, Z = 1080, W = 0</a:t>
            </a:r>
          </a:p>
          <a:p>
            <a:r>
              <a:rPr lang="en-IN" dirty="0" smtClean="0"/>
              <a:t>Can arrange several random variables as vectors too – [2, 25, 1080, 0]</a:t>
            </a:r>
            <a:endParaRPr lang="en-IN" dirty="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857" y="178691"/>
            <a:ext cx="1787143" cy="1787143"/>
          </a:xfrm>
          <a:prstGeom prst="rect">
            <a:avLst/>
          </a:prstGeom>
        </p:spPr>
      </p:pic>
      <p:sp>
        <p:nvSpPr>
          <p:cNvPr id="6" name="Rectangular Callout 5"/>
          <p:cNvSpPr/>
          <p:nvPr/>
        </p:nvSpPr>
        <p:spPr>
          <a:xfrm>
            <a:off x="1327437" y="221457"/>
            <a:ext cx="9180162" cy="1248750"/>
          </a:xfrm>
          <a:prstGeom prst="wedgeRectCallout">
            <a:avLst>
              <a:gd name="adj1" fmla="val 57073"/>
              <a:gd name="adj2" fmla="val 3871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I could have also defined a random variable such that S = 1 if purchase made (whether or not on ad shown) and S = 0 otherwise. What I define as a random variable (or even an event) is totally up to my creativity. </a:t>
            </a:r>
            <a:endParaRPr lang="en-US" sz="2400" dirty="0">
              <a:solidFill>
                <a:schemeClr val="tx1"/>
              </a:solidFill>
              <a:latin typeface="+mj-lt"/>
            </a:endParaRPr>
          </a:p>
        </p:txBody>
      </p:sp>
    </p:spTree>
    <p:extLst>
      <p:ext uri="{BB962C8B-B14F-4D97-AF65-F5344CB8AC3E}">
        <p14:creationId xmlns:p14="http://schemas.microsoft.com/office/powerpoint/2010/main" val="332055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right)">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Probability Distribution</a:t>
            </a:r>
            <a:endParaRPr lang="en-IN" dirty="0"/>
          </a:p>
        </p:txBody>
      </p:sp>
      <p:sp>
        <p:nvSpPr>
          <p:cNvPr id="3" name="Content Placeholder 2"/>
          <p:cNvSpPr>
            <a:spLocks noGrp="1"/>
          </p:cNvSpPr>
          <p:nvPr>
            <p:ph idx="1"/>
          </p:nvPr>
        </p:nvSpPr>
        <p:spPr>
          <a:xfrm>
            <a:off x="253353" y="1111624"/>
            <a:ext cx="11938645" cy="5746376"/>
          </a:xfrm>
        </p:spPr>
        <p:txBody>
          <a:bodyPr>
            <a:normAutofit/>
          </a:bodyPr>
          <a:lstStyle/>
          <a:p>
            <a:r>
              <a:rPr lang="en-IN" dirty="0" smtClean="0"/>
              <a:t>For the purpose of ML, </a:t>
            </a:r>
            <a:r>
              <a:rPr lang="en-IN" dirty="0"/>
              <a:t>a probability </a:t>
            </a:r>
            <a:r>
              <a:rPr lang="en-IN" dirty="0" smtClean="0"/>
              <a:t>distribution serves two purposes</a:t>
            </a:r>
          </a:p>
          <a:p>
            <a:r>
              <a:rPr lang="en-IN" dirty="0" smtClean="0"/>
              <a:t>Given an event it can tell us how likely is that event</a:t>
            </a:r>
          </a:p>
          <a:p>
            <a:pPr lvl="2"/>
            <a:r>
              <a:rPr lang="en-IN" dirty="0" smtClean="0"/>
              <a:t>This also allows us to ask given two events, which one is more likely</a:t>
            </a:r>
          </a:p>
          <a:p>
            <a:pPr lvl="2"/>
            <a:r>
              <a:rPr lang="en-IN" dirty="0" smtClean="0"/>
              <a:t>Note that random variables can be used to define events too e.g. W = 1 is an event (that a purchase was made on the product whose ad was shown)</a:t>
            </a:r>
          </a:p>
          <a:p>
            <a:r>
              <a:rPr lang="en-IN" dirty="0" smtClean="0"/>
              <a:t>Generate a sample outcome</a:t>
            </a:r>
          </a:p>
          <a:p>
            <a:pPr lvl="2"/>
            <a:r>
              <a:rPr lang="en-IN" dirty="0" smtClean="0"/>
              <a:t>It is expected that outcomes that are more likely are generated more often than extremely rare outcomes e.g. “a 120 year old man who is shown an ad for P8, spent 1000 seconds but did not purchasing anything” is not very likely</a:t>
            </a:r>
          </a:p>
          <a:p>
            <a:pPr lvl="2"/>
            <a:r>
              <a:rPr lang="en-IN" dirty="0" smtClean="0"/>
              <a:t>We can also ask for a sample outcome with certain restrictions to be generated e.g. “a female customer who is shown an ad for P6”. In this case, we are requesting outcomes that satisfy the above but are more likely, to be generated more often.</a:t>
            </a:r>
          </a:p>
          <a:p>
            <a:pPr lvl="2"/>
            <a:endParaRPr lang="en-IN" dirty="0" smtClean="0"/>
          </a:p>
          <a:p>
            <a:pPr lvl="2"/>
            <a:endParaRPr lang="en-IN" dirty="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grpSp>
        <p:nvGrpSpPr>
          <p:cNvPr id="7" name="Group 6"/>
          <p:cNvGrpSpPr/>
          <p:nvPr/>
        </p:nvGrpSpPr>
        <p:grpSpPr>
          <a:xfrm>
            <a:off x="10621576" y="36190"/>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ular Callout 12"/>
          <p:cNvSpPr/>
          <p:nvPr/>
        </p:nvSpPr>
        <p:spPr>
          <a:xfrm>
            <a:off x="5183027" y="248732"/>
            <a:ext cx="5202049" cy="868956"/>
          </a:xfrm>
          <a:prstGeom prst="wedgeRectCallout">
            <a:avLst>
              <a:gd name="adj1" fmla="val 64668"/>
              <a:gd name="adj2" fmla="val 5415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For starters, a 120 year old human being is almost certainly a woman not a man</a:t>
            </a:r>
            <a:endParaRPr lang="en-US" sz="2400" i="1" dirty="0">
              <a:solidFill>
                <a:schemeClr val="tx1"/>
              </a:solidFill>
              <a:latin typeface="+mj-l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4857" y="1578596"/>
            <a:ext cx="1787143" cy="1787143"/>
          </a:xfrm>
          <a:prstGeom prst="rect">
            <a:avLst/>
          </a:prstGeom>
        </p:spPr>
      </p:pic>
      <p:sp>
        <p:nvSpPr>
          <p:cNvPr id="15" name="Rectangular Callout 14"/>
          <p:cNvSpPr/>
          <p:nvPr/>
        </p:nvSpPr>
        <p:spPr>
          <a:xfrm>
            <a:off x="1202076" y="1621362"/>
            <a:ext cx="9305523" cy="1248750"/>
          </a:xfrm>
          <a:prstGeom prst="wedgeRectCallout">
            <a:avLst>
              <a:gd name="adj1" fmla="val 57073"/>
              <a:gd name="adj2" fmla="val 3871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In this case, we are interesting in getting samples of female customers who are shown an ad for P6. For example, if such customers are more likely to buy P6 then we would like W = 1 more frequently for these samples too!</a:t>
            </a:r>
            <a:endParaRPr lang="en-US" sz="2400" dirty="0">
              <a:solidFill>
                <a:schemeClr val="tx1"/>
              </a:solidFill>
              <a:latin typeface="+mj-lt"/>
            </a:endParaRPr>
          </a:p>
        </p:txBody>
      </p:sp>
    </p:spTree>
    <p:extLst>
      <p:ext uri="{BB962C8B-B14F-4D97-AF65-F5344CB8AC3E}">
        <p14:creationId xmlns:p14="http://schemas.microsoft.com/office/powerpoint/2010/main" val="60926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right)">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Getting Started</a:t>
            </a:r>
            <a:endParaRPr lang="en-IN" dirty="0"/>
          </a:p>
        </p:txBody>
      </p:sp>
      <mc:AlternateContent xmlns:mc="http://schemas.openxmlformats.org/markup-compatibility/2006" xmlns:a14="http://schemas.microsoft.com/office/drawing/2010/main">
        <mc:Choice Requires="a14">
          <p:sp>
            <p:nvSpPr>
              <p:cNvPr id="63" name="Content Placeholder 62"/>
              <p:cNvSpPr>
                <a:spLocks noGrp="1"/>
              </p:cNvSpPr>
              <p:nvPr>
                <p:ph idx="1"/>
              </p:nvPr>
            </p:nvSpPr>
            <p:spPr>
              <a:xfrm>
                <a:off x="253354" y="1111624"/>
                <a:ext cx="5915206" cy="5300823"/>
              </a:xfrm>
            </p:spPr>
            <p:txBody>
              <a:bodyPr/>
              <a:lstStyle/>
              <a:p>
                <a:r>
                  <a:rPr lang="en-IN" dirty="0" smtClean="0">
                    <a:latin typeface="+mj-lt"/>
                    <a:ea typeface="Cambria Math" panose="02040503050406030204" pitchFamily="18" charset="0"/>
                  </a:rPr>
                  <a:t>Sample space: </a:t>
                </a:r>
                <a14:m>
                  <m:oMath xmlns:m="http://schemas.openxmlformats.org/officeDocument/2006/math">
                    <m:d>
                      <m:dPr>
                        <m:begChr m:val="{"/>
                        <m:endChr m:val="}"/>
                        <m:ctrlPr>
                          <a:rPr lang="en-IN" b="0" i="1" smtClean="0">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R</m:t>
                        </m:r>
                        <m:r>
                          <a:rPr lang="en-IN" b="0" i="0"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G</m:t>
                        </m:r>
                        <m:r>
                          <a:rPr lang="en-IN" b="0" i="0"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B</m:t>
                        </m:r>
                      </m:e>
                    </m:d>
                    <m:r>
                      <a:rPr lang="en-IN" b="0" i="1" smtClean="0">
                        <a:latin typeface="Cambria Math" panose="02040503050406030204" pitchFamily="18" charset="0"/>
                        <a:ea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6</m:t>
                        </m:r>
                      </m:e>
                    </m:d>
                  </m:oMath>
                </a14:m>
                <a:endParaRPr lang="en-IN" i="1" dirty="0">
                  <a:latin typeface="Cambria Math" panose="02040503050406030204" pitchFamily="18" charset="0"/>
                  <a:ea typeface="Cambria Math" panose="02040503050406030204" pitchFamily="18" charset="0"/>
                </a:endParaRP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R</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14</m:t>
                        </m:r>
                      </m:num>
                      <m:den>
                        <m:r>
                          <a:rPr lang="en-IN" b="0" i="1" smtClean="0">
                            <a:latin typeface="Cambria Math" panose="02040503050406030204" pitchFamily="18" charset="0"/>
                            <a:ea typeface="Cambria Math" panose="02040503050406030204" pitchFamily="18" charset="0"/>
                          </a:rPr>
                          <m:t>24</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7</m:t>
                        </m:r>
                      </m:num>
                      <m:den>
                        <m:r>
                          <a:rPr lang="en-IN" b="0" i="1" smtClean="0">
                            <a:latin typeface="Cambria Math" panose="02040503050406030204" pitchFamily="18" charset="0"/>
                            <a:ea typeface="Cambria Math" panose="02040503050406030204" pitchFamily="18" charset="0"/>
                          </a:rPr>
                          <m:t>12</m:t>
                        </m:r>
                      </m:den>
                    </m:f>
                  </m:oMath>
                </a14:m>
                <a:endParaRPr lang="en-IN" b="0" dirty="0" smtClean="0">
                  <a:ea typeface="Cambria Math" panose="02040503050406030204" pitchFamily="18" charset="0"/>
                </a:endParaRPr>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B</m:t>
                        </m:r>
                      </m:e>
                    </m:d>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4</m:t>
                        </m:r>
                      </m:num>
                      <m:den>
                        <m:r>
                          <a:rPr lang="en-IN" i="1">
                            <a:latin typeface="Cambria Math" panose="02040503050406030204" pitchFamily="18" charset="0"/>
                            <a:ea typeface="Cambria Math" panose="02040503050406030204" pitchFamily="18" charset="0"/>
                          </a:rPr>
                          <m:t>24</m:t>
                        </m:r>
                      </m:den>
                    </m:f>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6</m:t>
                        </m:r>
                      </m:den>
                    </m:f>
                  </m:oMath>
                </a14:m>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G</m:t>
                        </m:r>
                      </m:e>
                    </m:d>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6</m:t>
                        </m:r>
                      </m:num>
                      <m:den>
                        <m:r>
                          <a:rPr lang="en-IN" i="1">
                            <a:latin typeface="Cambria Math" panose="02040503050406030204" pitchFamily="18" charset="0"/>
                            <a:ea typeface="Cambria Math" panose="02040503050406030204" pitchFamily="18" charset="0"/>
                          </a:rPr>
                          <m:t>24</m:t>
                        </m:r>
                      </m:den>
                    </m:f>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4</m:t>
                        </m:r>
                      </m:den>
                    </m:f>
                  </m:oMath>
                </a14:m>
                <a:endParaRPr lang="en-IN" dirty="0" smtClean="0"/>
              </a:p>
              <a:p>
                <a:r>
                  <a:rPr lang="en-IN" dirty="0" smtClean="0">
                    <a:ea typeface="Cambria Math" panose="02040503050406030204" pitchFamily="18" charset="0"/>
                  </a:rPr>
                  <a:t>Note: </a:t>
                </a:r>
                <a14:m>
                  <m:oMath xmlns:m="http://schemas.openxmlformats.org/officeDocument/2006/math">
                    <m:r>
                      <a:rPr lang="en-IN" i="1" smtClean="0">
                        <a:latin typeface="Cambria Math" panose="02040503050406030204" pitchFamily="18" charset="0"/>
                        <a:ea typeface="Cambria Math" panose="02040503050406030204" pitchFamily="18" charset="0"/>
                      </a:rPr>
                      <m:t>ℙ</m:t>
                    </m:r>
                    <m:r>
                      <a:rPr lang="en-IN" b="0" i="1" smtClean="0">
                        <a:latin typeface="Cambria Math" panose="02040503050406030204" pitchFamily="18" charset="0"/>
                        <a:ea typeface="Cambria Math" panose="02040503050406030204" pitchFamily="18" charset="0"/>
                      </a:rPr>
                      <m:t>≥0</m:t>
                    </m:r>
                  </m:oMath>
                </a14:m>
                <a:r>
                  <a:rPr lang="en-IN" dirty="0" smtClean="0"/>
                  <a:t> always</a:t>
                </a:r>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0" smtClean="0">
                            <a:latin typeface="Cambria Math" panose="02040503050406030204" pitchFamily="18" charset="0"/>
                            <a:ea typeface="Cambria Math" panose="02040503050406030204" pitchFamily="18" charset="0"/>
                          </a:rPr>
                          <m:t>1</m:t>
                        </m:r>
                      </m:e>
                    </m:d>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6</m:t>
                        </m:r>
                      </m:den>
                    </m:f>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2</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6</m:t>
                        </m:r>
                      </m:e>
                    </m:d>
                  </m:oMath>
                </a14:m>
                <a:endParaRPr lang="en-IN" dirty="0" smtClean="0">
                  <a:ea typeface="Cambria Math" panose="02040503050406030204" pitchFamily="18" charset="0"/>
                </a:endParaRP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m:rPr>
                            <m:sty m:val="p"/>
                          </m:rPr>
                          <a:rPr lang="en-IN" b="0" i="0" smtClean="0">
                            <a:latin typeface="Cambria Math" panose="02040503050406030204" pitchFamily="18" charset="0"/>
                            <a:ea typeface="Cambria Math" panose="02040503050406030204" pitchFamily="18" charset="0"/>
                          </a:rPr>
                          <m:t>R</m:t>
                        </m:r>
                        <m:r>
                          <a:rPr lang="en-IN" b="0" i="1" smtClean="0">
                            <a:latin typeface="Cambria Math" panose="02040503050406030204" pitchFamily="18" charset="0"/>
                            <a:ea typeface="Cambria Math" panose="02040503050406030204" pitchFamily="18" charset="0"/>
                          </a:rPr>
                          <m:t>∧5</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3</m:t>
                        </m:r>
                      </m:num>
                      <m:den>
                        <m:r>
                          <a:rPr lang="en-IN" b="0" i="1" smtClean="0">
                            <a:latin typeface="Cambria Math" panose="02040503050406030204" pitchFamily="18" charset="0"/>
                            <a:ea typeface="Cambria Math" panose="02040503050406030204" pitchFamily="18" charset="0"/>
                          </a:rPr>
                          <m:t>24</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8</m:t>
                        </m:r>
                      </m:den>
                    </m:f>
                  </m:oMath>
                </a14:m>
                <a:endParaRPr lang="en-IN" dirty="0">
                  <a:ea typeface="Cambria Math" panose="02040503050406030204" pitchFamily="18" charset="0"/>
                </a:endParaRPr>
              </a:p>
            </p:txBody>
          </p:sp>
        </mc:Choice>
        <mc:Fallback xmlns="">
          <p:sp>
            <p:nvSpPr>
              <p:cNvPr id="63" name="Content Placeholder 62"/>
              <p:cNvSpPr>
                <a:spLocks noGrp="1" noRot="1" noChangeAspect="1" noMove="1" noResize="1" noEditPoints="1" noAdjustHandles="1" noChangeArrowheads="1" noChangeShapeType="1" noTextEdit="1"/>
              </p:cNvSpPr>
              <p:nvPr>
                <p:ph idx="1"/>
              </p:nvPr>
            </p:nvSpPr>
            <p:spPr>
              <a:xfrm>
                <a:off x="253354" y="1111624"/>
                <a:ext cx="5915206" cy="5300823"/>
              </a:xfrm>
              <a:blipFill>
                <a:blip r:embed="rId2"/>
                <a:stretch>
                  <a:fillRect l="-1134"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a:p>
        </p:txBody>
      </p:sp>
      <p:grpSp>
        <p:nvGrpSpPr>
          <p:cNvPr id="69" name="Group 68"/>
          <p:cNvGrpSpPr/>
          <p:nvPr/>
        </p:nvGrpSpPr>
        <p:grpSpPr>
          <a:xfrm>
            <a:off x="6173922" y="1111624"/>
            <a:ext cx="770562" cy="4093341"/>
            <a:chOff x="6173922" y="1111624"/>
            <a:chExt cx="770562" cy="4093341"/>
          </a:xfrm>
        </p:grpSpPr>
        <p:sp>
          <p:nvSpPr>
            <p:cNvPr id="5" name="Oval 4"/>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8" name="Oval 37"/>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44" name="Oval 43"/>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50" name="Oval 49"/>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68" name="Group 67"/>
          <p:cNvGrpSpPr/>
          <p:nvPr/>
        </p:nvGrpSpPr>
        <p:grpSpPr>
          <a:xfrm>
            <a:off x="7154689" y="1111624"/>
            <a:ext cx="770562" cy="4093341"/>
            <a:chOff x="7192390" y="1111624"/>
            <a:chExt cx="770562" cy="4093341"/>
          </a:xfrm>
        </p:grpSpPr>
        <p:sp>
          <p:nvSpPr>
            <p:cNvPr id="6" name="Oval 5"/>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39" name="Oval 38"/>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45" name="Oval 44"/>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51" name="Oval 50"/>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67" name="Group 66"/>
          <p:cNvGrpSpPr/>
          <p:nvPr/>
        </p:nvGrpSpPr>
        <p:grpSpPr>
          <a:xfrm>
            <a:off x="8135456" y="1111624"/>
            <a:ext cx="770562" cy="4093341"/>
            <a:chOff x="8159651" y="1111624"/>
            <a:chExt cx="770562" cy="4093341"/>
          </a:xfrm>
        </p:grpSpPr>
        <p:sp>
          <p:nvSpPr>
            <p:cNvPr id="8" name="Oval 7"/>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40" name="Oval 39"/>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46" name="Oval 45"/>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52" name="Oval 51"/>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66" name="Group 65"/>
          <p:cNvGrpSpPr/>
          <p:nvPr/>
        </p:nvGrpSpPr>
        <p:grpSpPr>
          <a:xfrm>
            <a:off x="9116223" y="1111624"/>
            <a:ext cx="770562" cy="4093341"/>
            <a:chOff x="9140294" y="1111624"/>
            <a:chExt cx="770562" cy="4093341"/>
          </a:xfrm>
        </p:grpSpPr>
        <p:sp>
          <p:nvSpPr>
            <p:cNvPr id="9" name="Oval 8"/>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41" name="Oval 40"/>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47" name="Oval 46"/>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53" name="Oval 52"/>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65" name="Group 64"/>
          <p:cNvGrpSpPr/>
          <p:nvPr/>
        </p:nvGrpSpPr>
        <p:grpSpPr>
          <a:xfrm>
            <a:off x="10096990" y="1111624"/>
            <a:ext cx="770562" cy="4093341"/>
            <a:chOff x="10120937" y="1111624"/>
            <a:chExt cx="770562" cy="4093341"/>
          </a:xfrm>
        </p:grpSpPr>
        <p:sp>
          <p:nvSpPr>
            <p:cNvPr id="16" name="Oval 15"/>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42" name="Oval 41"/>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48" name="Oval 47"/>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54" name="Oval 53"/>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64" name="Group 63"/>
          <p:cNvGrpSpPr/>
          <p:nvPr/>
        </p:nvGrpSpPr>
        <p:grpSpPr>
          <a:xfrm>
            <a:off x="11077758" y="1111624"/>
            <a:ext cx="770562" cy="4093341"/>
            <a:chOff x="11077758" y="1111624"/>
            <a:chExt cx="770562" cy="4093341"/>
          </a:xfrm>
        </p:grpSpPr>
        <p:sp>
          <p:nvSpPr>
            <p:cNvPr id="17" name="Oval 16"/>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43" name="Oval 42"/>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49" name="Oval 48"/>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55" name="Oval 54"/>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p:nvGrpSpPr>
          <p:cNvPr id="56" name="Group 55"/>
          <p:cNvGrpSpPr/>
          <p:nvPr/>
        </p:nvGrpSpPr>
        <p:grpSpPr>
          <a:xfrm>
            <a:off x="10621576" y="5541996"/>
            <a:ext cx="1468606" cy="1238929"/>
            <a:chOff x="12383748" y="1219011"/>
            <a:chExt cx="1862104" cy="1570887"/>
          </a:xfrm>
        </p:grpSpPr>
        <p:sp>
          <p:nvSpPr>
            <p:cNvPr id="57" name="Freeform 56"/>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reeform 57"/>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reeform 58"/>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2" name="Rectangular Callout 61"/>
          <p:cNvSpPr/>
          <p:nvPr/>
        </p:nvSpPr>
        <p:spPr>
          <a:xfrm>
            <a:off x="4017196" y="5799441"/>
            <a:ext cx="6387661" cy="868956"/>
          </a:xfrm>
          <a:prstGeom prst="wedgeRectCallout">
            <a:avLst>
              <a:gd name="adj1" fmla="val 64668"/>
              <a:gd name="adj2" fmla="val 5415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Initially, to get used to things, it is good to think of probability in terms of </a:t>
            </a:r>
            <a:r>
              <a:rPr lang="en-IN" sz="2400" i="1" dirty="0" smtClean="0">
                <a:solidFill>
                  <a:schemeClr val="tx1"/>
                </a:solidFill>
                <a:latin typeface="+mj-lt"/>
              </a:rPr>
              <a:t>proportions</a:t>
            </a:r>
            <a:r>
              <a:rPr lang="en-IN" sz="2400" dirty="0" smtClean="0">
                <a:solidFill>
                  <a:schemeClr val="tx1"/>
                </a:solidFill>
                <a:latin typeface="+mj-lt"/>
              </a:rPr>
              <a:t> or </a:t>
            </a:r>
            <a:r>
              <a:rPr lang="en-IN" sz="2400" i="1" dirty="0" smtClean="0">
                <a:solidFill>
                  <a:schemeClr val="tx1"/>
                </a:solidFill>
                <a:latin typeface="+mj-lt"/>
              </a:rPr>
              <a:t>frequency</a:t>
            </a:r>
            <a:endParaRPr lang="en-US" sz="2400" i="1" dirty="0">
              <a:solidFill>
                <a:schemeClr val="tx1"/>
              </a:solidFill>
              <a:latin typeface="+mj-lt"/>
            </a:endParaRPr>
          </a:p>
        </p:txBody>
      </p:sp>
    </p:spTree>
    <p:extLst>
      <p:ext uri="{BB962C8B-B14F-4D97-AF65-F5344CB8AC3E}">
        <p14:creationId xmlns:p14="http://schemas.microsoft.com/office/powerpoint/2010/main" val="277650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wipe(right)">
                                      <p:cBhvr>
                                        <p:cTn id="10" dur="50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uild="p"/>
      <p:bldP spid="6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Recap of Last Lecture</a:t>
            </a:r>
            <a:endParaRPr lang="en-IN" dirty="0"/>
          </a:p>
        </p:txBody>
      </p:sp>
      <p:sp>
        <p:nvSpPr>
          <p:cNvPr id="3" name="Content Placeholder 2"/>
          <p:cNvSpPr>
            <a:spLocks noGrp="1"/>
          </p:cNvSpPr>
          <p:nvPr>
            <p:ph idx="1"/>
          </p:nvPr>
        </p:nvSpPr>
        <p:spPr/>
        <p:txBody>
          <a:bodyPr/>
          <a:lstStyle/>
          <a:p>
            <a:r>
              <a:rPr lang="en-IN" dirty="0" smtClean="0"/>
              <a:t>Regularization and various techniques to perform regularization</a:t>
            </a:r>
          </a:p>
          <a:p>
            <a:pPr lvl="2"/>
            <a:r>
              <a:rPr lang="en-IN" dirty="0" smtClean="0"/>
              <a:t>Adding a regularizer (L1/L2), early stopping, adding noise</a:t>
            </a:r>
          </a:p>
          <a:p>
            <a:r>
              <a:rPr lang="en-IN" dirty="0" err="1" smtClean="0"/>
              <a:t>Multiclassification</a:t>
            </a:r>
            <a:endParaRPr lang="en-IN" dirty="0" smtClean="0"/>
          </a:p>
          <a:p>
            <a:pPr lvl="2"/>
            <a:r>
              <a:rPr lang="en-IN" dirty="0" smtClean="0"/>
              <a:t>Using </a:t>
            </a:r>
            <a:r>
              <a:rPr lang="en-IN" dirty="0" err="1" smtClean="0"/>
              <a:t>kNN</a:t>
            </a:r>
            <a:r>
              <a:rPr lang="en-IN" dirty="0" smtClean="0"/>
              <a:t>, DTs, output codes</a:t>
            </a:r>
          </a:p>
          <a:p>
            <a:pPr lvl="2"/>
            <a:r>
              <a:rPr lang="en-IN" dirty="0" smtClean="0"/>
              <a:t>By converting to several binary classification problems – OVA</a:t>
            </a:r>
          </a:p>
          <a:p>
            <a:pPr lvl="2"/>
            <a:r>
              <a:rPr lang="en-IN" dirty="0" smtClean="0"/>
              <a:t>Crammer-Singer loss, </a:t>
            </a:r>
            <a:r>
              <a:rPr lang="en-IN" dirty="0" err="1"/>
              <a:t>s</a:t>
            </a:r>
            <a:r>
              <a:rPr lang="en-IN" dirty="0" err="1" smtClean="0"/>
              <a:t>oftmax</a:t>
            </a:r>
            <a:r>
              <a:rPr lang="en-IN" dirty="0" smtClean="0"/>
              <a:t> loss</a:t>
            </a:r>
          </a:p>
          <a:p>
            <a:pPr lvl="2"/>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140453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Clustering</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278902"/>
              </a:xfrm>
            </p:spPr>
            <p:txBody>
              <a:bodyPr>
                <a:normAutofit/>
              </a:bodyPr>
              <a:lstStyle/>
              <a:p>
                <a:r>
                  <a:rPr lang="en-IN" dirty="0" smtClean="0"/>
                  <a:t>Given a set </a:t>
                </a:r>
                <a14:m>
                  <m:oMath xmlns:m="http://schemas.openxmlformats.org/officeDocument/2006/math">
                    <m:r>
                      <a:rPr lang="en-IN" b="0" i="1" smtClean="0">
                        <a:latin typeface="Cambria Math" panose="02040503050406030204" pitchFamily="18" charset="0"/>
                      </a:rPr>
                      <m:t>𝑆</m:t>
                    </m:r>
                  </m:oMath>
                </a14:m>
                <a:r>
                  <a:rPr lang="en-IN" dirty="0" smtClean="0"/>
                  <a:t> of </a:t>
                </a:r>
                <a14:m>
                  <m:oMath xmlns:m="http://schemas.openxmlformats.org/officeDocument/2006/math">
                    <m:r>
                      <a:rPr lang="en-IN" b="0" i="1" smtClean="0">
                        <a:latin typeface="Cambria Math" panose="02040503050406030204" pitchFamily="18" charset="0"/>
                      </a:rPr>
                      <m:t>𝑛</m:t>
                    </m:r>
                  </m:oMath>
                </a14:m>
                <a:r>
                  <a:rPr lang="en-IN" dirty="0" smtClean="0"/>
                  <a:t> data points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1</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𝑛</m:t>
                        </m:r>
                      </m:sup>
                    </m:sSup>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endParaRPr lang="en-IN" dirty="0" smtClean="0"/>
              </a:p>
              <a:p>
                <a:r>
                  <a:rPr lang="en-IN" dirty="0" smtClean="0"/>
                  <a:t>Split this set into </a:t>
                </a:r>
                <a14:m>
                  <m:oMath xmlns:m="http://schemas.openxmlformats.org/officeDocument/2006/math">
                    <m:r>
                      <a:rPr lang="en-IN" b="0" i="1" smtClean="0">
                        <a:latin typeface="Cambria Math" panose="02040503050406030204" pitchFamily="18" charset="0"/>
                      </a:rPr>
                      <m:t>𝐶</m:t>
                    </m:r>
                  </m:oMath>
                </a14:m>
                <a:r>
                  <a:rPr lang="en-IN" dirty="0" smtClean="0"/>
                  <a:t> disjoint </a:t>
                </a:r>
                <a:r>
                  <a:rPr lang="en-IN" i="1" dirty="0" smtClean="0"/>
                  <a:t>clusters</a:t>
                </a:r>
                <a:r>
                  <a:rPr lang="en-IN" dirty="0" smtClean="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𝐶</m:t>
                        </m:r>
                      </m:sub>
                    </m:sSub>
                  </m:oMath>
                </a14:m>
                <a:r>
                  <a:rPr lang="en-IN" dirty="0" smtClean="0"/>
                  <a:t> i.e.</a:t>
                </a:r>
              </a:p>
              <a:p>
                <a:pPr lvl="2"/>
                <a:r>
                  <a:rPr lang="en-IN" dirty="0" smtClean="0"/>
                  <a:t>Assign every data point </a:t>
                </a:r>
                <a14:m>
                  <m:oMath xmlns:m="http://schemas.openxmlformats.org/officeDocument/2006/math">
                    <m:r>
                      <a:rPr lang="en-IN" b="0" i="1" smtClean="0">
                        <a:latin typeface="Cambria Math" panose="02040503050406030204" pitchFamily="18" charset="0"/>
                      </a:rPr>
                      <m:t>𝑖</m:t>
                    </m:r>
                  </m:oMath>
                </a14:m>
                <a:r>
                  <a:rPr lang="en-IN" dirty="0" smtClean="0"/>
                  <a:t> to one of the subsets, say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𝑖</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r>
                      <a:rPr lang="en-IN" b="0" i="1" smtClean="0">
                        <a:latin typeface="Cambria Math" panose="02040503050406030204" pitchFamily="18" charset="0"/>
                      </a:rPr>
                      <m:t> </m:t>
                    </m:r>
                  </m:oMath>
                </a14:m>
                <a:r>
                  <a:rPr lang="en-IN" dirty="0" smtClean="0"/>
                  <a:t>(note that every data point is assigned to exactly one cluster) so that</a:t>
                </a:r>
              </a:p>
              <a:p>
                <a:pPr lvl="2"/>
                <a:r>
                  <a:rPr lang="en-IN" dirty="0" smtClean="0"/>
                  <a:t>Data points assigned to the same subset are “similar” to each other, e.g.</a:t>
                </a:r>
              </a:p>
              <a:p>
                <a:pPr lvl="2"/>
                <a:r>
                  <a:rPr lang="en-IN" dirty="0" smtClean="0"/>
                  <a:t>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𝑗</m:t>
                        </m:r>
                      </m:sub>
                    </m:sSub>
                    <m:r>
                      <a:rPr lang="en-IN" b="0" i="1" smtClean="0">
                        <a:latin typeface="Cambria Math" panose="02040503050406030204" pitchFamily="18" charset="0"/>
                      </a:rPr>
                      <m:t>=</m:t>
                    </m:r>
                    <m:r>
                      <a:rPr lang="en-IN" b="0" i="1" smtClean="0">
                        <a:latin typeface="Cambria Math" panose="02040503050406030204" pitchFamily="18" charset="0"/>
                      </a:rPr>
                      <m:t>𝑐</m:t>
                    </m:r>
                  </m:oMath>
                </a14:m>
                <a:r>
                  <a:rPr lang="en-IN" dirty="0" smtClean="0"/>
                  <a:t> for some </a:t>
                </a: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r>
                  <a:rPr lang="en-IN" dirty="0" smtClean="0"/>
                  <a:t> then </a:t>
                </a:r>
                <a14:m>
                  <m:oMath xmlns:m="http://schemas.openxmlformats.org/officeDocument/2006/math">
                    <m:sSub>
                      <m:sSubPr>
                        <m:ctrlPr>
                          <a:rPr lang="en-IN" b="0" i="1" smtClean="0">
                            <a:latin typeface="Cambria Math" panose="02040503050406030204" pitchFamily="18" charset="0"/>
                          </a:rPr>
                        </m:ctrlPr>
                      </m:sSubPr>
                      <m:e>
                        <m:d>
                          <m:dPr>
                            <m:begChr m:val="‖"/>
                            <m:endChr m:val="‖"/>
                            <m:ctrlPr>
                              <a:rPr lang="en-IN"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𝑗</m:t>
                                </m:r>
                              </m:sup>
                            </m:sSup>
                          </m:e>
                        </m:d>
                      </m:e>
                      <m:sub>
                        <m:r>
                          <a:rPr lang="en-IN" b="0" i="1" smtClean="0">
                            <a:latin typeface="Cambria Math" panose="02040503050406030204" pitchFamily="18" charset="0"/>
                          </a:rPr>
                          <m:t>2</m:t>
                        </m:r>
                      </m:sub>
                    </m:sSub>
                  </m:oMath>
                </a14:m>
                <a:r>
                  <a:rPr lang="en-IN" dirty="0" smtClean="0"/>
                  <a:t> is small</a:t>
                </a:r>
              </a:p>
              <a:p>
                <a:r>
                  <a:rPr lang="en-IN" dirty="0" smtClean="0"/>
                  <a:t>The K-means problem asks this problem a bit differently</a:t>
                </a:r>
              </a:p>
              <a:p>
                <a:pPr algn="ctr"/>
                <a:r>
                  <a:rPr lang="en-IN" dirty="0"/>
                  <a:t>Split </a:t>
                </a:r>
                <a14:m>
                  <m:oMath xmlns:m="http://schemas.openxmlformats.org/officeDocument/2006/math">
                    <m:r>
                      <a:rPr lang="en-IN" b="0" i="1" dirty="0" smtClean="0">
                        <a:latin typeface="Cambria Math" panose="02040503050406030204" pitchFamily="18" charset="0"/>
                      </a:rPr>
                      <m:t>𝑆</m:t>
                    </m:r>
                  </m:oMath>
                </a14:m>
                <a:r>
                  <a:rPr lang="en-IN" dirty="0" smtClean="0"/>
                  <a:t> </a:t>
                </a:r>
                <a:r>
                  <a:rPr lang="en-IN" dirty="0"/>
                  <a:t>into </a:t>
                </a:r>
                <a14:m>
                  <m:oMath xmlns:m="http://schemas.openxmlformats.org/officeDocument/2006/math">
                    <m:r>
                      <a:rPr lang="en-IN" i="1">
                        <a:latin typeface="Cambria Math" panose="02040503050406030204" pitchFamily="18" charset="0"/>
                      </a:rPr>
                      <m:t>𝐶</m:t>
                    </m:r>
                  </m:oMath>
                </a14:m>
                <a:r>
                  <a:rPr lang="en-IN" dirty="0"/>
                  <a:t> </a:t>
                </a:r>
                <a:r>
                  <a:rPr lang="en-IN" i="1" dirty="0" smtClean="0"/>
                  <a:t>clusters</a:t>
                </a:r>
                <a:r>
                  <a:rPr lang="en-IN" dirty="0" smtClean="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𝐶</m:t>
                        </m:r>
                      </m:sub>
                    </m:sSub>
                  </m:oMath>
                </a14:m>
                <a:r>
                  <a:rPr lang="en-IN" i="1" dirty="0" smtClean="0"/>
                  <a:t> and find a prototype for each</a:t>
                </a:r>
                <a:br>
                  <a:rPr lang="en-IN" i="1" dirty="0" smtClean="0"/>
                </a:br>
                <a:r>
                  <a:rPr lang="en-IN" i="1" dirty="0" smtClean="0"/>
                  <a:t>cluster i.e.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𝛍</m:t>
                        </m:r>
                      </m:e>
                      <m:sup>
                        <m:r>
                          <a:rPr lang="en-IN" b="0" i="1" smtClean="0">
                            <a:latin typeface="Cambria Math" panose="02040503050406030204" pitchFamily="18" charset="0"/>
                          </a:rPr>
                          <m:t>𝑐</m:t>
                        </m:r>
                      </m:sup>
                    </m:sSup>
                    <m:r>
                      <a:rPr lang="en-IN" b="0" i="1" smtClean="0">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oMath>
                </a14:m>
                <a:r>
                  <a:rPr lang="en-IN" i="1" dirty="0" smtClean="0"/>
                  <a:t> </a:t>
                </a:r>
                <a:r>
                  <a:rPr lang="en-IN" i="1" dirty="0" err="1" smtClean="0"/>
                  <a:t>s.t.</a:t>
                </a:r>
                <a:r>
                  <a:rPr lang="en-IN" i="1" dirty="0" smtClean="0"/>
                  <a:t> if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oMath>
                </a14:m>
                <a:r>
                  <a:rPr lang="en-IN" i="1" dirty="0" smtClean="0"/>
                  <a:t> is assigned to cluster </a:t>
                </a:r>
                <a14:m>
                  <m:oMath xmlns:m="http://schemas.openxmlformats.org/officeDocument/2006/math">
                    <m:r>
                      <a:rPr lang="en-IN" b="0" i="1" smtClean="0">
                        <a:latin typeface="Cambria Math" panose="02040503050406030204" pitchFamily="18" charset="0"/>
                      </a:rPr>
                      <m:t>𝑐</m:t>
                    </m:r>
                  </m:oMath>
                </a14:m>
                <a:r>
                  <a:rPr lang="en-IN" i="1" dirty="0" smtClean="0"/>
                  <a:t> i.e.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𝑧</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𝑐</m:t>
                    </m:r>
                  </m:oMath>
                </a14:m>
                <a:r>
                  <a:rPr lang="en-IN" i="1" dirty="0" smtClean="0"/>
                  <a:t>,</a:t>
                </a:r>
                <a:br>
                  <a:rPr lang="en-IN" i="1" dirty="0" smtClean="0"/>
                </a:br>
                <a:r>
                  <a:rPr lang="en-IN" i="1" dirty="0" smtClean="0"/>
                  <a:t>then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i="0" smtClean="0">
                                    <a:latin typeface="Cambria Math" panose="02040503050406030204" pitchFamily="18" charset="0"/>
                                  </a:rPr>
                                  <m:t>𝛍</m:t>
                                </m:r>
                              </m:e>
                              <m:sup>
                                <m:r>
                                  <a:rPr lang="en-IN" b="0" i="1" smtClean="0">
                                    <a:latin typeface="Cambria Math" panose="02040503050406030204" pitchFamily="18" charset="0"/>
                                  </a:rPr>
                                  <m:t>𝑐</m:t>
                                </m:r>
                              </m:sup>
                            </m:sSup>
                          </m:e>
                        </m:d>
                      </m:e>
                      <m:sub>
                        <m:r>
                          <a:rPr lang="en-IN" i="1">
                            <a:latin typeface="Cambria Math" panose="02040503050406030204" pitchFamily="18" charset="0"/>
                          </a:rPr>
                          <m:t>2</m:t>
                        </m:r>
                      </m:sub>
                      <m:sup>
                        <m:r>
                          <a:rPr lang="en-IN" b="0" i="1" smtClean="0">
                            <a:latin typeface="Cambria Math" panose="02040503050406030204" pitchFamily="18" charset="0"/>
                          </a:rPr>
                          <m:t>2</m:t>
                        </m:r>
                      </m:sup>
                    </m:sSubSup>
                  </m:oMath>
                </a14:m>
                <a:r>
                  <a:rPr lang="en-IN" dirty="0"/>
                  <a:t> is </a:t>
                </a:r>
                <a:r>
                  <a:rPr lang="en-IN" dirty="0" smtClean="0"/>
                  <a:t>small i.e.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oMath>
                </a14:m>
                <a:r>
                  <a:rPr lang="en-IN" i="1" dirty="0" smtClean="0"/>
                  <a:t> is close to prototype of its cluster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278902"/>
              </a:xfrm>
              <a:blipFill>
                <a:blip r:embed="rId2"/>
                <a:stretch>
                  <a:fillRect l="-578" t="-2656" r="-99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cxnSp>
        <p:nvCxnSpPr>
          <p:cNvPr id="6" name="Straight Connector 5"/>
          <p:cNvCxnSpPr/>
          <p:nvPr/>
        </p:nvCxnSpPr>
        <p:spPr>
          <a:xfrm>
            <a:off x="7848085" y="4890499"/>
            <a:ext cx="1706881"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7652876" y="5856270"/>
            <a:ext cx="1706881" cy="0"/>
          </a:xfrm>
          <a:prstGeom prst="line">
            <a:avLst/>
          </a:prstGeom>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8506316" y="4356244"/>
            <a:ext cx="1265092" cy="461665"/>
          </a:xfrm>
          <a:prstGeom prst="rect">
            <a:avLst/>
          </a:prstGeom>
          <a:noFill/>
        </p:spPr>
        <p:txBody>
          <a:bodyPr wrap="square" rtlCol="0">
            <a:spAutoFit/>
          </a:bodyPr>
          <a:lstStyle/>
          <a:p>
            <a:r>
              <a:rPr lang="en-IN" sz="2400" dirty="0" smtClean="0">
                <a:latin typeface="+mj-lt"/>
              </a:rPr>
              <a:t>centroid</a:t>
            </a:r>
            <a:endParaRPr lang="en-IN" sz="2400" dirty="0">
              <a:latin typeface="+mj-lt"/>
            </a:endParaRPr>
          </a:p>
        </p:txBody>
      </p:sp>
      <p:sp>
        <p:nvSpPr>
          <p:cNvPr id="10" name="TextBox 9"/>
          <p:cNvSpPr txBox="1"/>
          <p:nvPr/>
        </p:nvSpPr>
        <p:spPr>
          <a:xfrm>
            <a:off x="8198091" y="5882293"/>
            <a:ext cx="1265092" cy="461665"/>
          </a:xfrm>
          <a:prstGeom prst="rect">
            <a:avLst/>
          </a:prstGeom>
          <a:noFill/>
        </p:spPr>
        <p:txBody>
          <a:bodyPr wrap="square" rtlCol="0">
            <a:spAutoFit/>
          </a:bodyPr>
          <a:lstStyle/>
          <a:p>
            <a:r>
              <a:rPr lang="en-IN" sz="2400" dirty="0" smtClean="0">
                <a:latin typeface="+mj-lt"/>
              </a:rPr>
              <a:t>centroid</a:t>
            </a:r>
            <a:endParaRPr lang="en-IN" sz="2400" dirty="0">
              <a:latin typeface="+mj-lt"/>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1107" y="251177"/>
            <a:ext cx="1720892" cy="1720892"/>
          </a:xfrm>
          <a:prstGeom prst="rect">
            <a:avLst/>
          </a:prstGeom>
        </p:spPr>
      </p:pic>
      <p:sp>
        <p:nvSpPr>
          <p:cNvPr id="12" name="Rectangular Callout 11"/>
          <p:cNvSpPr/>
          <p:nvPr/>
        </p:nvSpPr>
        <p:spPr>
          <a:xfrm>
            <a:off x="6905804" y="327343"/>
            <a:ext cx="3591442" cy="993203"/>
          </a:xfrm>
          <a:prstGeom prst="wedgeRectCallout">
            <a:avLst>
              <a:gd name="adj1" fmla="val 69105"/>
              <a:gd name="adj2" fmla="val 5393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The technical term used in books/papers is centroid</a:t>
            </a:r>
            <a:endParaRPr lang="en-IN" sz="2400" dirty="0">
              <a:solidFill>
                <a:schemeClr val="tx1"/>
              </a:solidFill>
              <a:latin typeface="+mj-lt"/>
            </a:endParaRPr>
          </a:p>
        </p:txBody>
      </p:sp>
    </p:spTree>
    <p:extLst>
      <p:ext uri="{BB962C8B-B14F-4D97-AF65-F5344CB8AC3E}">
        <p14:creationId xmlns:p14="http://schemas.microsoft.com/office/powerpoint/2010/main" val="331180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par>
                                <p:cTn id="36" presetID="22" presetClass="entr" presetSubtype="8"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par>
                          <p:cTn id="46" fill="hold">
                            <p:stCondLst>
                              <p:cond delay="1000"/>
                            </p:stCondLst>
                            <p:childTnLst>
                              <p:par>
                                <p:cTn id="47" presetID="1" presetClass="entr" presetSubtype="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2"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right)">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K-means clustering</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3"/>
                <a:ext cx="11938645" cy="6081317"/>
              </a:xfrm>
            </p:spPr>
            <p:txBody>
              <a:bodyPr>
                <a:normAutofit/>
              </a:bodyPr>
              <a:lstStyle/>
              <a:p>
                <a14:m>
                  <m:oMath xmlns:m="http://schemas.openxmlformats.org/officeDocument/2006/math">
                    <m:func>
                      <m:funcPr>
                        <m:ctrlPr>
                          <a:rPr lang="en-IN" sz="4000" b="0" i="1" smtClean="0">
                            <a:latin typeface="Cambria Math" panose="02040503050406030204" pitchFamily="18" charset="0"/>
                          </a:rPr>
                        </m:ctrlPr>
                      </m:funcPr>
                      <m:fName>
                        <m:limLow>
                          <m:limLowPr>
                            <m:ctrlPr>
                              <a:rPr lang="en-IN" sz="4000" b="0" i="1" smtClean="0">
                                <a:latin typeface="Cambria Math" panose="02040503050406030204" pitchFamily="18" charset="0"/>
                              </a:rPr>
                            </m:ctrlPr>
                          </m:limLowPr>
                          <m:e>
                            <m:r>
                              <m:rPr>
                                <m:sty m:val="p"/>
                              </m:rPr>
                              <a:rPr lang="en-IN" sz="4000" b="0" i="0" smtClean="0">
                                <a:latin typeface="Cambria Math" panose="02040503050406030204" pitchFamily="18" charset="0"/>
                              </a:rPr>
                              <m:t>min</m:t>
                            </m:r>
                          </m:e>
                          <m:lim>
                            <m:d>
                              <m:dPr>
                                <m:begChr m:val="{"/>
                                <m:endChr m:val="}"/>
                                <m:ctrlPr>
                                  <a:rPr lang="en-IN" sz="4000" b="0" i="1" smtClean="0">
                                    <a:latin typeface="Cambria Math" panose="02040503050406030204" pitchFamily="18" charset="0"/>
                                  </a:rPr>
                                </m:ctrlPr>
                              </m:dPr>
                              <m:e>
                                <m:sSup>
                                  <m:sSupPr>
                                    <m:ctrlPr>
                                      <a:rPr lang="en-IN" sz="4000" i="1">
                                        <a:latin typeface="Cambria Math" panose="02040503050406030204" pitchFamily="18" charset="0"/>
                                      </a:rPr>
                                    </m:ctrlPr>
                                  </m:sSupPr>
                                  <m:e>
                                    <m:r>
                                      <a:rPr lang="en-IN" sz="4000" b="1">
                                        <a:latin typeface="Cambria Math" panose="02040503050406030204" pitchFamily="18" charset="0"/>
                                      </a:rPr>
                                      <m:t>𝛍</m:t>
                                    </m:r>
                                  </m:e>
                                  <m:sup>
                                    <m:r>
                                      <a:rPr lang="en-IN" sz="4000" i="1">
                                        <a:latin typeface="Cambria Math" panose="02040503050406030204" pitchFamily="18" charset="0"/>
                                      </a:rPr>
                                      <m:t>𝑐</m:t>
                                    </m:r>
                                  </m:sup>
                                </m:sSup>
                                <m:r>
                                  <a:rPr lang="en-IN" sz="4000" b="0" i="1" smtClean="0">
                                    <a:latin typeface="Cambria Math" panose="02040503050406030204" pitchFamily="18" charset="0"/>
                                  </a:rPr>
                                  <m:t>∈</m:t>
                                </m:r>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ℝ</m:t>
                                    </m:r>
                                  </m:e>
                                  <m:sup>
                                    <m:r>
                                      <a:rPr lang="en-IN" sz="4000" i="1">
                                        <a:latin typeface="Cambria Math" panose="02040503050406030204" pitchFamily="18" charset="0"/>
                                        <a:ea typeface="Cambria Math" panose="02040503050406030204" pitchFamily="18" charset="0"/>
                                      </a:rPr>
                                      <m:t>𝑑</m:t>
                                    </m:r>
                                  </m:sup>
                                </m:sSup>
                              </m:e>
                            </m:d>
                            <m:r>
                              <a:rPr lang="en-IN" sz="4000" b="0" i="1" smtClean="0">
                                <a:latin typeface="Cambria Math" panose="02040503050406030204" pitchFamily="18" charset="0"/>
                              </a:rPr>
                              <m:t>,</m:t>
                            </m:r>
                            <m:d>
                              <m:dPr>
                                <m:begChr m:val="{"/>
                                <m:endChr m:val="}"/>
                                <m:ctrlPr>
                                  <a:rPr lang="en-IN" sz="4000" b="0" i="1" smtClean="0">
                                    <a:latin typeface="Cambria Math" panose="02040503050406030204" pitchFamily="18" charset="0"/>
                                  </a:rPr>
                                </m:ctrlPr>
                              </m:dPr>
                              <m:e>
                                <m:sSub>
                                  <m:sSubPr>
                                    <m:ctrlPr>
                                      <a:rPr lang="en-IN" sz="4000" b="0" i="1" smtClean="0">
                                        <a:latin typeface="Cambria Math" panose="02040503050406030204" pitchFamily="18" charset="0"/>
                                      </a:rPr>
                                    </m:ctrlPr>
                                  </m:sSubPr>
                                  <m:e>
                                    <m:r>
                                      <a:rPr lang="en-IN" sz="4000" b="0" i="1" smtClean="0">
                                        <a:latin typeface="Cambria Math" panose="02040503050406030204" pitchFamily="18" charset="0"/>
                                      </a:rPr>
                                      <m:t>𝑧</m:t>
                                    </m:r>
                                  </m:e>
                                  <m:sub>
                                    <m:r>
                                      <a:rPr lang="en-IN" sz="4000" b="0" i="1" smtClean="0">
                                        <a:latin typeface="Cambria Math" panose="02040503050406030204" pitchFamily="18" charset="0"/>
                                      </a:rPr>
                                      <m:t>𝑖</m:t>
                                    </m:r>
                                  </m:sub>
                                </m:sSub>
                                <m:r>
                                  <a:rPr lang="en-IN" sz="4000" b="0" i="1" smtClean="0">
                                    <a:latin typeface="Cambria Math" panose="02040503050406030204" pitchFamily="18" charset="0"/>
                                  </a:rPr>
                                  <m:t>∈</m:t>
                                </m:r>
                                <m:d>
                                  <m:dPr>
                                    <m:begChr m:val="["/>
                                    <m:endChr m:val="]"/>
                                    <m:ctrlPr>
                                      <a:rPr lang="en-IN" sz="4000" b="0" i="1" smtClean="0">
                                        <a:latin typeface="Cambria Math" panose="02040503050406030204" pitchFamily="18" charset="0"/>
                                      </a:rPr>
                                    </m:ctrlPr>
                                  </m:dPr>
                                  <m:e>
                                    <m:r>
                                      <a:rPr lang="en-IN" sz="4000" b="0" i="1" smtClean="0">
                                        <a:latin typeface="Cambria Math" panose="02040503050406030204" pitchFamily="18" charset="0"/>
                                      </a:rPr>
                                      <m:t>𝐶</m:t>
                                    </m:r>
                                  </m:e>
                                </m:d>
                              </m:e>
                            </m:d>
                          </m:lim>
                        </m:limLow>
                      </m:fName>
                      <m:e>
                        <m:nary>
                          <m:naryPr>
                            <m:chr m:val="∑"/>
                            <m:limLoc m:val="subSup"/>
                            <m:ctrlPr>
                              <a:rPr lang="en-IN" sz="4000" b="0" i="1" smtClean="0">
                                <a:latin typeface="Cambria Math" panose="02040503050406030204" pitchFamily="18" charset="0"/>
                              </a:rPr>
                            </m:ctrlPr>
                          </m:naryPr>
                          <m:sub>
                            <m:r>
                              <m:rPr>
                                <m:brk m:alnAt="25"/>
                              </m:rPr>
                              <a:rPr lang="en-IN" sz="4000" b="0" i="1" smtClean="0">
                                <a:latin typeface="Cambria Math" panose="02040503050406030204" pitchFamily="18" charset="0"/>
                              </a:rPr>
                              <m:t>𝑐</m:t>
                            </m:r>
                            <m:r>
                              <a:rPr lang="en-IN" sz="4000" b="0" i="1" smtClean="0">
                                <a:latin typeface="Cambria Math" panose="02040503050406030204" pitchFamily="18" charset="0"/>
                              </a:rPr>
                              <m:t>=1</m:t>
                            </m:r>
                          </m:sub>
                          <m:sup>
                            <m:r>
                              <a:rPr lang="en-IN" sz="4000" b="0" i="1" smtClean="0">
                                <a:latin typeface="Cambria Math" panose="02040503050406030204" pitchFamily="18" charset="0"/>
                              </a:rPr>
                              <m:t>𝐶</m:t>
                            </m:r>
                          </m:sup>
                          <m:e>
                            <m:nary>
                              <m:naryPr>
                                <m:chr m:val="∑"/>
                                <m:limLoc m:val="subSup"/>
                                <m:supHide m:val="on"/>
                                <m:ctrlPr>
                                  <a:rPr lang="en-IN" sz="4000" b="0" i="1" smtClean="0">
                                    <a:latin typeface="Cambria Math" panose="02040503050406030204" pitchFamily="18" charset="0"/>
                                  </a:rPr>
                                </m:ctrlPr>
                              </m:naryPr>
                              <m:sub>
                                <m:r>
                                  <m:rPr>
                                    <m:brk m:alnAt="9"/>
                                  </m:rPr>
                                  <a:rPr lang="en-IN" sz="4000" b="0" i="1" smtClean="0">
                                    <a:latin typeface="Cambria Math" panose="02040503050406030204" pitchFamily="18" charset="0"/>
                                  </a:rPr>
                                  <m:t>𝑖</m:t>
                                </m:r>
                                <m:r>
                                  <a:rPr lang="en-IN" sz="4000" b="0" i="1" smtClean="0">
                                    <a:latin typeface="Cambria Math" panose="02040503050406030204" pitchFamily="18" charset="0"/>
                                  </a:rPr>
                                  <m:t>:</m:t>
                                </m:r>
                                <m:sSub>
                                  <m:sSubPr>
                                    <m:ctrlPr>
                                      <a:rPr lang="en-IN" sz="4000" b="0" i="1" smtClean="0">
                                        <a:latin typeface="Cambria Math" panose="02040503050406030204" pitchFamily="18" charset="0"/>
                                      </a:rPr>
                                    </m:ctrlPr>
                                  </m:sSubPr>
                                  <m:e>
                                    <m:r>
                                      <m:rPr>
                                        <m:brk m:alnAt="9"/>
                                      </m:rPr>
                                      <a:rPr lang="en-IN" sz="4000" b="0" i="1" smtClean="0">
                                        <a:latin typeface="Cambria Math" panose="02040503050406030204" pitchFamily="18" charset="0"/>
                                      </a:rPr>
                                      <m:t>𝑧</m:t>
                                    </m:r>
                                  </m:e>
                                  <m:sub>
                                    <m:r>
                                      <m:rPr>
                                        <m:brk m:alnAt="9"/>
                                      </m:rPr>
                                      <a:rPr lang="en-IN" sz="4000" b="0" i="1" smtClean="0">
                                        <a:latin typeface="Cambria Math" panose="02040503050406030204" pitchFamily="18" charset="0"/>
                                      </a:rPr>
                                      <m:t>𝑖</m:t>
                                    </m:r>
                                  </m:sub>
                                </m:sSub>
                                <m:r>
                                  <m:rPr>
                                    <m:brk m:alnAt="9"/>
                                  </m:rPr>
                                  <a:rPr lang="en-IN" sz="4000" b="0" i="1" smtClean="0">
                                    <a:latin typeface="Cambria Math" panose="02040503050406030204" pitchFamily="18" charset="0"/>
                                  </a:rPr>
                                  <m:t>=</m:t>
                                </m:r>
                                <m:r>
                                  <a:rPr lang="en-IN" sz="4000" b="0" i="1" smtClean="0">
                                    <a:latin typeface="Cambria Math" panose="02040503050406030204" pitchFamily="18" charset="0"/>
                                  </a:rPr>
                                  <m:t>𝑐</m:t>
                                </m:r>
                              </m:sub>
                              <m:sup/>
                              <m:e>
                                <m:sSubSup>
                                  <m:sSubSupPr>
                                    <m:ctrlPr>
                                      <a:rPr lang="en-IN" sz="4000" b="0" i="1" smtClean="0">
                                        <a:latin typeface="Cambria Math" panose="02040503050406030204" pitchFamily="18" charset="0"/>
                                      </a:rPr>
                                    </m:ctrlPr>
                                  </m:sSubSupPr>
                                  <m:e>
                                    <m:d>
                                      <m:dPr>
                                        <m:begChr m:val="‖"/>
                                        <m:endChr m:val="‖"/>
                                        <m:ctrlPr>
                                          <a:rPr lang="en-IN" sz="4000" b="0" i="1" smtClean="0">
                                            <a:latin typeface="Cambria Math" panose="02040503050406030204" pitchFamily="18" charset="0"/>
                                          </a:rPr>
                                        </m:ctrlPr>
                                      </m:dPr>
                                      <m:e>
                                        <m:sSup>
                                          <m:sSupPr>
                                            <m:ctrlPr>
                                              <a:rPr lang="en-IN" sz="4000" b="0" i="1" smtClean="0">
                                                <a:latin typeface="Cambria Math" panose="02040503050406030204" pitchFamily="18" charset="0"/>
                                              </a:rPr>
                                            </m:ctrlPr>
                                          </m:sSupPr>
                                          <m:e>
                                            <m:r>
                                              <a:rPr lang="en-IN" sz="4000" b="1" i="0" smtClean="0">
                                                <a:latin typeface="Cambria Math" panose="02040503050406030204" pitchFamily="18" charset="0"/>
                                              </a:rPr>
                                              <m:t>𝐱</m:t>
                                            </m:r>
                                          </m:e>
                                          <m:sup>
                                            <m:r>
                                              <a:rPr lang="en-IN" sz="4000" b="0" i="1" smtClean="0">
                                                <a:latin typeface="Cambria Math" panose="02040503050406030204" pitchFamily="18" charset="0"/>
                                              </a:rPr>
                                              <m:t>𝑖</m:t>
                                            </m:r>
                                          </m:sup>
                                        </m:sSup>
                                        <m:r>
                                          <a:rPr lang="en-IN" sz="4000" b="0" i="1" smtClean="0">
                                            <a:latin typeface="Cambria Math" panose="02040503050406030204" pitchFamily="18" charset="0"/>
                                          </a:rPr>
                                          <m:t>−</m:t>
                                        </m:r>
                                        <m:sSup>
                                          <m:sSupPr>
                                            <m:ctrlPr>
                                              <a:rPr lang="en-IN" sz="4000" i="1">
                                                <a:latin typeface="Cambria Math" panose="02040503050406030204" pitchFamily="18" charset="0"/>
                                              </a:rPr>
                                            </m:ctrlPr>
                                          </m:sSupPr>
                                          <m:e>
                                            <m:r>
                                              <a:rPr lang="en-IN" sz="4000" b="1">
                                                <a:latin typeface="Cambria Math" panose="02040503050406030204" pitchFamily="18" charset="0"/>
                                              </a:rPr>
                                              <m:t>𝛍</m:t>
                                            </m:r>
                                          </m:e>
                                          <m:sup>
                                            <m:r>
                                              <a:rPr lang="en-IN" sz="4000" i="1">
                                                <a:latin typeface="Cambria Math" panose="02040503050406030204" pitchFamily="18" charset="0"/>
                                              </a:rPr>
                                              <m:t>𝑐</m:t>
                                            </m:r>
                                          </m:sup>
                                        </m:sSup>
                                      </m:e>
                                    </m:d>
                                  </m:e>
                                  <m:sub>
                                    <m:r>
                                      <a:rPr lang="en-IN" sz="4000" b="0" i="1" smtClean="0">
                                        <a:latin typeface="Cambria Math" panose="02040503050406030204" pitchFamily="18" charset="0"/>
                                      </a:rPr>
                                      <m:t>2</m:t>
                                    </m:r>
                                  </m:sub>
                                  <m:sup>
                                    <m:r>
                                      <a:rPr lang="en-IN" sz="4000" b="0" i="1" smtClean="0">
                                        <a:latin typeface="Cambria Math" panose="02040503050406030204" pitchFamily="18" charset="0"/>
                                      </a:rPr>
                                      <m:t>2</m:t>
                                    </m:r>
                                  </m:sup>
                                </m:sSubSup>
                              </m:e>
                            </m:nary>
                          </m:e>
                        </m:nary>
                      </m:e>
                    </m:func>
                  </m:oMath>
                </a14:m>
                <a:endParaRPr lang="en-IN" dirty="0" smtClean="0"/>
              </a:p>
              <a:p>
                <a:pPr lvl="2"/>
                <a:r>
                  <a:rPr lang="en-IN" dirty="0" smtClean="0"/>
                  <a:t>This optimization problem is NP hard to solve </a:t>
                </a:r>
                <a:r>
                  <a:rPr lang="en-IN" i="0" dirty="0" smtClean="0">
                    <a:sym typeface="Wingdings" panose="05000000000000000000" pitchFamily="2" charset="2"/>
                  </a:rPr>
                  <a:t></a:t>
                </a:r>
              </a:p>
              <a:p>
                <a:r>
                  <a:rPr lang="en-IN" dirty="0" smtClean="0">
                    <a:sym typeface="Wingdings" panose="05000000000000000000" pitchFamily="2" charset="2"/>
                  </a:rPr>
                  <a:t>Popular heuristic: </a:t>
                </a:r>
                <a:r>
                  <a:rPr lang="en-IN" i="1" dirty="0" smtClean="0">
                    <a:sym typeface="Wingdings" panose="05000000000000000000" pitchFamily="2" charset="2"/>
                  </a:rPr>
                  <a:t>Lloyd’s algorithm (o</a:t>
                </a:r>
                <a:r>
                  <a:rPr lang="en-IN" dirty="0" smtClean="0">
                    <a:sym typeface="Wingdings" panose="05000000000000000000" pitchFamily="2" charset="2"/>
                  </a:rPr>
                  <a:t>ften called </a:t>
                </a:r>
                <a:r>
                  <a:rPr lang="en-IN" i="1" dirty="0" smtClean="0">
                    <a:sym typeface="Wingdings" panose="05000000000000000000" pitchFamily="2" charset="2"/>
                  </a:rPr>
                  <a:t>k-means algorithm</a:t>
                </a:r>
                <a:r>
                  <a:rPr lang="en-IN" dirty="0" smtClean="0">
                    <a:sym typeface="Wingdings" panose="05000000000000000000" pitchFamily="2" charset="2"/>
                  </a:rPr>
                  <a:t>)</a:t>
                </a:r>
              </a:p>
              <a:p>
                <a:pPr lvl="2"/>
                <a:r>
                  <a:rPr lang="en-IN" dirty="0" smtClean="0">
                    <a:sym typeface="Wingdings" panose="05000000000000000000" pitchFamily="2" charset="2"/>
                  </a:rPr>
                  <a:t>Uses a technique called </a:t>
                </a:r>
                <a:r>
                  <a:rPr lang="en-IN" i="1" dirty="0" smtClean="0">
                    <a:sym typeface="Wingdings" panose="05000000000000000000" pitchFamily="2" charset="2"/>
                  </a:rPr>
                  <a:t>alternating minimization</a:t>
                </a:r>
                <a:endParaRPr lang="en-IN" dirty="0">
                  <a:sym typeface="Wingdings" panose="05000000000000000000" pitchFamily="2" charset="2"/>
                </a:endParaRPr>
              </a:p>
              <a:p>
                <a:pPr lvl="2"/>
                <a:r>
                  <a:rPr lang="en-IN" b="1" dirty="0" smtClean="0">
                    <a:sym typeface="Wingdings" panose="05000000000000000000" pitchFamily="2" charset="2"/>
                  </a:rPr>
                  <a:t>Observation 1</a:t>
                </a:r>
                <a:r>
                  <a:rPr lang="en-IN" dirty="0" smtClean="0">
                    <a:sym typeface="Wingdings" panose="05000000000000000000" pitchFamily="2" charset="2"/>
                  </a:rPr>
                  <a:t>: if we fix all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𝑐</m:t>
                        </m:r>
                      </m:sup>
                    </m:sSup>
                  </m:oMath>
                </a14:m>
                <a:r>
                  <a:rPr lang="en-IN" dirty="0" smtClean="0"/>
                  <a:t>, obtaining optimal assignments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𝑖</m:t>
                        </m:r>
                      </m:sub>
                    </m:sSub>
                  </m:oMath>
                </a14:m>
                <a:r>
                  <a:rPr lang="en-IN" dirty="0" smtClean="0"/>
                  <a:t> is very simple</a:t>
                </a:r>
              </a:p>
              <a:p>
                <a:pPr lvl="2"/>
                <a:r>
                  <a:rPr lang="en-IN" dirty="0" smtClean="0"/>
                  <a:t>Assign each data point to the cluster whose centroid is closest!</a:t>
                </a:r>
              </a:p>
              <a:p>
                <a:pPr lvl="2"/>
                <a:r>
                  <a:rPr lang="en-IN" b="1" dirty="0" smtClean="0"/>
                  <a:t>Observation 2</a:t>
                </a:r>
                <a:r>
                  <a:rPr lang="en-IN" dirty="0" smtClean="0"/>
                  <a:t>: if we fix all assignments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𝑖</m:t>
                        </m:r>
                      </m:sub>
                    </m:sSub>
                  </m:oMath>
                </a14:m>
                <a:r>
                  <a:rPr lang="en-IN" dirty="0" smtClean="0"/>
                  <a:t>, obtaining optimal centroid simple</a:t>
                </a:r>
              </a:p>
              <a:p>
                <a:pPr lvl="2"/>
                <a14:m>
                  <m:oMath xmlns:m="http://schemas.openxmlformats.org/officeDocument/2006/math">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i="0">
                                <a:latin typeface="Cambria Math" panose="02040503050406030204" pitchFamily="18" charset="0"/>
                              </a:rPr>
                              <m:t>min</m:t>
                            </m:r>
                          </m:e>
                          <m:lim>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𝑐</m:t>
                                    </m:r>
                                  </m:sup>
                                </m:sSup>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sup>
                                </m:sSup>
                              </m:e>
                            </m:d>
                          </m:lim>
                        </m:limLow>
                      </m:fName>
                      <m:e>
                        <m:nary>
                          <m:naryPr>
                            <m:chr m:val="∑"/>
                            <m:limLoc m:val="subSup"/>
                            <m:ctrlPr>
                              <a:rPr lang="en-IN" i="1">
                                <a:latin typeface="Cambria Math" panose="02040503050406030204" pitchFamily="18" charset="0"/>
                              </a:rPr>
                            </m:ctrlPr>
                          </m:naryPr>
                          <m:sub>
                            <m:r>
                              <m:rPr>
                                <m:brk m:alnAt="25"/>
                              </m:rPr>
                              <a:rPr lang="en-IN">
                                <a:latin typeface="Cambria Math" panose="02040503050406030204" pitchFamily="18" charset="0"/>
                              </a:rPr>
                              <m:t>𝑐</m:t>
                            </m:r>
                            <m:r>
                              <a:rPr lang="en-IN">
                                <a:latin typeface="Cambria Math" panose="02040503050406030204" pitchFamily="18" charset="0"/>
                              </a:rPr>
                              <m:t>=1</m:t>
                            </m:r>
                          </m:sub>
                          <m:sup>
                            <m:r>
                              <a:rPr lang="en-IN">
                                <a:latin typeface="Cambria Math" panose="02040503050406030204" pitchFamily="18" charset="0"/>
                              </a:rPr>
                              <m:t>𝐶</m:t>
                            </m:r>
                          </m:sup>
                          <m:e>
                            <m:nary>
                              <m:naryPr>
                                <m:chr m:val="∑"/>
                                <m:limLoc m:val="subSup"/>
                                <m:supHide m:val="on"/>
                                <m:ctrlPr>
                                  <a:rPr lang="en-IN" i="1">
                                    <a:latin typeface="Cambria Math" panose="02040503050406030204" pitchFamily="18" charset="0"/>
                                  </a:rPr>
                                </m:ctrlPr>
                              </m:naryPr>
                              <m:sub>
                                <m:r>
                                  <m:rPr>
                                    <m:brk m:alnAt="9"/>
                                  </m:rPr>
                                  <a:rPr lang="en-IN">
                                    <a:latin typeface="Cambria Math" panose="02040503050406030204" pitchFamily="18" charset="0"/>
                                  </a:rPr>
                                  <m:t>𝑖</m:t>
                                </m:r>
                                <m:r>
                                  <a:rPr lang="en-IN">
                                    <a:latin typeface="Cambria Math" panose="02040503050406030204" pitchFamily="18" charset="0"/>
                                  </a:rPr>
                                  <m:t>:</m:t>
                                </m:r>
                                <m:sSub>
                                  <m:sSubPr>
                                    <m:ctrlPr>
                                      <a:rPr lang="en-IN" i="1">
                                        <a:latin typeface="Cambria Math" panose="02040503050406030204" pitchFamily="18" charset="0"/>
                                      </a:rPr>
                                    </m:ctrlPr>
                                  </m:sSubPr>
                                  <m:e>
                                    <m:r>
                                      <m:rPr>
                                        <m:brk m:alnAt="9"/>
                                      </m:rPr>
                                      <a:rPr lang="en-IN">
                                        <a:latin typeface="Cambria Math" panose="02040503050406030204" pitchFamily="18" charset="0"/>
                                      </a:rPr>
                                      <m:t>𝑧</m:t>
                                    </m:r>
                                  </m:e>
                                  <m:sub>
                                    <m:r>
                                      <m:rPr>
                                        <m:brk m:alnAt="9"/>
                                      </m:rPr>
                                      <a:rPr lang="en-IN">
                                        <a:latin typeface="Cambria Math" panose="02040503050406030204" pitchFamily="18" charset="0"/>
                                      </a:rPr>
                                      <m:t>𝑖</m:t>
                                    </m:r>
                                  </m:sub>
                                </m:sSub>
                                <m:r>
                                  <m:rPr>
                                    <m:brk m:alnAt="9"/>
                                  </m:rPr>
                                  <a:rPr lang="en-IN">
                                    <a:latin typeface="Cambria Math" panose="02040503050406030204" pitchFamily="18" charset="0"/>
                                  </a:rPr>
                                  <m:t>=</m:t>
                                </m:r>
                                <m:r>
                                  <a:rPr lang="en-IN">
                                    <a:latin typeface="Cambria Math" panose="02040503050406030204" pitchFamily="18" charset="0"/>
                                  </a:rPr>
                                  <m:t>𝑐</m:t>
                                </m:r>
                              </m:sub>
                              <m:sup/>
                              <m:e>
                                <m:sSubSup>
                                  <m:sSubSupPr>
                                    <m:ctrlPr>
                                      <a:rPr lang="en-IN" i="1">
                                        <a:latin typeface="Cambria Math" panose="02040503050406030204" pitchFamily="18" charset="0"/>
                                      </a:rPr>
                                    </m:ctrlPr>
                                  </m:sSubSup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𝑥</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𝑐</m:t>
                                            </m:r>
                                          </m:sup>
                                        </m:sSup>
                                      </m:e>
                                    </m:d>
                                  </m:e>
                                  <m:sub>
                                    <m:r>
                                      <a:rPr lang="en-IN">
                                        <a:latin typeface="Cambria Math" panose="02040503050406030204" pitchFamily="18" charset="0"/>
                                      </a:rPr>
                                      <m:t>2</m:t>
                                    </m:r>
                                  </m:sub>
                                  <m:sup>
                                    <m:r>
                                      <a:rPr lang="en-IN">
                                        <a:latin typeface="Cambria Math" panose="02040503050406030204" pitchFamily="18" charset="0"/>
                                      </a:rPr>
                                      <m:t>2</m:t>
                                    </m:r>
                                  </m:sup>
                                </m:sSubSup>
                              </m:e>
                            </m:nary>
                          </m:e>
                        </m:nary>
                      </m:e>
                    </m:func>
                  </m:oMath>
                </a14:m>
                <a:r>
                  <a:rPr lang="en-IN" dirty="0" smtClean="0"/>
                  <a:t> -- all that is needed is </a:t>
                </a:r>
                <a14:m>
                  <m:oMath xmlns:m="http://schemas.openxmlformats.org/officeDocument/2006/math">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i="0">
                                <a:latin typeface="Cambria Math" panose="02040503050406030204" pitchFamily="18" charset="0"/>
                              </a:rPr>
                              <m:t>min</m:t>
                            </m:r>
                          </m:e>
                          <m:lim>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𝑐</m:t>
                                </m:r>
                              </m:sup>
                            </m:sSup>
                          </m:lim>
                        </m:limLow>
                      </m:fName>
                      <m:e>
                        <m:nary>
                          <m:naryPr>
                            <m:chr m:val="∑"/>
                            <m:limLoc m:val="subSup"/>
                            <m:supHide m:val="on"/>
                            <m:ctrlPr>
                              <a:rPr lang="en-IN" i="1">
                                <a:latin typeface="Cambria Math" panose="02040503050406030204" pitchFamily="18" charset="0"/>
                              </a:rPr>
                            </m:ctrlPr>
                          </m:naryPr>
                          <m:sub>
                            <m:r>
                              <m:rPr>
                                <m:brk m:alnAt="9"/>
                              </m:rPr>
                              <a:rPr lang="en-IN">
                                <a:latin typeface="Cambria Math" panose="02040503050406030204" pitchFamily="18" charset="0"/>
                              </a:rPr>
                              <m:t>𝑖</m:t>
                            </m:r>
                            <m:r>
                              <a:rPr lang="en-IN">
                                <a:latin typeface="Cambria Math" panose="02040503050406030204" pitchFamily="18" charset="0"/>
                              </a:rPr>
                              <m:t>:</m:t>
                            </m:r>
                            <m:sSub>
                              <m:sSubPr>
                                <m:ctrlPr>
                                  <a:rPr lang="en-IN" i="1">
                                    <a:latin typeface="Cambria Math" panose="02040503050406030204" pitchFamily="18" charset="0"/>
                                  </a:rPr>
                                </m:ctrlPr>
                              </m:sSubPr>
                              <m:e>
                                <m:r>
                                  <m:rPr>
                                    <m:brk m:alnAt="9"/>
                                  </m:rPr>
                                  <a:rPr lang="en-IN">
                                    <a:latin typeface="Cambria Math" panose="02040503050406030204" pitchFamily="18" charset="0"/>
                                  </a:rPr>
                                  <m:t>𝑧</m:t>
                                </m:r>
                              </m:e>
                              <m:sub>
                                <m:r>
                                  <m:rPr>
                                    <m:brk m:alnAt="9"/>
                                  </m:rPr>
                                  <a:rPr lang="en-IN">
                                    <a:latin typeface="Cambria Math" panose="02040503050406030204" pitchFamily="18" charset="0"/>
                                  </a:rPr>
                                  <m:t>𝑖</m:t>
                                </m:r>
                              </m:sub>
                            </m:sSub>
                            <m:r>
                              <m:rPr>
                                <m:brk m:alnAt="9"/>
                              </m:rPr>
                              <a:rPr lang="en-IN">
                                <a:latin typeface="Cambria Math" panose="02040503050406030204" pitchFamily="18" charset="0"/>
                              </a:rPr>
                              <m:t>=</m:t>
                            </m:r>
                            <m:r>
                              <a:rPr lang="en-IN">
                                <a:latin typeface="Cambria Math" panose="02040503050406030204" pitchFamily="18" charset="0"/>
                              </a:rPr>
                              <m:t>𝑐</m:t>
                            </m:r>
                          </m:sub>
                          <m:sup/>
                          <m:e>
                            <m:sSubSup>
                              <m:sSubSupPr>
                                <m:ctrlPr>
                                  <a:rPr lang="en-IN" i="1">
                                    <a:latin typeface="Cambria Math" panose="02040503050406030204" pitchFamily="18" charset="0"/>
                                  </a:rPr>
                                </m:ctrlPr>
                              </m:sSubSup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a:latin typeface="Cambria Math" panose="02040503050406030204" pitchFamily="18" charset="0"/>
                                          </a:rPr>
                                          <m:t>𝑐</m:t>
                                        </m:r>
                                      </m:sup>
                                    </m:sSup>
                                  </m:e>
                                </m:d>
                              </m:e>
                              <m:sub>
                                <m:r>
                                  <a:rPr lang="en-IN">
                                    <a:latin typeface="Cambria Math" panose="02040503050406030204" pitchFamily="18" charset="0"/>
                                  </a:rPr>
                                  <m:t>2</m:t>
                                </m:r>
                              </m:sub>
                              <m:sup>
                                <m:r>
                                  <a:rPr lang="en-IN">
                                    <a:latin typeface="Cambria Math" panose="02040503050406030204" pitchFamily="18" charset="0"/>
                                  </a:rPr>
                                  <m:t>2</m:t>
                                </m:r>
                              </m:sup>
                            </m:sSubSup>
                          </m:e>
                        </m:nary>
                      </m:e>
                    </m:func>
                  </m:oMath>
                </a14:m>
                <a:endParaRPr lang="en-IN" dirty="0" smtClean="0"/>
              </a:p>
              <a:p>
                <a:pPr lvl="2"/>
                <a:r>
                  <a:rPr lang="en-IN" dirty="0" smtClean="0"/>
                  <a:t>Apply first order optimality to deduce that optimal value of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𝛍</m:t>
                        </m:r>
                      </m:e>
                      <m:sup>
                        <m:r>
                          <a:rPr lang="en-IN" b="0" i="1" smtClean="0">
                            <a:latin typeface="Cambria Math" panose="02040503050406030204" pitchFamily="18" charset="0"/>
                          </a:rPr>
                          <m:t>𝑐</m:t>
                        </m:r>
                      </m:sup>
                    </m:sSup>
                  </m:oMath>
                </a14:m>
                <a:r>
                  <a:rPr lang="en-IN" dirty="0" smtClean="0"/>
                  <a:t> is simply the average of all data points assigned to the cluster </a:t>
                </a:r>
                <a14:m>
                  <m:oMath xmlns:m="http://schemas.openxmlformats.org/officeDocument/2006/math">
                    <m:r>
                      <a:rPr lang="en-IN" b="0" i="1" smtClean="0">
                        <a:latin typeface="Cambria Math" panose="02040503050406030204" pitchFamily="18" charset="0"/>
                      </a:rPr>
                      <m:t>𝑐</m:t>
                    </m:r>
                  </m:oMath>
                </a14:m>
                <a:r>
                  <a:rPr lang="en-IN" dirty="0" smtClean="0"/>
                  <a:t> – repeat for all </a:t>
                </a: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endParaRPr lang="en-IN" dirty="0" smtClean="0"/>
              </a:p>
              <a:p>
                <a:pPr lvl="2"/>
                <a:r>
                  <a:rPr lang="en-IN" dirty="0" smtClean="0"/>
                  <a:t>Keep repeating these two steps again and again</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6081317"/>
              </a:xfrm>
              <a:blipFill>
                <a:blip r:embed="rId2"/>
                <a:stretch>
                  <a:fillRect l="-562" t="-10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3063309" y="1378666"/>
                <a:ext cx="6318732" cy="4207498"/>
              </a:xfrm>
              <a:prstGeom prst="rect">
                <a:avLst/>
              </a:prstGeom>
              <a:solidFill>
                <a:schemeClr val="bg1"/>
              </a:solidFill>
              <a:ln w="38100">
                <a:solidFill>
                  <a:srgbClr val="7030A0"/>
                </a:solidFill>
                <a:prstDash val="dash"/>
              </a:ln>
            </p:spPr>
            <p:txBody>
              <a:bodyPr wrap="square" rtlCol="0">
                <a:spAutoFit/>
              </a:bodyPr>
              <a:lstStyle/>
              <a:p>
                <a:pPr algn="ctr"/>
                <a:r>
                  <a:rPr lang="en-IN" sz="3600" dirty="0" smtClean="0">
                    <a:latin typeface="+mj-lt"/>
                  </a:rPr>
                  <a:t>K-MEANS/LLOYD’S ALGORITHM</a:t>
                </a:r>
              </a:p>
              <a:p>
                <a:pPr marL="514350" indent="-514350">
                  <a:buFont typeface="+mj-lt"/>
                  <a:buAutoNum type="arabicPeriod"/>
                </a:pPr>
                <a:r>
                  <a:rPr lang="en-IN" sz="3200" dirty="0" smtClean="0">
                    <a:latin typeface="+mj-lt"/>
                  </a:rPr>
                  <a:t>Initialize means </a:t>
                </a:r>
                <a14:m>
                  <m:oMath xmlns:m="http://schemas.openxmlformats.org/officeDocument/2006/math">
                    <m:sSub>
                      <m:sSubPr>
                        <m:ctrlPr>
                          <a:rPr lang="en-IN" sz="3200" b="0" i="1" smtClean="0">
                            <a:latin typeface="Cambria Math" panose="02040503050406030204" pitchFamily="18" charset="0"/>
                          </a:rPr>
                        </m:ctrlPr>
                      </m:sSubPr>
                      <m:e>
                        <m:d>
                          <m:dPr>
                            <m:begChr m:val="{"/>
                            <m:endChr m:val="}"/>
                            <m:ctrlPr>
                              <a:rPr lang="en-IN" sz="3200" i="1">
                                <a:latin typeface="Cambria Math" panose="02040503050406030204" pitchFamily="18" charset="0"/>
                              </a:rPr>
                            </m:ctrlPr>
                          </m:dPr>
                          <m:e>
                            <m:sSup>
                              <m:sSupPr>
                                <m:ctrlPr>
                                  <a:rPr lang="en-IN" sz="3200" i="1">
                                    <a:latin typeface="Cambria Math" panose="02040503050406030204" pitchFamily="18" charset="0"/>
                                  </a:rPr>
                                </m:ctrlPr>
                              </m:sSupPr>
                              <m:e>
                                <m:r>
                                  <a:rPr lang="en-IN" sz="3200" b="1" i="1">
                                    <a:latin typeface="Cambria Math" panose="02040503050406030204" pitchFamily="18" charset="0"/>
                                  </a:rPr>
                                  <m:t>𝝁</m:t>
                                </m:r>
                              </m:e>
                              <m:sup>
                                <m:r>
                                  <a:rPr lang="en-IN" sz="3200" b="0" i="1" smtClean="0">
                                    <a:latin typeface="Cambria Math" panose="02040503050406030204" pitchFamily="18" charset="0"/>
                                  </a:rPr>
                                  <m:t>𝑐</m:t>
                                </m:r>
                              </m:sup>
                            </m:sSup>
                          </m:e>
                        </m:d>
                      </m:e>
                      <m:sub>
                        <m:r>
                          <a:rPr lang="en-IN" sz="3200" b="0" i="1" smtClean="0">
                            <a:latin typeface="Cambria Math" panose="02040503050406030204" pitchFamily="18" charset="0"/>
                          </a:rPr>
                          <m:t>𝑐</m:t>
                        </m:r>
                        <m:r>
                          <a:rPr lang="en-IN" sz="3200" b="0" i="1" smtClean="0">
                            <a:latin typeface="Cambria Math" panose="02040503050406030204" pitchFamily="18" charset="0"/>
                          </a:rPr>
                          <m:t>=1…</m:t>
                        </m:r>
                        <m:r>
                          <a:rPr lang="en-IN" sz="3200" b="0" i="1" smtClean="0">
                            <a:latin typeface="Cambria Math" panose="02040503050406030204" pitchFamily="18" charset="0"/>
                          </a:rPr>
                          <m:t>𝐶</m:t>
                        </m:r>
                      </m:sub>
                    </m:sSub>
                  </m:oMath>
                </a14:m>
                <a:endParaRPr lang="en-US" sz="3200" b="1" dirty="0" smtClean="0">
                  <a:latin typeface="+mj-lt"/>
                </a:endParaRPr>
              </a:p>
              <a:p>
                <a:pPr marL="514350" indent="-514350">
                  <a:buFont typeface="+mj-lt"/>
                  <a:buAutoNum type="arabicPeriod"/>
                </a:pPr>
                <a:r>
                  <a:rPr lang="en-IN" sz="3200" dirty="0" smtClean="0">
                    <a:latin typeface="+mj-lt"/>
                  </a:rPr>
                  <a:t>For </a:t>
                </a:r>
                <a14:m>
                  <m:oMath xmlns:m="http://schemas.openxmlformats.org/officeDocument/2006/math">
                    <m:r>
                      <a:rPr lang="en-IN" sz="3200" b="0" i="1" smtClean="0">
                        <a:latin typeface="Cambria Math" panose="02040503050406030204" pitchFamily="18" charset="0"/>
                      </a:rPr>
                      <m:t>𝑖</m:t>
                    </m:r>
                    <m:r>
                      <a:rPr lang="en-IN" sz="3200" b="0" i="1" smtClean="0">
                        <a:latin typeface="Cambria Math" panose="02040503050406030204" pitchFamily="18" charset="0"/>
                      </a:rPr>
                      <m:t>∈</m:t>
                    </m:r>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𝑛</m:t>
                        </m:r>
                      </m:e>
                    </m:d>
                  </m:oMath>
                </a14:m>
                <a:r>
                  <a:rPr lang="en-IN" sz="3200" b="0" dirty="0" smtClean="0">
                    <a:latin typeface="+mj-lt"/>
                  </a:rPr>
                  <a:t>, u</a:t>
                </a:r>
                <a:r>
                  <a:rPr lang="en-IN" sz="3200" dirty="0" smtClean="0">
                    <a:latin typeface="+mj-lt"/>
                  </a:rPr>
                  <a:t>pdate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𝑧</m:t>
                        </m:r>
                      </m:e>
                      <m:sub>
                        <m:r>
                          <a:rPr lang="en-IN" sz="3200" b="0" i="1" smtClean="0">
                            <a:latin typeface="Cambria Math" panose="02040503050406030204" pitchFamily="18" charset="0"/>
                          </a:rPr>
                          <m:t>𝑖</m:t>
                        </m:r>
                      </m:sub>
                    </m:sSub>
                  </m:oMath>
                </a14:m>
                <a:r>
                  <a:rPr lang="en-US" sz="3200" dirty="0" smtClean="0">
                    <a:latin typeface="+mj-lt"/>
                  </a:rPr>
                  <a:t> using </a:t>
                </a:r>
                <a14:m>
                  <m:oMath xmlns:m="http://schemas.openxmlformats.org/officeDocument/2006/math">
                    <m:d>
                      <m:dPr>
                        <m:begChr m:val="{"/>
                        <m:endChr m:val="}"/>
                        <m:ctrlPr>
                          <a:rPr lang="en-IN" sz="3200" b="0" i="1" smtClean="0">
                            <a:latin typeface="Cambria Math" panose="02040503050406030204" pitchFamily="18" charset="0"/>
                          </a:rPr>
                        </m:ctrlPr>
                      </m:dPr>
                      <m:e>
                        <m:sSup>
                          <m:sSupPr>
                            <m:ctrlPr>
                              <a:rPr lang="en-IN" sz="3200" b="0" i="1" smtClean="0">
                                <a:latin typeface="Cambria Math" panose="02040503050406030204" pitchFamily="18" charset="0"/>
                              </a:rPr>
                            </m:ctrlPr>
                          </m:sSupPr>
                          <m:e>
                            <m:r>
                              <a:rPr lang="en-IN" sz="3200" b="1" i="1" smtClean="0">
                                <a:latin typeface="Cambria Math" panose="02040503050406030204" pitchFamily="18" charset="0"/>
                              </a:rPr>
                              <m:t>𝝁</m:t>
                            </m:r>
                          </m:e>
                          <m:sup>
                            <m:r>
                              <a:rPr lang="en-IN" sz="3200" b="0" i="1" smtClean="0">
                                <a:latin typeface="Cambria Math" panose="02040503050406030204" pitchFamily="18" charset="0"/>
                              </a:rPr>
                              <m:t>𝑐</m:t>
                            </m:r>
                          </m:sup>
                        </m:sSup>
                      </m:e>
                    </m:d>
                  </m:oMath>
                </a14:m>
                <a:endParaRPr lang="en-IN" sz="3200" b="0" dirty="0" smtClean="0">
                  <a:latin typeface="+mj-lt"/>
                </a:endParaRPr>
              </a:p>
              <a:p>
                <a:pPr marL="971550" lvl="1" indent="-514350">
                  <a:buFont typeface="+mj-lt"/>
                  <a:buAutoNum type="arabicPeriod"/>
                </a:pPr>
                <a:r>
                  <a:rPr lang="en-IN" sz="3200" dirty="0" smtClean="0">
                    <a:latin typeface="+mj-lt"/>
                  </a:rPr>
                  <a:t>Let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𝑧</m:t>
                        </m:r>
                      </m:e>
                      <m:sub>
                        <m:r>
                          <a:rPr lang="en-IN" sz="3200" b="0" i="1" smtClean="0">
                            <a:latin typeface="Cambria Math" panose="02040503050406030204" pitchFamily="18" charset="0"/>
                          </a:rPr>
                          <m:t>𝑖</m:t>
                        </m:r>
                      </m:sub>
                    </m:sSub>
                    <m:r>
                      <a:rPr lang="en-IN" sz="3200" i="1">
                        <a:latin typeface="Cambria Math" panose="02040503050406030204" pitchFamily="18" charset="0"/>
                      </a:rPr>
                      <m:t>=</m:t>
                    </m:r>
                    <m:func>
                      <m:funcPr>
                        <m:ctrlPr>
                          <a:rPr lang="en-IN" sz="3200" i="1">
                            <a:latin typeface="Cambria Math" panose="02040503050406030204" pitchFamily="18" charset="0"/>
                          </a:rPr>
                        </m:ctrlPr>
                      </m:funcPr>
                      <m:fName>
                        <m:r>
                          <m:rPr>
                            <m:sty m:val="p"/>
                          </m:rPr>
                          <a:rPr lang="en-IN" sz="3200">
                            <a:latin typeface="Cambria Math" panose="02040503050406030204" pitchFamily="18" charset="0"/>
                          </a:rPr>
                          <m:t>arg</m:t>
                        </m:r>
                      </m:fName>
                      <m:e>
                        <m:func>
                          <m:funcPr>
                            <m:ctrlPr>
                              <a:rPr lang="en-IN" sz="3200" i="1">
                                <a:latin typeface="Cambria Math" panose="02040503050406030204" pitchFamily="18" charset="0"/>
                              </a:rPr>
                            </m:ctrlPr>
                          </m:funcPr>
                          <m:fName>
                            <m:limLow>
                              <m:limLowPr>
                                <m:ctrlPr>
                                  <a:rPr lang="en-IN" sz="3200" i="1">
                                    <a:latin typeface="Cambria Math" panose="02040503050406030204" pitchFamily="18" charset="0"/>
                                  </a:rPr>
                                </m:ctrlPr>
                              </m:limLowPr>
                              <m:e>
                                <m:r>
                                  <m:rPr>
                                    <m:sty m:val="p"/>
                                  </m:rPr>
                                  <a:rPr lang="en-IN" sz="3200">
                                    <a:latin typeface="Cambria Math" panose="02040503050406030204" pitchFamily="18" charset="0"/>
                                  </a:rPr>
                                  <m:t>min</m:t>
                                </m:r>
                              </m:e>
                              <m:lim>
                                <m:r>
                                  <a:rPr lang="en-IN" sz="3200" b="0" i="1" smtClean="0">
                                    <a:latin typeface="Cambria Math" panose="02040503050406030204" pitchFamily="18" charset="0"/>
                                  </a:rPr>
                                  <m:t>𝑐</m:t>
                                </m:r>
                              </m:lim>
                            </m:limLow>
                          </m:fName>
                          <m:e>
                            <m:r>
                              <a:rPr lang="en-IN" sz="3200" b="0" i="1" smtClean="0">
                                <a:latin typeface="Cambria Math" panose="02040503050406030204" pitchFamily="18" charset="0"/>
                              </a:rPr>
                              <m:t> </m:t>
                            </m:r>
                            <m:sSubSup>
                              <m:sSubSupPr>
                                <m:ctrlPr>
                                  <a:rPr lang="en-IN" sz="3200" i="1">
                                    <a:latin typeface="Cambria Math" panose="02040503050406030204" pitchFamily="18" charset="0"/>
                                  </a:rPr>
                                </m:ctrlPr>
                              </m:sSubSupPr>
                              <m:e>
                                <m:d>
                                  <m:dPr>
                                    <m:begChr m:val="‖"/>
                                    <m:endChr m:val="‖"/>
                                    <m:ctrlPr>
                                      <a:rPr lang="en-IN" sz="3200" i="1">
                                        <a:latin typeface="Cambria Math" panose="02040503050406030204" pitchFamily="18" charset="0"/>
                                      </a:rPr>
                                    </m:ctrlPr>
                                  </m:dPr>
                                  <m:e>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𝐱</m:t>
                                        </m:r>
                                      </m:e>
                                      <m:sup>
                                        <m:r>
                                          <a:rPr lang="en-IN" sz="3200" b="0" i="1" smtClean="0">
                                            <a:latin typeface="Cambria Math" panose="02040503050406030204" pitchFamily="18" charset="0"/>
                                          </a:rPr>
                                          <m:t>𝑖</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b="1" i="0">
                                            <a:latin typeface="Cambria Math" panose="02040503050406030204" pitchFamily="18" charset="0"/>
                                          </a:rPr>
                                          <m:t>𝛍</m:t>
                                        </m:r>
                                      </m:e>
                                      <m:sup>
                                        <m:r>
                                          <a:rPr lang="en-IN" sz="3200" b="0" i="1" smtClean="0">
                                            <a:latin typeface="Cambria Math" panose="02040503050406030204" pitchFamily="18" charset="0"/>
                                          </a:rPr>
                                          <m:t>𝑐</m:t>
                                        </m:r>
                                      </m:sup>
                                    </m:sSup>
                                  </m:e>
                                </m:d>
                              </m:e>
                              <m:sub>
                                <m:r>
                                  <a:rPr lang="en-IN" sz="3200" i="1">
                                    <a:latin typeface="Cambria Math" panose="02040503050406030204" pitchFamily="18" charset="0"/>
                                  </a:rPr>
                                  <m:t>2</m:t>
                                </m:r>
                              </m:sub>
                              <m:sup>
                                <m:r>
                                  <a:rPr lang="en-IN" sz="3200" i="1">
                                    <a:latin typeface="Cambria Math" panose="02040503050406030204" pitchFamily="18" charset="0"/>
                                  </a:rPr>
                                  <m:t>2</m:t>
                                </m:r>
                              </m:sup>
                            </m:sSubSup>
                          </m:e>
                        </m:func>
                      </m:e>
                    </m:func>
                  </m:oMath>
                </a14:m>
                <a:endParaRPr lang="en-US" sz="3200" dirty="0">
                  <a:latin typeface="+mj-lt"/>
                </a:endParaRPr>
              </a:p>
              <a:p>
                <a:pPr marL="514350" indent="-514350">
                  <a:buFont typeface="+mj-lt"/>
                  <a:buAutoNum type="arabicPeriod"/>
                </a:pPr>
                <a:r>
                  <a:rPr lang="en-IN" sz="3200" dirty="0" smtClean="0">
                    <a:latin typeface="+mj-lt"/>
                  </a:rPr>
                  <a:t>Let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𝑛</m:t>
                        </m:r>
                      </m:e>
                      <m:sub>
                        <m:r>
                          <a:rPr lang="en-IN" sz="3200" b="0" i="1" smtClean="0">
                            <a:latin typeface="Cambria Math" panose="02040503050406030204" pitchFamily="18" charset="0"/>
                          </a:rPr>
                          <m:t>𝑐</m:t>
                        </m:r>
                      </m:sub>
                    </m:sSub>
                    <m:r>
                      <a:rPr lang="en-IN" sz="3200" b="0" i="1" smtClean="0">
                        <a:latin typeface="Cambria Math" panose="02040503050406030204" pitchFamily="18" charset="0"/>
                      </a:rPr>
                      <m:t>=</m:t>
                    </m:r>
                  </m:oMath>
                </a14:m>
                <a:r>
                  <a:rPr lang="en-IN" sz="3200" dirty="0" smtClean="0">
                    <a:latin typeface="+mj-lt"/>
                  </a:rPr>
                  <a:t> # points assigned to </a:t>
                </a:r>
                <a14:m>
                  <m:oMath xmlns:m="http://schemas.openxmlformats.org/officeDocument/2006/math">
                    <m:r>
                      <a:rPr lang="en-IN" sz="3200" b="0" i="1" smtClean="0">
                        <a:latin typeface="Cambria Math" panose="02040503050406030204" pitchFamily="18" charset="0"/>
                      </a:rPr>
                      <m:t>𝑐</m:t>
                    </m:r>
                  </m:oMath>
                </a14:m>
                <a:endParaRPr lang="en-IN" sz="3200" dirty="0" smtClean="0">
                  <a:latin typeface="+mj-lt"/>
                </a:endParaRPr>
              </a:p>
              <a:p>
                <a:pPr marL="514350" indent="-514350">
                  <a:buFont typeface="+mj-lt"/>
                  <a:buAutoNum type="arabicPeriod"/>
                </a:pPr>
                <a:r>
                  <a:rPr lang="en-IN" sz="3200" dirty="0" smtClean="0">
                    <a:latin typeface="+mj-lt"/>
                  </a:rPr>
                  <a:t>Update </a:t>
                </a:r>
                <a14:m>
                  <m:oMath xmlns:m="http://schemas.openxmlformats.org/officeDocument/2006/math">
                    <m:sSup>
                      <m:sSupPr>
                        <m:ctrlPr>
                          <a:rPr lang="en-IN" sz="3200" i="1" smtClean="0">
                            <a:latin typeface="Cambria Math" panose="02040503050406030204" pitchFamily="18" charset="0"/>
                          </a:rPr>
                        </m:ctrlPr>
                      </m:sSupPr>
                      <m:e>
                        <m:r>
                          <a:rPr lang="en-IN" sz="3200" b="1" i="0" smtClean="0">
                            <a:latin typeface="Cambria Math" panose="02040503050406030204" pitchFamily="18" charset="0"/>
                          </a:rPr>
                          <m:t>𝛍</m:t>
                        </m:r>
                      </m:e>
                      <m:sup>
                        <m:r>
                          <a:rPr lang="en-IN" sz="3200" b="0" i="1" smtClean="0">
                            <a:latin typeface="Cambria Math" panose="02040503050406030204" pitchFamily="18" charset="0"/>
                          </a:rPr>
                          <m:t>𝑐</m:t>
                        </m:r>
                      </m:sup>
                    </m:sSup>
                    <m:r>
                      <a:rPr lang="en-IN" sz="3200" i="1">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1</m:t>
                        </m:r>
                      </m:num>
                      <m:den>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𝑛</m:t>
                            </m:r>
                          </m:e>
                          <m:sub>
                            <m:r>
                              <a:rPr lang="en-IN" sz="3200" b="0" i="1" smtClean="0">
                                <a:latin typeface="Cambria Math" panose="02040503050406030204" pitchFamily="18" charset="0"/>
                              </a:rPr>
                              <m:t>𝑐</m:t>
                            </m:r>
                          </m:sub>
                        </m:sSub>
                      </m:den>
                    </m:f>
                    <m:nary>
                      <m:naryPr>
                        <m:chr m:val="∑"/>
                        <m:supHide m:val="on"/>
                        <m:ctrlPr>
                          <a:rPr lang="en-IN" sz="3200" i="1">
                            <a:latin typeface="Cambria Math" panose="02040503050406030204" pitchFamily="18" charset="0"/>
                          </a:rPr>
                        </m:ctrlPr>
                      </m:naryPr>
                      <m:sub>
                        <m:r>
                          <a:rPr lang="en-IN" sz="3200" i="1">
                            <a:latin typeface="Cambria Math" panose="02040503050406030204" pitchFamily="18" charset="0"/>
                          </a:rPr>
                          <m:t>𝑖</m:t>
                        </m:r>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𝑧</m:t>
                            </m:r>
                          </m:e>
                          <m:sub>
                            <m:r>
                              <a:rPr lang="en-IN" sz="3200" b="0" i="1" smtClean="0">
                                <a:latin typeface="Cambria Math" panose="02040503050406030204" pitchFamily="18" charset="0"/>
                              </a:rPr>
                              <m:t>𝑖</m:t>
                            </m:r>
                          </m:sub>
                        </m:sSub>
                        <m:r>
                          <a:rPr lang="en-IN" sz="3200" b="0" i="1" smtClean="0">
                            <a:latin typeface="Cambria Math" panose="02040503050406030204" pitchFamily="18" charset="0"/>
                          </a:rPr>
                          <m:t>=</m:t>
                        </m:r>
                        <m:r>
                          <a:rPr lang="en-IN" sz="3200" b="0" i="1" smtClean="0">
                            <a:latin typeface="Cambria Math" panose="02040503050406030204" pitchFamily="18" charset="0"/>
                          </a:rPr>
                          <m:t>𝑐</m:t>
                        </m:r>
                      </m:sub>
                      <m:sup/>
                      <m:e>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𝐱</m:t>
                            </m:r>
                          </m:e>
                          <m:sup>
                            <m:r>
                              <a:rPr lang="en-IN" sz="3200" b="0" i="1" smtClean="0">
                                <a:latin typeface="Cambria Math" panose="02040503050406030204" pitchFamily="18" charset="0"/>
                              </a:rPr>
                              <m:t>𝑖</m:t>
                            </m:r>
                          </m:sup>
                        </m:sSup>
                      </m:e>
                    </m:nary>
                  </m:oMath>
                </a14:m>
                <a:endParaRPr lang="en-US" sz="3200" dirty="0">
                  <a:latin typeface="+mj-lt"/>
                </a:endParaRPr>
              </a:p>
              <a:p>
                <a:pPr marL="514350" indent="-514350">
                  <a:buFont typeface="+mj-lt"/>
                  <a:buAutoNum type="arabicPeriod"/>
                </a:pPr>
                <a:r>
                  <a:rPr lang="en-IN" sz="3200" dirty="0" smtClean="0">
                    <a:latin typeface="+mj-lt"/>
                  </a:rPr>
                  <a:t>Repeat until convergence</a:t>
                </a:r>
                <a:endParaRPr lang="en-US" sz="3200" dirty="0">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063309" y="1378666"/>
                <a:ext cx="6318732" cy="4207498"/>
              </a:xfrm>
              <a:prstGeom prst="rect">
                <a:avLst/>
              </a:prstGeom>
              <a:blipFill>
                <a:blip r:embed="rId3"/>
                <a:stretch>
                  <a:fillRect l="-2303" t="-1724" b="-2155"/>
                </a:stretch>
              </a:blipFill>
              <a:ln w="38100">
                <a:solidFill>
                  <a:srgbClr val="7030A0"/>
                </a:solidFill>
                <a:prstDash val="dash"/>
              </a:ln>
            </p:spPr>
            <p:txBody>
              <a:bodyPr/>
              <a:lstStyle/>
              <a:p>
                <a:r>
                  <a:rPr lang="en-IN">
                    <a:noFill/>
                  </a:rPr>
                  <a:t> </a:t>
                </a:r>
              </a:p>
            </p:txBody>
          </p:sp>
        </mc:Fallback>
      </mc:AlternateContent>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352" y="36191"/>
            <a:ext cx="1817669" cy="1817669"/>
          </a:xfrm>
          <a:prstGeom prst="rect">
            <a:avLst/>
          </a:prstGeom>
        </p:spPr>
      </p:pic>
      <p:sp>
        <p:nvSpPr>
          <p:cNvPr id="7" name="Rectangular Callout 6"/>
          <p:cNvSpPr/>
          <p:nvPr/>
        </p:nvSpPr>
        <p:spPr>
          <a:xfrm>
            <a:off x="1926596" y="70533"/>
            <a:ext cx="8039337" cy="1006748"/>
          </a:xfrm>
          <a:prstGeom prst="wedgeRectCallout">
            <a:avLst>
              <a:gd name="adj1" fmla="val -56815"/>
              <a:gd name="adj2" fmla="val 5653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Looks a bit like coordinate minimization where we fix all but one coordinate and update that one coordinate to its optimal value</a:t>
            </a:r>
            <a:endParaRPr lang="en-IN" sz="2400" dirty="0">
              <a:solidFill>
                <a:schemeClr val="tx1"/>
              </a:solidFill>
              <a:latin typeface="+mj-lt"/>
            </a:endParaRPr>
          </a:p>
        </p:txBody>
      </p:sp>
      <p:grpSp>
        <p:nvGrpSpPr>
          <p:cNvPr id="8" name="Group 7"/>
          <p:cNvGrpSpPr/>
          <p:nvPr/>
        </p:nvGrpSpPr>
        <p:grpSpPr>
          <a:xfrm>
            <a:off x="10385076" y="5483235"/>
            <a:ext cx="1468606" cy="1238929"/>
            <a:chOff x="12383748" y="1219011"/>
            <a:chExt cx="1862104" cy="1570887"/>
          </a:xfrm>
        </p:grpSpPr>
        <p:sp>
          <p:nvSpPr>
            <p:cNvPr id="9" name="Freeform 8"/>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Rectangular Callout 13"/>
          <p:cNvSpPr/>
          <p:nvPr/>
        </p:nvSpPr>
        <p:spPr>
          <a:xfrm>
            <a:off x="4130048" y="5853208"/>
            <a:ext cx="6129470" cy="868956"/>
          </a:xfrm>
          <a:prstGeom prst="wedgeRectCallout">
            <a:avLst>
              <a:gd name="adj1" fmla="val 62737"/>
              <a:gd name="adj2" fmla="val 4232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True, coordinate minimization can be thought of as a special case of alternating optimization </a:t>
            </a:r>
            <a:r>
              <a:rPr lang="en-IN" sz="2400" dirty="0" smtClean="0">
                <a:solidFill>
                  <a:schemeClr val="tx1"/>
                </a:solidFill>
                <a:latin typeface="+mj-lt"/>
                <a:sym typeface="Wingdings" panose="05000000000000000000" pitchFamily="2" charset="2"/>
              </a:rPr>
              <a:t></a:t>
            </a:r>
            <a:endParaRPr lang="en-US" sz="2400" i="1" dirty="0">
              <a:solidFill>
                <a:schemeClr val="tx1"/>
              </a:solidFill>
              <a:latin typeface="+mj-lt"/>
            </a:endParaRPr>
          </a:p>
        </p:txBody>
      </p:sp>
    </p:spTree>
    <p:extLst>
      <p:ext uri="{BB962C8B-B14F-4D97-AF65-F5344CB8AC3E}">
        <p14:creationId xmlns:p14="http://schemas.microsoft.com/office/powerpoint/2010/main" val="347074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childTnLst>
                                </p:cTn>
                              </p:par>
                            </p:childTnLst>
                          </p:cTn>
                        </p:par>
                        <p:par>
                          <p:cTn id="52" fill="hold">
                            <p:stCondLst>
                              <p:cond delay="0"/>
                            </p:stCondLst>
                            <p:childTnLst>
                              <p:par>
                                <p:cTn id="53" presetID="22" presetClass="entr" presetSubtype="8"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childTnLst>
                                </p:cTn>
                              </p:par>
                            </p:childTnLst>
                          </p:cTn>
                        </p:par>
                        <p:par>
                          <p:cTn id="60" fill="hold">
                            <p:stCondLst>
                              <p:cond delay="0"/>
                            </p:stCondLst>
                            <p:childTnLst>
                              <p:par>
                                <p:cTn id="61" presetID="22" presetClass="entr" presetSubtype="2"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right)">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Initializer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8632" y="1111624"/>
                <a:ext cx="11565050" cy="5300823"/>
              </a:xfrm>
            </p:spPr>
            <p:txBody>
              <a:bodyPr/>
              <a:lstStyle/>
              <a:p>
                <a:r>
                  <a:rPr lang="en-US" dirty="0" smtClean="0"/>
                  <a:t>Initializes k-means with centroids that are well spread out</a:t>
                </a:r>
              </a:p>
              <a:p>
                <a:pPr lvl="2"/>
                <a:r>
                  <a:rPr lang="en-US" dirty="0"/>
                  <a:t>Provable </a:t>
                </a:r>
                <a:r>
                  <a:rPr lang="en-US" dirty="0" smtClean="0"/>
                  <a:t>guarantees: </a:t>
                </a:r>
                <a:r>
                  <a:rPr lang="fi-FI" dirty="0" smtClean="0"/>
                  <a:t>Arthur </a:t>
                </a:r>
                <a:r>
                  <a:rPr lang="fi-FI" dirty="0"/>
                  <a:t>and Vassilvitskii, SODA </a:t>
                </a:r>
                <a:r>
                  <a:rPr lang="fi-FI" dirty="0" smtClean="0"/>
                  <a:t>2007</a:t>
                </a:r>
              </a:p>
              <a:p>
                <a:pPr lvl="2"/>
                <a:r>
                  <a:rPr lang="fi-FI" dirty="0" smtClean="0"/>
                  <a:t>Widely used in practice: especially beneficial if </a:t>
                </a:r>
                <a14:m>
                  <m:oMath xmlns:m="http://schemas.openxmlformats.org/officeDocument/2006/math">
                    <m:r>
                      <a:rPr lang="fi-FI" i="1" dirty="0" smtClean="0">
                        <a:latin typeface="Cambria Math" panose="02040503050406030204" pitchFamily="18" charset="0"/>
                      </a:rPr>
                      <m:t>𝑘</m:t>
                    </m:r>
                  </m:oMath>
                </a14:m>
                <a:r>
                  <a:rPr lang="fi-FI" dirty="0" smtClean="0"/>
                  <a:t> is large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8632" y="1111624"/>
                <a:ext cx="11565050" cy="5300823"/>
              </a:xfrm>
              <a:blipFill>
                <a:blip r:embed="rId2"/>
                <a:stretch>
                  <a:fillRect l="-527"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652887" y="2773374"/>
                <a:ext cx="10836540" cy="3639073"/>
              </a:xfrm>
              <a:prstGeom prst="rect">
                <a:avLst/>
              </a:prstGeom>
              <a:solidFill>
                <a:schemeClr val="bg1"/>
              </a:solidFill>
              <a:ln w="38100">
                <a:solidFill>
                  <a:srgbClr val="7030A0"/>
                </a:solidFill>
                <a:prstDash val="dash"/>
              </a:ln>
            </p:spPr>
            <p:txBody>
              <a:bodyPr wrap="square" rtlCol="0">
                <a:spAutoFit/>
              </a:bodyPr>
              <a:lstStyle/>
              <a:p>
                <a:pPr algn="ctr"/>
                <a:r>
                  <a:rPr lang="en-IN" sz="3600" dirty="0" smtClean="0">
                    <a:latin typeface="+mj-lt"/>
                  </a:rPr>
                  <a:t>K-MEANS++ INITIALIZER</a:t>
                </a:r>
              </a:p>
              <a:p>
                <a:pPr marL="514350" indent="-514350">
                  <a:buFont typeface="+mj-lt"/>
                  <a:buAutoNum type="arabicPeriod"/>
                </a:pPr>
                <a:r>
                  <a:rPr lang="en-IN" sz="3200" dirty="0" smtClean="0">
                    <a:latin typeface="+mj-lt"/>
                  </a:rPr>
                  <a:t>Select first prototype randomly</a:t>
                </a:r>
                <a:br>
                  <a:rPr lang="en-IN" sz="3200" dirty="0" smtClean="0">
                    <a:latin typeface="+mj-lt"/>
                  </a:rPr>
                </a:br>
                <a14:m>
                  <m:oMath xmlns:m="http://schemas.openxmlformats.org/officeDocument/2006/math">
                    <m:sSup>
                      <m:sSupPr>
                        <m:ctrlPr>
                          <a:rPr lang="en-IN" sz="3200" i="1">
                            <a:latin typeface="Cambria Math" panose="02040503050406030204" pitchFamily="18" charset="0"/>
                          </a:rPr>
                        </m:ctrlPr>
                      </m:sSupPr>
                      <m:e>
                        <m:r>
                          <a:rPr lang="en-IN" sz="3200" b="1" i="0">
                            <a:latin typeface="Cambria Math" panose="02040503050406030204" pitchFamily="18" charset="0"/>
                          </a:rPr>
                          <m:t>𝛍</m:t>
                        </m:r>
                      </m:e>
                      <m:sup>
                        <m:r>
                          <a:rPr lang="en-IN" sz="3200" b="0" i="1" smtClean="0">
                            <a:latin typeface="Cambria Math" panose="02040503050406030204" pitchFamily="18" charset="0"/>
                          </a:rPr>
                          <m:t>1</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𝐱</m:t>
                        </m:r>
                      </m:e>
                      <m:sup>
                        <m:r>
                          <a:rPr lang="en-IN" sz="3200" b="0" i="1" smtClean="0">
                            <a:latin typeface="Cambria Math" panose="02040503050406030204" pitchFamily="18" charset="0"/>
                          </a:rPr>
                          <m:t>𝑖</m:t>
                        </m:r>
                      </m:sup>
                    </m:sSup>
                  </m:oMath>
                </a14:m>
                <a:r>
                  <a:rPr lang="en-IN" sz="3200" dirty="0" smtClean="0">
                    <a:latin typeface="+mj-lt"/>
                  </a:rPr>
                  <a:t>, where </a:t>
                </a:r>
                <a14:m>
                  <m:oMath xmlns:m="http://schemas.openxmlformats.org/officeDocument/2006/math">
                    <m:r>
                      <a:rPr lang="en-IN" sz="3200" b="0" i="1" smtClean="0">
                        <a:latin typeface="Cambria Math" panose="02040503050406030204" pitchFamily="18" charset="0"/>
                      </a:rPr>
                      <m:t>𝑖</m:t>
                    </m:r>
                    <m:r>
                      <a:rPr lang="en-IN" sz="3200" b="0" i="1" smtClean="0">
                        <a:latin typeface="Cambria Math" panose="02040503050406030204" pitchFamily="18" charset="0"/>
                      </a:rPr>
                      <m:t>∼</m:t>
                    </m:r>
                    <m:r>
                      <m:rPr>
                        <m:sty m:val="p"/>
                      </m:rPr>
                      <a:rPr lang="en-IN" sz="3200" b="0" i="0" smtClean="0">
                        <a:latin typeface="Cambria Math" panose="02040503050406030204" pitchFamily="18" charset="0"/>
                      </a:rPr>
                      <m:t>UNIF</m:t>
                    </m:r>
                    <m:d>
                      <m:dPr>
                        <m:ctrlPr>
                          <a:rPr lang="en-IN" sz="3200" b="0" i="1" smtClean="0">
                            <a:latin typeface="Cambria Math" panose="02040503050406030204" pitchFamily="18" charset="0"/>
                          </a:rPr>
                        </m:ctrlPr>
                      </m:dPr>
                      <m:e>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𝑛</m:t>
                            </m:r>
                          </m:e>
                        </m:d>
                      </m:e>
                    </m:d>
                  </m:oMath>
                </a14:m>
                <a:endParaRPr lang="en-IN" sz="3200" dirty="0" smtClean="0">
                  <a:latin typeface="+mj-lt"/>
                </a:endParaRPr>
              </a:p>
              <a:p>
                <a:pPr marL="514350" indent="-514350">
                  <a:buFont typeface="+mj-lt"/>
                  <a:buAutoNum type="arabicPeriod"/>
                </a:pPr>
                <a:r>
                  <a:rPr lang="en-IN" sz="3200" dirty="0" smtClean="0">
                    <a:latin typeface="+mj-lt"/>
                  </a:rPr>
                  <a:t>For </a:t>
                </a:r>
                <a14:m>
                  <m:oMath xmlns:m="http://schemas.openxmlformats.org/officeDocument/2006/math">
                    <m:r>
                      <a:rPr lang="en-IN" sz="3200" b="0" i="1" smtClean="0">
                        <a:latin typeface="Cambria Math" panose="02040503050406030204" pitchFamily="18" charset="0"/>
                      </a:rPr>
                      <m:t>𝑗</m:t>
                    </m:r>
                    <m:r>
                      <a:rPr lang="en-IN" sz="3200" b="0" i="1" smtClean="0">
                        <a:latin typeface="Cambria Math" panose="02040503050406030204" pitchFamily="18" charset="0"/>
                      </a:rPr>
                      <m:t>=2,…,</m:t>
                    </m:r>
                    <m:r>
                      <a:rPr lang="en-IN" sz="3200" b="0" i="1" smtClean="0">
                        <a:latin typeface="Cambria Math" panose="02040503050406030204" pitchFamily="18" charset="0"/>
                      </a:rPr>
                      <m:t>𝑘</m:t>
                    </m:r>
                  </m:oMath>
                </a14:m>
                <a:endParaRPr lang="en-IN" sz="3200" dirty="0" smtClean="0">
                  <a:latin typeface="+mj-lt"/>
                </a:endParaRPr>
              </a:p>
              <a:p>
                <a:pPr marL="971550" lvl="1" indent="-514350">
                  <a:buFont typeface="+mj-lt"/>
                  <a:buAutoNum type="arabicPeriod"/>
                </a:pPr>
                <a:r>
                  <a:rPr lang="en-US" sz="3200" dirty="0" smtClean="0">
                    <a:latin typeface="+mj-lt"/>
                  </a:rPr>
                  <a:t>For all </a:t>
                </a:r>
                <a14:m>
                  <m:oMath xmlns:m="http://schemas.openxmlformats.org/officeDocument/2006/math">
                    <m:r>
                      <a:rPr lang="en-IN" sz="3200" b="0" i="1" smtClean="0">
                        <a:latin typeface="Cambria Math" panose="02040503050406030204" pitchFamily="18" charset="0"/>
                      </a:rPr>
                      <m:t>𝑖</m:t>
                    </m:r>
                    <m:r>
                      <a:rPr lang="en-IN" sz="3200" b="0" i="1" smtClean="0">
                        <a:latin typeface="Cambria Math" panose="02040503050406030204" pitchFamily="18" charset="0"/>
                      </a:rPr>
                      <m:t>∈</m:t>
                    </m:r>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𝑛</m:t>
                        </m:r>
                      </m:e>
                    </m:d>
                  </m:oMath>
                </a14:m>
                <a:r>
                  <a:rPr lang="en-US" sz="3200" dirty="0" smtClean="0">
                    <a:latin typeface="+mj-lt"/>
                  </a:rPr>
                  <a:t>, calculate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𝑑</m:t>
                        </m:r>
                      </m:e>
                      <m:sub>
                        <m:r>
                          <a:rPr lang="en-IN" sz="3200" b="0" i="1" smtClean="0">
                            <a:latin typeface="Cambria Math" panose="02040503050406030204" pitchFamily="18" charset="0"/>
                          </a:rPr>
                          <m:t>𝑖</m:t>
                        </m:r>
                      </m:sub>
                    </m:sSub>
                    <m:r>
                      <a:rPr lang="en-IN" sz="3200" b="0" i="1" smtClean="0">
                        <a:latin typeface="Cambria Math" panose="02040503050406030204" pitchFamily="18" charset="0"/>
                      </a:rPr>
                      <m:t>=</m:t>
                    </m:r>
                    <m:func>
                      <m:funcPr>
                        <m:ctrlPr>
                          <a:rPr lang="en-IN" sz="3200" b="0" i="1" smtClean="0">
                            <a:latin typeface="Cambria Math" panose="02040503050406030204" pitchFamily="18" charset="0"/>
                          </a:rPr>
                        </m:ctrlPr>
                      </m:funcPr>
                      <m:fName>
                        <m:limLow>
                          <m:limLowPr>
                            <m:ctrlPr>
                              <a:rPr lang="en-IN" sz="3200" b="0" i="1" smtClean="0">
                                <a:latin typeface="Cambria Math" panose="02040503050406030204" pitchFamily="18" charset="0"/>
                              </a:rPr>
                            </m:ctrlPr>
                          </m:limLowPr>
                          <m:e>
                            <m:r>
                              <m:rPr>
                                <m:sty m:val="p"/>
                              </m:rPr>
                              <a:rPr lang="en-IN" sz="3200" b="0" i="0" smtClean="0">
                                <a:latin typeface="Cambria Math" panose="02040503050406030204" pitchFamily="18" charset="0"/>
                              </a:rPr>
                              <m:t>min</m:t>
                            </m:r>
                          </m:e>
                          <m:lim>
                            <m:r>
                              <a:rPr lang="en-IN" sz="3200" b="0" i="1" smtClean="0">
                                <a:latin typeface="Cambria Math" panose="02040503050406030204" pitchFamily="18" charset="0"/>
                              </a:rPr>
                              <m:t>𝑙</m:t>
                            </m:r>
                            <m:r>
                              <a:rPr lang="en-IN" sz="3200" b="0" i="1" smtClean="0">
                                <a:latin typeface="Cambria Math" panose="02040503050406030204" pitchFamily="18" charset="0"/>
                              </a:rPr>
                              <m:t>∈1,…,</m:t>
                            </m:r>
                            <m:r>
                              <a:rPr lang="en-IN" sz="3200" b="0" i="1" smtClean="0">
                                <a:latin typeface="Cambria Math" panose="02040503050406030204" pitchFamily="18" charset="0"/>
                              </a:rPr>
                              <m:t>𝑗</m:t>
                            </m:r>
                            <m:r>
                              <a:rPr lang="en-IN" sz="3200" b="0" i="1" smtClean="0">
                                <a:latin typeface="Cambria Math" panose="02040503050406030204" pitchFamily="18" charset="0"/>
                              </a:rPr>
                              <m:t>−1</m:t>
                            </m:r>
                          </m:lim>
                        </m:limLow>
                      </m:fName>
                      <m:e>
                        <m:sSub>
                          <m:sSubPr>
                            <m:ctrlPr>
                              <a:rPr lang="en-IN" sz="3200" b="0" i="1" smtClean="0">
                                <a:latin typeface="Cambria Math" panose="02040503050406030204" pitchFamily="18" charset="0"/>
                              </a:rPr>
                            </m:ctrlPr>
                          </m:sSubPr>
                          <m:e>
                            <m:d>
                              <m:dPr>
                                <m:begChr m:val="‖"/>
                                <m:endChr m:val="‖"/>
                                <m:ctrlPr>
                                  <a:rPr lang="en-IN" sz="3200" b="0" i="1" smtClean="0">
                                    <a:latin typeface="Cambria Math" panose="02040503050406030204" pitchFamily="18" charset="0"/>
                                  </a:rPr>
                                </m:ctrlPr>
                              </m:dPr>
                              <m:e>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𝐱</m:t>
                                    </m:r>
                                  </m:e>
                                  <m:sup>
                                    <m:r>
                                      <a:rPr lang="en-IN" sz="3200" b="0" i="1" smtClean="0">
                                        <a:latin typeface="Cambria Math" panose="02040503050406030204" pitchFamily="18" charset="0"/>
                                      </a:rPr>
                                      <m:t>𝑖</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𝛍</m:t>
                                    </m:r>
                                  </m:e>
                                  <m:sup>
                                    <m:r>
                                      <a:rPr lang="en-IN" sz="3200" b="0" i="1" smtClean="0">
                                        <a:latin typeface="Cambria Math" panose="02040503050406030204" pitchFamily="18" charset="0"/>
                                      </a:rPr>
                                      <m:t>𝑙</m:t>
                                    </m:r>
                                  </m:sup>
                                </m:sSup>
                              </m:e>
                            </m:d>
                          </m:e>
                          <m:sub>
                            <m:r>
                              <a:rPr lang="en-IN" sz="3200" b="0" i="1" smtClean="0">
                                <a:latin typeface="Cambria Math" panose="02040503050406030204" pitchFamily="18" charset="0"/>
                              </a:rPr>
                              <m:t>2</m:t>
                            </m:r>
                          </m:sub>
                        </m:sSub>
                      </m:e>
                    </m:func>
                  </m:oMath>
                </a14:m>
                <a:endParaRPr lang="en-US" sz="3200" dirty="0" smtClean="0">
                  <a:latin typeface="+mj-lt"/>
                </a:endParaRPr>
              </a:p>
              <a:p>
                <a:pPr marL="971550" lvl="1" indent="-514350">
                  <a:buFont typeface="+mj-lt"/>
                  <a:buAutoNum type="arabicPeriod"/>
                </a:pPr>
                <a:r>
                  <a:rPr lang="en-US" sz="3200" dirty="0" smtClean="0">
                    <a:latin typeface="+mj-lt"/>
                  </a:rPr>
                  <a:t>Set </a:t>
                </a:r>
                <a14:m>
                  <m:oMath xmlns:m="http://schemas.openxmlformats.org/officeDocument/2006/math">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𝛍</m:t>
                        </m:r>
                      </m:e>
                      <m:sup>
                        <m:r>
                          <a:rPr lang="en-IN" sz="3200" b="0" i="1" smtClean="0">
                            <a:latin typeface="Cambria Math" panose="02040503050406030204" pitchFamily="18" charset="0"/>
                          </a:rPr>
                          <m:t>𝑗</m:t>
                        </m:r>
                      </m:sup>
                    </m:sSup>
                    <m:r>
                      <a:rPr lang="en-IN" sz="3200" b="0" i="1" smtClean="0">
                        <a:latin typeface="Cambria Math" panose="02040503050406030204" pitchFamily="18" charset="0"/>
                      </a:rPr>
                      <m:t>=</m:t>
                    </m:r>
                    <m:sSup>
                      <m:sSupPr>
                        <m:ctrlPr>
                          <a:rPr lang="en-IN" sz="3200" i="1">
                            <a:latin typeface="Cambria Math" panose="02040503050406030204" pitchFamily="18" charset="0"/>
                          </a:rPr>
                        </m:ctrlPr>
                      </m:sSupPr>
                      <m:e>
                        <m:r>
                          <a:rPr lang="en-IN" sz="3200" b="1">
                            <a:latin typeface="Cambria Math" panose="02040503050406030204" pitchFamily="18" charset="0"/>
                          </a:rPr>
                          <m:t>𝐱</m:t>
                        </m:r>
                      </m:e>
                      <m:sup>
                        <m:r>
                          <a:rPr lang="en-IN" sz="3200" i="1">
                            <a:latin typeface="Cambria Math" panose="02040503050406030204" pitchFamily="18" charset="0"/>
                          </a:rPr>
                          <m:t>𝑖</m:t>
                        </m:r>
                      </m:sup>
                    </m:sSup>
                  </m:oMath>
                </a14:m>
                <a:r>
                  <a:rPr lang="en-US" sz="3200" dirty="0" smtClean="0">
                    <a:latin typeface="+mj-lt"/>
                  </a:rPr>
                  <a:t> where </a:t>
                </a:r>
                <a14:m>
                  <m:oMath xmlns:m="http://schemas.openxmlformats.org/officeDocument/2006/math">
                    <m:r>
                      <a:rPr lang="en-IN" sz="3200" b="0" i="1" smtClean="0">
                        <a:latin typeface="Cambria Math" panose="02040503050406030204" pitchFamily="18" charset="0"/>
                      </a:rPr>
                      <m:t>𝑖</m:t>
                    </m:r>
                  </m:oMath>
                </a14:m>
                <a:r>
                  <a:rPr lang="en-US" sz="3200" dirty="0" smtClean="0">
                    <a:latin typeface="+mj-lt"/>
                  </a:rPr>
                  <a:t> is chosen with probability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𝑝</m:t>
                        </m:r>
                      </m:e>
                      <m:sub>
                        <m:r>
                          <a:rPr lang="en-IN" sz="3200" b="0" i="1" smtClean="0">
                            <a:latin typeface="Cambria Math" panose="02040503050406030204" pitchFamily="18" charset="0"/>
                          </a:rPr>
                          <m:t>𝑖</m:t>
                        </m:r>
                      </m:sub>
                    </m:sSub>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sSubSup>
                          <m:sSubSupPr>
                            <m:ctrlPr>
                              <a:rPr lang="en-IN" sz="3200" b="0" i="1" smtClean="0">
                                <a:latin typeface="Cambria Math" panose="02040503050406030204" pitchFamily="18" charset="0"/>
                              </a:rPr>
                            </m:ctrlPr>
                          </m:sSubSupPr>
                          <m:e>
                            <m:r>
                              <a:rPr lang="en-IN" sz="3200" b="0" i="1" smtClean="0">
                                <a:latin typeface="Cambria Math" panose="02040503050406030204" pitchFamily="18" charset="0"/>
                              </a:rPr>
                              <m:t>𝑑</m:t>
                            </m:r>
                          </m:e>
                          <m:sub>
                            <m:r>
                              <a:rPr lang="en-IN" sz="3200" b="0" i="1" smtClean="0">
                                <a:latin typeface="Cambria Math" panose="02040503050406030204" pitchFamily="18" charset="0"/>
                              </a:rPr>
                              <m:t>𝑖</m:t>
                            </m:r>
                          </m:sub>
                          <m:sup>
                            <m:r>
                              <a:rPr lang="en-IN" sz="3200" b="0" i="1" smtClean="0">
                                <a:latin typeface="Cambria Math" panose="02040503050406030204" pitchFamily="18" charset="0"/>
                              </a:rPr>
                              <m:t>2</m:t>
                            </m:r>
                          </m:sup>
                        </m:sSubSup>
                      </m:num>
                      <m:den>
                        <m:nary>
                          <m:naryPr>
                            <m:chr m:val="∑"/>
                            <m:limLoc m:val="subSup"/>
                            <m:ctrlPr>
                              <a:rPr lang="en-IN" sz="3200" b="0" i="1" smtClean="0">
                                <a:latin typeface="Cambria Math" panose="02040503050406030204" pitchFamily="18" charset="0"/>
                              </a:rPr>
                            </m:ctrlPr>
                          </m:naryPr>
                          <m:sub>
                            <m:r>
                              <m:rPr>
                                <m:brk m:alnAt="25"/>
                              </m:rPr>
                              <a:rPr lang="en-IN" sz="3200" b="0" i="1" smtClean="0">
                                <a:latin typeface="Cambria Math" panose="02040503050406030204" pitchFamily="18" charset="0"/>
                              </a:rPr>
                              <m:t>𝑠</m:t>
                            </m:r>
                            <m:r>
                              <a:rPr lang="en-IN" sz="3200" b="0" i="1" smtClean="0">
                                <a:latin typeface="Cambria Math" panose="02040503050406030204" pitchFamily="18" charset="0"/>
                              </a:rPr>
                              <m:t>=1</m:t>
                            </m:r>
                          </m:sub>
                          <m:sup>
                            <m:r>
                              <a:rPr lang="en-IN" sz="3200" b="0" i="1" smtClean="0">
                                <a:latin typeface="Cambria Math" panose="02040503050406030204" pitchFamily="18" charset="0"/>
                              </a:rPr>
                              <m:t>𝑛</m:t>
                            </m:r>
                          </m:sup>
                          <m:e>
                            <m:sSubSup>
                              <m:sSubSupPr>
                                <m:ctrlPr>
                                  <a:rPr lang="en-IN" sz="3200" b="0" i="1" smtClean="0">
                                    <a:latin typeface="Cambria Math" panose="02040503050406030204" pitchFamily="18" charset="0"/>
                                  </a:rPr>
                                </m:ctrlPr>
                              </m:sSubSupPr>
                              <m:e>
                                <m:r>
                                  <a:rPr lang="en-IN" sz="3200" b="0" i="1" smtClean="0">
                                    <a:latin typeface="Cambria Math" panose="02040503050406030204" pitchFamily="18" charset="0"/>
                                  </a:rPr>
                                  <m:t>𝑑</m:t>
                                </m:r>
                              </m:e>
                              <m:sub>
                                <m:r>
                                  <a:rPr lang="en-IN" sz="3200" b="0" i="1" smtClean="0">
                                    <a:latin typeface="Cambria Math" panose="02040503050406030204" pitchFamily="18" charset="0"/>
                                  </a:rPr>
                                  <m:t>𝑠</m:t>
                                </m:r>
                              </m:sub>
                              <m:sup>
                                <m:r>
                                  <a:rPr lang="en-IN" sz="3200" b="0" i="1" smtClean="0">
                                    <a:latin typeface="Cambria Math" panose="02040503050406030204" pitchFamily="18" charset="0"/>
                                  </a:rPr>
                                  <m:t>2</m:t>
                                </m:r>
                              </m:sup>
                            </m:sSubSup>
                          </m:e>
                        </m:nary>
                      </m:den>
                    </m:f>
                  </m:oMath>
                </a14:m>
                <a:endParaRPr lang="en-US" sz="3200" dirty="0" smtClean="0">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52887" y="2773374"/>
                <a:ext cx="10836540" cy="3639073"/>
              </a:xfrm>
              <a:prstGeom prst="rect">
                <a:avLst/>
              </a:prstGeom>
              <a:blipFill>
                <a:blip r:embed="rId3"/>
                <a:stretch>
                  <a:fillRect l="-1289" t="-2156"/>
                </a:stretch>
              </a:blipFill>
              <a:ln w="38100">
                <a:solidFill>
                  <a:srgbClr val="7030A0"/>
                </a:solidFill>
                <a:prstDash val="dash"/>
              </a:ln>
            </p:spPr>
            <p:txBody>
              <a:bodyPr/>
              <a:lstStyle/>
              <a:p>
                <a:r>
                  <a:rPr lang="en-IN">
                    <a:noFill/>
                  </a:rPr>
                  <a:t> </a:t>
                </a:r>
              </a:p>
            </p:txBody>
          </p:sp>
        </mc:Fallback>
      </mc:AlternateContent>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66539" y="627292"/>
            <a:ext cx="1787143" cy="1787143"/>
          </a:xfrm>
          <a:prstGeom prst="rect">
            <a:avLst/>
          </a:prstGeom>
        </p:spPr>
      </p:pic>
      <mc:AlternateContent xmlns:mc="http://schemas.openxmlformats.org/markup-compatibility/2006" xmlns:a14="http://schemas.microsoft.com/office/drawing/2010/main">
        <mc:Choice Requires="a14">
          <p:sp>
            <p:nvSpPr>
              <p:cNvPr id="7" name="Rectangular Callout 6"/>
              <p:cNvSpPr/>
              <p:nvPr/>
            </p:nvSpPr>
            <p:spPr>
              <a:xfrm>
                <a:off x="3412557" y="276410"/>
                <a:ext cx="6777272" cy="1671927"/>
              </a:xfrm>
              <a:prstGeom prst="wedgeRectCallout">
                <a:avLst>
                  <a:gd name="adj1" fmla="val 59361"/>
                  <a:gd name="adj2" fmla="val 4346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Note that a k-means++ always initializes centroids as actual data points. Also, no data point can be selected twice – if a data point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𝐱</m:t>
                        </m:r>
                      </m:e>
                      <m:sup>
                        <m:r>
                          <a:rPr lang="en-IN" sz="2400" b="0" i="1" smtClean="0">
                            <a:solidFill>
                              <a:schemeClr val="tx1"/>
                            </a:solidFill>
                            <a:latin typeface="Cambria Math" panose="02040503050406030204" pitchFamily="18" charset="0"/>
                          </a:rPr>
                          <m:t>𝑖</m:t>
                        </m:r>
                      </m:sup>
                    </m:sSup>
                  </m:oMath>
                </a14:m>
                <a:r>
                  <a:rPr lang="en-US" sz="2400" dirty="0" smtClean="0">
                    <a:solidFill>
                      <a:schemeClr val="tx1"/>
                    </a:solidFill>
                    <a:latin typeface="+mj-lt"/>
                  </a:rPr>
                  <a:t> gets selected once, then for all subsequent iterations, we will have </a:t>
                </a: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𝑑</m:t>
                        </m:r>
                      </m:e>
                      <m:sub>
                        <m:r>
                          <a:rPr lang="en-IN" sz="2400" b="0" i="1" smtClean="0">
                            <a:solidFill>
                              <a:schemeClr val="tx1"/>
                            </a:solidFill>
                            <a:latin typeface="Cambria Math" panose="02040503050406030204" pitchFamily="18" charset="0"/>
                          </a:rPr>
                          <m:t>𝑖</m:t>
                        </m:r>
                      </m:sub>
                    </m:sSub>
                    <m:r>
                      <a:rPr lang="en-IN" sz="2400" b="0" i="1" smtClean="0">
                        <a:solidFill>
                          <a:schemeClr val="tx1"/>
                        </a:solidFill>
                        <a:latin typeface="Cambria Math" panose="02040503050406030204" pitchFamily="18" charset="0"/>
                      </a:rPr>
                      <m:t>=0=</m:t>
                    </m:r>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𝑝</m:t>
                        </m:r>
                      </m:e>
                      <m:sub>
                        <m:r>
                          <a:rPr lang="en-IN" sz="2400" b="0" i="1" smtClean="0">
                            <a:solidFill>
                              <a:schemeClr val="tx1"/>
                            </a:solidFill>
                            <a:latin typeface="Cambria Math" panose="02040503050406030204" pitchFamily="18" charset="0"/>
                          </a:rPr>
                          <m:t>𝑖</m:t>
                        </m:r>
                      </m:sub>
                    </m:sSub>
                  </m:oMath>
                </a14:m>
                <a:endParaRPr lang="en-US" sz="2400" dirty="0">
                  <a:solidFill>
                    <a:schemeClr val="tx1"/>
                  </a:solidFill>
                  <a:latin typeface="+mj-lt"/>
                </a:endParaRPr>
              </a:p>
            </p:txBody>
          </p:sp>
        </mc:Choice>
        <mc:Fallback xmlns="">
          <p:sp>
            <p:nvSpPr>
              <p:cNvPr id="7" name="Rectangular Callout 6"/>
              <p:cNvSpPr>
                <a:spLocks noRot="1" noChangeAspect="1" noMove="1" noResize="1" noEditPoints="1" noAdjustHandles="1" noChangeArrowheads="1" noChangeShapeType="1" noTextEdit="1"/>
              </p:cNvSpPr>
              <p:nvPr/>
            </p:nvSpPr>
            <p:spPr>
              <a:xfrm>
                <a:off x="3412557" y="276410"/>
                <a:ext cx="6777272" cy="1671927"/>
              </a:xfrm>
              <a:prstGeom prst="wedgeRectCallout">
                <a:avLst>
                  <a:gd name="adj1" fmla="val 59361"/>
                  <a:gd name="adj2" fmla="val 43464"/>
                </a:avLst>
              </a:prstGeom>
              <a:blipFill>
                <a:blip r:embed="rId5"/>
                <a:stretch>
                  <a:fillRect l="-899" b="-3915"/>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17086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par>
                          <p:cTn id="24" fill="hold">
                            <p:stCondLst>
                              <p:cond delay="0"/>
                            </p:stCondLst>
                            <p:childTnLst>
                              <p:par>
                                <p:cTn id="25" presetID="22" presetClass="entr" presetSubtype="2"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applications of clustering</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Can be used to make </a:t>
                </a:r>
                <a:r>
                  <a:rPr lang="en-IN" dirty="0" err="1" smtClean="0"/>
                  <a:t>LwP</a:t>
                </a:r>
                <a:r>
                  <a:rPr lang="en-IN" dirty="0" smtClean="0"/>
                  <a:t> a more powerful algorithm</a:t>
                </a:r>
              </a:p>
              <a:p>
                <a:r>
                  <a:rPr lang="en-IN" dirty="0" smtClean="0"/>
                  <a:t>Learn more than one prototype per class e.g. </a:t>
                </a:r>
                <a14:m>
                  <m:oMath xmlns:m="http://schemas.openxmlformats.org/officeDocument/2006/math">
                    <m:r>
                      <a:rPr lang="en-IN" b="0" i="1" smtClean="0">
                        <a:latin typeface="Cambria Math" panose="02040503050406030204" pitchFamily="18" charset="0"/>
                      </a:rPr>
                      <m:t>𝑘</m:t>
                    </m:r>
                  </m:oMath>
                </a14:m>
                <a:r>
                  <a:rPr lang="en-IN" dirty="0" smtClean="0"/>
                  <a:t> prototypes by clustering data of each class into </a:t>
                </a:r>
                <a14:m>
                  <m:oMath xmlns:m="http://schemas.openxmlformats.org/officeDocument/2006/math">
                    <m:r>
                      <a:rPr lang="en-IN" b="0" i="1" smtClean="0">
                        <a:latin typeface="Cambria Math" panose="02040503050406030204" pitchFamily="18" charset="0"/>
                      </a:rPr>
                      <m:t>𝑘</m:t>
                    </m:r>
                  </m:oMath>
                </a14:m>
                <a:r>
                  <a:rPr lang="en-IN" dirty="0" smtClean="0"/>
                  <a:t> clusters and using the centroids returned by the clustering algorithm as prototypes</a:t>
                </a:r>
              </a:p>
              <a:p>
                <a:r>
                  <a:rPr lang="en-IN" dirty="0" smtClean="0"/>
                  <a:t>A test point is assigned the class of its closest prototype</a:t>
                </a:r>
              </a:p>
              <a:p>
                <a:r>
                  <a:rPr lang="en-IN" dirty="0" smtClean="0"/>
                  <a:t>Note: this will increase training time, test time, and model size a bit</a:t>
                </a:r>
              </a:p>
              <a:p>
                <a:r>
                  <a:rPr lang="en-IN" dirty="0" smtClean="0"/>
                  <a:t>Seamlessly gives us the 1NN algorithm if we demand as many clusters (and hence as many centroids) as there are data points</a:t>
                </a:r>
              </a:p>
              <a:p>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spTree>
    <p:extLst>
      <p:ext uri="{BB962C8B-B14F-4D97-AF65-F5344CB8AC3E}">
        <p14:creationId xmlns:p14="http://schemas.microsoft.com/office/powerpoint/2010/main" val="6871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applications of clustering</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dirty="0" smtClean="0"/>
                  <a:t>Identify </a:t>
                </a:r>
                <a:r>
                  <a:rPr lang="en-IN" i="1" dirty="0" smtClean="0"/>
                  <a:t>subpopulations</a:t>
                </a:r>
                <a:r>
                  <a:rPr lang="en-IN" dirty="0" smtClean="0"/>
                  <a:t> in data and improve ML performance</a:t>
                </a:r>
              </a:p>
              <a:p>
                <a:pPr lvl="2"/>
                <a:r>
                  <a:rPr lang="en-IN" dirty="0" smtClean="0"/>
                  <a:t>Example: have data for 1M customers but don’t know age/gender</a:t>
                </a:r>
              </a:p>
              <a:p>
                <a:pPr lvl="2"/>
                <a:r>
                  <a:rPr lang="en-IN" dirty="0" smtClean="0"/>
                  <a:t>However, we suspect that age/gender significantly affects </a:t>
                </a:r>
                <a:r>
                  <a:rPr lang="en-IN" dirty="0" err="1" smtClean="0"/>
                  <a:t>behavior</a:t>
                </a:r>
                <a:endParaRPr lang="en-IN" dirty="0" smtClean="0"/>
              </a:p>
              <a:p>
                <a:r>
                  <a:rPr lang="en-IN" dirty="0" smtClean="0"/>
                  <a:t>Instead of running an ML </a:t>
                </a:r>
                <a:r>
                  <a:rPr lang="en-IN" dirty="0" err="1" smtClean="0"/>
                  <a:t>algo</a:t>
                </a:r>
                <a:r>
                  <a:rPr lang="en-IN" dirty="0" smtClean="0"/>
                  <a:t> (say SVM) on entire training data, first cluster training data and run ML </a:t>
                </a:r>
                <a:r>
                  <a:rPr lang="en-IN" dirty="0" err="1" smtClean="0"/>
                  <a:t>algo</a:t>
                </a:r>
                <a:r>
                  <a:rPr lang="en-IN" dirty="0" smtClean="0"/>
                  <a:t> separately on each cluster</a:t>
                </a:r>
              </a:p>
              <a:p>
                <a:pPr lvl="2"/>
                <a:r>
                  <a:rPr lang="en-IN" dirty="0" smtClean="0"/>
                  <a:t>If </a:t>
                </a:r>
                <a14:m>
                  <m:oMath xmlns:m="http://schemas.openxmlformats.org/officeDocument/2006/math">
                    <m:r>
                      <a:rPr lang="en-IN" b="0" i="1" smtClean="0">
                        <a:latin typeface="Cambria Math" panose="02040503050406030204" pitchFamily="18" charset="0"/>
                      </a:rPr>
                      <m:t>𝑘</m:t>
                    </m:r>
                  </m:oMath>
                </a14:m>
                <a:r>
                  <a:rPr lang="en-IN" dirty="0" smtClean="0"/>
                  <a:t> clusters then </a:t>
                </a:r>
                <a14:m>
                  <m:oMath xmlns:m="http://schemas.openxmlformats.org/officeDocument/2006/math">
                    <m:r>
                      <a:rPr lang="en-IN" b="0" i="1" smtClean="0">
                        <a:latin typeface="Cambria Math" panose="02040503050406030204" pitchFamily="18" charset="0"/>
                      </a:rPr>
                      <m:t>𝑘</m:t>
                    </m:r>
                  </m:oMath>
                </a14:m>
                <a:r>
                  <a:rPr lang="en-IN" dirty="0" smtClean="0"/>
                  <a:t> models will get learnt. For test data points, first find to which cluster they belong (using distance to centroid) and use that model</a:t>
                </a:r>
              </a:p>
              <a:p>
                <a:pPr lvl="2"/>
                <a:r>
                  <a:rPr lang="en-IN" dirty="0"/>
                  <a:t>Increases model size and test time a bit but may increase accuracy too!</a:t>
                </a:r>
              </a:p>
              <a:p>
                <a:pPr lvl="2"/>
                <a:r>
                  <a:rPr lang="en-IN" dirty="0" smtClean="0"/>
                  <a:t>If we cluster these customers according to their onsite behaviour (which items did they view/like/buy), possible that we may accidentally discover gender/age groups within our data without knowing these details directly</a:t>
                </a:r>
              </a:p>
              <a:p>
                <a:pPr lvl="2"/>
                <a:r>
                  <a:rPr lang="en-IN" dirty="0" smtClean="0"/>
                  <a:t>Groups may not be perfectly clean but should improve ML performance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263" b="-183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spTree>
    <p:extLst>
      <p:ext uri="{BB962C8B-B14F-4D97-AF65-F5344CB8AC3E}">
        <p14:creationId xmlns:p14="http://schemas.microsoft.com/office/powerpoint/2010/main" val="46429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applications of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3"/>
                <a:ext cx="11938646" cy="5746377"/>
              </a:xfrm>
            </p:spPr>
            <p:txBody>
              <a:bodyPr>
                <a:normAutofit/>
              </a:bodyPr>
              <a:lstStyle/>
              <a:p>
                <a:r>
                  <a:rPr lang="en-IN" dirty="0" smtClean="0"/>
                  <a:t>Reduce number of features (also called </a:t>
                </a:r>
                <a:r>
                  <a:rPr lang="en-IN" i="1" dirty="0" smtClean="0"/>
                  <a:t>dimensionality reduction</a:t>
                </a:r>
                <a:r>
                  <a:rPr lang="en-IN" dirty="0" smtClean="0"/>
                  <a:t>)</a:t>
                </a:r>
              </a:p>
              <a:p>
                <a:pPr lvl="2"/>
                <a:r>
                  <a:rPr lang="en-IN" dirty="0" smtClean="0"/>
                  <a:t>Example: have 1M features i.e.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r>
                  <a:rPr lang="en-IN" dirty="0" smtClean="0"/>
                  <a:t> for </a:t>
                </a:r>
                <a14:m>
                  <m:oMath xmlns:m="http://schemas.openxmlformats.org/officeDocument/2006/math">
                    <m:r>
                      <a:rPr lang="en-IN" b="0" i="1" smtClean="0">
                        <a:latin typeface="Cambria Math" panose="02040503050406030204" pitchFamily="18" charset="0"/>
                      </a:rPr>
                      <m:t>𝑑</m:t>
                    </m:r>
                    <m:r>
                      <a:rPr lang="en-IN" b="0" i="1" smtClean="0">
                        <a:latin typeface="Cambria Math" panose="02040503050406030204" pitchFamily="18" charset="0"/>
                      </a:rPr>
                      <m:t>=</m:t>
                    </m:r>
                  </m:oMath>
                </a14:m>
                <a:r>
                  <a:rPr lang="en-IN" dirty="0" smtClean="0"/>
                  <a:t> 1M but we suspect many of these features are redundant or encode similar information</a:t>
                </a:r>
              </a:p>
              <a:p>
                <a:pPr lvl="2"/>
                <a:r>
                  <a:rPr lang="en-IN" dirty="0" smtClean="0"/>
                  <a:t>Example: synonyms in bag of words (“buy” vs “purchase”)</a:t>
                </a:r>
              </a:p>
              <a:p>
                <a:pPr lvl="2"/>
                <a:r>
                  <a:rPr lang="en-IN" dirty="0" smtClean="0"/>
                  <a:t>Can cluster features together into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𝑑</m:t>
                        </m:r>
                      </m:e>
                    </m:acc>
                    <m:r>
                      <a:rPr lang="en-IN" b="0" i="1" dirty="0" smtClean="0">
                        <a:latin typeface="Cambria Math" panose="02040503050406030204" pitchFamily="18" charset="0"/>
                      </a:rPr>
                      <m:t>≪</m:t>
                    </m:r>
                    <m:r>
                      <a:rPr lang="en-IN" b="0" i="1" dirty="0" smtClean="0">
                        <a:latin typeface="Cambria Math" panose="02040503050406030204" pitchFamily="18" charset="0"/>
                      </a:rPr>
                      <m:t>𝑑</m:t>
                    </m:r>
                  </m:oMath>
                </a14:m>
                <a:r>
                  <a:rPr lang="en-IN" dirty="0" smtClean="0"/>
                  <a:t> clusters</a:t>
                </a:r>
              </a:p>
              <a:p>
                <a:r>
                  <a:rPr lang="en-IN" dirty="0" smtClean="0"/>
                  <a:t>To do this, we first need a way to represent features themselves</a:t>
                </a:r>
              </a:p>
              <a:p>
                <a:pPr lvl="2"/>
                <a:r>
                  <a:rPr lang="en-IN" b="1" dirty="0" smtClean="0"/>
                  <a:t>Method 1</a:t>
                </a:r>
                <a:r>
                  <a:rPr lang="en-IN" dirty="0" smtClean="0"/>
                  <a:t>: represent feature </a:t>
                </a:r>
                <a14:m>
                  <m:oMath xmlns:m="http://schemas.openxmlformats.org/officeDocument/2006/math">
                    <m:r>
                      <a:rPr lang="en-IN" b="0" i="1" smtClean="0">
                        <a:latin typeface="Cambria Math" panose="02040503050406030204" pitchFamily="18" charset="0"/>
                      </a:rPr>
                      <m:t>𝑗</m:t>
                    </m:r>
                  </m:oMath>
                </a14:m>
                <a:r>
                  <a:rPr lang="en-IN" dirty="0" smtClean="0"/>
                  <a:t> using values it takes on the </a:t>
                </a:r>
                <a14:m>
                  <m:oMath xmlns:m="http://schemas.openxmlformats.org/officeDocument/2006/math">
                    <m:r>
                      <a:rPr lang="en-IN" b="0" i="1" smtClean="0">
                        <a:latin typeface="Cambria Math" panose="02040503050406030204" pitchFamily="18" charset="0"/>
                      </a:rPr>
                      <m:t>𝑛</m:t>
                    </m:r>
                  </m:oMath>
                </a14:m>
                <a:r>
                  <a:rPr lang="en-IN" dirty="0" smtClean="0"/>
                  <a:t> train data points</a:t>
                </a:r>
              </a:p>
              <a:p>
                <a:pPr lvl="2"/>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𝐳</m:t>
                        </m:r>
                      </m:e>
                      <m:sup>
                        <m:r>
                          <a:rPr lang="en-IN" b="0" i="1" smtClean="0">
                            <a:latin typeface="Cambria Math" panose="02040503050406030204" pitchFamily="18" charset="0"/>
                          </a:rPr>
                          <m:t>𝑗</m:t>
                        </m:r>
                      </m:sup>
                    </m:sSup>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1" i="1" smtClean="0">
                                <a:latin typeface="Cambria Math" panose="02040503050406030204" pitchFamily="18" charset="0"/>
                              </a:rPr>
                              <m:t>𝒙</m:t>
                            </m:r>
                          </m:e>
                          <m:sub>
                            <m:r>
                              <a:rPr lang="en-IN" b="0" i="1" smtClean="0">
                                <a:latin typeface="Cambria Math" panose="02040503050406030204" pitchFamily="18" charset="0"/>
                              </a:rPr>
                              <m:t>𝑗</m:t>
                            </m:r>
                          </m:sub>
                          <m:sup>
                            <m:r>
                              <a:rPr lang="en-IN" b="0" i="1" smtClean="0">
                                <a:latin typeface="Cambria Math" panose="02040503050406030204" pitchFamily="18" charset="0"/>
                              </a:rPr>
                              <m:t>1</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1" i="1" smtClean="0">
                                <a:latin typeface="Cambria Math" panose="02040503050406030204" pitchFamily="18" charset="0"/>
                              </a:rPr>
                              <m:t>𝒙</m:t>
                            </m:r>
                          </m:e>
                          <m:sub>
                            <m:r>
                              <a:rPr lang="en-IN" b="0" i="1" smtClean="0">
                                <a:latin typeface="Cambria Math" panose="02040503050406030204" pitchFamily="18" charset="0"/>
                              </a:rPr>
                              <m:t>𝑗</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1" i="1" smtClean="0">
                                <a:latin typeface="Cambria Math" panose="02040503050406030204" pitchFamily="18" charset="0"/>
                              </a:rPr>
                              <m:t>𝒙</m:t>
                            </m:r>
                          </m:e>
                          <m:sub>
                            <m:r>
                              <a:rPr lang="en-IN" b="0" i="1" smtClean="0">
                                <a:latin typeface="Cambria Math" panose="02040503050406030204" pitchFamily="18" charset="0"/>
                              </a:rPr>
                              <m:t>𝑗</m:t>
                            </m:r>
                          </m:sub>
                          <m:sup>
                            <m:r>
                              <a:rPr lang="en-IN" b="0" i="1" smtClean="0">
                                <a:latin typeface="Cambria Math" panose="02040503050406030204" pitchFamily="18" charset="0"/>
                              </a:rPr>
                              <m:t>𝑛</m:t>
                            </m:r>
                          </m:sup>
                        </m:sSubSup>
                      </m:e>
                    </m:d>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𝑛</m:t>
                        </m:r>
                      </m:sup>
                    </m:sSup>
                  </m:oMath>
                </a14:m>
                <a:r>
                  <a:rPr lang="en-IN" dirty="0" smtClean="0"/>
                  <a:t> for all </a:t>
                </a:r>
                <a14:m>
                  <m:oMath xmlns:m="http://schemas.openxmlformats.org/officeDocument/2006/math">
                    <m:r>
                      <a:rPr lang="en-IN" b="0" i="1" smtClean="0">
                        <a:latin typeface="Cambria Math" panose="02040503050406030204" pitchFamily="18" charset="0"/>
                      </a:rPr>
                      <m:t>𝑗</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𝑑</m:t>
                        </m:r>
                      </m:e>
                    </m:d>
                  </m:oMath>
                </a14:m>
                <a:endParaRPr lang="en-IN" dirty="0" smtClean="0"/>
              </a:p>
              <a:p>
                <a:pPr lvl="2"/>
                <a:r>
                  <a:rPr lang="en-IN" b="1" dirty="0" smtClean="0"/>
                  <a:t>Method 2</a:t>
                </a:r>
                <a:r>
                  <a:rPr lang="en-IN" dirty="0" smtClean="0"/>
                  <a:t>: represent feature </a:t>
                </a:r>
                <a14:m>
                  <m:oMath xmlns:m="http://schemas.openxmlformats.org/officeDocument/2006/math">
                    <m:r>
                      <a:rPr lang="en-IN" b="0" i="1" smtClean="0">
                        <a:latin typeface="Cambria Math" panose="02040503050406030204" pitchFamily="18" charset="0"/>
                      </a:rPr>
                      <m:t>𝑗</m:t>
                    </m:r>
                  </m:oMath>
                </a14:m>
                <a:r>
                  <a:rPr lang="en-IN" dirty="0" smtClean="0"/>
                  <a:t> using </a:t>
                </a:r>
                <a:r>
                  <a:rPr lang="en-IN" dirty="0" err="1" smtClean="0"/>
                  <a:t>avg</a:t>
                </a:r>
                <a:r>
                  <a:rPr lang="en-IN" dirty="0" smtClean="0"/>
                  <a:t> value it takes on points of each class</a:t>
                </a:r>
              </a:p>
              <a:p>
                <a:pPr lvl="2"/>
                <a:r>
                  <a:rPr lang="en-IN" dirty="0" smtClean="0"/>
                  <a:t>Let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𝑐</m:t>
                        </m:r>
                      </m:sub>
                    </m:sSub>
                  </m:oMath>
                </a14:m>
                <a:r>
                  <a:rPr lang="en-IN" dirty="0" smtClean="0"/>
                  <a:t> denote number of train data points that belong to class </a:t>
                </a: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endParaRPr lang="en-IN" dirty="0" smtClean="0"/>
              </a:p>
              <a:p>
                <a:pPr lvl="2"/>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𝐳</m:t>
                        </m:r>
                      </m:e>
                      <m:sup>
                        <m:r>
                          <a:rPr lang="en-IN" b="0" i="1" smtClean="0">
                            <a:latin typeface="Cambria Math" panose="02040503050406030204" pitchFamily="18" charset="0"/>
                          </a:rPr>
                          <m:t>𝑗</m:t>
                        </m:r>
                      </m:sup>
                    </m:sSup>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m:t>
                                </m:r>
                              </m:sub>
                            </m:sSub>
                          </m:den>
                        </m:f>
                        <m:nary>
                          <m:naryPr>
                            <m:chr m:val="∑"/>
                            <m:limLoc m:val="subSup"/>
                            <m:supHide m:val="on"/>
                            <m:ctrlPr>
                              <a:rPr lang="en-IN" b="0" i="1" smtClean="0">
                                <a:latin typeface="Cambria Math" panose="02040503050406030204" pitchFamily="18" charset="0"/>
                              </a:rPr>
                            </m:ctrlPr>
                          </m:naryPr>
                          <m:sub>
                            <m:r>
                              <m:rPr>
                                <m:brk m:alnAt="9"/>
                              </m:rPr>
                              <a:rPr lang="en-IN" b="0" i="1" smtClean="0">
                                <a:latin typeface="Cambria Math" panose="02040503050406030204" pitchFamily="18" charset="0"/>
                              </a:rPr>
                              <m:t>𝑖</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m:rPr>
                                    <m:brk m:alnAt="9"/>
                                  </m:rPr>
                                  <a:rPr lang="en-IN" b="0" i="1" smtClean="0">
                                    <a:latin typeface="Cambria Math" panose="02040503050406030204" pitchFamily="18" charset="0"/>
                                  </a:rPr>
                                  <m:t>𝑦</m:t>
                                </m:r>
                              </m:e>
                              <m:sup>
                                <m:r>
                                  <m:rPr>
                                    <m:brk m:alnAt="9"/>
                                  </m:rPr>
                                  <a:rPr lang="en-IN" b="0" i="1" smtClean="0">
                                    <a:latin typeface="Cambria Math" panose="02040503050406030204" pitchFamily="18" charset="0"/>
                                  </a:rPr>
                                  <m:t>𝑖</m:t>
                                </m:r>
                              </m:sup>
                            </m:sSup>
                            <m:r>
                              <m:rPr>
                                <m:brk m:alnAt="9"/>
                              </m:rPr>
                              <a:rPr lang="en-IN" b="0" i="1" smtClean="0">
                                <a:latin typeface="Cambria Math" panose="02040503050406030204" pitchFamily="18" charset="0"/>
                              </a:rPr>
                              <m:t>=</m:t>
                            </m:r>
                            <m:r>
                              <a:rPr lang="en-IN" b="0" i="1" smtClean="0">
                                <a:latin typeface="Cambria Math" panose="02040503050406030204" pitchFamily="18" charset="0"/>
                              </a:rPr>
                              <m:t>1</m:t>
                            </m:r>
                          </m:sub>
                          <m:sup/>
                          <m:e>
                            <m:sSubSup>
                              <m:sSubSupPr>
                                <m:ctrlPr>
                                  <a:rPr lang="en-IN" b="0" i="1" smtClean="0">
                                    <a:latin typeface="Cambria Math" panose="02040503050406030204" pitchFamily="18" charset="0"/>
                                  </a:rPr>
                                </m:ctrlPr>
                              </m:sSubSupPr>
                              <m:e>
                                <m:r>
                                  <a:rPr lang="en-IN" b="1" i="0" smtClean="0">
                                    <a:latin typeface="Cambria Math" panose="02040503050406030204" pitchFamily="18" charset="0"/>
                                  </a:rPr>
                                  <m:t>𝐱</m:t>
                                </m:r>
                              </m:e>
                              <m:sub>
                                <m:r>
                                  <a:rPr lang="en-IN" b="0" i="1" smtClean="0">
                                    <a:latin typeface="Cambria Math" panose="02040503050406030204" pitchFamily="18" charset="0"/>
                                  </a:rPr>
                                  <m:t>𝑗</m:t>
                                </m:r>
                              </m:sub>
                              <m:sup>
                                <m:r>
                                  <a:rPr lang="en-IN" b="0" i="1" smtClean="0">
                                    <a:latin typeface="Cambria Math" panose="02040503050406030204" pitchFamily="18" charset="0"/>
                                  </a:rPr>
                                  <m:t>𝑖</m:t>
                                </m:r>
                              </m:sup>
                            </m:sSubSup>
                          </m:e>
                        </m:nary>
                        <m:r>
                          <a:rPr lang="en-IN" b="0" i="1" smtClean="0">
                            <a:latin typeface="Cambria Math" panose="02040503050406030204" pitchFamily="18" charset="0"/>
                          </a:rPr>
                          <m:t>,</m:t>
                        </m:r>
                        <m:f>
                          <m:fPr>
                            <m:ctrlPr>
                              <a:rPr lang="en-IN" i="1">
                                <a:latin typeface="Cambria Math" panose="02040503050406030204" pitchFamily="18" charset="0"/>
                              </a:rPr>
                            </m:ctrlPr>
                          </m:fPr>
                          <m:num>
                            <m:r>
                              <a:rPr lang="en-IN">
                                <a:latin typeface="Cambria Math" panose="02040503050406030204" pitchFamily="18" charset="0"/>
                              </a:rPr>
                              <m:t>1</m:t>
                            </m:r>
                          </m:num>
                          <m:den>
                            <m:sSub>
                              <m:sSubPr>
                                <m:ctrlPr>
                                  <a:rPr lang="en-IN" i="1">
                                    <a:latin typeface="Cambria Math" panose="02040503050406030204" pitchFamily="18" charset="0"/>
                                  </a:rPr>
                                </m:ctrlPr>
                              </m:sSubPr>
                              <m:e>
                                <m:r>
                                  <a:rPr lang="en-IN">
                                    <a:latin typeface="Cambria Math" panose="02040503050406030204" pitchFamily="18" charset="0"/>
                                  </a:rPr>
                                  <m:t>𝑛</m:t>
                                </m:r>
                              </m:e>
                              <m:sub>
                                <m:r>
                                  <a:rPr lang="en-IN" b="0" i="1" smtClean="0">
                                    <a:latin typeface="Cambria Math" panose="02040503050406030204" pitchFamily="18" charset="0"/>
                                  </a:rPr>
                                  <m:t>2</m:t>
                                </m:r>
                              </m:sub>
                            </m:sSub>
                          </m:den>
                        </m:f>
                        <m:nary>
                          <m:naryPr>
                            <m:chr m:val="∑"/>
                            <m:limLoc m:val="subSup"/>
                            <m:supHide m:val="on"/>
                            <m:ctrlPr>
                              <a:rPr lang="en-IN" i="1">
                                <a:latin typeface="Cambria Math" panose="02040503050406030204" pitchFamily="18" charset="0"/>
                              </a:rPr>
                            </m:ctrlPr>
                          </m:naryPr>
                          <m:sub>
                            <m:r>
                              <m:rPr>
                                <m:brk m:alnAt="9"/>
                              </m:rPr>
                              <a:rPr lang="en-IN">
                                <a:latin typeface="Cambria Math" panose="02040503050406030204" pitchFamily="18" charset="0"/>
                              </a:rPr>
                              <m:t>𝑖</m:t>
                            </m:r>
                            <m:r>
                              <a:rPr lang="en-IN">
                                <a:latin typeface="Cambria Math" panose="02040503050406030204" pitchFamily="18" charset="0"/>
                              </a:rPr>
                              <m:t>:</m:t>
                            </m:r>
                            <m:sSup>
                              <m:sSupPr>
                                <m:ctrlPr>
                                  <a:rPr lang="en-IN" i="1">
                                    <a:latin typeface="Cambria Math" panose="02040503050406030204" pitchFamily="18" charset="0"/>
                                  </a:rPr>
                                </m:ctrlPr>
                              </m:sSupPr>
                              <m:e>
                                <m:r>
                                  <m:rPr>
                                    <m:brk m:alnAt="9"/>
                                  </m:rPr>
                                  <a:rPr lang="en-IN">
                                    <a:latin typeface="Cambria Math" panose="02040503050406030204" pitchFamily="18" charset="0"/>
                                  </a:rPr>
                                  <m:t>𝑦</m:t>
                                </m:r>
                              </m:e>
                              <m:sup>
                                <m:r>
                                  <m:rPr>
                                    <m:brk m:alnAt="9"/>
                                  </m:rPr>
                                  <a:rPr lang="en-IN">
                                    <a:latin typeface="Cambria Math" panose="02040503050406030204" pitchFamily="18" charset="0"/>
                                  </a:rPr>
                                  <m:t>𝑖</m:t>
                                </m:r>
                              </m:sup>
                            </m:sSup>
                            <m:r>
                              <m:rPr>
                                <m:brk m:alnAt="9"/>
                              </m:rPr>
                              <a:rPr lang="en-IN">
                                <a:latin typeface="Cambria Math" panose="02040503050406030204" pitchFamily="18" charset="0"/>
                              </a:rPr>
                              <m:t>=</m:t>
                            </m:r>
                            <m:r>
                              <m:rPr>
                                <m:brk m:alnAt="9"/>
                              </m:rPr>
                              <a:rPr lang="en-IN" b="0" i="1" smtClean="0">
                                <a:latin typeface="Cambria Math" panose="02040503050406030204" pitchFamily="18" charset="0"/>
                              </a:rPr>
                              <m:t>2</m:t>
                            </m:r>
                          </m:sub>
                          <m:sup/>
                          <m:e>
                            <m:sSubSup>
                              <m:sSubSupPr>
                                <m:ctrlPr>
                                  <a:rPr lang="en-IN" i="1">
                                    <a:latin typeface="Cambria Math" panose="02040503050406030204" pitchFamily="18" charset="0"/>
                                  </a:rPr>
                                </m:ctrlPr>
                              </m:sSubSupPr>
                              <m:e>
                                <m:r>
                                  <a:rPr lang="en-IN" b="1" i="0">
                                    <a:latin typeface="Cambria Math" panose="02040503050406030204" pitchFamily="18" charset="0"/>
                                  </a:rPr>
                                  <m:t>𝐱</m:t>
                                </m:r>
                              </m:e>
                              <m:sub>
                                <m:r>
                                  <a:rPr lang="en-IN">
                                    <a:latin typeface="Cambria Math" panose="02040503050406030204" pitchFamily="18" charset="0"/>
                                  </a:rPr>
                                  <m:t>𝑗</m:t>
                                </m:r>
                              </m:sub>
                              <m:sup>
                                <m:r>
                                  <a:rPr lang="en-IN">
                                    <a:latin typeface="Cambria Math" panose="02040503050406030204" pitchFamily="18" charset="0"/>
                                  </a:rPr>
                                  <m:t>𝑖</m:t>
                                </m:r>
                              </m:sup>
                            </m:sSubSup>
                          </m:e>
                        </m:nary>
                        <m:r>
                          <a:rPr lang="en-IN" b="0" i="1" smtClean="0">
                            <a:latin typeface="Cambria Math" panose="02040503050406030204" pitchFamily="18" charset="0"/>
                          </a:rPr>
                          <m:t>,…,</m:t>
                        </m:r>
                        <m:f>
                          <m:fPr>
                            <m:ctrlPr>
                              <a:rPr lang="en-IN" i="1">
                                <a:latin typeface="Cambria Math" panose="02040503050406030204" pitchFamily="18" charset="0"/>
                              </a:rPr>
                            </m:ctrlPr>
                          </m:fPr>
                          <m:num>
                            <m:r>
                              <a:rPr lang="en-IN">
                                <a:latin typeface="Cambria Math" panose="02040503050406030204" pitchFamily="18" charset="0"/>
                              </a:rPr>
                              <m:t>1</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𝐶</m:t>
                                </m:r>
                              </m:sub>
                            </m:sSub>
                          </m:den>
                        </m:f>
                        <m:nary>
                          <m:naryPr>
                            <m:chr m:val="∑"/>
                            <m:limLoc m:val="subSup"/>
                            <m:supHide m:val="on"/>
                            <m:ctrlPr>
                              <a:rPr lang="en-IN" i="1">
                                <a:latin typeface="Cambria Math" panose="02040503050406030204" pitchFamily="18" charset="0"/>
                              </a:rPr>
                            </m:ctrlPr>
                          </m:naryPr>
                          <m:sub>
                            <m:r>
                              <m:rPr>
                                <m:brk m:alnAt="9"/>
                              </m:rPr>
                              <a:rPr lang="en-IN">
                                <a:latin typeface="Cambria Math" panose="02040503050406030204" pitchFamily="18" charset="0"/>
                              </a:rPr>
                              <m:t>𝑖</m:t>
                            </m:r>
                            <m:r>
                              <a:rPr lang="en-IN">
                                <a:latin typeface="Cambria Math" panose="02040503050406030204" pitchFamily="18" charset="0"/>
                              </a:rPr>
                              <m:t>:</m:t>
                            </m:r>
                            <m:sSup>
                              <m:sSupPr>
                                <m:ctrlPr>
                                  <a:rPr lang="en-IN" i="1">
                                    <a:latin typeface="Cambria Math" panose="02040503050406030204" pitchFamily="18" charset="0"/>
                                  </a:rPr>
                                </m:ctrlPr>
                              </m:sSupPr>
                              <m:e>
                                <m:r>
                                  <m:rPr>
                                    <m:brk m:alnAt="9"/>
                                  </m:rPr>
                                  <a:rPr lang="en-IN">
                                    <a:latin typeface="Cambria Math" panose="02040503050406030204" pitchFamily="18" charset="0"/>
                                  </a:rPr>
                                  <m:t>𝑦</m:t>
                                </m:r>
                              </m:e>
                              <m:sup>
                                <m:r>
                                  <m:rPr>
                                    <m:brk m:alnAt="9"/>
                                  </m:rPr>
                                  <a:rPr lang="en-IN">
                                    <a:latin typeface="Cambria Math" panose="02040503050406030204" pitchFamily="18" charset="0"/>
                                  </a:rPr>
                                  <m:t>𝑖</m:t>
                                </m:r>
                              </m:sup>
                            </m:sSup>
                            <m:r>
                              <m:rPr>
                                <m:brk m:alnAt="9"/>
                              </m:rPr>
                              <a:rPr lang="en-IN">
                                <a:latin typeface="Cambria Math" panose="02040503050406030204" pitchFamily="18" charset="0"/>
                              </a:rPr>
                              <m:t>=</m:t>
                            </m:r>
                            <m:r>
                              <m:rPr>
                                <m:brk m:alnAt="9"/>
                              </m:rPr>
                              <a:rPr lang="en-IN" b="0" i="1" smtClean="0">
                                <a:latin typeface="Cambria Math" panose="02040503050406030204" pitchFamily="18" charset="0"/>
                              </a:rPr>
                              <m:t>𝐶</m:t>
                            </m:r>
                          </m:sub>
                          <m:sup/>
                          <m:e>
                            <m:sSubSup>
                              <m:sSubSupPr>
                                <m:ctrlPr>
                                  <a:rPr lang="en-IN" i="1">
                                    <a:latin typeface="Cambria Math" panose="02040503050406030204" pitchFamily="18" charset="0"/>
                                  </a:rPr>
                                </m:ctrlPr>
                              </m:sSubSupPr>
                              <m:e>
                                <m:r>
                                  <a:rPr lang="en-IN" b="1" i="0">
                                    <a:latin typeface="Cambria Math" panose="02040503050406030204" pitchFamily="18" charset="0"/>
                                  </a:rPr>
                                  <m:t>𝐱</m:t>
                                </m:r>
                              </m:e>
                              <m:sub>
                                <m:r>
                                  <a:rPr lang="en-IN">
                                    <a:latin typeface="Cambria Math" panose="02040503050406030204" pitchFamily="18" charset="0"/>
                                  </a:rPr>
                                  <m:t>𝑗</m:t>
                                </m:r>
                              </m:sub>
                              <m:sup>
                                <m:r>
                                  <a:rPr lang="en-IN">
                                    <a:latin typeface="Cambria Math" panose="02040503050406030204" pitchFamily="18" charset="0"/>
                                  </a:rPr>
                                  <m:t>𝑖</m:t>
                                </m:r>
                              </m:sup>
                            </m:sSubSup>
                          </m:e>
                        </m:nary>
                      </m:e>
                    </m:d>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𝐶</m:t>
                        </m:r>
                      </m:sup>
                    </m:sSup>
                  </m:oMath>
                </a14:m>
                <a:r>
                  <a:rPr lang="en-IN" dirty="0" smtClean="0"/>
                  <a:t> </a:t>
                </a:r>
                <a:r>
                  <a:rPr lang="en-IN" dirty="0"/>
                  <a:t>for all </a:t>
                </a:r>
                <a14:m>
                  <m:oMath xmlns:m="http://schemas.openxmlformats.org/officeDocument/2006/math">
                    <m:r>
                      <a:rPr lang="en-IN">
                        <a:latin typeface="Cambria Math" panose="02040503050406030204" pitchFamily="18" charset="0"/>
                      </a:rPr>
                      <m:t>𝑗</m:t>
                    </m:r>
                    <m:r>
                      <a:rPr lang="en-IN">
                        <a:latin typeface="Cambria Math" panose="02040503050406030204" pitchFamily="18" charset="0"/>
                      </a:rPr>
                      <m:t>∈</m:t>
                    </m:r>
                    <m:d>
                      <m:dPr>
                        <m:begChr m:val="["/>
                        <m:endChr m:val="]"/>
                        <m:ctrlPr>
                          <a:rPr lang="en-IN" i="1">
                            <a:latin typeface="Cambria Math" panose="02040503050406030204" pitchFamily="18" charset="0"/>
                          </a:rPr>
                        </m:ctrlPr>
                      </m:dPr>
                      <m:e>
                        <m:r>
                          <a:rPr lang="en-IN">
                            <a:latin typeface="Cambria Math" panose="02040503050406030204" pitchFamily="18" charset="0"/>
                          </a:rPr>
                          <m:t>𝑑</m:t>
                        </m:r>
                      </m:e>
                    </m:d>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3"/>
                <a:ext cx="11938646" cy="5746377"/>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2855" y="36190"/>
            <a:ext cx="1804758" cy="1804758"/>
          </a:xfrm>
          <a:prstGeom prst="rect">
            <a:avLst/>
          </a:prstGeom>
        </p:spPr>
      </p:pic>
      <p:sp>
        <p:nvSpPr>
          <p:cNvPr id="7" name="Rectangular Callout 6"/>
          <p:cNvSpPr/>
          <p:nvPr/>
        </p:nvSpPr>
        <p:spPr>
          <a:xfrm>
            <a:off x="6662347" y="371399"/>
            <a:ext cx="4141218" cy="868956"/>
          </a:xfrm>
          <a:prstGeom prst="wedgeRectCallout">
            <a:avLst>
              <a:gd name="adj1" fmla="val 62737"/>
              <a:gd name="adj2" fmla="val 4232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Features for features!!</a:t>
            </a:r>
            <a:endParaRPr lang="en-US" sz="2400" i="1" dirty="0">
              <a:solidFill>
                <a:schemeClr val="tx1"/>
              </a:solidFill>
              <a:latin typeface="+mj-lt"/>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2855" y="2551040"/>
            <a:ext cx="1720892" cy="1720892"/>
          </a:xfrm>
          <a:prstGeom prst="rect">
            <a:avLst/>
          </a:prstGeom>
        </p:spPr>
      </p:pic>
      <mc:AlternateContent xmlns:mc="http://schemas.openxmlformats.org/markup-compatibility/2006" xmlns:a14="http://schemas.microsoft.com/office/drawing/2010/main">
        <mc:Choice Requires="a14">
          <p:sp>
            <p:nvSpPr>
              <p:cNvPr id="9" name="Rectangular Callout 8"/>
              <p:cNvSpPr/>
              <p:nvPr/>
            </p:nvSpPr>
            <p:spPr>
              <a:xfrm>
                <a:off x="986319" y="1671630"/>
                <a:ext cx="9528381" cy="2191453"/>
              </a:xfrm>
              <a:prstGeom prst="wedgeRectCallout">
                <a:avLst>
                  <a:gd name="adj1" fmla="val 58520"/>
                  <a:gd name="adj2" fmla="val 4048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chemeClr val="tx1"/>
                    </a:solidFill>
                    <a:latin typeface="+mj-lt"/>
                  </a:rPr>
                  <a:t>Once we have </a:t>
                </a:r>
                <a14:m>
                  <m:oMath xmlns:m="http://schemas.openxmlformats.org/officeDocument/2006/math">
                    <m:acc>
                      <m:accPr>
                        <m:chr m:val="̂"/>
                        <m:ctrlPr>
                          <a:rPr lang="en-IN" sz="2800" b="0" i="1" smtClean="0">
                            <a:solidFill>
                              <a:schemeClr val="tx1"/>
                            </a:solidFill>
                            <a:latin typeface="Cambria Math" panose="02040503050406030204" pitchFamily="18" charset="0"/>
                          </a:rPr>
                        </m:ctrlPr>
                      </m:accPr>
                      <m:e>
                        <m:r>
                          <a:rPr lang="en-IN" sz="2800" b="0" i="1" smtClean="0">
                            <a:solidFill>
                              <a:schemeClr val="tx1"/>
                            </a:solidFill>
                            <a:latin typeface="Cambria Math" panose="02040503050406030204" pitchFamily="18" charset="0"/>
                          </a:rPr>
                          <m:t>𝑑</m:t>
                        </m:r>
                      </m:e>
                    </m:acc>
                  </m:oMath>
                </a14:m>
                <a:r>
                  <a:rPr lang="en-IN" sz="2800" dirty="0" smtClean="0">
                    <a:solidFill>
                      <a:schemeClr val="tx1"/>
                    </a:solidFill>
                    <a:latin typeface="+mj-lt"/>
                  </a:rPr>
                  <a:t> clusters of the features, say </a:t>
                </a:r>
                <a14:m>
                  <m:oMath xmlns:m="http://schemas.openxmlformats.org/officeDocument/2006/math">
                    <m:sSub>
                      <m:sSubPr>
                        <m:ctrlPr>
                          <a:rPr lang="en-IN" sz="2800" b="0" i="1" smtClean="0">
                            <a:solidFill>
                              <a:schemeClr val="tx1"/>
                            </a:solidFill>
                            <a:latin typeface="Cambria Math" panose="02040503050406030204" pitchFamily="18" charset="0"/>
                          </a:rPr>
                        </m:ctrlPr>
                      </m:sSubPr>
                      <m:e>
                        <m:r>
                          <a:rPr lang="en-IN" sz="2800" b="0" i="1" smtClean="0">
                            <a:solidFill>
                              <a:schemeClr val="tx1"/>
                            </a:solidFill>
                            <a:latin typeface="Cambria Math" panose="02040503050406030204" pitchFamily="18" charset="0"/>
                          </a:rPr>
                          <m:t>𝐶</m:t>
                        </m:r>
                      </m:e>
                      <m:sub>
                        <m:r>
                          <a:rPr lang="en-IN" sz="2800" b="0" i="1" smtClean="0">
                            <a:solidFill>
                              <a:schemeClr val="tx1"/>
                            </a:solidFill>
                            <a:latin typeface="Cambria Math" panose="02040503050406030204" pitchFamily="18" charset="0"/>
                          </a:rPr>
                          <m:t>1</m:t>
                        </m:r>
                      </m:sub>
                    </m:sSub>
                    <m:r>
                      <a:rPr lang="en-IN" sz="2800" b="0" i="1" smtClean="0">
                        <a:solidFill>
                          <a:schemeClr val="tx1"/>
                        </a:solidFill>
                        <a:latin typeface="Cambria Math" panose="02040503050406030204" pitchFamily="18" charset="0"/>
                      </a:rPr>
                      <m:t>,…,</m:t>
                    </m:r>
                    <m:sSub>
                      <m:sSubPr>
                        <m:ctrlPr>
                          <a:rPr lang="en-IN" sz="2800" b="0" i="1" smtClean="0">
                            <a:solidFill>
                              <a:schemeClr val="tx1"/>
                            </a:solidFill>
                            <a:latin typeface="Cambria Math" panose="02040503050406030204" pitchFamily="18" charset="0"/>
                          </a:rPr>
                        </m:ctrlPr>
                      </m:sSubPr>
                      <m:e>
                        <m:r>
                          <a:rPr lang="en-IN" sz="2800" b="0" i="1" smtClean="0">
                            <a:solidFill>
                              <a:schemeClr val="tx1"/>
                            </a:solidFill>
                            <a:latin typeface="Cambria Math" panose="02040503050406030204" pitchFamily="18" charset="0"/>
                          </a:rPr>
                          <m:t>𝐶</m:t>
                        </m:r>
                      </m:e>
                      <m:sub>
                        <m:acc>
                          <m:accPr>
                            <m:chr m:val="̂"/>
                            <m:ctrlPr>
                              <a:rPr lang="en-IN" sz="2800" b="0" i="1" smtClean="0">
                                <a:solidFill>
                                  <a:schemeClr val="tx1"/>
                                </a:solidFill>
                                <a:latin typeface="Cambria Math" panose="02040503050406030204" pitchFamily="18" charset="0"/>
                              </a:rPr>
                            </m:ctrlPr>
                          </m:accPr>
                          <m:e>
                            <m:r>
                              <a:rPr lang="en-IN" sz="2800" b="0" i="1" smtClean="0">
                                <a:solidFill>
                                  <a:schemeClr val="tx1"/>
                                </a:solidFill>
                                <a:latin typeface="Cambria Math" panose="02040503050406030204" pitchFamily="18" charset="0"/>
                              </a:rPr>
                              <m:t>𝑑</m:t>
                            </m:r>
                          </m:e>
                        </m:acc>
                      </m:sub>
                    </m:sSub>
                  </m:oMath>
                </a14:m>
                <a:r>
                  <a:rPr lang="en-IN" sz="2800" dirty="0" smtClean="0">
                    <a:solidFill>
                      <a:schemeClr val="tx1"/>
                    </a:solidFill>
                    <a:latin typeface="+mj-lt"/>
                  </a:rPr>
                  <a:t>, we can create </a:t>
                </a:r>
                <a14:m>
                  <m:oMath xmlns:m="http://schemas.openxmlformats.org/officeDocument/2006/math">
                    <m:acc>
                      <m:accPr>
                        <m:chr m:val="̂"/>
                        <m:ctrlPr>
                          <a:rPr lang="en-IN" sz="2800" b="0" i="1" smtClean="0">
                            <a:solidFill>
                              <a:schemeClr val="tx1"/>
                            </a:solidFill>
                            <a:latin typeface="Cambria Math" panose="02040503050406030204" pitchFamily="18" charset="0"/>
                          </a:rPr>
                        </m:ctrlPr>
                      </m:accPr>
                      <m:e>
                        <m:r>
                          <a:rPr lang="en-IN" sz="2800" b="0" i="1" smtClean="0">
                            <a:solidFill>
                              <a:schemeClr val="tx1"/>
                            </a:solidFill>
                            <a:latin typeface="Cambria Math" panose="02040503050406030204" pitchFamily="18" charset="0"/>
                          </a:rPr>
                          <m:t>𝑑</m:t>
                        </m:r>
                      </m:e>
                    </m:acc>
                  </m:oMath>
                </a14:m>
                <a:r>
                  <a:rPr lang="en-IN" sz="2800" dirty="0" smtClean="0">
                    <a:solidFill>
                      <a:schemeClr val="tx1"/>
                    </a:solidFill>
                    <a:latin typeface="+mj-lt"/>
                  </a:rPr>
                  <a:t> new features, for example by taking average of features within each cluster i.e. for each old data point </a:t>
                </a:r>
                <a14:m>
                  <m:oMath xmlns:m="http://schemas.openxmlformats.org/officeDocument/2006/math">
                    <m:r>
                      <a:rPr lang="en-IN" sz="2800" b="1" i="0" smtClean="0">
                        <a:solidFill>
                          <a:schemeClr val="tx1"/>
                        </a:solidFill>
                        <a:latin typeface="Cambria Math" panose="02040503050406030204" pitchFamily="18" charset="0"/>
                      </a:rPr>
                      <m:t>𝐱</m:t>
                    </m:r>
                    <m:r>
                      <a:rPr lang="en-IN" sz="2800" b="0" i="1" smtClean="0">
                        <a:solidFill>
                          <a:schemeClr val="tx1"/>
                        </a:solidFill>
                        <a:latin typeface="Cambria Math" panose="02040503050406030204" pitchFamily="18" charset="0"/>
                      </a:rPr>
                      <m:t>∈</m:t>
                    </m:r>
                    <m:sSup>
                      <m:sSupPr>
                        <m:ctrlPr>
                          <a:rPr lang="en-IN" sz="2800" b="0" i="1" smtClean="0">
                            <a:solidFill>
                              <a:schemeClr val="tx1"/>
                            </a:solidFill>
                            <a:latin typeface="Cambria Math" panose="02040503050406030204" pitchFamily="18" charset="0"/>
                            <a:ea typeface="Cambria Math" panose="02040503050406030204" pitchFamily="18" charset="0"/>
                          </a:rPr>
                        </m:ctrlPr>
                      </m:sSupPr>
                      <m:e>
                        <m:r>
                          <a:rPr lang="en-IN" sz="2800" b="0" i="1" smtClean="0">
                            <a:solidFill>
                              <a:schemeClr val="tx1"/>
                            </a:solidFill>
                            <a:latin typeface="Cambria Math" panose="02040503050406030204" pitchFamily="18" charset="0"/>
                            <a:ea typeface="Cambria Math" panose="02040503050406030204" pitchFamily="18" charset="0"/>
                          </a:rPr>
                          <m:t>ℝ</m:t>
                        </m:r>
                      </m:e>
                      <m:sup>
                        <m:r>
                          <a:rPr lang="en-IN" sz="2800" b="0" i="1" smtClean="0">
                            <a:solidFill>
                              <a:schemeClr val="tx1"/>
                            </a:solidFill>
                            <a:latin typeface="Cambria Math" panose="02040503050406030204" pitchFamily="18" charset="0"/>
                            <a:ea typeface="Cambria Math" panose="02040503050406030204" pitchFamily="18" charset="0"/>
                          </a:rPr>
                          <m:t>𝑑</m:t>
                        </m:r>
                      </m:sup>
                    </m:sSup>
                  </m:oMath>
                </a14:m>
                <a:r>
                  <a:rPr lang="en-IN" sz="2800" dirty="0" smtClean="0">
                    <a:solidFill>
                      <a:schemeClr val="tx1"/>
                    </a:solidFill>
                    <a:latin typeface="+mj-lt"/>
                  </a:rPr>
                  <a:t>, create a new feature vector </a:t>
                </a:r>
                <a14:m>
                  <m:oMath xmlns:m="http://schemas.openxmlformats.org/officeDocument/2006/math">
                    <m:acc>
                      <m:accPr>
                        <m:chr m:val="̃"/>
                        <m:ctrlPr>
                          <a:rPr lang="en-IN" sz="2800" b="0" i="1" smtClean="0">
                            <a:solidFill>
                              <a:schemeClr val="tx1"/>
                            </a:solidFill>
                            <a:latin typeface="Cambria Math" panose="02040503050406030204" pitchFamily="18" charset="0"/>
                          </a:rPr>
                        </m:ctrlPr>
                      </m:accPr>
                      <m:e>
                        <m:r>
                          <a:rPr lang="en-IN" sz="2800" b="1" i="0" smtClean="0">
                            <a:solidFill>
                              <a:schemeClr val="tx1"/>
                            </a:solidFill>
                            <a:latin typeface="Cambria Math" panose="02040503050406030204" pitchFamily="18" charset="0"/>
                          </a:rPr>
                          <m:t>𝐱</m:t>
                        </m:r>
                      </m:e>
                    </m:acc>
                    <m:r>
                      <a:rPr lang="en-IN" sz="2800" b="0" i="1" dirty="0" smtClean="0">
                        <a:solidFill>
                          <a:schemeClr val="tx1"/>
                        </a:solidFill>
                        <a:latin typeface="Cambria Math" panose="02040503050406030204" pitchFamily="18" charset="0"/>
                      </a:rPr>
                      <m:t>∈</m:t>
                    </m:r>
                    <m:sSup>
                      <m:sSupPr>
                        <m:ctrlPr>
                          <a:rPr lang="en-IN" sz="2800" b="0" i="1" dirty="0" smtClean="0">
                            <a:solidFill>
                              <a:schemeClr val="tx1"/>
                            </a:solidFill>
                            <a:latin typeface="Cambria Math" panose="02040503050406030204" pitchFamily="18" charset="0"/>
                            <a:ea typeface="Cambria Math" panose="02040503050406030204" pitchFamily="18" charset="0"/>
                          </a:rPr>
                        </m:ctrlPr>
                      </m:sSupPr>
                      <m:e>
                        <m:r>
                          <a:rPr lang="en-IN" sz="2800" b="0" i="1" dirty="0" smtClean="0">
                            <a:solidFill>
                              <a:schemeClr val="tx1"/>
                            </a:solidFill>
                            <a:latin typeface="Cambria Math" panose="02040503050406030204" pitchFamily="18" charset="0"/>
                            <a:ea typeface="Cambria Math" panose="02040503050406030204" pitchFamily="18" charset="0"/>
                          </a:rPr>
                          <m:t>ℝ</m:t>
                        </m:r>
                      </m:e>
                      <m:sup>
                        <m:acc>
                          <m:accPr>
                            <m:chr m:val="̂"/>
                            <m:ctrlPr>
                              <a:rPr lang="en-IN" sz="2800" b="0" i="1" dirty="0" smtClean="0">
                                <a:solidFill>
                                  <a:schemeClr val="tx1"/>
                                </a:solidFill>
                                <a:latin typeface="Cambria Math" panose="02040503050406030204" pitchFamily="18" charset="0"/>
                                <a:ea typeface="Cambria Math" panose="02040503050406030204" pitchFamily="18" charset="0"/>
                              </a:rPr>
                            </m:ctrlPr>
                          </m:accPr>
                          <m:e>
                            <m:r>
                              <a:rPr lang="en-IN" sz="2800" b="0" i="1" dirty="0" smtClean="0">
                                <a:solidFill>
                                  <a:schemeClr val="tx1"/>
                                </a:solidFill>
                                <a:latin typeface="Cambria Math" panose="02040503050406030204" pitchFamily="18" charset="0"/>
                                <a:ea typeface="Cambria Math" panose="02040503050406030204" pitchFamily="18" charset="0"/>
                              </a:rPr>
                              <m:t>𝑑</m:t>
                            </m:r>
                          </m:e>
                        </m:acc>
                      </m:sup>
                    </m:sSup>
                  </m:oMath>
                </a14:m>
                <a:r>
                  <a:rPr lang="en-IN" sz="2800" dirty="0" smtClean="0">
                    <a:solidFill>
                      <a:schemeClr val="tx1"/>
                    </a:solidFill>
                    <a:latin typeface="+mj-lt"/>
                  </a:rPr>
                  <a:t> where </a:t>
                </a:r>
                <a14:m>
                  <m:oMath xmlns:m="http://schemas.openxmlformats.org/officeDocument/2006/math">
                    <m:sSub>
                      <m:sSubPr>
                        <m:ctrlPr>
                          <a:rPr lang="en-IN" sz="2800" b="0" i="1" dirty="0" smtClean="0">
                            <a:solidFill>
                              <a:schemeClr val="tx1"/>
                            </a:solidFill>
                            <a:latin typeface="Cambria Math" panose="02040503050406030204" pitchFamily="18" charset="0"/>
                          </a:rPr>
                        </m:ctrlPr>
                      </m:sSubPr>
                      <m:e>
                        <m:acc>
                          <m:accPr>
                            <m:chr m:val="̃"/>
                            <m:ctrlPr>
                              <a:rPr lang="en-IN" sz="2800" b="0" i="1" smtClean="0">
                                <a:solidFill>
                                  <a:schemeClr val="tx1"/>
                                </a:solidFill>
                                <a:latin typeface="Cambria Math" panose="02040503050406030204" pitchFamily="18" charset="0"/>
                              </a:rPr>
                            </m:ctrlPr>
                          </m:accPr>
                          <m:e>
                            <m:r>
                              <a:rPr lang="en-IN" sz="2800" b="1" i="0" smtClean="0">
                                <a:solidFill>
                                  <a:schemeClr val="tx1"/>
                                </a:solidFill>
                                <a:latin typeface="Cambria Math" panose="02040503050406030204" pitchFamily="18" charset="0"/>
                              </a:rPr>
                              <m:t>𝐱</m:t>
                            </m:r>
                          </m:e>
                        </m:acc>
                      </m:e>
                      <m:sub>
                        <m:r>
                          <a:rPr lang="en-IN" sz="2800" b="0" i="1" dirty="0" smtClean="0">
                            <a:solidFill>
                              <a:schemeClr val="tx1"/>
                            </a:solidFill>
                            <a:latin typeface="Cambria Math" panose="02040503050406030204" pitchFamily="18" charset="0"/>
                          </a:rPr>
                          <m:t>𝑙</m:t>
                        </m:r>
                      </m:sub>
                    </m:sSub>
                    <m:r>
                      <a:rPr lang="en-IN" sz="2800" b="0" i="1" dirty="0" smtClean="0">
                        <a:solidFill>
                          <a:schemeClr val="tx1"/>
                        </a:solidFill>
                        <a:latin typeface="Cambria Math" panose="02040503050406030204" pitchFamily="18" charset="0"/>
                      </a:rPr>
                      <m:t>=</m:t>
                    </m:r>
                    <m:f>
                      <m:fPr>
                        <m:ctrlPr>
                          <a:rPr lang="en-IN" sz="2800" b="0" i="1" dirty="0" smtClean="0">
                            <a:solidFill>
                              <a:schemeClr val="tx1"/>
                            </a:solidFill>
                            <a:latin typeface="Cambria Math" panose="02040503050406030204" pitchFamily="18" charset="0"/>
                          </a:rPr>
                        </m:ctrlPr>
                      </m:fPr>
                      <m:num>
                        <m:r>
                          <a:rPr lang="en-IN" sz="2800" b="0" i="1" dirty="0" smtClean="0">
                            <a:solidFill>
                              <a:schemeClr val="tx1"/>
                            </a:solidFill>
                            <a:latin typeface="Cambria Math" panose="02040503050406030204" pitchFamily="18" charset="0"/>
                          </a:rPr>
                          <m:t>1</m:t>
                        </m:r>
                      </m:num>
                      <m:den>
                        <m:d>
                          <m:dPr>
                            <m:begChr m:val="|"/>
                            <m:endChr m:val="|"/>
                            <m:ctrlPr>
                              <a:rPr lang="en-IN" sz="2800" b="0" i="1" dirty="0" smtClean="0">
                                <a:solidFill>
                                  <a:schemeClr val="tx1"/>
                                </a:solidFill>
                                <a:latin typeface="Cambria Math" panose="02040503050406030204" pitchFamily="18" charset="0"/>
                              </a:rPr>
                            </m:ctrlPr>
                          </m:dPr>
                          <m:e>
                            <m:sSub>
                              <m:sSubPr>
                                <m:ctrlPr>
                                  <a:rPr lang="en-IN" sz="2800" b="0" i="1" dirty="0" smtClean="0">
                                    <a:solidFill>
                                      <a:schemeClr val="tx1"/>
                                    </a:solidFill>
                                    <a:latin typeface="Cambria Math" panose="02040503050406030204" pitchFamily="18" charset="0"/>
                                  </a:rPr>
                                </m:ctrlPr>
                              </m:sSubPr>
                              <m:e>
                                <m:r>
                                  <a:rPr lang="en-IN" sz="2800" b="0" i="1" dirty="0" smtClean="0">
                                    <a:solidFill>
                                      <a:schemeClr val="tx1"/>
                                    </a:solidFill>
                                    <a:latin typeface="Cambria Math" panose="02040503050406030204" pitchFamily="18" charset="0"/>
                                  </a:rPr>
                                  <m:t>𝐶</m:t>
                                </m:r>
                              </m:e>
                              <m:sub>
                                <m:r>
                                  <a:rPr lang="en-IN" sz="2800" b="0" i="1" dirty="0" smtClean="0">
                                    <a:solidFill>
                                      <a:schemeClr val="tx1"/>
                                    </a:solidFill>
                                    <a:latin typeface="Cambria Math" panose="02040503050406030204" pitchFamily="18" charset="0"/>
                                  </a:rPr>
                                  <m:t>𝑙</m:t>
                                </m:r>
                              </m:sub>
                            </m:sSub>
                          </m:e>
                        </m:d>
                      </m:den>
                    </m:f>
                    <m:nary>
                      <m:naryPr>
                        <m:chr m:val="∑"/>
                        <m:limLoc m:val="subSup"/>
                        <m:supHide m:val="on"/>
                        <m:ctrlPr>
                          <a:rPr lang="en-IN" sz="2800" b="0" i="1" dirty="0" smtClean="0">
                            <a:solidFill>
                              <a:schemeClr val="tx1"/>
                            </a:solidFill>
                            <a:latin typeface="Cambria Math" panose="02040503050406030204" pitchFamily="18" charset="0"/>
                          </a:rPr>
                        </m:ctrlPr>
                      </m:naryPr>
                      <m:sub>
                        <m:r>
                          <m:rPr>
                            <m:brk m:alnAt="9"/>
                          </m:rPr>
                          <a:rPr lang="en-IN" sz="2800" b="0" i="1" dirty="0" smtClean="0">
                            <a:solidFill>
                              <a:schemeClr val="tx1"/>
                            </a:solidFill>
                            <a:latin typeface="Cambria Math" panose="02040503050406030204" pitchFamily="18" charset="0"/>
                          </a:rPr>
                          <m:t>𝑗</m:t>
                        </m:r>
                        <m:r>
                          <a:rPr lang="en-IN" sz="2800" b="0" i="1" dirty="0" smtClean="0">
                            <a:solidFill>
                              <a:schemeClr val="tx1"/>
                            </a:solidFill>
                            <a:latin typeface="Cambria Math" panose="02040503050406030204" pitchFamily="18" charset="0"/>
                          </a:rPr>
                          <m:t>∈</m:t>
                        </m:r>
                        <m:sSub>
                          <m:sSubPr>
                            <m:ctrlPr>
                              <a:rPr lang="en-IN" sz="2800" b="0" i="1" dirty="0" smtClean="0">
                                <a:solidFill>
                                  <a:schemeClr val="tx1"/>
                                </a:solidFill>
                                <a:latin typeface="Cambria Math" panose="02040503050406030204" pitchFamily="18" charset="0"/>
                              </a:rPr>
                            </m:ctrlPr>
                          </m:sSubPr>
                          <m:e>
                            <m:r>
                              <a:rPr lang="en-IN" sz="2800" b="0" i="1" dirty="0" smtClean="0">
                                <a:solidFill>
                                  <a:schemeClr val="tx1"/>
                                </a:solidFill>
                                <a:latin typeface="Cambria Math" panose="02040503050406030204" pitchFamily="18" charset="0"/>
                              </a:rPr>
                              <m:t>𝐶</m:t>
                            </m:r>
                          </m:e>
                          <m:sub>
                            <m:r>
                              <a:rPr lang="en-IN" sz="2800" b="0" i="1" dirty="0" smtClean="0">
                                <a:solidFill>
                                  <a:schemeClr val="tx1"/>
                                </a:solidFill>
                                <a:latin typeface="Cambria Math" panose="02040503050406030204" pitchFamily="18" charset="0"/>
                              </a:rPr>
                              <m:t>𝑙</m:t>
                            </m:r>
                          </m:sub>
                        </m:sSub>
                      </m:sub>
                      <m:sup/>
                      <m:e>
                        <m:sSub>
                          <m:sSubPr>
                            <m:ctrlPr>
                              <a:rPr lang="en-IN" sz="2800" b="0" i="1" dirty="0" smtClean="0">
                                <a:solidFill>
                                  <a:schemeClr val="tx1"/>
                                </a:solidFill>
                                <a:latin typeface="Cambria Math" panose="02040503050406030204" pitchFamily="18" charset="0"/>
                              </a:rPr>
                            </m:ctrlPr>
                          </m:sSubPr>
                          <m:e>
                            <m:r>
                              <a:rPr lang="en-IN" sz="2800" b="1" i="0" dirty="0" smtClean="0">
                                <a:solidFill>
                                  <a:schemeClr val="tx1"/>
                                </a:solidFill>
                                <a:latin typeface="Cambria Math" panose="02040503050406030204" pitchFamily="18" charset="0"/>
                              </a:rPr>
                              <m:t>𝐱</m:t>
                            </m:r>
                          </m:e>
                          <m:sub>
                            <m:r>
                              <a:rPr lang="en-IN" sz="2800" b="0" i="1" dirty="0" smtClean="0">
                                <a:solidFill>
                                  <a:schemeClr val="tx1"/>
                                </a:solidFill>
                                <a:latin typeface="Cambria Math" panose="02040503050406030204" pitchFamily="18" charset="0"/>
                              </a:rPr>
                              <m:t>𝑗</m:t>
                            </m:r>
                          </m:sub>
                        </m:sSub>
                      </m:e>
                    </m:nary>
                  </m:oMath>
                </a14:m>
                <a:r>
                  <a:rPr lang="en-IN" sz="2800" dirty="0" smtClean="0">
                    <a:solidFill>
                      <a:schemeClr val="tx1"/>
                    </a:solidFill>
                    <a:latin typeface="+mj-lt"/>
                  </a:rPr>
                  <a:t> for all </a:t>
                </a:r>
                <a14:m>
                  <m:oMath xmlns:m="http://schemas.openxmlformats.org/officeDocument/2006/math">
                    <m:r>
                      <a:rPr lang="en-IN" sz="2800" b="0" i="1" smtClean="0">
                        <a:solidFill>
                          <a:schemeClr val="tx1"/>
                        </a:solidFill>
                        <a:latin typeface="Cambria Math" panose="02040503050406030204" pitchFamily="18" charset="0"/>
                      </a:rPr>
                      <m:t>𝑙</m:t>
                    </m:r>
                    <m:r>
                      <a:rPr lang="en-IN" sz="2800" b="0" i="1" smtClean="0">
                        <a:solidFill>
                          <a:schemeClr val="tx1"/>
                        </a:solidFill>
                        <a:latin typeface="Cambria Math" panose="02040503050406030204" pitchFamily="18" charset="0"/>
                      </a:rPr>
                      <m:t>∈</m:t>
                    </m:r>
                    <m:d>
                      <m:dPr>
                        <m:begChr m:val="["/>
                        <m:endChr m:val="]"/>
                        <m:ctrlPr>
                          <a:rPr lang="en-IN" sz="2800" b="0" i="1" smtClean="0">
                            <a:solidFill>
                              <a:schemeClr val="tx1"/>
                            </a:solidFill>
                            <a:latin typeface="Cambria Math" panose="02040503050406030204" pitchFamily="18" charset="0"/>
                          </a:rPr>
                        </m:ctrlPr>
                      </m:dPr>
                      <m:e>
                        <m:acc>
                          <m:accPr>
                            <m:chr m:val="̂"/>
                            <m:ctrlPr>
                              <a:rPr lang="en-IN" sz="2800" b="0" i="1" smtClean="0">
                                <a:solidFill>
                                  <a:schemeClr val="tx1"/>
                                </a:solidFill>
                                <a:latin typeface="Cambria Math" panose="02040503050406030204" pitchFamily="18" charset="0"/>
                              </a:rPr>
                            </m:ctrlPr>
                          </m:accPr>
                          <m:e>
                            <m:r>
                              <a:rPr lang="en-IN" sz="2800" b="0" i="1" smtClean="0">
                                <a:solidFill>
                                  <a:schemeClr val="tx1"/>
                                </a:solidFill>
                                <a:latin typeface="Cambria Math" panose="02040503050406030204" pitchFamily="18" charset="0"/>
                              </a:rPr>
                              <m:t>𝑑</m:t>
                            </m:r>
                          </m:e>
                        </m:acc>
                      </m:e>
                    </m:d>
                  </m:oMath>
                </a14:m>
                <a:endParaRPr lang="en-IN" sz="2800" dirty="0">
                  <a:solidFill>
                    <a:schemeClr val="tx1"/>
                  </a:solidFill>
                  <a:latin typeface="+mj-lt"/>
                </a:endParaRPr>
              </a:p>
            </p:txBody>
          </p:sp>
        </mc:Choice>
        <mc:Fallback xmlns="">
          <p:sp>
            <p:nvSpPr>
              <p:cNvPr id="9" name="Rectangular Callout 8"/>
              <p:cNvSpPr>
                <a:spLocks noRot="1" noChangeAspect="1" noMove="1" noResize="1" noEditPoints="1" noAdjustHandles="1" noChangeArrowheads="1" noChangeShapeType="1" noTextEdit="1"/>
              </p:cNvSpPr>
              <p:nvPr/>
            </p:nvSpPr>
            <p:spPr>
              <a:xfrm>
                <a:off x="986319" y="1671630"/>
                <a:ext cx="9528381" cy="2191453"/>
              </a:xfrm>
              <a:prstGeom prst="wedgeRectCallout">
                <a:avLst>
                  <a:gd name="adj1" fmla="val 58520"/>
                  <a:gd name="adj2" fmla="val 40483"/>
                </a:avLst>
              </a:prstGeom>
              <a:blipFill>
                <a:blip r:embed="rId5"/>
                <a:stretch>
                  <a:fillRect l="-881"/>
                </a:stretch>
              </a:blipFill>
              <a:ln w="38100">
                <a:solidFill>
                  <a:schemeClr val="accent1"/>
                </a:solidFill>
              </a:ln>
            </p:spPr>
            <p:txBody>
              <a:bodyPr/>
              <a:lstStyle/>
              <a:p>
                <a:r>
                  <a:rPr lang="en-IN">
                    <a:noFill/>
                  </a:rPr>
                  <a:t> </a:t>
                </a:r>
              </a:p>
            </p:txBody>
          </p:sp>
        </mc:Fallback>
      </mc:AlternateContent>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0568599" y="4727644"/>
            <a:ext cx="1787788" cy="1787788"/>
          </a:xfrm>
          <a:prstGeom prst="rect">
            <a:avLst/>
          </a:prstGeom>
        </p:spPr>
      </p:pic>
      <p:sp>
        <p:nvSpPr>
          <p:cNvPr id="11" name="Rectangular Callout 10"/>
          <p:cNvSpPr/>
          <p:nvPr/>
        </p:nvSpPr>
        <p:spPr>
          <a:xfrm>
            <a:off x="253353" y="4932451"/>
            <a:ext cx="10416562" cy="898918"/>
          </a:xfrm>
          <a:prstGeom prst="wedgeRectCallout">
            <a:avLst>
              <a:gd name="adj1" fmla="val 54937"/>
              <a:gd name="adj2" fmla="val 4977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This trick is often called </a:t>
            </a:r>
            <a:r>
              <a:rPr lang="en-US" sz="2400" i="1" dirty="0" smtClean="0">
                <a:solidFill>
                  <a:schemeClr val="tx1"/>
                </a:solidFill>
                <a:latin typeface="+mj-lt"/>
              </a:rPr>
              <a:t>feature clustering or feature agglomeration</a:t>
            </a:r>
            <a:r>
              <a:rPr lang="en-US" sz="2400" dirty="0" smtClean="0">
                <a:solidFill>
                  <a:schemeClr val="tx1"/>
                </a:solidFill>
                <a:latin typeface="+mj-lt"/>
              </a:rPr>
              <a:t> and is a form of dimensionality reduction</a:t>
            </a:r>
            <a:r>
              <a:rPr lang="en-US" sz="2400" dirty="0">
                <a:solidFill>
                  <a:schemeClr val="tx1"/>
                </a:solidFill>
                <a:latin typeface="+mj-lt"/>
              </a:rPr>
              <a:t>. Will see other dimensionality reduction techniques </a:t>
            </a:r>
            <a:r>
              <a:rPr lang="en-US" sz="2400" dirty="0" smtClean="0">
                <a:solidFill>
                  <a:schemeClr val="tx1"/>
                </a:solidFill>
                <a:latin typeface="+mj-lt"/>
              </a:rPr>
              <a:t>later</a:t>
            </a:r>
            <a:endParaRPr lang="en-US" sz="2400" dirty="0">
              <a:solidFill>
                <a:schemeClr val="tx1"/>
              </a:solidFill>
              <a:latin typeface="+mj-lt"/>
            </a:endParaRPr>
          </a:p>
        </p:txBody>
      </p:sp>
    </p:spTree>
    <p:extLst>
      <p:ext uri="{BB962C8B-B14F-4D97-AF65-F5344CB8AC3E}">
        <p14:creationId xmlns:p14="http://schemas.microsoft.com/office/powerpoint/2010/main" val="87850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par>
                          <p:cTn id="55" fill="hold">
                            <p:stCondLst>
                              <p:cond delay="0"/>
                            </p:stCondLst>
                            <p:childTnLst>
                              <p:par>
                                <p:cTn id="56" presetID="22" presetClass="entr" presetSubtype="2" fill="hold" grpId="0"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right)">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par>
                          <p:cTn id="63" fill="hold">
                            <p:stCondLst>
                              <p:cond delay="0"/>
                            </p:stCondLst>
                            <p:childTnLst>
                              <p:par>
                                <p:cTn id="64" presetID="22" presetClass="entr" presetSubtype="2"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right)">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Variations in clustering</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lstStyle/>
              <a:p>
                <a:r>
                  <a:rPr lang="en-IN" dirty="0" smtClean="0"/>
                  <a:t>Might want to prevent empty clusters – balanced clustering</a:t>
                </a:r>
              </a:p>
              <a:p>
                <a:r>
                  <a:rPr lang="en-IN" dirty="0" smtClean="0"/>
                  <a:t>Might want the algorithm to automatically learn the appropriate number of clusters </a:t>
                </a:r>
                <a14:m>
                  <m:oMath xmlns:m="http://schemas.openxmlformats.org/officeDocument/2006/math">
                    <m:r>
                      <a:rPr lang="en-IN" b="0" i="1" smtClean="0">
                        <a:latin typeface="Cambria Math" panose="02040503050406030204" pitchFamily="18" charset="0"/>
                      </a:rPr>
                      <m:t>𝐶</m:t>
                    </m:r>
                  </m:oMath>
                </a14:m>
                <a:endParaRPr lang="en-IN" b="0" dirty="0" smtClean="0"/>
              </a:p>
              <a:p>
                <a:pPr lvl="2"/>
                <a:r>
                  <a:rPr lang="en-IN" dirty="0" smtClean="0"/>
                  <a:t>May treat </a:t>
                </a:r>
                <a14:m>
                  <m:oMath xmlns:m="http://schemas.openxmlformats.org/officeDocument/2006/math">
                    <m:r>
                      <a:rPr lang="en-IN" b="0" i="1" smtClean="0">
                        <a:latin typeface="Cambria Math" panose="02040503050406030204" pitchFamily="18" charset="0"/>
                      </a:rPr>
                      <m:t>𝐶</m:t>
                    </m:r>
                  </m:oMath>
                </a14:m>
                <a:r>
                  <a:rPr lang="en-IN" dirty="0" smtClean="0"/>
                  <a:t> as a </a:t>
                </a:r>
                <a:r>
                  <a:rPr lang="en-IN" dirty="0" err="1" smtClean="0"/>
                  <a:t>hyperparameter</a:t>
                </a:r>
                <a:r>
                  <a:rPr lang="en-IN" dirty="0" smtClean="0"/>
                  <a:t> and tune it using validation</a:t>
                </a:r>
              </a:p>
              <a:p>
                <a:pPr lvl="2"/>
                <a:r>
                  <a:rPr lang="en-IN" dirty="0" smtClean="0"/>
                  <a:t>Agglomerative clustering, Chinese restaurant process automatically do this</a:t>
                </a:r>
              </a:p>
              <a:p>
                <a:r>
                  <a:rPr lang="en-IN" dirty="0" smtClean="0"/>
                  <a:t>Might not be happy with Euclidean distance as notion of “similarity” – clustering with </a:t>
                </a:r>
                <a:r>
                  <a:rPr lang="en-IN" i="1" dirty="0" err="1" smtClean="0"/>
                  <a:t>Bregman</a:t>
                </a:r>
                <a:r>
                  <a:rPr lang="en-IN" i="1" dirty="0" smtClean="0"/>
                  <a:t> divergences</a:t>
                </a:r>
              </a:p>
              <a:p>
                <a:r>
                  <a:rPr lang="en-IN" dirty="0" smtClean="0"/>
                  <a:t>Several other problem variants known e.g. k </a:t>
                </a:r>
                <a:r>
                  <a:rPr lang="en-IN" dirty="0" err="1" smtClean="0"/>
                  <a:t>medoids</a:t>
                </a:r>
                <a:r>
                  <a:rPr lang="en-IN" dirty="0" smtClean="0"/>
                  <a:t> (uses general </a:t>
                </a:r>
                <a14:m>
                  <m:oMath xmlns:m="http://schemas.openxmlformats.org/officeDocument/2006/math">
                    <m:r>
                      <a:rPr lang="en-IN" b="0" i="1" smtClean="0">
                        <a:latin typeface="Cambria Math" panose="02040503050406030204" pitchFamily="18" charset="0"/>
                      </a:rPr>
                      <m:t>𝑑</m:t>
                    </m:r>
                    <m:d>
                      <m:dPr>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𝑐</m:t>
                            </m:r>
                          </m:sup>
                        </m:sSup>
                      </m:e>
                    </m:d>
                  </m:oMath>
                </a14:m>
                <a:r>
                  <a:rPr lang="en-IN" dirty="0" smtClean="0"/>
                  <a:t> instead of </a:t>
                </a:r>
                <a14:m>
                  <m:oMath xmlns:m="http://schemas.openxmlformats.org/officeDocument/2006/math">
                    <m:sSubSup>
                      <m:sSubSupPr>
                        <m:ctrlPr>
                          <a:rPr lang="en-IN" i="1">
                            <a:latin typeface="Cambria Math" panose="02040503050406030204" pitchFamily="18" charset="0"/>
                          </a:rPr>
                        </m:ctrlPr>
                      </m:sSubSup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𝑐</m:t>
                                </m:r>
                              </m:sup>
                            </m:sSup>
                          </m:e>
                        </m:d>
                      </m:e>
                      <m:sub>
                        <m:r>
                          <a:rPr lang="en-IN" i="1">
                            <a:latin typeface="Cambria Math" panose="02040503050406030204" pitchFamily="18" charset="0"/>
                          </a:rPr>
                          <m:t>2</m:t>
                        </m:r>
                      </m:sub>
                      <m:sup>
                        <m:r>
                          <a:rPr lang="en-IN" i="1">
                            <a:latin typeface="Cambria Math" panose="02040503050406030204" pitchFamily="18" charset="0"/>
                          </a:rPr>
                          <m:t>2</m:t>
                        </m:r>
                      </m:sup>
                    </m:sSubSup>
                  </m:oMath>
                </a14:m>
                <a:r>
                  <a:rPr lang="en-IN" dirty="0" smtClean="0"/>
                  <a:t> and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𝛍</m:t>
                        </m:r>
                      </m:e>
                      <m:sup>
                        <m:r>
                          <a:rPr lang="en-IN" b="0" i="1" smtClean="0">
                            <a:latin typeface="Cambria Math" panose="02040503050406030204" pitchFamily="18" charset="0"/>
                          </a:rPr>
                          <m:t>𝑐</m:t>
                        </m:r>
                      </m:sup>
                    </m:sSup>
                  </m:oMath>
                </a14:m>
                <a:r>
                  <a:rPr lang="en-IN" dirty="0" smtClean="0"/>
                  <a:t> must be one of the data points), </a:t>
                </a:r>
                <a:r>
                  <a:rPr lang="en-IN" i="1" dirty="0" smtClean="0"/>
                  <a:t>soft</a:t>
                </a:r>
                <a:r>
                  <a:rPr lang="en-IN" dirty="0" smtClean="0"/>
                  <a:t> k-means (a data point can belong to multiple clusters)</a:t>
                </a:r>
              </a:p>
              <a:p>
                <a:pPr lvl="2"/>
                <a:r>
                  <a:rPr lang="en-IN" dirty="0" smtClean="0"/>
                  <a:t>K-</a:t>
                </a:r>
                <a:r>
                  <a:rPr lang="en-IN" dirty="0" err="1" smtClean="0"/>
                  <a:t>medoids</a:t>
                </a:r>
                <a:r>
                  <a:rPr lang="en-IN" dirty="0" smtClean="0"/>
                  <a:t> preferable when centroids/prototypes must be real data points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0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
        <p:nvSpPr>
          <p:cNvPr id="5" name="Rectangle 4"/>
          <p:cNvSpPr/>
          <p:nvPr/>
        </p:nvSpPr>
        <p:spPr>
          <a:xfrm>
            <a:off x="7076854" y="339048"/>
            <a:ext cx="4776828" cy="215757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7367505" y="1764067"/>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Oval 6"/>
          <p:cNvSpPr/>
          <p:nvPr/>
        </p:nvSpPr>
        <p:spPr>
          <a:xfrm>
            <a:off x="7461575" y="1575603"/>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Oval 7"/>
          <p:cNvSpPr/>
          <p:nvPr/>
        </p:nvSpPr>
        <p:spPr>
          <a:xfrm>
            <a:off x="7514886" y="1717086"/>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Oval 8"/>
          <p:cNvSpPr/>
          <p:nvPr/>
        </p:nvSpPr>
        <p:spPr>
          <a:xfrm>
            <a:off x="7747241" y="1315270"/>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Oval 9"/>
          <p:cNvSpPr/>
          <p:nvPr/>
        </p:nvSpPr>
        <p:spPr>
          <a:xfrm>
            <a:off x="7898728" y="1398265"/>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 name="Oval 10"/>
          <p:cNvSpPr/>
          <p:nvPr/>
        </p:nvSpPr>
        <p:spPr>
          <a:xfrm>
            <a:off x="7730369" y="1445977"/>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2" name="Oval 11"/>
          <p:cNvSpPr/>
          <p:nvPr/>
        </p:nvSpPr>
        <p:spPr>
          <a:xfrm>
            <a:off x="7811147" y="1704844"/>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 name="Oval 12"/>
          <p:cNvSpPr/>
          <p:nvPr/>
        </p:nvSpPr>
        <p:spPr>
          <a:xfrm>
            <a:off x="7742149" y="1827026"/>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4" name="Oval 13"/>
          <p:cNvSpPr/>
          <p:nvPr/>
        </p:nvSpPr>
        <p:spPr>
          <a:xfrm>
            <a:off x="7898024" y="1834310"/>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 name="Oval 14"/>
          <p:cNvSpPr/>
          <p:nvPr/>
        </p:nvSpPr>
        <p:spPr>
          <a:xfrm>
            <a:off x="8408104" y="971499"/>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 name="Oval 15"/>
          <p:cNvSpPr/>
          <p:nvPr/>
        </p:nvSpPr>
        <p:spPr>
          <a:xfrm>
            <a:off x="8554266" y="958598"/>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 name="Oval 16"/>
          <p:cNvSpPr/>
          <p:nvPr/>
        </p:nvSpPr>
        <p:spPr>
          <a:xfrm>
            <a:off x="8518008" y="1107513"/>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8" name="Oval 17"/>
          <p:cNvSpPr/>
          <p:nvPr/>
        </p:nvSpPr>
        <p:spPr>
          <a:xfrm>
            <a:off x="8712441" y="1228951"/>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 name="Oval 18"/>
          <p:cNvSpPr/>
          <p:nvPr/>
        </p:nvSpPr>
        <p:spPr>
          <a:xfrm>
            <a:off x="8836769" y="1343616"/>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 name="Oval 19"/>
          <p:cNvSpPr/>
          <p:nvPr/>
        </p:nvSpPr>
        <p:spPr>
          <a:xfrm>
            <a:off x="8694455" y="1390724"/>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1" name="Oval 20"/>
          <p:cNvSpPr/>
          <p:nvPr/>
        </p:nvSpPr>
        <p:spPr>
          <a:xfrm>
            <a:off x="8694828" y="1818467"/>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2" name="Oval 21"/>
          <p:cNvSpPr/>
          <p:nvPr/>
        </p:nvSpPr>
        <p:spPr>
          <a:xfrm>
            <a:off x="8793578" y="1994439"/>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 name="Oval 22"/>
          <p:cNvSpPr/>
          <p:nvPr/>
        </p:nvSpPr>
        <p:spPr>
          <a:xfrm>
            <a:off x="8623434" y="1972918"/>
            <a:ext cx="119671" cy="119671"/>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 name="Oval 23"/>
          <p:cNvSpPr/>
          <p:nvPr/>
        </p:nvSpPr>
        <p:spPr>
          <a:xfrm>
            <a:off x="7302328" y="1540484"/>
            <a:ext cx="380435" cy="402679"/>
          </a:xfrm>
          <a:prstGeom prst="ellipse">
            <a:avLst/>
          </a:prstGeom>
          <a:noFill/>
          <a:ln w="12700" cap="flat" cmpd="sng" algn="ctr">
            <a:solidFill>
              <a:srgbClr val="FF0000"/>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 name="Oval 24"/>
          <p:cNvSpPr/>
          <p:nvPr/>
        </p:nvSpPr>
        <p:spPr>
          <a:xfrm>
            <a:off x="7686942" y="1272017"/>
            <a:ext cx="380435" cy="353371"/>
          </a:xfrm>
          <a:prstGeom prst="ellipse">
            <a:avLst/>
          </a:prstGeom>
          <a:noFill/>
          <a:ln w="12700" cap="flat" cmpd="sng" algn="ctr">
            <a:solidFill>
              <a:srgbClr val="FFC000"/>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6" name="Oval 25"/>
          <p:cNvSpPr/>
          <p:nvPr/>
        </p:nvSpPr>
        <p:spPr>
          <a:xfrm>
            <a:off x="7705214" y="1676143"/>
            <a:ext cx="356005" cy="342124"/>
          </a:xfrm>
          <a:prstGeom prst="ellipse">
            <a:avLst/>
          </a:prstGeom>
          <a:noFill/>
          <a:ln w="12700" cap="flat" cmpd="sng" algn="ctr">
            <a:solidFill>
              <a:srgbClr val="7030A0"/>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7" name="Oval 26"/>
          <p:cNvSpPr/>
          <p:nvPr/>
        </p:nvSpPr>
        <p:spPr>
          <a:xfrm>
            <a:off x="8378088" y="901583"/>
            <a:ext cx="352630" cy="353371"/>
          </a:xfrm>
          <a:prstGeom prst="ellipse">
            <a:avLst/>
          </a:prstGeom>
          <a:noFill/>
          <a:ln w="12700" cap="flat" cmpd="sng" algn="ctr">
            <a:solidFill>
              <a:srgbClr val="00B0F0"/>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8" name="Oval 27"/>
          <p:cNvSpPr/>
          <p:nvPr/>
        </p:nvSpPr>
        <p:spPr>
          <a:xfrm>
            <a:off x="8631248" y="1199257"/>
            <a:ext cx="352630" cy="353371"/>
          </a:xfrm>
          <a:prstGeom prst="ellipse">
            <a:avLst/>
          </a:prstGeom>
          <a:noFill/>
          <a:ln w="12700" cap="flat" cmpd="sng" algn="ctr">
            <a:solidFill>
              <a:srgbClr val="ED7D31"/>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9" name="Oval 28"/>
          <p:cNvSpPr/>
          <p:nvPr/>
        </p:nvSpPr>
        <p:spPr>
          <a:xfrm>
            <a:off x="8591096" y="1793099"/>
            <a:ext cx="372035" cy="385495"/>
          </a:xfrm>
          <a:prstGeom prst="ellipse">
            <a:avLst/>
          </a:prstGeom>
          <a:noFill/>
          <a:ln w="12700" cap="flat" cmpd="sng" algn="ctr">
            <a:solidFill>
              <a:srgbClr val="2ECC71"/>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0" name="Oval 29"/>
          <p:cNvSpPr/>
          <p:nvPr/>
        </p:nvSpPr>
        <p:spPr>
          <a:xfrm rot="19277791">
            <a:off x="8408519" y="829653"/>
            <a:ext cx="546749" cy="792713"/>
          </a:xfrm>
          <a:prstGeom prst="ellipse">
            <a:avLst/>
          </a:prstGeom>
          <a:noFill/>
          <a:ln w="12700" cap="flat" cmpd="sng" algn="ctr">
            <a:solidFill>
              <a:srgbClr val="4472C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1" name="Oval 30"/>
          <p:cNvSpPr/>
          <p:nvPr/>
        </p:nvSpPr>
        <p:spPr>
          <a:xfrm rot="19277791">
            <a:off x="7258829" y="1199932"/>
            <a:ext cx="920298" cy="905265"/>
          </a:xfrm>
          <a:prstGeom prst="ellipse">
            <a:avLst/>
          </a:prstGeom>
          <a:noFill/>
          <a:ln w="12700" cap="flat" cmpd="sng" algn="ctr">
            <a:solidFill>
              <a:srgbClr val="1CA9C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2" name="Oval 31"/>
          <p:cNvSpPr/>
          <p:nvPr/>
        </p:nvSpPr>
        <p:spPr>
          <a:xfrm rot="20826113">
            <a:off x="8337507" y="787880"/>
            <a:ext cx="750452" cy="1454794"/>
          </a:xfrm>
          <a:prstGeom prst="ellipse">
            <a:avLst/>
          </a:prstGeom>
          <a:noFill/>
          <a:ln w="12700" cap="flat" cmpd="sng" algn="ctr">
            <a:solidFill>
              <a:srgbClr val="FFFF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3" name="Oval 32"/>
          <p:cNvSpPr/>
          <p:nvPr/>
        </p:nvSpPr>
        <p:spPr>
          <a:xfrm>
            <a:off x="7192143" y="742672"/>
            <a:ext cx="2218684" cy="1624844"/>
          </a:xfrm>
          <a:prstGeom prst="ellipse">
            <a:avLst/>
          </a:prstGeom>
          <a:noFill/>
          <a:ln w="12700" cap="flat" cmpd="sng" algn="ctr">
            <a:solidFill>
              <a:sysClr val="window" lastClr="FFFFFF">
                <a:lumMod val="65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4" name="Rounded Rectangle 33"/>
          <p:cNvSpPr/>
          <p:nvPr/>
        </p:nvSpPr>
        <p:spPr>
          <a:xfrm>
            <a:off x="9528056" y="1844694"/>
            <a:ext cx="270000" cy="270000"/>
          </a:xfrm>
          <a:prstGeom prst="roundRect">
            <a:avLst/>
          </a:prstGeom>
          <a:solidFill>
            <a:srgbClr val="FF0000"/>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5" name="Rounded Rectangle 34"/>
          <p:cNvSpPr/>
          <p:nvPr/>
        </p:nvSpPr>
        <p:spPr>
          <a:xfrm>
            <a:off x="9915519" y="1844694"/>
            <a:ext cx="270000" cy="270000"/>
          </a:xfrm>
          <a:prstGeom prst="roundRect">
            <a:avLst/>
          </a:prstGeom>
          <a:solidFill>
            <a:srgbClr val="FFC514"/>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6" name="Rounded Rectangle 35"/>
          <p:cNvSpPr/>
          <p:nvPr/>
        </p:nvSpPr>
        <p:spPr>
          <a:xfrm>
            <a:off x="10302772" y="1844694"/>
            <a:ext cx="270000" cy="270000"/>
          </a:xfrm>
          <a:prstGeom prst="roundRect">
            <a:avLst/>
          </a:prstGeom>
          <a:solidFill>
            <a:srgbClr val="7030A0"/>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7" name="Rounded Rectangle 36"/>
          <p:cNvSpPr/>
          <p:nvPr/>
        </p:nvSpPr>
        <p:spPr>
          <a:xfrm>
            <a:off x="10690130" y="1844694"/>
            <a:ext cx="270000" cy="270000"/>
          </a:xfrm>
          <a:prstGeom prst="roundRect">
            <a:avLst/>
          </a:prstGeom>
          <a:solidFill>
            <a:srgbClr val="5CCDF5"/>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8" name="Rounded Rectangle 37"/>
          <p:cNvSpPr/>
          <p:nvPr/>
        </p:nvSpPr>
        <p:spPr>
          <a:xfrm>
            <a:off x="11077488" y="1844694"/>
            <a:ext cx="270000" cy="270000"/>
          </a:xfrm>
          <a:prstGeom prst="roundRect">
            <a:avLst/>
          </a:prstGeom>
          <a:solidFill>
            <a:srgbClr val="ED7D31"/>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39" name="Rounded Rectangle 38"/>
          <p:cNvSpPr/>
          <p:nvPr/>
        </p:nvSpPr>
        <p:spPr>
          <a:xfrm>
            <a:off x="11464847" y="1844694"/>
            <a:ext cx="270000" cy="270000"/>
          </a:xfrm>
          <a:prstGeom prst="roundRect">
            <a:avLst/>
          </a:prstGeom>
          <a:solidFill>
            <a:srgbClr val="2ECC71"/>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0" name="Rounded Rectangle 39"/>
          <p:cNvSpPr/>
          <p:nvPr/>
        </p:nvSpPr>
        <p:spPr>
          <a:xfrm>
            <a:off x="9915519" y="1399966"/>
            <a:ext cx="270000" cy="270000"/>
          </a:xfrm>
          <a:prstGeom prst="roundRect">
            <a:avLst/>
          </a:prstGeom>
          <a:solidFill>
            <a:srgbClr val="1CA9C4"/>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1" name="Rounded Rectangle 40"/>
          <p:cNvSpPr/>
          <p:nvPr/>
        </p:nvSpPr>
        <p:spPr>
          <a:xfrm>
            <a:off x="10883809" y="1387550"/>
            <a:ext cx="270000" cy="270000"/>
          </a:xfrm>
          <a:prstGeom prst="roundRect">
            <a:avLst/>
          </a:prstGeom>
          <a:solidFill>
            <a:srgbClr val="4472C4"/>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2" name="Rounded Rectangle 41"/>
          <p:cNvSpPr/>
          <p:nvPr/>
        </p:nvSpPr>
        <p:spPr>
          <a:xfrm>
            <a:off x="11200483" y="925691"/>
            <a:ext cx="270000" cy="270000"/>
          </a:xfrm>
          <a:prstGeom prst="roundRect">
            <a:avLst/>
          </a:prstGeom>
          <a:solidFill>
            <a:srgbClr val="FFFF00"/>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43" name="Rounded Rectangle 42"/>
          <p:cNvSpPr/>
          <p:nvPr/>
        </p:nvSpPr>
        <p:spPr>
          <a:xfrm>
            <a:off x="10515939" y="578117"/>
            <a:ext cx="270000" cy="270000"/>
          </a:xfrm>
          <a:prstGeom prst="roundRect">
            <a:avLst/>
          </a:prstGeom>
          <a:solidFill>
            <a:sysClr val="window" lastClr="FFFFFF">
              <a:lumMod val="65000"/>
            </a:sysClr>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cxnSp>
        <p:nvCxnSpPr>
          <p:cNvPr id="44" name="Straight Connector 43"/>
          <p:cNvCxnSpPr>
            <a:stCxn id="34" idx="0"/>
            <a:endCxn id="40" idx="1"/>
          </p:cNvCxnSpPr>
          <p:nvPr/>
        </p:nvCxnSpPr>
        <p:spPr>
          <a:xfrm flipV="1">
            <a:off x="9663056" y="1534966"/>
            <a:ext cx="252463" cy="309728"/>
          </a:xfrm>
          <a:prstGeom prst="line">
            <a:avLst/>
          </a:prstGeom>
          <a:noFill/>
          <a:ln w="38100" cap="flat" cmpd="sng" algn="ctr">
            <a:solidFill>
              <a:sysClr val="windowText" lastClr="000000"/>
            </a:solidFill>
            <a:prstDash val="solid"/>
            <a:miter lim="800000"/>
          </a:ln>
          <a:effectLst/>
        </p:spPr>
      </p:cxnSp>
      <p:cxnSp>
        <p:nvCxnSpPr>
          <p:cNvPr id="45" name="Straight Connector 44"/>
          <p:cNvCxnSpPr>
            <a:stCxn id="35" idx="0"/>
            <a:endCxn id="40" idx="2"/>
          </p:cNvCxnSpPr>
          <p:nvPr/>
        </p:nvCxnSpPr>
        <p:spPr>
          <a:xfrm flipV="1">
            <a:off x="10050519" y="1669966"/>
            <a:ext cx="0" cy="174728"/>
          </a:xfrm>
          <a:prstGeom prst="line">
            <a:avLst/>
          </a:prstGeom>
          <a:noFill/>
          <a:ln w="38100" cap="flat" cmpd="sng" algn="ctr">
            <a:solidFill>
              <a:sysClr val="windowText" lastClr="000000"/>
            </a:solidFill>
            <a:prstDash val="solid"/>
            <a:miter lim="800000"/>
          </a:ln>
          <a:effectLst/>
        </p:spPr>
      </p:cxnSp>
      <p:cxnSp>
        <p:nvCxnSpPr>
          <p:cNvPr id="46" name="Straight Connector 45"/>
          <p:cNvCxnSpPr>
            <a:stCxn id="36" idx="0"/>
            <a:endCxn id="40" idx="3"/>
          </p:cNvCxnSpPr>
          <p:nvPr/>
        </p:nvCxnSpPr>
        <p:spPr>
          <a:xfrm flipH="1" flipV="1">
            <a:off x="10185519" y="1534966"/>
            <a:ext cx="252253" cy="309728"/>
          </a:xfrm>
          <a:prstGeom prst="line">
            <a:avLst/>
          </a:prstGeom>
          <a:noFill/>
          <a:ln w="38100" cap="flat" cmpd="sng" algn="ctr">
            <a:solidFill>
              <a:sysClr val="windowText" lastClr="000000"/>
            </a:solidFill>
            <a:prstDash val="solid"/>
            <a:miter lim="800000"/>
          </a:ln>
          <a:effectLst/>
        </p:spPr>
      </p:cxnSp>
      <p:cxnSp>
        <p:nvCxnSpPr>
          <p:cNvPr id="47" name="Straight Connector 46"/>
          <p:cNvCxnSpPr>
            <a:stCxn id="37" idx="0"/>
            <a:endCxn id="41" idx="1"/>
          </p:cNvCxnSpPr>
          <p:nvPr/>
        </p:nvCxnSpPr>
        <p:spPr>
          <a:xfrm flipV="1">
            <a:off x="10825130" y="1522550"/>
            <a:ext cx="58679" cy="322144"/>
          </a:xfrm>
          <a:prstGeom prst="line">
            <a:avLst/>
          </a:prstGeom>
          <a:noFill/>
          <a:ln w="38100" cap="flat" cmpd="sng" algn="ctr">
            <a:solidFill>
              <a:sysClr val="windowText" lastClr="000000"/>
            </a:solidFill>
            <a:prstDash val="solid"/>
            <a:miter lim="800000"/>
          </a:ln>
          <a:effectLst/>
        </p:spPr>
      </p:cxnSp>
      <p:cxnSp>
        <p:nvCxnSpPr>
          <p:cNvPr id="48" name="Straight Connector 47"/>
          <p:cNvCxnSpPr>
            <a:stCxn id="38" idx="0"/>
            <a:endCxn id="41" idx="3"/>
          </p:cNvCxnSpPr>
          <p:nvPr/>
        </p:nvCxnSpPr>
        <p:spPr>
          <a:xfrm flipH="1" flipV="1">
            <a:off x="11153809" y="1522550"/>
            <a:ext cx="58679" cy="322144"/>
          </a:xfrm>
          <a:prstGeom prst="line">
            <a:avLst/>
          </a:prstGeom>
          <a:noFill/>
          <a:ln w="38100" cap="flat" cmpd="sng" algn="ctr">
            <a:solidFill>
              <a:sysClr val="windowText" lastClr="000000"/>
            </a:solidFill>
            <a:prstDash val="solid"/>
            <a:miter lim="800000"/>
          </a:ln>
          <a:effectLst/>
        </p:spPr>
      </p:cxnSp>
      <p:cxnSp>
        <p:nvCxnSpPr>
          <p:cNvPr id="49" name="Straight Connector 48"/>
          <p:cNvCxnSpPr>
            <a:stCxn id="41" idx="0"/>
            <a:endCxn id="42" idx="1"/>
          </p:cNvCxnSpPr>
          <p:nvPr/>
        </p:nvCxnSpPr>
        <p:spPr>
          <a:xfrm flipV="1">
            <a:off x="11018809" y="1060691"/>
            <a:ext cx="181674" cy="326859"/>
          </a:xfrm>
          <a:prstGeom prst="line">
            <a:avLst/>
          </a:prstGeom>
          <a:noFill/>
          <a:ln w="38100" cap="flat" cmpd="sng" algn="ctr">
            <a:solidFill>
              <a:sysClr val="windowText" lastClr="000000"/>
            </a:solidFill>
            <a:prstDash val="solid"/>
            <a:miter lim="800000"/>
          </a:ln>
          <a:effectLst/>
        </p:spPr>
      </p:cxnSp>
      <p:cxnSp>
        <p:nvCxnSpPr>
          <p:cNvPr id="50" name="Straight Connector 49"/>
          <p:cNvCxnSpPr>
            <a:stCxn id="39" idx="0"/>
            <a:endCxn id="42" idx="3"/>
          </p:cNvCxnSpPr>
          <p:nvPr/>
        </p:nvCxnSpPr>
        <p:spPr>
          <a:xfrm flipH="1" flipV="1">
            <a:off x="11470483" y="1060691"/>
            <a:ext cx="129364" cy="784003"/>
          </a:xfrm>
          <a:prstGeom prst="line">
            <a:avLst/>
          </a:prstGeom>
          <a:noFill/>
          <a:ln w="38100" cap="flat" cmpd="sng" algn="ctr">
            <a:solidFill>
              <a:sysClr val="windowText" lastClr="000000"/>
            </a:solidFill>
            <a:prstDash val="solid"/>
            <a:miter lim="800000"/>
          </a:ln>
          <a:effectLst/>
        </p:spPr>
      </p:cxnSp>
      <p:cxnSp>
        <p:nvCxnSpPr>
          <p:cNvPr id="51" name="Straight Connector 50"/>
          <p:cNvCxnSpPr>
            <a:stCxn id="40" idx="0"/>
            <a:endCxn id="43" idx="1"/>
          </p:cNvCxnSpPr>
          <p:nvPr/>
        </p:nvCxnSpPr>
        <p:spPr>
          <a:xfrm flipV="1">
            <a:off x="10050519" y="713117"/>
            <a:ext cx="465420" cy="686849"/>
          </a:xfrm>
          <a:prstGeom prst="line">
            <a:avLst/>
          </a:prstGeom>
          <a:noFill/>
          <a:ln w="38100" cap="flat" cmpd="sng" algn="ctr">
            <a:solidFill>
              <a:sysClr val="windowText" lastClr="000000"/>
            </a:solidFill>
            <a:prstDash val="solid"/>
            <a:miter lim="800000"/>
          </a:ln>
          <a:effectLst/>
        </p:spPr>
      </p:cxnSp>
      <p:cxnSp>
        <p:nvCxnSpPr>
          <p:cNvPr id="52" name="Straight Connector 51"/>
          <p:cNvCxnSpPr>
            <a:stCxn id="42" idx="0"/>
            <a:endCxn id="43" idx="3"/>
          </p:cNvCxnSpPr>
          <p:nvPr/>
        </p:nvCxnSpPr>
        <p:spPr>
          <a:xfrm flipH="1" flipV="1">
            <a:off x="10785939" y="713117"/>
            <a:ext cx="549544" cy="212574"/>
          </a:xfrm>
          <a:prstGeom prst="line">
            <a:avLst/>
          </a:prstGeom>
          <a:noFill/>
          <a:ln w="38100" cap="flat" cmpd="sng" algn="ctr">
            <a:solidFill>
              <a:sysClr val="windowText" lastClr="000000"/>
            </a:solidFill>
            <a:prstDash val="solid"/>
            <a:miter lim="800000"/>
          </a:ln>
          <a:effectLst/>
        </p:spPr>
      </p:cxnSp>
      <p:cxnSp>
        <p:nvCxnSpPr>
          <p:cNvPr id="54" name="Straight Connector 53"/>
          <p:cNvCxnSpPr/>
          <p:nvPr/>
        </p:nvCxnSpPr>
        <p:spPr>
          <a:xfrm>
            <a:off x="9737725" y="830023"/>
            <a:ext cx="2393944" cy="777271"/>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rot="1075059">
            <a:off x="10374077" y="595798"/>
            <a:ext cx="1333705" cy="588419"/>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947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par>
                          <p:cTn id="56" fill="hold">
                            <p:stCondLst>
                              <p:cond delay="4000"/>
                            </p:stCondLst>
                            <p:childTnLst>
                              <p:par>
                                <p:cTn id="57" presetID="10"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par>
                          <p:cTn id="60" fill="hold">
                            <p:stCondLst>
                              <p:cond delay="4500"/>
                            </p:stCondLst>
                            <p:childTnLst>
                              <p:par>
                                <p:cTn id="61" presetID="10" presetClass="entr" presetSubtype="0"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childTnLst>
                          </p:cTn>
                        </p:par>
                        <p:par>
                          <p:cTn id="64" fill="hold">
                            <p:stCondLst>
                              <p:cond delay="5000"/>
                            </p:stCondLst>
                            <p:childTnLst>
                              <p:par>
                                <p:cTn id="65" presetID="10" presetClass="entr" presetSubtype="0" fill="hold" grpId="0"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childTnLst>
                          </p:cTn>
                        </p:par>
                        <p:par>
                          <p:cTn id="68" fill="hold">
                            <p:stCondLst>
                              <p:cond delay="5500"/>
                            </p:stCondLst>
                            <p:childTnLst>
                              <p:par>
                                <p:cTn id="69" presetID="10" presetClass="entr" presetSubtype="0"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childTnLst>
                          </p:cTn>
                        </p:par>
                        <p:par>
                          <p:cTn id="72" fill="hold">
                            <p:stCondLst>
                              <p:cond delay="6000"/>
                            </p:stCondLst>
                            <p:childTnLst>
                              <p:par>
                                <p:cTn id="73" presetID="10" presetClass="entr" presetSubtype="0" fill="hold" grpId="0" nodeType="after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500"/>
                                        <p:tgtEl>
                                          <p:spTgt spid="19"/>
                                        </p:tgtEl>
                                      </p:cBhvr>
                                    </p:animEffect>
                                  </p:childTnLst>
                                </p:cTn>
                              </p:par>
                            </p:childTnLst>
                          </p:cTn>
                        </p:par>
                        <p:par>
                          <p:cTn id="76" fill="hold">
                            <p:stCondLst>
                              <p:cond delay="65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par>
                          <p:cTn id="80" fill="hold">
                            <p:stCondLst>
                              <p:cond delay="7000"/>
                            </p:stCondLst>
                            <p:childTnLst>
                              <p:par>
                                <p:cTn id="81" presetID="10" presetClass="entr" presetSubtype="0" fill="hold" grpId="0" nodeType="after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500"/>
                                        <p:tgtEl>
                                          <p:spTgt spid="16"/>
                                        </p:tgtEl>
                                      </p:cBhvr>
                                    </p:animEffect>
                                  </p:childTnLst>
                                </p:cTn>
                              </p:par>
                            </p:childTnLst>
                          </p:cTn>
                        </p:par>
                        <p:par>
                          <p:cTn id="84" fill="hold">
                            <p:stCondLst>
                              <p:cond delay="7500"/>
                            </p:stCondLst>
                            <p:childTnLst>
                              <p:par>
                                <p:cTn id="85" presetID="10" presetClass="entr" presetSubtype="0" fill="hold" grpId="0" nodeType="after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fade">
                                      <p:cBhvr>
                                        <p:cTn id="87" dur="500"/>
                                        <p:tgtEl>
                                          <p:spTgt spid="15"/>
                                        </p:tgtEl>
                                      </p:cBhvr>
                                    </p:animEffect>
                                  </p:childTnLst>
                                </p:cTn>
                              </p:par>
                            </p:childTnLst>
                          </p:cTn>
                        </p:par>
                        <p:par>
                          <p:cTn id="88" fill="hold">
                            <p:stCondLst>
                              <p:cond delay="8000"/>
                            </p:stCondLst>
                            <p:childTnLst>
                              <p:par>
                                <p:cTn id="89" presetID="10" presetClass="entr" presetSubtype="0" fill="hold" grpId="0" nodeType="after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fade">
                                      <p:cBhvr>
                                        <p:cTn id="91" dur="500"/>
                                        <p:tgtEl>
                                          <p:spTgt spid="11"/>
                                        </p:tgtEl>
                                      </p:cBhvr>
                                    </p:animEffect>
                                  </p:childTnLst>
                                </p:cTn>
                              </p:par>
                            </p:childTnLst>
                          </p:cTn>
                        </p:par>
                        <p:par>
                          <p:cTn id="92" fill="hold">
                            <p:stCondLst>
                              <p:cond delay="8500"/>
                            </p:stCondLst>
                            <p:childTnLst>
                              <p:par>
                                <p:cTn id="93" presetID="10" presetClass="entr" presetSubtype="0" fill="hold" grpId="0" nodeType="after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fade">
                                      <p:cBhvr>
                                        <p:cTn id="95" dur="500"/>
                                        <p:tgtEl>
                                          <p:spTgt spid="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wipe(up)">
                                      <p:cBhvr>
                                        <p:cTn id="100" dur="500"/>
                                        <p:tgtEl>
                                          <p:spTgt spid="24"/>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wipe(left)">
                                      <p:cBhvr>
                                        <p:cTn id="103" dur="500"/>
                                        <p:tgtEl>
                                          <p:spTgt spid="34"/>
                                        </p:tgtEl>
                                      </p:cBhvr>
                                    </p:animEffect>
                                  </p:childTnLst>
                                </p:cTn>
                              </p:par>
                            </p:childTnLst>
                          </p:cTn>
                        </p:par>
                        <p:par>
                          <p:cTn id="104" fill="hold">
                            <p:stCondLst>
                              <p:cond delay="500"/>
                            </p:stCondLst>
                            <p:childTnLst>
                              <p:par>
                                <p:cTn id="105" presetID="22" presetClass="entr" presetSubtype="1" fill="hold" grpId="0" nodeType="after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wipe(up)">
                                      <p:cBhvr>
                                        <p:cTn id="107" dur="500"/>
                                        <p:tgtEl>
                                          <p:spTgt spid="25"/>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wipe(left)">
                                      <p:cBhvr>
                                        <p:cTn id="110" dur="500"/>
                                        <p:tgtEl>
                                          <p:spTgt spid="35"/>
                                        </p:tgtEl>
                                      </p:cBhvr>
                                    </p:animEffect>
                                  </p:childTnLst>
                                </p:cTn>
                              </p:par>
                            </p:childTnLst>
                          </p:cTn>
                        </p:par>
                        <p:par>
                          <p:cTn id="111" fill="hold">
                            <p:stCondLst>
                              <p:cond delay="1000"/>
                            </p:stCondLst>
                            <p:childTnLst>
                              <p:par>
                                <p:cTn id="112" presetID="22" presetClass="entr" presetSubtype="1" fill="hold" grpId="0" nodeType="afterEffect">
                                  <p:stCondLst>
                                    <p:cond delay="0"/>
                                  </p:stCondLst>
                                  <p:childTnLst>
                                    <p:set>
                                      <p:cBhvr>
                                        <p:cTn id="113" dur="1" fill="hold">
                                          <p:stCondLst>
                                            <p:cond delay="0"/>
                                          </p:stCondLst>
                                        </p:cTn>
                                        <p:tgtEl>
                                          <p:spTgt spid="26"/>
                                        </p:tgtEl>
                                        <p:attrNameLst>
                                          <p:attrName>style.visibility</p:attrName>
                                        </p:attrNameLst>
                                      </p:cBhvr>
                                      <p:to>
                                        <p:strVal val="visible"/>
                                      </p:to>
                                    </p:set>
                                    <p:animEffect transition="in" filter="wipe(up)">
                                      <p:cBhvr>
                                        <p:cTn id="114" dur="500"/>
                                        <p:tgtEl>
                                          <p:spTgt spid="26"/>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wipe(left)">
                                      <p:cBhvr>
                                        <p:cTn id="117" dur="500"/>
                                        <p:tgtEl>
                                          <p:spTgt spid="36"/>
                                        </p:tgtEl>
                                      </p:cBhvr>
                                    </p:animEffect>
                                  </p:childTnLst>
                                </p:cTn>
                              </p:par>
                            </p:childTnLst>
                          </p:cTn>
                        </p:par>
                        <p:par>
                          <p:cTn id="118" fill="hold">
                            <p:stCondLst>
                              <p:cond delay="1500"/>
                            </p:stCondLst>
                            <p:childTnLst>
                              <p:par>
                                <p:cTn id="119" presetID="22" presetClass="entr" presetSubtype="1" fill="hold" grpId="0" nodeType="afterEffect">
                                  <p:stCondLst>
                                    <p:cond delay="0"/>
                                  </p:stCondLst>
                                  <p:childTnLst>
                                    <p:set>
                                      <p:cBhvr>
                                        <p:cTn id="120" dur="1" fill="hold">
                                          <p:stCondLst>
                                            <p:cond delay="0"/>
                                          </p:stCondLst>
                                        </p:cTn>
                                        <p:tgtEl>
                                          <p:spTgt spid="27"/>
                                        </p:tgtEl>
                                        <p:attrNameLst>
                                          <p:attrName>style.visibility</p:attrName>
                                        </p:attrNameLst>
                                      </p:cBhvr>
                                      <p:to>
                                        <p:strVal val="visible"/>
                                      </p:to>
                                    </p:set>
                                    <p:animEffect transition="in" filter="wipe(up)">
                                      <p:cBhvr>
                                        <p:cTn id="121" dur="500"/>
                                        <p:tgtEl>
                                          <p:spTgt spid="27"/>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wipe(left)">
                                      <p:cBhvr>
                                        <p:cTn id="124" dur="500"/>
                                        <p:tgtEl>
                                          <p:spTgt spid="37"/>
                                        </p:tgtEl>
                                      </p:cBhvr>
                                    </p:animEffect>
                                  </p:childTnLst>
                                </p:cTn>
                              </p:par>
                            </p:childTnLst>
                          </p:cTn>
                        </p:par>
                        <p:par>
                          <p:cTn id="125" fill="hold">
                            <p:stCondLst>
                              <p:cond delay="2000"/>
                            </p:stCondLst>
                            <p:childTnLst>
                              <p:par>
                                <p:cTn id="126" presetID="22" presetClass="entr" presetSubtype="1" fill="hold" grpId="0" nodeType="afterEffect">
                                  <p:stCondLst>
                                    <p:cond delay="0"/>
                                  </p:stCondLst>
                                  <p:childTnLst>
                                    <p:set>
                                      <p:cBhvr>
                                        <p:cTn id="127" dur="1" fill="hold">
                                          <p:stCondLst>
                                            <p:cond delay="0"/>
                                          </p:stCondLst>
                                        </p:cTn>
                                        <p:tgtEl>
                                          <p:spTgt spid="28"/>
                                        </p:tgtEl>
                                        <p:attrNameLst>
                                          <p:attrName>style.visibility</p:attrName>
                                        </p:attrNameLst>
                                      </p:cBhvr>
                                      <p:to>
                                        <p:strVal val="visible"/>
                                      </p:to>
                                    </p:set>
                                    <p:animEffect transition="in" filter="wipe(up)">
                                      <p:cBhvr>
                                        <p:cTn id="128" dur="500"/>
                                        <p:tgtEl>
                                          <p:spTgt spid="28"/>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wipe(left)">
                                      <p:cBhvr>
                                        <p:cTn id="131" dur="500"/>
                                        <p:tgtEl>
                                          <p:spTgt spid="3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29"/>
                                        </p:tgtEl>
                                        <p:attrNameLst>
                                          <p:attrName>style.visibility</p:attrName>
                                        </p:attrNameLst>
                                      </p:cBhvr>
                                      <p:to>
                                        <p:strVal val="visible"/>
                                      </p:to>
                                    </p:set>
                                    <p:animEffect transition="in" filter="wipe(up)">
                                      <p:cBhvr>
                                        <p:cTn id="135" dur="500"/>
                                        <p:tgtEl>
                                          <p:spTgt spid="29"/>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wipe(left)">
                                      <p:cBhvr>
                                        <p:cTn id="138" dur="500"/>
                                        <p:tgtEl>
                                          <p:spTgt spid="39"/>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grpId="0" nodeType="clickEffect">
                                  <p:stCondLst>
                                    <p:cond delay="0"/>
                                  </p:stCondLst>
                                  <p:childTnLst>
                                    <p:set>
                                      <p:cBhvr>
                                        <p:cTn id="142" dur="1" fill="hold">
                                          <p:stCondLst>
                                            <p:cond delay="0"/>
                                          </p:stCondLst>
                                        </p:cTn>
                                        <p:tgtEl>
                                          <p:spTgt spid="31"/>
                                        </p:tgtEl>
                                        <p:attrNameLst>
                                          <p:attrName>style.visibility</p:attrName>
                                        </p:attrNameLst>
                                      </p:cBhvr>
                                      <p:to>
                                        <p:strVal val="visible"/>
                                      </p:to>
                                    </p:set>
                                    <p:animEffect transition="in" filter="wipe(up)">
                                      <p:cBhvr>
                                        <p:cTn id="143" dur="500"/>
                                        <p:tgtEl>
                                          <p:spTgt spid="31"/>
                                        </p:tgtEl>
                                      </p:cBhvr>
                                    </p:animEffect>
                                  </p:childTnLst>
                                </p:cTn>
                              </p:par>
                              <p:par>
                                <p:cTn id="144" presetID="22" presetClass="entr" presetSubtype="4" fill="hold" nodeType="withEffect">
                                  <p:stCondLst>
                                    <p:cond delay="0"/>
                                  </p:stCondLst>
                                  <p:childTnLst>
                                    <p:set>
                                      <p:cBhvr>
                                        <p:cTn id="145" dur="1" fill="hold">
                                          <p:stCondLst>
                                            <p:cond delay="0"/>
                                          </p:stCondLst>
                                        </p:cTn>
                                        <p:tgtEl>
                                          <p:spTgt spid="44"/>
                                        </p:tgtEl>
                                        <p:attrNameLst>
                                          <p:attrName>style.visibility</p:attrName>
                                        </p:attrNameLst>
                                      </p:cBhvr>
                                      <p:to>
                                        <p:strVal val="visible"/>
                                      </p:to>
                                    </p:set>
                                    <p:animEffect transition="in" filter="wipe(down)">
                                      <p:cBhvr>
                                        <p:cTn id="146" dur="500"/>
                                        <p:tgtEl>
                                          <p:spTgt spid="44"/>
                                        </p:tgtEl>
                                      </p:cBhvr>
                                    </p:animEffect>
                                  </p:childTnLst>
                                </p:cTn>
                              </p:par>
                              <p:par>
                                <p:cTn id="147" presetID="22" presetClass="entr" presetSubtype="4" fill="hold" nodeType="withEffect">
                                  <p:stCondLst>
                                    <p:cond delay="0"/>
                                  </p:stCondLst>
                                  <p:childTnLst>
                                    <p:set>
                                      <p:cBhvr>
                                        <p:cTn id="148" dur="1" fill="hold">
                                          <p:stCondLst>
                                            <p:cond delay="0"/>
                                          </p:stCondLst>
                                        </p:cTn>
                                        <p:tgtEl>
                                          <p:spTgt spid="45"/>
                                        </p:tgtEl>
                                        <p:attrNameLst>
                                          <p:attrName>style.visibility</p:attrName>
                                        </p:attrNameLst>
                                      </p:cBhvr>
                                      <p:to>
                                        <p:strVal val="visible"/>
                                      </p:to>
                                    </p:set>
                                    <p:animEffect transition="in" filter="wipe(down)">
                                      <p:cBhvr>
                                        <p:cTn id="149" dur="500"/>
                                        <p:tgtEl>
                                          <p:spTgt spid="45"/>
                                        </p:tgtEl>
                                      </p:cBhvr>
                                    </p:animEffect>
                                  </p:childTnLst>
                                </p:cTn>
                              </p:par>
                              <p:par>
                                <p:cTn id="150" presetID="22" presetClass="entr" presetSubtype="4" fill="hold" nodeType="withEffect">
                                  <p:stCondLst>
                                    <p:cond delay="0"/>
                                  </p:stCondLst>
                                  <p:childTnLst>
                                    <p:set>
                                      <p:cBhvr>
                                        <p:cTn id="151" dur="1" fill="hold">
                                          <p:stCondLst>
                                            <p:cond delay="0"/>
                                          </p:stCondLst>
                                        </p:cTn>
                                        <p:tgtEl>
                                          <p:spTgt spid="46"/>
                                        </p:tgtEl>
                                        <p:attrNameLst>
                                          <p:attrName>style.visibility</p:attrName>
                                        </p:attrNameLst>
                                      </p:cBhvr>
                                      <p:to>
                                        <p:strVal val="visible"/>
                                      </p:to>
                                    </p:set>
                                    <p:animEffect transition="in" filter="wipe(down)">
                                      <p:cBhvr>
                                        <p:cTn id="152" dur="500"/>
                                        <p:tgtEl>
                                          <p:spTgt spid="46"/>
                                        </p:tgtEl>
                                      </p:cBhvr>
                                    </p:animEffect>
                                  </p:childTnLst>
                                </p:cTn>
                              </p:par>
                            </p:childTnLst>
                          </p:cTn>
                        </p:par>
                        <p:par>
                          <p:cTn id="153" fill="hold">
                            <p:stCondLst>
                              <p:cond delay="500"/>
                            </p:stCondLst>
                            <p:childTnLst>
                              <p:par>
                                <p:cTn id="154" presetID="22" presetClass="entr" presetSubtype="4" fill="hold" grpId="0" nodeType="afterEffect">
                                  <p:stCondLst>
                                    <p:cond delay="0"/>
                                  </p:stCondLst>
                                  <p:childTnLst>
                                    <p:set>
                                      <p:cBhvr>
                                        <p:cTn id="155" dur="1" fill="hold">
                                          <p:stCondLst>
                                            <p:cond delay="0"/>
                                          </p:stCondLst>
                                        </p:cTn>
                                        <p:tgtEl>
                                          <p:spTgt spid="40"/>
                                        </p:tgtEl>
                                        <p:attrNameLst>
                                          <p:attrName>style.visibility</p:attrName>
                                        </p:attrNameLst>
                                      </p:cBhvr>
                                      <p:to>
                                        <p:strVal val="visible"/>
                                      </p:to>
                                    </p:set>
                                    <p:animEffect transition="in" filter="wipe(down)">
                                      <p:cBhvr>
                                        <p:cTn id="156" dur="500"/>
                                        <p:tgtEl>
                                          <p:spTgt spid="40"/>
                                        </p:tgtEl>
                                      </p:cBhvr>
                                    </p:animEffect>
                                  </p:childTnLst>
                                </p:cTn>
                              </p:par>
                            </p:childTnLst>
                          </p:cTn>
                        </p:par>
                        <p:par>
                          <p:cTn id="157" fill="hold">
                            <p:stCondLst>
                              <p:cond delay="1000"/>
                            </p:stCondLst>
                            <p:childTnLst>
                              <p:par>
                                <p:cTn id="158" presetID="22" presetClass="entr" presetSubtype="1" fill="hold" grpId="0" nodeType="afterEffect">
                                  <p:stCondLst>
                                    <p:cond delay="0"/>
                                  </p:stCondLst>
                                  <p:childTnLst>
                                    <p:set>
                                      <p:cBhvr>
                                        <p:cTn id="159" dur="1" fill="hold">
                                          <p:stCondLst>
                                            <p:cond delay="0"/>
                                          </p:stCondLst>
                                        </p:cTn>
                                        <p:tgtEl>
                                          <p:spTgt spid="30"/>
                                        </p:tgtEl>
                                        <p:attrNameLst>
                                          <p:attrName>style.visibility</p:attrName>
                                        </p:attrNameLst>
                                      </p:cBhvr>
                                      <p:to>
                                        <p:strVal val="visible"/>
                                      </p:to>
                                    </p:set>
                                    <p:animEffect transition="in" filter="wipe(up)">
                                      <p:cBhvr>
                                        <p:cTn id="160" dur="500"/>
                                        <p:tgtEl>
                                          <p:spTgt spid="30"/>
                                        </p:tgtEl>
                                      </p:cBhvr>
                                    </p:animEffect>
                                  </p:childTnLst>
                                </p:cTn>
                              </p:par>
                              <p:par>
                                <p:cTn id="161" presetID="22" presetClass="entr" presetSubtype="4" fill="hold" nodeType="withEffect">
                                  <p:stCondLst>
                                    <p:cond delay="0"/>
                                  </p:stCondLst>
                                  <p:childTnLst>
                                    <p:set>
                                      <p:cBhvr>
                                        <p:cTn id="162" dur="1" fill="hold">
                                          <p:stCondLst>
                                            <p:cond delay="0"/>
                                          </p:stCondLst>
                                        </p:cTn>
                                        <p:tgtEl>
                                          <p:spTgt spid="47"/>
                                        </p:tgtEl>
                                        <p:attrNameLst>
                                          <p:attrName>style.visibility</p:attrName>
                                        </p:attrNameLst>
                                      </p:cBhvr>
                                      <p:to>
                                        <p:strVal val="visible"/>
                                      </p:to>
                                    </p:set>
                                    <p:animEffect transition="in" filter="wipe(down)">
                                      <p:cBhvr>
                                        <p:cTn id="163" dur="500"/>
                                        <p:tgtEl>
                                          <p:spTgt spid="47"/>
                                        </p:tgtEl>
                                      </p:cBhvr>
                                    </p:animEffect>
                                  </p:childTnLst>
                                </p:cTn>
                              </p:par>
                              <p:par>
                                <p:cTn id="164" presetID="22" presetClass="entr" presetSubtype="4" fill="hold" nodeType="withEffect">
                                  <p:stCondLst>
                                    <p:cond delay="0"/>
                                  </p:stCondLst>
                                  <p:childTnLst>
                                    <p:set>
                                      <p:cBhvr>
                                        <p:cTn id="165" dur="1" fill="hold">
                                          <p:stCondLst>
                                            <p:cond delay="0"/>
                                          </p:stCondLst>
                                        </p:cTn>
                                        <p:tgtEl>
                                          <p:spTgt spid="48"/>
                                        </p:tgtEl>
                                        <p:attrNameLst>
                                          <p:attrName>style.visibility</p:attrName>
                                        </p:attrNameLst>
                                      </p:cBhvr>
                                      <p:to>
                                        <p:strVal val="visible"/>
                                      </p:to>
                                    </p:set>
                                    <p:animEffect transition="in" filter="wipe(down)">
                                      <p:cBhvr>
                                        <p:cTn id="166" dur="500"/>
                                        <p:tgtEl>
                                          <p:spTgt spid="48"/>
                                        </p:tgtEl>
                                      </p:cBhvr>
                                    </p:animEffect>
                                  </p:childTnLst>
                                </p:cTn>
                              </p:par>
                            </p:childTnLst>
                          </p:cTn>
                        </p:par>
                        <p:par>
                          <p:cTn id="167" fill="hold">
                            <p:stCondLst>
                              <p:cond delay="1500"/>
                            </p:stCondLst>
                            <p:childTnLst>
                              <p:par>
                                <p:cTn id="168" presetID="22" presetClass="entr" presetSubtype="4" fill="hold" grpId="0" nodeType="afterEffect">
                                  <p:stCondLst>
                                    <p:cond delay="0"/>
                                  </p:stCondLst>
                                  <p:childTnLst>
                                    <p:set>
                                      <p:cBhvr>
                                        <p:cTn id="169" dur="1" fill="hold">
                                          <p:stCondLst>
                                            <p:cond delay="0"/>
                                          </p:stCondLst>
                                        </p:cTn>
                                        <p:tgtEl>
                                          <p:spTgt spid="41"/>
                                        </p:tgtEl>
                                        <p:attrNameLst>
                                          <p:attrName>style.visibility</p:attrName>
                                        </p:attrNameLst>
                                      </p:cBhvr>
                                      <p:to>
                                        <p:strVal val="visible"/>
                                      </p:to>
                                    </p:set>
                                    <p:animEffect transition="in" filter="wipe(down)">
                                      <p:cBhvr>
                                        <p:cTn id="170" dur="500"/>
                                        <p:tgtEl>
                                          <p:spTgt spid="41"/>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0" nodeType="clickEffect">
                                  <p:stCondLst>
                                    <p:cond delay="0"/>
                                  </p:stCondLst>
                                  <p:childTnLst>
                                    <p:set>
                                      <p:cBhvr>
                                        <p:cTn id="174" dur="1" fill="hold">
                                          <p:stCondLst>
                                            <p:cond delay="0"/>
                                          </p:stCondLst>
                                        </p:cTn>
                                        <p:tgtEl>
                                          <p:spTgt spid="32"/>
                                        </p:tgtEl>
                                        <p:attrNameLst>
                                          <p:attrName>style.visibility</p:attrName>
                                        </p:attrNameLst>
                                      </p:cBhvr>
                                      <p:to>
                                        <p:strVal val="visible"/>
                                      </p:to>
                                    </p:set>
                                    <p:animEffect transition="in" filter="wipe(up)">
                                      <p:cBhvr>
                                        <p:cTn id="175" dur="500"/>
                                        <p:tgtEl>
                                          <p:spTgt spid="32"/>
                                        </p:tgtEl>
                                      </p:cBhvr>
                                    </p:animEffect>
                                  </p:childTnLst>
                                </p:cTn>
                              </p:par>
                              <p:par>
                                <p:cTn id="176" presetID="22" presetClass="entr" presetSubtype="4" fill="hold" nodeType="withEffect">
                                  <p:stCondLst>
                                    <p:cond delay="0"/>
                                  </p:stCondLst>
                                  <p:childTnLst>
                                    <p:set>
                                      <p:cBhvr>
                                        <p:cTn id="177" dur="1" fill="hold">
                                          <p:stCondLst>
                                            <p:cond delay="0"/>
                                          </p:stCondLst>
                                        </p:cTn>
                                        <p:tgtEl>
                                          <p:spTgt spid="50"/>
                                        </p:tgtEl>
                                        <p:attrNameLst>
                                          <p:attrName>style.visibility</p:attrName>
                                        </p:attrNameLst>
                                      </p:cBhvr>
                                      <p:to>
                                        <p:strVal val="visible"/>
                                      </p:to>
                                    </p:set>
                                    <p:animEffect transition="in" filter="wipe(down)">
                                      <p:cBhvr>
                                        <p:cTn id="178" dur="500"/>
                                        <p:tgtEl>
                                          <p:spTgt spid="50"/>
                                        </p:tgtEl>
                                      </p:cBhvr>
                                    </p:animEffect>
                                  </p:childTnLst>
                                </p:cTn>
                              </p:par>
                              <p:par>
                                <p:cTn id="179" presetID="22" presetClass="entr" presetSubtype="4" fill="hold" nodeType="withEffect">
                                  <p:stCondLst>
                                    <p:cond delay="0"/>
                                  </p:stCondLst>
                                  <p:childTnLst>
                                    <p:set>
                                      <p:cBhvr>
                                        <p:cTn id="180" dur="1" fill="hold">
                                          <p:stCondLst>
                                            <p:cond delay="0"/>
                                          </p:stCondLst>
                                        </p:cTn>
                                        <p:tgtEl>
                                          <p:spTgt spid="49"/>
                                        </p:tgtEl>
                                        <p:attrNameLst>
                                          <p:attrName>style.visibility</p:attrName>
                                        </p:attrNameLst>
                                      </p:cBhvr>
                                      <p:to>
                                        <p:strVal val="visible"/>
                                      </p:to>
                                    </p:set>
                                    <p:animEffect transition="in" filter="wipe(down)">
                                      <p:cBhvr>
                                        <p:cTn id="181" dur="500"/>
                                        <p:tgtEl>
                                          <p:spTgt spid="49"/>
                                        </p:tgtEl>
                                      </p:cBhvr>
                                    </p:animEffect>
                                  </p:childTnLst>
                                </p:cTn>
                              </p:par>
                            </p:childTnLst>
                          </p:cTn>
                        </p:par>
                        <p:par>
                          <p:cTn id="182" fill="hold">
                            <p:stCondLst>
                              <p:cond delay="500"/>
                            </p:stCondLst>
                            <p:childTnLst>
                              <p:par>
                                <p:cTn id="183" presetID="22" presetClass="entr" presetSubtype="4" fill="hold" grpId="0" nodeType="afterEffect">
                                  <p:stCondLst>
                                    <p:cond delay="0"/>
                                  </p:stCondLst>
                                  <p:childTnLst>
                                    <p:set>
                                      <p:cBhvr>
                                        <p:cTn id="184" dur="1" fill="hold">
                                          <p:stCondLst>
                                            <p:cond delay="0"/>
                                          </p:stCondLst>
                                        </p:cTn>
                                        <p:tgtEl>
                                          <p:spTgt spid="42"/>
                                        </p:tgtEl>
                                        <p:attrNameLst>
                                          <p:attrName>style.visibility</p:attrName>
                                        </p:attrNameLst>
                                      </p:cBhvr>
                                      <p:to>
                                        <p:strVal val="visible"/>
                                      </p:to>
                                    </p:set>
                                    <p:animEffect transition="in" filter="wipe(down)">
                                      <p:cBhvr>
                                        <p:cTn id="185" dur="500"/>
                                        <p:tgtEl>
                                          <p:spTgt spid="42"/>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childTnLst>
                                    <p:set>
                                      <p:cBhvr>
                                        <p:cTn id="189" dur="1" fill="hold">
                                          <p:stCondLst>
                                            <p:cond delay="0"/>
                                          </p:stCondLst>
                                        </p:cTn>
                                        <p:tgtEl>
                                          <p:spTgt spid="33"/>
                                        </p:tgtEl>
                                        <p:attrNameLst>
                                          <p:attrName>style.visibility</p:attrName>
                                        </p:attrNameLst>
                                      </p:cBhvr>
                                      <p:to>
                                        <p:strVal val="visible"/>
                                      </p:to>
                                    </p:set>
                                    <p:animEffect transition="in" filter="wipe(up)">
                                      <p:cBhvr>
                                        <p:cTn id="190" dur="500"/>
                                        <p:tgtEl>
                                          <p:spTgt spid="33"/>
                                        </p:tgtEl>
                                      </p:cBhvr>
                                    </p:animEffect>
                                  </p:childTnLst>
                                </p:cTn>
                              </p:par>
                              <p:par>
                                <p:cTn id="191" presetID="22" presetClass="entr" presetSubtype="4" fill="hold" nodeType="withEffect">
                                  <p:stCondLst>
                                    <p:cond delay="0"/>
                                  </p:stCondLst>
                                  <p:childTnLst>
                                    <p:set>
                                      <p:cBhvr>
                                        <p:cTn id="192" dur="1" fill="hold">
                                          <p:stCondLst>
                                            <p:cond delay="0"/>
                                          </p:stCondLst>
                                        </p:cTn>
                                        <p:tgtEl>
                                          <p:spTgt spid="51"/>
                                        </p:tgtEl>
                                        <p:attrNameLst>
                                          <p:attrName>style.visibility</p:attrName>
                                        </p:attrNameLst>
                                      </p:cBhvr>
                                      <p:to>
                                        <p:strVal val="visible"/>
                                      </p:to>
                                    </p:set>
                                    <p:animEffect transition="in" filter="wipe(down)">
                                      <p:cBhvr>
                                        <p:cTn id="193" dur="500"/>
                                        <p:tgtEl>
                                          <p:spTgt spid="51"/>
                                        </p:tgtEl>
                                      </p:cBhvr>
                                    </p:animEffect>
                                  </p:childTnLst>
                                </p:cTn>
                              </p:par>
                              <p:par>
                                <p:cTn id="194" presetID="22" presetClass="entr" presetSubtype="4" fill="hold" nodeType="withEffect">
                                  <p:stCondLst>
                                    <p:cond delay="0"/>
                                  </p:stCondLst>
                                  <p:childTnLst>
                                    <p:set>
                                      <p:cBhvr>
                                        <p:cTn id="195" dur="1" fill="hold">
                                          <p:stCondLst>
                                            <p:cond delay="0"/>
                                          </p:stCondLst>
                                        </p:cTn>
                                        <p:tgtEl>
                                          <p:spTgt spid="52"/>
                                        </p:tgtEl>
                                        <p:attrNameLst>
                                          <p:attrName>style.visibility</p:attrName>
                                        </p:attrNameLst>
                                      </p:cBhvr>
                                      <p:to>
                                        <p:strVal val="visible"/>
                                      </p:to>
                                    </p:set>
                                    <p:animEffect transition="in" filter="wipe(down)">
                                      <p:cBhvr>
                                        <p:cTn id="196" dur="500"/>
                                        <p:tgtEl>
                                          <p:spTgt spid="52"/>
                                        </p:tgtEl>
                                      </p:cBhvr>
                                    </p:animEffect>
                                  </p:childTnLst>
                                </p:cTn>
                              </p:par>
                            </p:childTnLst>
                          </p:cTn>
                        </p:par>
                        <p:par>
                          <p:cTn id="197" fill="hold">
                            <p:stCondLst>
                              <p:cond delay="500"/>
                            </p:stCondLst>
                            <p:childTnLst>
                              <p:par>
                                <p:cTn id="198" presetID="22" presetClass="entr" presetSubtype="4" fill="hold" grpId="0" nodeType="afterEffect">
                                  <p:stCondLst>
                                    <p:cond delay="0"/>
                                  </p:stCondLst>
                                  <p:childTnLst>
                                    <p:set>
                                      <p:cBhvr>
                                        <p:cTn id="199" dur="1" fill="hold">
                                          <p:stCondLst>
                                            <p:cond delay="0"/>
                                          </p:stCondLst>
                                        </p:cTn>
                                        <p:tgtEl>
                                          <p:spTgt spid="43"/>
                                        </p:tgtEl>
                                        <p:attrNameLst>
                                          <p:attrName>style.visibility</p:attrName>
                                        </p:attrNameLst>
                                      </p:cBhvr>
                                      <p:to>
                                        <p:strVal val="visible"/>
                                      </p:to>
                                    </p:set>
                                    <p:animEffect transition="in" filter="wipe(down)">
                                      <p:cBhvr>
                                        <p:cTn id="200" dur="500"/>
                                        <p:tgtEl>
                                          <p:spTgt spid="43"/>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nodeType="clickEffect">
                                  <p:stCondLst>
                                    <p:cond delay="0"/>
                                  </p:stCondLst>
                                  <p:childTnLst>
                                    <p:set>
                                      <p:cBhvr>
                                        <p:cTn id="204" dur="1" fill="hold">
                                          <p:stCondLst>
                                            <p:cond delay="0"/>
                                          </p:stCondLst>
                                        </p:cTn>
                                        <p:tgtEl>
                                          <p:spTgt spid="54"/>
                                        </p:tgtEl>
                                        <p:attrNameLst>
                                          <p:attrName>style.visibility</p:attrName>
                                        </p:attrNameLst>
                                      </p:cBhvr>
                                      <p:to>
                                        <p:strVal val="visible"/>
                                      </p:to>
                                    </p:set>
                                    <p:animEffect transition="in" filter="wipe(left)">
                                      <p:cBhvr>
                                        <p:cTn id="205" dur="500"/>
                                        <p:tgtEl>
                                          <p:spTgt spid="54"/>
                                        </p:tgtEl>
                                      </p:cBhvr>
                                    </p:animEffect>
                                  </p:childTnLst>
                                </p:cTn>
                              </p:par>
                            </p:childTnLst>
                          </p:cTn>
                        </p:par>
                        <p:par>
                          <p:cTn id="206" fill="hold">
                            <p:stCondLst>
                              <p:cond delay="500"/>
                            </p:stCondLst>
                            <p:childTnLst>
                              <p:par>
                                <p:cTn id="207" presetID="22" presetClass="entr" presetSubtype="8" fill="hold" grpId="0" nodeType="afterEffect">
                                  <p:stCondLst>
                                    <p:cond delay="0"/>
                                  </p:stCondLst>
                                  <p:childTnLst>
                                    <p:set>
                                      <p:cBhvr>
                                        <p:cTn id="208" dur="1" fill="hold">
                                          <p:stCondLst>
                                            <p:cond delay="0"/>
                                          </p:stCondLst>
                                        </p:cTn>
                                        <p:tgtEl>
                                          <p:spTgt spid="55"/>
                                        </p:tgtEl>
                                        <p:attrNameLst>
                                          <p:attrName>style.visibility</p:attrName>
                                        </p:attrNameLst>
                                      </p:cBhvr>
                                      <p:to>
                                        <p:strVal val="visible"/>
                                      </p:to>
                                    </p:set>
                                    <p:animEffect transition="in" filter="wipe(left)">
                                      <p:cBhvr>
                                        <p:cTn id="209" dur="500"/>
                                        <p:tgtEl>
                                          <p:spTgt spid="55"/>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xit" presetSubtype="0" fill="hold" grpId="1" nodeType="clickEffect">
                                  <p:stCondLst>
                                    <p:cond delay="0"/>
                                  </p:stCondLst>
                                  <p:childTnLst>
                                    <p:animEffect transition="out" filter="fade">
                                      <p:cBhvr>
                                        <p:cTn id="213" dur="500"/>
                                        <p:tgtEl>
                                          <p:spTgt spid="33"/>
                                        </p:tgtEl>
                                      </p:cBhvr>
                                    </p:animEffect>
                                    <p:set>
                                      <p:cBhvr>
                                        <p:cTn id="214" dur="1" fill="hold">
                                          <p:stCondLst>
                                            <p:cond delay="499"/>
                                          </p:stCondLst>
                                        </p:cTn>
                                        <p:tgtEl>
                                          <p:spTgt spid="33"/>
                                        </p:tgtEl>
                                        <p:attrNameLst>
                                          <p:attrName>style.visibility</p:attrName>
                                        </p:attrNameLst>
                                      </p:cBhvr>
                                      <p:to>
                                        <p:strVal val="hidden"/>
                                      </p:to>
                                    </p:set>
                                  </p:childTnLst>
                                </p:cTn>
                              </p:par>
                              <p:par>
                                <p:cTn id="215" presetID="10" presetClass="exit" presetSubtype="0" fill="hold" grpId="1" nodeType="withEffect">
                                  <p:stCondLst>
                                    <p:cond delay="0"/>
                                  </p:stCondLst>
                                  <p:childTnLst>
                                    <p:animEffect transition="out" filter="fade">
                                      <p:cBhvr>
                                        <p:cTn id="216" dur="500"/>
                                        <p:tgtEl>
                                          <p:spTgt spid="32"/>
                                        </p:tgtEl>
                                      </p:cBhvr>
                                    </p:animEffect>
                                    <p:set>
                                      <p:cBhvr>
                                        <p:cTn id="217" dur="1" fill="hold">
                                          <p:stCondLst>
                                            <p:cond delay="499"/>
                                          </p:stCondLst>
                                        </p:cTn>
                                        <p:tgtEl>
                                          <p:spTgt spid="32"/>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presetID="1" presetClass="entr" presetSubtype="0" fill="hold" grpId="0" nodeType="clickEffect">
                                  <p:stCondLst>
                                    <p:cond delay="0"/>
                                  </p:stCondLst>
                                  <p:childTnLst>
                                    <p:set>
                                      <p:cBhvr>
                                        <p:cTn id="2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2" grpId="1" animBg="1"/>
      <p:bldP spid="33" grpId="0" animBg="1"/>
      <p:bldP spid="33" grpId="1"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55" grpId="0" animBg="1"/>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495</TotalTime>
  <Words>1505</Words>
  <Application>Microsoft Office PowerPoint</Application>
  <PresentationFormat>Widescreen</PresentationFormat>
  <Paragraphs>194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Wingdings</vt:lpstr>
      <vt:lpstr>Metropolitan</vt:lpstr>
      <vt:lpstr>Clustering</vt:lpstr>
      <vt:lpstr>Recap of Last Lecture</vt:lpstr>
      <vt:lpstr>Clustering</vt:lpstr>
      <vt:lpstr>K-means clustering</vt:lpstr>
      <vt:lpstr>K-means++ Initializer</vt:lpstr>
      <vt:lpstr>Some applications of clustering</vt:lpstr>
      <vt:lpstr>Some applications of clustering</vt:lpstr>
      <vt:lpstr>Some applications of clustering</vt:lpstr>
      <vt:lpstr>Variations in clustering</vt:lpstr>
      <vt:lpstr>Probability Theory</vt:lpstr>
      <vt:lpstr>What is Probability</vt:lpstr>
      <vt:lpstr>Sample Space</vt:lpstr>
      <vt:lpstr>Events</vt:lpstr>
      <vt:lpstr>Random Variables</vt:lpstr>
      <vt:lpstr>Probability Distribution</vt:lpstr>
      <vt:lpstr>Getting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86</cp:revision>
  <dcterms:created xsi:type="dcterms:W3CDTF">2018-07-30T05:08:11Z</dcterms:created>
  <dcterms:modified xsi:type="dcterms:W3CDTF">2019-08-23T14:23:18Z</dcterms:modified>
</cp:coreProperties>
</file>