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2" r:id="rId12"/>
    <p:sldId id="269" r:id="rId13"/>
    <p:sldId id="270" r:id="rId14"/>
    <p:sldId id="272" r:id="rId15"/>
    <p:sldId id="273" r:id="rId16"/>
    <p:sldId id="271" r:id="rId17"/>
    <p:sldId id="275" r:id="rId18"/>
    <p:sldId id="276" r:id="rId19"/>
    <p:sldId id="274" r:id="rId20"/>
    <p:sldId id="278" r:id="rId21"/>
    <p:sldId id="279" r:id="rId22"/>
    <p:sldId id="280" r:id="rId23"/>
    <p:sldId id="277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8/26/2019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8.png"/><Relationship Id="rId2" Type="http://schemas.openxmlformats.org/officeDocument/2006/relationships/image" Target="../media/image2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34.png"/><Relationship Id="rId2" Type="http://schemas.openxmlformats.org/officeDocument/2006/relationships/image" Target="../media/image330.png"/><Relationship Id="rId16" Type="http://schemas.openxmlformats.org/officeDocument/2006/relationships/image" Target="../media/image19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 Mass Function (PMF)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 fancy name for a function that tells us </a:t>
                </a:r>
                <a:r>
                  <a:rPr lang="en-IN" dirty="0"/>
                  <a:t>the probability of the random variable taking any particular value</a:t>
                </a:r>
                <a:endParaRPr lang="en-IN" dirty="0" smtClean="0"/>
              </a:p>
              <a:p>
                <a:r>
                  <a:rPr lang="en-IN" dirty="0"/>
                  <a:t>For </a:t>
                </a:r>
                <a:r>
                  <a:rPr lang="en-IN" dirty="0" smtClean="0"/>
                  <a:t>a </a:t>
                </a:r>
                <a:r>
                  <a:rPr lang="en-IN" dirty="0"/>
                  <a:t>discrete random variable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, its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tells us, for any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/>
                  <a:t>, what is the probability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taking the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b="1" dirty="0" smtClean="0"/>
                  <a:t>Warning</a:t>
                </a:r>
                <a:r>
                  <a:rPr lang="en-US" dirty="0" smtClean="0"/>
                  <a:t>: papers/books often use lazy or confusing notation – take care</a:t>
                </a:r>
              </a:p>
              <a:p>
                <a:pPr lvl="2"/>
                <a:r>
                  <a:rPr lang="en-US" dirty="0" smtClean="0"/>
                  <a:t>Often </a:t>
                </a:r>
                <a:r>
                  <a:rPr lang="en-US" dirty="0"/>
                  <a:t>the </a:t>
                </a:r>
                <a:r>
                  <a:rPr lang="en-IN" dirty="0"/>
                  <a:t>blackboard letter P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IN" dirty="0"/>
                  <a:t> used to denote </a:t>
                </a:r>
                <a:r>
                  <a:rPr lang="en-IN" dirty="0" smtClean="0"/>
                  <a:t>PMF </a:t>
                </a:r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lvl="2"/>
                <a:r>
                  <a:rPr lang="en-US" dirty="0" smtClean="0"/>
                  <a:t>Sometimes may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 smtClean="0"/>
                  <a:t> to emphasize that this PMF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not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Sometimes,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is also used to refer to the PMF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Sampling from a PMF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dirty="0" smtClean="0"/>
                  <a:t> or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means that we generated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, e.g.       according to the probability distribution and are looking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70377" y="5414480"/>
            <a:ext cx="464014" cy="4640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3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30549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3431569" y="36190"/>
                <a:ext cx="6966009" cy="1375080"/>
              </a:xfrm>
              <a:prstGeom prst="wedgeRectCallout">
                <a:avLst>
                  <a:gd name="adj1" fmla="val 61137"/>
                  <a:gd name="adj2" fmla="val 4910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this will always give us 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that too in a way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large, we will get that 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more likely than a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569" y="36190"/>
                <a:ext cx="6966009" cy="1375080"/>
              </a:xfrm>
              <a:prstGeom prst="wedgeRectCallout">
                <a:avLst>
                  <a:gd name="adj1" fmla="val 61137"/>
                  <a:gd name="adj2" fmla="val 49104"/>
                </a:avLst>
              </a:prstGeom>
              <a:blipFill>
                <a:blip r:embed="rId4"/>
                <a:stretch>
                  <a:fillRect l="-940" b="-172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0621576" y="2127088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253353" y="1540167"/>
                <a:ext cx="9913382" cy="1893071"/>
              </a:xfrm>
              <a:prstGeom prst="wedgeRectCallout">
                <a:avLst>
                  <a:gd name="adj1" fmla="val 58761"/>
                  <a:gd name="adj2" fmla="val 4004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That is correct. E.g. in our toy setting (where not all samples are equally likely),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den>
                    </m:f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 so if we sample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(recall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encodes color) then we are almost twice likely to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There is a comparatively much smaller chance that we would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1540167"/>
                <a:ext cx="9913382" cy="1893071"/>
              </a:xfrm>
              <a:prstGeom prst="wedgeRectCallout">
                <a:avLst>
                  <a:gd name="adj1" fmla="val 58761"/>
                  <a:gd name="adj2" fmla="val 40040"/>
                </a:avLst>
              </a:prstGeom>
              <a:blipFill>
                <a:blip r:embed="rId5"/>
                <a:stretch>
                  <a:fillRect b="-15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1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Joint Probability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7357887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smtClean="0"/>
                  <a:t>proportion</a:t>
                </a:r>
                <a:br>
                  <a:rPr lang="en-IN" dirty="0" smtClean="0"/>
                </a:br>
                <a:r>
                  <a:rPr lang="en-IN" dirty="0" smtClean="0"/>
                  <a:t>of </a:t>
                </a:r>
                <a:r>
                  <a:rPr lang="en-IN" dirty="0" smtClean="0"/>
                  <a:t>samples for which we </a:t>
                </a:r>
                <a:r>
                  <a:rPr lang="en-IN" dirty="0" smtClean="0"/>
                  <a:t>have</a:t>
                </a:r>
                <a:br>
                  <a:rPr lang="en-IN" dirty="0" smtClean="0"/>
                </a:br>
                <a:r>
                  <a:rPr lang="en-IN" dirty="0" smtClean="0"/>
                  <a:t>both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b="1" dirty="0" smtClean="0"/>
                  <a:t>and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dirty="0" smtClean="0"/>
              </a:p>
              <a:p>
                <a:r>
                  <a:rPr lang="en-US" dirty="0"/>
                  <a:t>Let us look at uniform case </a:t>
                </a:r>
                <a:r>
                  <a:rPr lang="en-US" dirty="0" smtClean="0"/>
                  <a:t>first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=1∧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b="1" dirty="0" smtClean="0"/>
                  <a:t>Notation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dirty="0" smtClean="0"/>
                  <a:t>means</a:t>
                </a:r>
                <a:br>
                  <a:rPr lang="en-IN" dirty="0" smtClean="0"/>
                </a:br>
                <a:r>
                  <a:rPr lang="en-IN" dirty="0" smtClean="0"/>
                  <a:t>the </a:t>
                </a:r>
                <a:r>
                  <a:rPr lang="en-IN" dirty="0" smtClean="0"/>
                  <a:t>same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=1∧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=2∧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 dirty="0"/>
              </a:p>
              <a:p>
                <a:r>
                  <a:rPr lang="en-US" dirty="0" smtClean="0"/>
                  <a:t>If not all samples are equally likely, then we similarly look at the sum of probabilities of all samples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=1∧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7357887" cy="5746376"/>
              </a:xfrm>
              <a:blipFill>
                <a:blip r:embed="rId2"/>
                <a:stretch>
                  <a:fillRect l="-911" t="-2545" r="-2900" b="-1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173922" y="1111624"/>
            <a:ext cx="5674398" cy="4093341"/>
            <a:chOff x="6173922" y="1111624"/>
            <a:chExt cx="5674398" cy="4093341"/>
          </a:xfrm>
        </p:grpSpPr>
        <p:grpSp>
          <p:nvGrpSpPr>
            <p:cNvPr id="5" name="Group 4"/>
            <p:cNvGrpSpPr/>
            <p:nvPr/>
          </p:nvGrpSpPr>
          <p:grpSpPr>
            <a:xfrm>
              <a:off x="6173922" y="1111624"/>
              <a:ext cx="770562" cy="4093341"/>
              <a:chOff x="6173922" y="1111624"/>
              <a:chExt cx="770562" cy="409334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173922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173922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73922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173922" y="4434403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54689" y="1111624"/>
              <a:ext cx="770562" cy="4093341"/>
              <a:chOff x="7192390" y="1111624"/>
              <a:chExt cx="770562" cy="409334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192390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192390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192390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192390" y="4434403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135456" y="1111624"/>
              <a:ext cx="770562" cy="4093341"/>
              <a:chOff x="8159651" y="1111624"/>
              <a:chExt cx="770562" cy="409334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159651" y="1111624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59651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159651" y="3326810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159651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116223" y="1111624"/>
              <a:ext cx="770562" cy="4093341"/>
              <a:chOff x="9140294" y="1111624"/>
              <a:chExt cx="770562" cy="4093341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9140294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40294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40294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140294" y="4434403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096990" y="1111624"/>
              <a:ext cx="770562" cy="4093341"/>
              <a:chOff x="10120937" y="1111624"/>
              <a:chExt cx="770562" cy="4093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0120937" y="1111624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120937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120937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0120937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077758" y="1111624"/>
              <a:ext cx="770562" cy="4093341"/>
              <a:chOff x="11077758" y="1111624"/>
              <a:chExt cx="770562" cy="409334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077758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1077758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1077758" y="3326810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1077758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6635835" y="1634361"/>
            <a:ext cx="5521133" cy="3818428"/>
            <a:chOff x="6635835" y="1634361"/>
            <a:chExt cx="5521133" cy="3818428"/>
          </a:xfrm>
        </p:grpSpPr>
        <p:grpSp>
          <p:nvGrpSpPr>
            <p:cNvPr id="37" name="Group 36"/>
            <p:cNvGrpSpPr/>
            <p:nvPr/>
          </p:nvGrpSpPr>
          <p:grpSpPr>
            <a:xfrm>
              <a:off x="6635835" y="1634361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6635835" y="2709794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6635835" y="3849547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/>
            <p:cNvGrpSpPr/>
            <p:nvPr/>
          </p:nvGrpSpPr>
          <p:grpSpPr>
            <a:xfrm>
              <a:off x="6635835" y="4957140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871302" y="2989779"/>
                <a:ext cx="1993638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02" y="2989779"/>
                <a:ext cx="1993638" cy="7936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ular Callout 66"/>
          <p:cNvSpPr/>
          <p:nvPr/>
        </p:nvSpPr>
        <p:spPr>
          <a:xfrm>
            <a:off x="4760566" y="5060387"/>
            <a:ext cx="1049883" cy="938981"/>
          </a:xfrm>
          <a:prstGeom prst="wedgeRectCallout">
            <a:avLst>
              <a:gd name="adj1" fmla="val -98551"/>
              <a:gd name="adj2" fmla="val -4578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Still zero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65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PMF for the Joint Distribution?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The joint probabilities also form a valid distribution</a:t>
                </a:r>
              </a:p>
              <a:p>
                <a:pPr lvl="2"/>
                <a:r>
                  <a:rPr lang="en-IN" dirty="0" smtClean="0"/>
                  <a:t>For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dirty="0" smtClean="0"/>
                  <a:t>, we have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sum of probabilities over all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 smtClean="0"/>
                  <a:t> add up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too</a:t>
                </a:r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Recall that we defined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the probability with which an outcome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happens. Thus, we are interested in all samples where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. Another way of saying this is that we are interested in all samples where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 but we do not care what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IN" dirty="0" smtClean="0"/>
                  <a:t> takes i.e.</a:t>
                </a:r>
              </a:p>
              <a:p>
                <a:pPr lvl="2"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However,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, we conclude that we must also have</a:t>
                </a:r>
              </a:p>
              <a:p>
                <a:pPr lvl="2" algn="ctr"/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1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1" y="2289623"/>
            <a:ext cx="1787788" cy="178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ular Callout 7"/>
              <p:cNvSpPr/>
              <p:nvPr/>
            </p:nvSpPr>
            <p:spPr>
              <a:xfrm>
                <a:off x="945222" y="2289623"/>
                <a:ext cx="9458989" cy="1343941"/>
              </a:xfrm>
              <a:prstGeom prst="wedgeRectCallout">
                <a:avLst>
                  <a:gd name="adj1" fmla="val 58652"/>
                  <a:gd name="adj2" fmla="val 3576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PMF for this joint distribution would simply be a function that takes two inputs, namely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and gives us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Often the notation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used to refer to this joint distribution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2" y="2289623"/>
                <a:ext cx="9458989" cy="1343941"/>
              </a:xfrm>
              <a:prstGeom prst="wedgeRectCallout">
                <a:avLst>
                  <a:gd name="adj1" fmla="val 58652"/>
                  <a:gd name="adj2" fmla="val 35766"/>
                </a:avLst>
              </a:prstGeom>
              <a:blipFill>
                <a:blip r:embed="rId4"/>
                <a:stretch>
                  <a:fillRect l="-650" b="-309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621576" y="4340649"/>
            <a:ext cx="1468606" cy="1238929"/>
            <a:chOff x="12383748" y="1219011"/>
            <a:chExt cx="1862104" cy="1570887"/>
          </a:xfrm>
        </p:grpSpPr>
        <p:sp>
          <p:nvSpPr>
            <p:cNvPr id="10" name="Freeform 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ular Callout 14"/>
              <p:cNvSpPr/>
              <p:nvPr/>
            </p:nvSpPr>
            <p:spPr>
              <a:xfrm>
                <a:off x="253353" y="3950709"/>
                <a:ext cx="9913382" cy="1326323"/>
              </a:xfrm>
              <a:prstGeom prst="wedgeRectCallout">
                <a:avLst>
                  <a:gd name="adj1" fmla="val 57310"/>
                  <a:gd name="adj2" fmla="val 5553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Just as before, we can sample from this PMF except in this case, the PMF would return back two numbers instead of one 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since what the PMF would do is obtain an outcome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simply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3950709"/>
                <a:ext cx="9913382" cy="1326323"/>
              </a:xfrm>
              <a:prstGeom prst="wedgeRectCallout">
                <a:avLst>
                  <a:gd name="adj1" fmla="val 57310"/>
                  <a:gd name="adj2" fmla="val 55533"/>
                </a:avLst>
              </a:prstGeom>
              <a:blipFill>
                <a:blip r:embed="rId5"/>
                <a:stretch>
                  <a:fillRect l="-5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305493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ular Callout 16"/>
              <p:cNvSpPr/>
              <p:nvPr/>
            </p:nvSpPr>
            <p:spPr>
              <a:xfrm>
                <a:off x="945223" y="36190"/>
                <a:ext cx="9452356" cy="1990195"/>
              </a:xfrm>
              <a:prstGeom prst="wedgeRectCallout">
                <a:avLst>
                  <a:gd name="adj1" fmla="val 61137"/>
                  <a:gd name="adj2" fmla="val 4910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Keep in mind that this result holds for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any two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(or even more tha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 two)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r.v.s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no matter how they are defined. This result holds even if the two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r.v.s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are clones of each other! This is so because the proof of this result never uses facts such 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uses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color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its definition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does not etc. Even if both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were defined using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color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of the ball, this result would still be true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3" y="36190"/>
                <a:ext cx="9452356" cy="1990195"/>
              </a:xfrm>
              <a:prstGeom prst="wedgeRectCallout">
                <a:avLst>
                  <a:gd name="adj1" fmla="val 61137"/>
                  <a:gd name="adj2" fmla="val 49104"/>
                </a:avLst>
              </a:prstGeom>
              <a:blipFill>
                <a:blip r:embed="rId7"/>
                <a:stretch>
                  <a:fillRect l="-231" b="-451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Joint Distributions on more R.V.s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6537862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 we had another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say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IN" dirty="0" smtClean="0"/>
                  <a:t> indicating the row in</a:t>
                </a:r>
                <a:br>
                  <a:rPr lang="en-IN" dirty="0" smtClean="0"/>
                </a:br>
                <a:r>
                  <a:rPr lang="en-IN" dirty="0" smtClean="0"/>
                  <a:t>which the ball is listed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b="0" dirty="0" smtClean="0"/>
                  <a:t/>
                </a:r>
                <a:br>
                  <a:rPr lang="en-IN" b="0" dirty="0" smtClean="0"/>
                </a:br>
                <a:r>
                  <a:rPr lang="en-IN" dirty="0" smtClean="0"/>
                  <a:t>if the ball is in the first row, etc.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We could define a joint probability distributions on the three RVs now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6537862" cy="5746376"/>
              </a:xfrm>
              <a:blipFill>
                <a:blip r:embed="rId2"/>
                <a:stretch>
                  <a:fillRect l="-1026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73922" y="1111624"/>
            <a:ext cx="5674398" cy="4093341"/>
            <a:chOff x="6173922" y="1111624"/>
            <a:chExt cx="5674398" cy="4093341"/>
          </a:xfrm>
        </p:grpSpPr>
        <p:grpSp>
          <p:nvGrpSpPr>
            <p:cNvPr id="6" name="Group 5"/>
            <p:cNvGrpSpPr/>
            <p:nvPr/>
          </p:nvGrpSpPr>
          <p:grpSpPr>
            <a:xfrm>
              <a:off x="6173922" y="1111624"/>
              <a:ext cx="770562" cy="4093341"/>
              <a:chOff x="6173922" y="1111624"/>
              <a:chExt cx="770562" cy="4093341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173922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173922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173922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173922" y="4434403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54689" y="1111624"/>
              <a:ext cx="770562" cy="4093341"/>
              <a:chOff x="7192390" y="1111624"/>
              <a:chExt cx="770562" cy="409334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192390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92390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92390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92390" y="4434403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135456" y="1111624"/>
              <a:ext cx="770562" cy="4093341"/>
              <a:chOff x="8159651" y="1111624"/>
              <a:chExt cx="770562" cy="409334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159651" y="1111624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159651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159651" y="3326810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159651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116223" y="1111624"/>
              <a:ext cx="770562" cy="4093341"/>
              <a:chOff x="9140294" y="1111624"/>
              <a:chExt cx="770562" cy="409334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140294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140294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40294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40294" y="4434403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096990" y="1111624"/>
              <a:ext cx="770562" cy="4093341"/>
              <a:chOff x="10120937" y="1111624"/>
              <a:chExt cx="770562" cy="409334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0120937" y="1111624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0120937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120937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0120937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1077758" y="1111624"/>
              <a:ext cx="770562" cy="4093341"/>
              <a:chOff x="11077758" y="1111624"/>
              <a:chExt cx="770562" cy="409334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077758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077758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077758" y="3326810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1077758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6635835" y="1634361"/>
            <a:ext cx="5521133" cy="3818428"/>
            <a:chOff x="6635835" y="1634361"/>
            <a:chExt cx="5521133" cy="3818428"/>
          </a:xfrm>
        </p:grpSpPr>
        <p:grpSp>
          <p:nvGrpSpPr>
            <p:cNvPr id="37" name="Group 36"/>
            <p:cNvGrpSpPr/>
            <p:nvPr/>
          </p:nvGrpSpPr>
          <p:grpSpPr>
            <a:xfrm>
              <a:off x="6635835" y="1634361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6635835" y="2709794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6635835" y="3849547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/>
            <p:cNvGrpSpPr/>
            <p:nvPr/>
          </p:nvGrpSpPr>
          <p:grpSpPr>
            <a:xfrm>
              <a:off x="6635835" y="4957140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ight Arrow Callout 64"/>
              <p:cNvSpPr/>
              <p:nvPr/>
            </p:nvSpPr>
            <p:spPr>
              <a:xfrm>
                <a:off x="4217751" y="1148137"/>
                <a:ext cx="1818526" cy="691628"/>
              </a:xfrm>
              <a:prstGeom prst="rightArrowCallout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Right Arrow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51" y="1148137"/>
                <a:ext cx="1818526" cy="691628"/>
              </a:xfrm>
              <a:prstGeom prst="rightArrowCallou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ight Arrow Callout 65"/>
              <p:cNvSpPr/>
              <p:nvPr/>
            </p:nvSpPr>
            <p:spPr>
              <a:xfrm>
                <a:off x="4217751" y="2257207"/>
                <a:ext cx="1818526" cy="691628"/>
              </a:xfrm>
              <a:prstGeom prst="rightArrowCallout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6" name="Right Arrow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51" y="2257207"/>
                <a:ext cx="1818526" cy="691628"/>
              </a:xfrm>
              <a:prstGeom prst="rightArrowCallou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ight Arrow Callout 66"/>
              <p:cNvSpPr/>
              <p:nvPr/>
            </p:nvSpPr>
            <p:spPr>
              <a:xfrm>
                <a:off x="4217751" y="3366277"/>
                <a:ext cx="1818526" cy="691628"/>
              </a:xfrm>
              <a:prstGeom prst="rightArrowCallout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7" name="Right Arrow Callout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51" y="3366277"/>
                <a:ext cx="1818526" cy="691628"/>
              </a:xfrm>
              <a:prstGeom prst="rightArrowCallou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ight Arrow Callout 69"/>
              <p:cNvSpPr/>
              <p:nvPr/>
            </p:nvSpPr>
            <p:spPr>
              <a:xfrm>
                <a:off x="4217751" y="4473870"/>
                <a:ext cx="1818526" cy="691628"/>
              </a:xfrm>
              <a:prstGeom prst="rightArrowCallout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0" name="Right Arrow Callout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51" y="4473870"/>
                <a:ext cx="1818526" cy="691628"/>
              </a:xfrm>
              <a:prstGeom prst="rightArrowCallou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6053517" y="1006867"/>
            <a:ext cx="5885054" cy="95549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6053517" y="2148503"/>
            <a:ext cx="5885054" cy="95549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6053517" y="3237603"/>
            <a:ext cx="5885054" cy="95549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6053517" y="4359455"/>
            <a:ext cx="5885054" cy="95549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uiExpand="1" animBg="1"/>
      <p:bldP spid="65" grpId="1" uiExpand="1" animBg="1"/>
      <p:bldP spid="66" grpId="0" uiExpand="1" animBg="1"/>
      <p:bldP spid="66" grpId="1" uiExpand="1" animBg="1"/>
      <p:bldP spid="67" grpId="0" uiExpand="1" animBg="1"/>
      <p:bldP spid="67" grpId="1" uiExpand="1" animBg="1"/>
      <p:bldP spid="70" grpId="0" uiExpand="1" animBg="1"/>
      <p:bldP spid="70" grpId="1" uiExpand="1" animBg="1"/>
      <p:bldP spid="71" grpId="0" uiExpand="1" animBg="1"/>
      <p:bldP spid="71" grpId="1" animBg="1"/>
      <p:bldP spid="72" grpId="0" uiExpand="1" animBg="1"/>
      <p:bldP spid="72" grpId="1" animBg="1"/>
      <p:bldP spid="73" grpId="0" uiExpand="1" animBg="1"/>
      <p:bldP spid="73" grpId="1" animBg="1"/>
      <p:bldP spid="74" grpId="0" uiExpand="1" animBg="1"/>
      <p:bldP spid="7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When we had only two RVs (namely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) we looked at how they behave at the same time (by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dirty="0" smtClean="0"/>
                  <a:t>) or how they behaved on their own (by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US" dirty="0" smtClean="0"/>
                  <a:t>Now that we have three RVs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 smtClean="0"/>
                  <a:t>) we can look at how they behave</a:t>
                </a:r>
              </a:p>
              <a:p>
                <a:pPr lvl="2"/>
                <a:r>
                  <a:rPr lang="en-US" dirty="0"/>
                  <a:t>At the same time, </a:t>
                </a:r>
                <a:r>
                  <a:rPr lang="en-IN" dirty="0"/>
                  <a:t>by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 smtClean="0"/>
                  <a:t>On their own, </a:t>
                </a:r>
                <a:r>
                  <a:rPr lang="en-IN" dirty="0"/>
                  <a:t>by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Two at a time, </a:t>
                </a:r>
                <a:r>
                  <a:rPr lang="en-IN" dirty="0"/>
                  <a:t>by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US" dirty="0" smtClean="0"/>
                  <a:t>The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are called </a:t>
                </a:r>
                <a:r>
                  <a:rPr lang="en-IN" i="1" dirty="0" smtClean="0"/>
                  <a:t>marginal probability distributions</a:t>
                </a:r>
                <a:r>
                  <a:rPr lang="en-IN" dirty="0" smtClean="0"/>
                  <a:t> and they look at how a subset of RVs behave</a:t>
                </a:r>
              </a:p>
              <a:p>
                <a:r>
                  <a:rPr lang="en-US" dirty="0" smtClean="0"/>
                  <a:t>Marginal distributions are also proper distributions (same proof works) and hence they also have PMFs associated with them</a:t>
                </a: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Marginal PMF from Joint PMF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we have the joint PMF for a set of RVs,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 smtClean="0"/>
                  <a:t>, then obtaining the marginal PMF for any subset of these RVs is very simple</a:t>
                </a:r>
              </a:p>
              <a:p>
                <a:r>
                  <a:rPr lang="en-US" dirty="0" smtClean="0"/>
                  <a:t>Involves a process called </a:t>
                </a:r>
                <a:r>
                  <a:rPr lang="en-US" i="1" dirty="0" smtClean="0"/>
                  <a:t>marginalization</a:t>
                </a:r>
                <a:r>
                  <a:rPr lang="en-US" i="0" dirty="0" smtClean="0"/>
                  <a:t>: </a:t>
                </a:r>
                <a:r>
                  <a:rPr lang="en-US" dirty="0" smtClean="0"/>
                  <a:t>uses the proof we saw earlier</a:t>
                </a:r>
              </a:p>
              <a:p>
                <a:r>
                  <a:rPr lang="en-US" dirty="0" smtClean="0"/>
                  <a:t>Suppose we </a:t>
                </a:r>
                <a:r>
                  <a:rPr lang="en-US" dirty="0"/>
                  <a:t>are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i.e. we don’t care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this case we say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has been </a:t>
                </a:r>
                <a:r>
                  <a:rPr lang="en-US" i="0" dirty="0"/>
                  <a:t>marginalized out</a:t>
                </a:r>
              </a:p>
              <a:p>
                <a:pPr lvl="2"/>
                <a:r>
                  <a:rPr lang="en-US" dirty="0"/>
                  <a:t>Earlier argument can be reused to show that for any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US" i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This shows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In this case we say </a:t>
                </a:r>
                <a:r>
                  <a:rPr lang="en-US" dirty="0" smtClean="0"/>
                  <a:t>that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have </a:t>
                </a:r>
                <a:r>
                  <a:rPr lang="en-US" dirty="0"/>
                  <a:t>been </a:t>
                </a:r>
                <a:r>
                  <a:rPr lang="en-US" i="0" dirty="0"/>
                  <a:t>marginalized </a:t>
                </a:r>
                <a:r>
                  <a:rPr lang="en-US" i="0" dirty="0" smtClean="0"/>
                  <a:t>out</a:t>
                </a:r>
                <a:endParaRPr lang="en-US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1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</a:t>
            </a:r>
            <a:r>
              <a:rPr lang="en-IN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6024156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Perhaps one of the most important concepts w.r.t ML applications</a:t>
                </a:r>
              </a:p>
              <a:p>
                <a:r>
                  <a:rPr lang="en-US" dirty="0" smtClean="0"/>
                  <a:t>Let us look at uniform case first</a:t>
                </a:r>
              </a:p>
              <a:p>
                <a:r>
                  <a:rPr lang="en-US" b="1" dirty="0" smtClean="0"/>
                  <a:t>Notice</a:t>
                </a:r>
                <a:r>
                  <a:rPr lang="en-US" dirty="0" smtClean="0"/>
                  <a:t>: if we focus only on balls with number 2 written on them, most (3/4) of those balls are red</a:t>
                </a:r>
              </a:p>
              <a:p>
                <a:r>
                  <a:rPr lang="en-US" b="1" dirty="0" smtClean="0"/>
                  <a:t>Contrast</a:t>
                </a:r>
                <a:r>
                  <a:rPr lang="en-US" dirty="0" smtClean="0"/>
                  <a:t>: if the number on the ball is 3, nothing as strong can be said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N" dirty="0"/>
                  <a:t>proportion of </a:t>
                </a:r>
                <a:r>
                  <a:rPr lang="en-US" dirty="0" smtClean="0"/>
                  <a:t>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among those samples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6024156" cy="5746376"/>
              </a:xfrm>
              <a:blipFill>
                <a:blip r:embed="rId2"/>
                <a:stretch>
                  <a:fillRect l="-1113" t="-2545" r="-3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73922" y="1111624"/>
            <a:ext cx="5674398" cy="4093341"/>
            <a:chOff x="6173922" y="1111624"/>
            <a:chExt cx="5674398" cy="4093341"/>
          </a:xfrm>
        </p:grpSpPr>
        <p:grpSp>
          <p:nvGrpSpPr>
            <p:cNvPr id="6" name="Group 5"/>
            <p:cNvGrpSpPr/>
            <p:nvPr/>
          </p:nvGrpSpPr>
          <p:grpSpPr>
            <a:xfrm>
              <a:off x="6173922" y="1111624"/>
              <a:ext cx="770562" cy="4093341"/>
              <a:chOff x="6173922" y="1111624"/>
              <a:chExt cx="770562" cy="4093341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173922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173922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173922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173922" y="4434403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54689" y="1111624"/>
              <a:ext cx="770562" cy="4093341"/>
              <a:chOff x="7192390" y="1111624"/>
              <a:chExt cx="770562" cy="409334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192390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92390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92390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92390" y="4434403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135456" y="1111624"/>
              <a:ext cx="770562" cy="4093341"/>
              <a:chOff x="8159651" y="1111624"/>
              <a:chExt cx="770562" cy="409334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159651" y="1111624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159651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159651" y="3326810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159651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116223" y="1111624"/>
              <a:ext cx="770562" cy="4093341"/>
              <a:chOff x="9140294" y="1111624"/>
              <a:chExt cx="770562" cy="409334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140294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140294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40294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40294" y="4434403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096990" y="1111624"/>
              <a:ext cx="770562" cy="4093341"/>
              <a:chOff x="10120937" y="1111624"/>
              <a:chExt cx="770562" cy="409334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0120937" y="1111624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0120937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120937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0120937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1077758" y="1111624"/>
              <a:ext cx="770562" cy="4093341"/>
              <a:chOff x="11077758" y="1111624"/>
              <a:chExt cx="770562" cy="409334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077758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077758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077758" y="3326810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1077758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10621576" y="5592616"/>
            <a:ext cx="1468606" cy="1238929"/>
            <a:chOff x="12383748" y="1219011"/>
            <a:chExt cx="1862104" cy="1570887"/>
          </a:xfrm>
        </p:grpSpPr>
        <p:sp>
          <p:nvSpPr>
            <p:cNvPr id="66" name="Freeform 6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 6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ular Callout 70"/>
              <p:cNvSpPr/>
              <p:nvPr/>
            </p:nvSpPr>
            <p:spPr>
              <a:xfrm>
                <a:off x="5995329" y="5363109"/>
                <a:ext cx="4259095" cy="1184773"/>
              </a:xfrm>
              <a:prstGeom prst="wedgeRectCallout">
                <a:avLst>
                  <a:gd name="adj1" fmla="val 66477"/>
                  <a:gd name="adj2" fmla="val 6005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In this case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1" name="Rectangular Callout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329" y="5363109"/>
                <a:ext cx="4259095" cy="1184773"/>
              </a:xfrm>
              <a:prstGeom prst="wedgeRectCallout">
                <a:avLst>
                  <a:gd name="adj1" fmla="val 66477"/>
                  <a:gd name="adj2" fmla="val 60059"/>
                </a:avLst>
              </a:prstGeom>
              <a:blipFill>
                <a:blip r:embed="rId3"/>
                <a:stretch>
                  <a:fillRect l="-73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5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previous way of defining the conditional probability is makes </a:t>
                </a:r>
                <a:r>
                  <a:rPr lang="en-US" dirty="0" err="1" smtClean="0"/>
                  <a:t>ti</a:t>
                </a:r>
                <a:r>
                  <a:rPr lang="en-US" dirty="0" smtClean="0"/>
                  <a:t> cumbersome to extend to more general settings</a:t>
                </a:r>
              </a:p>
              <a:p>
                <a:pPr lvl="2"/>
                <a:r>
                  <a:rPr lang="en-US" dirty="0" smtClean="0"/>
                  <a:t>Let us use a different (but equivalent) way of defining conditional probability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number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of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samples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with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and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number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of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samples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with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Dividing numerator and denominator by possible number of samples i.e. 24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proportion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of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samples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with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proportion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of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samples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with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The above is just another way of saying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 ∧ 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31" y="455382"/>
            <a:ext cx="1817669" cy="18176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5663381" y="187543"/>
                <a:ext cx="4710949" cy="868956"/>
              </a:xfrm>
              <a:prstGeom prst="wedgeRectCallout">
                <a:avLst>
                  <a:gd name="adj1" fmla="val 62287"/>
                  <a:gd name="adj2" fmla="val 5269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What if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happens to be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?</a:t>
                </a: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Won’t we get a divide-by-zero error?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81" y="187543"/>
                <a:ext cx="4710949" cy="868956"/>
              </a:xfrm>
              <a:prstGeom prst="wedgeRectCallout">
                <a:avLst>
                  <a:gd name="adj1" fmla="val 62287"/>
                  <a:gd name="adj2" fmla="val 52693"/>
                </a:avLst>
              </a:prstGeom>
              <a:blipFill>
                <a:blip r:embed="rId4"/>
                <a:stretch>
                  <a:fillRect l="-915" t="-658" b="-855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581804" y="2450913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ular Callout 12"/>
              <p:cNvSpPr/>
              <p:nvPr/>
            </p:nvSpPr>
            <p:spPr>
              <a:xfrm>
                <a:off x="1877910" y="2708358"/>
                <a:ext cx="8462299" cy="868956"/>
              </a:xfrm>
              <a:prstGeom prst="wedgeRectCallout">
                <a:avLst>
                  <a:gd name="adj1" fmla="val 59216"/>
                  <a:gd name="adj2" fmla="val 5415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Yes, although there are ways to get around this,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for this course, we will avoid such cases or else, if convenient, 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10" y="2708358"/>
                <a:ext cx="8462299" cy="868956"/>
              </a:xfrm>
              <a:prstGeom prst="wedgeRectCallout">
                <a:avLst>
                  <a:gd name="adj1" fmla="val 59216"/>
                  <a:gd name="adj2" fmla="val 54150"/>
                </a:avLst>
              </a:prstGeom>
              <a:blipFill>
                <a:blip r:embed="rId5"/>
                <a:stretch>
                  <a:fillRect t="-9032" b="-645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6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</a:t>
            </a:r>
            <a:r>
              <a:rPr lang="en-IN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602415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 ∧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 ∧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=3 ∧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6024156" cy="5746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73922" y="1111624"/>
            <a:ext cx="5674398" cy="4093341"/>
            <a:chOff x="6173922" y="1111624"/>
            <a:chExt cx="5674398" cy="4093341"/>
          </a:xfrm>
        </p:grpSpPr>
        <p:grpSp>
          <p:nvGrpSpPr>
            <p:cNvPr id="6" name="Group 5"/>
            <p:cNvGrpSpPr/>
            <p:nvPr/>
          </p:nvGrpSpPr>
          <p:grpSpPr>
            <a:xfrm>
              <a:off x="6173922" y="1111624"/>
              <a:ext cx="770562" cy="4093341"/>
              <a:chOff x="6173922" y="1111624"/>
              <a:chExt cx="770562" cy="4093341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173922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173922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173922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173922" y="4434403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/>
                  <a:t>1</a:t>
                </a:r>
                <a:endParaRPr lang="en-IN" sz="28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54689" y="1111624"/>
              <a:ext cx="770562" cy="4093341"/>
              <a:chOff x="7192390" y="1111624"/>
              <a:chExt cx="770562" cy="409334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192390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92390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92390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92390" y="4434403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2</a:t>
                </a:r>
                <a:endParaRPr lang="en-IN" sz="2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135456" y="1111624"/>
              <a:ext cx="770562" cy="4093341"/>
              <a:chOff x="8159651" y="1111624"/>
              <a:chExt cx="770562" cy="409334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159651" y="1111624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159651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159651" y="3326810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159651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3</a:t>
                </a:r>
                <a:endParaRPr lang="en-IN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116223" y="1111624"/>
              <a:ext cx="770562" cy="4093341"/>
              <a:chOff x="9140294" y="1111624"/>
              <a:chExt cx="770562" cy="409334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140294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140294" y="2219217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40294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40294" y="4434403"/>
                <a:ext cx="770562" cy="7705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4</a:t>
                </a:r>
                <a:endParaRPr lang="en-IN" sz="2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096990" y="1111624"/>
              <a:ext cx="770562" cy="4093341"/>
              <a:chOff x="10120937" y="1111624"/>
              <a:chExt cx="770562" cy="409334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0120937" y="1111624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0120937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120937" y="3326810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0120937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5</a:t>
                </a:r>
                <a:endParaRPr lang="en-IN" sz="2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1077758" y="1111624"/>
              <a:ext cx="770562" cy="4093341"/>
              <a:chOff x="11077758" y="1111624"/>
              <a:chExt cx="770562" cy="409334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077758" y="1111624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077758" y="2219217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077758" y="3326810"/>
                <a:ext cx="770562" cy="7705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1077758" y="4434403"/>
                <a:ext cx="770562" cy="7705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/>
                  <a:t>6</a:t>
                </a:r>
                <a:endParaRPr lang="en-IN" sz="2400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6635835" y="1634361"/>
            <a:ext cx="5521133" cy="3818428"/>
            <a:chOff x="6635835" y="1634361"/>
            <a:chExt cx="5521133" cy="3818428"/>
          </a:xfrm>
        </p:grpSpPr>
        <p:grpSp>
          <p:nvGrpSpPr>
            <p:cNvPr id="44" name="Group 43"/>
            <p:cNvGrpSpPr/>
            <p:nvPr/>
          </p:nvGrpSpPr>
          <p:grpSpPr>
            <a:xfrm>
              <a:off x="6635835" y="1634361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6635835" y="2709794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/>
            <p:cNvGrpSpPr/>
            <p:nvPr/>
          </p:nvGrpSpPr>
          <p:grpSpPr>
            <a:xfrm>
              <a:off x="6635835" y="3849547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6635835" y="4957140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480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PMF for the Conditional Distribution?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US" dirty="0" smtClean="0"/>
                  <a:t>Conditional probability values also form a distribution</a:t>
                </a:r>
              </a:p>
              <a:p>
                <a:r>
                  <a:rPr lang="en-US" dirty="0" smtClean="0"/>
                  <a:t>For any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 we have, by our marginalization argument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implies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Thus, we can readily define a PMF for conditional distributions as well that takes in two values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 smtClean="0"/>
                  <a:t> and 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similarly 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as well</a:t>
                </a:r>
              </a:p>
              <a:p>
                <a:r>
                  <a:rPr lang="en-US" dirty="0" smtClean="0"/>
                  <a:t>Notation used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⋅|⋅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May ask for a sample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too!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1" y="217731"/>
            <a:ext cx="1787788" cy="178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945222" y="217731"/>
                <a:ext cx="9458989" cy="1343941"/>
              </a:xfrm>
              <a:prstGeom prst="wedgeRectCallout">
                <a:avLst>
                  <a:gd name="adj1" fmla="val 58652"/>
                  <a:gd name="adj2" fmla="val 3576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To sample from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we consider the set of only those outcomes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the sample space where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sample 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from this set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then return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2" y="217731"/>
                <a:ext cx="9458989" cy="1343941"/>
              </a:xfrm>
              <a:prstGeom prst="wedgeRectCallout">
                <a:avLst>
                  <a:gd name="adj1" fmla="val 58652"/>
                  <a:gd name="adj2" fmla="val 35766"/>
                </a:avLst>
              </a:prstGeom>
              <a:blipFill>
                <a:blip r:embed="rId4"/>
                <a:stretch>
                  <a:fillRect t="-3982" b="-132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1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Reminder</a:t>
            </a:r>
            <a:r>
              <a:rPr lang="en-US" dirty="0"/>
              <a:t>: Quiz 2 30 August, 6PM (venue L20 as before)</a:t>
            </a:r>
          </a:p>
          <a:p>
            <a:r>
              <a:rPr lang="en-US" b="1" dirty="0" smtClean="0"/>
              <a:t>Reminder</a:t>
            </a:r>
            <a:r>
              <a:rPr lang="en-US" dirty="0" smtClean="0"/>
              <a:t>: Assignment 1 deadline </a:t>
            </a:r>
            <a:r>
              <a:rPr lang="en-US" dirty="0"/>
              <a:t>01 September, 11:59PM </a:t>
            </a:r>
            <a:r>
              <a:rPr lang="en-US" dirty="0" smtClean="0"/>
              <a:t>IST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correction in hinge loss calculations in eval.py (assignment 1) as well as </a:t>
            </a:r>
            <a:r>
              <a:rPr lang="en-US" dirty="0" err="1" smtClean="0"/>
              <a:t>lec</a:t>
            </a:r>
            <a:r>
              <a:rPr lang="en-US" dirty="0" smtClean="0"/>
              <a:t> 7-8, </a:t>
            </a:r>
            <a:r>
              <a:rPr lang="en-US" dirty="0" err="1" smtClean="0"/>
              <a:t>lec</a:t>
            </a:r>
            <a:r>
              <a:rPr lang="en-US" dirty="0" smtClean="0"/>
              <a:t> 9 lecture </a:t>
            </a:r>
            <a:r>
              <a:rPr lang="en-US" dirty="0" smtClean="0"/>
              <a:t>notebooks</a:t>
            </a:r>
          </a:p>
          <a:p>
            <a:r>
              <a:rPr lang="en-US" dirty="0" smtClean="0"/>
              <a:t>Please be careful with update equations</a:t>
            </a:r>
          </a:p>
          <a:p>
            <a:pPr lvl="2"/>
            <a:r>
              <a:rPr lang="en-US" dirty="0" smtClean="0"/>
              <a:t>The above mistake does not affect the ML </a:t>
            </a:r>
            <a:r>
              <a:rPr lang="en-US" dirty="0" err="1" smtClean="0"/>
              <a:t>algo</a:t>
            </a:r>
            <a:r>
              <a:rPr lang="en-US" dirty="0" smtClean="0"/>
              <a:t> itself but it results in us plotting y axis of convergence curves wrongly – may mislead/confuse us</a:t>
            </a:r>
          </a:p>
          <a:p>
            <a:pPr lvl="2"/>
            <a:r>
              <a:rPr lang="en-US" dirty="0" smtClean="0"/>
              <a:t>Several queries on Piazza also seem to go away the moment a careful look is given to derivation of equations (e.g. tiny things like factors of 2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Marginal Conditional Probability????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 operations of marginalization and conditioning can be used to define lots of different kinds of PMFs</a:t>
                </a:r>
              </a:p>
              <a:p>
                <a:r>
                  <a:rPr lang="en-IN" dirty="0" smtClean="0"/>
                  <a:t>For example 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If we marginalize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out of the PMF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, we will get the PMF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Can prove the above result using the same marginalization argument</a:t>
                </a:r>
              </a:p>
              <a:p>
                <a:r>
                  <a:rPr lang="en-IN" dirty="0" smtClean="0"/>
                  <a:t>Note that this means that this PMF can be derived from the PMF for the joint distribution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Marginal Conditional Probability????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The operations of marginalization and conditioning can be used to define lots of different kinds of PMFs</a:t>
                </a:r>
              </a:p>
              <a:p>
                <a:r>
                  <a:rPr lang="en-IN" dirty="0" smtClean="0"/>
                  <a:t>For example 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We can show that this is nothing but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∧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∧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Try proving this result using the marginalization and conditioning rules</a:t>
                </a:r>
              </a:p>
              <a:p>
                <a:r>
                  <a:rPr lang="en-IN" dirty="0" smtClean="0"/>
                  <a:t>Yet again, </a:t>
                </a:r>
                <a:r>
                  <a:rPr lang="en-IN" dirty="0"/>
                  <a:t>this means that this PMF can be derived from the PMF for the joint distribution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of Probability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Sum Rule (Marginalization Rule) – aka Law of Total Probability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or more explicitly,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Product Rule (Conditioning Rule)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>
                    <a:ea typeface="Cambria Math" panose="02040503050406030204" pitchFamily="18" charset="0"/>
                  </a:rPr>
                  <a:t>Combine to get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or more explicitly,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Chain rule (Iterated </a:t>
                </a:r>
                <a:r>
                  <a:rPr lang="en-IN" dirty="0"/>
                  <a:t>C</a:t>
                </a:r>
                <a:r>
                  <a:rPr lang="en-IN" dirty="0" smtClean="0"/>
                  <a:t>onditioning Rule)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ular Callout 4"/>
              <p:cNvSpPr/>
              <p:nvPr/>
            </p:nvSpPr>
            <p:spPr>
              <a:xfrm>
                <a:off x="3000869" y="2026023"/>
                <a:ext cx="8852813" cy="2772008"/>
              </a:xfrm>
              <a:prstGeom prst="wedgeRectCallout">
                <a:avLst>
                  <a:gd name="adj1" fmla="val -44985"/>
                  <a:gd name="adj2" fmla="val 8775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may use the fact that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</m:t>
                    </m:r>
                  </m:oMath>
                </a14:m>
                <a:endParaRPr lang="en-IN" sz="2400" b="0" dirty="0" smtClean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and also that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etc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show that we also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r>
                  <a:rPr lang="en-I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I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IN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N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869" y="2026023"/>
                <a:ext cx="8852813" cy="2772008"/>
              </a:xfrm>
              <a:prstGeom prst="wedgeRectCallout">
                <a:avLst>
                  <a:gd name="adj1" fmla="val -44985"/>
                  <a:gd name="adj2" fmla="val 8775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2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 Theorem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The foundation of Bayesian Machine Learning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However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 smtClean="0"/>
                  <a:t> are the same thing</a:t>
                </a:r>
              </a:p>
              <a:p>
                <a:pPr marL="0" indent="0">
                  <a:buNone/>
                </a:pPr>
                <a:r>
                  <a:rPr lang="en-IN" dirty="0" smtClean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This gives us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IN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Similarly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1366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Marginal, Joint and Conditional Probability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most settings, we would have defined tons of random variables on our outcomes to capture interesting things about the outcomes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what is the gender of the person visiting our website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: what is the age of the person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 smtClean="0"/>
                  <a:t>: </a:t>
                </a:r>
                <a:r>
                  <a:rPr lang="en-IN" dirty="0" smtClean="0"/>
                  <a:t>how many seconds did they spend on our website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: what ad were they shown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 smtClean="0"/>
                  <a:t>: what purchase did they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,1,2,…,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 smtClean="0"/>
                  <a:t>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like to ask and answer interesting questions about these random variables</a:t>
                </a:r>
              </a:p>
              <a:p>
                <a:r>
                  <a:rPr lang="en-IN" dirty="0" smtClean="0"/>
                  <a:t>Marginal, Joint and Conditional Probability give us the language to speak when asking and answering these questions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156" b="-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Probability to do ML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Arguably t</a:t>
                </a:r>
                <a:r>
                  <a:rPr lang="en-IN" dirty="0" smtClean="0"/>
                  <a:t>he most interesting random variable </a:t>
                </a:r>
                <a:r>
                  <a:rPr lang="en-IN" dirty="0" smtClean="0"/>
                  <a:t>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Recommendation Systems (</a:t>
                </a:r>
                <a:r>
                  <a:rPr lang="en-IN" dirty="0" err="1" smtClean="0"/>
                  <a:t>RecSys</a:t>
                </a:r>
                <a:r>
                  <a:rPr lang="en-IN" dirty="0" smtClean="0"/>
                  <a:t>) would like to know what value would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 smtClean="0"/>
                  <a:t> take if we know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Of these, the website cannot control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 smtClean="0"/>
                  <a:t> but it does control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whole enterprise of recommendation and ad placement can be summarized in the following statement</a:t>
                </a:r>
              </a:p>
              <a:p>
                <a:pPr algn="ctr"/>
                <a:r>
                  <a:rPr lang="en-IN" i="1" dirty="0" smtClean="0"/>
                  <a:t>Given values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i="1" dirty="0" smtClean="0"/>
                  <a:t>, find a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b="0" i="1" dirty="0" smtClean="0"/>
                  <a:t/>
                </a:r>
                <a:br>
                  <a:rPr lang="en-IN" b="0" i="1" dirty="0" smtClean="0"/>
                </a:br>
                <a:r>
                  <a:rPr lang="en-IN" i="1" dirty="0" smtClean="0"/>
                  <a:t>such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≠−1 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i="1" dirty="0" smtClean="0"/>
                  <a:t> is as close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i="1" dirty="0" smtClean="0"/>
                  <a:t> as possible</a:t>
                </a:r>
              </a:p>
              <a:p>
                <a:r>
                  <a:rPr lang="en-IN" dirty="0" smtClean="0"/>
                  <a:t>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for </a:t>
                </a:r>
                <a:r>
                  <a:rPr lang="en-IN" dirty="0" err="1" smtClean="0"/>
                  <a:t>RecSys</a:t>
                </a:r>
                <a:r>
                  <a:rPr lang="en-IN" dirty="0"/>
                  <a:t> </a:t>
                </a:r>
                <a:r>
                  <a:rPr lang="en-IN" dirty="0" smtClean="0"/>
                  <a:t>can learn distributions (the models for these 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are distributions) such that they mimic reality i.e. if the model says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≠−1 |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IN" dirty="0" smtClean="0"/>
                  <a:t>, the user really does buy something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469" y="3594509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728959" y="359450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Looked at the k-means clustering </a:t>
            </a:r>
            <a:r>
              <a:rPr lang="en-IN" dirty="0" err="1" smtClean="0"/>
              <a:t>algo</a:t>
            </a:r>
            <a:r>
              <a:rPr lang="en-IN" dirty="0" smtClean="0"/>
              <a:t>, k-means++ initializer</a:t>
            </a:r>
          </a:p>
          <a:p>
            <a:r>
              <a:rPr lang="en-IN" dirty="0" smtClean="0"/>
              <a:t>Studied how clustering can help accomplish a lot of things</a:t>
            </a:r>
          </a:p>
          <a:p>
            <a:pPr lvl="2"/>
            <a:r>
              <a:rPr lang="en-IN" dirty="0" smtClean="0"/>
              <a:t>Make </a:t>
            </a:r>
            <a:r>
              <a:rPr lang="en-IN" dirty="0" err="1" smtClean="0"/>
              <a:t>LwP</a:t>
            </a:r>
            <a:r>
              <a:rPr lang="en-IN" dirty="0" smtClean="0"/>
              <a:t> a much more powerful classifier</a:t>
            </a:r>
          </a:p>
          <a:p>
            <a:pPr lvl="2"/>
            <a:r>
              <a:rPr lang="en-IN" dirty="0" smtClean="0"/>
              <a:t>Make </a:t>
            </a:r>
            <a:r>
              <a:rPr lang="en-IN" i="0" dirty="0" smtClean="0"/>
              <a:t>any</a:t>
            </a:r>
            <a:r>
              <a:rPr lang="en-IN" dirty="0" smtClean="0"/>
              <a:t> ML </a:t>
            </a:r>
            <a:r>
              <a:rPr lang="en-IN" dirty="0" err="1" smtClean="0"/>
              <a:t>algo</a:t>
            </a:r>
            <a:r>
              <a:rPr lang="en-IN" dirty="0" smtClean="0"/>
              <a:t> more powerful by identifying subpopulations in data</a:t>
            </a:r>
          </a:p>
          <a:p>
            <a:pPr lvl="2"/>
            <a:r>
              <a:rPr lang="en-IN" dirty="0" smtClean="0"/>
              <a:t>Be used to construct stumps for constructing decision trees</a:t>
            </a:r>
          </a:p>
          <a:p>
            <a:pPr lvl="2"/>
            <a:r>
              <a:rPr lang="en-IN" dirty="0" smtClean="0"/>
              <a:t>Reduce number of features (dimensionality reduction)</a:t>
            </a:r>
          </a:p>
          <a:p>
            <a:r>
              <a:rPr lang="en-IN" dirty="0" smtClean="0"/>
              <a:t>Started looking at </a:t>
            </a:r>
            <a:r>
              <a:rPr lang="en-IN" dirty="0"/>
              <a:t>p</a:t>
            </a:r>
            <a:r>
              <a:rPr lang="en-IN" dirty="0" smtClean="0"/>
              <a:t>robability theory</a:t>
            </a:r>
          </a:p>
          <a:p>
            <a:pPr lvl="2"/>
            <a:r>
              <a:rPr lang="en-IN" b="1" dirty="0" smtClean="0"/>
              <a:t>Sample space</a:t>
            </a:r>
            <a:r>
              <a:rPr lang="en-IN" dirty="0" smtClean="0"/>
              <a:t>: set of </a:t>
            </a:r>
            <a:r>
              <a:rPr lang="en-IN" i="0" dirty="0" smtClean="0"/>
              <a:t>all</a:t>
            </a:r>
            <a:r>
              <a:rPr lang="en-IN" dirty="0" smtClean="0"/>
              <a:t> possible samples or outcomes (even unlikely ones)</a:t>
            </a:r>
          </a:p>
          <a:p>
            <a:pPr lvl="2"/>
            <a:r>
              <a:rPr lang="en-IN" b="1" dirty="0" smtClean="0"/>
              <a:t>Event</a:t>
            </a:r>
            <a:r>
              <a:rPr lang="en-IN" dirty="0" smtClean="0"/>
              <a:t>: a description of some facts about outcomes that we find useful</a:t>
            </a:r>
          </a:p>
          <a:p>
            <a:pPr lvl="2"/>
            <a:r>
              <a:rPr lang="en-IN" b="1" dirty="0" smtClean="0"/>
              <a:t>Random variables (</a:t>
            </a:r>
            <a:r>
              <a:rPr lang="en-IN" b="1" dirty="0" err="1" smtClean="0"/>
              <a:t>r.v</a:t>
            </a:r>
            <a:r>
              <a:rPr lang="en-IN" b="1" dirty="0" smtClean="0"/>
              <a:t>.)</a:t>
            </a:r>
            <a:r>
              <a:rPr lang="en-IN" dirty="0" smtClean="0"/>
              <a:t>: a way to express facts about outcomes as numbers</a:t>
            </a:r>
          </a:p>
          <a:p>
            <a:pPr lvl="3"/>
            <a:r>
              <a:rPr lang="en-IN" dirty="0" smtClean="0"/>
              <a:t>May think of random variables as </a:t>
            </a:r>
            <a:r>
              <a:rPr lang="en-IN" i="1" dirty="0" smtClean="0"/>
              <a:t>numerical features</a:t>
            </a:r>
            <a:r>
              <a:rPr lang="en-IN" dirty="0" smtClean="0"/>
              <a:t> describing a sample/outcome</a:t>
            </a:r>
          </a:p>
          <a:p>
            <a:pPr lvl="3"/>
            <a:r>
              <a:rPr lang="en-IN" dirty="0" smtClean="0"/>
              <a:t>Random variables can take discrete (categorical) values or even continuous values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 as Proportions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579812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Sample/Outcome</a:t>
                </a:r>
                <a:r>
                  <a:rPr lang="en-IN" dirty="0" smtClean="0"/>
                  <a:t>: pick one ball</a:t>
                </a:r>
              </a:p>
              <a:p>
                <a:r>
                  <a:rPr lang="en-IN" b="1" dirty="0">
                    <a:ea typeface="Cambria Math" panose="02040503050406030204" pitchFamily="18" charset="0"/>
                  </a:rPr>
                  <a:t>Sample space</a:t>
                </a:r>
                <a:r>
                  <a:rPr lang="en-IN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that picking any ball is equally likely. In other words, the probability of picking any ball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IN" dirty="0" smtClean="0"/>
                  <a:t> since there are only 24 balls</a:t>
                </a:r>
              </a:p>
              <a:p>
                <a:r>
                  <a:rPr lang="en-IN" dirty="0" smtClean="0"/>
                  <a:t>Toy setting to help us understand concepts since in this case, probability of some event is simply the proportion of the outcomes when that happens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5798125" cy="5746376"/>
              </a:xfrm>
              <a:blipFill>
                <a:blip r:embed="rId2"/>
                <a:stretch>
                  <a:fillRect l="-1157" t="-2545" r="-2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73922" y="1111624"/>
            <a:ext cx="770562" cy="4093341"/>
            <a:chOff x="6173922" y="1111624"/>
            <a:chExt cx="770562" cy="4093341"/>
          </a:xfrm>
        </p:grpSpPr>
        <p:sp>
          <p:nvSpPr>
            <p:cNvPr id="6" name="Oval 5"/>
            <p:cNvSpPr/>
            <p:nvPr/>
          </p:nvSpPr>
          <p:spPr>
            <a:xfrm>
              <a:off x="6173922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173922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73922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73922" y="4434403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4689" y="1111624"/>
            <a:ext cx="770562" cy="4093341"/>
            <a:chOff x="7192390" y="1111624"/>
            <a:chExt cx="770562" cy="4093341"/>
          </a:xfrm>
        </p:grpSpPr>
        <p:sp>
          <p:nvSpPr>
            <p:cNvPr id="11" name="Oval 10"/>
            <p:cNvSpPr/>
            <p:nvPr/>
          </p:nvSpPr>
          <p:spPr>
            <a:xfrm>
              <a:off x="7192390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192390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192390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192390" y="4434403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35456" y="1111624"/>
            <a:ext cx="770562" cy="4093341"/>
            <a:chOff x="8159651" y="1111624"/>
            <a:chExt cx="770562" cy="4093341"/>
          </a:xfrm>
        </p:grpSpPr>
        <p:sp>
          <p:nvSpPr>
            <p:cNvPr id="16" name="Oval 15"/>
            <p:cNvSpPr/>
            <p:nvPr/>
          </p:nvSpPr>
          <p:spPr>
            <a:xfrm>
              <a:off x="8159651" y="1111624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159651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59651" y="3326810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159651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16223" y="1111624"/>
            <a:ext cx="770562" cy="4093341"/>
            <a:chOff x="9140294" y="1111624"/>
            <a:chExt cx="770562" cy="4093341"/>
          </a:xfrm>
        </p:grpSpPr>
        <p:sp>
          <p:nvSpPr>
            <p:cNvPr id="21" name="Oval 20"/>
            <p:cNvSpPr/>
            <p:nvPr/>
          </p:nvSpPr>
          <p:spPr>
            <a:xfrm>
              <a:off x="9140294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140294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9140294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9140294" y="4434403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96990" y="1111624"/>
            <a:ext cx="770562" cy="4093341"/>
            <a:chOff x="10120937" y="1111624"/>
            <a:chExt cx="770562" cy="4093341"/>
          </a:xfrm>
        </p:grpSpPr>
        <p:sp>
          <p:nvSpPr>
            <p:cNvPr id="26" name="Oval 25"/>
            <p:cNvSpPr/>
            <p:nvPr/>
          </p:nvSpPr>
          <p:spPr>
            <a:xfrm>
              <a:off x="10120937" y="1111624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120937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120937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0120937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077758" y="1111624"/>
            <a:ext cx="770562" cy="4093341"/>
            <a:chOff x="11077758" y="1111624"/>
            <a:chExt cx="770562" cy="4093341"/>
          </a:xfrm>
        </p:grpSpPr>
        <p:sp>
          <p:nvSpPr>
            <p:cNvPr id="31" name="Oval 30"/>
            <p:cNvSpPr/>
            <p:nvPr/>
          </p:nvSpPr>
          <p:spPr>
            <a:xfrm>
              <a:off x="11077758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1077758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1077758" y="3326810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1077758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621576" y="5541996"/>
            <a:ext cx="1468606" cy="1238929"/>
            <a:chOff x="12383748" y="1219011"/>
            <a:chExt cx="1862104" cy="1570887"/>
          </a:xfrm>
        </p:grpSpPr>
        <p:sp>
          <p:nvSpPr>
            <p:cNvPr id="36" name="Freeform 3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 3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Rectangular Callout 40"/>
          <p:cNvSpPr/>
          <p:nvPr/>
        </p:nvSpPr>
        <p:spPr>
          <a:xfrm>
            <a:off x="5363110" y="5799441"/>
            <a:ext cx="5041747" cy="868956"/>
          </a:xfrm>
          <a:prstGeom prst="wedgeRectCallout">
            <a:avLst>
              <a:gd name="adj1" fmla="val 64668"/>
              <a:gd name="adj2" fmla="val 5415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now,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will only look at discrete random variables (categorical/numeric)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394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 as Proportions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5915206" cy="5300823"/>
              </a:xfrm>
            </p:spPr>
            <p:txBody>
              <a:bodyPr/>
              <a:lstStyle/>
              <a:p>
                <a:r>
                  <a:rPr lang="en-IN" b="1" dirty="0" smtClean="0"/>
                  <a:t>Sample/Outcome</a:t>
                </a:r>
                <a:r>
                  <a:rPr lang="en-IN" dirty="0" smtClean="0"/>
                  <a:t>: pick one ball</a:t>
                </a:r>
              </a:p>
              <a:p>
                <a:r>
                  <a:rPr lang="en-IN" b="1" dirty="0">
                    <a:ea typeface="Cambria Math" panose="02040503050406030204" pitchFamily="18" charset="0"/>
                  </a:rPr>
                  <a:t>Sample space</a:t>
                </a:r>
                <a:r>
                  <a:rPr lang="en-IN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Define two random variables (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IN" dirty="0" smtClean="0"/>
                  <a:t> number on the ball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IN" dirty="0" smtClean="0"/>
                  <a:t> colour of the ball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IN" dirty="0" smtClean="0"/>
                  <a:t> proportion of samples for which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5915206" cy="5300823"/>
              </a:xfrm>
              <a:blipFill>
                <a:blip r:embed="rId2"/>
                <a:stretch>
                  <a:fillRect l="-1134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73922" y="1111624"/>
            <a:ext cx="770562" cy="4093341"/>
            <a:chOff x="6173922" y="1111624"/>
            <a:chExt cx="770562" cy="4093341"/>
          </a:xfrm>
        </p:grpSpPr>
        <p:sp>
          <p:nvSpPr>
            <p:cNvPr id="6" name="Oval 5"/>
            <p:cNvSpPr/>
            <p:nvPr/>
          </p:nvSpPr>
          <p:spPr>
            <a:xfrm>
              <a:off x="6173922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173922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73922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73922" y="4434403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4689" y="1111624"/>
            <a:ext cx="770562" cy="4093341"/>
            <a:chOff x="7192390" y="1111624"/>
            <a:chExt cx="770562" cy="4093341"/>
          </a:xfrm>
        </p:grpSpPr>
        <p:sp>
          <p:nvSpPr>
            <p:cNvPr id="11" name="Oval 10"/>
            <p:cNvSpPr/>
            <p:nvPr/>
          </p:nvSpPr>
          <p:spPr>
            <a:xfrm>
              <a:off x="7192390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192390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192390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192390" y="4434403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35456" y="1111624"/>
            <a:ext cx="770562" cy="4093341"/>
            <a:chOff x="8159651" y="1111624"/>
            <a:chExt cx="770562" cy="4093341"/>
          </a:xfrm>
        </p:grpSpPr>
        <p:sp>
          <p:nvSpPr>
            <p:cNvPr id="16" name="Oval 15"/>
            <p:cNvSpPr/>
            <p:nvPr/>
          </p:nvSpPr>
          <p:spPr>
            <a:xfrm>
              <a:off x="8159651" y="1111624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159651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59651" y="3326810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159651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16223" y="1111624"/>
            <a:ext cx="770562" cy="4093341"/>
            <a:chOff x="9140294" y="1111624"/>
            <a:chExt cx="770562" cy="4093341"/>
          </a:xfrm>
        </p:grpSpPr>
        <p:sp>
          <p:nvSpPr>
            <p:cNvPr id="21" name="Oval 20"/>
            <p:cNvSpPr/>
            <p:nvPr/>
          </p:nvSpPr>
          <p:spPr>
            <a:xfrm>
              <a:off x="9140294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140294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9140294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9140294" y="4434403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96990" y="1111624"/>
            <a:ext cx="770562" cy="4093341"/>
            <a:chOff x="10120937" y="1111624"/>
            <a:chExt cx="770562" cy="4093341"/>
          </a:xfrm>
        </p:grpSpPr>
        <p:sp>
          <p:nvSpPr>
            <p:cNvPr id="26" name="Oval 25"/>
            <p:cNvSpPr/>
            <p:nvPr/>
          </p:nvSpPr>
          <p:spPr>
            <a:xfrm>
              <a:off x="10120937" y="1111624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120937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120937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0120937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077758" y="1111624"/>
            <a:ext cx="770562" cy="4093341"/>
            <a:chOff x="11077758" y="1111624"/>
            <a:chExt cx="770562" cy="4093341"/>
          </a:xfrm>
        </p:grpSpPr>
        <p:sp>
          <p:nvSpPr>
            <p:cNvPr id="31" name="Oval 30"/>
            <p:cNvSpPr/>
            <p:nvPr/>
          </p:nvSpPr>
          <p:spPr>
            <a:xfrm>
              <a:off x="11077758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1077758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1077758" y="3326810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1077758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5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 as Proportions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5915206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Sample/Outcome</a:t>
                </a:r>
                <a:r>
                  <a:rPr lang="en-IN" dirty="0" smtClean="0"/>
                  <a:t>: pick one ball</a:t>
                </a:r>
              </a:p>
              <a:p>
                <a:r>
                  <a:rPr lang="en-IN" b="1" dirty="0">
                    <a:ea typeface="Cambria Math" panose="02040503050406030204" pitchFamily="18" charset="0"/>
                  </a:rPr>
                  <a:t>Sample space</a:t>
                </a:r>
                <a:r>
                  <a:rPr lang="en-IN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Define two random variables (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IN" dirty="0" smtClean="0"/>
                  <a:t> number on the ball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IN" dirty="0" smtClean="0"/>
                  <a:t> colour of the ball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IN" dirty="0" smtClean="0"/>
                  <a:t> proportion of samples for which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5915206" cy="5300823"/>
              </a:xfrm>
              <a:blipFill>
                <a:blip r:embed="rId2"/>
                <a:stretch>
                  <a:fillRect l="-1134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73922" y="1111624"/>
            <a:ext cx="770562" cy="4093341"/>
            <a:chOff x="6173922" y="1111624"/>
            <a:chExt cx="770562" cy="4093341"/>
          </a:xfrm>
        </p:grpSpPr>
        <p:sp>
          <p:nvSpPr>
            <p:cNvPr id="6" name="Oval 5"/>
            <p:cNvSpPr/>
            <p:nvPr/>
          </p:nvSpPr>
          <p:spPr>
            <a:xfrm>
              <a:off x="6173922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173922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73922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73922" y="4434403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4689" y="1111624"/>
            <a:ext cx="770562" cy="4093341"/>
            <a:chOff x="7192390" y="1111624"/>
            <a:chExt cx="770562" cy="4093341"/>
          </a:xfrm>
        </p:grpSpPr>
        <p:sp>
          <p:nvSpPr>
            <p:cNvPr id="11" name="Oval 10"/>
            <p:cNvSpPr/>
            <p:nvPr/>
          </p:nvSpPr>
          <p:spPr>
            <a:xfrm>
              <a:off x="7192390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192390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192390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192390" y="4434403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35456" y="1111624"/>
            <a:ext cx="770562" cy="4093341"/>
            <a:chOff x="8159651" y="1111624"/>
            <a:chExt cx="770562" cy="4093341"/>
          </a:xfrm>
        </p:grpSpPr>
        <p:sp>
          <p:nvSpPr>
            <p:cNvPr id="16" name="Oval 15"/>
            <p:cNvSpPr/>
            <p:nvPr/>
          </p:nvSpPr>
          <p:spPr>
            <a:xfrm>
              <a:off x="8159651" y="1111624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159651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59651" y="3326810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159651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16223" y="1111624"/>
            <a:ext cx="770562" cy="4093341"/>
            <a:chOff x="9140294" y="1111624"/>
            <a:chExt cx="770562" cy="4093341"/>
          </a:xfrm>
        </p:grpSpPr>
        <p:sp>
          <p:nvSpPr>
            <p:cNvPr id="21" name="Oval 20"/>
            <p:cNvSpPr/>
            <p:nvPr/>
          </p:nvSpPr>
          <p:spPr>
            <a:xfrm>
              <a:off x="9140294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140294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9140294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9140294" y="4434403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96990" y="1111624"/>
            <a:ext cx="770562" cy="4093341"/>
            <a:chOff x="10120937" y="1111624"/>
            <a:chExt cx="770562" cy="4093341"/>
          </a:xfrm>
        </p:grpSpPr>
        <p:sp>
          <p:nvSpPr>
            <p:cNvPr id="26" name="Oval 25"/>
            <p:cNvSpPr/>
            <p:nvPr/>
          </p:nvSpPr>
          <p:spPr>
            <a:xfrm>
              <a:off x="10120937" y="1111624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120937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120937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0120937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077758" y="1111624"/>
            <a:ext cx="770562" cy="4093341"/>
            <a:chOff x="11077758" y="1111624"/>
            <a:chExt cx="770562" cy="4093341"/>
          </a:xfrm>
        </p:grpSpPr>
        <p:sp>
          <p:nvSpPr>
            <p:cNvPr id="31" name="Oval 30"/>
            <p:cNvSpPr/>
            <p:nvPr/>
          </p:nvSpPr>
          <p:spPr>
            <a:xfrm>
              <a:off x="11077758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1077758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1077758" y="3326810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1077758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32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 beyond Proportions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659268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 now that not all samples</a:t>
                </a:r>
                <a:br>
                  <a:rPr lang="en-IN" dirty="0" smtClean="0"/>
                </a:br>
                <a:r>
                  <a:rPr lang="en-IN" dirty="0" smtClean="0"/>
                  <a:t>are equally likely, i.e. not all balls</a:t>
                </a:r>
                <a:br>
                  <a:rPr lang="en-IN" dirty="0" smtClean="0"/>
                </a:br>
                <a:r>
                  <a:rPr lang="en-IN" dirty="0" smtClean="0"/>
                  <a:t>are equally likely to be picked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IN" dirty="0" smtClean="0"/>
                  <a:t> sum of probabilities</a:t>
                </a:r>
                <a:br>
                  <a:rPr lang="en-IN" dirty="0" smtClean="0"/>
                </a:br>
                <a:r>
                  <a:rPr lang="en-IN" dirty="0" smtClean="0"/>
                  <a:t>of samples for which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IN" dirty="0"/>
                  <a:t> sum of </a:t>
                </a:r>
                <a:r>
                  <a:rPr lang="en-IN" dirty="0" smtClean="0"/>
                  <a:t>probabilities</a:t>
                </a:r>
                <a:br>
                  <a:rPr lang="en-IN" dirty="0" smtClean="0"/>
                </a:br>
                <a:r>
                  <a:rPr lang="en-IN" dirty="0" smtClean="0"/>
                  <a:t>of </a:t>
                </a:r>
                <a:r>
                  <a:rPr lang="en-IN" dirty="0"/>
                  <a:t>samples for which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6592687" cy="5746376"/>
              </a:xfrm>
              <a:blipFill>
                <a:blip r:embed="rId2"/>
                <a:stretch>
                  <a:fillRect l="-101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73922" y="1111624"/>
            <a:ext cx="770562" cy="4093341"/>
            <a:chOff x="6173922" y="1111624"/>
            <a:chExt cx="770562" cy="4093341"/>
          </a:xfrm>
        </p:grpSpPr>
        <p:sp>
          <p:nvSpPr>
            <p:cNvPr id="6" name="Oval 5"/>
            <p:cNvSpPr/>
            <p:nvPr/>
          </p:nvSpPr>
          <p:spPr>
            <a:xfrm>
              <a:off x="6173922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173922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73922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73922" y="4434403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1</a:t>
              </a:r>
              <a:endParaRPr lang="en-IN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4689" y="1111624"/>
            <a:ext cx="770562" cy="4093341"/>
            <a:chOff x="7192390" y="1111624"/>
            <a:chExt cx="770562" cy="4093341"/>
          </a:xfrm>
        </p:grpSpPr>
        <p:sp>
          <p:nvSpPr>
            <p:cNvPr id="11" name="Oval 10"/>
            <p:cNvSpPr/>
            <p:nvPr/>
          </p:nvSpPr>
          <p:spPr>
            <a:xfrm>
              <a:off x="7192390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192390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192390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192390" y="4434403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2</a:t>
              </a:r>
              <a:endParaRPr lang="en-IN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35456" y="1111624"/>
            <a:ext cx="770562" cy="4093341"/>
            <a:chOff x="8159651" y="1111624"/>
            <a:chExt cx="770562" cy="4093341"/>
          </a:xfrm>
        </p:grpSpPr>
        <p:sp>
          <p:nvSpPr>
            <p:cNvPr id="16" name="Oval 15"/>
            <p:cNvSpPr/>
            <p:nvPr/>
          </p:nvSpPr>
          <p:spPr>
            <a:xfrm>
              <a:off x="8159651" y="1111624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159651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59651" y="3326810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159651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16223" y="1111624"/>
            <a:ext cx="770562" cy="4093341"/>
            <a:chOff x="9140294" y="1111624"/>
            <a:chExt cx="770562" cy="4093341"/>
          </a:xfrm>
        </p:grpSpPr>
        <p:sp>
          <p:nvSpPr>
            <p:cNvPr id="21" name="Oval 20"/>
            <p:cNvSpPr/>
            <p:nvPr/>
          </p:nvSpPr>
          <p:spPr>
            <a:xfrm>
              <a:off x="9140294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140294" y="2219217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9140294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9140294" y="4434403"/>
              <a:ext cx="770562" cy="770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4</a:t>
              </a:r>
              <a:endParaRPr lang="en-IN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96990" y="1111624"/>
            <a:ext cx="770562" cy="4093341"/>
            <a:chOff x="10120937" y="1111624"/>
            <a:chExt cx="770562" cy="4093341"/>
          </a:xfrm>
        </p:grpSpPr>
        <p:sp>
          <p:nvSpPr>
            <p:cNvPr id="26" name="Oval 25"/>
            <p:cNvSpPr/>
            <p:nvPr/>
          </p:nvSpPr>
          <p:spPr>
            <a:xfrm>
              <a:off x="10120937" y="1111624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120937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120937" y="3326810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0120937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5</a:t>
              </a:r>
              <a:endParaRPr lang="en-IN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077758" y="1111624"/>
            <a:ext cx="770562" cy="4093341"/>
            <a:chOff x="11077758" y="1111624"/>
            <a:chExt cx="770562" cy="4093341"/>
          </a:xfrm>
        </p:grpSpPr>
        <p:sp>
          <p:nvSpPr>
            <p:cNvPr id="31" name="Oval 30"/>
            <p:cNvSpPr/>
            <p:nvPr/>
          </p:nvSpPr>
          <p:spPr>
            <a:xfrm>
              <a:off x="11077758" y="1111624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1077758" y="2219217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1077758" y="3326810"/>
              <a:ext cx="770562" cy="770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1077758" y="4434403"/>
              <a:ext cx="770562" cy="770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6</a:t>
              </a:r>
              <a:endParaRPr lang="en-IN" sz="2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635835" y="1634361"/>
            <a:ext cx="5521133" cy="3818428"/>
            <a:chOff x="6635835" y="1634361"/>
            <a:chExt cx="5521133" cy="3818428"/>
          </a:xfrm>
        </p:grpSpPr>
        <p:grpSp>
          <p:nvGrpSpPr>
            <p:cNvPr id="41" name="Group 40"/>
            <p:cNvGrpSpPr/>
            <p:nvPr/>
          </p:nvGrpSpPr>
          <p:grpSpPr>
            <a:xfrm>
              <a:off x="6635835" y="1634361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635835" y="2709794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6635835" y="3849547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6635835" y="4957140"/>
              <a:ext cx="5521133" cy="495649"/>
              <a:chOff x="6635835" y="1634361"/>
              <a:chExt cx="5521133" cy="495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835" y="1634361"/>
                    <a:ext cx="617296" cy="4956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02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369" y="1634361"/>
                    <a:ext cx="617296" cy="495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8136" y="1634361"/>
                    <a:ext cx="617296" cy="4956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905" y="1634361"/>
                    <a:ext cx="617296" cy="495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9672" y="1634361"/>
                    <a:ext cx="617296" cy="4956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75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of 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dirty="0" smtClean="0"/>
                  <a:t> denote the sample space (set of all possible outcomes)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be any (discrete) random variable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denote the set of (numerical) values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could possibly take (even unlikely values)</a:t>
                </a:r>
              </a:p>
              <a:p>
                <a:pPr lvl="2"/>
                <a:r>
                  <a:rPr lang="en-IN" dirty="0" smtClean="0"/>
                  <a:t>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is often called the </a:t>
                </a:r>
                <a:r>
                  <a:rPr lang="en-IN" i="0" dirty="0" smtClean="0"/>
                  <a:t>support</a:t>
                </a:r>
                <a:r>
                  <a:rPr lang="en-IN" dirty="0" smtClean="0"/>
                  <a:t> of the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In previous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For any outcome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dirty="0" smtClean="0"/>
                  <a:t>,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IN" dirty="0" smtClean="0"/>
                  <a:t> denote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on that outcome</a:t>
                </a:r>
              </a:p>
              <a:p>
                <a:pPr lvl="2"/>
                <a:r>
                  <a:rPr lang="en-IN" dirty="0" smtClean="0"/>
                  <a:t>For example,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For any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(i.e. any valid value), we define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Sometimes we use lazy notation to denote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73037" y="4037743"/>
            <a:ext cx="464014" cy="4640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3</a:t>
            </a:r>
            <a:endParaRPr lang="en-IN" sz="2400" dirty="0"/>
          </a:p>
        </p:txBody>
      </p:sp>
      <p:sp>
        <p:nvSpPr>
          <p:cNvPr id="6" name="Oval 5"/>
          <p:cNvSpPr/>
          <p:nvPr/>
        </p:nvSpPr>
        <p:spPr>
          <a:xfrm>
            <a:off x="5525819" y="4037743"/>
            <a:ext cx="464014" cy="4640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3</a:t>
            </a:r>
            <a:endParaRPr lang="en-IN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327663" y="3457750"/>
            <a:ext cx="4864335" cy="1159985"/>
            <a:chOff x="6914508" y="4032266"/>
            <a:chExt cx="4864335" cy="1159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ular Callout 6"/>
                <p:cNvSpPr/>
                <p:nvPr/>
              </p:nvSpPr>
              <p:spPr>
                <a:xfrm>
                  <a:off x="6914508" y="4032266"/>
                  <a:ext cx="4864335" cy="1159985"/>
                </a:xfrm>
                <a:prstGeom prst="wedgeRectCallout">
                  <a:avLst>
                    <a:gd name="adj1" fmla="val -25907"/>
                    <a:gd name="adj2" fmla="val 106878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a14:m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 is the probability with which an outcome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 happens. </a:t>
                  </a:r>
                  <a:r>
                    <a:rPr lang="en-IN" sz="2400" dirty="0" err="1" smtClean="0">
                      <a:solidFill>
                        <a:schemeClr val="tx1"/>
                      </a:solidFill>
                      <a:latin typeface="+mj-lt"/>
                    </a:rPr>
                    <a:t>E.g</a:t>
                  </a: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a14:m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IN" sz="24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" name="Rectangular Callout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508" y="4032266"/>
                  <a:ext cx="4864335" cy="1159985"/>
                </a:xfrm>
                <a:prstGeom prst="wedgeRectCallout">
                  <a:avLst>
                    <a:gd name="adj1" fmla="val -25907"/>
                    <a:gd name="adj2" fmla="val 106878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10533750" y="4791557"/>
              <a:ext cx="308226" cy="3082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3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8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of 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No matter how we define our random variable, if it is discrete valued, then the following must hold</a:t>
                </a:r>
              </a:p>
              <a:p>
                <a:r>
                  <a:rPr lang="en-IN" dirty="0" smtClean="0"/>
                  <a:t>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, we must have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then we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 is an impossible value for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then we </a:t>
                </a:r>
                <a:r>
                  <a:rPr lang="en-IN" dirty="0" smtClean="0"/>
                  <a:t>say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i="0" dirty="0" smtClean="0"/>
                  <a:t>almost surely</a:t>
                </a:r>
                <a:r>
                  <a:rPr lang="en-IN" dirty="0" smtClean="0"/>
                  <a:t> takes the value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r>
                  <a:rPr lang="en-IN" dirty="0" smtClean="0"/>
                  <a:t>We must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Another way of saying that when we get a sample, the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must take some valid value on that sample, it cannot remain undefined!</a:t>
                </a:r>
              </a:p>
              <a:p>
                <a:pPr lvl="2"/>
                <a:r>
                  <a:rPr lang="en-IN" dirty="0" smtClean="0"/>
                  <a:t>It is a different thing that we (e.g. the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) may not </a:t>
                </a:r>
                <a:r>
                  <a:rPr lang="en-IN" i="0" dirty="0" smtClean="0"/>
                  <a:t>know</a:t>
                </a:r>
                <a:r>
                  <a:rPr lang="en-IN" dirty="0" smtClean="0"/>
                  <a:t> what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has taken on that sample, but there must be some hidden value it did take</a:t>
                </a:r>
              </a:p>
              <a:p>
                <a:r>
                  <a:rPr lang="en-IN" dirty="0" smtClean="0"/>
                  <a:t>An immediate consequence of the above two rules is that we must have,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/>
                  <a:t>, we must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725</TotalTime>
  <Words>1276</Words>
  <Application>Microsoft Office PowerPoint</Application>
  <PresentationFormat>Widescreen</PresentationFormat>
  <Paragraphs>539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</vt:lpstr>
      <vt:lpstr>Wingdings</vt:lpstr>
      <vt:lpstr>Metropolitan</vt:lpstr>
      <vt:lpstr>Probability Theory</vt:lpstr>
      <vt:lpstr>Announcements</vt:lpstr>
      <vt:lpstr>Recap of Last Lecture</vt:lpstr>
      <vt:lpstr>Probability as Proportions</vt:lpstr>
      <vt:lpstr>Probability as Proportions</vt:lpstr>
      <vt:lpstr>Probability as Proportions</vt:lpstr>
      <vt:lpstr>Probability beyond Proportions</vt:lpstr>
      <vt:lpstr>Rules of Probability</vt:lpstr>
      <vt:lpstr>Rules of Probability</vt:lpstr>
      <vt:lpstr>Probability Mass Function (PMF)</vt:lpstr>
      <vt:lpstr>Joint Probability</vt:lpstr>
      <vt:lpstr>A PMF for the Joint Distribution?</vt:lpstr>
      <vt:lpstr>Joint Distributions on more R.V.s</vt:lpstr>
      <vt:lpstr>Marginal Probability</vt:lpstr>
      <vt:lpstr>Obtaining Marginal PMF from Joint PMF</vt:lpstr>
      <vt:lpstr>Conditional Probability</vt:lpstr>
      <vt:lpstr>Conditional Probability</vt:lpstr>
      <vt:lpstr>Conditional Probability</vt:lpstr>
      <vt:lpstr>A PMF for the Conditional Distribution?</vt:lpstr>
      <vt:lpstr>Marginal Conditional Probability????</vt:lpstr>
      <vt:lpstr>Marginal Conditional Probability????</vt:lpstr>
      <vt:lpstr>Rules of Probability</vt:lpstr>
      <vt:lpstr>Bayes Theorem</vt:lpstr>
      <vt:lpstr>Marginal, Joint and Conditional Probability</vt:lpstr>
      <vt:lpstr>Using Probability to do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125</cp:revision>
  <dcterms:created xsi:type="dcterms:W3CDTF">2018-07-30T05:08:11Z</dcterms:created>
  <dcterms:modified xsi:type="dcterms:W3CDTF">2019-08-26T14:24:20Z</dcterms:modified>
</cp:coreProperties>
</file>