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8"/>
  </p:notesMasterIdLst>
  <p:sldIdLst>
    <p:sldId id="256" r:id="rId2"/>
    <p:sldId id="257" r:id="rId3"/>
    <p:sldId id="258" r:id="rId4"/>
    <p:sldId id="259" r:id="rId5"/>
    <p:sldId id="260" r:id="rId6"/>
    <p:sldId id="262" r:id="rId7"/>
    <p:sldId id="261" r:id="rId8"/>
    <p:sldId id="263" r:id="rId9"/>
    <p:sldId id="264" r:id="rId10"/>
    <p:sldId id="266" r:id="rId11"/>
    <p:sldId id="267" r:id="rId12"/>
    <p:sldId id="268" r:id="rId13"/>
    <p:sldId id="269" r:id="rId14"/>
    <p:sldId id="270" r:id="rId15"/>
    <p:sldId id="273" r:id="rId16"/>
    <p:sldId id="271" r:id="rId17"/>
    <p:sldId id="272" r:id="rId18"/>
    <p:sldId id="275" r:id="rId19"/>
    <p:sldId id="276" r:id="rId20"/>
    <p:sldId id="277" r:id="rId21"/>
    <p:sldId id="274" r:id="rId22"/>
    <p:sldId id="282"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D3E5C-F930-41FF-A7BD-4F17EC525029}" type="datetimeFigureOut">
              <a:rPr lang="en-US" smtClean="0"/>
              <a:t>9/12/2019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7B1E-ABB1-46B6-B8A6-8D4F0CECF6C4}" type="slidenum">
              <a:rPr lang="en-US" smtClean="0"/>
              <a:t>‹#›</a:t>
            </a:fld>
            <a:endParaRPr lang="en-US"/>
          </a:p>
        </p:txBody>
      </p:sp>
    </p:spTree>
    <p:extLst>
      <p:ext uri="{BB962C8B-B14F-4D97-AF65-F5344CB8AC3E}">
        <p14:creationId xmlns:p14="http://schemas.microsoft.com/office/powerpoint/2010/main" val="225993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mj-lt"/>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Calibri Light" panose="020F0302020204030204" pitchFamily="34" charset="0"/>
                <a:cs typeface="Calibri Light" panose="020F03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CF755E22-BC43-4D49-9578-DDCD8AECFE11}" type="datetime1">
              <a:rPr lang="en-US" smtClean="0"/>
              <a:t>9/12/2019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spTree>
    <p:extLst>
      <p:ext uri="{BB962C8B-B14F-4D97-AF65-F5344CB8AC3E}">
        <p14:creationId xmlns:p14="http://schemas.microsoft.com/office/powerpoint/2010/main" val="357854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94BCA7-61FF-4C69-83B4-1EE7F9C38FAE}"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8397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27602" y="695325"/>
            <a:ext cx="2926080" cy="5717122"/>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53352" y="714375"/>
            <a:ext cx="8674249" cy="5698072"/>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F426122-0BE0-446C-A2FF-4796182DFFAC}"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272842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327D2D-9EC0-4F31-85D2-F4C48BAC2F55}" type="datetime1">
              <a:rPr lang="en-US" smtClean="0"/>
              <a:t>9/12/2019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5858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466165"/>
            <a:ext cx="11250178" cy="1509224"/>
          </a:xfrm>
        </p:spPr>
        <p:txBody>
          <a:bodyPr anchor="b">
            <a:normAutofit/>
          </a:bodyPr>
          <a:lstStyle>
            <a:lvl1pPr>
              <a:lnSpc>
                <a:spcPct val="80000"/>
              </a:lnSpc>
              <a:defRPr sz="7200" b="0" baseline="0">
                <a:solidFill>
                  <a:srgbClr val="7030A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3504" y="1975389"/>
            <a:ext cx="11250178" cy="4437058"/>
          </a:xfrm>
        </p:spPr>
        <p:txBody>
          <a:bodyPr anchor="t">
            <a:normAutofit/>
          </a:bodyPr>
          <a:lstStyle>
            <a:lvl1pPr marL="457200" indent="-457200">
              <a:buFont typeface="Wingdings" panose="05000000000000000000" pitchFamily="2" charset="2"/>
              <a:buChar char="§"/>
              <a:defRPr sz="3200">
                <a:solidFill>
                  <a:schemeClr val="tx1"/>
                </a:solidFill>
                <a:latin typeface="Calibri Light" panose="020F0302020204030204" pitchFamily="34" charset="0"/>
                <a:cs typeface="Calibri Light" panose="020F03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384E5460-7712-4DAC-A337-BB4CDDFDE11E}" type="datetime1">
              <a:rPr lang="en-US" smtClean="0"/>
              <a:t>9/12/2019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7B8E69-23A9-4619-9CFE-E27BFD8A78F9}" type="slidenum">
              <a:rPr lang="en-US" smtClean="0"/>
              <a:t>‹#›</a:t>
            </a:fld>
            <a:endParaRPr lang="en-US"/>
          </a:p>
        </p:txBody>
      </p:sp>
      <p:sp>
        <p:nvSpPr>
          <p:cNvPr id="7" name="Rectangle 6"/>
          <p:cNvSpPr/>
          <p:nvPr userDrawn="1"/>
        </p:nvSpPr>
        <p:spPr>
          <a:xfrm>
            <a:off x="253353" y="466165"/>
            <a:ext cx="259977" cy="594628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7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253352" y="1111623"/>
            <a:ext cx="5757977" cy="530082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11330" y="1111624"/>
            <a:ext cx="5842352" cy="5300822"/>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B6D96965-36E5-4BBA-B60B-6A05499492A8}"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9851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53353" y="1143997"/>
            <a:ext cx="5754255" cy="723400"/>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53353" y="1866373"/>
            <a:ext cx="5754255" cy="4545050"/>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07608" y="1143997"/>
            <a:ext cx="5846074" cy="722376"/>
          </a:xfrm>
        </p:spPr>
        <p:txBody>
          <a:bodyPr anchor="ctr">
            <a:normAutofit/>
          </a:bodyPr>
          <a:lstStyle>
            <a:lvl1pPr marL="0" indent="0">
              <a:buNone/>
              <a:defRPr sz="2800" b="0" cap="all" baseline="0">
                <a:solidFill>
                  <a:schemeClr val="tx1">
                    <a:lumMod val="85000"/>
                    <a:lumOff val="15000"/>
                  </a:schemeClr>
                </a:solidFill>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007608" y="1898745"/>
            <a:ext cx="5846074" cy="4512677"/>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E5FF4975-A1F7-4E83-8D89-D5C6A414E393}" type="datetime1">
              <a:rPr lang="en-US" smtClean="0"/>
              <a:t>9/12/2019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17344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743C323-1D9C-4347-AB6E-A56B8A43D30E}" type="datetime1">
              <a:rPr lang="en-US" smtClean="0"/>
              <a:t>9/12/2019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7B8E69-23A9-4619-9CFE-E27BFD8A78F9}" type="slidenum">
              <a:rPr lang="en-US" smtClean="0"/>
              <a:t>‹#›</a:t>
            </a:fld>
            <a:endParaRPr lang="en-US" dirty="0"/>
          </a:p>
        </p:txBody>
      </p:sp>
    </p:spTree>
    <p:extLst>
      <p:ext uri="{BB962C8B-B14F-4D97-AF65-F5344CB8AC3E}">
        <p14:creationId xmlns:p14="http://schemas.microsoft.com/office/powerpoint/2010/main" val="147862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699DA-48FF-4F63-A1AD-D752E11C195D}" type="datetime1">
              <a:rPr lang="en-US" smtClean="0"/>
              <a:t>9/12/2019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7B8E69-23A9-4619-9CFE-E27BFD8A78F9}" type="slidenum">
              <a:rPr lang="en-US" smtClean="0"/>
              <a:t>‹#›</a:t>
            </a:fld>
            <a:endParaRPr lang="en-US"/>
          </a:p>
        </p:txBody>
      </p:sp>
    </p:spTree>
    <p:extLst>
      <p:ext uri="{BB962C8B-B14F-4D97-AF65-F5344CB8AC3E}">
        <p14:creationId xmlns:p14="http://schemas.microsoft.com/office/powerpoint/2010/main" val="184631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005482" y="542282"/>
            <a:ext cx="3848200" cy="1920240"/>
          </a:xfrm>
        </p:spPr>
        <p:txBody>
          <a:bodyPr anchor="b">
            <a:noAutofit/>
          </a:bodyPr>
          <a:lstStyle>
            <a:lvl1pPr>
              <a:lnSpc>
                <a:spcPct val="85000"/>
              </a:lnSpc>
              <a:defRPr sz="4000">
                <a:solidFill>
                  <a:srgbClr val="FFFF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3353" y="761999"/>
            <a:ext cx="7366647" cy="56504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8005482" y="2511813"/>
            <a:ext cx="3848200" cy="3364599"/>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20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smtClean="0"/>
              <a:t>Click to edit Master text styles</a:t>
            </a:r>
          </a:p>
        </p:txBody>
      </p:sp>
      <p:sp>
        <p:nvSpPr>
          <p:cNvPr id="5" name="Date Placeholder 4"/>
          <p:cNvSpPr>
            <a:spLocks noGrp="1"/>
          </p:cNvSpPr>
          <p:nvPr>
            <p:ph type="dt" sz="half" idx="10"/>
          </p:nvPr>
        </p:nvSpPr>
        <p:spPr/>
        <p:txBody>
          <a:bodyPr/>
          <a:lstStyle/>
          <a:p>
            <a:fld id="{13DBFBEF-2B7E-4BA9-A9F8-30DFE087F6D3}" type="datetime1">
              <a:rPr lang="en-US" smtClean="0"/>
              <a:t>9/12/2019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392734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2">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CBB7AE7-2826-4915-A6AD-CDE2CB158F62}" type="datetime1">
              <a:rPr lang="en-US" smtClean="0"/>
              <a:t>9/12/2019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57B8E69-23A9-4619-9CFE-E27BFD8A78F9}" type="slidenum">
              <a:rPr lang="en-US" smtClean="0"/>
              <a:t>‹#›</a:t>
            </a:fld>
            <a:endParaRPr lang="en-US"/>
          </a:p>
        </p:txBody>
      </p:sp>
    </p:spTree>
    <p:extLst>
      <p:ext uri="{BB962C8B-B14F-4D97-AF65-F5344CB8AC3E}">
        <p14:creationId xmlns:p14="http://schemas.microsoft.com/office/powerpoint/2010/main" val="250597141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3353" y="36191"/>
            <a:ext cx="11600329" cy="107543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53354" y="1111624"/>
            <a:ext cx="11600328" cy="530082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8DB072C-F5A4-4FFF-AAE2-73A8228D61CF}" type="datetime1">
              <a:rPr lang="en-US" smtClean="0"/>
              <a:t>9/12/2019</a:t>
            </a:fld>
            <a:endParaRPr lang="en-US"/>
          </a:p>
        </p:txBody>
      </p:sp>
      <p:sp>
        <p:nvSpPr>
          <p:cNvPr id="5" name="Footer Placeholder 4"/>
          <p:cNvSpPr>
            <a:spLocks noGrp="1"/>
          </p:cNvSpPr>
          <p:nvPr>
            <p:ph type="ftr" sz="quarter" idx="3"/>
          </p:nvPr>
        </p:nvSpPr>
        <p:spPr>
          <a:xfrm>
            <a:off x="253353" y="6412447"/>
            <a:ext cx="8674249" cy="37085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9265919" y="42255"/>
            <a:ext cx="2926080" cy="1069370"/>
          </a:xfrm>
          <a:prstGeom prst="rect">
            <a:avLst/>
          </a:prstGeom>
        </p:spPr>
        <p:txBody>
          <a:bodyPr vert="horz" lIns="91440" tIns="45720" rIns="91440" bIns="45720" rtlCol="0" anchor="b"/>
          <a:lstStyle>
            <a:lvl1pPr algn="r">
              <a:defRPr sz="8000" b="0">
                <a:ln>
                  <a:noFill/>
                </a:ln>
                <a:solidFill>
                  <a:srgbClr val="7030A0">
                    <a:alpha val="25000"/>
                  </a:srgbClr>
                </a:solidFill>
                <a:latin typeface="Calibri Light" panose="020F0302020204030204" pitchFamily="34" charset="0"/>
                <a:cs typeface="Calibri Light" panose="020F0302020204030204" pitchFamily="34" charset="0"/>
              </a:defRPr>
            </a:lvl1pPr>
          </a:lstStyle>
          <a:p>
            <a:fld id="{157B8E69-23A9-4619-9CFE-E27BFD8A78F9}" type="slidenum">
              <a:rPr lang="en-US" smtClean="0"/>
              <a:pPr/>
              <a:t>‹#›</a:t>
            </a:fld>
            <a:endParaRPr lang="en-US" dirty="0"/>
          </a:p>
        </p:txBody>
      </p:sp>
      <p:grpSp>
        <p:nvGrpSpPr>
          <p:cNvPr id="12" name="Group 11"/>
          <p:cNvGrpSpPr/>
          <p:nvPr userDrawn="1"/>
        </p:nvGrpSpPr>
        <p:grpSpPr>
          <a:xfrm>
            <a:off x="10538010" y="5196309"/>
            <a:ext cx="1748118" cy="1661691"/>
            <a:chOff x="10538010" y="5120875"/>
            <a:chExt cx="1748118" cy="1661691"/>
          </a:xfrm>
        </p:grpSpPr>
        <p:sp>
          <p:nvSpPr>
            <p:cNvPr id="8" name="TextBox 7"/>
            <p:cNvSpPr txBox="1"/>
            <p:nvPr/>
          </p:nvSpPr>
          <p:spPr>
            <a:xfrm>
              <a:off x="10538010" y="6474789"/>
              <a:ext cx="1748118" cy="307777"/>
            </a:xfrm>
            <a:prstGeom prst="rect">
              <a:avLst/>
            </a:prstGeom>
            <a:noFill/>
          </p:spPr>
          <p:txBody>
            <a:bodyPr wrap="square" rtlCol="0">
              <a:spAutoFit/>
            </a:bodyPr>
            <a:lstStyle/>
            <a:p>
              <a:pPr algn="ctr"/>
              <a:r>
                <a:rPr lang="en-IN" sz="1400" b="0" dirty="0" smtClean="0">
                  <a:solidFill>
                    <a:srgbClr val="7030A0"/>
                  </a:solidFill>
                  <a:latin typeface="Calibri Light" panose="020F0302020204030204" pitchFamily="34" charset="0"/>
                  <a:cs typeface="Calibri Light" panose="020F0302020204030204" pitchFamily="34" charset="0"/>
                </a:rPr>
                <a:t>CS771: Intro to ML</a:t>
              </a:r>
              <a:endParaRPr lang="en-US" sz="1400" b="0" dirty="0">
                <a:solidFill>
                  <a:srgbClr val="7030A0"/>
                </a:solidFill>
                <a:latin typeface="Calibri Light" panose="020F0302020204030204" pitchFamily="34" charset="0"/>
                <a:cs typeface="Calibri Light" panose="020F0302020204030204" pitchFamily="34" charset="0"/>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708886" y="5120875"/>
              <a:ext cx="1406366" cy="1406366"/>
            </a:xfrm>
            <a:prstGeom prst="rect">
              <a:avLst/>
            </a:prstGeom>
          </p:spPr>
        </p:pic>
        <p:sp>
          <p:nvSpPr>
            <p:cNvPr id="10" name="Rectangle 9"/>
            <p:cNvSpPr/>
            <p:nvPr/>
          </p:nvSpPr>
          <p:spPr>
            <a:xfrm>
              <a:off x="10641104" y="5120875"/>
              <a:ext cx="1541929" cy="166169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985573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85000"/>
        </a:lnSpc>
        <a:spcBef>
          <a:spcPct val="0"/>
        </a:spcBef>
        <a:buNone/>
        <a:defRPr sz="5400" kern="1200" spc="-120" baseline="0">
          <a:solidFill>
            <a:srgbClr val="7030A0"/>
          </a:solidFill>
          <a:latin typeface="Calibri Light" panose="020F0302020204030204" pitchFamily="34" charset="0"/>
          <a:ea typeface="+mj-ea"/>
          <a:cs typeface="Calibri Light" panose="020F0302020204030204" pitchFamily="34" charset="0"/>
        </a:defRPr>
      </a:lvl1pPr>
    </p:titleStyle>
    <p:body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1pPr>
      <a:lvl2pPr marL="347472" indent="-342900" algn="l" defTabSz="914400" rtl="0" eaLnBrk="1" latinLnBrk="0" hangingPunct="1">
        <a:lnSpc>
          <a:spcPct val="85000"/>
        </a:lnSpc>
        <a:spcBef>
          <a:spcPts val="600"/>
        </a:spcBef>
        <a:buFont typeface="Arial" pitchFamily="34" charset="0"/>
        <a:buChar char=" "/>
        <a:defRPr sz="32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2pPr>
      <a:lvl3pPr marL="548640" indent="-548640" algn="l" defTabSz="914400" rtl="0" eaLnBrk="1" latinLnBrk="0" hangingPunct="1">
        <a:lnSpc>
          <a:spcPct val="85000"/>
        </a:lnSpc>
        <a:spcBef>
          <a:spcPts val="600"/>
        </a:spcBef>
        <a:buFont typeface="Arial" pitchFamily="34" charset="0"/>
        <a:buChar char=" "/>
        <a:defRPr sz="2800" i="1" kern="1200">
          <a:solidFill>
            <a:schemeClr val="tx1">
              <a:lumMod val="85000"/>
              <a:lumOff val="15000"/>
            </a:schemeClr>
          </a:solidFill>
          <a:latin typeface="Calibri Light" panose="020F0302020204030204" pitchFamily="34" charset="0"/>
          <a:ea typeface="+mn-ea"/>
          <a:cs typeface="Calibri Light" panose="020F0302020204030204" pitchFamily="34" charset="0"/>
        </a:defRPr>
      </a:lvl3pPr>
      <a:lvl4pPr marL="822960" indent="-82296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4pPr>
      <a:lvl5pPr marL="1097280" indent="-109728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Calibri Light" panose="020F0302020204030204" pitchFamily="34" charset="0"/>
          <a:ea typeface="+mn-ea"/>
          <a:cs typeface="Calibri Light" panose="020F0302020204030204" pitchFamily="34" charset="0"/>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image" Target="../media/image5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6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4.png"/><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Probability Theory II</a:t>
            </a:r>
            <a:endParaRPr lang="en-US" dirty="0"/>
          </a:p>
        </p:txBody>
      </p:sp>
      <p:sp>
        <p:nvSpPr>
          <p:cNvPr id="3" name="Subtitle 2"/>
          <p:cNvSpPr>
            <a:spLocks noGrp="1"/>
          </p:cNvSpPr>
          <p:nvPr>
            <p:ph type="subTitle" idx="1"/>
          </p:nvPr>
        </p:nvSpPr>
        <p:spPr/>
        <p:txBody>
          <a:bodyPr/>
          <a:lstStyle/>
          <a:p>
            <a:r>
              <a:rPr lang="en-IN" dirty="0" smtClean="0"/>
              <a:t>CS771: Introduction to Machine Learning</a:t>
            </a:r>
            <a:endParaRPr lang="en-IN" dirty="0"/>
          </a:p>
          <a:p>
            <a:r>
              <a:rPr lang="en-IN" dirty="0" err="1" smtClean="0"/>
              <a:t>Purushottam</a:t>
            </a:r>
            <a:r>
              <a:rPr lang="en-IN" dirty="0" smtClean="0"/>
              <a:t> </a:t>
            </a:r>
            <a:r>
              <a:rPr lang="en-IN" dirty="0" err="1" smtClean="0"/>
              <a:t>Kar</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1</a:t>
            </a:fld>
            <a:endParaRPr lang="en-US"/>
          </a:p>
        </p:txBody>
      </p:sp>
    </p:spTree>
    <p:extLst>
      <p:ext uri="{BB962C8B-B14F-4D97-AF65-F5344CB8AC3E}">
        <p14:creationId xmlns:p14="http://schemas.microsoft.com/office/powerpoint/2010/main" val="278327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Independence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If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r>
                      <a:rPr lang="en-IN" b="0" i="1" smtClean="0">
                        <a:latin typeface="Cambria Math" panose="02040503050406030204" pitchFamily="18" charset="0"/>
                      </a:rPr>
                      <m:t>,</m:t>
                    </m:r>
                    <m:r>
                      <a:rPr lang="en-IN" b="0" i="1" smtClean="0">
                        <a:latin typeface="Cambria Math" panose="02040503050406030204" pitchFamily="18" charset="0"/>
                      </a:rPr>
                      <m:t>𝑍</m:t>
                    </m:r>
                  </m:oMath>
                </a14:m>
                <a:r>
                  <a:rPr lang="en-IN" dirty="0" smtClean="0"/>
                  <a:t> are three </a:t>
                </a:r>
                <a:r>
                  <a:rPr lang="en-IN" dirty="0" err="1" smtClean="0"/>
                  <a:t>r.v.s</a:t>
                </a:r>
                <a:r>
                  <a:rPr lang="en-IN" dirty="0" smtClean="0"/>
                  <a:t> such that for all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𝑍</m:t>
                        </m:r>
                      </m:sub>
                    </m:sSub>
                  </m:oMath>
                </a14:m>
                <a:r>
                  <a:rPr lang="en-IN" dirty="0" smtClean="0"/>
                  <a:t> we have</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oMath>
                </a14:m>
                <a:endParaRPr lang="en-IN" dirty="0" smtClean="0"/>
              </a:p>
              <a:p>
                <a:r>
                  <a:rPr lang="en-IN" dirty="0" smtClean="0"/>
                  <a:t>then we say that </a:t>
                </a:r>
                <a14:m>
                  <m:oMath xmlns:m="http://schemas.openxmlformats.org/officeDocument/2006/math">
                    <m:r>
                      <a:rPr lang="en-IN" b="0" i="1" smtClean="0">
                        <a:latin typeface="Cambria Math" panose="02040503050406030204" pitchFamily="18" charset="0"/>
                      </a:rPr>
                      <m:t>𝑋</m:t>
                    </m:r>
                  </m:oMath>
                </a14:m>
                <a:r>
                  <a:rPr lang="en-IN" dirty="0" smtClean="0"/>
                  <a:t> and </a:t>
                </a:r>
                <a14:m>
                  <m:oMath xmlns:m="http://schemas.openxmlformats.org/officeDocument/2006/math">
                    <m:r>
                      <a:rPr lang="en-IN" b="0" i="1" smtClean="0">
                        <a:latin typeface="Cambria Math" panose="02040503050406030204" pitchFamily="18" charset="0"/>
                      </a:rPr>
                      <m:t>𝑌</m:t>
                    </m:r>
                  </m:oMath>
                </a14:m>
                <a:r>
                  <a:rPr lang="en-IN" dirty="0" smtClean="0"/>
                  <a:t> are </a:t>
                </a:r>
                <a:r>
                  <a:rPr lang="en-IN" i="1" dirty="0" smtClean="0"/>
                  <a:t>conditionally independent</a:t>
                </a:r>
                <a:r>
                  <a:rPr lang="en-IN" dirty="0" smtClean="0"/>
                  <a:t> given </a:t>
                </a:r>
                <a14:m>
                  <m:oMath xmlns:m="http://schemas.openxmlformats.org/officeDocument/2006/math">
                    <m:r>
                      <a:rPr lang="en-IN" b="0" i="1" smtClean="0">
                        <a:latin typeface="Cambria Math" panose="02040503050406030204" pitchFamily="18" charset="0"/>
                      </a:rPr>
                      <m:t>𝑍</m:t>
                    </m:r>
                  </m:oMath>
                </a14:m>
                <a:endParaRPr lang="en-IN" dirty="0" smtClean="0"/>
              </a:p>
              <a:p>
                <a:r>
                  <a:rPr lang="en-IN" b="1" dirty="0" smtClean="0"/>
                  <a:t>Notation</a:t>
                </a:r>
                <a:r>
                  <a:rPr lang="en-IN" dirty="0" smtClean="0"/>
                  <a:t>: </a:t>
                </a:r>
                <a14:m>
                  <m:oMath xmlns:m="http://schemas.openxmlformats.org/officeDocument/2006/math">
                    <m:r>
                      <a:rPr lang="en-IN" i="1">
                        <a:solidFill>
                          <a:schemeClr val="tx1"/>
                        </a:solidFill>
                        <a:latin typeface="Cambria Math" panose="02040503050406030204" pitchFamily="18" charset="0"/>
                      </a:rPr>
                      <m:t>𝑋</m:t>
                    </m:r>
                    <m:r>
                      <m:rPr>
                        <m:nor/>
                      </m:rPr>
                      <a:rPr lang="en-IN">
                        <a:solidFill>
                          <a:schemeClr val="tx1"/>
                        </a:solidFill>
                        <a:latin typeface="Cambria Math" panose="02040503050406030204" pitchFamily="18" charset="0"/>
                      </a:rPr>
                      <m:t> </m:t>
                    </m:r>
                    <m:r>
                      <m:rPr>
                        <m:nor/>
                      </m:rPr>
                      <a:rPr lang="en-IN">
                        <a:solidFill>
                          <a:schemeClr val="tx1"/>
                        </a:solidFill>
                      </a:rPr>
                      <m:t>⫫</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𝑌</m:t>
                    </m:r>
                    <m:r>
                      <a:rPr lang="en-IN" b="0" i="0" smtClean="0">
                        <a:solidFill>
                          <a:schemeClr val="tx1"/>
                        </a:solidFill>
                        <a:latin typeface="Cambria Math" panose="02040503050406030204" pitchFamily="18" charset="0"/>
                      </a:rPr>
                      <m:t> | </m:t>
                    </m:r>
                    <m:r>
                      <a:rPr lang="en-IN" b="0" i="1" smtClean="0">
                        <a:solidFill>
                          <a:schemeClr val="tx1"/>
                        </a:solidFill>
                        <a:latin typeface="Cambria Math" panose="02040503050406030204" pitchFamily="18" charset="0"/>
                      </a:rPr>
                      <m:t>𝑍</m:t>
                    </m:r>
                  </m:oMath>
                </a14:m>
                <a:endParaRPr lang="en-IN" dirty="0" smtClean="0"/>
              </a:p>
              <a:p>
                <a:r>
                  <a:rPr lang="en-IN" dirty="0" smtClean="0"/>
                  <a:t>If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dirty="0" smtClean="0"/>
                  <a:t> are independent, then it is not necessary that they continue to be independent even if conditioned on a third random variable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10</a:t>
            </a:fld>
            <a:endParaRPr lang="en-US"/>
          </a:p>
        </p:txBody>
      </p:sp>
      <p:grpSp>
        <p:nvGrpSpPr>
          <p:cNvPr id="77" name="Group 76"/>
          <p:cNvGrpSpPr/>
          <p:nvPr/>
        </p:nvGrpSpPr>
        <p:grpSpPr>
          <a:xfrm>
            <a:off x="457200" y="2054942"/>
            <a:ext cx="11587316" cy="4542503"/>
            <a:chOff x="457200" y="2054943"/>
            <a:chExt cx="11587316" cy="4542503"/>
          </a:xfrm>
        </p:grpSpPr>
        <mc:AlternateContent xmlns:mc="http://schemas.openxmlformats.org/markup-compatibility/2006" xmlns:a14="http://schemas.microsoft.com/office/drawing/2010/main">
          <mc:Choice Requires="a14">
            <p:sp>
              <p:nvSpPr>
                <p:cNvPr id="78" name="Rectangle 77"/>
                <p:cNvSpPr/>
                <p:nvPr/>
              </p:nvSpPr>
              <p:spPr>
                <a:xfrm>
                  <a:off x="457200" y="2054943"/>
                  <a:ext cx="11587316" cy="454250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smtClean="0">
                      <a:solidFill>
                        <a:schemeClr val="tx1"/>
                      </a:solidFill>
                      <a:latin typeface="+mj-lt"/>
                    </a:rPr>
                    <a:t>This is the earlier example where</a:t>
                  </a:r>
                </a:p>
                <a:p>
                  <a:r>
                    <a:rPr lang="en-IN" sz="3200" b="0" dirty="0" smtClean="0">
                      <a:solidFill>
                        <a:schemeClr val="tx1"/>
                      </a:solidFill>
                      <a:latin typeface="+mj-lt"/>
                    </a:rPr>
                    <a:t>we verified that </a:t>
                  </a:r>
                  <a14:m>
                    <m:oMath xmlns:m="http://schemas.openxmlformats.org/officeDocument/2006/math">
                      <m:r>
                        <a:rPr lang="en-IN" sz="3200" b="0" i="1" smtClean="0">
                          <a:solidFill>
                            <a:schemeClr val="tx1"/>
                          </a:solidFill>
                          <a:latin typeface="Cambria Math" panose="02040503050406030204" pitchFamily="18" charset="0"/>
                        </a:rPr>
                        <m:t>𝑋</m:t>
                      </m:r>
                      <m:r>
                        <m:rPr>
                          <m:nor/>
                        </m:rPr>
                        <a:rPr lang="en-IN" sz="3200" b="0" i="0" smtClean="0">
                          <a:solidFill>
                            <a:schemeClr val="tx1"/>
                          </a:solidFill>
                          <a:latin typeface="Cambria Math" panose="02040503050406030204" pitchFamily="18" charset="0"/>
                        </a:rPr>
                        <m:t> </m:t>
                      </m:r>
                      <m:r>
                        <m:rPr>
                          <m:nor/>
                        </m:rPr>
                        <a:rPr lang="en-IN" sz="3200">
                          <a:solidFill>
                            <a:schemeClr val="tx1"/>
                          </a:solidFill>
                        </a:rPr>
                        <m:t>⫫</m:t>
                      </m:r>
                      <m:r>
                        <a:rPr lang="en-IN" sz="3200" b="0" i="1" smtClean="0">
                          <a:solidFill>
                            <a:schemeClr val="tx1"/>
                          </a:solidFill>
                          <a:latin typeface="Cambria Math" panose="02040503050406030204" pitchFamily="18" charset="0"/>
                        </a:rPr>
                        <m:t> </m:t>
                      </m:r>
                      <m:r>
                        <a:rPr lang="en-IN" sz="3200" b="0" i="1" smtClean="0">
                          <a:solidFill>
                            <a:schemeClr val="tx1"/>
                          </a:solidFill>
                          <a:latin typeface="Cambria Math" panose="02040503050406030204" pitchFamily="18" charset="0"/>
                        </a:rPr>
                        <m:t>𝑌</m:t>
                      </m:r>
                    </m:oMath>
                  </a14:m>
                  <a:r>
                    <a:rPr lang="en-IN" sz="3200" dirty="0" smtClean="0">
                      <a:solidFill>
                        <a:schemeClr val="tx1"/>
                      </a:solidFill>
                      <a:latin typeface="+mj-lt"/>
                    </a:rPr>
                    <a:t> and </a:t>
                  </a:r>
                  <a14:m>
                    <m:oMath xmlns:m="http://schemas.openxmlformats.org/officeDocument/2006/math">
                      <m:r>
                        <a:rPr lang="en-IN" sz="3200" b="0" i="1" smtClean="0">
                          <a:solidFill>
                            <a:schemeClr val="tx1"/>
                          </a:solidFill>
                          <a:latin typeface="Cambria Math" panose="02040503050406030204" pitchFamily="18" charset="0"/>
                        </a:rPr>
                        <m:t>𝑌</m:t>
                      </m:r>
                      <m:r>
                        <m:rPr>
                          <m:nor/>
                        </m:rPr>
                        <a:rPr lang="en-IN" sz="3200">
                          <a:solidFill>
                            <a:schemeClr val="tx1"/>
                          </a:solidFill>
                          <a:latin typeface="Cambria Math" panose="02040503050406030204" pitchFamily="18" charset="0"/>
                        </a:rPr>
                        <m:t> </m:t>
                      </m:r>
                      <m:r>
                        <m:rPr>
                          <m:nor/>
                        </m:rPr>
                        <a:rPr lang="en-IN" sz="3200">
                          <a:solidFill>
                            <a:schemeClr val="tx1"/>
                          </a:solidFill>
                        </a:rPr>
                        <m:t>⫫</m:t>
                      </m:r>
                      <m:r>
                        <a:rPr lang="en-IN" sz="3200" b="0" i="1" smtClean="0">
                          <a:solidFill>
                            <a:schemeClr val="tx1"/>
                          </a:solidFill>
                          <a:latin typeface="Cambria Math" panose="02040503050406030204" pitchFamily="18" charset="0"/>
                        </a:rPr>
                        <m:t> </m:t>
                      </m:r>
                      <m:r>
                        <a:rPr lang="en-IN" sz="3200" b="0" i="1" smtClean="0">
                          <a:solidFill>
                            <a:schemeClr val="tx1"/>
                          </a:solidFill>
                          <a:latin typeface="Cambria Math" panose="02040503050406030204" pitchFamily="18" charset="0"/>
                        </a:rPr>
                        <m:t>𝑋</m:t>
                      </m:r>
                    </m:oMath>
                  </a14:m>
                  <a:endParaRPr lang="en-IN" sz="3200" dirty="0" smtClean="0">
                    <a:solidFill>
                      <a:schemeClr val="tx1"/>
                    </a:solidFill>
                  </a:endParaRPr>
                </a:p>
                <a:p>
                  <a:r>
                    <a:rPr lang="en-IN" sz="3200" dirty="0" smtClean="0">
                      <a:solidFill>
                        <a:schemeClr val="tx1"/>
                      </a:solidFill>
                      <a:latin typeface="+mj-lt"/>
                    </a:rPr>
                    <a:t>However it is easy to see that we</a:t>
                  </a:r>
                </a:p>
                <a:p>
                  <a:r>
                    <a:rPr lang="en-IN" sz="3200" dirty="0" smtClean="0">
                      <a:solidFill>
                        <a:schemeClr val="tx1"/>
                      </a:solidFill>
                      <a:latin typeface="+mj-lt"/>
                    </a:rPr>
                    <a:t>do not have </a:t>
                  </a:r>
                  <a14:m>
                    <m:oMath xmlns:m="http://schemas.openxmlformats.org/officeDocument/2006/math">
                      <m:r>
                        <a:rPr lang="en-IN" sz="3200" i="1">
                          <a:solidFill>
                            <a:schemeClr val="tx1"/>
                          </a:solidFill>
                          <a:latin typeface="Cambria Math" panose="02040503050406030204" pitchFamily="18" charset="0"/>
                        </a:rPr>
                        <m:t>𝑋</m:t>
                      </m:r>
                      <m:r>
                        <m:rPr>
                          <m:nor/>
                        </m:rPr>
                        <a:rPr lang="en-IN" sz="3200">
                          <a:solidFill>
                            <a:schemeClr val="tx1"/>
                          </a:solidFill>
                          <a:latin typeface="Cambria Math" panose="02040503050406030204" pitchFamily="18" charset="0"/>
                        </a:rPr>
                        <m:t> </m:t>
                      </m:r>
                      <m:r>
                        <m:rPr>
                          <m:nor/>
                        </m:rPr>
                        <a:rPr lang="en-IN" sz="3200">
                          <a:solidFill>
                            <a:schemeClr val="tx1"/>
                          </a:solidFill>
                        </a:rPr>
                        <m:t>⫫</m:t>
                      </m:r>
                      <m:r>
                        <a:rPr lang="en-IN" sz="3200" i="1">
                          <a:solidFill>
                            <a:schemeClr val="tx1"/>
                          </a:solidFill>
                          <a:latin typeface="Cambria Math" panose="02040503050406030204" pitchFamily="18" charset="0"/>
                        </a:rPr>
                        <m:t> </m:t>
                      </m:r>
                      <m:r>
                        <a:rPr lang="en-IN" sz="3200" i="1">
                          <a:solidFill>
                            <a:schemeClr val="tx1"/>
                          </a:solidFill>
                          <a:latin typeface="Cambria Math" panose="02040503050406030204" pitchFamily="18" charset="0"/>
                        </a:rPr>
                        <m:t>𝑌</m:t>
                      </m:r>
                      <m:r>
                        <a:rPr lang="en-IN" sz="3200" b="0" i="1" smtClean="0">
                          <a:solidFill>
                            <a:schemeClr val="tx1"/>
                          </a:solidFill>
                          <a:latin typeface="Cambria Math" panose="02040503050406030204" pitchFamily="18" charset="0"/>
                        </a:rPr>
                        <m:t> | </m:t>
                      </m:r>
                      <m:r>
                        <a:rPr lang="en-IN" sz="3200" b="0" i="1" smtClean="0">
                          <a:solidFill>
                            <a:schemeClr val="tx1"/>
                          </a:solidFill>
                          <a:latin typeface="Cambria Math" panose="02040503050406030204" pitchFamily="18" charset="0"/>
                        </a:rPr>
                        <m:t>𝑍</m:t>
                      </m:r>
                    </m:oMath>
                  </a14:m>
                  <a:r>
                    <a:rPr lang="en-IN" sz="3200" dirty="0" smtClean="0">
                      <a:solidFill>
                        <a:schemeClr val="tx1"/>
                      </a:solidFill>
                    </a:rPr>
                    <a:t> </a:t>
                  </a:r>
                  <a:r>
                    <a:rPr lang="en-IN" sz="3200" dirty="0" smtClean="0">
                      <a:solidFill>
                        <a:schemeClr val="tx1"/>
                      </a:solidFill>
                      <a:latin typeface="+mj-lt"/>
                    </a:rPr>
                    <a:t>since</a:t>
                  </a:r>
                </a:p>
                <a:p>
                  <a14:m>
                    <m:oMath xmlns:m="http://schemas.openxmlformats.org/officeDocument/2006/math">
                      <m:r>
                        <a:rPr lang="en-IN" sz="3200" i="1" smtClean="0">
                          <a:solidFill>
                            <a:schemeClr val="tx1"/>
                          </a:solidFill>
                          <a:latin typeface="Cambria Math" panose="02040503050406030204" pitchFamily="18" charset="0"/>
                          <a:ea typeface="Cambria Math" panose="02040503050406030204" pitchFamily="18" charset="0"/>
                        </a:rPr>
                        <m:t>ℙ</m:t>
                      </m:r>
                      <m:d>
                        <m:dPr>
                          <m:begChr m:val="["/>
                          <m:endChr m:val="]"/>
                          <m:ctrlPr>
                            <a:rPr lang="en-IN" sz="3200" b="0" i="1" smtClean="0">
                              <a:solidFill>
                                <a:schemeClr val="tx1"/>
                              </a:solidFill>
                              <a:latin typeface="Cambria Math" panose="02040503050406030204" pitchFamily="18" charset="0"/>
                              <a:ea typeface="Cambria Math" panose="02040503050406030204" pitchFamily="18" charset="0"/>
                            </a:rPr>
                          </m:ctrlPr>
                        </m:dPr>
                        <m:e>
                          <m:r>
                            <a:rPr lang="en-IN" sz="3200" b="0" i="1" smtClean="0">
                              <a:solidFill>
                                <a:schemeClr val="tx1"/>
                              </a:solidFill>
                              <a:latin typeface="Cambria Math" panose="02040503050406030204" pitchFamily="18" charset="0"/>
                              <a:ea typeface="Cambria Math" panose="02040503050406030204" pitchFamily="18" charset="0"/>
                            </a:rPr>
                            <m:t>𝑋</m:t>
                          </m:r>
                          <m:r>
                            <a:rPr lang="en-IN" sz="3200" b="0" i="1" smtClean="0">
                              <a:solidFill>
                                <a:schemeClr val="tx1"/>
                              </a:solidFill>
                              <a:latin typeface="Cambria Math" panose="02040503050406030204" pitchFamily="18" charset="0"/>
                              <a:ea typeface="Cambria Math" panose="02040503050406030204" pitchFamily="18" charset="0"/>
                            </a:rPr>
                            <m:t>=2,</m:t>
                          </m:r>
                          <m:r>
                            <a:rPr lang="en-IN" sz="3200" b="0" i="1" smtClean="0">
                              <a:solidFill>
                                <a:schemeClr val="tx1"/>
                              </a:solidFill>
                              <a:latin typeface="Cambria Math" panose="02040503050406030204" pitchFamily="18" charset="0"/>
                              <a:ea typeface="Cambria Math" panose="02040503050406030204" pitchFamily="18" charset="0"/>
                            </a:rPr>
                            <m:t>𝑌</m:t>
                          </m:r>
                          <m:r>
                            <a:rPr lang="en-IN" sz="3200" b="0" i="1" smtClean="0">
                              <a:solidFill>
                                <a:schemeClr val="tx1"/>
                              </a:solidFill>
                              <a:latin typeface="Cambria Math" panose="02040503050406030204" pitchFamily="18" charset="0"/>
                              <a:ea typeface="Cambria Math" panose="02040503050406030204" pitchFamily="18" charset="0"/>
                            </a:rPr>
                            <m:t>=2 | </m:t>
                          </m:r>
                          <m:r>
                            <a:rPr lang="en-IN" sz="3200" b="0" i="1" smtClean="0">
                              <a:solidFill>
                                <a:schemeClr val="tx1"/>
                              </a:solidFill>
                              <a:latin typeface="Cambria Math" panose="02040503050406030204" pitchFamily="18" charset="0"/>
                              <a:ea typeface="Cambria Math" panose="02040503050406030204" pitchFamily="18" charset="0"/>
                            </a:rPr>
                            <m:t>𝑍</m:t>
                          </m:r>
                          <m:r>
                            <a:rPr lang="en-IN" sz="3200" b="0" i="1" smtClean="0">
                              <a:solidFill>
                                <a:schemeClr val="tx1"/>
                              </a:solidFill>
                              <a:latin typeface="Cambria Math" panose="02040503050406030204" pitchFamily="18" charset="0"/>
                              <a:ea typeface="Cambria Math" panose="02040503050406030204" pitchFamily="18" charset="0"/>
                            </a:rPr>
                            <m:t>=1</m:t>
                          </m:r>
                        </m:e>
                      </m:d>
                      <m:r>
                        <a:rPr lang="en-IN" sz="3200" b="0" i="1" smtClean="0">
                          <a:solidFill>
                            <a:schemeClr val="tx1"/>
                          </a:solidFill>
                          <a:latin typeface="Cambria Math" panose="02040503050406030204" pitchFamily="18" charset="0"/>
                          <a:ea typeface="Cambria Math" panose="02040503050406030204" pitchFamily="18" charset="0"/>
                        </a:rPr>
                        <m:t>=0≠</m:t>
                      </m:r>
                    </m:oMath>
                  </a14:m>
                  <a:r>
                    <a:rPr lang="en-IN" sz="3200" dirty="0" smtClean="0">
                      <a:solidFill>
                        <a:schemeClr val="tx1"/>
                      </a:solidFill>
                    </a:rPr>
                    <a:t> </a:t>
                  </a:r>
                </a:p>
                <a:p>
                  <a14:m>
                    <m:oMath xmlns:m="http://schemas.openxmlformats.org/officeDocument/2006/math">
                      <m:r>
                        <a:rPr lang="en-IN" sz="2800" i="1">
                          <a:solidFill>
                            <a:schemeClr val="tx1"/>
                          </a:solidFill>
                          <a:latin typeface="Cambria Math" panose="02040503050406030204" pitchFamily="18" charset="0"/>
                          <a:ea typeface="Cambria Math" panose="02040503050406030204" pitchFamily="18" charset="0"/>
                        </a:rPr>
                        <m:t>ℙ</m:t>
                      </m:r>
                      <m:d>
                        <m:dPr>
                          <m:begChr m:val="["/>
                          <m:endChr m:val="]"/>
                          <m:ctrlPr>
                            <a:rPr lang="en-IN" sz="2800" i="1">
                              <a:solidFill>
                                <a:schemeClr val="tx1"/>
                              </a:solidFill>
                              <a:latin typeface="Cambria Math" panose="02040503050406030204" pitchFamily="18" charset="0"/>
                              <a:ea typeface="Cambria Math" panose="02040503050406030204" pitchFamily="18" charset="0"/>
                            </a:rPr>
                          </m:ctrlPr>
                        </m:dPr>
                        <m:e>
                          <m:r>
                            <a:rPr lang="en-IN" sz="2800" i="1">
                              <a:solidFill>
                                <a:schemeClr val="tx1"/>
                              </a:solidFill>
                              <a:latin typeface="Cambria Math" panose="02040503050406030204" pitchFamily="18" charset="0"/>
                              <a:ea typeface="Cambria Math" panose="02040503050406030204" pitchFamily="18" charset="0"/>
                            </a:rPr>
                            <m:t>𝑋</m:t>
                          </m:r>
                          <m:r>
                            <a:rPr lang="en-IN" sz="2800" i="1">
                              <a:solidFill>
                                <a:schemeClr val="tx1"/>
                              </a:solidFill>
                              <a:latin typeface="Cambria Math" panose="02040503050406030204" pitchFamily="18" charset="0"/>
                              <a:ea typeface="Cambria Math" panose="02040503050406030204" pitchFamily="18" charset="0"/>
                            </a:rPr>
                            <m:t>=2 | </m:t>
                          </m:r>
                          <m:r>
                            <a:rPr lang="en-IN" sz="2800" i="1">
                              <a:solidFill>
                                <a:schemeClr val="tx1"/>
                              </a:solidFill>
                              <a:latin typeface="Cambria Math" panose="02040503050406030204" pitchFamily="18" charset="0"/>
                              <a:ea typeface="Cambria Math" panose="02040503050406030204" pitchFamily="18" charset="0"/>
                            </a:rPr>
                            <m:t>𝑍</m:t>
                          </m:r>
                          <m:r>
                            <a:rPr lang="en-IN" sz="2800" i="1">
                              <a:solidFill>
                                <a:schemeClr val="tx1"/>
                              </a:solidFill>
                              <a:latin typeface="Cambria Math" panose="02040503050406030204" pitchFamily="18" charset="0"/>
                              <a:ea typeface="Cambria Math" panose="02040503050406030204" pitchFamily="18" charset="0"/>
                            </a:rPr>
                            <m:t>=1</m:t>
                          </m:r>
                        </m:e>
                      </m:d>
                      <m:r>
                        <a:rPr lang="en-IN" sz="2800" b="0" i="1" smtClean="0">
                          <a:solidFill>
                            <a:schemeClr val="tx1"/>
                          </a:solidFill>
                          <a:latin typeface="Cambria Math" panose="02040503050406030204" pitchFamily="18" charset="0"/>
                          <a:ea typeface="Cambria Math" panose="02040503050406030204" pitchFamily="18" charset="0"/>
                        </a:rPr>
                        <m:t>⋅</m:t>
                      </m:r>
                      <m:r>
                        <a:rPr lang="en-IN" sz="2800" i="1">
                          <a:solidFill>
                            <a:schemeClr val="tx1"/>
                          </a:solidFill>
                          <a:latin typeface="Cambria Math" panose="02040503050406030204" pitchFamily="18" charset="0"/>
                          <a:ea typeface="Cambria Math" panose="02040503050406030204" pitchFamily="18" charset="0"/>
                        </a:rPr>
                        <m:t>ℙ</m:t>
                      </m:r>
                      <m:d>
                        <m:dPr>
                          <m:begChr m:val="["/>
                          <m:endChr m:val="]"/>
                          <m:ctrlPr>
                            <a:rPr lang="en-IN" sz="2800" i="1">
                              <a:solidFill>
                                <a:schemeClr val="tx1"/>
                              </a:solidFill>
                              <a:latin typeface="Cambria Math" panose="02040503050406030204" pitchFamily="18" charset="0"/>
                              <a:ea typeface="Cambria Math" panose="02040503050406030204" pitchFamily="18" charset="0"/>
                            </a:rPr>
                          </m:ctrlPr>
                        </m:dPr>
                        <m:e>
                          <m:r>
                            <a:rPr lang="en-IN" sz="2800" i="1">
                              <a:solidFill>
                                <a:schemeClr val="tx1"/>
                              </a:solidFill>
                              <a:latin typeface="Cambria Math" panose="02040503050406030204" pitchFamily="18" charset="0"/>
                              <a:ea typeface="Cambria Math" panose="02040503050406030204" pitchFamily="18" charset="0"/>
                            </a:rPr>
                            <m:t>𝑌</m:t>
                          </m:r>
                          <m:r>
                            <a:rPr lang="en-IN" sz="2800" i="1">
                              <a:solidFill>
                                <a:schemeClr val="tx1"/>
                              </a:solidFill>
                              <a:latin typeface="Cambria Math" panose="02040503050406030204" pitchFamily="18" charset="0"/>
                              <a:ea typeface="Cambria Math" panose="02040503050406030204" pitchFamily="18" charset="0"/>
                            </a:rPr>
                            <m:t>=2 | </m:t>
                          </m:r>
                          <m:r>
                            <a:rPr lang="en-IN" sz="2800" i="1">
                              <a:solidFill>
                                <a:schemeClr val="tx1"/>
                              </a:solidFill>
                              <a:latin typeface="Cambria Math" panose="02040503050406030204" pitchFamily="18" charset="0"/>
                              <a:ea typeface="Cambria Math" panose="02040503050406030204" pitchFamily="18" charset="0"/>
                            </a:rPr>
                            <m:t>𝑍</m:t>
                          </m:r>
                          <m:r>
                            <a:rPr lang="en-IN" sz="2800" i="1">
                              <a:solidFill>
                                <a:schemeClr val="tx1"/>
                              </a:solidFill>
                              <a:latin typeface="Cambria Math" panose="02040503050406030204" pitchFamily="18" charset="0"/>
                              <a:ea typeface="Cambria Math" panose="02040503050406030204" pitchFamily="18" charset="0"/>
                            </a:rPr>
                            <m:t>=1</m:t>
                          </m:r>
                        </m:e>
                      </m:d>
                    </m:oMath>
                  </a14:m>
                  <a:r>
                    <a:rPr lang="en-IN" sz="3200" dirty="0" smtClean="0">
                      <a:solidFill>
                        <a:schemeClr val="tx1"/>
                      </a:solidFill>
                      <a:latin typeface="+mj-lt"/>
                    </a:rPr>
                    <a:t> </a:t>
                  </a:r>
                  <a:endParaRPr lang="en-IN" sz="3200" dirty="0">
                    <a:solidFill>
                      <a:schemeClr val="tx1"/>
                    </a:solidFill>
                    <a:latin typeface="+mj-lt"/>
                  </a:endParaRPr>
                </a:p>
              </p:txBody>
            </p:sp>
          </mc:Choice>
          <mc:Fallback xmlns="">
            <p:sp>
              <p:nvSpPr>
                <p:cNvPr id="78" name="Rectangle 77"/>
                <p:cNvSpPr>
                  <a:spLocks noRot="1" noChangeAspect="1" noMove="1" noResize="1" noEditPoints="1" noAdjustHandles="1" noChangeArrowheads="1" noChangeShapeType="1" noTextEdit="1"/>
                </p:cNvSpPr>
                <p:nvPr/>
              </p:nvSpPr>
              <p:spPr>
                <a:xfrm>
                  <a:off x="457200" y="2054943"/>
                  <a:ext cx="11587316" cy="4542503"/>
                </a:xfrm>
                <a:prstGeom prst="rect">
                  <a:avLst/>
                </a:prstGeom>
                <a:blipFill>
                  <a:blip r:embed="rId3"/>
                  <a:stretch>
                    <a:fillRect l="-1154"/>
                  </a:stretch>
                </a:blipFill>
                <a:ln w="38100">
                  <a:solidFill>
                    <a:schemeClr val="tx1"/>
                  </a:solidFill>
                </a:ln>
              </p:spPr>
              <p:txBody>
                <a:bodyPr/>
                <a:lstStyle/>
                <a:p>
                  <a:r>
                    <a:rPr lang="en-IN">
                      <a:noFill/>
                    </a:rPr>
                    <a:t> </a:t>
                  </a:r>
                </a:p>
              </p:txBody>
            </p:sp>
          </mc:Fallback>
        </mc:AlternateContent>
        <p:grpSp>
          <p:nvGrpSpPr>
            <p:cNvPr id="79" name="Group 78"/>
            <p:cNvGrpSpPr/>
            <p:nvPr/>
          </p:nvGrpSpPr>
          <p:grpSpPr>
            <a:xfrm>
              <a:off x="6179284" y="2270421"/>
              <a:ext cx="770562" cy="4093341"/>
              <a:chOff x="6179284" y="2270421"/>
              <a:chExt cx="770562" cy="4093341"/>
            </a:xfrm>
          </p:grpSpPr>
          <p:sp>
            <p:nvSpPr>
              <p:cNvPr id="105" name="Oval 104"/>
              <p:cNvSpPr/>
              <p:nvPr/>
            </p:nvSpPr>
            <p:spPr>
              <a:xfrm>
                <a:off x="6179284" y="2270421"/>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106" name="Oval 105"/>
              <p:cNvSpPr/>
              <p:nvPr/>
            </p:nvSpPr>
            <p:spPr>
              <a:xfrm>
                <a:off x="6179284" y="337801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107" name="Oval 106"/>
              <p:cNvSpPr/>
              <p:nvPr/>
            </p:nvSpPr>
            <p:spPr>
              <a:xfrm>
                <a:off x="6179284" y="448560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108" name="Oval 107"/>
              <p:cNvSpPr/>
              <p:nvPr/>
            </p:nvSpPr>
            <p:spPr>
              <a:xfrm>
                <a:off x="6179284" y="559320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80" name="Group 79"/>
            <p:cNvGrpSpPr/>
            <p:nvPr/>
          </p:nvGrpSpPr>
          <p:grpSpPr>
            <a:xfrm>
              <a:off x="7160051" y="2270421"/>
              <a:ext cx="770562" cy="4093341"/>
              <a:chOff x="7160051" y="2270421"/>
              <a:chExt cx="770562" cy="4093341"/>
            </a:xfrm>
          </p:grpSpPr>
          <p:sp>
            <p:nvSpPr>
              <p:cNvPr id="101" name="Oval 100"/>
              <p:cNvSpPr/>
              <p:nvPr/>
            </p:nvSpPr>
            <p:spPr>
              <a:xfrm>
                <a:off x="7160051" y="2270421"/>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02" name="Oval 101"/>
              <p:cNvSpPr/>
              <p:nvPr/>
            </p:nvSpPr>
            <p:spPr>
              <a:xfrm>
                <a:off x="7160051" y="337801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03" name="Oval 102"/>
              <p:cNvSpPr/>
              <p:nvPr/>
            </p:nvSpPr>
            <p:spPr>
              <a:xfrm>
                <a:off x="7160051" y="448560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04" name="Oval 103"/>
              <p:cNvSpPr/>
              <p:nvPr/>
            </p:nvSpPr>
            <p:spPr>
              <a:xfrm>
                <a:off x="7160051" y="559320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81" name="Group 80"/>
            <p:cNvGrpSpPr/>
            <p:nvPr/>
          </p:nvGrpSpPr>
          <p:grpSpPr>
            <a:xfrm>
              <a:off x="8140818" y="2270421"/>
              <a:ext cx="770562" cy="4093341"/>
              <a:chOff x="8140818" y="2270421"/>
              <a:chExt cx="770562" cy="4093341"/>
            </a:xfrm>
          </p:grpSpPr>
          <p:sp>
            <p:nvSpPr>
              <p:cNvPr id="97" name="Oval 96"/>
              <p:cNvSpPr/>
              <p:nvPr/>
            </p:nvSpPr>
            <p:spPr>
              <a:xfrm>
                <a:off x="8140818" y="2270421"/>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98" name="Oval 97"/>
              <p:cNvSpPr/>
              <p:nvPr/>
            </p:nvSpPr>
            <p:spPr>
              <a:xfrm>
                <a:off x="8140818" y="337801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99" name="Oval 98"/>
              <p:cNvSpPr/>
              <p:nvPr/>
            </p:nvSpPr>
            <p:spPr>
              <a:xfrm>
                <a:off x="8140818" y="4485607"/>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00" name="Oval 99"/>
              <p:cNvSpPr/>
              <p:nvPr/>
            </p:nvSpPr>
            <p:spPr>
              <a:xfrm>
                <a:off x="8140818" y="559320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82" name="Group 81"/>
            <p:cNvGrpSpPr/>
            <p:nvPr/>
          </p:nvGrpSpPr>
          <p:grpSpPr>
            <a:xfrm>
              <a:off x="9121585" y="2270421"/>
              <a:ext cx="770562" cy="4093341"/>
              <a:chOff x="9121585" y="2270421"/>
              <a:chExt cx="770562" cy="4093341"/>
            </a:xfrm>
          </p:grpSpPr>
          <p:sp>
            <p:nvSpPr>
              <p:cNvPr id="93" name="Oval 92"/>
              <p:cNvSpPr/>
              <p:nvPr/>
            </p:nvSpPr>
            <p:spPr>
              <a:xfrm>
                <a:off x="9121585" y="2270421"/>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94" name="Oval 93"/>
              <p:cNvSpPr/>
              <p:nvPr/>
            </p:nvSpPr>
            <p:spPr>
              <a:xfrm>
                <a:off x="9121585" y="337801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95" name="Oval 94"/>
              <p:cNvSpPr/>
              <p:nvPr/>
            </p:nvSpPr>
            <p:spPr>
              <a:xfrm>
                <a:off x="9121585" y="448560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96" name="Oval 95"/>
              <p:cNvSpPr/>
              <p:nvPr/>
            </p:nvSpPr>
            <p:spPr>
              <a:xfrm>
                <a:off x="9121585" y="559320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83" name="Group 82"/>
            <p:cNvGrpSpPr/>
            <p:nvPr/>
          </p:nvGrpSpPr>
          <p:grpSpPr>
            <a:xfrm>
              <a:off x="10102352" y="2270421"/>
              <a:ext cx="770562" cy="4093341"/>
              <a:chOff x="10102352" y="2270421"/>
              <a:chExt cx="770562" cy="4093341"/>
            </a:xfrm>
          </p:grpSpPr>
          <p:sp>
            <p:nvSpPr>
              <p:cNvPr id="89" name="Oval 88"/>
              <p:cNvSpPr/>
              <p:nvPr/>
            </p:nvSpPr>
            <p:spPr>
              <a:xfrm>
                <a:off x="10102352" y="2270421"/>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90" name="Oval 89"/>
              <p:cNvSpPr/>
              <p:nvPr/>
            </p:nvSpPr>
            <p:spPr>
              <a:xfrm>
                <a:off x="10102352" y="337801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91" name="Oval 90"/>
              <p:cNvSpPr/>
              <p:nvPr/>
            </p:nvSpPr>
            <p:spPr>
              <a:xfrm>
                <a:off x="10102352" y="4485607"/>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92" name="Oval 91"/>
              <p:cNvSpPr/>
              <p:nvPr/>
            </p:nvSpPr>
            <p:spPr>
              <a:xfrm>
                <a:off x="10102352" y="559320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84" name="Group 83"/>
            <p:cNvGrpSpPr/>
            <p:nvPr/>
          </p:nvGrpSpPr>
          <p:grpSpPr>
            <a:xfrm>
              <a:off x="11083120" y="2270421"/>
              <a:ext cx="770562" cy="4093341"/>
              <a:chOff x="11083120" y="2270421"/>
              <a:chExt cx="770562" cy="4093341"/>
            </a:xfrm>
          </p:grpSpPr>
          <p:sp>
            <p:nvSpPr>
              <p:cNvPr id="85" name="Oval 84"/>
              <p:cNvSpPr/>
              <p:nvPr/>
            </p:nvSpPr>
            <p:spPr>
              <a:xfrm>
                <a:off x="11083120" y="2270421"/>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86" name="Oval 85"/>
              <p:cNvSpPr/>
              <p:nvPr/>
            </p:nvSpPr>
            <p:spPr>
              <a:xfrm>
                <a:off x="11083120" y="337801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87" name="Oval 86"/>
              <p:cNvSpPr/>
              <p:nvPr/>
            </p:nvSpPr>
            <p:spPr>
              <a:xfrm>
                <a:off x="11083120" y="448560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88" name="Oval 87"/>
              <p:cNvSpPr/>
              <p:nvPr/>
            </p:nvSpPr>
            <p:spPr>
              <a:xfrm>
                <a:off x="11083120" y="559320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mc:AlternateContent xmlns:mc="http://schemas.openxmlformats.org/markup-compatibility/2006" xmlns:a14="http://schemas.microsoft.com/office/drawing/2010/main">
        <mc:Choice Requires="a14">
          <p:sp>
            <p:nvSpPr>
              <p:cNvPr id="109" name="Right Arrow Callout 108"/>
              <p:cNvSpPr/>
              <p:nvPr/>
            </p:nvSpPr>
            <p:spPr>
              <a:xfrm>
                <a:off x="4217751" y="2863663"/>
                <a:ext cx="1818526" cy="691628"/>
              </a:xfrm>
              <a:prstGeom prst="rightArrowCallou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=1</m:t>
                      </m:r>
                    </m:oMath>
                  </m:oMathPara>
                </a14:m>
                <a:endParaRPr lang="en-IN" sz="2400" dirty="0"/>
              </a:p>
            </p:txBody>
          </p:sp>
        </mc:Choice>
        <mc:Fallback xmlns="">
          <p:sp>
            <p:nvSpPr>
              <p:cNvPr id="109" name="Right Arrow Callout 108"/>
              <p:cNvSpPr>
                <a:spLocks noRot="1" noChangeAspect="1" noMove="1" noResize="1" noEditPoints="1" noAdjustHandles="1" noChangeArrowheads="1" noChangeShapeType="1" noTextEdit="1"/>
              </p:cNvSpPr>
              <p:nvPr/>
            </p:nvSpPr>
            <p:spPr>
              <a:xfrm>
                <a:off x="4217751" y="2863663"/>
                <a:ext cx="1818526" cy="691628"/>
              </a:xfrm>
              <a:prstGeom prst="rightArrowCallout">
                <a:avLst/>
              </a:prstGeom>
              <a:blipFill>
                <a:blip r:embed="rId4"/>
                <a:stretch>
                  <a:fillRect/>
                </a:stretch>
              </a:blipFill>
              <a:ln w="38100">
                <a:solidFill>
                  <a:schemeClr val="accent5"/>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0" name="Right Arrow Callout 109"/>
              <p:cNvSpPr/>
              <p:nvPr/>
            </p:nvSpPr>
            <p:spPr>
              <a:xfrm>
                <a:off x="4217751" y="5055639"/>
                <a:ext cx="1818526" cy="691628"/>
              </a:xfrm>
              <a:prstGeom prst="rightArrowCallou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=2</m:t>
                      </m:r>
                    </m:oMath>
                  </m:oMathPara>
                </a14:m>
                <a:endParaRPr lang="en-IN" sz="2400" dirty="0"/>
              </a:p>
            </p:txBody>
          </p:sp>
        </mc:Choice>
        <mc:Fallback xmlns="">
          <p:sp>
            <p:nvSpPr>
              <p:cNvPr id="110" name="Right Arrow Callout 109"/>
              <p:cNvSpPr>
                <a:spLocks noRot="1" noChangeAspect="1" noMove="1" noResize="1" noEditPoints="1" noAdjustHandles="1" noChangeArrowheads="1" noChangeShapeType="1" noTextEdit="1"/>
              </p:cNvSpPr>
              <p:nvPr/>
            </p:nvSpPr>
            <p:spPr>
              <a:xfrm>
                <a:off x="4217751" y="5055639"/>
                <a:ext cx="1818526" cy="691628"/>
              </a:xfrm>
              <a:prstGeom prst="rightArrowCallout">
                <a:avLst/>
              </a:prstGeom>
              <a:blipFill>
                <a:blip r:embed="rId5"/>
                <a:stretch>
                  <a:fillRect/>
                </a:stretch>
              </a:blipFill>
              <a:ln w="38100">
                <a:solidFill>
                  <a:schemeClr val="accent5"/>
                </a:solidFill>
              </a:ln>
            </p:spPr>
            <p:txBody>
              <a:bodyPr/>
              <a:lstStyle/>
              <a:p>
                <a:r>
                  <a:rPr lang="en-IN">
                    <a:noFill/>
                  </a:rPr>
                  <a:t> </a:t>
                </a:r>
              </a:p>
            </p:txBody>
          </p:sp>
        </mc:Fallback>
      </mc:AlternateContent>
      <p:sp>
        <p:nvSpPr>
          <p:cNvPr id="113" name="Rectangle 112"/>
          <p:cNvSpPr/>
          <p:nvPr/>
        </p:nvSpPr>
        <p:spPr>
          <a:xfrm>
            <a:off x="6053517" y="2168914"/>
            <a:ext cx="5885054" cy="2084744"/>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14" name="Rectangle 113"/>
          <p:cNvSpPr/>
          <p:nvPr/>
        </p:nvSpPr>
        <p:spPr>
          <a:xfrm>
            <a:off x="6053517" y="4402177"/>
            <a:ext cx="5885054" cy="2046749"/>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5945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left)">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wipe(left)">
                                      <p:cBhvr>
                                        <p:cTn id="32" dur="500"/>
                                        <p:tgtEl>
                                          <p:spTgt spid="10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wipe(left)">
                                      <p:cBhvr>
                                        <p:cTn id="35" dur="500"/>
                                        <p:tgtEl>
                                          <p:spTgt spid="110"/>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wipe(left)">
                                      <p:cBhvr>
                                        <p:cTn id="39" dur="500"/>
                                        <p:tgtEl>
                                          <p:spTgt spid="113"/>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wipe(left)">
                                      <p:cBhvr>
                                        <p:cTn id="42" dur="5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0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0"/>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1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9" grpId="0" uiExpand="1" animBg="1"/>
      <p:bldP spid="109" grpId="1" uiExpand="1" animBg="1"/>
      <p:bldP spid="110" grpId="0" uiExpand="1" animBg="1"/>
      <p:bldP spid="110" grpId="1" uiExpand="1" animBg="1"/>
      <p:bldP spid="113" grpId="0" uiExpand="1" animBg="1"/>
      <p:bldP spid="113" grpId="1" animBg="1"/>
      <p:bldP spid="114" grpId="0" uiExpand="1" animBg="1"/>
      <p:bldP spid="11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Independence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If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r>
                      <a:rPr lang="en-IN" b="0" i="1" smtClean="0">
                        <a:latin typeface="Cambria Math" panose="02040503050406030204" pitchFamily="18" charset="0"/>
                      </a:rPr>
                      <m:t>,</m:t>
                    </m:r>
                    <m:r>
                      <a:rPr lang="en-IN" b="0" i="1" smtClean="0">
                        <a:latin typeface="Cambria Math" panose="02040503050406030204" pitchFamily="18" charset="0"/>
                      </a:rPr>
                      <m:t>𝑍</m:t>
                    </m:r>
                  </m:oMath>
                </a14:m>
                <a:r>
                  <a:rPr lang="en-IN" dirty="0" smtClean="0"/>
                  <a:t> are three </a:t>
                </a:r>
                <a:r>
                  <a:rPr lang="en-IN" dirty="0" err="1" smtClean="0"/>
                  <a:t>r.v.s</a:t>
                </a:r>
                <a:r>
                  <a:rPr lang="en-IN" dirty="0" smtClean="0"/>
                  <a:t> such that for all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𝑍</m:t>
                        </m:r>
                      </m:sub>
                    </m:sSub>
                  </m:oMath>
                </a14:m>
                <a:r>
                  <a:rPr lang="en-IN" dirty="0" smtClean="0"/>
                  <a:t> we have</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e>
                    </m:d>
                  </m:oMath>
                </a14:m>
                <a:endParaRPr lang="en-IN" dirty="0" smtClean="0"/>
              </a:p>
              <a:p>
                <a:r>
                  <a:rPr lang="en-IN" dirty="0" smtClean="0"/>
                  <a:t>then we say that </a:t>
                </a:r>
                <a14:m>
                  <m:oMath xmlns:m="http://schemas.openxmlformats.org/officeDocument/2006/math">
                    <m:r>
                      <a:rPr lang="en-IN" b="0" i="1" smtClean="0">
                        <a:latin typeface="Cambria Math" panose="02040503050406030204" pitchFamily="18" charset="0"/>
                      </a:rPr>
                      <m:t>𝑋</m:t>
                    </m:r>
                  </m:oMath>
                </a14:m>
                <a:r>
                  <a:rPr lang="en-IN" dirty="0" smtClean="0"/>
                  <a:t> and </a:t>
                </a:r>
                <a14:m>
                  <m:oMath xmlns:m="http://schemas.openxmlformats.org/officeDocument/2006/math">
                    <m:r>
                      <a:rPr lang="en-IN" b="0" i="1" smtClean="0">
                        <a:latin typeface="Cambria Math" panose="02040503050406030204" pitchFamily="18" charset="0"/>
                      </a:rPr>
                      <m:t>𝑌</m:t>
                    </m:r>
                  </m:oMath>
                </a14:m>
                <a:r>
                  <a:rPr lang="en-IN" dirty="0" smtClean="0"/>
                  <a:t> are </a:t>
                </a:r>
                <a:r>
                  <a:rPr lang="en-IN" i="1" dirty="0" smtClean="0"/>
                  <a:t>conditionally independent</a:t>
                </a:r>
                <a:r>
                  <a:rPr lang="en-IN" dirty="0" smtClean="0"/>
                  <a:t> given </a:t>
                </a:r>
                <a14:m>
                  <m:oMath xmlns:m="http://schemas.openxmlformats.org/officeDocument/2006/math">
                    <m:r>
                      <a:rPr lang="en-IN" b="0" i="1" smtClean="0">
                        <a:latin typeface="Cambria Math" panose="02040503050406030204" pitchFamily="18" charset="0"/>
                      </a:rPr>
                      <m:t>𝑍</m:t>
                    </m:r>
                  </m:oMath>
                </a14:m>
                <a:endParaRPr lang="en-IN" dirty="0" smtClean="0"/>
              </a:p>
              <a:p>
                <a:r>
                  <a:rPr lang="en-IN" b="1" dirty="0" smtClean="0"/>
                  <a:t>Notation</a:t>
                </a:r>
                <a:r>
                  <a:rPr lang="en-IN" dirty="0" smtClean="0"/>
                  <a:t>: </a:t>
                </a:r>
                <a14:m>
                  <m:oMath xmlns:m="http://schemas.openxmlformats.org/officeDocument/2006/math">
                    <m:r>
                      <a:rPr lang="en-IN" i="1">
                        <a:solidFill>
                          <a:schemeClr val="tx1"/>
                        </a:solidFill>
                        <a:latin typeface="Cambria Math" panose="02040503050406030204" pitchFamily="18" charset="0"/>
                      </a:rPr>
                      <m:t>𝑋</m:t>
                    </m:r>
                    <m:r>
                      <m:rPr>
                        <m:nor/>
                      </m:rPr>
                      <a:rPr lang="en-IN">
                        <a:solidFill>
                          <a:schemeClr val="tx1"/>
                        </a:solidFill>
                        <a:latin typeface="Cambria Math" panose="02040503050406030204" pitchFamily="18" charset="0"/>
                      </a:rPr>
                      <m:t> </m:t>
                    </m:r>
                    <m:r>
                      <m:rPr>
                        <m:nor/>
                      </m:rPr>
                      <a:rPr lang="en-IN">
                        <a:solidFill>
                          <a:schemeClr val="tx1"/>
                        </a:solidFill>
                      </a:rPr>
                      <m:t>⫫</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𝑌</m:t>
                    </m:r>
                    <m:r>
                      <a:rPr lang="en-IN" b="0" i="0" smtClean="0">
                        <a:solidFill>
                          <a:schemeClr val="tx1"/>
                        </a:solidFill>
                        <a:latin typeface="Cambria Math" panose="02040503050406030204" pitchFamily="18" charset="0"/>
                      </a:rPr>
                      <m:t> | </m:t>
                    </m:r>
                    <m:r>
                      <a:rPr lang="en-IN" b="0" i="1" smtClean="0">
                        <a:solidFill>
                          <a:schemeClr val="tx1"/>
                        </a:solidFill>
                        <a:latin typeface="Cambria Math" panose="02040503050406030204" pitchFamily="18" charset="0"/>
                      </a:rPr>
                      <m:t>𝑍</m:t>
                    </m:r>
                  </m:oMath>
                </a14:m>
                <a:endParaRPr lang="en-IN" dirty="0" smtClean="0"/>
              </a:p>
              <a:p>
                <a:r>
                  <a:rPr lang="en-IN" dirty="0" smtClean="0"/>
                  <a:t>If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dirty="0" smtClean="0"/>
                  <a:t> are independent, then it is not necessary that they continue to be independent even if conditioned on a third random variable</a:t>
                </a:r>
              </a:p>
              <a:p>
                <a:r>
                  <a:rPr lang="en-IN" dirty="0" smtClean="0"/>
                  <a:t>Even if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dirty="0" smtClean="0"/>
                  <a:t> are not independent, it is still possible that there may exist a third random variable </a:t>
                </a:r>
                <a14:m>
                  <m:oMath xmlns:m="http://schemas.openxmlformats.org/officeDocument/2006/math">
                    <m:r>
                      <a:rPr lang="en-IN" b="0" i="1" smtClean="0">
                        <a:latin typeface="Cambria Math" panose="02040503050406030204" pitchFamily="18" charset="0"/>
                      </a:rPr>
                      <m:t>𝑍</m:t>
                    </m:r>
                  </m:oMath>
                </a14:m>
                <a:r>
                  <a:rPr lang="en-IN" dirty="0" smtClean="0"/>
                  <a:t> such that makes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dirty="0" smtClean="0"/>
                  <a:t> conditionally independent i.e. </a:t>
                </a:r>
                <a14:m>
                  <m:oMath xmlns:m="http://schemas.openxmlformats.org/officeDocument/2006/math">
                    <m:r>
                      <a:rPr lang="en-IN" i="1">
                        <a:solidFill>
                          <a:schemeClr val="tx1"/>
                        </a:solidFill>
                        <a:latin typeface="Cambria Math" panose="02040503050406030204" pitchFamily="18" charset="0"/>
                      </a:rPr>
                      <m:t>𝑋</m:t>
                    </m:r>
                    <m:r>
                      <m:rPr>
                        <m:nor/>
                      </m:rPr>
                      <a:rPr lang="en-IN">
                        <a:solidFill>
                          <a:schemeClr val="tx1"/>
                        </a:solidFill>
                        <a:latin typeface="Cambria Math" panose="02040503050406030204" pitchFamily="18" charset="0"/>
                      </a:rPr>
                      <m:t> </m:t>
                    </m:r>
                    <m:r>
                      <m:rPr>
                        <m:nor/>
                      </m:rPr>
                      <a:rPr lang="en-IN">
                        <a:solidFill>
                          <a:schemeClr val="tx1"/>
                        </a:solidFill>
                      </a:rPr>
                      <m:t>⫫</m:t>
                    </m:r>
                    <m:r>
                      <a:rPr lang="en-IN" i="1">
                        <a:solidFill>
                          <a:schemeClr val="tx1"/>
                        </a:solidFill>
                        <a:latin typeface="Cambria Math" panose="02040503050406030204" pitchFamily="18" charset="0"/>
                      </a:rPr>
                      <m:t> </m:t>
                    </m:r>
                    <m:r>
                      <a:rPr lang="en-IN" i="1">
                        <a:solidFill>
                          <a:schemeClr val="tx1"/>
                        </a:solidFill>
                        <a:latin typeface="Cambria Math" panose="02040503050406030204" pitchFamily="18" charset="0"/>
                      </a:rPr>
                      <m:t>𝑌</m:t>
                    </m:r>
                    <m:r>
                      <a:rPr lang="en-IN">
                        <a:solidFill>
                          <a:schemeClr val="tx1"/>
                        </a:solidFill>
                        <a:latin typeface="Cambria Math" panose="02040503050406030204" pitchFamily="18" charset="0"/>
                      </a:rPr>
                      <m:t> | </m:t>
                    </m:r>
                    <m:r>
                      <a:rPr lang="en-IN" i="1">
                        <a:solidFill>
                          <a:schemeClr val="tx1"/>
                        </a:solidFill>
                        <a:latin typeface="Cambria Math" panose="02040503050406030204" pitchFamily="18" charset="0"/>
                      </a:rPr>
                      <m:t>𝑍</m:t>
                    </m:r>
                  </m:oMath>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51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11</a:t>
            </a:fld>
            <a:endParaRPr lang="en-US"/>
          </a:p>
        </p:txBody>
      </p:sp>
      <p:grpSp>
        <p:nvGrpSpPr>
          <p:cNvPr id="5" name="Group 4"/>
          <p:cNvGrpSpPr/>
          <p:nvPr/>
        </p:nvGrpSpPr>
        <p:grpSpPr>
          <a:xfrm>
            <a:off x="427910" y="2065106"/>
            <a:ext cx="11758761" cy="4581500"/>
            <a:chOff x="437535" y="2065106"/>
            <a:chExt cx="11758761" cy="4581500"/>
          </a:xfrm>
        </p:grpSpPr>
        <mc:AlternateContent xmlns:mc="http://schemas.openxmlformats.org/markup-compatibility/2006" xmlns:a14="http://schemas.microsoft.com/office/drawing/2010/main">
          <mc:Choice Requires="a14">
            <p:sp>
              <p:nvSpPr>
                <p:cNvPr id="6" name="Rectangle 5"/>
                <p:cNvSpPr/>
                <p:nvPr/>
              </p:nvSpPr>
              <p:spPr>
                <a:xfrm>
                  <a:off x="437535" y="2065106"/>
                  <a:ext cx="11734801" cy="45815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latin typeface="+mj-lt"/>
                    </a:rPr>
                    <a:t>The </a:t>
                  </a:r>
                  <a:r>
                    <a:rPr lang="en-IN" sz="2800" dirty="0" err="1" smtClean="0">
                      <a:solidFill>
                        <a:schemeClr val="tx1"/>
                      </a:solidFill>
                      <a:latin typeface="+mj-lt"/>
                    </a:rPr>
                    <a:t>r.v.s</a:t>
                  </a:r>
                  <a:r>
                    <a:rPr lang="en-IN" sz="2800" dirty="0" smtClean="0">
                      <a:solidFill>
                        <a:schemeClr val="tx1"/>
                      </a:solidFill>
                      <a:latin typeface="+mj-lt"/>
                    </a:rPr>
                    <a:t> number </a:t>
                  </a:r>
                  <a14:m>
                    <m:oMath xmlns:m="http://schemas.openxmlformats.org/officeDocument/2006/math">
                      <m:r>
                        <a:rPr lang="en-IN" sz="2800" b="0" i="1" smtClean="0">
                          <a:solidFill>
                            <a:schemeClr val="tx1"/>
                          </a:solidFill>
                          <a:latin typeface="Cambria Math" panose="02040503050406030204" pitchFamily="18" charset="0"/>
                        </a:rPr>
                        <m:t>𝑋</m:t>
                      </m:r>
                    </m:oMath>
                  </a14:m>
                  <a:r>
                    <a:rPr lang="en-IN" sz="2800" dirty="0" smtClean="0">
                      <a:solidFill>
                        <a:schemeClr val="tx1"/>
                      </a:solidFill>
                      <a:latin typeface="+mj-lt"/>
                    </a:rPr>
                    <a:t> and colour </a:t>
                  </a:r>
                  <a14:m>
                    <m:oMath xmlns:m="http://schemas.openxmlformats.org/officeDocument/2006/math">
                      <m:r>
                        <a:rPr lang="en-IN" sz="2800" b="0" i="1" smtClean="0">
                          <a:solidFill>
                            <a:schemeClr val="tx1"/>
                          </a:solidFill>
                          <a:latin typeface="Cambria Math" panose="02040503050406030204" pitchFamily="18" charset="0"/>
                        </a:rPr>
                        <m:t>𝑌</m:t>
                      </m:r>
                    </m:oMath>
                  </a14:m>
                  <a:r>
                    <a:rPr lang="en-IN" sz="2800" dirty="0" smtClean="0">
                      <a:solidFill>
                        <a:schemeClr val="tx1"/>
                      </a:solidFill>
                      <a:latin typeface="+mj-lt"/>
                    </a:rPr>
                    <a:t> are</a:t>
                  </a:r>
                  <a:br>
                    <a:rPr lang="en-IN" sz="2800" dirty="0" smtClean="0">
                      <a:solidFill>
                        <a:schemeClr val="tx1"/>
                      </a:solidFill>
                      <a:latin typeface="+mj-lt"/>
                    </a:rPr>
                  </a:br>
                  <a:r>
                    <a:rPr lang="en-IN" sz="2800" dirty="0" smtClean="0">
                      <a:solidFill>
                        <a:schemeClr val="tx1"/>
                      </a:solidFill>
                      <a:latin typeface="+mj-lt"/>
                    </a:rPr>
                    <a:t>not independent here. To see this, note</a:t>
                  </a:r>
                  <a:br>
                    <a:rPr lang="en-IN" sz="2800" dirty="0" smtClean="0">
                      <a:solidFill>
                        <a:schemeClr val="tx1"/>
                      </a:solidFill>
                      <a:latin typeface="+mj-lt"/>
                    </a:rPr>
                  </a:br>
                  <a:r>
                    <a:rPr lang="en-IN" sz="2800" dirty="0" smtClean="0">
                      <a:solidFill>
                        <a:schemeClr val="tx1"/>
                      </a:solidFill>
                      <a:latin typeface="+mj-lt"/>
                    </a:rPr>
                    <a:t>that</a:t>
                  </a:r>
                  <a14:m>
                    <m:oMath xmlns:m="http://schemas.openxmlformats.org/officeDocument/2006/math">
                      <m:r>
                        <a:rPr lang="en-IN" sz="2800" b="0" i="0" smtClean="0">
                          <a:solidFill>
                            <a:schemeClr val="tx1"/>
                          </a:solidFill>
                          <a:latin typeface="Cambria Math" panose="02040503050406030204" pitchFamily="18" charset="0"/>
                          <a:ea typeface="Cambria Math" panose="02040503050406030204" pitchFamily="18" charset="0"/>
                        </a:rPr>
                        <m:t> </m:t>
                      </m:r>
                      <m:r>
                        <a:rPr lang="en-IN" sz="2800" i="1" smtClean="0">
                          <a:solidFill>
                            <a:schemeClr val="tx1"/>
                          </a:solidFill>
                          <a:latin typeface="Cambria Math" panose="02040503050406030204" pitchFamily="18" charset="0"/>
                          <a:ea typeface="Cambria Math" panose="02040503050406030204" pitchFamily="18" charset="0"/>
                        </a:rPr>
                        <m:t>ℙ</m:t>
                      </m:r>
                      <m:d>
                        <m:dPr>
                          <m:begChr m:val="["/>
                          <m:endChr m:val="]"/>
                          <m:ctrlPr>
                            <a:rPr lang="en-IN" sz="2800" b="0" i="1" smtClean="0">
                              <a:solidFill>
                                <a:schemeClr val="tx1"/>
                              </a:solidFill>
                              <a:latin typeface="Cambria Math" panose="02040503050406030204" pitchFamily="18" charset="0"/>
                              <a:ea typeface="Cambria Math" panose="02040503050406030204" pitchFamily="18" charset="0"/>
                            </a:rPr>
                          </m:ctrlPr>
                        </m:dPr>
                        <m:e>
                          <m:r>
                            <a:rPr lang="en-IN" sz="2800" b="0" i="1" smtClean="0">
                              <a:solidFill>
                                <a:schemeClr val="tx1"/>
                              </a:solidFill>
                              <a:latin typeface="Cambria Math" panose="02040503050406030204" pitchFamily="18" charset="0"/>
                              <a:ea typeface="Cambria Math" panose="02040503050406030204" pitchFamily="18" charset="0"/>
                            </a:rPr>
                            <m:t>𝑌</m:t>
                          </m:r>
                          <m:r>
                            <a:rPr lang="en-IN" sz="2800" b="0" i="1" smtClean="0">
                              <a:solidFill>
                                <a:schemeClr val="tx1"/>
                              </a:solidFill>
                              <a:latin typeface="Cambria Math" panose="02040503050406030204" pitchFamily="18" charset="0"/>
                              <a:ea typeface="Cambria Math" panose="02040503050406030204" pitchFamily="18" charset="0"/>
                            </a:rPr>
                            <m:t>=3 | </m:t>
                          </m:r>
                          <m:r>
                            <a:rPr lang="en-IN" sz="2800" b="0" i="1" smtClean="0">
                              <a:solidFill>
                                <a:schemeClr val="tx1"/>
                              </a:solidFill>
                              <a:latin typeface="Cambria Math" panose="02040503050406030204" pitchFamily="18" charset="0"/>
                              <a:ea typeface="Cambria Math" panose="02040503050406030204" pitchFamily="18" charset="0"/>
                            </a:rPr>
                            <m:t>𝑋</m:t>
                          </m:r>
                          <m:r>
                            <a:rPr lang="en-IN" sz="2800" b="0" i="1" smtClean="0">
                              <a:solidFill>
                                <a:schemeClr val="tx1"/>
                              </a:solidFill>
                              <a:latin typeface="Cambria Math" panose="02040503050406030204" pitchFamily="18" charset="0"/>
                              <a:ea typeface="Cambria Math" panose="02040503050406030204" pitchFamily="18" charset="0"/>
                            </a:rPr>
                            <m:t>=1</m:t>
                          </m:r>
                        </m:e>
                      </m:d>
                      <m:r>
                        <a:rPr lang="en-IN" sz="2800" b="0" i="1" smtClean="0">
                          <a:solidFill>
                            <a:schemeClr val="tx1"/>
                          </a:solidFill>
                          <a:latin typeface="Cambria Math" panose="02040503050406030204" pitchFamily="18" charset="0"/>
                          <a:ea typeface="Cambria Math" panose="02040503050406030204" pitchFamily="18" charset="0"/>
                        </a:rPr>
                        <m:t>=0.4</m:t>
                      </m:r>
                    </m:oMath>
                  </a14:m>
                  <a:endParaRPr lang="en-IN" sz="2800" b="0" i="1" dirty="0" smtClean="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a:rPr lang="en-IN" sz="2800" b="0" i="1" smtClean="0">
                          <a:solidFill>
                            <a:schemeClr val="tx1"/>
                          </a:solidFill>
                          <a:latin typeface="Cambria Math" panose="02040503050406030204" pitchFamily="18" charset="0"/>
                          <a:ea typeface="Cambria Math" panose="02040503050406030204" pitchFamily="18" charset="0"/>
                        </a:rPr>
                        <m:t>≠0.25=</m:t>
                      </m:r>
                      <m:r>
                        <a:rPr lang="en-IN" sz="2800" i="1">
                          <a:solidFill>
                            <a:schemeClr val="tx1"/>
                          </a:solidFill>
                          <a:latin typeface="Cambria Math" panose="02040503050406030204" pitchFamily="18" charset="0"/>
                          <a:ea typeface="Cambria Math" panose="02040503050406030204" pitchFamily="18" charset="0"/>
                        </a:rPr>
                        <m:t>ℙ</m:t>
                      </m:r>
                      <m:d>
                        <m:dPr>
                          <m:begChr m:val="["/>
                          <m:endChr m:val="]"/>
                          <m:ctrlPr>
                            <a:rPr lang="en-IN" sz="2800" i="1">
                              <a:solidFill>
                                <a:schemeClr val="tx1"/>
                              </a:solidFill>
                              <a:latin typeface="Cambria Math" panose="02040503050406030204" pitchFamily="18" charset="0"/>
                              <a:ea typeface="Cambria Math" panose="02040503050406030204" pitchFamily="18" charset="0"/>
                            </a:rPr>
                          </m:ctrlPr>
                        </m:dPr>
                        <m:e>
                          <m:r>
                            <a:rPr lang="en-IN" sz="2800" i="1">
                              <a:solidFill>
                                <a:schemeClr val="tx1"/>
                              </a:solidFill>
                              <a:latin typeface="Cambria Math" panose="02040503050406030204" pitchFamily="18" charset="0"/>
                              <a:ea typeface="Cambria Math" panose="02040503050406030204" pitchFamily="18" charset="0"/>
                            </a:rPr>
                            <m:t>𝑌</m:t>
                          </m:r>
                          <m:r>
                            <a:rPr lang="en-IN" sz="2800" i="1">
                              <a:solidFill>
                                <a:schemeClr val="tx1"/>
                              </a:solidFill>
                              <a:latin typeface="Cambria Math" panose="02040503050406030204" pitchFamily="18" charset="0"/>
                              <a:ea typeface="Cambria Math" panose="02040503050406030204" pitchFamily="18" charset="0"/>
                            </a:rPr>
                            <m:t>=3</m:t>
                          </m:r>
                        </m:e>
                      </m:d>
                    </m:oMath>
                  </a14:m>
                  <a:r>
                    <a:rPr lang="en-IN" sz="2800" dirty="0" smtClean="0">
                      <a:solidFill>
                        <a:schemeClr val="tx1"/>
                      </a:solidFill>
                      <a:latin typeface="+mj-lt"/>
                    </a:rPr>
                    <a:t>. However, if we</a:t>
                  </a:r>
                  <a:br>
                    <a:rPr lang="en-IN" sz="2800" dirty="0" smtClean="0">
                      <a:solidFill>
                        <a:schemeClr val="tx1"/>
                      </a:solidFill>
                      <a:latin typeface="+mj-lt"/>
                    </a:rPr>
                  </a:br>
                  <a:r>
                    <a:rPr lang="en-IN" sz="2800" dirty="0" smtClean="0">
                      <a:solidFill>
                        <a:schemeClr val="tx1"/>
                      </a:solidFill>
                      <a:latin typeface="+mj-lt"/>
                    </a:rPr>
                    <a:t>condition on a new random variable </a:t>
                  </a:r>
                  <a14:m>
                    <m:oMath xmlns:m="http://schemas.openxmlformats.org/officeDocument/2006/math">
                      <m:r>
                        <a:rPr lang="en-IN" sz="2800" b="0" i="1" smtClean="0">
                          <a:solidFill>
                            <a:schemeClr val="tx1"/>
                          </a:solidFill>
                          <a:latin typeface="Cambria Math" panose="02040503050406030204" pitchFamily="18" charset="0"/>
                        </a:rPr>
                        <m:t>𝑍</m:t>
                      </m:r>
                    </m:oMath>
                  </a14:m>
                  <a:r>
                    <a:rPr lang="en-IN" sz="2800" dirty="0" smtClean="0">
                      <a:solidFill>
                        <a:schemeClr val="tx1"/>
                      </a:solidFill>
                      <a:latin typeface="+mj-lt"/>
                    </a:rPr>
                    <a:t/>
                  </a:r>
                  <a:br>
                    <a:rPr lang="en-IN" sz="2800" dirty="0" smtClean="0">
                      <a:solidFill>
                        <a:schemeClr val="tx1"/>
                      </a:solidFill>
                      <a:latin typeface="+mj-lt"/>
                    </a:rPr>
                  </a:br>
                  <a:r>
                    <a:rPr lang="en-IN" sz="2800" dirty="0" smtClean="0">
                      <a:solidFill>
                        <a:schemeClr val="tx1"/>
                      </a:solidFill>
                      <a:latin typeface="+mj-lt"/>
                    </a:rPr>
                    <a:t>that distinguishes the first two rows</a:t>
                  </a:r>
                  <a:br>
                    <a:rPr lang="en-IN" sz="2800" dirty="0" smtClean="0">
                      <a:solidFill>
                        <a:schemeClr val="tx1"/>
                      </a:solidFill>
                      <a:latin typeface="+mj-lt"/>
                    </a:rPr>
                  </a:br>
                  <a:r>
                    <a:rPr lang="en-IN" sz="2800" dirty="0" smtClean="0">
                      <a:solidFill>
                        <a:schemeClr val="tx1"/>
                      </a:solidFill>
                      <a:latin typeface="+mj-lt"/>
                    </a:rPr>
                    <a:t>from the last two rows, then </a:t>
                  </a:r>
                  <a14:m>
                    <m:oMath xmlns:m="http://schemas.openxmlformats.org/officeDocument/2006/math">
                      <m:r>
                        <a:rPr lang="en-IN" sz="2800" b="0" i="1" smtClean="0">
                          <a:solidFill>
                            <a:schemeClr val="tx1"/>
                          </a:solidFill>
                          <a:latin typeface="Cambria Math" panose="02040503050406030204" pitchFamily="18" charset="0"/>
                        </a:rPr>
                        <m:t>𝑋</m:t>
                      </m:r>
                    </m:oMath>
                  </a14:m>
                  <a:r>
                    <a:rPr lang="en-IN" sz="2800" dirty="0" smtClean="0">
                      <a:solidFill>
                        <a:schemeClr val="tx1"/>
                      </a:solidFill>
                      <a:latin typeface="+mj-lt"/>
                    </a:rPr>
                    <a:t> and </a:t>
                  </a:r>
                  <a14:m>
                    <m:oMath xmlns:m="http://schemas.openxmlformats.org/officeDocument/2006/math">
                      <m:r>
                        <a:rPr lang="en-IN" sz="2800" b="0" i="1" smtClean="0">
                          <a:solidFill>
                            <a:schemeClr val="tx1"/>
                          </a:solidFill>
                          <a:latin typeface="Cambria Math" panose="02040503050406030204" pitchFamily="18" charset="0"/>
                        </a:rPr>
                        <m:t>𝑌</m:t>
                      </m:r>
                    </m:oMath>
                  </a14:m>
                  <a:r>
                    <a:rPr lang="en-IN" sz="2800" dirty="0" smtClean="0">
                      <a:solidFill>
                        <a:schemeClr val="tx1"/>
                      </a:solidFill>
                      <a:latin typeface="+mj-lt"/>
                    </a:rPr>
                    <a:t/>
                  </a:r>
                  <a:br>
                    <a:rPr lang="en-IN" sz="2800" dirty="0" smtClean="0">
                      <a:solidFill>
                        <a:schemeClr val="tx1"/>
                      </a:solidFill>
                      <a:latin typeface="+mj-lt"/>
                    </a:rPr>
                  </a:br>
                  <a:r>
                    <a:rPr lang="en-IN" sz="2800" dirty="0" smtClean="0">
                      <a:solidFill>
                        <a:schemeClr val="tx1"/>
                      </a:solidFill>
                      <a:latin typeface="+mj-lt"/>
                    </a:rPr>
                    <a:t>become independent </a:t>
                  </a:r>
                  <a:r>
                    <a:rPr lang="en-IN" sz="2800" dirty="0" err="1" smtClean="0">
                      <a:solidFill>
                        <a:schemeClr val="tx1"/>
                      </a:solidFill>
                      <a:latin typeface="+mj-lt"/>
                    </a:rPr>
                    <a:t>r.v.s</a:t>
                  </a:r>
                  <a:r>
                    <a:rPr lang="en-IN" sz="2800" dirty="0" smtClean="0">
                      <a:solidFill>
                        <a:schemeClr val="tx1"/>
                      </a:solidFill>
                      <a:latin typeface="+mj-lt"/>
                    </a:rPr>
                    <a:t> i.e. </a:t>
                  </a:r>
                  <a14:m>
                    <m:oMath xmlns:m="http://schemas.openxmlformats.org/officeDocument/2006/math">
                      <m:r>
                        <a:rPr lang="en-IN" sz="2800" i="1">
                          <a:solidFill>
                            <a:schemeClr val="tx1"/>
                          </a:solidFill>
                          <a:latin typeface="Cambria Math" panose="02040503050406030204" pitchFamily="18" charset="0"/>
                        </a:rPr>
                        <m:t>𝑋</m:t>
                      </m:r>
                      <m:r>
                        <m:rPr>
                          <m:nor/>
                        </m:rPr>
                        <a:rPr lang="en-IN" sz="2800">
                          <a:solidFill>
                            <a:schemeClr val="tx1"/>
                          </a:solidFill>
                          <a:latin typeface="Cambria Math" panose="02040503050406030204" pitchFamily="18" charset="0"/>
                        </a:rPr>
                        <m:t> </m:t>
                      </m:r>
                      <m:r>
                        <m:rPr>
                          <m:nor/>
                        </m:rPr>
                        <a:rPr lang="en-IN" sz="2800">
                          <a:solidFill>
                            <a:schemeClr val="tx1"/>
                          </a:solidFill>
                        </a:rPr>
                        <m:t>⫫</m:t>
                      </m:r>
                      <m:r>
                        <a:rPr lang="en-IN" sz="2800" i="1">
                          <a:solidFill>
                            <a:schemeClr val="tx1"/>
                          </a:solidFill>
                          <a:latin typeface="Cambria Math" panose="02040503050406030204" pitchFamily="18" charset="0"/>
                        </a:rPr>
                        <m:t> </m:t>
                      </m:r>
                      <m:r>
                        <a:rPr lang="en-IN" sz="2800" i="1">
                          <a:solidFill>
                            <a:schemeClr val="tx1"/>
                          </a:solidFill>
                          <a:latin typeface="Cambria Math" panose="02040503050406030204" pitchFamily="18" charset="0"/>
                        </a:rPr>
                        <m:t>𝑌</m:t>
                      </m:r>
                    </m:oMath>
                  </a14:m>
                  <a:r>
                    <a:rPr lang="en-IN" sz="2800" dirty="0" smtClean="0">
                      <a:solidFill>
                        <a:schemeClr val="tx1"/>
                      </a:solidFill>
                      <a:latin typeface="+mj-lt"/>
                    </a:rPr>
                    <a:t/>
                  </a:r>
                  <a:br>
                    <a:rPr lang="en-IN" sz="2800" dirty="0" smtClean="0">
                      <a:solidFill>
                        <a:schemeClr val="tx1"/>
                      </a:solidFill>
                      <a:latin typeface="+mj-lt"/>
                    </a:rPr>
                  </a:br>
                  <a:r>
                    <a:rPr lang="en-IN" sz="2800" dirty="0" smtClean="0">
                      <a:solidFill>
                        <a:schemeClr val="tx1"/>
                      </a:solidFill>
                      <a:latin typeface="+mj-lt"/>
                    </a:rPr>
                    <a:t>but we do have </a:t>
                  </a:r>
                  <a14:m>
                    <m:oMath xmlns:m="http://schemas.openxmlformats.org/officeDocument/2006/math">
                      <m:r>
                        <a:rPr lang="en-IN" sz="2800" i="1">
                          <a:solidFill>
                            <a:schemeClr val="tx1"/>
                          </a:solidFill>
                          <a:latin typeface="Cambria Math" panose="02040503050406030204" pitchFamily="18" charset="0"/>
                        </a:rPr>
                        <m:t>𝑋</m:t>
                      </m:r>
                      <m:r>
                        <m:rPr>
                          <m:nor/>
                        </m:rPr>
                        <a:rPr lang="en-IN" sz="2800">
                          <a:solidFill>
                            <a:schemeClr val="tx1"/>
                          </a:solidFill>
                          <a:latin typeface="Cambria Math" panose="02040503050406030204" pitchFamily="18" charset="0"/>
                        </a:rPr>
                        <m:t> </m:t>
                      </m:r>
                      <m:r>
                        <m:rPr>
                          <m:nor/>
                        </m:rPr>
                        <a:rPr lang="en-IN" sz="2800">
                          <a:solidFill>
                            <a:schemeClr val="tx1"/>
                          </a:solidFill>
                        </a:rPr>
                        <m:t>⫫</m:t>
                      </m:r>
                      <m:r>
                        <a:rPr lang="en-IN" sz="2800" i="1">
                          <a:solidFill>
                            <a:schemeClr val="tx1"/>
                          </a:solidFill>
                          <a:latin typeface="Cambria Math" panose="02040503050406030204" pitchFamily="18" charset="0"/>
                        </a:rPr>
                        <m:t> </m:t>
                      </m:r>
                      <m:r>
                        <a:rPr lang="en-IN" sz="2800" i="1">
                          <a:solidFill>
                            <a:schemeClr val="tx1"/>
                          </a:solidFill>
                          <a:latin typeface="Cambria Math" panose="02040503050406030204" pitchFamily="18" charset="0"/>
                        </a:rPr>
                        <m:t>𝑌</m:t>
                      </m:r>
                      <m:r>
                        <a:rPr lang="en-IN" sz="2800" i="1">
                          <a:solidFill>
                            <a:schemeClr val="tx1"/>
                          </a:solidFill>
                          <a:latin typeface="Cambria Math" panose="02040503050406030204" pitchFamily="18" charset="0"/>
                        </a:rPr>
                        <m:t> | </m:t>
                      </m:r>
                      <m:r>
                        <a:rPr lang="en-IN" sz="2800" i="1">
                          <a:solidFill>
                            <a:schemeClr val="tx1"/>
                          </a:solidFill>
                          <a:latin typeface="Cambria Math" panose="02040503050406030204" pitchFamily="18" charset="0"/>
                        </a:rPr>
                        <m:t>𝑍</m:t>
                      </m:r>
                    </m:oMath>
                  </a14:m>
                  <a:endParaRPr lang="en-IN" sz="2800" dirty="0">
                    <a:solidFill>
                      <a:schemeClr val="tx1"/>
                    </a:solidFill>
                    <a:latin typeface="+mj-lt"/>
                  </a:endParaRPr>
                </a:p>
              </p:txBody>
            </p:sp>
          </mc:Choice>
          <mc:Fallback xmlns="">
            <p:sp>
              <p:nvSpPr>
                <p:cNvPr id="6" name="Rectangle 5"/>
                <p:cNvSpPr>
                  <a:spLocks noRot="1" noChangeAspect="1" noMove="1" noResize="1" noEditPoints="1" noAdjustHandles="1" noChangeArrowheads="1" noChangeShapeType="1" noTextEdit="1"/>
                </p:cNvSpPr>
                <p:nvPr/>
              </p:nvSpPr>
              <p:spPr>
                <a:xfrm>
                  <a:off x="437535" y="2065106"/>
                  <a:ext cx="11734801" cy="4581500"/>
                </a:xfrm>
                <a:prstGeom prst="rect">
                  <a:avLst/>
                </a:prstGeom>
                <a:blipFill>
                  <a:blip r:embed="rId3"/>
                  <a:stretch>
                    <a:fillRect l="-880"/>
                  </a:stretch>
                </a:blipFill>
                <a:ln w="38100">
                  <a:solidFill>
                    <a:schemeClr val="tx1"/>
                  </a:solidFill>
                </a:ln>
              </p:spPr>
              <p:txBody>
                <a:bodyPr/>
                <a:lstStyle/>
                <a:p>
                  <a:r>
                    <a:rPr lang="en-IN">
                      <a:noFill/>
                    </a:rPr>
                    <a:t> </a:t>
                  </a:r>
                </a:p>
              </p:txBody>
            </p:sp>
          </mc:Fallback>
        </mc:AlternateContent>
        <p:sp>
          <p:nvSpPr>
            <p:cNvPr id="7" name="Oval 6"/>
            <p:cNvSpPr/>
            <p:nvPr/>
          </p:nvSpPr>
          <p:spPr>
            <a:xfrm>
              <a:off x="6179284" y="227042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8" name="Oval 7"/>
            <p:cNvSpPr/>
            <p:nvPr/>
          </p:nvSpPr>
          <p:spPr>
            <a:xfrm>
              <a:off x="6179284" y="337801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9" name="Oval 8"/>
            <p:cNvSpPr/>
            <p:nvPr/>
          </p:nvSpPr>
          <p:spPr>
            <a:xfrm>
              <a:off x="6179284" y="4485606"/>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10" name="Oval 9"/>
            <p:cNvSpPr/>
            <p:nvPr/>
          </p:nvSpPr>
          <p:spPr>
            <a:xfrm>
              <a:off x="6179284" y="5593199"/>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11" name="Oval 10"/>
            <p:cNvSpPr/>
            <p:nvPr/>
          </p:nvSpPr>
          <p:spPr>
            <a:xfrm>
              <a:off x="7160051" y="227042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2" name="Oval 11"/>
            <p:cNvSpPr/>
            <p:nvPr/>
          </p:nvSpPr>
          <p:spPr>
            <a:xfrm>
              <a:off x="7160051" y="337801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3" name="Oval 12"/>
            <p:cNvSpPr/>
            <p:nvPr/>
          </p:nvSpPr>
          <p:spPr>
            <a:xfrm>
              <a:off x="7160051" y="4485606"/>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4" name="Oval 13"/>
            <p:cNvSpPr/>
            <p:nvPr/>
          </p:nvSpPr>
          <p:spPr>
            <a:xfrm>
              <a:off x="7160051" y="5593199"/>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15" name="Oval 14"/>
            <p:cNvSpPr/>
            <p:nvPr/>
          </p:nvSpPr>
          <p:spPr>
            <a:xfrm>
              <a:off x="8140818" y="227042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6" name="Oval 15"/>
            <p:cNvSpPr/>
            <p:nvPr/>
          </p:nvSpPr>
          <p:spPr>
            <a:xfrm>
              <a:off x="8140818" y="337801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7" name="Oval 16"/>
            <p:cNvSpPr/>
            <p:nvPr/>
          </p:nvSpPr>
          <p:spPr>
            <a:xfrm>
              <a:off x="8140818" y="4485606"/>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8" name="Oval 17"/>
            <p:cNvSpPr/>
            <p:nvPr/>
          </p:nvSpPr>
          <p:spPr>
            <a:xfrm>
              <a:off x="8140818" y="5593199"/>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19" name="Oval 18"/>
            <p:cNvSpPr/>
            <p:nvPr/>
          </p:nvSpPr>
          <p:spPr>
            <a:xfrm>
              <a:off x="9121585" y="227042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0" name="Oval 19"/>
            <p:cNvSpPr/>
            <p:nvPr/>
          </p:nvSpPr>
          <p:spPr>
            <a:xfrm>
              <a:off x="9121585" y="337801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1" name="Oval 20"/>
            <p:cNvSpPr/>
            <p:nvPr/>
          </p:nvSpPr>
          <p:spPr>
            <a:xfrm>
              <a:off x="9121585" y="4485606"/>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2" name="Oval 21"/>
            <p:cNvSpPr/>
            <p:nvPr/>
          </p:nvSpPr>
          <p:spPr>
            <a:xfrm>
              <a:off x="9121585" y="5593199"/>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10102352" y="227042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4" name="Oval 23"/>
            <p:cNvSpPr/>
            <p:nvPr/>
          </p:nvSpPr>
          <p:spPr>
            <a:xfrm>
              <a:off x="10102352" y="337801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5" name="Oval 24"/>
            <p:cNvSpPr/>
            <p:nvPr/>
          </p:nvSpPr>
          <p:spPr>
            <a:xfrm>
              <a:off x="10102352" y="4485606"/>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6" name="Oval 25"/>
            <p:cNvSpPr/>
            <p:nvPr/>
          </p:nvSpPr>
          <p:spPr>
            <a:xfrm>
              <a:off x="10102352" y="5593199"/>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7" name="Oval 26"/>
            <p:cNvSpPr/>
            <p:nvPr/>
          </p:nvSpPr>
          <p:spPr>
            <a:xfrm>
              <a:off x="11083120" y="227042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28" name="Oval 27"/>
            <p:cNvSpPr/>
            <p:nvPr/>
          </p:nvSpPr>
          <p:spPr>
            <a:xfrm>
              <a:off x="11083120" y="337801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29" name="Oval 28"/>
            <p:cNvSpPr/>
            <p:nvPr/>
          </p:nvSpPr>
          <p:spPr>
            <a:xfrm>
              <a:off x="11083120" y="4485606"/>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30" name="Oval 29"/>
            <p:cNvSpPr/>
            <p:nvPr/>
          </p:nvSpPr>
          <p:spPr>
            <a:xfrm>
              <a:off x="11083120" y="5593199"/>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nvGrpSpPr>
            <p:cNvPr id="31" name="Group 30"/>
            <p:cNvGrpSpPr/>
            <p:nvPr/>
          </p:nvGrpSpPr>
          <p:grpSpPr>
            <a:xfrm>
              <a:off x="6675163" y="2681705"/>
              <a:ext cx="5521133" cy="3859827"/>
              <a:chOff x="6675163" y="2681705"/>
              <a:chExt cx="5521133" cy="3859827"/>
            </a:xfrm>
          </p:grpSpPr>
          <p:grpSp>
            <p:nvGrpSpPr>
              <p:cNvPr id="33" name="Group 32"/>
              <p:cNvGrpSpPr/>
              <p:nvPr/>
            </p:nvGrpSpPr>
            <p:grpSpPr>
              <a:xfrm>
                <a:off x="6675163" y="2681705"/>
                <a:ext cx="5521133" cy="515654"/>
                <a:chOff x="6635835" y="1634361"/>
                <a:chExt cx="5521133" cy="515654"/>
              </a:xfrm>
            </p:grpSpPr>
            <mc:AlternateContent xmlns:mc="http://schemas.openxmlformats.org/markup-compatibility/2006" xmlns:a14="http://schemas.microsoft.com/office/drawing/2010/main">
              <mc:Choice Requires="a14">
                <p:sp>
                  <p:nvSpPr>
                    <p:cNvPr id="55" name="TextBox 54"/>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5" name="TextBox 54"/>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4"/>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2</m:t>
                                </m:r>
                              </m:num>
                              <m:den>
                                <m:r>
                                  <a:rPr lang="en-IN" sz="1400" b="0" i="1" smtClean="0">
                                    <a:latin typeface="Cambria Math" panose="02040503050406030204" pitchFamily="18" charset="0"/>
                                  </a:rPr>
                                  <m:t>96</m:t>
                                </m:r>
                              </m:den>
                            </m:f>
                          </m:oMath>
                        </m:oMathPara>
                      </a14:m>
                      <a:endParaRPr lang="en-IN" sz="1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5"/>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2</m:t>
                                </m:r>
                              </m:num>
                              <m:den>
                                <m:r>
                                  <a:rPr lang="en-IN" sz="1400" b="0" i="1" smtClean="0">
                                    <a:latin typeface="Cambria Math" panose="02040503050406030204" pitchFamily="18" charset="0"/>
                                  </a:rPr>
                                  <m:t>96</m:t>
                                </m:r>
                              </m:den>
                            </m:f>
                          </m:oMath>
                        </m:oMathPara>
                      </a14:m>
                      <a:endParaRPr lang="en-IN" sz="1400" dirty="0"/>
                    </a:p>
                  </p:txBody>
                </p:sp>
              </mc:Choice>
              <mc:Fallback xmlns="">
                <p:sp>
                  <p:nvSpPr>
                    <p:cNvPr id="58" name="TextBox 57"/>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5"/>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10558905" y="1634361"/>
                      <a:ext cx="617296" cy="515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9</m:t>
                                </m:r>
                              </m:num>
                              <m:den>
                                <m:r>
                                  <a:rPr lang="en-IN" sz="1400" b="0" i="1" smtClean="0">
                                    <a:latin typeface="Cambria Math" panose="02040503050406030204" pitchFamily="18" charset="0"/>
                                  </a:rPr>
                                  <m:t>96</m:t>
                                </m:r>
                              </m:den>
                            </m:f>
                          </m:oMath>
                        </m:oMathPara>
                      </a14:m>
                      <a:endParaRPr lang="en-IN" sz="1400" dirty="0"/>
                    </a:p>
                  </p:txBody>
                </p:sp>
              </mc:Choice>
              <mc:Fallback xmlns="">
                <p:sp>
                  <p:nvSpPr>
                    <p:cNvPr id="59" name="TextBox 58"/>
                    <p:cNvSpPr txBox="1">
                      <a:spLocks noRot="1" noChangeAspect="1" noMove="1" noResize="1" noEditPoints="1" noAdjustHandles="1" noChangeArrowheads="1" noChangeShapeType="1" noTextEdit="1"/>
                    </p:cNvSpPr>
                    <p:nvPr/>
                  </p:nvSpPr>
                  <p:spPr>
                    <a:xfrm>
                      <a:off x="10558905" y="1634361"/>
                      <a:ext cx="617296" cy="515654"/>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11539672" y="1634361"/>
                      <a:ext cx="617296" cy="515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9</m:t>
                                </m:r>
                              </m:num>
                              <m:den>
                                <m:r>
                                  <a:rPr lang="en-IN" sz="1400" b="0" i="1" smtClean="0">
                                    <a:latin typeface="Cambria Math" panose="02040503050406030204" pitchFamily="18" charset="0"/>
                                  </a:rPr>
                                  <m:t>96</m:t>
                                </m:r>
                              </m:den>
                            </m:f>
                          </m:oMath>
                        </m:oMathPara>
                      </a14:m>
                      <a:endParaRPr lang="en-IN" sz="1400" dirty="0"/>
                    </a:p>
                  </p:txBody>
                </p:sp>
              </mc:Choice>
              <mc:Fallback xmlns="">
                <p:sp>
                  <p:nvSpPr>
                    <p:cNvPr id="60" name="TextBox 59"/>
                    <p:cNvSpPr txBox="1">
                      <a:spLocks noRot="1" noChangeAspect="1" noMove="1" noResize="1" noEditPoints="1" noAdjustHandles="1" noChangeArrowheads="1" noChangeShapeType="1" noTextEdit="1"/>
                    </p:cNvSpPr>
                    <p:nvPr/>
                  </p:nvSpPr>
                  <p:spPr>
                    <a:xfrm>
                      <a:off x="11539672" y="1634361"/>
                      <a:ext cx="617296" cy="515654"/>
                    </a:xfrm>
                    <a:prstGeom prst="rect">
                      <a:avLst/>
                    </a:prstGeom>
                    <a:blipFill>
                      <a:blip r:embed="rId6"/>
                      <a:stretch>
                        <a:fillRect/>
                      </a:stretch>
                    </a:blipFill>
                  </p:spPr>
                  <p:txBody>
                    <a:bodyPr/>
                    <a:lstStyle/>
                    <a:p>
                      <a:r>
                        <a:rPr lang="en-IN">
                          <a:noFill/>
                        </a:rPr>
                        <a:t> </a:t>
                      </a:r>
                    </a:p>
                  </p:txBody>
                </p:sp>
              </mc:Fallback>
            </mc:AlternateContent>
          </p:grpSp>
          <p:grpSp>
            <p:nvGrpSpPr>
              <p:cNvPr id="34" name="Group 33"/>
              <p:cNvGrpSpPr/>
              <p:nvPr/>
            </p:nvGrpSpPr>
            <p:grpSpPr>
              <a:xfrm>
                <a:off x="6675163" y="4913035"/>
                <a:ext cx="5521133" cy="514243"/>
                <a:chOff x="6635835" y="1634361"/>
                <a:chExt cx="5521133" cy="514243"/>
              </a:xfrm>
            </p:grpSpPr>
            <mc:AlternateContent xmlns:mc="http://schemas.openxmlformats.org/markup-compatibility/2006" xmlns:a14="http://schemas.microsoft.com/office/drawing/2010/main">
              <mc:Choice Requires="a14">
                <p:sp>
                  <p:nvSpPr>
                    <p:cNvPr id="49" name="TextBox 48"/>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7"/>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7616602" y="1634361"/>
                      <a:ext cx="617296" cy="5142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0" name="TextBox 49"/>
                    <p:cNvSpPr txBox="1">
                      <a:spLocks noRot="1" noChangeAspect="1" noMove="1" noResize="1" noEditPoints="1" noAdjustHandles="1" noChangeArrowheads="1" noChangeShapeType="1" noTextEdit="1"/>
                    </p:cNvSpPr>
                    <p:nvPr/>
                  </p:nvSpPr>
                  <p:spPr>
                    <a:xfrm>
                      <a:off x="7616602" y="1634361"/>
                      <a:ext cx="617296" cy="514243"/>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2" name="TextBox 51"/>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54" name="TextBox 53"/>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9"/>
                      <a:stretch>
                        <a:fillRect b="-1235"/>
                      </a:stretch>
                    </a:blipFill>
                  </p:spPr>
                  <p:txBody>
                    <a:bodyPr/>
                    <a:lstStyle/>
                    <a:p>
                      <a:r>
                        <a:rPr lang="en-IN">
                          <a:noFill/>
                        </a:rPr>
                        <a:t> </a:t>
                      </a:r>
                    </a:p>
                  </p:txBody>
                </p:sp>
              </mc:Fallback>
            </mc:AlternateContent>
          </p:grpSp>
          <p:grpSp>
            <p:nvGrpSpPr>
              <p:cNvPr id="35" name="Group 34"/>
              <p:cNvGrpSpPr/>
              <p:nvPr/>
            </p:nvGrpSpPr>
            <p:grpSpPr>
              <a:xfrm>
                <a:off x="6675163" y="3797370"/>
                <a:ext cx="5521133" cy="515654"/>
                <a:chOff x="6635835" y="1634361"/>
                <a:chExt cx="5521133" cy="515654"/>
              </a:xfrm>
            </p:grpSpPr>
            <mc:AlternateContent xmlns:mc="http://schemas.openxmlformats.org/markup-compatibility/2006" xmlns:a14="http://schemas.microsoft.com/office/drawing/2010/main">
              <mc:Choice Requires="a14">
                <p:sp>
                  <p:nvSpPr>
                    <p:cNvPr id="43" name="TextBox 42"/>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4"/>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761660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96</m:t>
                                </m:r>
                              </m:den>
                            </m:f>
                          </m:oMath>
                        </m:oMathPara>
                      </a14:m>
                      <a:endParaRPr lang="en-IN" sz="1400" dirty="0"/>
                    </a:p>
                  </p:txBody>
                </p:sp>
              </mc:Choice>
              <mc:Fallback xmlns="">
                <p:sp>
                  <p:nvSpPr>
                    <p:cNvPr id="44" name="TextBox 43"/>
                    <p:cNvSpPr txBox="1">
                      <a:spLocks noRot="1" noChangeAspect="1" noMove="1" noResize="1" noEditPoints="1" noAdjustHandles="1" noChangeArrowheads="1" noChangeShapeType="1" noTextEdit="1"/>
                    </p:cNvSpPr>
                    <p:nvPr/>
                  </p:nvSpPr>
                  <p:spPr>
                    <a:xfrm>
                      <a:off x="7616602" y="1634361"/>
                      <a:ext cx="617296" cy="495649"/>
                    </a:xfrm>
                    <a:prstGeom prst="rect">
                      <a:avLst/>
                    </a:prstGeom>
                    <a:blipFill>
                      <a:blip r:embed="rId4"/>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2</m:t>
                                </m:r>
                              </m:num>
                              <m:den>
                                <m:r>
                                  <a:rPr lang="en-IN" sz="1400" b="0" i="1" smtClean="0">
                                    <a:latin typeface="Cambria Math" panose="02040503050406030204" pitchFamily="18" charset="0"/>
                                  </a:rPr>
                                  <m:t>96</m:t>
                                </m:r>
                              </m:den>
                            </m:f>
                          </m:oMath>
                        </m:oMathPara>
                      </a14:m>
                      <a:endParaRPr lang="en-IN" sz="1400" dirty="0"/>
                    </a:p>
                  </p:txBody>
                </p:sp>
              </mc:Choice>
              <mc:Fallback xmlns="">
                <p:sp>
                  <p:nvSpPr>
                    <p:cNvPr id="45" name="TextBox 44"/>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5"/>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2</m:t>
                                </m:r>
                              </m:num>
                              <m:den>
                                <m:r>
                                  <a:rPr lang="en-IN" sz="1400" b="0" i="1" smtClean="0">
                                    <a:latin typeface="Cambria Math" panose="02040503050406030204" pitchFamily="18" charset="0"/>
                                  </a:rPr>
                                  <m:t>96</m:t>
                                </m:r>
                              </m:den>
                            </m:f>
                          </m:oMath>
                        </m:oMathPara>
                      </a14:m>
                      <a:endParaRPr lang="en-IN" sz="1400" dirty="0"/>
                    </a:p>
                  </p:txBody>
                </p:sp>
              </mc:Choice>
              <mc:Fallback xmlns="">
                <p:sp>
                  <p:nvSpPr>
                    <p:cNvPr id="46" name="TextBox 45"/>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5"/>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10558905" y="1634361"/>
                      <a:ext cx="617296" cy="515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9</m:t>
                                </m:r>
                              </m:num>
                              <m:den>
                                <m:r>
                                  <a:rPr lang="en-IN" sz="1400" b="0" i="1" smtClean="0">
                                    <a:latin typeface="Cambria Math" panose="02040503050406030204" pitchFamily="18" charset="0"/>
                                  </a:rPr>
                                  <m:t>96</m:t>
                                </m:r>
                              </m:den>
                            </m:f>
                          </m:oMath>
                        </m:oMathPara>
                      </a14:m>
                      <a:endParaRPr lang="en-IN" sz="1400" dirty="0"/>
                    </a:p>
                  </p:txBody>
                </p:sp>
              </mc:Choice>
              <mc:Fallback xmlns="">
                <p:sp>
                  <p:nvSpPr>
                    <p:cNvPr id="47" name="TextBox 46"/>
                    <p:cNvSpPr txBox="1">
                      <a:spLocks noRot="1" noChangeAspect="1" noMove="1" noResize="1" noEditPoints="1" noAdjustHandles="1" noChangeArrowheads="1" noChangeShapeType="1" noTextEdit="1"/>
                    </p:cNvSpPr>
                    <p:nvPr/>
                  </p:nvSpPr>
                  <p:spPr>
                    <a:xfrm>
                      <a:off x="10558905" y="1634361"/>
                      <a:ext cx="617296" cy="515654"/>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11539672" y="1634361"/>
                      <a:ext cx="617296" cy="5156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9</m:t>
                                </m:r>
                              </m:num>
                              <m:den>
                                <m:r>
                                  <a:rPr lang="en-IN" sz="1400" b="0" i="1" smtClean="0">
                                    <a:latin typeface="Cambria Math" panose="02040503050406030204" pitchFamily="18" charset="0"/>
                                  </a:rPr>
                                  <m:t>96</m:t>
                                </m:r>
                              </m:den>
                            </m:f>
                          </m:oMath>
                        </m:oMathPara>
                      </a14:m>
                      <a:endParaRPr lang="en-IN" sz="1400" dirty="0"/>
                    </a:p>
                  </p:txBody>
                </p:sp>
              </mc:Choice>
              <mc:Fallback xmlns="">
                <p:sp>
                  <p:nvSpPr>
                    <p:cNvPr id="48" name="TextBox 47"/>
                    <p:cNvSpPr txBox="1">
                      <a:spLocks noRot="1" noChangeAspect="1" noMove="1" noResize="1" noEditPoints="1" noAdjustHandles="1" noChangeArrowheads="1" noChangeShapeType="1" noTextEdit="1"/>
                    </p:cNvSpPr>
                    <p:nvPr/>
                  </p:nvSpPr>
                  <p:spPr>
                    <a:xfrm>
                      <a:off x="11539672" y="1634361"/>
                      <a:ext cx="617296" cy="515654"/>
                    </a:xfrm>
                    <a:prstGeom prst="rect">
                      <a:avLst/>
                    </a:prstGeom>
                    <a:blipFill>
                      <a:blip r:embed="rId6"/>
                      <a:stretch>
                        <a:fillRect/>
                      </a:stretch>
                    </a:blipFill>
                  </p:spPr>
                  <p:txBody>
                    <a:bodyPr/>
                    <a:lstStyle/>
                    <a:p>
                      <a:r>
                        <a:rPr lang="en-IN">
                          <a:noFill/>
                        </a:rPr>
                        <a:t> </a:t>
                      </a:r>
                    </a:p>
                  </p:txBody>
                </p:sp>
              </mc:Fallback>
            </mc:AlternateContent>
          </p:grpSp>
          <p:grpSp>
            <p:nvGrpSpPr>
              <p:cNvPr id="36" name="Group 35"/>
              <p:cNvGrpSpPr/>
              <p:nvPr/>
            </p:nvGrpSpPr>
            <p:grpSpPr>
              <a:xfrm>
                <a:off x="6675163" y="6027289"/>
                <a:ext cx="5521133" cy="514243"/>
                <a:chOff x="6635835" y="1634361"/>
                <a:chExt cx="5521133" cy="514243"/>
              </a:xfrm>
            </p:grpSpPr>
            <mc:AlternateContent xmlns:mc="http://schemas.openxmlformats.org/markup-compatibility/2006" xmlns:a14="http://schemas.microsoft.com/office/drawing/2010/main">
              <mc:Choice Requires="a14">
                <p:sp>
                  <p:nvSpPr>
                    <p:cNvPr id="37" name="TextBox 36"/>
                    <p:cNvSpPr txBox="1"/>
                    <p:nvPr/>
                  </p:nvSpPr>
                  <p:spPr>
                    <a:xfrm>
                      <a:off x="663583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37" name="TextBox 36"/>
                    <p:cNvSpPr txBox="1">
                      <a:spLocks noRot="1" noChangeAspect="1" noMove="1" noResize="1" noEditPoints="1" noAdjustHandles="1" noChangeArrowheads="1" noChangeShapeType="1" noTextEdit="1"/>
                    </p:cNvSpPr>
                    <p:nvPr/>
                  </p:nvSpPr>
                  <p:spPr>
                    <a:xfrm>
                      <a:off x="6635835" y="1634361"/>
                      <a:ext cx="617296" cy="495649"/>
                    </a:xfrm>
                    <a:prstGeom prst="rect">
                      <a:avLst/>
                    </a:prstGeom>
                    <a:blipFill>
                      <a:blip r:embed="rId7"/>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7616602" y="1634361"/>
                      <a:ext cx="617296" cy="5142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38" name="TextBox 37"/>
                    <p:cNvSpPr txBox="1">
                      <a:spLocks noRot="1" noChangeAspect="1" noMove="1" noResize="1" noEditPoints="1" noAdjustHandles="1" noChangeArrowheads="1" noChangeShapeType="1" noTextEdit="1"/>
                    </p:cNvSpPr>
                    <p:nvPr/>
                  </p:nvSpPr>
                  <p:spPr>
                    <a:xfrm>
                      <a:off x="7616602" y="1634361"/>
                      <a:ext cx="617296" cy="514243"/>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8597369"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8597369"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9578136"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0" name="TextBox 39"/>
                    <p:cNvSpPr txBox="1">
                      <a:spLocks noRot="1" noChangeAspect="1" noMove="1" noResize="1" noEditPoints="1" noAdjustHandles="1" noChangeArrowheads="1" noChangeShapeType="1" noTextEdit="1"/>
                    </p:cNvSpPr>
                    <p:nvPr/>
                  </p:nvSpPr>
                  <p:spPr>
                    <a:xfrm>
                      <a:off x="9578136"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10558905"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1" name="TextBox 40"/>
                    <p:cNvSpPr txBox="1">
                      <a:spLocks noRot="1" noChangeAspect="1" noMove="1" noResize="1" noEditPoints="1" noAdjustHandles="1" noChangeArrowheads="1" noChangeShapeType="1" noTextEdit="1"/>
                    </p:cNvSpPr>
                    <p:nvPr/>
                  </p:nvSpPr>
                  <p:spPr>
                    <a:xfrm>
                      <a:off x="10558905" y="1634361"/>
                      <a:ext cx="617296" cy="495649"/>
                    </a:xfrm>
                    <a:prstGeom prst="rect">
                      <a:avLst/>
                    </a:prstGeom>
                    <a:blipFill>
                      <a:blip r:embed="rId9"/>
                      <a:stretch>
                        <a:fillRect b="-12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1539672" y="1634361"/>
                      <a:ext cx="617296"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1</m:t>
                                </m:r>
                              </m:num>
                              <m:den>
                                <m:r>
                                  <a:rPr lang="en-IN" sz="1400" b="0" i="1" smtClean="0">
                                    <a:latin typeface="Cambria Math" panose="02040503050406030204" pitchFamily="18" charset="0"/>
                                  </a:rPr>
                                  <m:t>24</m:t>
                                </m:r>
                              </m:den>
                            </m:f>
                          </m:oMath>
                        </m:oMathPara>
                      </a14:m>
                      <a:endParaRPr lang="en-IN" sz="1400" dirty="0"/>
                    </a:p>
                  </p:txBody>
                </p:sp>
              </mc:Choice>
              <mc:Fallback xmlns="">
                <p:sp>
                  <p:nvSpPr>
                    <p:cNvPr id="42" name="TextBox 41"/>
                    <p:cNvSpPr txBox="1">
                      <a:spLocks noRot="1" noChangeAspect="1" noMove="1" noResize="1" noEditPoints="1" noAdjustHandles="1" noChangeArrowheads="1" noChangeShapeType="1" noTextEdit="1"/>
                    </p:cNvSpPr>
                    <p:nvPr/>
                  </p:nvSpPr>
                  <p:spPr>
                    <a:xfrm>
                      <a:off x="11539672" y="1634361"/>
                      <a:ext cx="617296" cy="495649"/>
                    </a:xfrm>
                    <a:prstGeom prst="rect">
                      <a:avLst/>
                    </a:prstGeom>
                    <a:blipFill>
                      <a:blip r:embed="rId9"/>
                      <a:stretch>
                        <a:fillRect b="-1235"/>
                      </a:stretch>
                    </a:blipFill>
                  </p:spPr>
                  <p:txBody>
                    <a:bodyPr/>
                    <a:lstStyle/>
                    <a:p>
                      <a:r>
                        <a:rPr lang="en-IN">
                          <a:noFill/>
                        </a:rPr>
                        <a:t> </a:t>
                      </a:r>
                    </a:p>
                  </p:txBody>
                </p:sp>
              </mc:Fallback>
            </mc:AlternateContent>
          </p:grpSp>
        </p:grpSp>
        <p:cxnSp>
          <p:nvCxnSpPr>
            <p:cNvPr id="32" name="Straight Connector 31"/>
            <p:cNvCxnSpPr/>
            <p:nvPr/>
          </p:nvCxnSpPr>
          <p:spPr>
            <a:xfrm flipH="1">
              <a:off x="5038497" y="5479487"/>
              <a:ext cx="320040" cy="296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Right Arrow Callout 60"/>
              <p:cNvSpPr/>
              <p:nvPr/>
            </p:nvSpPr>
            <p:spPr>
              <a:xfrm>
                <a:off x="4228386" y="2880733"/>
                <a:ext cx="1818526" cy="691628"/>
              </a:xfrm>
              <a:prstGeom prst="rightArrowCallou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=1</m:t>
                      </m:r>
                    </m:oMath>
                  </m:oMathPara>
                </a14:m>
                <a:endParaRPr lang="en-IN" sz="2400" dirty="0"/>
              </a:p>
            </p:txBody>
          </p:sp>
        </mc:Choice>
        <mc:Fallback xmlns="">
          <p:sp>
            <p:nvSpPr>
              <p:cNvPr id="61" name="Right Arrow Callout 60"/>
              <p:cNvSpPr>
                <a:spLocks noRot="1" noChangeAspect="1" noMove="1" noResize="1" noEditPoints="1" noAdjustHandles="1" noChangeArrowheads="1" noChangeShapeType="1" noTextEdit="1"/>
              </p:cNvSpPr>
              <p:nvPr/>
            </p:nvSpPr>
            <p:spPr>
              <a:xfrm>
                <a:off x="4228386" y="2880733"/>
                <a:ext cx="1818526" cy="691628"/>
              </a:xfrm>
              <a:prstGeom prst="rightArrowCallout">
                <a:avLst/>
              </a:prstGeom>
              <a:blipFill>
                <a:blip r:embed="rId10"/>
                <a:stretch>
                  <a:fillRect/>
                </a:stretch>
              </a:blipFill>
              <a:ln w="38100">
                <a:solidFill>
                  <a:schemeClr val="accent5"/>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Right Arrow Callout 61"/>
              <p:cNvSpPr/>
              <p:nvPr/>
            </p:nvSpPr>
            <p:spPr>
              <a:xfrm>
                <a:off x="4228386" y="5133673"/>
                <a:ext cx="1818526" cy="691628"/>
              </a:xfrm>
              <a:prstGeom prst="rightArrowCallout">
                <a:avLst/>
              </a:prstGeom>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𝑍</m:t>
                      </m:r>
                      <m:r>
                        <a:rPr lang="en-IN" sz="2400" b="0" i="1" smtClean="0">
                          <a:latin typeface="Cambria Math" panose="02040503050406030204" pitchFamily="18" charset="0"/>
                        </a:rPr>
                        <m:t>=2</m:t>
                      </m:r>
                    </m:oMath>
                  </m:oMathPara>
                </a14:m>
                <a:endParaRPr lang="en-IN" sz="2400" dirty="0"/>
              </a:p>
            </p:txBody>
          </p:sp>
        </mc:Choice>
        <mc:Fallback xmlns="">
          <p:sp>
            <p:nvSpPr>
              <p:cNvPr id="62" name="Right Arrow Callout 61"/>
              <p:cNvSpPr>
                <a:spLocks noRot="1" noChangeAspect="1" noMove="1" noResize="1" noEditPoints="1" noAdjustHandles="1" noChangeArrowheads="1" noChangeShapeType="1" noTextEdit="1"/>
              </p:cNvSpPr>
              <p:nvPr/>
            </p:nvSpPr>
            <p:spPr>
              <a:xfrm>
                <a:off x="4228386" y="5133673"/>
                <a:ext cx="1818526" cy="691628"/>
              </a:xfrm>
              <a:prstGeom prst="rightArrowCallout">
                <a:avLst/>
              </a:prstGeom>
              <a:blipFill>
                <a:blip r:embed="rId11"/>
                <a:stretch>
                  <a:fillRect/>
                </a:stretch>
              </a:blipFill>
              <a:ln w="38100">
                <a:solidFill>
                  <a:schemeClr val="accent5"/>
                </a:solidFill>
              </a:ln>
            </p:spPr>
            <p:txBody>
              <a:bodyPr/>
              <a:lstStyle/>
              <a:p>
                <a:r>
                  <a:rPr lang="en-IN">
                    <a:noFill/>
                  </a:rPr>
                  <a:t> </a:t>
                </a:r>
              </a:p>
            </p:txBody>
          </p:sp>
        </mc:Fallback>
      </mc:AlternateContent>
      <p:sp>
        <p:nvSpPr>
          <p:cNvPr id="63" name="Rectangle 62"/>
          <p:cNvSpPr/>
          <p:nvPr/>
        </p:nvSpPr>
        <p:spPr>
          <a:xfrm>
            <a:off x="6064151" y="2168914"/>
            <a:ext cx="6018617" cy="2115266"/>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64" name="Rectangle 63"/>
          <p:cNvSpPr/>
          <p:nvPr/>
        </p:nvSpPr>
        <p:spPr>
          <a:xfrm>
            <a:off x="6064152" y="4412382"/>
            <a:ext cx="6018616" cy="2134211"/>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7078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left)">
                                      <p:cBhvr>
                                        <p:cTn id="16" dur="500"/>
                                        <p:tgtEl>
                                          <p:spTgt spid="6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left)">
                                      <p:cBhvr>
                                        <p:cTn id="19" dur="500"/>
                                        <p:tgtEl>
                                          <p:spTgt spid="62"/>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wipe(left)">
                                      <p:cBhvr>
                                        <p:cTn id="23" dur="500"/>
                                        <p:tgtEl>
                                          <p:spTgt spid="6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wipe(left)">
                                      <p:cBhvr>
                                        <p:cTn id="26" dur="5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6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63"/>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1" grpId="0" uiExpand="1" animBg="1"/>
      <p:bldP spid="61" grpId="1" uiExpand="1" animBg="1"/>
      <p:bldP spid="62" grpId="0" uiExpand="1" animBg="1"/>
      <p:bldP spid="62" grpId="1" uiExpand="1" animBg="1"/>
      <p:bldP spid="63" grpId="0" uiExpand="1" animBg="1"/>
      <p:bldP spid="63" grpId="1" animBg="1"/>
      <p:bldP spid="64" grpId="0" uiExpand="1" animBg="1"/>
      <p:bldP spid="6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Independence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dirty="0" smtClean="0"/>
                  <a:t>Slightly more “practical” examples</a:t>
                </a:r>
              </a:p>
              <a:p>
                <a:r>
                  <a:rPr lang="en-IN" dirty="0" smtClean="0"/>
                  <a:t>If I throw a fair dice twice, the </a:t>
                </a:r>
                <a:r>
                  <a:rPr lang="en-IN" dirty="0"/>
                  <a:t>outcome on </a:t>
                </a:r>
                <a:r>
                  <a:rPr lang="en-IN" dirty="0" smtClean="0"/>
                  <a:t>the first </a:t>
                </a:r>
                <a:r>
                  <a:rPr lang="en-IN" dirty="0"/>
                  <a:t>throw in no way influences </a:t>
                </a:r>
                <a:r>
                  <a:rPr lang="en-IN" dirty="0" smtClean="0"/>
                  <a:t>the second outcome i.e. two outcomes are independent of each other and each takes values in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6</m:t>
                        </m:r>
                      </m:e>
                    </m:d>
                  </m:oMath>
                </a14:m>
                <a:r>
                  <a:rPr lang="en-IN" dirty="0" smtClean="0"/>
                  <a:t>. However, if I additionally am told that the sum of the two numbers is </a:t>
                </a:r>
                <a14:m>
                  <m:oMath xmlns:m="http://schemas.openxmlformats.org/officeDocument/2006/math">
                    <m:r>
                      <a:rPr lang="en-IN" b="0" i="1" smtClean="0">
                        <a:latin typeface="Cambria Math" panose="02040503050406030204" pitchFamily="18" charset="0"/>
                      </a:rPr>
                      <m:t>8</m:t>
                    </m:r>
                  </m:oMath>
                </a14:m>
                <a:r>
                  <a:rPr lang="en-IN" dirty="0" smtClean="0"/>
                  <a:t>, then the throws are no longer conditionally independent since for example we have</a:t>
                </a:r>
                <a:br>
                  <a:rPr lang="en-IN" dirty="0" smtClean="0"/>
                </a:br>
                <a14:m>
                  <m:oMath xmlns:m="http://schemas.openxmlformats.org/officeDocument/2006/math">
                    <m:r>
                      <a:rPr lang="en-IN" sz="2800" i="1" smtClean="0">
                        <a:latin typeface="Cambria Math" panose="02040503050406030204" pitchFamily="18" charset="0"/>
                        <a:ea typeface="Cambria Math" panose="02040503050406030204" pitchFamily="18" charset="0"/>
                      </a:rPr>
                      <m:t>ℙ</m:t>
                    </m:r>
                    <m:d>
                      <m:dPr>
                        <m:begChr m:val="["/>
                        <m:endChr m:val="]"/>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𝑋</m:t>
                        </m:r>
                        <m:r>
                          <a:rPr lang="en-IN" sz="2800" b="0" i="1" smtClean="0">
                            <a:latin typeface="Cambria Math" panose="02040503050406030204" pitchFamily="18" charset="0"/>
                            <a:ea typeface="Cambria Math" panose="02040503050406030204" pitchFamily="18" charset="0"/>
                          </a:rPr>
                          <m:t>=1,</m:t>
                        </m:r>
                        <m:r>
                          <a:rPr lang="en-IN" sz="2800" b="0" i="1" smtClean="0">
                            <a:latin typeface="Cambria Math" panose="02040503050406030204" pitchFamily="18" charset="0"/>
                            <a:ea typeface="Cambria Math" panose="02040503050406030204" pitchFamily="18" charset="0"/>
                          </a:rPr>
                          <m:t>𝑌</m:t>
                        </m:r>
                        <m:r>
                          <a:rPr lang="en-IN" sz="2800" b="0" i="1" smtClean="0">
                            <a:latin typeface="Cambria Math" panose="02040503050406030204" pitchFamily="18" charset="0"/>
                            <a:ea typeface="Cambria Math" panose="02040503050406030204" pitchFamily="18" charset="0"/>
                          </a:rPr>
                          <m:t>=4 | </m:t>
                        </m:r>
                        <m:r>
                          <a:rPr lang="en-IN" sz="2800" b="0" i="1" smtClean="0">
                            <a:latin typeface="Cambria Math" panose="02040503050406030204" pitchFamily="18" charset="0"/>
                            <a:ea typeface="Cambria Math" panose="02040503050406030204" pitchFamily="18" charset="0"/>
                          </a:rPr>
                          <m:t>𝑍</m:t>
                        </m:r>
                        <m:r>
                          <a:rPr lang="en-IN" sz="2800" b="0" i="1" smtClean="0">
                            <a:latin typeface="Cambria Math" panose="02040503050406030204" pitchFamily="18" charset="0"/>
                            <a:ea typeface="Cambria Math" panose="02040503050406030204" pitchFamily="18" charset="0"/>
                          </a:rPr>
                          <m:t>=8</m:t>
                        </m:r>
                      </m:e>
                    </m:d>
                    <m:r>
                      <a:rPr lang="en-IN" sz="2800" b="0" i="1" smtClean="0">
                        <a:latin typeface="Cambria Math" panose="02040503050406030204" pitchFamily="18" charset="0"/>
                        <a:ea typeface="Cambria Math" panose="02040503050406030204" pitchFamily="18" charset="0"/>
                      </a:rPr>
                      <m:t>=0≠</m:t>
                    </m:r>
                    <m:r>
                      <a:rPr lang="en-IN" sz="2800">
                        <a:latin typeface="Cambria Math" panose="02040503050406030204" pitchFamily="18" charset="0"/>
                        <a:ea typeface="Cambria Math" panose="02040503050406030204" pitchFamily="18" charset="0"/>
                      </a:rPr>
                      <m:t>ℙ</m:t>
                    </m:r>
                    <m:d>
                      <m:dPr>
                        <m:begChr m:val="["/>
                        <m:endChr m:val="]"/>
                        <m:ctrlPr>
                          <a:rPr lang="en-IN" sz="2800" i="1">
                            <a:latin typeface="Cambria Math" panose="02040503050406030204" pitchFamily="18" charset="0"/>
                            <a:ea typeface="Cambria Math" panose="02040503050406030204" pitchFamily="18" charset="0"/>
                          </a:rPr>
                        </m:ctrlPr>
                      </m:dPr>
                      <m:e>
                        <m:r>
                          <a:rPr lang="en-IN" sz="2800">
                            <a:latin typeface="Cambria Math" panose="02040503050406030204" pitchFamily="18" charset="0"/>
                            <a:ea typeface="Cambria Math" panose="02040503050406030204" pitchFamily="18" charset="0"/>
                          </a:rPr>
                          <m:t>𝑋</m:t>
                        </m:r>
                        <m:r>
                          <a:rPr lang="en-IN" sz="2800">
                            <a:latin typeface="Cambria Math" panose="02040503050406030204" pitchFamily="18" charset="0"/>
                            <a:ea typeface="Cambria Math" panose="02040503050406030204" pitchFamily="18" charset="0"/>
                          </a:rPr>
                          <m:t>=1 |</m:t>
                        </m:r>
                        <m:r>
                          <a:rPr lang="en-IN" sz="2800" b="0" i="1" smtClean="0">
                            <a:latin typeface="Cambria Math" panose="02040503050406030204" pitchFamily="18" charset="0"/>
                            <a:ea typeface="Cambria Math" panose="02040503050406030204" pitchFamily="18" charset="0"/>
                          </a:rPr>
                          <m:t> </m:t>
                        </m:r>
                        <m:r>
                          <a:rPr lang="en-IN" sz="2800" b="0" i="1" smtClean="0">
                            <a:latin typeface="Cambria Math" panose="02040503050406030204" pitchFamily="18" charset="0"/>
                            <a:ea typeface="Cambria Math" panose="02040503050406030204" pitchFamily="18" charset="0"/>
                          </a:rPr>
                          <m:t>𝑍</m:t>
                        </m:r>
                        <m:r>
                          <a:rPr lang="en-IN" sz="280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8</m:t>
                        </m:r>
                      </m:e>
                    </m:d>
                    <m:r>
                      <a:rPr lang="en-IN" sz="2800" b="0" i="1" smtClean="0">
                        <a:latin typeface="Cambria Math" panose="02040503050406030204" pitchFamily="18" charset="0"/>
                        <a:ea typeface="Cambria Math" panose="02040503050406030204" pitchFamily="18" charset="0"/>
                      </a:rPr>
                      <m:t>⋅</m:t>
                    </m:r>
                    <m:r>
                      <a:rPr lang="en-IN" sz="2800">
                        <a:latin typeface="Cambria Math" panose="02040503050406030204" pitchFamily="18" charset="0"/>
                        <a:ea typeface="Cambria Math" panose="02040503050406030204" pitchFamily="18" charset="0"/>
                      </a:rPr>
                      <m:t>ℙ</m:t>
                    </m:r>
                    <m:d>
                      <m:dPr>
                        <m:begChr m:val="["/>
                        <m:endChr m:val="]"/>
                        <m:ctrlPr>
                          <a:rPr lang="en-IN" sz="2800" i="1">
                            <a:latin typeface="Cambria Math" panose="02040503050406030204" pitchFamily="18" charset="0"/>
                            <a:ea typeface="Cambria Math" panose="02040503050406030204" pitchFamily="18" charset="0"/>
                          </a:rPr>
                        </m:ctrlPr>
                      </m:dPr>
                      <m:e>
                        <m:r>
                          <a:rPr lang="en-IN" sz="2800">
                            <a:latin typeface="Cambria Math" panose="02040503050406030204" pitchFamily="18" charset="0"/>
                            <a:ea typeface="Cambria Math" panose="02040503050406030204" pitchFamily="18" charset="0"/>
                          </a:rPr>
                          <m:t>𝑌</m:t>
                        </m:r>
                        <m:r>
                          <a:rPr lang="en-IN" sz="2800">
                            <a:latin typeface="Cambria Math" panose="02040503050406030204" pitchFamily="18" charset="0"/>
                            <a:ea typeface="Cambria Math" panose="02040503050406030204" pitchFamily="18" charset="0"/>
                          </a:rPr>
                          <m:t>=4 | </m:t>
                        </m:r>
                        <m:r>
                          <a:rPr lang="en-IN" sz="2800" b="0" i="1" smtClean="0">
                            <a:latin typeface="Cambria Math" panose="02040503050406030204" pitchFamily="18" charset="0"/>
                            <a:ea typeface="Cambria Math" panose="02040503050406030204" pitchFamily="18" charset="0"/>
                          </a:rPr>
                          <m:t>𝑍</m:t>
                        </m:r>
                        <m:r>
                          <a:rPr lang="en-IN" sz="280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8</m:t>
                        </m:r>
                      </m:e>
                    </m:d>
                  </m:oMath>
                </a14:m>
                <a:endParaRPr lang="en-IN" dirty="0" smtClean="0"/>
              </a:p>
              <a:p>
                <a:r>
                  <a:rPr lang="en-IN" dirty="0" smtClean="0"/>
                  <a:t>In the above, </a:t>
                </a:r>
                <a14:m>
                  <m:oMath xmlns:m="http://schemas.openxmlformats.org/officeDocument/2006/math">
                    <m:r>
                      <a:rPr lang="en-IN" b="0" i="1" smtClean="0">
                        <a:latin typeface="Cambria Math" panose="02040503050406030204" pitchFamily="18" charset="0"/>
                      </a:rPr>
                      <m:t>𝑋</m:t>
                    </m:r>
                  </m:oMath>
                </a14:m>
                <a:r>
                  <a:rPr lang="en-IN" dirty="0" smtClean="0"/>
                  <a:t> is number on first throw, </a:t>
                </a:r>
                <a14:m>
                  <m:oMath xmlns:m="http://schemas.openxmlformats.org/officeDocument/2006/math">
                    <m:r>
                      <a:rPr lang="en-IN" b="0" i="1" smtClean="0">
                        <a:latin typeface="Cambria Math" panose="02040503050406030204" pitchFamily="18" charset="0"/>
                      </a:rPr>
                      <m:t>𝑌</m:t>
                    </m:r>
                  </m:oMath>
                </a14:m>
                <a:r>
                  <a:rPr lang="en-IN" dirty="0" smtClean="0"/>
                  <a:t> denotes second, </a:t>
                </a:r>
                <a14:m>
                  <m:oMath xmlns:m="http://schemas.openxmlformats.org/officeDocument/2006/math">
                    <m:r>
                      <a:rPr lang="en-IN" b="0" i="1" smtClean="0">
                        <a:latin typeface="Cambria Math" panose="02040503050406030204" pitchFamily="18" charset="0"/>
                      </a:rPr>
                      <m:t>𝑍</m:t>
                    </m:r>
                  </m:oMath>
                </a14:m>
                <a:r>
                  <a:rPr lang="en-IN" dirty="0" smtClean="0"/>
                  <a:t> is sum</a:t>
                </a:r>
              </a:p>
              <a:p>
                <a:r>
                  <a:rPr lang="en-IN" dirty="0" smtClean="0"/>
                  <a:t>Sample space is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6</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6</m:t>
                        </m:r>
                      </m:e>
                    </m:d>
                  </m:oMath>
                </a14:m>
                <a:r>
                  <a:rPr lang="en-IN" dirty="0" smtClean="0"/>
                  <a:t> i.e. all possible outcomes of two throws</a:t>
                </a:r>
                <a:endParaRPr lang="en-IN" dirty="0"/>
              </a:p>
              <a:p>
                <a:r>
                  <a:rPr lang="en-IN" dirty="0" smtClean="0"/>
                  <a:t>Examples where non-independent </a:t>
                </a:r>
                <a:r>
                  <a:rPr lang="en-IN" dirty="0" err="1" smtClean="0"/>
                  <a:t>r.v.s</a:t>
                </a:r>
                <a:r>
                  <a:rPr lang="en-IN" dirty="0" smtClean="0"/>
                  <a:t> become conditionally independent are most commonly found in a branch of ML called </a:t>
                </a:r>
                <a:r>
                  <a:rPr lang="en-IN" i="0" dirty="0" smtClean="0"/>
                  <a:t>graphical models</a:t>
                </a:r>
                <a:r>
                  <a:rPr lang="en-IN" dirty="0" smtClean="0"/>
                  <a:t>.</a:t>
                </a:r>
              </a:p>
              <a:p>
                <a:pPr lvl="2"/>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53" b="-233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12</a:t>
            </a:fld>
            <a:endParaRPr lang="en-US"/>
          </a:p>
        </p:txBody>
      </p:sp>
    </p:spTree>
    <p:extLst>
      <p:ext uri="{BB962C8B-B14F-4D97-AF65-F5344CB8AC3E}">
        <p14:creationId xmlns:p14="http://schemas.microsoft.com/office/powerpoint/2010/main" val="129766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Expectation of a Random Variable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300823"/>
              </a:xfrm>
            </p:spPr>
            <p:txBody>
              <a:bodyPr>
                <a:normAutofit/>
              </a:bodyPr>
              <a:lstStyle/>
              <a:p>
                <a:r>
                  <a:rPr lang="en-IN" dirty="0" smtClean="0"/>
                  <a:t>The expectation of a random variable or its </a:t>
                </a:r>
                <a:r>
                  <a:rPr lang="en-IN" i="1" dirty="0" smtClean="0"/>
                  <a:t>expected value</a:t>
                </a:r>
                <a:r>
                  <a:rPr lang="en-IN" dirty="0" smtClean="0"/>
                  <a:t> is the mean or average value that random variable takes and is defined as</a:t>
                </a:r>
                <a:br>
                  <a:rPr lang="en-IN" dirty="0" smtClean="0"/>
                </a:br>
                <a14:m>
                  <m:oMath xmlns:m="http://schemas.openxmlformats.org/officeDocument/2006/math">
                    <m:r>
                      <a:rPr lang="en-IN" i="1" smtClean="0">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e>
                    </m:d>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b="0" i="1" smtClean="0">
                            <a:latin typeface="Cambria Math" panose="02040503050406030204" pitchFamily="18" charset="0"/>
                            <a:ea typeface="Cambria Math" panose="02040503050406030204" pitchFamily="18" charset="0"/>
                          </a:rPr>
                        </m:ctrlPr>
                      </m:naryPr>
                      <m:sub>
                        <m:r>
                          <m:rPr>
                            <m:brk m:alnAt="9"/>
                          </m:rP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𝑆</m:t>
                            </m:r>
                          </m:e>
                          <m:sub>
                            <m:r>
                              <a:rPr lang="en-IN" b="0" i="1" smtClean="0">
                                <a:latin typeface="Cambria Math" panose="02040503050406030204" pitchFamily="18" charset="0"/>
                                <a:ea typeface="Cambria Math" panose="02040503050406030204" pitchFamily="18" charset="0"/>
                              </a:rPr>
                              <m:t>𝑋</m:t>
                            </m:r>
                          </m:sub>
                        </m:sSub>
                      </m:sub>
                      <m:sup/>
                      <m:e>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e>
                        </m:d>
                      </m:e>
                    </m:nary>
                  </m:oMath>
                </a14:m>
                <a:endParaRPr lang="en-IN" dirty="0" smtClean="0"/>
              </a:p>
              <a:p>
                <a:pPr lvl="2"/>
                <a:r>
                  <a:rPr lang="en-IN" dirty="0" smtClean="0"/>
                  <a:t>Sometimes the notation used is just </a:t>
                </a:r>
                <a14:m>
                  <m:oMath xmlns:m="http://schemas.openxmlformats.org/officeDocument/2006/math">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oMath>
                </a14:m>
                <a:r>
                  <a:rPr lang="en-IN" dirty="0" smtClean="0"/>
                  <a:t> i.e. brackets are omitted</a:t>
                </a:r>
              </a:p>
              <a:p>
                <a:r>
                  <a:rPr lang="en-IN" dirty="0" smtClean="0"/>
                  <a:t>The name suggests that the </a:t>
                </a:r>
                <a:r>
                  <a:rPr lang="en-IN" dirty="0" err="1" smtClean="0"/>
                  <a:t>r.v</a:t>
                </a:r>
                <a:r>
                  <a:rPr lang="en-IN" dirty="0" smtClean="0"/>
                  <a:t>. is </a:t>
                </a:r>
                <a:r>
                  <a:rPr lang="en-IN" i="0" dirty="0" smtClean="0"/>
                  <a:t>expected</a:t>
                </a:r>
                <a:r>
                  <a:rPr lang="en-IN" dirty="0" smtClean="0"/>
                  <a:t> to take this value</a:t>
                </a:r>
              </a:p>
              <a:p>
                <a:pPr lvl="2"/>
                <a:r>
                  <a:rPr lang="en-IN" dirty="0" smtClean="0"/>
                  <a:t>Some truth to this: if we sample from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ℙ</m:t>
                        </m:r>
                      </m:e>
                      <m:sub>
                        <m:r>
                          <a:rPr lang="en-IN" b="0" i="1" smtClean="0">
                            <a:latin typeface="Cambria Math" panose="02040503050406030204" pitchFamily="18" charset="0"/>
                            <a:ea typeface="Cambria Math" panose="02040503050406030204" pitchFamily="18" charset="0"/>
                          </a:rPr>
                          <m:t>𝑋</m:t>
                        </m:r>
                      </m:sub>
                    </m:sSub>
                  </m:oMath>
                </a14:m>
                <a:r>
                  <a:rPr lang="en-IN" dirty="0" smtClean="0"/>
                  <a:t>, “likely” to get a value “close” to </a:t>
                </a:r>
                <a14:m>
                  <m:oMath xmlns:m="http://schemas.openxmlformats.org/officeDocument/2006/math">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oMath>
                </a14:m>
                <a:endParaRPr lang="en-IN" dirty="0" smtClean="0"/>
              </a:p>
              <a:p>
                <a:pPr lvl="2"/>
                <a:r>
                  <a:rPr lang="en-IN" dirty="0" smtClean="0"/>
                  <a:t>What “close”, “likely” mean are topics in a learning theory course (e.g. CS777)</a:t>
                </a:r>
              </a:p>
              <a:p>
                <a:r>
                  <a:rPr lang="en-IN" dirty="0" smtClean="0"/>
                  <a:t>However, can be misleading – be careful not to read too much into it</a:t>
                </a:r>
                <a:endParaRPr lang="en-IN" dirty="0"/>
              </a:p>
              <a:p>
                <a:pPr lvl="2"/>
                <a14:m>
                  <m:oMath xmlns:m="http://schemas.openxmlformats.org/officeDocument/2006/math">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oMath>
                </a14:m>
                <a:r>
                  <a:rPr lang="en-IN" dirty="0" smtClean="0"/>
                  <a:t> need not be most likely value for </a:t>
                </a:r>
                <a14:m>
                  <m:oMath xmlns:m="http://schemas.openxmlformats.org/officeDocument/2006/math">
                    <m:r>
                      <a:rPr lang="en-IN" b="0" i="1" smtClean="0">
                        <a:latin typeface="Cambria Math" panose="02040503050406030204" pitchFamily="18" charset="0"/>
                      </a:rPr>
                      <m:t>𝑋</m:t>
                    </m:r>
                  </m:oMath>
                </a14:m>
                <a:r>
                  <a:rPr lang="en-IN" dirty="0" smtClean="0"/>
                  <a:t> i.e. </a:t>
                </a:r>
                <a14:m>
                  <m:oMath xmlns:m="http://schemas.openxmlformats.org/officeDocument/2006/math">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arg</m:t>
                        </m:r>
                      </m:fName>
                      <m:e>
                        <m:func>
                          <m:funcPr>
                            <m:ctrlPr>
                              <a:rPr lang="en-IN" b="0" i="1" smtClean="0">
                                <a:latin typeface="Cambria Math" panose="02040503050406030204" pitchFamily="18" charset="0"/>
                                <a:ea typeface="Cambria Math" panose="02040503050406030204" pitchFamily="18" charset="0"/>
                              </a:rPr>
                            </m:ctrlPr>
                          </m:funcPr>
                          <m:fName>
                            <m:r>
                              <m:rPr>
                                <m:sty m:val="p"/>
                              </m:rPr>
                              <a:rPr lang="en-IN" b="0" i="0" smtClean="0">
                                <a:latin typeface="Cambria Math" panose="02040503050406030204" pitchFamily="18" charset="0"/>
                                <a:ea typeface="Cambria Math" panose="02040503050406030204" pitchFamily="18" charset="0"/>
                              </a:rPr>
                              <m:t>max</m:t>
                            </m:r>
                          </m:fName>
                          <m:e>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e>
                        </m:func>
                      </m:e>
                    </m:func>
                  </m:oMath>
                </a14:m>
                <a:r>
                  <a:rPr lang="en-IN" dirty="0" smtClean="0"/>
                  <a:t> possible</a:t>
                </a:r>
              </a:p>
              <a:p>
                <a:pPr lvl="2"/>
                <a:r>
                  <a:rPr lang="en-IN" dirty="0" smtClean="0"/>
                  <a:t>In fact, there are </a:t>
                </a:r>
                <a:r>
                  <a:rPr lang="en-IN" dirty="0" err="1" smtClean="0"/>
                  <a:t>r.v</a:t>
                </a:r>
                <a:r>
                  <a:rPr lang="en-IN" dirty="0" smtClean="0"/>
                  <a:t>. </a:t>
                </a:r>
                <a14:m>
                  <m:oMath xmlns:m="http://schemas.openxmlformats.org/officeDocument/2006/math">
                    <m:r>
                      <a:rPr lang="en-IN" b="0" i="1" smtClean="0">
                        <a:latin typeface="Cambria Math" panose="02040503050406030204" pitchFamily="18" charset="0"/>
                      </a:rPr>
                      <m:t>𝑋</m:t>
                    </m:r>
                  </m:oMath>
                </a14:m>
                <a:r>
                  <a:rPr lang="en-IN" dirty="0" smtClean="0"/>
                  <a:t> which can never take this value i.e.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e>
                    </m:d>
                    <m:r>
                      <a:rPr lang="en-IN" b="0" i="1" smtClean="0">
                        <a:latin typeface="Cambria Math" panose="02040503050406030204" pitchFamily="18" charset="0"/>
                        <a:ea typeface="Cambria Math" panose="02040503050406030204" pitchFamily="18" charset="0"/>
                      </a:rPr>
                      <m:t>=0</m:t>
                    </m:r>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300823"/>
              </a:xfrm>
              <a:blipFill>
                <a:blip r:embed="rId2"/>
                <a:stretch>
                  <a:fillRect l="-562" t="-2759" r="-66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13</a:t>
            </a:fld>
            <a:endParaRPr lang="en-US"/>
          </a:p>
        </p:txBody>
      </p:sp>
    </p:spTree>
    <p:extLst>
      <p:ext uri="{BB962C8B-B14F-4D97-AF65-F5344CB8AC3E}">
        <p14:creationId xmlns:p14="http://schemas.microsoft.com/office/powerpoint/2010/main" val="367610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a:t>
            </a:r>
            <a:r>
              <a:rPr lang="en-IN" dirty="0" smtClean="0"/>
              <a:t> of Expectation: Sum Rule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300823"/>
              </a:xfrm>
            </p:spPr>
            <p:txBody>
              <a:bodyPr/>
              <a:lstStyle/>
              <a:p>
                <a:r>
                  <a:rPr lang="en-IN" b="1" dirty="0" smtClean="0"/>
                  <a:t>Linearity of Expectation</a:t>
                </a:r>
                <a:r>
                  <a:rPr lang="en-IN" dirty="0" smtClean="0"/>
                  <a:t>: given two </a:t>
                </a:r>
                <a:r>
                  <a:rPr lang="en-IN" dirty="0" err="1" smtClean="0"/>
                  <a:t>r.v</a:t>
                </a:r>
                <a:r>
                  <a:rPr lang="en-IN" dirty="0" smtClean="0"/>
                  <a:t>.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b="1" dirty="0" smtClean="0"/>
                  <a:t>, </a:t>
                </a:r>
                <a:r>
                  <a:rPr lang="en-IN" dirty="0" smtClean="0"/>
                  <a:t>no matter how they are defined, no matter whether independent or not, we always have</a:t>
                </a:r>
                <a:br>
                  <a:rPr lang="en-IN" dirty="0" smtClean="0"/>
                </a:br>
                <a14:m>
                  <m:oMath xmlns:m="http://schemas.openxmlformats.org/officeDocument/2006/math">
                    <m:r>
                      <a:rPr lang="en-IN" i="1" smtClean="0">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𝑌</m:t>
                    </m:r>
                  </m:oMath>
                </a14:m>
                <a:endParaRPr lang="en-IN" b="1" dirty="0" smtClean="0"/>
              </a:p>
              <a:p>
                <a:pPr lvl="2"/>
                <a:r>
                  <a:rPr lang="en-IN" b="1" dirty="0" smtClean="0"/>
                  <a:t>Proof</a:t>
                </a:r>
                <a:r>
                  <a:rPr lang="en-IN" dirty="0" smtClean="0"/>
                  <a:t>: Let </a:t>
                </a:r>
                <a14:m>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dirty="0" smtClean="0"/>
                  <a:t> be a new </a:t>
                </a:r>
                <a:r>
                  <a:rPr lang="en-IN" dirty="0" err="1" smtClean="0"/>
                  <a:t>r.v</a:t>
                </a:r>
                <a:r>
                  <a:rPr lang="en-IN" dirty="0" smtClean="0"/>
                  <a:t>.. We have </a:t>
                </a:r>
                <a14:m>
                  <m:oMath xmlns:m="http://schemas.openxmlformats.org/officeDocument/2006/math">
                    <m:r>
                      <a:rPr lang="en-IN" i="1">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𝑍</m:t>
                        </m:r>
                      </m:e>
                    </m:d>
                    <m:r>
                      <a:rPr lang="en-IN" i="1">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i="1">
                            <a:latin typeface="Cambria Math" panose="02040503050406030204" pitchFamily="18" charset="0"/>
                            <a:ea typeface="Cambria Math" panose="02040503050406030204" pitchFamily="18" charset="0"/>
                          </a:rPr>
                          <m:t>𝑧</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𝑆</m:t>
                            </m:r>
                          </m:e>
                          <m:sub>
                            <m:r>
                              <a:rPr lang="en-IN" i="1">
                                <a:latin typeface="Cambria Math" panose="02040503050406030204" pitchFamily="18" charset="0"/>
                                <a:ea typeface="Cambria Math" panose="02040503050406030204" pitchFamily="18" charset="0"/>
                              </a:rPr>
                              <m:t>𝑍</m:t>
                            </m:r>
                          </m:sub>
                        </m:sSub>
                      </m:sub>
                      <m:sup/>
                      <m:e>
                        <m:r>
                          <a:rPr lang="en-IN" i="1">
                            <a:latin typeface="Cambria Math" panose="02040503050406030204" pitchFamily="18" charset="0"/>
                            <a:ea typeface="Cambria Math" panose="02040503050406030204" pitchFamily="18" charset="0"/>
                          </a:rPr>
                          <m:t>𝑧</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𝑧</m:t>
                            </m:r>
                          </m:e>
                        </m:d>
                      </m:e>
                    </m:nary>
                  </m:oMath>
                </a14:m>
                <a:r>
                  <a:rPr lang="en-IN" dirty="0" smtClean="0"/>
                  <a:t>. Now the only possible values for </a:t>
                </a:r>
                <a14:m>
                  <m:oMath xmlns:m="http://schemas.openxmlformats.org/officeDocument/2006/math">
                    <m:r>
                      <a:rPr lang="en-IN" b="0" i="1" smtClean="0">
                        <a:latin typeface="Cambria Math" panose="02040503050406030204" pitchFamily="18" charset="0"/>
                      </a:rPr>
                      <m:t>𝑧</m:t>
                    </m:r>
                  </m:oMath>
                </a14:m>
                <a:r>
                  <a:rPr lang="en-IN" dirty="0" smtClean="0"/>
                  <a:t> are of the form </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oMath>
                </a14:m>
                <a:r>
                  <a:rPr lang="en-IN" dirty="0" smtClean="0"/>
                  <a:t> where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oMath>
                </a14:m>
                <a:r>
                  <a:rPr lang="en-IN" dirty="0" smtClean="0"/>
                  <a:t>. </a:t>
                </a:r>
              </a:p>
              <a:p>
                <a:pPr lvl="2"/>
                <a:r>
                  <a:rPr lang="en-IN" dirty="0" smtClean="0"/>
                  <a:t>Thus, we have </a:t>
                </a:r>
                <a14:m>
                  <m:oMath xmlns:m="http://schemas.openxmlformats.org/officeDocument/2006/math">
                    <m:r>
                      <a:rPr lang="en-IN" b="0"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i="1" smtClean="0">
                            <a:latin typeface="Cambria Math" panose="02040503050406030204" pitchFamily="18" charset="0"/>
                            <a:ea typeface="Cambria Math" panose="02040503050406030204" pitchFamily="18" charset="0"/>
                          </a:rPr>
                        </m:ctrlPr>
                      </m:naryPr>
                      <m:sub>
                        <m:r>
                          <a:rPr lang="en-IN" b="0" i="1" smtClean="0">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𝑆</m:t>
                            </m:r>
                          </m:e>
                          <m:sub>
                            <m:r>
                              <a:rPr lang="en-IN" b="0" i="1" smtClean="0">
                                <a:latin typeface="Cambria Math" panose="02040503050406030204" pitchFamily="18" charset="0"/>
                                <a:ea typeface="Cambria Math" panose="02040503050406030204" pitchFamily="18" charset="0"/>
                              </a:rPr>
                              <m:t>𝑋</m:t>
                            </m:r>
                          </m:sub>
                        </m:sSub>
                      </m:sub>
                      <m:sup/>
                      <m:e>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b="0" i="1" smtClean="0">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𝑆</m:t>
                                </m:r>
                              </m:e>
                              <m:sub>
                                <m:r>
                                  <a:rPr lang="en-IN" b="0" i="1" smtClean="0">
                                    <a:latin typeface="Cambria Math" panose="02040503050406030204" pitchFamily="18" charset="0"/>
                                    <a:ea typeface="Cambria Math" panose="02040503050406030204" pitchFamily="18" charset="0"/>
                                  </a:rPr>
                                  <m:t>𝑌</m:t>
                                </m:r>
                              </m:sub>
                            </m:sSub>
                          </m:sub>
                          <m:sup/>
                          <m:e>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e>
                        </m:nary>
                      </m:e>
                    </m:nary>
                  </m:oMath>
                </a14:m>
                <a:r>
                  <a:rPr lang="en-IN" b="1" dirty="0" smtClean="0"/>
                  <a:t>. </a:t>
                </a:r>
                <a:r>
                  <a:rPr lang="en-IN" dirty="0" smtClean="0"/>
                  <a:t>Note that even if  multiple ways of getting a value </a:t>
                </a:r>
                <a14:m>
                  <m:oMath xmlns:m="http://schemas.openxmlformats.org/officeDocument/2006/math">
                    <m:r>
                      <a:rPr lang="en-IN" b="0" i="1" smtClean="0">
                        <a:latin typeface="Cambria Math" panose="02040503050406030204" pitchFamily="18" charset="0"/>
                      </a:rPr>
                      <m:t>𝑧</m:t>
                    </m:r>
                  </m:oMath>
                </a14:m>
                <a:r>
                  <a:rPr lang="en-IN" dirty="0" smtClean="0"/>
                  <a:t>, all have been taken into account.</a:t>
                </a:r>
                <a:r>
                  <a:rPr lang="en-IN" b="1" dirty="0" smtClean="0"/>
                  <a:t/>
                </a:r>
                <a:br>
                  <a:rPr lang="en-IN" b="1" dirty="0" smtClean="0"/>
                </a:br>
                <a14:m>
                  <m:oMath xmlns:m="http://schemas.openxmlformats.org/officeDocument/2006/math">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i="1">
                            <a:latin typeface="Cambria Math" panose="02040503050406030204" pitchFamily="18" charset="0"/>
                            <a:ea typeface="Cambria Math" panose="02040503050406030204" pitchFamily="18" charset="0"/>
                          </a:rPr>
                          <m:t>𝑥</m:t>
                        </m:r>
                      </m:sub>
                      <m:sup/>
                      <m:e>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i="1">
                                <a:latin typeface="Cambria Math" panose="02040503050406030204" pitchFamily="18" charset="0"/>
                                <a:ea typeface="Cambria Math" panose="02040503050406030204" pitchFamily="18" charset="0"/>
                              </a:rPr>
                              <m:t>𝑦</m:t>
                            </m:r>
                          </m:sub>
                          <m:sup/>
                          <m:e>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e>
                        </m:nary>
                      </m:e>
                    </m:nary>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𝑥</m:t>
                        </m:r>
                      </m:sub>
                      <m:sup/>
                      <m:e>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a:latin typeface="Cambria Math" panose="02040503050406030204" pitchFamily="18" charset="0"/>
                                <a:ea typeface="Cambria Math" panose="02040503050406030204" pitchFamily="18" charset="0"/>
                              </a:rPr>
                              <m:t>𝑦</m:t>
                            </m:r>
                          </m:sub>
                          <m:sup/>
                          <m:e>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e>
                        </m:nary>
                      </m:e>
                    </m:nary>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𝑥</m:t>
                        </m:r>
                      </m:sub>
                      <m:sup/>
                      <m:e>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a:latin typeface="Cambria Math" panose="02040503050406030204" pitchFamily="18" charset="0"/>
                                <a:ea typeface="Cambria Math" panose="02040503050406030204" pitchFamily="18" charset="0"/>
                              </a:rPr>
                              <m:t>𝑦</m:t>
                            </m:r>
                          </m:sub>
                          <m:sup/>
                          <m:e>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e>
                        </m:nary>
                      </m:e>
                    </m:nary>
                  </m:oMath>
                </a14:m>
                <a:r>
                  <a:rPr lang="en-IN" dirty="0" smtClean="0"/>
                  <a:t> </a:t>
                </a:r>
              </a:p>
              <a:p>
                <a:pPr lvl="2"/>
                <a14:m>
                  <m:oMath xmlns:m="http://schemas.openxmlformats.org/officeDocument/2006/math">
                    <m:r>
                      <a:rPr lang="en-IN" b="0" i="1" smtClean="0">
                        <a:latin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𝑥</m:t>
                        </m:r>
                      </m:sub>
                      <m:sup/>
                      <m:e>
                        <m:r>
                          <a:rPr lang="en-IN">
                            <a:latin typeface="Cambria Math" panose="02040503050406030204" pitchFamily="18" charset="0"/>
                            <a:ea typeface="Cambria Math" panose="02040503050406030204" pitchFamily="18" charset="0"/>
                          </a:rPr>
                          <m:t>𝑥</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a:latin typeface="Cambria Math" panose="02040503050406030204" pitchFamily="18" charset="0"/>
                                <a:ea typeface="Cambria Math" panose="02040503050406030204" pitchFamily="18" charset="0"/>
                              </a:rPr>
                              <m:t>𝑦</m:t>
                            </m:r>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e>
                        </m:nary>
                      </m:e>
                    </m:nary>
                    <m:r>
                      <a:rPr lang="en-IN">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b="0" i="1" smtClean="0">
                            <a:latin typeface="Cambria Math" panose="02040503050406030204" pitchFamily="18" charset="0"/>
                            <a:ea typeface="Cambria Math" panose="02040503050406030204" pitchFamily="18" charset="0"/>
                          </a:rPr>
                          <m:t>𝑦</m:t>
                        </m:r>
                      </m:sub>
                      <m:sup/>
                      <m:e>
                        <m:r>
                          <a:rPr lang="en-IN">
                            <a:latin typeface="Cambria Math" panose="02040503050406030204" pitchFamily="18" charset="0"/>
                            <a:ea typeface="Cambria Math" panose="02040503050406030204" pitchFamily="18" charset="0"/>
                          </a:rPr>
                          <m:t>𝑦</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b="0" i="1" smtClean="0">
                                <a:latin typeface="Cambria Math" panose="02040503050406030204" pitchFamily="18" charset="0"/>
                                <a:ea typeface="Cambria Math" panose="02040503050406030204" pitchFamily="18" charset="0"/>
                              </a:rPr>
                              <m:t>𝑥</m:t>
                            </m:r>
                          </m:sub>
                          <m:sup/>
                          <m:e>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e>
                        </m:nary>
                      </m:e>
                    </m:nary>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𝑥</m:t>
                        </m:r>
                      </m:sub>
                      <m:sup/>
                      <m:e>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𝑥</m:t>
                            </m:r>
                          </m:e>
                        </m:d>
                      </m:e>
                    </m:nary>
                    <m:r>
                      <a:rPr lang="en-IN">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a:latin typeface="Cambria Math" panose="02040503050406030204" pitchFamily="18" charset="0"/>
                            <a:ea typeface="Cambria Math" panose="02040503050406030204" pitchFamily="18" charset="0"/>
                          </a:rPr>
                          <m:t>𝑦</m:t>
                        </m:r>
                      </m:sub>
                      <m:sup/>
                      <m:e>
                        <m: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e>
                        </m:d>
                      </m:e>
                    </m:nary>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𝑌</m:t>
                    </m:r>
                  </m:oMath>
                </a14:m>
                <a:endParaRPr lang="en-IN" dirty="0" smtClean="0"/>
              </a:p>
              <a:p>
                <a:pPr lvl="2"/>
                <a:r>
                  <a:rPr lang="en-IN" dirty="0" smtClean="0"/>
                  <a:t>Note that the only result we used in our proof is the law of total probability in the second last step above which always holds no matter which </a:t>
                </a:r>
                <a:r>
                  <a:rPr lang="en-IN" dirty="0" err="1" smtClean="0"/>
                  <a:t>r.v.s</a:t>
                </a:r>
                <a:r>
                  <a:rPr lang="en-IN" dirty="0" smtClean="0"/>
                  <a:t> we have</a:t>
                </a:r>
              </a:p>
              <a:p>
                <a:pPr lvl="2"/>
                <a:r>
                  <a:rPr lang="en-IN" b="1" dirty="0" smtClean="0"/>
                  <a:t>Note</a:t>
                </a:r>
                <a:r>
                  <a:rPr lang="en-IN" dirty="0" smtClean="0"/>
                  <a:t>: the same proof shows that </a:t>
                </a:r>
                <a14:m>
                  <m:oMath xmlns:m="http://schemas.openxmlformats.org/officeDocument/2006/math">
                    <m:r>
                      <a:rPr lang="en-IN">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𝑌</m:t>
                    </m:r>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r="-224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14</a:t>
            </a:fld>
            <a:endParaRPr lang="en-US"/>
          </a:p>
        </p:txBody>
      </p:sp>
    </p:spTree>
    <p:extLst>
      <p:ext uri="{BB962C8B-B14F-4D97-AF65-F5344CB8AC3E}">
        <p14:creationId xmlns:p14="http://schemas.microsoft.com/office/powerpoint/2010/main" val="370589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a:t>
            </a:r>
            <a:r>
              <a:rPr lang="en-IN" dirty="0"/>
              <a:t>of </a:t>
            </a:r>
            <a:r>
              <a:rPr lang="en-IN" dirty="0" smtClean="0"/>
              <a:t>Expectation: Scaling Rule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smtClean="0"/>
                  <a:t>Given a r.v. </a:t>
                </a:r>
                <a14:m>
                  <m:oMath xmlns:m="http://schemas.openxmlformats.org/officeDocument/2006/math">
                    <m:r>
                      <a:rPr lang="en-IN" i="1">
                        <a:latin typeface="Cambria Math" panose="02040503050406030204" pitchFamily="18" charset="0"/>
                      </a:rPr>
                      <m:t>𝑋</m:t>
                    </m:r>
                  </m:oMath>
                </a14:m>
                <a:r>
                  <a:rPr lang="en-IN" dirty="0"/>
                  <a:t> and </a:t>
                </a:r>
                <a:r>
                  <a:rPr lang="en-IN" dirty="0" smtClean="0"/>
                  <a:t>a constant </a:t>
                </a:r>
                <a14:m>
                  <m:oMath xmlns:m="http://schemas.openxmlformats.org/officeDocument/2006/math">
                    <m:r>
                      <a:rPr lang="en-IN" i="1">
                        <a:latin typeface="Cambria Math" panose="02040503050406030204" pitchFamily="18" charset="0"/>
                      </a:rPr>
                      <m:t>𝑐</m:t>
                    </m:r>
                  </m:oMath>
                </a14:m>
                <a:r>
                  <a:rPr lang="en-IN" dirty="0"/>
                  <a:t>, define </a:t>
                </a:r>
                <a:r>
                  <a:rPr lang="en-IN" dirty="0" smtClean="0"/>
                  <a:t>a new </a:t>
                </a:r>
                <a:r>
                  <a:rPr lang="en-IN" dirty="0" err="1" smtClean="0"/>
                  <a:t>r.v</a:t>
                </a:r>
                <a:r>
                  <a:rPr lang="en-IN" dirty="0" smtClean="0"/>
                  <a:t>. </a:t>
                </a:r>
                <a14:m>
                  <m:oMath xmlns:m="http://schemas.openxmlformats.org/officeDocument/2006/math">
                    <m:r>
                      <a:rPr lang="en-IN" i="1">
                        <a:latin typeface="Cambria Math" panose="02040503050406030204" pitchFamily="18" charset="0"/>
                      </a:rPr>
                      <m:t>𝑌</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𝑋</m:t>
                    </m:r>
                  </m:oMath>
                </a14:m>
                <a:r>
                  <a:rPr lang="en-IN" dirty="0"/>
                  <a:t> i.e. on any outcome </a:t>
                </a:r>
                <a14:m>
                  <m:oMath xmlns:m="http://schemas.openxmlformats.org/officeDocument/2006/math">
                    <m:r>
                      <a:rPr lang="en-IN" i="1">
                        <a:latin typeface="Cambria Math" panose="02040503050406030204" pitchFamily="18" charset="0"/>
                      </a:rPr>
                      <m:t>𝜔</m:t>
                    </m:r>
                    <m:r>
                      <a:rPr lang="en-IN" i="1">
                        <a:latin typeface="Cambria Math" panose="02040503050406030204" pitchFamily="18" charset="0"/>
                      </a:rPr>
                      <m:t>∈</m:t>
                    </m:r>
                    <m:r>
                      <m:rPr>
                        <m:sty m:val="p"/>
                      </m:rPr>
                      <a:rPr lang="en-IN">
                        <a:latin typeface="Cambria Math" panose="02040503050406030204" pitchFamily="18" charset="0"/>
                      </a:rPr>
                      <m:t>Ω</m:t>
                    </m:r>
                    <m:r>
                      <a:rPr lang="en-IN" i="1">
                        <a:latin typeface="Cambria Math" panose="02040503050406030204" pitchFamily="18" charset="0"/>
                      </a:rPr>
                      <m:t>,</m:t>
                    </m:r>
                    <m:r>
                      <a:rPr lang="en-IN" i="1">
                        <a:latin typeface="Cambria Math" panose="02040503050406030204" pitchFamily="18" charset="0"/>
                      </a:rPr>
                      <m:t>𝑌</m:t>
                    </m:r>
                    <m:d>
                      <m:dPr>
                        <m:ctrlPr>
                          <a:rPr lang="en-IN" i="1">
                            <a:latin typeface="Cambria Math" panose="02040503050406030204" pitchFamily="18" charset="0"/>
                          </a:rPr>
                        </m:ctrlPr>
                      </m:dPr>
                      <m:e>
                        <m:r>
                          <a:rPr lang="en-IN" i="1">
                            <a:latin typeface="Cambria Math" panose="02040503050406030204" pitchFamily="18" charset="0"/>
                          </a:rPr>
                          <m:t>𝜔</m:t>
                        </m:r>
                      </m:e>
                    </m:d>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𝑋</m:t>
                    </m:r>
                    <m:d>
                      <m:dPr>
                        <m:ctrlPr>
                          <a:rPr lang="en-IN" i="1">
                            <a:latin typeface="Cambria Math" panose="02040503050406030204" pitchFamily="18" charset="0"/>
                          </a:rPr>
                        </m:ctrlPr>
                      </m:dPr>
                      <m:e>
                        <m:r>
                          <a:rPr lang="en-IN" i="1">
                            <a:latin typeface="Cambria Math" panose="02040503050406030204" pitchFamily="18" charset="0"/>
                          </a:rPr>
                          <m:t>𝜔</m:t>
                        </m:r>
                      </m:e>
                    </m:d>
                  </m:oMath>
                </a14:m>
                <a:r>
                  <a:rPr lang="en-IN" dirty="0" smtClean="0"/>
                  <a:t>, then </a:t>
                </a:r>
                <a14:m>
                  <m:oMath xmlns:m="http://schemas.openxmlformats.org/officeDocument/2006/math">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oMath>
                </a14:m>
                <a:endParaRPr lang="en-IN" dirty="0" smtClean="0"/>
              </a:p>
              <a:p>
                <a:pPr lvl="2"/>
                <a:r>
                  <a:rPr lang="en-IN" b="1" dirty="0" smtClean="0"/>
                  <a:t>Proof</a:t>
                </a:r>
                <a:r>
                  <a:rPr lang="en-IN" dirty="0" smtClean="0"/>
                  <a:t>: any value </a:t>
                </a:r>
                <a14:m>
                  <m:oMath xmlns:m="http://schemas.openxmlformats.org/officeDocument/2006/math">
                    <m:r>
                      <a:rPr lang="en-IN" b="0" i="1" smtClean="0">
                        <a:latin typeface="Cambria Math" panose="02040503050406030204" pitchFamily="18" charset="0"/>
                      </a:rPr>
                      <m:t>𝑦</m:t>
                    </m:r>
                  </m:oMath>
                </a14:m>
                <a:r>
                  <a:rPr lang="en-IN" dirty="0" smtClean="0"/>
                  <a:t> that </a:t>
                </a:r>
                <a14:m>
                  <m:oMath xmlns:m="http://schemas.openxmlformats.org/officeDocument/2006/math">
                    <m:r>
                      <a:rPr lang="en-IN" b="0" i="1" smtClean="0">
                        <a:latin typeface="Cambria Math" panose="02040503050406030204" pitchFamily="18" charset="0"/>
                      </a:rPr>
                      <m:t>𝑌</m:t>
                    </m:r>
                  </m:oMath>
                </a14:m>
                <a:r>
                  <a:rPr lang="en-IN" dirty="0" smtClean="0"/>
                  <a:t> takes is </a:t>
                </a:r>
                <a14:m>
                  <m:oMath xmlns:m="http://schemas.openxmlformats.org/officeDocument/2006/math">
                    <m:r>
                      <a:rPr lang="en-IN" b="0" i="1" smtClean="0">
                        <a:latin typeface="Cambria Math" panose="02040503050406030204" pitchFamily="18" charset="0"/>
                      </a:rPr>
                      <m:t>𝑐𝑥</m:t>
                    </m:r>
                  </m:oMath>
                </a14:m>
                <a:r>
                  <a:rPr lang="en-IN" dirty="0" smtClean="0"/>
                  <a:t> for some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oMath>
                </a14:m>
                <a:r>
                  <a:rPr lang="en-IN" dirty="0" smtClean="0"/>
                  <a:t>. Thus, we get</a:t>
                </a:r>
                <a:br>
                  <a:rPr lang="en-IN" dirty="0" smtClean="0"/>
                </a:br>
                <a14:m>
                  <m:oMath xmlns:m="http://schemas.openxmlformats.org/officeDocument/2006/math">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𝑆</m:t>
                            </m:r>
                          </m:e>
                          <m:sub>
                            <m:r>
                              <a:rPr lang="en-IN" b="0" i="1" smtClean="0">
                                <a:latin typeface="Cambria Math" panose="02040503050406030204" pitchFamily="18" charset="0"/>
                                <a:ea typeface="Cambria Math" panose="02040503050406030204" pitchFamily="18" charset="0"/>
                              </a:rPr>
                              <m:t>𝑌</m:t>
                            </m:r>
                          </m:sub>
                        </m:sSub>
                      </m:sub>
                      <m:sup/>
                      <m:e>
                        <m:r>
                          <a:rPr lang="en-IN">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e>
                    </m:nary>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𝑆</m:t>
                            </m:r>
                          </m:e>
                          <m:sub>
                            <m:r>
                              <a:rPr lang="en-IN" b="0" i="1" smtClean="0">
                                <a:latin typeface="Cambria Math" panose="02040503050406030204" pitchFamily="18" charset="0"/>
                                <a:ea typeface="Cambria Math" panose="02040503050406030204" pitchFamily="18" charset="0"/>
                              </a:rPr>
                              <m:t>𝑋</m:t>
                            </m:r>
                          </m:sub>
                        </m:sSub>
                      </m:sub>
                      <m:sup/>
                      <m:e>
                        <m:r>
                          <a:rPr lang="en-IN" b="0" i="1" smtClean="0">
                            <a:latin typeface="Cambria Math" panose="02040503050406030204" pitchFamily="18" charset="0"/>
                            <a:ea typeface="Cambria Math" panose="02040503050406030204" pitchFamily="18" charset="0"/>
                          </a:rPr>
                          <m:t>𝑐𝑥</m:t>
                        </m:r>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e>
                        </m:d>
                      </m:e>
                    </m:nary>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𝑐</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𝑋</m:t>
                    </m:r>
                  </m:oMath>
                </a14:m>
                <a:r>
                  <a:rPr lang="en-IN" dirty="0" smtClean="0"/>
                  <a:t> </a:t>
                </a:r>
              </a:p>
              <a:p>
                <a:r>
                  <a:rPr lang="en-IN" dirty="0" smtClean="0"/>
                  <a:t>The expectation of a constant random variable is the constant itself</a:t>
                </a:r>
              </a:p>
              <a:p>
                <a:pPr lvl="2"/>
                <a:r>
                  <a:rPr lang="en-IN" dirty="0" smtClean="0"/>
                  <a:t>If we have a </a:t>
                </a:r>
                <a:r>
                  <a:rPr lang="en-IN" dirty="0" err="1" smtClean="0"/>
                  <a:t>r.v</a:t>
                </a:r>
                <a:r>
                  <a:rPr lang="en-IN" dirty="0" smtClean="0"/>
                  <a:t>. </a:t>
                </a:r>
                <a14:m>
                  <m:oMath xmlns:m="http://schemas.openxmlformats.org/officeDocument/2006/math">
                    <m:r>
                      <a:rPr lang="en-IN" b="0" i="1" smtClean="0">
                        <a:latin typeface="Cambria Math" panose="02040503050406030204" pitchFamily="18" charset="0"/>
                      </a:rPr>
                      <m:t>𝑍</m:t>
                    </m:r>
                  </m:oMath>
                </a14:m>
                <a:r>
                  <a:rPr lang="en-IN" dirty="0" smtClean="0"/>
                  <a:t> that always gives the same value </a:t>
                </a:r>
                <a14:m>
                  <m:oMath xmlns:m="http://schemas.openxmlformats.org/officeDocument/2006/math">
                    <m:r>
                      <a:rPr lang="en-IN" b="0" i="1" smtClean="0">
                        <a:latin typeface="Cambria Math" panose="02040503050406030204" pitchFamily="18" charset="0"/>
                      </a:rPr>
                      <m:t>𝑐</m:t>
                    </m:r>
                  </m:oMath>
                </a14:m>
                <a:r>
                  <a:rPr lang="en-IN" dirty="0" smtClean="0"/>
                  <a:t> no matter what the outcome, then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e>
                    </m:d>
                    <m:r>
                      <a:rPr lang="en-IN" b="0" i="1" smtClean="0">
                        <a:latin typeface="Cambria Math" panose="02040503050406030204" pitchFamily="18" charset="0"/>
                        <a:ea typeface="Cambria Math" panose="02040503050406030204" pitchFamily="18" charset="0"/>
                      </a:rPr>
                      <m:t>=1</m:t>
                    </m:r>
                  </m:oMath>
                </a14:m>
                <a:r>
                  <a:rPr lang="en-IN" dirty="0" smtClean="0"/>
                  <a:t> and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𝑍</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m:t>
                        </m:r>
                      </m:e>
                    </m:d>
                    <m:r>
                      <a:rPr lang="en-IN" b="0" i="1" smtClean="0">
                        <a:latin typeface="Cambria Math" panose="02040503050406030204" pitchFamily="18" charset="0"/>
                        <a:ea typeface="Cambria Math" panose="02040503050406030204" pitchFamily="18" charset="0"/>
                      </a:rPr>
                      <m:t>=0</m:t>
                    </m:r>
                  </m:oMath>
                </a14:m>
                <a:r>
                  <a:rPr lang="en-IN" dirty="0" smtClean="0"/>
                  <a:t> for all </a:t>
                </a:r>
                <a14:m>
                  <m:oMath xmlns:m="http://schemas.openxmlformats.org/officeDocument/2006/math">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oMath>
                </a14:m>
                <a:r>
                  <a:rPr lang="en-IN" dirty="0" smtClean="0"/>
                  <a:t>. Then </a:t>
                </a:r>
                <a14:m>
                  <m:oMath xmlns:m="http://schemas.openxmlformats.org/officeDocument/2006/math">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oMath>
                </a14:m>
                <a:endParaRPr lang="en-IN" dirty="0" smtClean="0"/>
              </a:p>
              <a:p>
                <a:r>
                  <a:rPr lang="en-IN" dirty="0" smtClean="0"/>
                  <a:t>For any </a:t>
                </a:r>
                <a:r>
                  <a:rPr lang="en-IN" dirty="0" err="1" smtClean="0"/>
                  <a:t>r.v</a:t>
                </a:r>
                <a:r>
                  <a:rPr lang="en-IN" dirty="0" smtClean="0"/>
                  <a:t>. </a:t>
                </a:r>
                <a14:m>
                  <m:oMath xmlns:m="http://schemas.openxmlformats.org/officeDocument/2006/math">
                    <m:r>
                      <a:rPr lang="en-IN" b="0" i="1" smtClean="0">
                        <a:latin typeface="Cambria Math" panose="02040503050406030204" pitchFamily="18" charset="0"/>
                      </a:rPr>
                      <m:t>𝑋</m:t>
                    </m:r>
                  </m:oMath>
                </a14:m>
                <a:r>
                  <a:rPr lang="en-IN" dirty="0" smtClean="0"/>
                  <a:t>, we always have </a:t>
                </a:r>
                <a14:m>
                  <m:oMath xmlns:m="http://schemas.openxmlformats.org/officeDocument/2006/math">
                    <m:r>
                      <a:rPr lang="en-IN" i="1" smtClean="0">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e>
                    </m:d>
                    <m:r>
                      <a:rPr lang="en-IN" b="0" i="1" smtClean="0">
                        <a:latin typeface="Cambria Math" panose="02040503050406030204" pitchFamily="18" charset="0"/>
                        <a:ea typeface="Cambria Math" panose="02040503050406030204" pitchFamily="18" charset="0"/>
                      </a:rPr>
                      <m:t>=0</m:t>
                    </m:r>
                  </m:oMath>
                </a14:m>
                <a:endParaRPr lang="en-IN" dirty="0" smtClean="0"/>
              </a:p>
              <a:p>
                <a:pPr lvl="2"/>
                <a:r>
                  <a:rPr lang="en-IN" b="1" dirty="0" smtClean="0"/>
                  <a:t>Proof</a:t>
                </a:r>
                <a:r>
                  <a:rPr lang="en-IN" dirty="0" smtClean="0"/>
                  <a:t>: Create a dummy random variable </a:t>
                </a:r>
                <a14:m>
                  <m:oMath xmlns:m="http://schemas.openxmlformats.org/officeDocument/2006/math">
                    <m:r>
                      <a:rPr lang="en-IN" b="0" i="1" smtClean="0">
                        <a:latin typeface="Cambria Math" panose="02040503050406030204" pitchFamily="18" charset="0"/>
                      </a:rPr>
                      <m:t>𝑍</m:t>
                    </m:r>
                  </m:oMath>
                </a14:m>
                <a:r>
                  <a:rPr lang="en-IN" dirty="0" smtClean="0"/>
                  <a:t> that always takes the value </a:t>
                </a:r>
                <a14:m>
                  <m:oMath xmlns:m="http://schemas.openxmlformats.org/officeDocument/2006/math">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oMath>
                </a14:m>
                <a:r>
                  <a:rPr lang="en-IN" dirty="0" smtClean="0"/>
                  <a:t>. Note that </a:t>
                </a:r>
                <a14:m>
                  <m:oMath xmlns:m="http://schemas.openxmlformats.org/officeDocument/2006/math">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oMath>
                </a14:m>
                <a:r>
                  <a:rPr lang="en-IN" dirty="0" smtClean="0"/>
                  <a:t> is a constant (does not depend on the outcome </a:t>
                </a:r>
                <a14:m>
                  <m:oMath xmlns:m="http://schemas.openxmlformats.org/officeDocument/2006/math">
                    <m:r>
                      <a:rPr lang="en-IN" b="0" i="1" smtClean="0">
                        <a:latin typeface="Cambria Math" panose="02040503050406030204" pitchFamily="18" charset="0"/>
                      </a:rPr>
                      <m:t>𝜔</m:t>
                    </m:r>
                    <m:r>
                      <a:rPr lang="en-IN" b="0" i="1" smtClean="0">
                        <a:latin typeface="Cambria Math" panose="02040503050406030204" pitchFamily="18" charset="0"/>
                      </a:rPr>
                      <m:t>∈</m:t>
                    </m:r>
                    <m:r>
                      <m:rPr>
                        <m:sty m:val="p"/>
                      </m:rPr>
                      <a:rPr lang="en-IN" b="0" i="0" smtClean="0">
                        <a:latin typeface="Cambria Math" panose="02040503050406030204" pitchFamily="18" charset="0"/>
                      </a:rPr>
                      <m:t>Ω</m:t>
                    </m:r>
                  </m:oMath>
                </a14:m>
                <a:r>
                  <a:rPr lang="en-IN" dirty="0" smtClean="0"/>
                  <a:t>) . Linearity gives us </a:t>
                </a:r>
                <a14:m>
                  <m:oMath xmlns:m="http://schemas.openxmlformats.org/officeDocument/2006/math">
                    <m:r>
                      <a:rPr lang="en-IN" i="1" smtClean="0">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𝑍</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=0</m:t>
                    </m:r>
                  </m:oMath>
                </a14:m>
                <a:endParaRPr lang="en-IN" dirty="0" smtClean="0"/>
              </a:p>
              <a:p>
                <a:pPr lvl="2"/>
                <a:r>
                  <a:rPr lang="en-IN" b="1" dirty="0" smtClean="0"/>
                  <a:t>Note</a:t>
                </a:r>
                <a:r>
                  <a:rPr lang="en-IN" dirty="0" smtClean="0"/>
                  <a:t>: notation is horrible here. In the expression </a:t>
                </a:r>
                <a14:m>
                  <m:oMath xmlns:m="http://schemas.openxmlformats.org/officeDocument/2006/math">
                    <m:r>
                      <a:rPr lang="en-IN">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b="1" i="1" smtClean="0">
                            <a:solidFill>
                              <a:schemeClr val="accent1"/>
                            </a:solidFill>
                            <a:latin typeface="Cambria Math" panose="02040503050406030204" pitchFamily="18" charset="0"/>
                            <a:ea typeface="Cambria Math" panose="02040503050406030204" pitchFamily="18" charset="0"/>
                          </a:rPr>
                          <m:t>𝑿</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b="1" i="1" smtClean="0">
                            <a:solidFill>
                              <a:srgbClr val="00B050"/>
                            </a:solidFill>
                            <a:latin typeface="Cambria Math" panose="02040503050406030204" pitchFamily="18" charset="0"/>
                            <a:ea typeface="Cambria Math" panose="02040503050406030204" pitchFamily="18" charset="0"/>
                          </a:rPr>
                          <m:t>𝑿</m:t>
                        </m:r>
                      </m:e>
                    </m:d>
                  </m:oMath>
                </a14:m>
                <a:r>
                  <a:rPr lang="en-IN" dirty="0" smtClean="0"/>
                  <a:t>, </a:t>
                </a:r>
                <a14:m>
                  <m:oMath xmlns:m="http://schemas.openxmlformats.org/officeDocument/2006/math">
                    <m:r>
                      <a:rPr lang="en-IN" b="1" i="1" smtClean="0">
                        <a:solidFill>
                          <a:schemeClr val="accent1"/>
                        </a:solidFill>
                        <a:latin typeface="Cambria Math" panose="02040503050406030204" pitchFamily="18" charset="0"/>
                      </a:rPr>
                      <m:t>𝑿</m:t>
                    </m:r>
                  </m:oMath>
                </a14:m>
                <a:r>
                  <a:rPr lang="en-IN" dirty="0" smtClean="0"/>
                  <a:t> and </a:t>
                </a:r>
                <a14:m>
                  <m:oMath xmlns:m="http://schemas.openxmlformats.org/officeDocument/2006/math">
                    <m:r>
                      <a:rPr lang="en-IN" b="1" i="1" smtClean="0">
                        <a:solidFill>
                          <a:srgbClr val="00B050"/>
                        </a:solidFill>
                        <a:latin typeface="Cambria Math" panose="02040503050406030204" pitchFamily="18" charset="0"/>
                      </a:rPr>
                      <m:t>𝑿</m:t>
                    </m:r>
                  </m:oMath>
                </a14:m>
                <a:r>
                  <a:rPr lang="en-IN" dirty="0" smtClean="0"/>
                  <a:t> do not refer to two </a:t>
                </a:r>
                <a:r>
                  <a:rPr lang="en-IN" dirty="0" err="1" smtClean="0"/>
                  <a:t>r.v.s</a:t>
                </a:r>
                <a:r>
                  <a:rPr lang="en-IN" dirty="0" smtClean="0"/>
                  <a:t> or the same </a:t>
                </a:r>
                <a:r>
                  <a:rPr lang="en-IN" dirty="0" err="1" smtClean="0"/>
                  <a:t>r.v</a:t>
                </a:r>
                <a:r>
                  <a:rPr lang="en-IN" dirty="0" smtClean="0"/>
                  <a:t>. repeated. Instead, just read </a:t>
                </a:r>
                <a14:m>
                  <m:oMath xmlns:m="http://schemas.openxmlformats.org/officeDocument/2006/math">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𝑋</m:t>
                    </m:r>
                  </m:oMath>
                </a14:m>
                <a:r>
                  <a:rPr lang="en-IN" dirty="0" smtClean="0"/>
                  <a:t> as constant.</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b="-201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15</a:t>
            </a:fld>
            <a:endParaRPr lang="en-US"/>
          </a:p>
        </p:txBody>
      </p:sp>
      <p:grpSp>
        <p:nvGrpSpPr>
          <p:cNvPr id="5" name="Group 4"/>
          <p:cNvGrpSpPr/>
          <p:nvPr/>
        </p:nvGrpSpPr>
        <p:grpSpPr>
          <a:xfrm>
            <a:off x="10559737" y="2946073"/>
            <a:ext cx="1468606" cy="1238929"/>
            <a:chOff x="12383748" y="1219011"/>
            <a:chExt cx="1862104" cy="1570887"/>
          </a:xfrm>
        </p:grpSpPr>
        <p:sp>
          <p:nvSpPr>
            <p:cNvPr id="6" name="Freeform 5"/>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6"/>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7"/>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1" name="Rectangular Callout 10"/>
              <p:cNvSpPr/>
              <p:nvPr/>
            </p:nvSpPr>
            <p:spPr>
              <a:xfrm>
                <a:off x="1304817" y="2814691"/>
                <a:ext cx="8822563" cy="1419261"/>
              </a:xfrm>
              <a:prstGeom prst="wedgeRectCallout">
                <a:avLst>
                  <a:gd name="adj1" fmla="val 60464"/>
                  <a:gd name="adj2" fmla="val 4138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For example, if we have a fair coin and create a </a:t>
                </a:r>
                <a:r>
                  <a:rPr lang="en-IN" sz="2400" dirty="0" err="1" smtClean="0">
                    <a:solidFill>
                      <a:schemeClr val="tx1"/>
                    </a:solidFill>
                    <a:latin typeface="+mj-lt"/>
                  </a:rPr>
                  <a:t>r.v</a:t>
                </a:r>
                <a:r>
                  <a:rPr lang="en-IN" sz="2400" dirty="0" smtClean="0">
                    <a:solidFill>
                      <a:schemeClr val="tx1"/>
                    </a:solidFill>
                    <a:latin typeface="+mj-lt"/>
                  </a:rPr>
                  <a:t>. </a:t>
                </a:r>
                <a14:m>
                  <m:oMath xmlns:m="http://schemas.openxmlformats.org/officeDocument/2006/math">
                    <m:r>
                      <a:rPr lang="en-IN" sz="2400" b="0" i="1" smtClean="0">
                        <a:solidFill>
                          <a:schemeClr val="tx1"/>
                        </a:solidFill>
                        <a:latin typeface="Cambria Math" panose="02040503050406030204" pitchFamily="18" charset="0"/>
                      </a:rPr>
                      <m:t>𝑋</m:t>
                    </m:r>
                  </m:oMath>
                </a14:m>
                <a:r>
                  <a:rPr lang="en-IN" sz="2400" dirty="0" smtClean="0">
                    <a:solidFill>
                      <a:schemeClr val="tx1"/>
                    </a:solidFill>
                    <a:latin typeface="+mj-lt"/>
                  </a:rPr>
                  <a:t> </a:t>
                </a:r>
                <a:r>
                  <a:rPr lang="en-IN" sz="2400" dirty="0" err="1" smtClean="0">
                    <a:solidFill>
                      <a:schemeClr val="tx1"/>
                    </a:solidFill>
                    <a:latin typeface="+mj-lt"/>
                  </a:rPr>
                  <a:t>s.t.</a:t>
                </a:r>
                <a:r>
                  <a:rPr lang="en-IN" sz="2400" dirty="0" smtClean="0">
                    <a:solidFill>
                      <a:schemeClr val="tx1"/>
                    </a:solidFill>
                    <a:latin typeface="+mj-lt"/>
                  </a:rPr>
                  <a:t> </a:t>
                </a:r>
                <a14:m>
                  <m:oMath xmlns:m="http://schemas.openxmlformats.org/officeDocument/2006/math">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=1</m:t>
                    </m:r>
                  </m:oMath>
                </a14:m>
                <a:r>
                  <a:rPr lang="en-IN" sz="2400" dirty="0" smtClean="0">
                    <a:solidFill>
                      <a:schemeClr val="tx1"/>
                    </a:solidFill>
                    <a:latin typeface="+mj-lt"/>
                  </a:rPr>
                  <a:t> for heads and </a:t>
                </a:r>
                <a14:m>
                  <m:oMath xmlns:m="http://schemas.openxmlformats.org/officeDocument/2006/math">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=0</m:t>
                    </m:r>
                  </m:oMath>
                </a14:m>
                <a:r>
                  <a:rPr lang="en-IN" sz="2400" dirty="0" smtClean="0">
                    <a:solidFill>
                      <a:schemeClr val="tx1"/>
                    </a:solidFill>
                    <a:latin typeface="+mj-lt"/>
                  </a:rPr>
                  <a:t> for tails, then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𝔼</m:t>
                    </m:r>
                    <m:r>
                      <a:rPr lang="en-IN" sz="2400" b="0" i="1" smtClean="0">
                        <a:solidFill>
                          <a:schemeClr val="tx1"/>
                        </a:solidFill>
                        <a:latin typeface="Cambria Math" panose="02040503050406030204" pitchFamily="18" charset="0"/>
                        <a:ea typeface="Cambria Math" panose="02040503050406030204" pitchFamily="18" charset="0"/>
                      </a:rPr>
                      <m:t>𝑋</m:t>
                    </m:r>
                    <m:r>
                      <a:rPr lang="en-IN" sz="2400" b="0" i="1" smtClean="0">
                        <a:solidFill>
                          <a:schemeClr val="tx1"/>
                        </a:solidFill>
                        <a:latin typeface="Cambria Math" panose="02040503050406030204" pitchFamily="18" charset="0"/>
                        <a:ea typeface="Cambria Math" panose="02040503050406030204" pitchFamily="18" charset="0"/>
                      </a:rPr>
                      <m:t>=0.5</m:t>
                    </m:r>
                  </m:oMath>
                </a14:m>
                <a:r>
                  <a:rPr lang="en-IN" sz="2400" dirty="0" smtClean="0">
                    <a:solidFill>
                      <a:schemeClr val="tx1"/>
                    </a:solidFill>
                    <a:latin typeface="+mj-lt"/>
                  </a:rPr>
                  <a:t> (since coin is fair) and clearly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𝔼</m:t>
                    </m:r>
                    <m:r>
                      <a:rPr lang="en-IN" sz="2400" i="1">
                        <a:solidFill>
                          <a:schemeClr val="tx1"/>
                        </a:solidFill>
                        <a:latin typeface="Cambria Math" panose="02040503050406030204" pitchFamily="18" charset="0"/>
                        <a:ea typeface="Cambria Math" panose="02040503050406030204" pitchFamily="18" charset="0"/>
                      </a:rPr>
                      <m:t>𝑋</m:t>
                    </m:r>
                  </m:oMath>
                </a14:m>
                <a:r>
                  <a:rPr lang="en-IN" sz="2400" dirty="0" smtClean="0">
                    <a:solidFill>
                      <a:schemeClr val="tx1"/>
                    </a:solidFill>
                    <a:latin typeface="+mj-lt"/>
                  </a:rPr>
                  <a:t> is a constant that does not depend on the outcome of any toss</a:t>
                </a:r>
                <a:endParaRPr lang="en-IN" sz="2400" dirty="0">
                  <a:solidFill>
                    <a:schemeClr val="tx1"/>
                  </a:solidFill>
                  <a:latin typeface="+mj-lt"/>
                </a:endParaRPr>
              </a:p>
            </p:txBody>
          </p:sp>
        </mc:Choice>
        <mc:Fallback xmlns="">
          <p:sp>
            <p:nvSpPr>
              <p:cNvPr id="11" name="Rectangular Callout 10"/>
              <p:cNvSpPr>
                <a:spLocks noRot="1" noChangeAspect="1" noMove="1" noResize="1" noEditPoints="1" noAdjustHandles="1" noChangeArrowheads="1" noChangeShapeType="1" noTextEdit="1"/>
              </p:cNvSpPr>
              <p:nvPr/>
            </p:nvSpPr>
            <p:spPr>
              <a:xfrm>
                <a:off x="1304817" y="2814691"/>
                <a:ext cx="8822563" cy="1419261"/>
              </a:xfrm>
              <a:prstGeom prst="wedgeRectCallout">
                <a:avLst>
                  <a:gd name="adj1" fmla="val 60464"/>
                  <a:gd name="adj2" fmla="val 41387"/>
                </a:avLst>
              </a:prstGeom>
              <a:blipFill>
                <a:blip r:embed="rId3"/>
                <a:stretch>
                  <a:fillRect l="-623" b="-418"/>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30622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uiExpan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a:t>
            </a:r>
            <a:r>
              <a:rPr lang="en-IN" dirty="0" smtClean="0"/>
              <a:t> </a:t>
            </a:r>
            <a:r>
              <a:rPr lang="en-IN" dirty="0"/>
              <a:t>of </a:t>
            </a:r>
            <a:r>
              <a:rPr lang="en-IN" dirty="0" smtClean="0"/>
              <a:t>Expectation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b="1" dirty="0" smtClean="0"/>
                  <a:t>Law of the Unconscious Statistician </a:t>
                </a:r>
                <a:r>
                  <a:rPr lang="en-IN" dirty="0" smtClean="0"/>
                  <a:t>(LOTUS)</a:t>
                </a:r>
              </a:p>
              <a:p>
                <a:pPr lvl="2"/>
                <a:r>
                  <a:rPr lang="en-IN" dirty="0" smtClean="0"/>
                  <a:t>Helps calculate expectations for complicated random variables easily</a:t>
                </a:r>
              </a:p>
              <a:p>
                <a:r>
                  <a:rPr lang="en-IN" dirty="0" smtClean="0"/>
                  <a:t>Suppose we have random variable </a:t>
                </a:r>
                <a14:m>
                  <m:oMath xmlns:m="http://schemas.openxmlformats.org/officeDocument/2006/math">
                    <m:r>
                      <a:rPr lang="en-IN" b="0" i="1" smtClean="0">
                        <a:latin typeface="Cambria Math" panose="02040503050406030204" pitchFamily="18" charset="0"/>
                      </a:rPr>
                      <m:t>𝑋</m:t>
                    </m:r>
                  </m:oMath>
                </a14:m>
                <a:r>
                  <a:rPr lang="en-IN" dirty="0" smtClean="0"/>
                  <a:t> whose PMF we know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ℙ</m:t>
                        </m:r>
                      </m:e>
                      <m:sub>
                        <m:r>
                          <a:rPr lang="en-IN" b="0" i="1" smtClean="0">
                            <a:latin typeface="Cambria Math" panose="02040503050406030204" pitchFamily="18" charset="0"/>
                            <a:ea typeface="Cambria Math" panose="02040503050406030204" pitchFamily="18" charset="0"/>
                          </a:rPr>
                          <m:t>𝑋</m:t>
                        </m:r>
                      </m:sub>
                    </m:sSub>
                  </m:oMath>
                </a14:m>
                <a:endParaRPr lang="en-IN" dirty="0" smtClean="0"/>
              </a:p>
              <a:p>
                <a:r>
                  <a:rPr lang="en-IN" dirty="0" smtClean="0"/>
                  <a:t>Suppose there is a weird function </a:t>
                </a:r>
                <a14:m>
                  <m:oMath xmlns:m="http://schemas.openxmlformats.org/officeDocument/2006/math">
                    <m:r>
                      <a:rPr lang="en-IN" b="0" i="1" smtClean="0">
                        <a:latin typeface="Cambria Math" panose="02040503050406030204" pitchFamily="18" charset="0"/>
                      </a:rPr>
                      <m:t>𝑔</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ℝ</m:t>
                    </m:r>
                  </m:oMath>
                </a14:m>
                <a:r>
                  <a:rPr lang="en-IN" dirty="0" smtClean="0"/>
                  <a:t> and we define a new random variable </a:t>
                </a:r>
                <a14:m>
                  <m:oMath xmlns:m="http://schemas.openxmlformats.org/officeDocument/2006/math">
                    <m:r>
                      <a:rPr lang="en-IN" b="0" i="1" smtClean="0">
                        <a:latin typeface="Cambria Math" panose="02040503050406030204" pitchFamily="18" charset="0"/>
                      </a:rPr>
                      <m:t>𝑌</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e>
                    </m:d>
                  </m:oMath>
                </a14:m>
                <a:r>
                  <a:rPr lang="en-IN" dirty="0" smtClean="0"/>
                  <a:t>. Can we calculate </a:t>
                </a:r>
                <a14:m>
                  <m:oMath xmlns:m="http://schemas.openxmlformats.org/officeDocument/2006/math">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𝑌</m:t>
                    </m:r>
                  </m:oMath>
                </a14:m>
                <a:r>
                  <a:rPr lang="en-IN" dirty="0" smtClean="0"/>
                  <a:t>?</a:t>
                </a:r>
              </a:p>
              <a:p>
                <a:pPr lvl="2"/>
                <a:r>
                  <a:rPr lang="en-IN" dirty="0" smtClean="0"/>
                  <a:t>Calculating </a:t>
                </a:r>
                <a14:m>
                  <m:oMath xmlns:m="http://schemas.openxmlformats.org/officeDocument/2006/math">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𝑌</m:t>
                    </m:r>
                  </m:oMath>
                </a14:m>
                <a:r>
                  <a:rPr lang="en-IN" dirty="0" smtClean="0"/>
                  <a:t> directly would require us to first get hold of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ℙ</m:t>
                        </m:r>
                      </m:e>
                      <m:sub>
                        <m:r>
                          <a:rPr lang="en-IN" b="0" i="1" smtClean="0">
                            <a:latin typeface="Cambria Math" panose="02040503050406030204" pitchFamily="18" charset="0"/>
                            <a:ea typeface="Cambria Math" panose="02040503050406030204" pitchFamily="18" charset="0"/>
                          </a:rPr>
                          <m:t>𝑌</m:t>
                        </m:r>
                      </m:sub>
                    </m:sSub>
                  </m:oMath>
                </a14:m>
                <a:r>
                  <a:rPr lang="en-IN" dirty="0" smtClean="0"/>
                  <a:t> – difficult!</a:t>
                </a:r>
              </a:p>
              <a:p>
                <a:pPr lvl="2"/>
                <a:r>
                  <a:rPr lang="en-IN" dirty="0" smtClean="0"/>
                  <a:t>LOTUS gives us a way to use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ℙ</m:t>
                        </m:r>
                      </m:e>
                      <m:sub>
                        <m:r>
                          <a:rPr lang="en-IN">
                            <a:latin typeface="Cambria Math" panose="02040503050406030204" pitchFamily="18" charset="0"/>
                            <a:ea typeface="Cambria Math" panose="02040503050406030204" pitchFamily="18" charset="0"/>
                          </a:rPr>
                          <m:t>𝑋</m:t>
                        </m:r>
                      </m:sub>
                    </m:sSub>
                  </m:oMath>
                </a14:m>
                <a:r>
                  <a:rPr lang="en-IN" dirty="0" smtClean="0"/>
                  <a:t> itself to calculate </a:t>
                </a:r>
                <a14:m>
                  <m:oMath xmlns:m="http://schemas.openxmlformats.org/officeDocument/2006/math">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𝑌</m:t>
                    </m:r>
                  </m:oMath>
                </a14:m>
                <a:endParaRPr lang="en-IN" dirty="0" smtClean="0"/>
              </a:p>
              <a:p>
                <a14:m>
                  <m:oMath xmlns:m="http://schemas.openxmlformats.org/officeDocument/2006/math">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𝑔</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e>
                    </m:d>
                    <m:r>
                      <a:rPr lang="en-IN" b="0" i="1" smtClean="0">
                        <a:latin typeface="Cambria Math" panose="02040503050406030204" pitchFamily="18" charset="0"/>
                        <a:ea typeface="Cambria Math" panose="02040503050406030204" pitchFamily="18" charset="0"/>
                      </a:rPr>
                      <m:t>=</m:t>
                    </m:r>
                    <m:nary>
                      <m:naryPr>
                        <m:chr m:val="∑"/>
                        <m:limLoc m:val="subSup"/>
                        <m:supHide m:val="on"/>
                        <m:ctrlPr>
                          <a:rPr lang="en-IN" b="0" i="1" smtClean="0">
                            <a:latin typeface="Cambria Math" panose="02040503050406030204" pitchFamily="18" charset="0"/>
                            <a:ea typeface="Cambria Math" panose="02040503050406030204" pitchFamily="18" charset="0"/>
                          </a:rPr>
                        </m:ctrlPr>
                      </m:naryPr>
                      <m:sub>
                        <m:r>
                          <m:rPr>
                            <m:brk m:alnAt="9"/>
                          </m:rP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𝑆</m:t>
                            </m:r>
                          </m:e>
                          <m:sub>
                            <m:r>
                              <a:rPr lang="en-IN" b="0" i="1" smtClean="0">
                                <a:latin typeface="Cambria Math" panose="02040503050406030204" pitchFamily="18" charset="0"/>
                                <a:ea typeface="Cambria Math" panose="02040503050406030204" pitchFamily="18" charset="0"/>
                              </a:rPr>
                              <m:t>𝑋</m:t>
                            </m:r>
                          </m:sub>
                        </m:sSub>
                      </m:sub>
                      <m:sup/>
                      <m:e>
                        <m:r>
                          <a:rPr lang="en-IN" b="0" i="1" smtClean="0">
                            <a:latin typeface="Cambria Math" panose="02040503050406030204" pitchFamily="18" charset="0"/>
                            <a:ea typeface="Cambria Math" panose="02040503050406030204" pitchFamily="18" charset="0"/>
                          </a:rPr>
                          <m:t>𝑔</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e>
                        </m:d>
                      </m:e>
                    </m:nary>
                  </m:oMath>
                </a14:m>
                <a:endParaRPr lang="en-IN" dirty="0" smtClean="0"/>
              </a:p>
              <a:p>
                <a:pPr lvl="2"/>
                <a:r>
                  <a:rPr lang="en-IN" b="1" dirty="0" smtClean="0"/>
                  <a:t>Proof</a:t>
                </a:r>
                <a:r>
                  <a:rPr lang="en-IN" dirty="0" smtClean="0"/>
                  <a:t>: much the same way we proved linearity of expectation</a:t>
                </a:r>
              </a:p>
              <a:p>
                <a:pPr lvl="2"/>
                <a:r>
                  <a:rPr lang="en-IN" dirty="0" smtClean="0"/>
                  <a:t>Works no matter what </a:t>
                </a:r>
                <a:r>
                  <a:rPr lang="en-IN" dirty="0" err="1" smtClean="0"/>
                  <a:t>r.v</a:t>
                </a:r>
                <a:r>
                  <a:rPr lang="en-IN" dirty="0" smtClean="0"/>
                  <a:t>. </a:t>
                </a:r>
                <a14:m>
                  <m:oMath xmlns:m="http://schemas.openxmlformats.org/officeDocument/2006/math">
                    <m:r>
                      <a:rPr lang="en-IN" b="0" i="1" smtClean="0">
                        <a:latin typeface="Cambria Math" panose="02040503050406030204" pitchFamily="18" charset="0"/>
                      </a:rPr>
                      <m:t>𝑋</m:t>
                    </m:r>
                  </m:oMath>
                </a14:m>
                <a:r>
                  <a:rPr lang="en-IN" dirty="0" smtClean="0"/>
                  <a:t> we have, no matter how complicated </a:t>
                </a:r>
                <a14:m>
                  <m:oMath xmlns:m="http://schemas.openxmlformats.org/officeDocument/2006/math">
                    <m:r>
                      <a:rPr lang="en-IN" b="0" i="1" smtClean="0">
                        <a:latin typeface="Cambria Math" panose="02040503050406030204" pitchFamily="18" charset="0"/>
                      </a:rPr>
                      <m:t>𝑔</m:t>
                    </m:r>
                  </m:oMath>
                </a14:m>
                <a:r>
                  <a:rPr lang="en-IN" dirty="0" smtClean="0"/>
                  <a:t> is</a:t>
                </a:r>
              </a:p>
              <a:p>
                <a:pPr lvl="2"/>
                <a:r>
                  <a:rPr lang="en-IN" dirty="0" smtClean="0"/>
                  <a:t>The function </a:t>
                </a:r>
                <a14:m>
                  <m:oMath xmlns:m="http://schemas.openxmlformats.org/officeDocument/2006/math">
                    <m:r>
                      <a:rPr lang="en-IN" b="0" i="1" smtClean="0">
                        <a:latin typeface="Cambria Math" panose="02040503050406030204" pitchFamily="18" charset="0"/>
                      </a:rPr>
                      <m:t>𝑔</m:t>
                    </m:r>
                  </m:oMath>
                </a14:m>
                <a:r>
                  <a:rPr lang="en-IN" dirty="0" smtClean="0"/>
                  <a:t> does need to satisfy some very easy conditions – all functions we will look at in this course will satisfy these conditions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314" b="-222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16</a:t>
            </a:fld>
            <a:endParaRPr lang="en-US"/>
          </a:p>
        </p:txBody>
      </p:sp>
    </p:spTree>
    <p:extLst>
      <p:ext uri="{BB962C8B-B14F-4D97-AF65-F5344CB8AC3E}">
        <p14:creationId xmlns:p14="http://schemas.microsoft.com/office/powerpoint/2010/main" val="360944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a:t>
            </a:r>
            <a:r>
              <a:rPr lang="en-IN" dirty="0" smtClean="0"/>
              <a:t> </a:t>
            </a:r>
            <a:r>
              <a:rPr lang="en-IN" dirty="0"/>
              <a:t>of </a:t>
            </a:r>
            <a:r>
              <a:rPr lang="en-IN" dirty="0" smtClean="0"/>
              <a:t>Expectation: Product Rule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smtClean="0"/>
                  <a:t>If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dirty="0" smtClean="0"/>
                  <a:t> are two independent random variables, then we have stronger results on them </a:t>
                </a:r>
                <a14:m>
                  <m:oMath xmlns:m="http://schemas.openxmlformats.org/officeDocument/2006/math">
                    <m:r>
                      <a:rPr lang="en-IN" i="1">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𝔼</m:t>
                    </m:r>
                    <m:r>
                      <a:rPr lang="en-IN" i="1">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𝔼</m:t>
                    </m:r>
                    <m:r>
                      <a:rPr lang="en-IN" i="1">
                        <a:latin typeface="Cambria Math" panose="02040503050406030204" pitchFamily="18" charset="0"/>
                        <a:ea typeface="Cambria Math" panose="02040503050406030204" pitchFamily="18" charset="0"/>
                      </a:rPr>
                      <m:t>𝑌</m:t>
                    </m:r>
                  </m:oMath>
                </a14:m>
                <a:endParaRPr lang="en-IN" dirty="0" smtClean="0"/>
              </a:p>
              <a:p>
                <a:pPr lvl="2"/>
                <a:r>
                  <a:rPr lang="en-IN" b="1" dirty="0"/>
                  <a:t>Proof</a:t>
                </a:r>
                <a:r>
                  <a:rPr lang="en-IN" dirty="0"/>
                  <a:t>: Let </a:t>
                </a:r>
                <a14:m>
                  <m:oMath xmlns:m="http://schemas.openxmlformats.org/officeDocument/2006/math">
                    <m:r>
                      <a:rPr lang="en-IN">
                        <a:latin typeface="Cambria Math" panose="02040503050406030204" pitchFamily="18" charset="0"/>
                      </a:rPr>
                      <m:t>𝑍</m:t>
                    </m:r>
                    <m:r>
                      <a:rPr lang="en-IN">
                        <a:latin typeface="Cambria Math" panose="02040503050406030204" pitchFamily="18" charset="0"/>
                      </a:rPr>
                      <m:t>≜</m:t>
                    </m:r>
                    <m:r>
                      <a:rPr lang="en-IN">
                        <a:latin typeface="Cambria Math" panose="02040503050406030204" pitchFamily="18" charset="0"/>
                      </a:rPr>
                      <m:t>𝑋𝑌</m:t>
                    </m:r>
                  </m:oMath>
                </a14:m>
                <a:r>
                  <a:rPr lang="en-IN" dirty="0" smtClean="0"/>
                  <a:t> be a new </a:t>
                </a:r>
                <a:r>
                  <a:rPr lang="en-IN" dirty="0" err="1" smtClean="0"/>
                  <a:t>r.v</a:t>
                </a:r>
                <a:r>
                  <a:rPr lang="en-IN" dirty="0" smtClean="0"/>
                  <a:t>.. </a:t>
                </a:r>
                <a:r>
                  <a:rPr lang="en-IN" dirty="0"/>
                  <a:t>We have </a:t>
                </a:r>
                <a14:m>
                  <m:oMath xmlns:m="http://schemas.openxmlformats.org/officeDocument/2006/math">
                    <m:r>
                      <a:rPr lang="en-IN">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𝑍</m:t>
                        </m:r>
                      </m:e>
                    </m:d>
                    <m:r>
                      <a:rPr lang="en-IN">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a:latin typeface="Cambria Math" panose="02040503050406030204" pitchFamily="18" charset="0"/>
                            <a:ea typeface="Cambria Math" panose="02040503050406030204" pitchFamily="18" charset="0"/>
                          </a:rPr>
                          <m:t>𝑧</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𝑍</m:t>
                            </m:r>
                          </m:sub>
                        </m:sSub>
                      </m:sub>
                      <m:sup/>
                      <m:e>
                        <m:r>
                          <a:rPr lang="en-IN">
                            <a:latin typeface="Cambria Math" panose="02040503050406030204" pitchFamily="18" charset="0"/>
                            <a:ea typeface="Cambria Math" panose="02040503050406030204" pitchFamily="18" charset="0"/>
                          </a:rPr>
                          <m:t>𝑧</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𝑍</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𝑧</m:t>
                            </m:r>
                          </m:e>
                        </m:d>
                      </m:e>
                    </m:nary>
                  </m:oMath>
                </a14:m>
                <a:r>
                  <a:rPr lang="en-IN" dirty="0"/>
                  <a:t>. Now the only possible values for </a:t>
                </a:r>
                <a14:m>
                  <m:oMath xmlns:m="http://schemas.openxmlformats.org/officeDocument/2006/math">
                    <m:r>
                      <a:rPr lang="en-IN">
                        <a:latin typeface="Cambria Math" panose="02040503050406030204" pitchFamily="18" charset="0"/>
                      </a:rPr>
                      <m:t>𝑧</m:t>
                    </m:r>
                  </m:oMath>
                </a14:m>
                <a:r>
                  <a:rPr lang="en-IN" dirty="0"/>
                  <a:t> are of the form </a:t>
                </a:r>
                <a14:m>
                  <m:oMath xmlns:m="http://schemas.openxmlformats.org/officeDocument/2006/math">
                    <m:r>
                      <a:rPr lang="en-IN" b="0" i="1" smtClean="0">
                        <a:latin typeface="Cambria Math" panose="02040503050406030204" pitchFamily="18" charset="0"/>
                      </a:rPr>
                      <m:t>𝑥𝑦</m:t>
                    </m:r>
                  </m:oMath>
                </a14:m>
                <a:r>
                  <a:rPr lang="en-IN" dirty="0" smtClean="0"/>
                  <a:t> </a:t>
                </a:r>
                <a:r>
                  <a:rPr lang="en-IN" dirty="0"/>
                  <a:t>where </a:t>
                </a:r>
                <a14:m>
                  <m:oMath xmlns:m="http://schemas.openxmlformats.org/officeDocument/2006/math">
                    <m:r>
                      <a:rPr lang="en-IN">
                        <a:latin typeface="Cambria Math" panose="02040503050406030204" pitchFamily="18" charset="0"/>
                      </a:rPr>
                      <m:t>𝑥</m:t>
                    </m:r>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𝑆</m:t>
                        </m:r>
                      </m:e>
                      <m:sub>
                        <m:r>
                          <a:rPr lang="en-IN">
                            <a:latin typeface="Cambria Math" panose="02040503050406030204" pitchFamily="18" charset="0"/>
                          </a:rPr>
                          <m:t>𝑋</m:t>
                        </m:r>
                      </m:sub>
                    </m:sSub>
                    <m:r>
                      <a:rPr lang="en-IN">
                        <a:latin typeface="Cambria Math" panose="02040503050406030204" pitchFamily="18" charset="0"/>
                      </a:rPr>
                      <m:t>,</m:t>
                    </m:r>
                    <m:r>
                      <a:rPr lang="en-IN">
                        <a:latin typeface="Cambria Math" panose="02040503050406030204" pitchFamily="18" charset="0"/>
                      </a:rPr>
                      <m:t>𝑦</m:t>
                    </m:r>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𝑆</m:t>
                        </m:r>
                      </m:e>
                      <m:sub>
                        <m:r>
                          <a:rPr lang="en-IN">
                            <a:latin typeface="Cambria Math" panose="02040503050406030204" pitchFamily="18" charset="0"/>
                          </a:rPr>
                          <m:t>𝑌</m:t>
                        </m:r>
                      </m:sub>
                    </m:sSub>
                  </m:oMath>
                </a14:m>
                <a:r>
                  <a:rPr lang="en-IN" dirty="0"/>
                  <a:t>. </a:t>
                </a:r>
              </a:p>
              <a:p>
                <a:pPr lvl="2"/>
                <a:r>
                  <a:rPr lang="en-IN" dirty="0"/>
                  <a:t>Thus, we have </a:t>
                </a:r>
                <a14:m>
                  <m:oMath xmlns:m="http://schemas.openxmlformats.org/officeDocument/2006/math">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𝑍</m:t>
                    </m:r>
                    <m:r>
                      <a:rPr lang="en-IN">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𝑋</m:t>
                            </m:r>
                          </m:sub>
                        </m:sSub>
                      </m:sub>
                      <m:sup/>
                      <m:e>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𝑌</m:t>
                                </m:r>
                              </m:sub>
                            </m:sSub>
                          </m:sub>
                          <m:sup/>
                          <m:e>
                            <m:r>
                              <a:rPr lang="en-IN" b="0" i="1" smtClean="0">
                                <a:latin typeface="Cambria Math" panose="02040503050406030204" pitchFamily="18" charset="0"/>
                                <a:ea typeface="Cambria Math" panose="02040503050406030204" pitchFamily="18" charset="0"/>
                              </a:rPr>
                              <m:t>𝑥𝑦</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e>
                        </m:nary>
                      </m:e>
                    </m:nary>
                  </m:oMath>
                </a14:m>
                <a:r>
                  <a:rPr lang="en-IN" b="1" dirty="0" smtClean="0"/>
                  <a:t>. </a:t>
                </a:r>
                <a:r>
                  <a:rPr lang="en-IN" dirty="0" smtClean="0"/>
                  <a:t>Note </a:t>
                </a:r>
                <a:r>
                  <a:rPr lang="en-IN" dirty="0"/>
                  <a:t>that even if  multiple ways of getting a value </a:t>
                </a:r>
                <a14:m>
                  <m:oMath xmlns:m="http://schemas.openxmlformats.org/officeDocument/2006/math">
                    <m:r>
                      <a:rPr lang="en-IN">
                        <a:latin typeface="Cambria Math" panose="02040503050406030204" pitchFamily="18" charset="0"/>
                      </a:rPr>
                      <m:t>𝑧</m:t>
                    </m:r>
                  </m:oMath>
                </a14:m>
                <a:r>
                  <a:rPr lang="en-IN" dirty="0"/>
                  <a:t>, all have been taken into account</a:t>
                </a:r>
                <a:r>
                  <a:rPr lang="en-IN" dirty="0" smtClean="0"/>
                  <a:t>.</a:t>
                </a:r>
              </a:p>
              <a:p>
                <a:pPr lvl="2"/>
                <a:r>
                  <a:rPr lang="en-IN" dirty="0" smtClean="0"/>
                  <a:t>Using independence gives us </a:t>
                </a:r>
                <a14:m>
                  <m:oMath xmlns:m="http://schemas.openxmlformats.org/officeDocument/2006/math">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𝑍</m:t>
                    </m:r>
                    <m:r>
                      <a:rPr lang="en-IN">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𝑋</m:t>
                            </m:r>
                          </m:sub>
                        </m:sSub>
                      </m:sub>
                      <m:sup/>
                      <m:e>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a:latin typeface="Cambria Math" panose="02040503050406030204" pitchFamily="18" charset="0"/>
                                <a:ea typeface="Cambria Math" panose="02040503050406030204" pitchFamily="18" charset="0"/>
                              </a:rPr>
                              <m:t>𝑦</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𝑌</m:t>
                                </m:r>
                              </m:sub>
                            </m:sSub>
                          </m:sub>
                          <m:sup/>
                          <m:e>
                            <m:r>
                              <a:rPr lang="en-IN">
                                <a:latin typeface="Cambria Math" panose="02040503050406030204" pitchFamily="18" charset="0"/>
                                <a:ea typeface="Cambria Math" panose="02040503050406030204" pitchFamily="18" charset="0"/>
                              </a:rPr>
                              <m:t>𝑥𝑦</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e>
                        </m:nary>
                      </m:e>
                    </m:nary>
                  </m:oMath>
                </a14:m>
                <a:endParaRPr lang="en-IN" b="1" dirty="0" smtClean="0"/>
              </a:p>
              <a:p>
                <a:pPr lvl="2"/>
                <a14:m>
                  <m:oMath xmlns:m="http://schemas.openxmlformats.org/officeDocument/2006/math">
                    <m:r>
                      <a:rPr lang="en-IN" b="0" i="1" smtClean="0">
                        <a:latin typeface="Cambria Math" panose="02040503050406030204" pitchFamily="18" charset="0"/>
                        <a:ea typeface="Cambria Math" panose="02040503050406030204" pitchFamily="18" charset="0"/>
                      </a:rPr>
                      <m:t>=</m:t>
                    </m:r>
                    <m:d>
                      <m:dPr>
                        <m:ctrlPr>
                          <a:rPr lang="en-IN" b="0" i="1" smtClean="0">
                            <a:latin typeface="Cambria Math" panose="02040503050406030204" pitchFamily="18" charset="0"/>
                            <a:ea typeface="Cambria Math" panose="02040503050406030204" pitchFamily="18" charset="0"/>
                          </a:rPr>
                        </m:ctrlPr>
                      </m:dPr>
                      <m:e>
                        <m:nary>
                          <m:naryPr>
                            <m:chr m:val="∑"/>
                            <m:limLoc m:val="subSup"/>
                            <m:supHide m:val="on"/>
                            <m:ctrlPr>
                              <a:rPr lang="en-IN" i="1">
                                <a:latin typeface="Cambria Math" panose="02040503050406030204" pitchFamily="18" charset="0"/>
                                <a:ea typeface="Cambria Math" panose="02040503050406030204" pitchFamily="18" charset="0"/>
                              </a:rPr>
                            </m:ctrlPr>
                          </m:naryPr>
                          <m:sub>
                            <m:r>
                              <a:rPr lang="en-IN">
                                <a:latin typeface="Cambria Math" panose="02040503050406030204" pitchFamily="18" charset="0"/>
                                <a:ea typeface="Cambria Math" panose="02040503050406030204" pitchFamily="18" charset="0"/>
                              </a:rPr>
                              <m:t>𝑥</m:t>
                            </m:r>
                          </m:sub>
                          <m:sup/>
                          <m:e>
                            <m:r>
                              <a:rPr lang="en-IN">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𝑥</m:t>
                                </m:r>
                              </m:e>
                            </m:d>
                          </m:e>
                        </m:nary>
                      </m:e>
                    </m:d>
                    <m:r>
                      <a:rPr lang="en-IN" b="0" i="1" smtClean="0">
                        <a:latin typeface="Cambria Math" panose="02040503050406030204" pitchFamily="18" charset="0"/>
                        <a:ea typeface="Cambria Math" panose="02040503050406030204" pitchFamily="18" charset="0"/>
                      </a:rPr>
                      <m:t>⋅</m:t>
                    </m:r>
                    <m:d>
                      <m:dPr>
                        <m:ctrlPr>
                          <a:rPr lang="en-IN" b="0" i="1" smtClean="0">
                            <a:latin typeface="Cambria Math" panose="02040503050406030204" pitchFamily="18" charset="0"/>
                            <a:ea typeface="Cambria Math" panose="02040503050406030204" pitchFamily="18" charset="0"/>
                          </a:rPr>
                        </m:ctrlPr>
                      </m:dPr>
                      <m:e>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1"/>
                              </m:rPr>
                              <a:rPr lang="en-IN">
                                <a:latin typeface="Cambria Math" panose="02040503050406030204" pitchFamily="18" charset="0"/>
                                <a:ea typeface="Cambria Math" panose="02040503050406030204" pitchFamily="18" charset="0"/>
                              </a:rPr>
                              <m:t>𝑦</m:t>
                            </m:r>
                          </m:sub>
                          <m:sup/>
                          <m:e>
                            <m:r>
                              <a:rPr lang="en-IN">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𝑦</m:t>
                                </m:r>
                              </m:e>
                            </m:d>
                          </m:e>
                        </m:nary>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𝑌</m:t>
                    </m:r>
                  </m:oMath>
                </a14:m>
                <a:endParaRPr lang="en-IN" dirty="0"/>
              </a:p>
              <a:p>
                <a:r>
                  <a:rPr lang="en-IN" b="1" dirty="0" smtClean="0"/>
                  <a:t>Warning</a:t>
                </a:r>
                <a:r>
                  <a:rPr lang="en-IN" dirty="0" smtClean="0"/>
                  <a:t>: this result crucially uses independence: may fail if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dirty="0" smtClean="0"/>
                  <a:t> are not independent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168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17</a:t>
            </a:fld>
            <a:endParaRPr lang="en-US"/>
          </a:p>
        </p:txBody>
      </p:sp>
    </p:spTree>
    <p:extLst>
      <p:ext uri="{BB962C8B-B14F-4D97-AF65-F5344CB8AC3E}">
        <p14:creationId xmlns:p14="http://schemas.microsoft.com/office/powerpoint/2010/main" val="381148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Mean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300823"/>
              </a:xfrm>
            </p:spPr>
            <p:txBody>
              <a:bodyPr/>
              <a:lstStyle/>
              <a:p>
                <a:r>
                  <a:rPr lang="en-IN" dirty="0" smtClean="0"/>
                  <a:t>Suppose we have a </a:t>
                </a:r>
                <a:r>
                  <a:rPr lang="en-IN" dirty="0" err="1" smtClean="0"/>
                  <a:t>r.v</a:t>
                </a:r>
                <a:r>
                  <a:rPr lang="en-IN" dirty="0" smtClean="0"/>
                  <a:t>. </a:t>
                </a:r>
                <a14:m>
                  <m:oMath xmlns:m="http://schemas.openxmlformats.org/officeDocument/2006/math">
                    <m:r>
                      <a:rPr lang="en-IN" b="0" i="1" smtClean="0">
                        <a:latin typeface="Cambria Math" panose="02040503050406030204" pitchFamily="18" charset="0"/>
                      </a:rPr>
                      <m:t>𝑋</m:t>
                    </m:r>
                  </m:oMath>
                </a14:m>
                <a:r>
                  <a:rPr lang="en-IN" dirty="0" smtClean="0"/>
                  <a:t> and we sample it again and again, say </a:t>
                </a:r>
                <a14:m>
                  <m:oMath xmlns:m="http://schemas.openxmlformats.org/officeDocument/2006/math">
                    <m:r>
                      <a:rPr lang="en-IN" b="0" i="1" smtClean="0">
                        <a:latin typeface="Cambria Math" panose="02040503050406030204" pitchFamily="18" charset="0"/>
                      </a:rPr>
                      <m:t>𝑛</m:t>
                    </m:r>
                  </m:oMath>
                </a14:m>
                <a:r>
                  <a:rPr lang="en-IN" dirty="0" smtClean="0"/>
                  <a:t> times</a:t>
                </a:r>
              </a:p>
              <a:p>
                <a:pPr lvl="2"/>
                <a:r>
                  <a:rPr lang="en-IN" dirty="0" smtClean="0"/>
                  <a:t>E.g. we have a dice/coin and we throw/toss it again and again</a:t>
                </a:r>
              </a:p>
              <a:p>
                <a:pPr lvl="2"/>
                <a:r>
                  <a:rPr lang="en-IN" dirty="0" smtClean="0"/>
                  <a:t>Make sure that samples are independent of each other</a:t>
                </a:r>
              </a:p>
              <a:p>
                <a:pPr lvl="3"/>
                <a:r>
                  <a:rPr lang="en-IN" dirty="0" smtClean="0"/>
                  <a:t>For example in the coin case, do toss the coin fairly </a:t>
                </a:r>
                <a14:m>
                  <m:oMath xmlns:m="http://schemas.openxmlformats.org/officeDocument/2006/math">
                    <m:r>
                      <a:rPr lang="en-IN" b="0" i="1" smtClean="0">
                        <a:latin typeface="Cambria Math" panose="02040503050406030204" pitchFamily="18" charset="0"/>
                      </a:rPr>
                      <m:t>𝑛</m:t>
                    </m:r>
                  </m:oMath>
                </a14:m>
                <a:r>
                  <a:rPr lang="en-IN" dirty="0" smtClean="0"/>
                  <a:t> times – do not just toss it once and then blindly repeat the value of the first toss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 </m:t>
                    </m:r>
                  </m:oMath>
                </a14:m>
                <a:r>
                  <a:rPr lang="en-IN" dirty="0" smtClean="0"/>
                  <a:t>times</a:t>
                </a:r>
              </a:p>
              <a:p>
                <a:pPr lvl="2"/>
                <a:r>
                  <a:rPr lang="en-IN" dirty="0" smtClean="0"/>
                  <a:t>Using the values obtained in these repeated samples, say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smtClean="0"/>
                  <a:t>, we can get a very good estimate </a:t>
                </a:r>
                <a14:m>
                  <m:oMath xmlns:m="http://schemas.openxmlformats.org/officeDocument/2006/math">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oMath>
                </a14:m>
                <a:r>
                  <a:rPr lang="en-IN" dirty="0" smtClean="0"/>
                  <a:t> if </a:t>
                </a:r>
                <a14:m>
                  <m:oMath xmlns:m="http://schemas.openxmlformats.org/officeDocument/2006/math">
                    <m:r>
                      <a:rPr lang="en-IN" b="0" i="1" smtClean="0">
                        <a:latin typeface="Cambria Math" panose="02040503050406030204" pitchFamily="18" charset="0"/>
                      </a:rPr>
                      <m:t>𝑛</m:t>
                    </m:r>
                  </m:oMath>
                </a14:m>
                <a:r>
                  <a:rPr lang="en-IN" dirty="0" smtClean="0"/>
                  <a:t> is sufficiently large </a:t>
                </a:r>
              </a:p>
              <a:p>
                <a:pPr lvl="2"/>
                <a:r>
                  <a:rPr lang="en-IN" dirty="0" smtClean="0"/>
                  <a:t>Called </a:t>
                </a:r>
                <a:r>
                  <a:rPr lang="en-IN" i="0" dirty="0"/>
                  <a:t>sample mean</a:t>
                </a:r>
                <a:r>
                  <a:rPr lang="en-IN" dirty="0"/>
                  <a:t>, or </a:t>
                </a:r>
                <a:r>
                  <a:rPr lang="en-IN" i="0" dirty="0" smtClean="0"/>
                  <a:t>sample expectation</a:t>
                </a:r>
                <a:r>
                  <a:rPr lang="en-IN" dirty="0" smtClean="0"/>
                  <a:t>, or </a:t>
                </a:r>
                <a:r>
                  <a:rPr lang="en-IN" i="0" dirty="0" smtClean="0"/>
                  <a:t>empirical mean</a:t>
                </a:r>
                <a:endParaRPr lang="en-IN" dirty="0"/>
              </a:p>
              <a:p>
                <a:pPr algn="ctr"/>
                <a14:m>
                  <m:oMath xmlns:m="http://schemas.openxmlformats.org/officeDocument/2006/math">
                    <m:acc>
                      <m:accPr>
                        <m:chr m:val="̂"/>
                        <m:ctrlPr>
                          <a:rPr lang="en-IN" i="1" dirty="0">
                            <a:latin typeface="Cambria Math" panose="02040503050406030204" pitchFamily="18" charset="0"/>
                            <a:ea typeface="Cambria Math" panose="02040503050406030204" pitchFamily="18" charset="0"/>
                          </a:rPr>
                        </m:ctrlPr>
                      </m:accPr>
                      <m:e>
                        <m:r>
                          <a:rPr lang="en-IN">
                            <a:latin typeface="Cambria Math" panose="02040503050406030204" pitchFamily="18" charset="0"/>
                            <a:ea typeface="Cambria Math" panose="02040503050406030204" pitchFamily="18" charset="0"/>
                          </a:rPr>
                          <m:t>𝔼</m:t>
                        </m:r>
                      </m:e>
                    </m:acc>
                    <m:r>
                      <a:rPr lang="en-IN" i="1" dirty="0">
                        <a:latin typeface="Cambria Math" panose="02040503050406030204" pitchFamily="18" charset="0"/>
                        <a:ea typeface="Cambria Math" panose="02040503050406030204" pitchFamily="18" charset="0"/>
                      </a:rPr>
                      <m:t>𝑋</m:t>
                    </m:r>
                    <m:r>
                      <a:rPr lang="en-IN" b="0" i="1" dirty="0" smtClean="0">
                        <a:latin typeface="Cambria Math" panose="02040503050406030204" pitchFamily="18" charset="0"/>
                        <a:ea typeface="Cambria Math" panose="02040503050406030204" pitchFamily="18" charset="0"/>
                      </a:rPr>
                      <m:t>=</m:t>
                    </m:r>
                    <m:acc>
                      <m:accPr>
                        <m:chr m:val="̅"/>
                        <m:ctrlPr>
                          <a:rPr lang="en-IN" i="1">
                            <a:latin typeface="Cambria Math" panose="02040503050406030204" pitchFamily="18" charset="0"/>
                          </a:rPr>
                        </m:ctrlPr>
                      </m:accPr>
                      <m:e>
                        <m:r>
                          <a:rPr lang="en-IN" i="1">
                            <a:latin typeface="Cambria Math" panose="02040503050406030204" pitchFamily="18" charset="0"/>
                          </a:rPr>
                          <m:t>𝑋</m:t>
                        </m:r>
                      </m:e>
                    </m:acc>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m:t>
                        </m:r>
                      </m:den>
                    </m:f>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e>
                    </m:nary>
                  </m:oMath>
                </a14:m>
                <a:r>
                  <a:rPr lang="en-IN" dirty="0" smtClean="0"/>
                  <a:t> </a:t>
                </a:r>
              </a:p>
              <a:p>
                <a:r>
                  <a:rPr lang="en-IN" b="1" dirty="0" smtClean="0"/>
                  <a:t>Note</a:t>
                </a:r>
                <a:r>
                  <a:rPr lang="en-IN" dirty="0" smtClean="0"/>
                  <a:t>: sample mean can give answers that need patient analysis</a:t>
                </a:r>
                <a:endParaRPr lang="en-IN" i="0"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300823"/>
              </a:xfrm>
              <a:blipFill>
                <a:blip r:embed="rId2"/>
                <a:stretch>
                  <a:fillRect l="-562" t="-2759" r="-122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18</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0679" y="245963"/>
            <a:ext cx="1731319" cy="1731319"/>
          </a:xfrm>
          <a:prstGeom prst="rect">
            <a:avLst/>
          </a:prstGeom>
        </p:spPr>
      </p:pic>
      <p:sp>
        <p:nvSpPr>
          <p:cNvPr id="6" name="Rectangular Callout 5"/>
          <p:cNvSpPr/>
          <p:nvPr/>
        </p:nvSpPr>
        <p:spPr>
          <a:xfrm>
            <a:off x="1655545" y="266494"/>
            <a:ext cx="8730904" cy="1182311"/>
          </a:xfrm>
          <a:prstGeom prst="wedgeRectCallout">
            <a:avLst>
              <a:gd name="adj1" fmla="val 59553"/>
              <a:gd name="adj2" fmla="val 4181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Indeed! </a:t>
            </a:r>
            <a:r>
              <a:rPr lang="en-US" sz="2400" dirty="0" smtClean="0">
                <a:solidFill>
                  <a:schemeClr val="tx1"/>
                </a:solidFill>
                <a:latin typeface="+mj-lt"/>
              </a:rPr>
              <a:t>If we ask 1000 </a:t>
            </a:r>
            <a:r>
              <a:rPr lang="en-US" sz="2400" dirty="0">
                <a:solidFill>
                  <a:schemeClr val="tx1"/>
                </a:solidFill>
                <a:latin typeface="+mj-lt"/>
              </a:rPr>
              <a:t>random Indians, how many children they have, </a:t>
            </a:r>
            <a:r>
              <a:rPr lang="en-US" sz="2400" dirty="0" smtClean="0">
                <a:solidFill>
                  <a:schemeClr val="tx1"/>
                </a:solidFill>
                <a:latin typeface="+mj-lt"/>
              </a:rPr>
              <a:t>the sample mean might come out to be 2.35. However, no Indian can have 2.35 children since number of children has to be an integer!</a:t>
            </a:r>
            <a:endParaRPr lang="en-US" sz="2400" dirty="0">
              <a:solidFill>
                <a:schemeClr val="tx1"/>
              </a:solidFill>
              <a:latin typeface="+mj-lt"/>
            </a:endParaRPr>
          </a:p>
        </p:txBody>
      </p:sp>
      <p:grpSp>
        <p:nvGrpSpPr>
          <p:cNvPr id="7" name="Group 6"/>
          <p:cNvGrpSpPr/>
          <p:nvPr/>
        </p:nvGrpSpPr>
        <p:grpSpPr>
          <a:xfrm>
            <a:off x="10385076" y="2108664"/>
            <a:ext cx="1468606" cy="1238929"/>
            <a:chOff x="12383748" y="1219011"/>
            <a:chExt cx="1862104" cy="1570887"/>
          </a:xfrm>
        </p:grpSpPr>
        <p:sp>
          <p:nvSpPr>
            <p:cNvPr id="8" name="Freeform 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2"/>
          <p:cNvSpPr/>
          <p:nvPr/>
        </p:nvSpPr>
        <p:spPr>
          <a:xfrm>
            <a:off x="2396690" y="1848052"/>
            <a:ext cx="7556029" cy="1548492"/>
          </a:xfrm>
          <a:prstGeom prst="wedgeRectCallout">
            <a:avLst>
              <a:gd name="adj1" fmla="val 61356"/>
              <a:gd name="adj2" fmla="val 3890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Yes, that is why we warned not to take expectation/sample mean literally. All that your experiment tells you is that most Indians have </a:t>
            </a:r>
            <a:r>
              <a:rPr lang="en-IN" sz="2400" i="1" dirty="0" smtClean="0">
                <a:solidFill>
                  <a:schemeClr val="tx1"/>
                </a:solidFill>
                <a:latin typeface="+mj-lt"/>
              </a:rPr>
              <a:t>around</a:t>
            </a:r>
            <a:r>
              <a:rPr lang="en-IN" sz="2400" dirty="0" smtClean="0">
                <a:solidFill>
                  <a:schemeClr val="tx1"/>
                </a:solidFill>
                <a:latin typeface="+mj-lt"/>
              </a:rPr>
              <a:t> 2.35 children. Some may have much more (e.g. 7) or much less (e.g. 0) but they are usually rarer</a:t>
            </a:r>
            <a:endParaRPr lang="en-IN" sz="2400" dirty="0">
              <a:solidFill>
                <a:schemeClr val="tx1"/>
              </a:solidFill>
              <a:latin typeface="+mj-lt"/>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197626" y="4131495"/>
            <a:ext cx="1730672" cy="1730672"/>
          </a:xfrm>
          <a:prstGeom prst="rect">
            <a:avLst/>
          </a:prstGeom>
        </p:spPr>
      </p:pic>
      <mc:AlternateContent xmlns:mc="http://schemas.openxmlformats.org/markup-compatibility/2006" xmlns:a14="http://schemas.microsoft.com/office/drawing/2010/main">
        <mc:Choice Requires="a14">
          <p:sp>
            <p:nvSpPr>
              <p:cNvPr id="15" name="Rectangular Callout 14"/>
              <p:cNvSpPr/>
              <p:nvPr/>
            </p:nvSpPr>
            <p:spPr>
              <a:xfrm>
                <a:off x="1578543" y="3548509"/>
                <a:ext cx="8807367" cy="1690147"/>
              </a:xfrm>
              <a:prstGeom prst="wedgeRectCallout">
                <a:avLst>
                  <a:gd name="adj1" fmla="val 58594"/>
                  <a:gd name="adj2" fmla="val 5092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mj-lt"/>
                  </a:rPr>
                  <a:t>Interesting fact</a:t>
                </a:r>
                <a:r>
                  <a:rPr lang="en-IN" sz="2400" dirty="0" smtClean="0">
                    <a:solidFill>
                      <a:schemeClr val="tx1"/>
                    </a:solidFill>
                    <a:latin typeface="+mj-lt"/>
                  </a:rPr>
                  <a:t>: the sample mean is the point which is the closest to all samples in terms of squared distance (</a:t>
                </a:r>
                <a:r>
                  <a:rPr lang="en-IN" sz="2400" b="1" dirty="0" smtClean="0">
                    <a:solidFill>
                      <a:schemeClr val="tx1"/>
                    </a:solidFill>
                    <a:latin typeface="+mj-lt"/>
                  </a:rPr>
                  <a:t>Proof</a:t>
                </a:r>
                <a:r>
                  <a:rPr lang="en-IN" sz="2400" dirty="0" smtClean="0">
                    <a:solidFill>
                      <a:schemeClr val="tx1"/>
                    </a:solidFill>
                    <a:latin typeface="+mj-lt"/>
                  </a:rPr>
                  <a:t>: use first order optimality)</a:t>
                </a:r>
                <a:br>
                  <a:rPr lang="en-IN" sz="2400" dirty="0" smtClean="0">
                    <a:solidFill>
                      <a:schemeClr val="tx1"/>
                    </a:solidFill>
                    <a:latin typeface="+mj-lt"/>
                  </a:rPr>
                </a:br>
                <a14:m>
                  <m:oMathPara xmlns:m="http://schemas.openxmlformats.org/officeDocument/2006/math">
                    <m:oMathParaPr>
                      <m:jc m:val="centerGroup"/>
                    </m:oMathParaPr>
                    <m:oMath xmlns:m="http://schemas.openxmlformats.org/officeDocument/2006/math">
                      <m:acc>
                        <m:accPr>
                          <m:chr m:val="̂"/>
                          <m:ctrlPr>
                            <a:rPr lang="en-IN" sz="2400" b="0" i="1" smtClean="0">
                              <a:solidFill>
                                <a:schemeClr val="tx1"/>
                              </a:solidFill>
                              <a:latin typeface="Cambria Math" panose="02040503050406030204" pitchFamily="18" charset="0"/>
                            </a:rPr>
                          </m:ctrlPr>
                        </m:accPr>
                        <m:e>
                          <m:r>
                            <a:rPr lang="en-IN" sz="2400" b="0" i="1" smtClean="0">
                              <a:solidFill>
                                <a:schemeClr val="tx1"/>
                              </a:solidFill>
                              <a:latin typeface="Cambria Math" panose="02040503050406030204" pitchFamily="18" charset="0"/>
                              <a:ea typeface="Cambria Math" panose="02040503050406030204" pitchFamily="18" charset="0"/>
                            </a:rPr>
                            <m:t>𝔼</m:t>
                          </m:r>
                        </m:e>
                      </m:acc>
                      <m:r>
                        <a:rPr lang="en-IN" sz="2400" b="0" i="1" dirty="0" smtClean="0">
                          <a:solidFill>
                            <a:schemeClr val="tx1"/>
                          </a:solidFill>
                          <a:latin typeface="Cambria Math" panose="02040503050406030204" pitchFamily="18" charset="0"/>
                        </a:rPr>
                        <m:t>𝑋</m:t>
                      </m:r>
                      <m:r>
                        <a:rPr lang="en-IN" sz="2400" b="0" i="1" dirty="0" smtClean="0">
                          <a:solidFill>
                            <a:schemeClr val="tx1"/>
                          </a:solidFill>
                          <a:latin typeface="Cambria Math" panose="02040503050406030204" pitchFamily="18" charset="0"/>
                        </a:rPr>
                        <m:t>=</m:t>
                      </m:r>
                      <m:func>
                        <m:funcPr>
                          <m:ctrlPr>
                            <a:rPr lang="en-IN" sz="2400" b="0" i="1" dirty="0" smtClean="0">
                              <a:solidFill>
                                <a:schemeClr val="tx1"/>
                              </a:solidFill>
                              <a:latin typeface="Cambria Math" panose="02040503050406030204" pitchFamily="18" charset="0"/>
                            </a:rPr>
                          </m:ctrlPr>
                        </m:funcPr>
                        <m:fName>
                          <m:r>
                            <m:rPr>
                              <m:sty m:val="p"/>
                            </m:rPr>
                            <a:rPr lang="en-IN" sz="2400" b="0" i="0" dirty="0" smtClean="0">
                              <a:solidFill>
                                <a:schemeClr val="tx1"/>
                              </a:solidFill>
                              <a:latin typeface="Cambria Math" panose="02040503050406030204" pitchFamily="18" charset="0"/>
                            </a:rPr>
                            <m:t>arg</m:t>
                          </m:r>
                        </m:fName>
                        <m:e>
                          <m:func>
                            <m:funcPr>
                              <m:ctrlPr>
                                <a:rPr lang="en-IN" sz="2400" b="0" i="1" dirty="0" smtClean="0">
                                  <a:solidFill>
                                    <a:schemeClr val="tx1"/>
                                  </a:solidFill>
                                  <a:latin typeface="Cambria Math" panose="02040503050406030204" pitchFamily="18" charset="0"/>
                                </a:rPr>
                              </m:ctrlPr>
                            </m:funcPr>
                            <m:fName>
                              <m:limLow>
                                <m:limLowPr>
                                  <m:ctrlPr>
                                    <a:rPr lang="en-IN" sz="2400" b="0" i="1" dirty="0" smtClean="0">
                                      <a:solidFill>
                                        <a:schemeClr val="tx1"/>
                                      </a:solidFill>
                                      <a:latin typeface="Cambria Math" panose="02040503050406030204" pitchFamily="18" charset="0"/>
                                    </a:rPr>
                                  </m:ctrlPr>
                                </m:limLowPr>
                                <m:e>
                                  <m:r>
                                    <m:rPr>
                                      <m:sty m:val="p"/>
                                    </m:rPr>
                                    <a:rPr lang="en-IN" sz="2400" b="0" i="0" dirty="0" smtClean="0">
                                      <a:solidFill>
                                        <a:schemeClr val="tx1"/>
                                      </a:solidFill>
                                      <a:latin typeface="Cambria Math" panose="02040503050406030204" pitchFamily="18" charset="0"/>
                                    </a:rPr>
                                    <m:t>min</m:t>
                                  </m:r>
                                </m:e>
                                <m:lim>
                                  <m:r>
                                    <a:rPr lang="en-IN" sz="2400" b="0" i="1" dirty="0" smtClean="0">
                                      <a:solidFill>
                                        <a:schemeClr val="tx1"/>
                                      </a:solidFill>
                                      <a:latin typeface="Cambria Math" panose="02040503050406030204" pitchFamily="18" charset="0"/>
                                    </a:rPr>
                                    <m:t>𝑐</m:t>
                                  </m:r>
                                </m:lim>
                              </m:limLow>
                            </m:fName>
                            <m:e>
                              <m:nary>
                                <m:naryPr>
                                  <m:chr m:val="∑"/>
                                  <m:limLoc m:val="subSup"/>
                                  <m:ctrlPr>
                                    <a:rPr lang="en-IN" sz="2400" b="0" i="1" dirty="0" smtClean="0">
                                      <a:solidFill>
                                        <a:schemeClr val="tx1"/>
                                      </a:solidFill>
                                      <a:latin typeface="Cambria Math" panose="02040503050406030204" pitchFamily="18" charset="0"/>
                                    </a:rPr>
                                  </m:ctrlPr>
                                </m:naryPr>
                                <m:sub>
                                  <m:r>
                                    <m:rPr>
                                      <m:brk m:alnAt="25"/>
                                    </m:rPr>
                                    <a:rPr lang="en-IN" sz="2400" b="0" i="1" dirty="0" smtClean="0">
                                      <a:solidFill>
                                        <a:schemeClr val="tx1"/>
                                      </a:solidFill>
                                      <a:latin typeface="Cambria Math" panose="02040503050406030204" pitchFamily="18" charset="0"/>
                                    </a:rPr>
                                    <m:t>𝑖</m:t>
                                  </m:r>
                                  <m:r>
                                    <a:rPr lang="en-IN" sz="2400" b="0" i="1" dirty="0" smtClean="0">
                                      <a:solidFill>
                                        <a:schemeClr val="tx1"/>
                                      </a:solidFill>
                                      <a:latin typeface="Cambria Math" panose="02040503050406030204" pitchFamily="18" charset="0"/>
                                    </a:rPr>
                                    <m:t>=1</m:t>
                                  </m:r>
                                </m:sub>
                                <m:sup>
                                  <m:r>
                                    <a:rPr lang="en-IN" sz="2400" b="0" i="1" dirty="0" smtClean="0">
                                      <a:solidFill>
                                        <a:schemeClr val="tx1"/>
                                      </a:solidFill>
                                      <a:latin typeface="Cambria Math" panose="02040503050406030204" pitchFamily="18" charset="0"/>
                                    </a:rPr>
                                    <m:t>𝑛</m:t>
                                  </m:r>
                                </m:sup>
                                <m:e>
                                  <m:sSup>
                                    <m:sSupPr>
                                      <m:ctrlPr>
                                        <a:rPr lang="en-IN" sz="2400" b="0" i="1" dirty="0" smtClean="0">
                                          <a:solidFill>
                                            <a:schemeClr val="tx1"/>
                                          </a:solidFill>
                                          <a:latin typeface="Cambria Math" panose="02040503050406030204" pitchFamily="18" charset="0"/>
                                        </a:rPr>
                                      </m:ctrlPr>
                                    </m:sSupPr>
                                    <m:e>
                                      <m:d>
                                        <m:dPr>
                                          <m:ctrlPr>
                                            <a:rPr lang="en-IN" sz="2400" b="0" i="1" dirty="0" smtClean="0">
                                              <a:solidFill>
                                                <a:schemeClr val="tx1"/>
                                              </a:solidFill>
                                              <a:latin typeface="Cambria Math" panose="02040503050406030204" pitchFamily="18" charset="0"/>
                                            </a:rPr>
                                          </m:ctrlPr>
                                        </m:dPr>
                                        <m:e>
                                          <m:sSub>
                                            <m:sSubPr>
                                              <m:ctrlPr>
                                                <a:rPr lang="en-IN" sz="2400" b="0" i="1" dirty="0" smtClean="0">
                                                  <a:solidFill>
                                                    <a:schemeClr val="tx1"/>
                                                  </a:solidFill>
                                                  <a:latin typeface="Cambria Math" panose="02040503050406030204" pitchFamily="18" charset="0"/>
                                                </a:rPr>
                                              </m:ctrlPr>
                                            </m:sSubPr>
                                            <m:e>
                                              <m:r>
                                                <a:rPr lang="en-IN" sz="2400" b="0" i="1" dirty="0" smtClean="0">
                                                  <a:solidFill>
                                                    <a:schemeClr val="tx1"/>
                                                  </a:solidFill>
                                                  <a:latin typeface="Cambria Math" panose="02040503050406030204" pitchFamily="18" charset="0"/>
                                                </a:rPr>
                                                <m:t>𝑥</m:t>
                                              </m:r>
                                            </m:e>
                                            <m:sub>
                                              <m:r>
                                                <a:rPr lang="en-IN" sz="2400" b="0" i="1" dirty="0" smtClean="0">
                                                  <a:solidFill>
                                                    <a:schemeClr val="tx1"/>
                                                  </a:solidFill>
                                                  <a:latin typeface="Cambria Math" panose="02040503050406030204" pitchFamily="18" charset="0"/>
                                                </a:rPr>
                                                <m:t>𝑖</m:t>
                                              </m:r>
                                            </m:sub>
                                          </m:sSub>
                                          <m:r>
                                            <a:rPr lang="en-IN" sz="2400" b="0" i="1" dirty="0" smtClean="0">
                                              <a:solidFill>
                                                <a:schemeClr val="tx1"/>
                                              </a:solidFill>
                                              <a:latin typeface="Cambria Math" panose="02040503050406030204" pitchFamily="18" charset="0"/>
                                            </a:rPr>
                                            <m:t>−</m:t>
                                          </m:r>
                                          <m:r>
                                            <a:rPr lang="en-IN" sz="2400" b="0" i="1" dirty="0" smtClean="0">
                                              <a:solidFill>
                                                <a:schemeClr val="tx1"/>
                                              </a:solidFill>
                                              <a:latin typeface="Cambria Math" panose="02040503050406030204" pitchFamily="18" charset="0"/>
                                            </a:rPr>
                                            <m:t>𝑐</m:t>
                                          </m:r>
                                        </m:e>
                                      </m:d>
                                    </m:e>
                                    <m:sup>
                                      <m:r>
                                        <a:rPr lang="en-IN" sz="2400" b="0" i="1" dirty="0" smtClean="0">
                                          <a:solidFill>
                                            <a:schemeClr val="tx1"/>
                                          </a:solidFill>
                                          <a:latin typeface="Cambria Math" panose="02040503050406030204" pitchFamily="18" charset="0"/>
                                        </a:rPr>
                                        <m:t>2</m:t>
                                      </m:r>
                                    </m:sup>
                                  </m:sSup>
                                </m:e>
                              </m:nary>
                            </m:e>
                          </m:func>
                        </m:e>
                      </m:func>
                    </m:oMath>
                  </m:oMathPara>
                </a14:m>
                <a:endParaRPr lang="en-US" sz="2400" dirty="0">
                  <a:solidFill>
                    <a:schemeClr val="tx1"/>
                  </a:solidFill>
                  <a:latin typeface="+mj-lt"/>
                </a:endParaRPr>
              </a:p>
            </p:txBody>
          </p:sp>
        </mc:Choice>
        <mc:Fallback xmlns="">
          <p:sp>
            <p:nvSpPr>
              <p:cNvPr id="15" name="Rectangular Callout 14"/>
              <p:cNvSpPr>
                <a:spLocks noRot="1" noChangeAspect="1" noMove="1" noResize="1" noEditPoints="1" noAdjustHandles="1" noChangeArrowheads="1" noChangeShapeType="1" noTextEdit="1"/>
              </p:cNvSpPr>
              <p:nvPr/>
            </p:nvSpPr>
            <p:spPr>
              <a:xfrm>
                <a:off x="1578543" y="3548509"/>
                <a:ext cx="8807367" cy="1690147"/>
              </a:xfrm>
              <a:prstGeom prst="wedgeRectCallout">
                <a:avLst>
                  <a:gd name="adj1" fmla="val 58594"/>
                  <a:gd name="adj2" fmla="val 50921"/>
                </a:avLst>
              </a:prstGeom>
              <a:blipFill>
                <a:blip r:embed="rId5"/>
                <a:stretch>
                  <a:fillRect l="-698"/>
                </a:stretch>
              </a:blipFill>
              <a:ln w="38100">
                <a:solidFill>
                  <a:schemeClr val="accent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ular Callout 15"/>
              <p:cNvSpPr/>
              <p:nvPr/>
            </p:nvSpPr>
            <p:spPr>
              <a:xfrm>
                <a:off x="1578543" y="5382159"/>
                <a:ext cx="8806533" cy="1182253"/>
              </a:xfrm>
              <a:prstGeom prst="wedgeRectCallout">
                <a:avLst>
                  <a:gd name="adj1" fmla="val 58594"/>
                  <a:gd name="adj2" fmla="val -5084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mj-lt"/>
                  </a:rPr>
                  <a:t>Interesting fact</a:t>
                </a:r>
                <a:r>
                  <a:rPr lang="en-IN" sz="2400" dirty="0" smtClean="0">
                    <a:solidFill>
                      <a:schemeClr val="tx1"/>
                    </a:solidFill>
                    <a:latin typeface="+mj-lt"/>
                  </a:rPr>
                  <a:t>: even the mean itself satisfies the nice property</a:t>
                </a:r>
                <a:br>
                  <a:rPr lang="en-IN" sz="2400" dirty="0" smtClean="0">
                    <a:solidFill>
                      <a:schemeClr val="tx1"/>
                    </a:solidFill>
                    <a:latin typeface="+mj-lt"/>
                  </a:rPr>
                </a:br>
                <a14:m>
                  <m:oMathPara xmlns:m="http://schemas.openxmlformats.org/officeDocument/2006/math">
                    <m:oMathParaPr>
                      <m:jc m:val="centerGroup"/>
                    </m:oMathParaPr>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𝔼</m:t>
                      </m:r>
                      <m:r>
                        <a:rPr lang="en-IN" sz="2400" b="0" i="1" dirty="0" smtClean="0">
                          <a:solidFill>
                            <a:schemeClr val="tx1"/>
                          </a:solidFill>
                          <a:latin typeface="Cambria Math" panose="02040503050406030204" pitchFamily="18" charset="0"/>
                        </a:rPr>
                        <m:t>𝑋</m:t>
                      </m:r>
                      <m:r>
                        <a:rPr lang="en-IN" sz="2400" b="0" i="1" dirty="0" smtClean="0">
                          <a:solidFill>
                            <a:schemeClr val="tx1"/>
                          </a:solidFill>
                          <a:latin typeface="Cambria Math" panose="02040503050406030204" pitchFamily="18" charset="0"/>
                        </a:rPr>
                        <m:t>=</m:t>
                      </m:r>
                      <m:func>
                        <m:funcPr>
                          <m:ctrlPr>
                            <a:rPr lang="en-IN" sz="2400" b="0" i="1" dirty="0" smtClean="0">
                              <a:solidFill>
                                <a:schemeClr val="tx1"/>
                              </a:solidFill>
                              <a:latin typeface="Cambria Math" panose="02040503050406030204" pitchFamily="18" charset="0"/>
                            </a:rPr>
                          </m:ctrlPr>
                        </m:funcPr>
                        <m:fName>
                          <m:r>
                            <m:rPr>
                              <m:sty m:val="p"/>
                            </m:rPr>
                            <a:rPr lang="en-IN" sz="2400" b="0" i="0" dirty="0" smtClean="0">
                              <a:solidFill>
                                <a:schemeClr val="tx1"/>
                              </a:solidFill>
                              <a:latin typeface="Cambria Math" panose="02040503050406030204" pitchFamily="18" charset="0"/>
                            </a:rPr>
                            <m:t>arg</m:t>
                          </m:r>
                        </m:fName>
                        <m:e>
                          <m:func>
                            <m:funcPr>
                              <m:ctrlPr>
                                <a:rPr lang="en-IN" sz="2400" b="0" i="1" dirty="0" smtClean="0">
                                  <a:solidFill>
                                    <a:schemeClr val="tx1"/>
                                  </a:solidFill>
                                  <a:latin typeface="Cambria Math" panose="02040503050406030204" pitchFamily="18" charset="0"/>
                                </a:rPr>
                              </m:ctrlPr>
                            </m:funcPr>
                            <m:fName>
                              <m:limLow>
                                <m:limLowPr>
                                  <m:ctrlPr>
                                    <a:rPr lang="en-IN" sz="2400" b="0" i="1" dirty="0" smtClean="0">
                                      <a:solidFill>
                                        <a:schemeClr val="tx1"/>
                                      </a:solidFill>
                                      <a:latin typeface="Cambria Math" panose="02040503050406030204" pitchFamily="18" charset="0"/>
                                    </a:rPr>
                                  </m:ctrlPr>
                                </m:limLowPr>
                                <m:e>
                                  <m:r>
                                    <m:rPr>
                                      <m:sty m:val="p"/>
                                    </m:rPr>
                                    <a:rPr lang="en-IN" sz="2400" b="0" i="0" dirty="0" smtClean="0">
                                      <a:solidFill>
                                        <a:schemeClr val="tx1"/>
                                      </a:solidFill>
                                      <a:latin typeface="Cambria Math" panose="02040503050406030204" pitchFamily="18" charset="0"/>
                                    </a:rPr>
                                    <m:t>min</m:t>
                                  </m:r>
                                </m:e>
                                <m:lim>
                                  <m:r>
                                    <a:rPr lang="en-IN" sz="2400" b="0" i="1" dirty="0" smtClean="0">
                                      <a:solidFill>
                                        <a:schemeClr val="tx1"/>
                                      </a:solidFill>
                                      <a:latin typeface="Cambria Math" panose="02040503050406030204" pitchFamily="18" charset="0"/>
                                    </a:rPr>
                                    <m:t>𝑐</m:t>
                                  </m:r>
                                </m:lim>
                              </m:limLow>
                            </m:fName>
                            <m:e>
                              <m:r>
                                <a:rPr lang="en-IN" sz="2400" b="0" i="1" dirty="0" smtClean="0">
                                  <a:solidFill>
                                    <a:schemeClr val="tx1"/>
                                  </a:solidFill>
                                  <a:latin typeface="Cambria Math" panose="02040503050406030204" pitchFamily="18" charset="0"/>
                                  <a:ea typeface="Cambria Math" panose="02040503050406030204" pitchFamily="18" charset="0"/>
                                </a:rPr>
                                <m:t>𝔼</m:t>
                              </m:r>
                              <m:d>
                                <m:dPr>
                                  <m:begChr m:val="["/>
                                  <m:endChr m:val="]"/>
                                  <m:ctrlPr>
                                    <a:rPr lang="en-IN" sz="2400" b="0" i="1" dirty="0" smtClean="0">
                                      <a:solidFill>
                                        <a:schemeClr val="tx1"/>
                                      </a:solidFill>
                                      <a:latin typeface="Cambria Math" panose="02040503050406030204" pitchFamily="18" charset="0"/>
                                      <a:ea typeface="Cambria Math" panose="02040503050406030204" pitchFamily="18" charset="0"/>
                                    </a:rPr>
                                  </m:ctrlPr>
                                </m:dPr>
                                <m:e>
                                  <m:sSup>
                                    <m:sSupPr>
                                      <m:ctrlPr>
                                        <a:rPr lang="en-IN" sz="2400" b="0" i="1" dirty="0" smtClean="0">
                                          <a:solidFill>
                                            <a:schemeClr val="tx1"/>
                                          </a:solidFill>
                                          <a:latin typeface="Cambria Math" panose="02040503050406030204" pitchFamily="18" charset="0"/>
                                          <a:ea typeface="Cambria Math" panose="02040503050406030204" pitchFamily="18" charset="0"/>
                                        </a:rPr>
                                      </m:ctrlPr>
                                    </m:sSupPr>
                                    <m:e>
                                      <m:d>
                                        <m:dPr>
                                          <m:ctrlPr>
                                            <a:rPr lang="en-IN" sz="2400" b="0" i="1" dirty="0" smtClean="0">
                                              <a:solidFill>
                                                <a:schemeClr val="tx1"/>
                                              </a:solidFill>
                                              <a:latin typeface="Cambria Math" panose="02040503050406030204" pitchFamily="18" charset="0"/>
                                              <a:ea typeface="Cambria Math" panose="02040503050406030204" pitchFamily="18" charset="0"/>
                                            </a:rPr>
                                          </m:ctrlPr>
                                        </m:dPr>
                                        <m:e>
                                          <m:r>
                                            <a:rPr lang="en-IN" sz="2400" b="0" i="1" dirty="0" smtClean="0">
                                              <a:solidFill>
                                                <a:schemeClr val="tx1"/>
                                              </a:solidFill>
                                              <a:latin typeface="Cambria Math" panose="02040503050406030204" pitchFamily="18" charset="0"/>
                                              <a:ea typeface="Cambria Math" panose="02040503050406030204" pitchFamily="18" charset="0"/>
                                            </a:rPr>
                                            <m:t>𝑋</m:t>
                                          </m:r>
                                          <m:r>
                                            <a:rPr lang="en-IN" sz="2400" b="0" i="1" dirty="0" smtClean="0">
                                              <a:solidFill>
                                                <a:schemeClr val="tx1"/>
                                              </a:solidFill>
                                              <a:latin typeface="Cambria Math" panose="02040503050406030204" pitchFamily="18" charset="0"/>
                                              <a:ea typeface="Cambria Math" panose="02040503050406030204" pitchFamily="18" charset="0"/>
                                            </a:rPr>
                                            <m:t>−</m:t>
                                          </m:r>
                                          <m:r>
                                            <a:rPr lang="en-IN" sz="2400" b="0" i="1" dirty="0" smtClean="0">
                                              <a:solidFill>
                                                <a:schemeClr val="tx1"/>
                                              </a:solidFill>
                                              <a:latin typeface="Cambria Math" panose="02040503050406030204" pitchFamily="18" charset="0"/>
                                              <a:ea typeface="Cambria Math" panose="02040503050406030204" pitchFamily="18" charset="0"/>
                                            </a:rPr>
                                            <m:t>𝑐</m:t>
                                          </m:r>
                                        </m:e>
                                      </m:d>
                                    </m:e>
                                    <m:sup>
                                      <m:r>
                                        <a:rPr lang="en-IN" sz="2400" b="0" i="1" dirty="0" smtClean="0">
                                          <a:solidFill>
                                            <a:schemeClr val="tx1"/>
                                          </a:solidFill>
                                          <a:latin typeface="Cambria Math" panose="02040503050406030204" pitchFamily="18" charset="0"/>
                                          <a:ea typeface="Cambria Math" panose="02040503050406030204" pitchFamily="18" charset="0"/>
                                        </a:rPr>
                                        <m:t>2</m:t>
                                      </m:r>
                                    </m:sup>
                                  </m:sSup>
                                </m:e>
                              </m:d>
                            </m:e>
                          </m:func>
                        </m:e>
                      </m:func>
                    </m:oMath>
                  </m:oMathPara>
                </a14:m>
                <a:endParaRPr lang="en-US" sz="2400" dirty="0">
                  <a:solidFill>
                    <a:schemeClr val="tx1"/>
                  </a:solidFill>
                  <a:latin typeface="+mj-lt"/>
                </a:endParaRPr>
              </a:p>
            </p:txBody>
          </p:sp>
        </mc:Choice>
        <mc:Fallback xmlns="">
          <p:sp>
            <p:nvSpPr>
              <p:cNvPr id="16" name="Rectangular Callout 15"/>
              <p:cNvSpPr>
                <a:spLocks noRot="1" noChangeAspect="1" noMove="1" noResize="1" noEditPoints="1" noAdjustHandles="1" noChangeArrowheads="1" noChangeShapeType="1" noTextEdit="1"/>
              </p:cNvSpPr>
              <p:nvPr/>
            </p:nvSpPr>
            <p:spPr>
              <a:xfrm>
                <a:off x="1578543" y="5382159"/>
                <a:ext cx="8806533" cy="1182253"/>
              </a:xfrm>
              <a:prstGeom prst="wedgeRectCallout">
                <a:avLst>
                  <a:gd name="adj1" fmla="val 58594"/>
                  <a:gd name="adj2" fmla="val -50847"/>
                </a:avLst>
              </a:prstGeom>
              <a:blipFill>
                <a:blip r:embed="rId6"/>
                <a:stretch>
                  <a:fillRect/>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288507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right)">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right)">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right)">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uiExpand="1" animBg="1"/>
      <p:bldP spid="13" grpId="0" uiExpand="1"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 of a Random Variable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normAutofit/>
              </a:bodyPr>
              <a:lstStyle/>
              <a:p>
                <a:r>
                  <a:rPr lang="en-IN" dirty="0" smtClean="0"/>
                  <a:t>The mode of a random variable is simply the value(s) that the </a:t>
                </a:r>
                <a:r>
                  <a:rPr lang="en-IN" dirty="0" err="1" smtClean="0"/>
                  <a:t>r.v</a:t>
                </a:r>
                <a:r>
                  <a:rPr lang="en-IN" dirty="0" smtClean="0"/>
                  <a:t>. takes with highest probability</a:t>
                </a:r>
              </a:p>
              <a:p>
                <a:pPr lvl="2"/>
                <a:r>
                  <a:rPr lang="en-IN" dirty="0" smtClean="0"/>
                  <a:t>Warning: a </a:t>
                </a:r>
                <a:r>
                  <a:rPr lang="en-IN" dirty="0" err="1" smtClean="0"/>
                  <a:t>r.v</a:t>
                </a:r>
                <a:r>
                  <a:rPr lang="en-IN" dirty="0" smtClean="0"/>
                  <a:t>. may have more than one mode value</a:t>
                </a:r>
              </a:p>
              <a:p>
                <a:pPr algn="ctr"/>
                <a14:m>
                  <m:oMath xmlns:m="http://schemas.openxmlformats.org/officeDocument/2006/math">
                    <m:r>
                      <m:rPr>
                        <m:sty m:val="p"/>
                      </m:rPr>
                      <a:rPr lang="en-IN" b="0" i="0" smtClean="0">
                        <a:latin typeface="Cambria Math" panose="02040503050406030204" pitchFamily="18" charset="0"/>
                      </a:rPr>
                      <m:t>mode</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lim>
                            </m:limLow>
                          </m:fName>
                          <m:e>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e>
                            </m:d>
                          </m:e>
                        </m:func>
                      </m:e>
                    </m:func>
                  </m:oMath>
                </a14:m>
                <a:r>
                  <a:rPr lang="en-IN" dirty="0" smtClean="0"/>
                  <a:t> </a:t>
                </a:r>
              </a:p>
              <a:p>
                <a:r>
                  <a:rPr lang="en-IN" dirty="0" smtClean="0"/>
                  <a:t>Given a number of samples of </a:t>
                </a:r>
                <a14:m>
                  <m:oMath xmlns:m="http://schemas.openxmlformats.org/officeDocument/2006/math">
                    <m:r>
                      <a:rPr lang="en-IN" b="0" i="1" smtClean="0">
                        <a:latin typeface="Cambria Math" panose="02040503050406030204" pitchFamily="18" charset="0"/>
                      </a:rPr>
                      <m:t>𝑋</m:t>
                    </m:r>
                  </m:oMath>
                </a14:m>
                <a:r>
                  <a:rPr lang="en-IN" dirty="0" smtClean="0"/>
                  <a:t>, can define </a:t>
                </a:r>
                <a:r>
                  <a:rPr lang="en-IN" i="1" dirty="0" smtClean="0"/>
                  <a:t>empirical mode</a:t>
                </a:r>
                <a:r>
                  <a:rPr lang="en-IN" dirty="0" smtClean="0"/>
                  <a:t> similarly</a:t>
                </a:r>
              </a:p>
              <a:p>
                <a:pPr lvl="2"/>
                <a:r>
                  <a:rPr lang="en-IN" dirty="0" smtClean="0"/>
                  <a:t>Simply the value that appears most frequently in the samples</a:t>
                </a:r>
              </a:p>
              <a:p>
                <a14:m>
                  <m:oMath xmlns:m="http://schemas.openxmlformats.org/officeDocument/2006/math">
                    <m:r>
                      <m:rPr>
                        <m:sty m:val="p"/>
                      </m:rPr>
                      <a:rPr lang="en-IN" b="0" i="0" smtClean="0">
                        <a:latin typeface="Cambria Math" panose="02040503050406030204" pitchFamily="18" charset="0"/>
                      </a:rPr>
                      <m:t>mode</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arg</m:t>
                        </m:r>
                      </m:fName>
                      <m:e>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lim>
                            </m:limLow>
                          </m:fName>
                          <m:e>
                            <m:nary>
                              <m:naryPr>
                                <m:chr m:val="∑"/>
                                <m:limLoc m:val="subSup"/>
                                <m:ctrlPr>
                                  <a:rPr lang="en-IN" b="0" i="1" smtClean="0">
                                    <a:latin typeface="Cambria Math" panose="02040503050406030204" pitchFamily="18" charset="0"/>
                                  </a:rPr>
                                </m:ctrlPr>
                              </m:naryPr>
                              <m:sub>
                                <m:r>
                                  <m:rPr>
                                    <m:brk m:alnAt="25"/>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r>
                                  <a:rPr lang="en-IN" b="0" i="1" smtClean="0">
                                    <a:latin typeface="Cambria Math" panose="02040503050406030204" pitchFamily="18" charset="0"/>
                                    <a:ea typeface="Cambria Math" panose="02040503050406030204" pitchFamily="18" charset="0"/>
                                  </a:rPr>
                                  <m:t>𝕀</m:t>
                                </m:r>
                                <m:d>
                                  <m:dPr>
                                    <m:begChr m:val="{"/>
                                    <m:endChr m:val="}"/>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e>
                                </m:d>
                              </m:e>
                            </m:nary>
                          </m:e>
                        </m:func>
                      </m:e>
                    </m:func>
                  </m:oMath>
                </a14:m>
                <a:endParaRPr lang="en-IN" dirty="0" smtClean="0"/>
              </a:p>
              <a:p>
                <a14:m>
                  <m:oMath xmlns:m="http://schemas.openxmlformats.org/officeDocument/2006/math">
                    <m:r>
                      <a:rPr lang="en-IN" b="0" i="1" smtClean="0">
                        <a:latin typeface="Cambria Math" panose="02040503050406030204" pitchFamily="18" charset="0"/>
                      </a:rPr>
                      <m:t>=</m:t>
                    </m:r>
                    <m:func>
                      <m:funcPr>
                        <m:ctrlPr>
                          <a:rPr lang="en-IN" i="1">
                            <a:latin typeface="Cambria Math" panose="02040503050406030204" pitchFamily="18" charset="0"/>
                          </a:rPr>
                        </m:ctrlPr>
                      </m:funcPr>
                      <m:fName>
                        <m:r>
                          <m:rPr>
                            <m:sty m:val="p"/>
                          </m:rPr>
                          <a:rPr lang="en-IN">
                            <a:latin typeface="Cambria Math" panose="02040503050406030204" pitchFamily="18" charset="0"/>
                          </a:rPr>
                          <m:t>arg</m:t>
                        </m:r>
                      </m:fName>
                      <m:e>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e>
                              <m:lim>
                                <m:r>
                                  <a:rPr lang="en-IN" i="1">
                                    <a:latin typeface="Cambria Math" panose="02040503050406030204" pitchFamily="18" charset="0"/>
                                  </a:rPr>
                                  <m:t>𝑥</m:t>
                                </m:r>
                                <m:r>
                                  <a:rPr lang="en-IN" i="1">
                                    <a:latin typeface="Cambria Math" panose="02040503050406030204" pitchFamily="18" charset="0"/>
                                  </a:rPr>
                                  <m:t>∈</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e>
                                </m:d>
                              </m:lim>
                            </m:limLow>
                          </m:fName>
                          <m:e>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r>
                                  <a:rPr lang="en-IN" i="1">
                                    <a:latin typeface="Cambria Math" panose="02040503050406030204" pitchFamily="18" charset="0"/>
                                    <a:ea typeface="Cambria Math" panose="02040503050406030204" pitchFamily="18" charset="0"/>
                                  </a:rPr>
                                  <m:t>𝕀</m:t>
                                </m:r>
                                <m:d>
                                  <m:dPr>
                                    <m:begChr m:val="{"/>
                                    <m:endChr m:val="}"/>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𝑥</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e>
                            </m:nary>
                          </m:e>
                        </m:func>
                      </m:e>
                    </m:func>
                  </m:oMath>
                </a14:m>
                <a:endParaRPr lang="en-IN" dirty="0" smtClean="0"/>
              </a:p>
              <a:p>
                <a:r>
                  <a:rPr lang="en-IN" b="1" dirty="0" smtClean="0"/>
                  <a:t>Note</a:t>
                </a:r>
                <a:r>
                  <a:rPr lang="en-IN" dirty="0" smtClean="0"/>
                  <a:t>: mode of a random variable (or even samples) is always in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oMath>
                </a14:m>
                <a:r>
                  <a:rPr lang="en-IN" dirty="0" smtClean="0"/>
                  <a:t> i.e. always a valid value that the </a:t>
                </a:r>
                <a:r>
                  <a:rPr lang="en-IN" dirty="0" err="1" smtClean="0"/>
                  <a:t>r.v</a:t>
                </a:r>
                <a:r>
                  <a:rPr lang="en-IN" dirty="0" smtClean="0"/>
                  <a:t>. can actually take (unlike expectation)</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25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19</a:t>
            </a:fld>
            <a:endParaRPr lang="en-US"/>
          </a:p>
        </p:txBody>
      </p:sp>
      <mc:AlternateContent xmlns:mc="http://schemas.openxmlformats.org/markup-compatibility/2006" xmlns:a14="http://schemas.microsoft.com/office/drawing/2010/main">
        <mc:Choice Requires="a14">
          <p:sp>
            <p:nvSpPr>
              <p:cNvPr id="5" name="Rectangular Callout 4"/>
              <p:cNvSpPr/>
              <p:nvPr/>
            </p:nvSpPr>
            <p:spPr>
              <a:xfrm>
                <a:off x="332884" y="3097442"/>
                <a:ext cx="6924564" cy="1022171"/>
              </a:xfrm>
              <a:prstGeom prst="wedgeRectCallout">
                <a:avLst>
                  <a:gd name="adj1" fmla="val 61256"/>
                  <a:gd name="adj2" fmla="val 5576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Recall that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𝕀</m:t>
                    </m:r>
                    <m:d>
                      <m:dPr>
                        <m:begChr m:val="{"/>
                        <m:endChr m:val="}"/>
                        <m:ctrlPr>
                          <a:rPr lang="en-IN" sz="2400" b="0" i="1" smtClean="0">
                            <a:solidFill>
                              <a:schemeClr val="tx1"/>
                            </a:solidFill>
                            <a:latin typeface="Cambria Math" panose="02040503050406030204" pitchFamily="18" charset="0"/>
                            <a:ea typeface="Cambria Math" panose="02040503050406030204" pitchFamily="18" charset="0"/>
                          </a:rPr>
                        </m:ctrlPr>
                      </m:dPr>
                      <m:e>
                        <m:r>
                          <m:rPr>
                            <m:sty m:val="p"/>
                          </m:rPr>
                          <a:rPr lang="en-IN" sz="2400" b="0" i="0" smtClean="0">
                            <a:solidFill>
                              <a:schemeClr val="tx1"/>
                            </a:solidFill>
                            <a:latin typeface="Cambria Math" panose="02040503050406030204" pitchFamily="18" charset="0"/>
                            <a:ea typeface="Cambria Math" panose="02040503050406030204" pitchFamily="18" charset="0"/>
                          </a:rPr>
                          <m:t>blah</m:t>
                        </m:r>
                      </m:e>
                    </m:d>
                    <m:r>
                      <a:rPr lang="en-IN" sz="2400" b="0" i="1" smtClean="0">
                        <a:solidFill>
                          <a:schemeClr val="tx1"/>
                        </a:solidFill>
                        <a:latin typeface="Cambria Math" panose="02040503050406030204" pitchFamily="18" charset="0"/>
                        <a:ea typeface="Cambria Math" panose="02040503050406030204" pitchFamily="18" charset="0"/>
                      </a:rPr>
                      <m:t>=1</m:t>
                    </m:r>
                  </m:oMath>
                </a14:m>
                <a:r>
                  <a:rPr lang="en-US" sz="2400" dirty="0" smtClean="0">
                    <a:solidFill>
                      <a:schemeClr val="tx1"/>
                    </a:solidFill>
                    <a:latin typeface="+mj-lt"/>
                  </a:rPr>
                  <a:t> if blah is true (or blah happens) else if blah does not happen or is false,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𝕀</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m:rPr>
                            <m:sty m:val="p"/>
                          </m:rPr>
                          <a:rPr lang="en-IN" sz="2400">
                            <a:solidFill>
                              <a:schemeClr val="tx1"/>
                            </a:solidFill>
                            <a:latin typeface="Cambria Math" panose="02040503050406030204" pitchFamily="18" charset="0"/>
                            <a:ea typeface="Cambria Math" panose="02040503050406030204" pitchFamily="18" charset="0"/>
                          </a:rPr>
                          <m:t>blah</m:t>
                        </m:r>
                      </m:e>
                    </m:d>
                    <m:r>
                      <a:rPr lang="en-IN" sz="2400" i="1">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0</m:t>
                    </m:r>
                  </m:oMath>
                </a14:m>
                <a:endParaRPr lang="en-US" sz="2400" dirty="0">
                  <a:solidFill>
                    <a:schemeClr val="tx1"/>
                  </a:solidFill>
                  <a:latin typeface="+mj-lt"/>
                </a:endParaRPr>
              </a:p>
            </p:txBody>
          </p:sp>
        </mc:Choice>
        <mc:Fallback xmlns="">
          <p:sp>
            <p:nvSpPr>
              <p:cNvPr id="5" name="Rectangular Callout 4"/>
              <p:cNvSpPr>
                <a:spLocks noRot="1" noChangeAspect="1" noMove="1" noResize="1" noEditPoints="1" noAdjustHandles="1" noChangeArrowheads="1" noChangeShapeType="1" noTextEdit="1"/>
              </p:cNvSpPr>
              <p:nvPr/>
            </p:nvSpPr>
            <p:spPr>
              <a:xfrm>
                <a:off x="332884" y="3097442"/>
                <a:ext cx="6924564" cy="1022171"/>
              </a:xfrm>
              <a:prstGeom prst="wedgeRectCallout">
                <a:avLst>
                  <a:gd name="adj1" fmla="val 61256"/>
                  <a:gd name="adj2" fmla="val 55764"/>
                </a:avLst>
              </a:prstGeom>
              <a:blipFill>
                <a:blip r:embed="rId3"/>
                <a:stretch>
                  <a:fillRect l="-866"/>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47848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normAutofit/>
          </a:bodyPr>
          <a:lstStyle/>
          <a:p>
            <a:r>
              <a:rPr lang="en-US" dirty="0" smtClean="0"/>
              <a:t>Assignment 1 deadline extended: Sat </a:t>
            </a:r>
            <a:r>
              <a:rPr lang="en-US" dirty="0"/>
              <a:t>07 </a:t>
            </a:r>
            <a:r>
              <a:rPr lang="en-US" dirty="0" smtClean="0"/>
              <a:t>Sept </a:t>
            </a:r>
            <a:r>
              <a:rPr lang="en-US" dirty="0"/>
              <a:t>2019, 9:59 PM </a:t>
            </a:r>
            <a:r>
              <a:rPr lang="en-US" dirty="0" smtClean="0"/>
              <a:t>IST</a:t>
            </a:r>
          </a:p>
          <a:p>
            <a:pPr lvl="2"/>
            <a:r>
              <a:rPr lang="en-US" dirty="0" smtClean="0"/>
              <a:t>Applies </a:t>
            </a:r>
            <a:r>
              <a:rPr lang="en-US" dirty="0"/>
              <a:t>to both </a:t>
            </a:r>
            <a:r>
              <a:rPr lang="en-US" dirty="0" smtClean="0"/>
              <a:t>PDF and code submission</a:t>
            </a:r>
          </a:p>
          <a:p>
            <a:r>
              <a:rPr lang="en-IN" b="1" dirty="0"/>
              <a:t>Quiz</a:t>
            </a:r>
            <a:r>
              <a:rPr lang="en-IN" dirty="0"/>
              <a:t>: August </a:t>
            </a:r>
            <a:r>
              <a:rPr lang="en-IN" dirty="0" smtClean="0"/>
              <a:t>30 (Friday), </a:t>
            </a:r>
            <a:r>
              <a:rPr lang="en-IN" dirty="0"/>
              <a:t>6PM, </a:t>
            </a:r>
            <a:r>
              <a:rPr lang="en-IN" b="1" dirty="0" smtClean="0">
                <a:solidFill>
                  <a:srgbClr val="FF0000"/>
                </a:solidFill>
              </a:rPr>
              <a:t>L20 – same as quiz 1</a:t>
            </a:r>
            <a:endParaRPr lang="en-IN" b="1" dirty="0">
              <a:solidFill>
                <a:srgbClr val="FF0000"/>
              </a:solidFill>
            </a:endParaRPr>
          </a:p>
          <a:p>
            <a:pPr lvl="2"/>
            <a:r>
              <a:rPr lang="en-IN" dirty="0" smtClean="0"/>
              <a:t>Assigned </a:t>
            </a:r>
            <a:r>
              <a:rPr lang="en-IN" dirty="0"/>
              <a:t>seating – don’t be late (will waste time finding your seat)</a:t>
            </a:r>
          </a:p>
          <a:p>
            <a:pPr lvl="2"/>
            <a:r>
              <a:rPr lang="en-IN" dirty="0"/>
              <a:t>Syllabus is till whatever we cover today i.e. Aug </a:t>
            </a:r>
            <a:r>
              <a:rPr lang="en-IN" dirty="0" smtClean="0"/>
              <a:t>28 (Wed)</a:t>
            </a:r>
            <a:endParaRPr lang="en-IN" dirty="0"/>
          </a:p>
          <a:p>
            <a:pPr lvl="2"/>
            <a:r>
              <a:rPr lang="en-IN" dirty="0"/>
              <a:t>Bring your </a:t>
            </a:r>
            <a:r>
              <a:rPr lang="en-IN" b="1" dirty="0">
                <a:solidFill>
                  <a:srgbClr val="FF0000"/>
                </a:solidFill>
              </a:rPr>
              <a:t>institute ID card</a:t>
            </a:r>
            <a:r>
              <a:rPr lang="en-IN" dirty="0"/>
              <a:t> with you – will lose time if you forget</a:t>
            </a:r>
          </a:p>
          <a:p>
            <a:pPr lvl="2"/>
            <a:r>
              <a:rPr lang="en-IN" dirty="0"/>
              <a:t>Bring a </a:t>
            </a:r>
            <a:r>
              <a:rPr lang="en-IN" b="1" dirty="0">
                <a:solidFill>
                  <a:srgbClr val="FF0000"/>
                </a:solidFill>
              </a:rPr>
              <a:t>pencil, pen, eraser, sharpener</a:t>
            </a:r>
            <a:r>
              <a:rPr lang="en-IN" dirty="0"/>
              <a:t> with you – we wont provide!</a:t>
            </a:r>
          </a:p>
          <a:p>
            <a:pPr lvl="2"/>
            <a:r>
              <a:rPr lang="en-IN" dirty="0"/>
              <a:t>Answers to be written on question paper itself. If you write with pen and make a mistake, no extra paper. Final answer </a:t>
            </a:r>
            <a:r>
              <a:rPr lang="en-IN" b="1" dirty="0">
                <a:solidFill>
                  <a:srgbClr val="FF0000"/>
                </a:solidFill>
              </a:rPr>
              <a:t>must be in pen</a:t>
            </a:r>
          </a:p>
          <a:p>
            <a:pPr lvl="2"/>
            <a:r>
              <a:rPr lang="en-IN" b="1" dirty="0">
                <a:solidFill>
                  <a:srgbClr val="FF0000"/>
                </a:solidFill>
              </a:rPr>
              <a:t>Auditors cannot appear </a:t>
            </a:r>
            <a:r>
              <a:rPr lang="en-IN" dirty="0"/>
              <a:t>for quiz – please come to L20 at ~ 6:40PM</a:t>
            </a:r>
          </a:p>
          <a:p>
            <a:r>
              <a:rPr lang="en-US" b="1" dirty="0" smtClean="0"/>
              <a:t>Doubt clearing session</a:t>
            </a:r>
            <a:r>
              <a:rPr lang="en-US" dirty="0" smtClean="0"/>
              <a:t>: Aug 29 (Thu), 6PM </a:t>
            </a:r>
            <a:r>
              <a:rPr lang="en-US" b="1" dirty="0" smtClean="0">
                <a:solidFill>
                  <a:srgbClr val="FF0000"/>
                </a:solidFill>
              </a:rPr>
              <a:t>KD101</a:t>
            </a:r>
            <a:r>
              <a:rPr lang="en-US" dirty="0" smtClean="0"/>
              <a:t> (venue changed!)</a:t>
            </a:r>
            <a:endParaRPr lang="en-US" dirty="0"/>
          </a:p>
        </p:txBody>
      </p:sp>
      <p:sp>
        <p:nvSpPr>
          <p:cNvPr id="4" name="Slide Number Placeholder 3"/>
          <p:cNvSpPr>
            <a:spLocks noGrp="1"/>
          </p:cNvSpPr>
          <p:nvPr>
            <p:ph type="sldNum" sz="quarter" idx="12"/>
          </p:nvPr>
        </p:nvSpPr>
        <p:spPr/>
        <p:txBody>
          <a:bodyPr/>
          <a:lstStyle/>
          <a:p>
            <a:fld id="{157B8E69-23A9-4619-9CFE-E27BFD8A78F9}" type="slidenum">
              <a:rPr lang="en-US" smtClean="0"/>
              <a:t>2</a:t>
            </a:fld>
            <a:endParaRPr lang="en-US"/>
          </a:p>
        </p:txBody>
      </p:sp>
    </p:spTree>
    <p:extLst>
      <p:ext uri="{BB962C8B-B14F-4D97-AF65-F5344CB8AC3E}">
        <p14:creationId xmlns:p14="http://schemas.microsoft.com/office/powerpoint/2010/main" val="217086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 of a Random Variable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smtClean="0"/>
                  <a:t>The median of a random variable </a:t>
                </a:r>
                <a14:m>
                  <m:oMath xmlns:m="http://schemas.openxmlformats.org/officeDocument/2006/math">
                    <m:r>
                      <a:rPr lang="en-IN" i="1">
                        <a:latin typeface="Cambria Math" panose="02040503050406030204" pitchFamily="18" charset="0"/>
                      </a:rPr>
                      <m:t>𝑋</m:t>
                    </m:r>
                  </m:oMath>
                </a14:m>
                <a:r>
                  <a:rPr lang="en-IN" dirty="0"/>
                  <a:t> is a value </a:t>
                </a:r>
                <a14:m>
                  <m:oMath xmlns:m="http://schemas.openxmlformats.org/officeDocument/2006/math">
                    <m:r>
                      <a:rPr lang="en-IN" i="1">
                        <a:latin typeface="Cambria Math" panose="02040503050406030204" pitchFamily="18" charset="0"/>
                      </a:rPr>
                      <m:t>𝑚</m:t>
                    </m:r>
                  </m:oMath>
                </a14:m>
                <a:r>
                  <a:rPr lang="en-IN" dirty="0"/>
                  <a:t> that satisfies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𝑚</m:t>
                        </m:r>
                      </m:e>
                    </m:d>
                    <m:r>
                      <a:rPr lang="en-IN" i="1">
                        <a:latin typeface="Cambria Math" panose="02040503050406030204" pitchFamily="18" charset="0"/>
                        <a:ea typeface="Cambria Math" panose="02040503050406030204" pitchFamily="18" charset="0"/>
                      </a:rPr>
                      <m:t>≥0.5</m:t>
                    </m:r>
                  </m:oMath>
                </a14:m>
                <a:r>
                  <a:rPr lang="en-IN" dirty="0"/>
                  <a:t> as well as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𝑚</m:t>
                        </m:r>
                      </m:e>
                    </m:d>
                    <m:r>
                      <a:rPr lang="en-IN" i="1">
                        <a:latin typeface="Cambria Math" panose="02040503050406030204" pitchFamily="18" charset="0"/>
                        <a:ea typeface="Cambria Math" panose="02040503050406030204" pitchFamily="18" charset="0"/>
                      </a:rPr>
                      <m:t>≥0.5</m:t>
                    </m:r>
                  </m:oMath>
                </a14:m>
                <a:r>
                  <a:rPr lang="en-IN" dirty="0"/>
                  <a:t> </a:t>
                </a:r>
              </a:p>
              <a:p>
                <a:r>
                  <a:rPr lang="en-IN" dirty="0" smtClean="0"/>
                  <a:t>The </a:t>
                </a:r>
                <a:r>
                  <a:rPr lang="en-IN" i="1" dirty="0" smtClean="0"/>
                  <a:t>empirical median</a:t>
                </a:r>
                <a:r>
                  <a:rPr lang="en-IN" dirty="0" smtClean="0"/>
                  <a:t> of a set of independent samples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r>
                  <a:rPr lang="en-IN" dirty="0" smtClean="0"/>
                  <a:t> of a random variable </a:t>
                </a:r>
                <a14:m>
                  <m:oMath xmlns:m="http://schemas.openxmlformats.org/officeDocument/2006/math">
                    <m:r>
                      <a:rPr lang="en-IN" b="0" i="1" smtClean="0">
                        <a:latin typeface="Cambria Math" panose="02040503050406030204" pitchFamily="18" charset="0"/>
                      </a:rPr>
                      <m:t>𝑋</m:t>
                    </m:r>
                  </m:oMath>
                </a14:m>
                <a:r>
                  <a:rPr lang="en-IN" dirty="0" smtClean="0"/>
                  <a:t> is defined to be a value </a:t>
                </a:r>
                <a14:m>
                  <m:oMath xmlns:m="http://schemas.openxmlformats.org/officeDocument/2006/math">
                    <m:r>
                      <a:rPr lang="en-IN" b="0" i="1" smtClean="0">
                        <a:latin typeface="Cambria Math" panose="02040503050406030204" pitchFamily="18" charset="0"/>
                      </a:rPr>
                      <m:t>𝑚</m:t>
                    </m:r>
                  </m:oMath>
                </a14:m>
                <a:r>
                  <a:rPr lang="en-IN" dirty="0" smtClean="0"/>
                  <a:t> such that as many samples are greater than or equal to </a:t>
                </a:r>
                <a14:m>
                  <m:oMath xmlns:m="http://schemas.openxmlformats.org/officeDocument/2006/math">
                    <m:r>
                      <a:rPr lang="en-IN" b="0" i="1" smtClean="0">
                        <a:latin typeface="Cambria Math" panose="02040503050406030204" pitchFamily="18" charset="0"/>
                      </a:rPr>
                      <m:t>𝑚</m:t>
                    </m:r>
                  </m:oMath>
                </a14:m>
                <a:r>
                  <a:rPr lang="en-IN" dirty="0" smtClean="0"/>
                  <a:t> as are less than or equal to </a:t>
                </a:r>
                <a14:m>
                  <m:oMath xmlns:m="http://schemas.openxmlformats.org/officeDocument/2006/math">
                    <m:r>
                      <a:rPr lang="en-IN" b="0" i="1" smtClean="0">
                        <a:latin typeface="Cambria Math" panose="02040503050406030204" pitchFamily="18" charset="0"/>
                      </a:rPr>
                      <m:t>𝑚</m:t>
                    </m:r>
                  </m:oMath>
                </a14:m>
                <a:endParaRPr lang="en-IN" dirty="0" smtClean="0"/>
              </a:p>
              <a:p>
                <a:pPr lvl="2"/>
                <a:r>
                  <a:rPr lang="en-IN" dirty="0"/>
                  <a:t>Often we talk about </a:t>
                </a:r>
                <a:r>
                  <a:rPr lang="en-IN" i="0" dirty="0"/>
                  <a:t>median income</a:t>
                </a:r>
                <a:r>
                  <a:rPr lang="en-IN" dirty="0"/>
                  <a:t> of a country – this is a value such that half the population earns at least that much value as income</a:t>
                </a:r>
              </a:p>
              <a:p>
                <a:pPr lvl="2"/>
                <a:r>
                  <a:rPr lang="en-IN" dirty="0" smtClean="0"/>
                  <a:t>To find the empirical median, first arrange samples in increasing order i.e. </a:t>
                </a:r>
                <a14:m>
                  <m:oMath xmlns:m="http://schemas.openxmlformats.org/officeDocument/2006/math">
                    <m:sSub>
                      <m:sSubPr>
                        <m:ctrlPr>
                          <a:rPr lang="en-IN" i="1">
                            <a:latin typeface="Cambria Math" panose="02040503050406030204" pitchFamily="18" charset="0"/>
                          </a:rPr>
                        </m:ctrlPr>
                      </m:sSubPr>
                      <m:e>
                        <m:r>
                          <a:rPr lang="en-IN">
                            <a:latin typeface="Cambria Math" panose="02040503050406030204" pitchFamily="18" charset="0"/>
                          </a:rPr>
                          <m:t>𝑥</m:t>
                        </m:r>
                      </m:e>
                      <m:sub>
                        <m:r>
                          <a:rPr lang="en-IN">
                            <a:latin typeface="Cambria Math" panose="02040503050406030204" pitchFamily="18" charset="0"/>
                          </a:rPr>
                          <m:t>1</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m:t>
                        </m:r>
                      </m:sub>
                    </m:sSub>
                  </m:oMath>
                </a14:m>
                <a:endParaRPr lang="en-IN" dirty="0" smtClean="0"/>
              </a:p>
              <a:p>
                <a:pPr lvl="2"/>
                <a:r>
                  <a:rPr lang="en-IN" dirty="0" smtClean="0"/>
                  <a:t>If </a:t>
                </a:r>
                <a14:m>
                  <m:oMath xmlns:m="http://schemas.openxmlformats.org/officeDocument/2006/math">
                    <m:r>
                      <a:rPr lang="en-IN" b="0" i="1" smtClean="0">
                        <a:latin typeface="Cambria Math" panose="02040503050406030204" pitchFamily="18" charset="0"/>
                      </a:rPr>
                      <m:t>𝑛</m:t>
                    </m:r>
                  </m:oMath>
                </a14:m>
                <a:r>
                  <a:rPr lang="en-IN" dirty="0" smtClean="0"/>
                  <a:t> is odd, then </a:t>
                </a:r>
                <a14:m>
                  <m:oMath xmlns:m="http://schemas.openxmlformats.org/officeDocument/2006/math">
                    <m:r>
                      <a:rPr lang="en-IN" b="0" i="1" smtClean="0">
                        <a:latin typeface="Cambria Math" panose="02040503050406030204" pitchFamily="18" charset="0"/>
                      </a:rPr>
                      <m:t>𝑚</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f>
                          <m:fPr>
                            <m:ctrlPr>
                              <a:rPr lang="en-IN" b="0" i="1" smtClean="0">
                                <a:latin typeface="Cambria Math" panose="02040503050406030204" pitchFamily="18" charset="0"/>
                              </a:rPr>
                            </m:ctrlPr>
                          </m:fPr>
                          <m:num>
                            <m:r>
                              <a:rPr lang="en-IN" b="0" i="1" smtClean="0">
                                <a:latin typeface="Cambria Math" panose="02040503050406030204" pitchFamily="18" charset="0"/>
                              </a:rPr>
                              <m:t>𝑛</m:t>
                            </m:r>
                            <m:r>
                              <a:rPr lang="en-IN" b="0" i="1" smtClean="0">
                                <a:latin typeface="Cambria Math" panose="02040503050406030204" pitchFamily="18" charset="0"/>
                              </a:rPr>
                              <m:t>+1</m:t>
                            </m:r>
                          </m:num>
                          <m:den>
                            <m:r>
                              <a:rPr lang="en-IN" b="0" i="1" smtClean="0">
                                <a:latin typeface="Cambria Math" panose="02040503050406030204" pitchFamily="18" charset="0"/>
                              </a:rPr>
                              <m:t>2</m:t>
                            </m:r>
                          </m:den>
                        </m:f>
                      </m:sub>
                    </m:sSub>
                  </m:oMath>
                </a14:m>
                <a:r>
                  <a:rPr lang="en-IN" dirty="0" smtClean="0"/>
                  <a:t>. If </a:t>
                </a:r>
                <a14:m>
                  <m:oMath xmlns:m="http://schemas.openxmlformats.org/officeDocument/2006/math">
                    <m:r>
                      <a:rPr lang="en-IN" b="0" i="1" smtClean="0">
                        <a:latin typeface="Cambria Math" panose="02040503050406030204" pitchFamily="18" charset="0"/>
                      </a:rPr>
                      <m:t>𝑛</m:t>
                    </m:r>
                  </m:oMath>
                </a14:m>
                <a:r>
                  <a:rPr lang="en-IN" dirty="0" smtClean="0"/>
                  <a:t> is even, then may be (infinitely) many empirical medians but we often take </a:t>
                </a:r>
                <a14:m>
                  <m:oMath xmlns:m="http://schemas.openxmlformats.org/officeDocument/2006/math">
                    <m:r>
                      <a:rPr lang="en-IN" b="0" i="1" smtClean="0">
                        <a:latin typeface="Cambria Math" panose="02040503050406030204" pitchFamily="18" charset="0"/>
                      </a:rPr>
                      <m:t>𝑚</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r>
                              <a:rPr lang="en-IN" b="0" i="1" smtClean="0">
                                <a:latin typeface="Cambria Math" panose="02040503050406030204" pitchFamily="18" charset="0"/>
                              </a:rPr>
                              <m:t>+1</m:t>
                            </m:r>
                          </m:sub>
                        </m:sSub>
                      </m:e>
                    </m:d>
                  </m:oMath>
                </a14:m>
                <a:endParaRPr lang="en-IN" dirty="0" smtClean="0"/>
              </a:p>
              <a:p>
                <a:pPr lvl="2"/>
                <a:r>
                  <a:rPr lang="en-IN" dirty="0" smtClean="0"/>
                  <a:t>The empirical median gives a good estimate of median of the </a:t>
                </a:r>
                <a:r>
                  <a:rPr lang="en-IN" dirty="0" err="1" smtClean="0"/>
                  <a:t>r.v</a:t>
                </a:r>
                <a:r>
                  <a:rPr lang="en-IN" dirty="0" smtClean="0"/>
                  <a:t>. if </a:t>
                </a:r>
                <a14:m>
                  <m:oMath xmlns:m="http://schemas.openxmlformats.org/officeDocument/2006/math">
                    <m:r>
                      <a:rPr lang="en-IN" b="0" i="1" smtClean="0">
                        <a:latin typeface="Cambria Math" panose="02040503050406030204" pitchFamily="18" charset="0"/>
                      </a:rPr>
                      <m:t>𝑛</m:t>
                    </m:r>
                  </m:oMath>
                </a14:m>
                <a:r>
                  <a:rPr lang="en-IN" dirty="0" smtClean="0"/>
                  <a:t> is large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31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20</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0681" y="522738"/>
            <a:ext cx="1731319" cy="1731319"/>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1674796" y="36191"/>
                <a:ext cx="8558931" cy="1628980"/>
              </a:xfrm>
              <a:prstGeom prst="wedgeRectCallout">
                <a:avLst>
                  <a:gd name="adj1" fmla="val 57741"/>
                  <a:gd name="adj2" fmla="val 4301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mj-lt"/>
                  </a:rPr>
                  <a:t>Interesting Fact</a:t>
                </a:r>
                <a:r>
                  <a:rPr lang="en-IN" sz="2400" dirty="0" smtClean="0">
                    <a:solidFill>
                      <a:schemeClr val="tx1"/>
                    </a:solidFill>
                    <a:latin typeface="+mj-lt"/>
                  </a:rPr>
                  <a:t>: The empirical median </a:t>
                </a:r>
                <a:r>
                  <a:rPr lang="en-IN" sz="2400" dirty="0">
                    <a:solidFill>
                      <a:schemeClr val="tx1"/>
                    </a:solidFill>
                    <a:latin typeface="+mj-lt"/>
                  </a:rPr>
                  <a:t>is the point which is the closest to all samples in terms of </a:t>
                </a:r>
                <a:r>
                  <a:rPr lang="en-IN" sz="2400" dirty="0" smtClean="0">
                    <a:solidFill>
                      <a:schemeClr val="tx1"/>
                    </a:solidFill>
                    <a:latin typeface="+mj-lt"/>
                  </a:rPr>
                  <a:t>absolute </a:t>
                </a:r>
                <a:r>
                  <a:rPr lang="en-IN" sz="2400" dirty="0">
                    <a:solidFill>
                      <a:schemeClr val="tx1"/>
                    </a:solidFill>
                    <a:latin typeface="+mj-lt"/>
                  </a:rPr>
                  <a:t>distance (</a:t>
                </a:r>
                <a:r>
                  <a:rPr lang="en-IN" sz="2400" b="1" dirty="0">
                    <a:solidFill>
                      <a:schemeClr val="tx1"/>
                    </a:solidFill>
                    <a:latin typeface="+mj-lt"/>
                  </a:rPr>
                  <a:t>Proof</a:t>
                </a:r>
                <a:r>
                  <a:rPr lang="en-IN" sz="2400" dirty="0">
                    <a:solidFill>
                      <a:schemeClr val="tx1"/>
                    </a:solidFill>
                    <a:latin typeface="+mj-lt"/>
                  </a:rPr>
                  <a:t>: </a:t>
                </a:r>
                <a:r>
                  <a:rPr lang="en-IN" sz="2400" dirty="0" smtClean="0">
                    <a:solidFill>
                      <a:schemeClr val="tx1"/>
                    </a:solidFill>
                    <a:latin typeface="+mj-lt"/>
                  </a:rPr>
                  <a:t>in notes)</a:t>
                </a:r>
                <a:r>
                  <a:rPr lang="en-IN" sz="2400" dirty="0">
                    <a:solidFill>
                      <a:schemeClr val="tx1"/>
                    </a:solidFill>
                    <a:latin typeface="+mj-lt"/>
                  </a:rPr>
                  <a:t/>
                </a:r>
                <a:br>
                  <a:rPr lang="en-IN" sz="2400" dirty="0">
                    <a:solidFill>
                      <a:schemeClr val="tx1"/>
                    </a:solidFill>
                    <a:latin typeface="+mj-lt"/>
                  </a:rPr>
                </a:br>
                <a14:m>
                  <m:oMathPara xmlns:m="http://schemas.openxmlformats.org/officeDocument/2006/math">
                    <m:oMathParaPr>
                      <m:jc m:val="centerGroup"/>
                    </m:oMathParaPr>
                    <m:oMath xmlns:m="http://schemas.openxmlformats.org/officeDocument/2006/math">
                      <m:acc>
                        <m:accPr>
                          <m:chr m:val="̂"/>
                          <m:ctrlPr>
                            <a:rPr lang="en-IN" sz="2400" i="1">
                              <a:solidFill>
                                <a:schemeClr val="tx1"/>
                              </a:solidFill>
                              <a:latin typeface="Cambria Math" panose="02040503050406030204" pitchFamily="18" charset="0"/>
                            </a:rPr>
                          </m:ctrlPr>
                        </m:accPr>
                        <m:e>
                          <m:r>
                            <a:rPr lang="en-IN" sz="2400" i="1">
                              <a:solidFill>
                                <a:schemeClr val="tx1"/>
                              </a:solidFill>
                              <a:latin typeface="Cambria Math" panose="02040503050406030204" pitchFamily="18" charset="0"/>
                              <a:ea typeface="Cambria Math" panose="02040503050406030204" pitchFamily="18" charset="0"/>
                            </a:rPr>
                            <m:t>𝔼</m:t>
                          </m:r>
                        </m:e>
                      </m:acc>
                      <m:r>
                        <a:rPr lang="en-IN" sz="2400" i="1" dirty="0">
                          <a:solidFill>
                            <a:schemeClr val="tx1"/>
                          </a:solidFill>
                          <a:latin typeface="Cambria Math" panose="02040503050406030204" pitchFamily="18" charset="0"/>
                        </a:rPr>
                        <m:t>𝑋</m:t>
                      </m:r>
                      <m:r>
                        <a:rPr lang="en-IN" sz="2400" i="1" dirty="0">
                          <a:solidFill>
                            <a:schemeClr val="tx1"/>
                          </a:solidFill>
                          <a:latin typeface="Cambria Math" panose="02040503050406030204" pitchFamily="18" charset="0"/>
                        </a:rPr>
                        <m:t>=</m:t>
                      </m:r>
                      <m:func>
                        <m:funcPr>
                          <m:ctrlPr>
                            <a:rPr lang="en-IN" sz="2400" i="1" dirty="0">
                              <a:solidFill>
                                <a:schemeClr val="tx1"/>
                              </a:solidFill>
                              <a:latin typeface="Cambria Math" panose="02040503050406030204" pitchFamily="18" charset="0"/>
                            </a:rPr>
                          </m:ctrlPr>
                        </m:funcPr>
                        <m:fName>
                          <m:r>
                            <m:rPr>
                              <m:sty m:val="p"/>
                            </m:rPr>
                            <a:rPr lang="en-IN" sz="2400" dirty="0">
                              <a:solidFill>
                                <a:schemeClr val="tx1"/>
                              </a:solidFill>
                              <a:latin typeface="Cambria Math" panose="02040503050406030204" pitchFamily="18" charset="0"/>
                            </a:rPr>
                            <m:t>arg</m:t>
                          </m:r>
                        </m:fName>
                        <m:e>
                          <m:func>
                            <m:funcPr>
                              <m:ctrlPr>
                                <a:rPr lang="en-IN" sz="2400" i="1" dirty="0">
                                  <a:solidFill>
                                    <a:schemeClr val="tx1"/>
                                  </a:solidFill>
                                  <a:latin typeface="Cambria Math" panose="02040503050406030204" pitchFamily="18" charset="0"/>
                                </a:rPr>
                              </m:ctrlPr>
                            </m:funcPr>
                            <m:fName>
                              <m:limLow>
                                <m:limLowPr>
                                  <m:ctrlPr>
                                    <a:rPr lang="en-IN" sz="2400" i="1" dirty="0">
                                      <a:solidFill>
                                        <a:schemeClr val="tx1"/>
                                      </a:solidFill>
                                      <a:latin typeface="Cambria Math" panose="02040503050406030204" pitchFamily="18" charset="0"/>
                                    </a:rPr>
                                  </m:ctrlPr>
                                </m:limLowPr>
                                <m:e>
                                  <m:r>
                                    <m:rPr>
                                      <m:sty m:val="p"/>
                                    </m:rPr>
                                    <a:rPr lang="en-IN" sz="2400" dirty="0">
                                      <a:solidFill>
                                        <a:schemeClr val="tx1"/>
                                      </a:solidFill>
                                      <a:latin typeface="Cambria Math" panose="02040503050406030204" pitchFamily="18" charset="0"/>
                                    </a:rPr>
                                    <m:t>min</m:t>
                                  </m:r>
                                </m:e>
                                <m:lim>
                                  <m:r>
                                    <a:rPr lang="en-IN" sz="2400" i="1" dirty="0">
                                      <a:solidFill>
                                        <a:schemeClr val="tx1"/>
                                      </a:solidFill>
                                      <a:latin typeface="Cambria Math" panose="02040503050406030204" pitchFamily="18" charset="0"/>
                                    </a:rPr>
                                    <m:t>𝑐</m:t>
                                  </m:r>
                                </m:lim>
                              </m:limLow>
                            </m:fName>
                            <m:e>
                              <m:nary>
                                <m:naryPr>
                                  <m:chr m:val="∑"/>
                                  <m:limLoc m:val="subSup"/>
                                  <m:ctrlPr>
                                    <a:rPr lang="en-IN" sz="2400" i="1" dirty="0">
                                      <a:solidFill>
                                        <a:schemeClr val="tx1"/>
                                      </a:solidFill>
                                      <a:latin typeface="Cambria Math" panose="02040503050406030204" pitchFamily="18" charset="0"/>
                                    </a:rPr>
                                  </m:ctrlPr>
                                </m:naryPr>
                                <m:sub>
                                  <m:r>
                                    <m:rPr>
                                      <m:brk m:alnAt="25"/>
                                    </m:rPr>
                                    <a:rPr lang="en-IN" sz="2400" i="1" dirty="0">
                                      <a:solidFill>
                                        <a:schemeClr val="tx1"/>
                                      </a:solidFill>
                                      <a:latin typeface="Cambria Math" panose="02040503050406030204" pitchFamily="18" charset="0"/>
                                    </a:rPr>
                                    <m:t>𝑖</m:t>
                                  </m:r>
                                  <m:r>
                                    <a:rPr lang="en-IN" sz="2400" i="1" dirty="0">
                                      <a:solidFill>
                                        <a:schemeClr val="tx1"/>
                                      </a:solidFill>
                                      <a:latin typeface="Cambria Math" panose="02040503050406030204" pitchFamily="18" charset="0"/>
                                    </a:rPr>
                                    <m:t>=1</m:t>
                                  </m:r>
                                </m:sub>
                                <m:sup>
                                  <m:r>
                                    <a:rPr lang="en-IN" sz="2400" i="1" dirty="0">
                                      <a:solidFill>
                                        <a:schemeClr val="tx1"/>
                                      </a:solidFill>
                                      <a:latin typeface="Cambria Math" panose="02040503050406030204" pitchFamily="18" charset="0"/>
                                    </a:rPr>
                                    <m:t>𝑛</m:t>
                                  </m:r>
                                </m:sup>
                                <m:e>
                                  <m:d>
                                    <m:dPr>
                                      <m:begChr m:val="|"/>
                                      <m:endChr m:val="|"/>
                                      <m:ctrlPr>
                                        <a:rPr lang="en-IN" sz="2400" b="0" i="1" dirty="0" smtClean="0">
                                          <a:solidFill>
                                            <a:schemeClr val="tx1"/>
                                          </a:solidFill>
                                          <a:latin typeface="Cambria Math" panose="02040503050406030204" pitchFamily="18" charset="0"/>
                                        </a:rPr>
                                      </m:ctrlPr>
                                    </m:dPr>
                                    <m:e>
                                      <m:sSub>
                                        <m:sSubPr>
                                          <m:ctrlPr>
                                            <a:rPr lang="en-IN" sz="2400" i="1" dirty="0">
                                              <a:solidFill>
                                                <a:schemeClr val="tx1"/>
                                              </a:solidFill>
                                              <a:latin typeface="Cambria Math" panose="02040503050406030204" pitchFamily="18" charset="0"/>
                                            </a:rPr>
                                          </m:ctrlPr>
                                        </m:sSubPr>
                                        <m:e>
                                          <m:r>
                                            <a:rPr lang="en-IN" sz="2400" i="1" dirty="0">
                                              <a:solidFill>
                                                <a:schemeClr val="tx1"/>
                                              </a:solidFill>
                                              <a:latin typeface="Cambria Math" panose="02040503050406030204" pitchFamily="18" charset="0"/>
                                            </a:rPr>
                                            <m:t>𝑥</m:t>
                                          </m:r>
                                        </m:e>
                                        <m:sub>
                                          <m:r>
                                            <a:rPr lang="en-IN" sz="2400" i="1" dirty="0">
                                              <a:solidFill>
                                                <a:schemeClr val="tx1"/>
                                              </a:solidFill>
                                              <a:latin typeface="Cambria Math" panose="02040503050406030204" pitchFamily="18" charset="0"/>
                                            </a:rPr>
                                            <m:t>𝑖</m:t>
                                          </m:r>
                                        </m:sub>
                                      </m:sSub>
                                      <m:r>
                                        <a:rPr lang="en-IN" sz="2400" i="1" dirty="0">
                                          <a:solidFill>
                                            <a:schemeClr val="tx1"/>
                                          </a:solidFill>
                                          <a:latin typeface="Cambria Math" panose="02040503050406030204" pitchFamily="18" charset="0"/>
                                        </a:rPr>
                                        <m:t>−</m:t>
                                      </m:r>
                                      <m:r>
                                        <a:rPr lang="en-IN" sz="2400" i="1" dirty="0">
                                          <a:solidFill>
                                            <a:schemeClr val="tx1"/>
                                          </a:solidFill>
                                          <a:latin typeface="Cambria Math" panose="02040503050406030204" pitchFamily="18" charset="0"/>
                                        </a:rPr>
                                        <m:t>𝑐</m:t>
                                      </m:r>
                                    </m:e>
                                  </m:d>
                                </m:e>
                              </m:nary>
                            </m:e>
                          </m:func>
                        </m:e>
                      </m:func>
                    </m:oMath>
                  </m:oMathPara>
                </a14:m>
                <a:endParaRPr lang="en-US" sz="2400"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1674796" y="36191"/>
                <a:ext cx="8558931" cy="1628980"/>
              </a:xfrm>
              <a:prstGeom prst="wedgeRectCallout">
                <a:avLst>
                  <a:gd name="adj1" fmla="val 57741"/>
                  <a:gd name="adj2" fmla="val 43016"/>
                </a:avLst>
              </a:prstGeom>
              <a:blipFill>
                <a:blip r:embed="rId4"/>
                <a:stretch>
                  <a:fillRect/>
                </a:stretch>
              </a:blipFill>
              <a:ln w="38100">
                <a:solidFill>
                  <a:schemeClr val="accent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ular Callout 6"/>
              <p:cNvSpPr/>
              <p:nvPr/>
            </p:nvSpPr>
            <p:spPr>
              <a:xfrm>
                <a:off x="1674796" y="1756491"/>
                <a:ext cx="8558931" cy="1182253"/>
              </a:xfrm>
              <a:prstGeom prst="wedgeRectCallout">
                <a:avLst>
                  <a:gd name="adj1" fmla="val 57694"/>
                  <a:gd name="adj2" fmla="val -5573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mj-lt"/>
                  </a:rPr>
                  <a:t>Interesting fact</a:t>
                </a:r>
                <a:r>
                  <a:rPr lang="en-IN" sz="2400" dirty="0" smtClean="0">
                    <a:solidFill>
                      <a:schemeClr val="tx1"/>
                    </a:solidFill>
                    <a:latin typeface="+mj-lt"/>
                  </a:rPr>
                  <a:t>: even the median itself satisfies the nice property</a:t>
                </a:r>
                <a:br>
                  <a:rPr lang="en-IN" sz="2400" dirty="0" smtClean="0">
                    <a:solidFill>
                      <a:schemeClr val="tx1"/>
                    </a:solidFill>
                    <a:latin typeface="+mj-lt"/>
                  </a:rPr>
                </a:br>
                <a14:m>
                  <m:oMathPara xmlns:m="http://schemas.openxmlformats.org/officeDocument/2006/math">
                    <m:oMathParaPr>
                      <m:jc m:val="centerGroup"/>
                    </m:oMathParaPr>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𝔼</m:t>
                      </m:r>
                      <m:r>
                        <a:rPr lang="en-IN" sz="2400" b="0" i="1" dirty="0" smtClean="0">
                          <a:solidFill>
                            <a:schemeClr val="tx1"/>
                          </a:solidFill>
                          <a:latin typeface="Cambria Math" panose="02040503050406030204" pitchFamily="18" charset="0"/>
                        </a:rPr>
                        <m:t>𝑋</m:t>
                      </m:r>
                      <m:r>
                        <a:rPr lang="en-IN" sz="2400" b="0" i="1" dirty="0" smtClean="0">
                          <a:solidFill>
                            <a:schemeClr val="tx1"/>
                          </a:solidFill>
                          <a:latin typeface="Cambria Math" panose="02040503050406030204" pitchFamily="18" charset="0"/>
                        </a:rPr>
                        <m:t>=</m:t>
                      </m:r>
                      <m:func>
                        <m:funcPr>
                          <m:ctrlPr>
                            <a:rPr lang="en-IN" sz="2400" b="0" i="1" dirty="0" smtClean="0">
                              <a:solidFill>
                                <a:schemeClr val="tx1"/>
                              </a:solidFill>
                              <a:latin typeface="Cambria Math" panose="02040503050406030204" pitchFamily="18" charset="0"/>
                            </a:rPr>
                          </m:ctrlPr>
                        </m:funcPr>
                        <m:fName>
                          <m:r>
                            <m:rPr>
                              <m:sty m:val="p"/>
                            </m:rPr>
                            <a:rPr lang="en-IN" sz="2400" b="0" i="0" dirty="0" smtClean="0">
                              <a:solidFill>
                                <a:schemeClr val="tx1"/>
                              </a:solidFill>
                              <a:latin typeface="Cambria Math" panose="02040503050406030204" pitchFamily="18" charset="0"/>
                            </a:rPr>
                            <m:t>arg</m:t>
                          </m:r>
                        </m:fName>
                        <m:e>
                          <m:func>
                            <m:funcPr>
                              <m:ctrlPr>
                                <a:rPr lang="en-IN" sz="2400" b="0" i="1" dirty="0" smtClean="0">
                                  <a:solidFill>
                                    <a:schemeClr val="tx1"/>
                                  </a:solidFill>
                                  <a:latin typeface="Cambria Math" panose="02040503050406030204" pitchFamily="18" charset="0"/>
                                </a:rPr>
                              </m:ctrlPr>
                            </m:funcPr>
                            <m:fName>
                              <m:limLow>
                                <m:limLowPr>
                                  <m:ctrlPr>
                                    <a:rPr lang="en-IN" sz="2400" b="0" i="1" dirty="0" smtClean="0">
                                      <a:solidFill>
                                        <a:schemeClr val="tx1"/>
                                      </a:solidFill>
                                      <a:latin typeface="Cambria Math" panose="02040503050406030204" pitchFamily="18" charset="0"/>
                                    </a:rPr>
                                  </m:ctrlPr>
                                </m:limLowPr>
                                <m:e>
                                  <m:r>
                                    <m:rPr>
                                      <m:sty m:val="p"/>
                                    </m:rPr>
                                    <a:rPr lang="en-IN" sz="2400" b="0" i="0" dirty="0" smtClean="0">
                                      <a:solidFill>
                                        <a:schemeClr val="tx1"/>
                                      </a:solidFill>
                                      <a:latin typeface="Cambria Math" panose="02040503050406030204" pitchFamily="18" charset="0"/>
                                    </a:rPr>
                                    <m:t>min</m:t>
                                  </m:r>
                                </m:e>
                                <m:lim>
                                  <m:r>
                                    <a:rPr lang="en-IN" sz="2400" b="0" i="1" dirty="0" smtClean="0">
                                      <a:solidFill>
                                        <a:schemeClr val="tx1"/>
                                      </a:solidFill>
                                      <a:latin typeface="Cambria Math" panose="02040503050406030204" pitchFamily="18" charset="0"/>
                                    </a:rPr>
                                    <m:t>𝑐</m:t>
                                  </m:r>
                                </m:lim>
                              </m:limLow>
                            </m:fName>
                            <m:e>
                              <m:r>
                                <a:rPr lang="en-IN" sz="2400" b="0" i="1" dirty="0" smtClean="0">
                                  <a:solidFill>
                                    <a:schemeClr val="tx1"/>
                                  </a:solidFill>
                                  <a:latin typeface="Cambria Math" panose="02040503050406030204" pitchFamily="18" charset="0"/>
                                  <a:ea typeface="Cambria Math" panose="02040503050406030204" pitchFamily="18" charset="0"/>
                                </a:rPr>
                                <m:t>𝔼</m:t>
                              </m:r>
                              <m:d>
                                <m:dPr>
                                  <m:begChr m:val="["/>
                                  <m:endChr m:val="]"/>
                                  <m:ctrlPr>
                                    <a:rPr lang="en-IN" sz="2400" b="0" i="1" dirty="0" smtClean="0">
                                      <a:solidFill>
                                        <a:schemeClr val="tx1"/>
                                      </a:solidFill>
                                      <a:latin typeface="Cambria Math" panose="02040503050406030204" pitchFamily="18" charset="0"/>
                                      <a:ea typeface="Cambria Math" panose="02040503050406030204" pitchFamily="18" charset="0"/>
                                    </a:rPr>
                                  </m:ctrlPr>
                                </m:dPr>
                                <m:e>
                                  <m:d>
                                    <m:dPr>
                                      <m:begChr m:val="|"/>
                                      <m:endChr m:val="|"/>
                                      <m:ctrlPr>
                                        <a:rPr lang="en-IN" sz="2400" b="0" i="1" dirty="0" smtClean="0">
                                          <a:solidFill>
                                            <a:schemeClr val="tx1"/>
                                          </a:solidFill>
                                          <a:latin typeface="Cambria Math" panose="02040503050406030204" pitchFamily="18" charset="0"/>
                                          <a:ea typeface="Cambria Math" panose="02040503050406030204" pitchFamily="18" charset="0"/>
                                        </a:rPr>
                                      </m:ctrlPr>
                                    </m:dPr>
                                    <m:e>
                                      <m:r>
                                        <a:rPr lang="en-IN" sz="2400" i="1" dirty="0">
                                          <a:solidFill>
                                            <a:schemeClr val="tx1"/>
                                          </a:solidFill>
                                          <a:latin typeface="Cambria Math" panose="02040503050406030204" pitchFamily="18" charset="0"/>
                                          <a:ea typeface="Cambria Math" panose="02040503050406030204" pitchFamily="18" charset="0"/>
                                        </a:rPr>
                                        <m:t>𝑋</m:t>
                                      </m:r>
                                      <m:r>
                                        <a:rPr lang="en-IN" sz="2400" i="1" dirty="0">
                                          <a:solidFill>
                                            <a:schemeClr val="tx1"/>
                                          </a:solidFill>
                                          <a:latin typeface="Cambria Math" panose="02040503050406030204" pitchFamily="18" charset="0"/>
                                          <a:ea typeface="Cambria Math" panose="02040503050406030204" pitchFamily="18" charset="0"/>
                                        </a:rPr>
                                        <m:t>−</m:t>
                                      </m:r>
                                      <m:r>
                                        <a:rPr lang="en-IN" sz="2400" i="1" dirty="0">
                                          <a:solidFill>
                                            <a:schemeClr val="tx1"/>
                                          </a:solidFill>
                                          <a:latin typeface="Cambria Math" panose="02040503050406030204" pitchFamily="18" charset="0"/>
                                          <a:ea typeface="Cambria Math" panose="02040503050406030204" pitchFamily="18" charset="0"/>
                                        </a:rPr>
                                        <m:t>𝑐</m:t>
                                      </m:r>
                                    </m:e>
                                  </m:d>
                                </m:e>
                              </m:d>
                            </m:e>
                          </m:func>
                        </m:e>
                      </m:func>
                    </m:oMath>
                  </m:oMathPara>
                </a14:m>
                <a:endParaRPr lang="en-US" sz="2400" dirty="0">
                  <a:solidFill>
                    <a:schemeClr val="tx1"/>
                  </a:solidFill>
                  <a:latin typeface="+mj-lt"/>
                </a:endParaRPr>
              </a:p>
            </p:txBody>
          </p:sp>
        </mc:Choice>
        <mc:Fallback xmlns="">
          <p:sp>
            <p:nvSpPr>
              <p:cNvPr id="7" name="Rectangular Callout 6"/>
              <p:cNvSpPr>
                <a:spLocks noRot="1" noChangeAspect="1" noMove="1" noResize="1" noEditPoints="1" noAdjustHandles="1" noChangeArrowheads="1" noChangeShapeType="1" noTextEdit="1"/>
              </p:cNvSpPr>
              <p:nvPr/>
            </p:nvSpPr>
            <p:spPr>
              <a:xfrm>
                <a:off x="1674796" y="1756491"/>
                <a:ext cx="8558931" cy="1182253"/>
              </a:xfrm>
              <a:prstGeom prst="wedgeRectCallout">
                <a:avLst>
                  <a:gd name="adj1" fmla="val 57694"/>
                  <a:gd name="adj2" fmla="val -55732"/>
                </a:avLst>
              </a:prstGeom>
              <a:blipFill>
                <a:blip r:embed="rId5"/>
                <a:stretch>
                  <a:fillRect/>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99740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right)">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Variance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smtClean="0"/>
                  <a:t>Tells us how “spread out” are the values that an </a:t>
                </a:r>
                <a:r>
                  <a:rPr lang="en-IN" dirty="0" err="1" smtClean="0"/>
                  <a:t>r.v</a:t>
                </a:r>
                <a:r>
                  <a:rPr lang="en-IN" dirty="0" smtClean="0"/>
                  <a:t>. takes. Specifically, how far away from its expectation does the </a:t>
                </a:r>
                <a:r>
                  <a:rPr lang="en-IN" dirty="0" err="1" smtClean="0"/>
                  <a:t>r.v</a:t>
                </a:r>
                <a:r>
                  <a:rPr lang="en-IN" dirty="0" smtClean="0"/>
                  <a:t>. often take values</a:t>
                </a:r>
              </a:p>
              <a:p>
                <a:r>
                  <a:rPr lang="en-IN" dirty="0" smtClean="0"/>
                  <a:t>For a random variable </a:t>
                </a:r>
                <a14:m>
                  <m:oMath xmlns:m="http://schemas.openxmlformats.org/officeDocument/2006/math">
                    <m:r>
                      <a:rPr lang="en-IN" b="0" i="1" smtClean="0">
                        <a:latin typeface="Cambria Math" panose="02040503050406030204" pitchFamily="18" charset="0"/>
                      </a:rPr>
                      <m:t>𝑋</m:t>
                    </m:r>
                  </m:oMath>
                </a14:m>
                <a:r>
                  <a:rPr lang="en-IN" dirty="0" smtClean="0"/>
                  <a:t> with expectation </a:t>
                </a:r>
                <a14:m>
                  <m:oMath xmlns:m="http://schemas.openxmlformats.org/officeDocument/2006/math">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𝑋</m:t>
                    </m:r>
                  </m:oMath>
                </a14:m>
                <a:r>
                  <a:rPr lang="en-IN" dirty="0" smtClean="0"/>
                  <a:t>, its variance, denoted as </a:t>
                </a:r>
                <a14:m>
                  <m:oMath xmlns:m="http://schemas.openxmlformats.org/officeDocument/2006/math">
                    <m:r>
                      <a:rPr lang="en-IN" b="0" i="1" smtClean="0">
                        <a:latin typeface="Cambria Math" panose="02040503050406030204" pitchFamily="18" charset="0"/>
                        <a:ea typeface="Cambria Math" panose="02040503050406030204" pitchFamily="18" charset="0"/>
                      </a:rPr>
                      <m:t>𝕍</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e>
                    </m:d>
                  </m:oMath>
                </a14:m>
                <a:r>
                  <a:rPr lang="en-IN" dirty="0" smtClean="0"/>
                  <a:t> or </a:t>
                </a:r>
                <a14:m>
                  <m:oMath xmlns:m="http://schemas.openxmlformats.org/officeDocument/2006/math">
                    <m:r>
                      <m:rPr>
                        <m:sty m:val="p"/>
                      </m:rPr>
                      <a:rPr lang="en-IN" b="0" i="0" smtClean="0">
                        <a:latin typeface="Cambria Math" panose="02040503050406030204" pitchFamily="18" charset="0"/>
                      </a:rPr>
                      <m:t>Var</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e>
                    </m:d>
                  </m:oMath>
                </a14:m>
                <a:r>
                  <a:rPr lang="en-IN" dirty="0" smtClean="0"/>
                  <a:t> or often just as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oMath>
                </a14:m>
                <a:r>
                  <a:rPr lang="en-IN" dirty="0" smtClean="0"/>
                  <a:t> can be defined as</a:t>
                </a:r>
              </a:p>
              <a:p>
                <a:pPr lvl="2"/>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e>
                            </m:d>
                          </m:e>
                          <m:sup>
                            <m:r>
                              <a:rPr lang="en-IN" b="0" i="1" smtClean="0">
                                <a:latin typeface="Cambria Math" panose="02040503050406030204" pitchFamily="18" charset="0"/>
                                <a:ea typeface="Cambria Math" panose="02040503050406030204" pitchFamily="18" charset="0"/>
                              </a:rPr>
                              <m:t>2</m:t>
                            </m:r>
                          </m:sup>
                        </m:sSup>
                      </m:e>
                    </m:d>
                    <m:r>
                      <a:rPr lang="en-IN" b="0" i="1" smtClean="0">
                        <a:latin typeface="Cambria Math" panose="02040503050406030204" pitchFamily="18" charset="0"/>
                        <a:ea typeface="Cambria Math" panose="02040503050406030204" pitchFamily="18" charset="0"/>
                      </a:rPr>
                      <m:t>=</m:t>
                    </m:r>
                    <m:r>
                      <a:rPr lang="en-IN" b="0" i="1" smtClean="0">
                        <a:solidFill>
                          <a:srgbClr val="FF0000"/>
                        </a:solidFill>
                        <a:latin typeface="Cambria Math" panose="02040503050406030204" pitchFamily="18" charset="0"/>
                        <a:ea typeface="Cambria Math" panose="02040503050406030204" pitchFamily="18" charset="0"/>
                      </a:rPr>
                      <m:t>𝔼</m:t>
                    </m:r>
                    <m:d>
                      <m:dPr>
                        <m:begChr m:val="["/>
                        <m:endChr m:val="]"/>
                        <m:ctrlPr>
                          <a:rPr lang="en-IN" b="0" i="1" smtClean="0">
                            <a:solidFill>
                              <a:srgbClr val="FF0000"/>
                            </a:solidFill>
                            <a:latin typeface="Cambria Math" panose="02040503050406030204" pitchFamily="18" charset="0"/>
                            <a:ea typeface="Cambria Math" panose="02040503050406030204" pitchFamily="18" charset="0"/>
                          </a:rPr>
                        </m:ctrlPr>
                      </m:dPr>
                      <m:e>
                        <m:sSup>
                          <m:sSupPr>
                            <m:ctrlPr>
                              <a:rPr lang="en-IN" b="0" i="1" smtClean="0">
                                <a:solidFill>
                                  <a:srgbClr val="FF0000"/>
                                </a:solidFill>
                                <a:latin typeface="Cambria Math" panose="02040503050406030204" pitchFamily="18" charset="0"/>
                                <a:ea typeface="Cambria Math" panose="02040503050406030204" pitchFamily="18" charset="0"/>
                              </a:rPr>
                            </m:ctrlPr>
                          </m:sSupPr>
                          <m:e>
                            <m:d>
                              <m:dPr>
                                <m:ctrlPr>
                                  <a:rPr lang="en-IN" b="0" i="1" smtClean="0">
                                    <a:solidFill>
                                      <a:srgbClr val="FF0000"/>
                                    </a:solidFill>
                                    <a:latin typeface="Cambria Math" panose="02040503050406030204" pitchFamily="18" charset="0"/>
                                    <a:ea typeface="Cambria Math" panose="02040503050406030204" pitchFamily="18" charset="0"/>
                                  </a:rPr>
                                </m:ctrlPr>
                              </m:dPr>
                              <m:e>
                                <m:r>
                                  <a:rPr lang="en-IN" b="0" i="1" smtClean="0">
                                    <a:solidFill>
                                      <a:srgbClr val="FF0000"/>
                                    </a:solidFill>
                                    <a:latin typeface="Cambria Math" panose="02040503050406030204" pitchFamily="18" charset="0"/>
                                    <a:ea typeface="Cambria Math" panose="02040503050406030204" pitchFamily="18" charset="0"/>
                                  </a:rPr>
                                  <m:t>𝑋</m:t>
                                </m:r>
                                <m:r>
                                  <a:rPr lang="en-IN" b="0" i="1" smtClean="0">
                                    <a:solidFill>
                                      <a:srgbClr val="FF0000"/>
                                    </a:solidFill>
                                    <a:latin typeface="Cambria Math" panose="02040503050406030204" pitchFamily="18" charset="0"/>
                                    <a:ea typeface="Cambria Math" panose="02040503050406030204" pitchFamily="18" charset="0"/>
                                  </a:rPr>
                                  <m:t>−</m:t>
                                </m:r>
                                <m:r>
                                  <a:rPr lang="en-IN" b="0" i="1" smtClean="0">
                                    <a:solidFill>
                                      <a:srgbClr val="FF0000"/>
                                    </a:solidFill>
                                    <a:latin typeface="Cambria Math" panose="02040503050406030204" pitchFamily="18" charset="0"/>
                                    <a:ea typeface="Cambria Math" panose="02040503050406030204" pitchFamily="18" charset="0"/>
                                  </a:rPr>
                                  <m:t>𝔼</m:t>
                                </m:r>
                                <m:r>
                                  <a:rPr lang="en-IN" b="0" i="1" smtClean="0">
                                    <a:solidFill>
                                      <a:srgbClr val="FF0000"/>
                                    </a:solidFill>
                                    <a:latin typeface="Cambria Math" panose="02040503050406030204" pitchFamily="18" charset="0"/>
                                    <a:ea typeface="Cambria Math" panose="02040503050406030204" pitchFamily="18" charset="0"/>
                                  </a:rPr>
                                  <m:t>𝑋</m:t>
                                </m:r>
                              </m:e>
                            </m:d>
                          </m:e>
                          <m:sup>
                            <m:r>
                              <a:rPr lang="en-IN" b="0" i="1" smtClean="0">
                                <a:solidFill>
                                  <a:srgbClr val="FF0000"/>
                                </a:solidFill>
                                <a:latin typeface="Cambria Math" panose="02040503050406030204" pitchFamily="18" charset="0"/>
                                <a:ea typeface="Cambria Math" panose="02040503050406030204" pitchFamily="18" charset="0"/>
                              </a:rPr>
                              <m:t>2</m:t>
                            </m:r>
                          </m:sup>
                        </m:sSup>
                      </m:e>
                    </m:d>
                    <m:r>
                      <a:rPr lang="en-IN" b="0" i="1" smtClean="0">
                        <a:solidFill>
                          <a:schemeClr val="tx1"/>
                        </a:solidFill>
                        <a:latin typeface="Cambria Math" panose="02040503050406030204" pitchFamily="18" charset="0"/>
                        <a:ea typeface="Cambria Math" panose="02040503050406030204" pitchFamily="18" charset="0"/>
                      </a:rPr>
                      <m:t>=</m:t>
                    </m:r>
                    <m:nary>
                      <m:naryPr>
                        <m:chr m:val="∑"/>
                        <m:limLoc m:val="subSup"/>
                        <m:supHide m:val="on"/>
                        <m:ctrlPr>
                          <a:rPr lang="en-IN" i="1">
                            <a:latin typeface="Cambria Math" panose="02040503050406030204" pitchFamily="18" charset="0"/>
                            <a:ea typeface="Cambria Math" panose="02040503050406030204" pitchFamily="18" charset="0"/>
                          </a:rPr>
                        </m:ctrlPr>
                      </m:naryPr>
                      <m:sub>
                        <m:r>
                          <m:rPr>
                            <m:brk m:alnAt="9"/>
                          </m:rP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a:latin typeface="Cambria Math" panose="02040503050406030204" pitchFamily="18" charset="0"/>
                                <a:ea typeface="Cambria Math" panose="02040503050406030204" pitchFamily="18" charset="0"/>
                              </a:rPr>
                              <m:t>𝑆</m:t>
                            </m:r>
                          </m:e>
                          <m:sub>
                            <m:r>
                              <a:rPr lang="en-IN">
                                <a:latin typeface="Cambria Math" panose="02040503050406030204" pitchFamily="18" charset="0"/>
                                <a:ea typeface="Cambria Math" panose="02040503050406030204" pitchFamily="18" charset="0"/>
                              </a:rPr>
                              <m:t>𝑋</m:t>
                            </m:r>
                          </m:sub>
                        </m:sSub>
                      </m:sub>
                      <m:sup/>
                      <m:e>
                        <m:sSup>
                          <m:sSupPr>
                            <m:ctrlPr>
                              <a:rPr lang="en-IN" b="0" i="1" smtClean="0">
                                <a:latin typeface="Cambria Math" panose="02040503050406030204" pitchFamily="18" charset="0"/>
                                <a:ea typeface="Cambria Math" panose="02040503050406030204" pitchFamily="18" charset="0"/>
                              </a:rPr>
                            </m:ctrlPr>
                          </m:sSupPr>
                          <m:e>
                            <m:d>
                              <m:dPr>
                                <m:ctrlPr>
                                  <a:rPr lang="en-IN" b="0" i="1" smtClean="0">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𝜇</m:t>
                                </m:r>
                              </m:e>
                            </m:d>
                          </m:e>
                          <m:sup>
                            <m:r>
                              <a:rPr lang="en-IN" b="0" i="1" smtClean="0">
                                <a:latin typeface="Cambria Math" panose="02040503050406030204" pitchFamily="18" charset="0"/>
                                <a:ea typeface="Cambria Math" panose="02040503050406030204" pitchFamily="18" charset="0"/>
                              </a:rPr>
                              <m:t>2</m:t>
                            </m:r>
                          </m:sup>
                        </m:sSup>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e>
                    </m:nary>
                  </m:oMath>
                </a14:m>
                <a:endParaRPr lang="en-IN" b="0" dirty="0" smtClean="0">
                  <a:ea typeface="Cambria Math" panose="02040503050406030204" pitchFamily="18" charset="0"/>
                </a:endParaRPr>
              </a:p>
              <a:p>
                <a:pPr lvl="2"/>
                <a:r>
                  <a:rPr lang="en-IN" dirty="0" smtClean="0">
                    <a:ea typeface="Cambria Math" panose="02040503050406030204" pitchFamily="18" charset="0"/>
                  </a:rPr>
                  <a:t>Can be simplified to obtain another (equivalent) definition</a:t>
                </a:r>
              </a:p>
              <a:p>
                <a:pPr lvl="2"/>
                <a14:m>
                  <m:oMath xmlns:m="http://schemas.openxmlformats.org/officeDocument/2006/math">
                    <m:r>
                      <a:rPr lang="en-IN">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𝜇</m:t>
                                </m:r>
                              </m:e>
                            </m:d>
                          </m:e>
                          <m:sup>
                            <m:r>
                              <a:rPr lang="en-IN">
                                <a:latin typeface="Cambria Math" panose="02040503050406030204" pitchFamily="18" charset="0"/>
                                <a:ea typeface="Cambria Math" panose="02040503050406030204" pitchFamily="18" charset="0"/>
                              </a:rPr>
                              <m:t>2</m:t>
                            </m:r>
                          </m:sup>
                        </m:sSup>
                      </m:e>
                    </m:d>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𝑋</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𝜇</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e>
                    </m:d>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𝑋</m:t>
                            </m:r>
                          </m:e>
                          <m:sup>
                            <m:r>
                              <a:rPr lang="en-IN">
                                <a:latin typeface="Cambria Math" panose="02040503050406030204" pitchFamily="18" charset="0"/>
                                <a:ea typeface="Cambria Math" panose="02040503050406030204" pitchFamily="18" charset="0"/>
                              </a:rPr>
                              <m:t>2</m:t>
                            </m:r>
                          </m:sup>
                        </m:sSup>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𝜇</m:t>
                            </m:r>
                          </m:e>
                          <m:sup>
                            <m:r>
                              <a:rPr lang="en-IN" b="0" i="1" smtClean="0">
                                <a:latin typeface="Cambria Math" panose="02040503050406030204" pitchFamily="18" charset="0"/>
                                <a:ea typeface="Cambria Math" panose="02040503050406030204" pitchFamily="18" charset="0"/>
                              </a:rPr>
                              <m:t>2</m:t>
                            </m:r>
                          </m:sup>
                        </m:sSup>
                      </m:e>
                    </m:d>
                    <m:r>
                      <a:rPr lang="en-IN" b="0" i="1"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𝔼</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e>
                    </m:d>
                  </m:oMath>
                </a14:m>
                <a:endParaRPr lang="en-IN" b="0" dirty="0" smtClean="0">
                  <a:ea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𝑋</m:t>
                            </m:r>
                          </m:e>
                          <m:sup>
                            <m:r>
                              <a:rPr lang="en-IN">
                                <a:latin typeface="Cambria Math" panose="02040503050406030204" pitchFamily="18" charset="0"/>
                                <a:ea typeface="Cambria Math" panose="02040503050406030204" pitchFamily="18" charset="0"/>
                              </a:rPr>
                              <m:t>2</m:t>
                            </m:r>
                          </m:sup>
                        </m:sSup>
                      </m:e>
                    </m:d>
                    <m:r>
                      <a:rPr lang="en-IN">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𝜇</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r>
                      <a:rPr lang="en-IN" smtClean="0">
                        <a:solidFill>
                          <a:srgbClr val="FF0000"/>
                        </a:solidFill>
                        <a:latin typeface="Cambria Math" panose="02040503050406030204" pitchFamily="18" charset="0"/>
                        <a:ea typeface="Cambria Math" panose="02040503050406030204" pitchFamily="18" charset="0"/>
                      </a:rPr>
                      <m:t>𝔼</m:t>
                    </m:r>
                    <m:d>
                      <m:dPr>
                        <m:begChr m:val="["/>
                        <m:endChr m:val="]"/>
                        <m:ctrlPr>
                          <a:rPr lang="en-IN" i="1">
                            <a:solidFill>
                              <a:srgbClr val="FF0000"/>
                            </a:solidFill>
                            <a:latin typeface="Cambria Math" panose="02040503050406030204" pitchFamily="18" charset="0"/>
                            <a:ea typeface="Cambria Math" panose="02040503050406030204" pitchFamily="18" charset="0"/>
                          </a:rPr>
                        </m:ctrlPr>
                      </m:dPr>
                      <m:e>
                        <m:sSup>
                          <m:sSupPr>
                            <m:ctrlPr>
                              <a:rPr lang="en-IN" i="1">
                                <a:solidFill>
                                  <a:srgbClr val="FF0000"/>
                                </a:solidFill>
                                <a:latin typeface="Cambria Math" panose="02040503050406030204" pitchFamily="18" charset="0"/>
                                <a:ea typeface="Cambria Math" panose="02040503050406030204" pitchFamily="18" charset="0"/>
                              </a:rPr>
                            </m:ctrlPr>
                          </m:sSupPr>
                          <m:e>
                            <m:r>
                              <a:rPr lang="en-IN">
                                <a:solidFill>
                                  <a:srgbClr val="FF0000"/>
                                </a:solidFill>
                                <a:latin typeface="Cambria Math" panose="02040503050406030204" pitchFamily="18" charset="0"/>
                                <a:ea typeface="Cambria Math" panose="02040503050406030204" pitchFamily="18" charset="0"/>
                              </a:rPr>
                              <m:t>𝑋</m:t>
                            </m:r>
                          </m:e>
                          <m:sup>
                            <m:r>
                              <a:rPr lang="en-IN">
                                <a:solidFill>
                                  <a:srgbClr val="FF0000"/>
                                </a:solidFill>
                                <a:latin typeface="Cambria Math" panose="02040503050406030204" pitchFamily="18" charset="0"/>
                                <a:ea typeface="Cambria Math" panose="02040503050406030204" pitchFamily="18" charset="0"/>
                              </a:rPr>
                              <m:t>2</m:t>
                            </m:r>
                          </m:sup>
                        </m:sSup>
                      </m:e>
                    </m:d>
                    <m:r>
                      <a:rPr lang="en-IN">
                        <a:solidFill>
                          <a:srgbClr val="FF0000"/>
                        </a:solidFill>
                        <a:latin typeface="Cambria Math" panose="02040503050406030204" pitchFamily="18" charset="0"/>
                        <a:ea typeface="Cambria Math" panose="02040503050406030204" pitchFamily="18" charset="0"/>
                      </a:rPr>
                      <m:t>−</m:t>
                    </m:r>
                    <m:sSup>
                      <m:sSupPr>
                        <m:ctrlPr>
                          <a:rPr lang="en-IN" i="1">
                            <a:solidFill>
                              <a:srgbClr val="FF0000"/>
                            </a:solidFill>
                            <a:latin typeface="Cambria Math" panose="02040503050406030204" pitchFamily="18" charset="0"/>
                            <a:ea typeface="Cambria Math" panose="02040503050406030204" pitchFamily="18" charset="0"/>
                          </a:rPr>
                        </m:ctrlPr>
                      </m:sSupPr>
                      <m:e>
                        <m:d>
                          <m:dPr>
                            <m:ctrlPr>
                              <a:rPr lang="en-IN" b="0" i="1" smtClean="0">
                                <a:solidFill>
                                  <a:srgbClr val="FF0000"/>
                                </a:solidFill>
                                <a:latin typeface="Cambria Math" panose="02040503050406030204" pitchFamily="18" charset="0"/>
                                <a:ea typeface="Cambria Math" panose="02040503050406030204" pitchFamily="18" charset="0"/>
                              </a:rPr>
                            </m:ctrlPr>
                          </m:dPr>
                          <m:e>
                            <m:r>
                              <a:rPr lang="en-IN">
                                <a:solidFill>
                                  <a:srgbClr val="FF0000"/>
                                </a:solidFill>
                                <a:latin typeface="Cambria Math" panose="02040503050406030204" pitchFamily="18" charset="0"/>
                                <a:ea typeface="Cambria Math" panose="02040503050406030204" pitchFamily="18" charset="0"/>
                              </a:rPr>
                              <m:t>𝔼</m:t>
                            </m:r>
                            <m:d>
                              <m:dPr>
                                <m:begChr m:val="["/>
                                <m:endChr m:val="]"/>
                                <m:ctrlPr>
                                  <a:rPr lang="en-IN" i="1">
                                    <a:solidFill>
                                      <a:srgbClr val="FF0000"/>
                                    </a:solidFill>
                                    <a:latin typeface="Cambria Math" panose="02040503050406030204" pitchFamily="18" charset="0"/>
                                    <a:ea typeface="Cambria Math" panose="02040503050406030204" pitchFamily="18" charset="0"/>
                                  </a:rPr>
                                </m:ctrlPr>
                              </m:dPr>
                              <m:e>
                                <m:r>
                                  <a:rPr lang="en-IN" b="0" i="1" smtClean="0">
                                    <a:solidFill>
                                      <a:srgbClr val="FF0000"/>
                                    </a:solidFill>
                                    <a:latin typeface="Cambria Math" panose="02040503050406030204" pitchFamily="18" charset="0"/>
                                    <a:ea typeface="Cambria Math" panose="02040503050406030204" pitchFamily="18" charset="0"/>
                                  </a:rPr>
                                  <m:t>𝑋</m:t>
                                </m:r>
                              </m:e>
                            </m:d>
                          </m:e>
                        </m:d>
                      </m:e>
                      <m:sup>
                        <m:r>
                          <a:rPr lang="en-IN">
                            <a:solidFill>
                              <a:srgbClr val="FF0000"/>
                            </a:solidFill>
                            <a:latin typeface="Cambria Math" panose="02040503050406030204" pitchFamily="18" charset="0"/>
                            <a:ea typeface="Cambria Math" panose="02040503050406030204" pitchFamily="18" charset="0"/>
                          </a:rPr>
                          <m:t>2</m:t>
                        </m:r>
                      </m:sup>
                    </m:sSup>
                  </m:oMath>
                </a14:m>
                <a:endParaRPr lang="en-IN" b="0" dirty="0" smtClean="0">
                  <a:ea typeface="Cambria Math" panose="02040503050406030204" pitchFamily="18" charset="0"/>
                </a:endParaRPr>
              </a:p>
              <a:p>
                <a:pPr lvl="2"/>
                <a:r>
                  <a:rPr lang="en-IN" dirty="0" smtClean="0">
                    <a:ea typeface="Cambria Math" panose="02040503050406030204" pitchFamily="18" charset="0"/>
                  </a:rPr>
                  <a:t>Notice: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𝜇</m:t>
                            </m:r>
                          </m:e>
                        </m:d>
                      </m:e>
                      <m:sup>
                        <m:r>
                          <a:rPr lang="en-IN">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≥0</m:t>
                    </m:r>
                  </m:oMath>
                </a14:m>
                <a:r>
                  <a:rPr lang="en-IN" b="0" dirty="0" smtClean="0">
                    <a:ea typeface="Cambria Math" panose="02040503050406030204" pitchFamily="18" charset="0"/>
                  </a:rPr>
                  <a:t> for all </a:t>
                </a:r>
                <a14:m>
                  <m:oMath xmlns:m="http://schemas.openxmlformats.org/officeDocument/2006/math">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𝑆</m:t>
                        </m:r>
                      </m:e>
                      <m:sub>
                        <m:r>
                          <a:rPr lang="en-IN" b="0" i="1" smtClean="0">
                            <a:latin typeface="Cambria Math" panose="02040503050406030204" pitchFamily="18" charset="0"/>
                            <a:ea typeface="Cambria Math" panose="02040503050406030204" pitchFamily="18" charset="0"/>
                          </a:rPr>
                          <m:t>𝑋</m:t>
                        </m:r>
                      </m:sub>
                    </m:sSub>
                  </m:oMath>
                </a14:m>
                <a:r>
                  <a:rPr lang="en-IN" b="0" dirty="0" smtClean="0">
                    <a:ea typeface="Cambria Math" panose="02040503050406030204" pitchFamily="18" charset="0"/>
                  </a:rPr>
                  <a:t> which means </a:t>
                </a:r>
                <a14:m>
                  <m:oMath xmlns:m="http://schemas.openxmlformats.org/officeDocument/2006/math">
                    <m:r>
                      <a:rPr lang="en-IN">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𝜇</m:t>
                                </m:r>
                              </m:e>
                            </m:d>
                          </m:e>
                          <m:sup>
                            <m:r>
                              <a:rPr lang="en-IN">
                                <a:latin typeface="Cambria Math" panose="02040503050406030204" pitchFamily="18" charset="0"/>
                                <a:ea typeface="Cambria Math" panose="02040503050406030204" pitchFamily="18" charset="0"/>
                              </a:rPr>
                              <m:t>2</m:t>
                            </m:r>
                          </m:sup>
                        </m:sSup>
                      </m:e>
                    </m:d>
                    <m:r>
                      <a:rPr lang="en-IN" b="0" i="1" smtClean="0">
                        <a:latin typeface="Cambria Math" panose="02040503050406030204" pitchFamily="18" charset="0"/>
                        <a:ea typeface="Cambria Math" panose="02040503050406030204" pitchFamily="18" charset="0"/>
                      </a:rPr>
                      <m:t>≥0</m:t>
                    </m:r>
                  </m:oMath>
                </a14:m>
                <a:r>
                  <a:rPr lang="en-IN" b="0" dirty="0" smtClean="0">
                    <a:ea typeface="Cambria Math" panose="02040503050406030204" pitchFamily="18" charset="0"/>
                  </a:rPr>
                  <a:t> which means that </a:t>
                </a:r>
                <a14:m>
                  <m:oMath xmlns:m="http://schemas.openxmlformats.org/officeDocument/2006/math">
                    <m:r>
                      <a:rPr lang="en-IN">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a:latin typeface="Cambria Math" panose="02040503050406030204" pitchFamily="18" charset="0"/>
                                <a:ea typeface="Cambria Math" panose="02040503050406030204" pitchFamily="18" charset="0"/>
                              </a:rPr>
                              <m:t>𝑋</m:t>
                            </m:r>
                          </m:e>
                          <m:sup>
                            <m:r>
                              <a:rPr lang="en-IN">
                                <a:latin typeface="Cambria Math" panose="02040503050406030204" pitchFamily="18" charset="0"/>
                                <a:ea typeface="Cambria Math" panose="02040503050406030204" pitchFamily="18" charset="0"/>
                              </a:rPr>
                              <m:t>2</m:t>
                            </m:r>
                          </m:sup>
                        </m:sSup>
                      </m:e>
                    </m:d>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d>
                          <m:dPr>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e>
                            </m:d>
                          </m:e>
                        </m:d>
                      </m:e>
                      <m:sup>
                        <m:r>
                          <a:rPr lang="en-IN">
                            <a:latin typeface="Cambria Math" panose="02040503050406030204" pitchFamily="18" charset="0"/>
                            <a:ea typeface="Cambria Math" panose="02040503050406030204" pitchFamily="18" charset="0"/>
                          </a:rPr>
                          <m:t>2</m:t>
                        </m:r>
                      </m:sup>
                    </m:sSup>
                  </m:oMath>
                </a14:m>
                <a:r>
                  <a:rPr lang="en-IN" b="0" dirty="0" smtClean="0">
                    <a:ea typeface="Cambria Math" panose="02040503050406030204" pitchFamily="18" charset="0"/>
                  </a:rPr>
                  <a:t> for all </a:t>
                </a:r>
                <a:r>
                  <a:rPr lang="en-IN" b="0" dirty="0" err="1" smtClean="0">
                    <a:ea typeface="Cambria Math" panose="02040503050406030204" pitchFamily="18" charset="0"/>
                  </a:rPr>
                  <a:t>r.v</a:t>
                </a:r>
                <a:r>
                  <a:rPr lang="en-IN" b="0" dirty="0" smtClean="0">
                    <a:ea typeface="Cambria Math" panose="02040503050406030204" pitchFamily="18" charset="0"/>
                  </a:rPr>
                  <a:t>. </a:t>
                </a:r>
                <a14:m>
                  <m:oMath xmlns:m="http://schemas.openxmlformats.org/officeDocument/2006/math">
                    <m:r>
                      <a:rPr lang="en-IN" b="0" i="1" smtClean="0">
                        <a:latin typeface="Cambria Math" panose="02040503050406030204" pitchFamily="18" charset="0"/>
                        <a:ea typeface="Cambria Math" panose="02040503050406030204" pitchFamily="18" charset="0"/>
                      </a:rPr>
                      <m:t>𝑋</m:t>
                    </m:r>
                  </m:oMath>
                </a14:m>
                <a:r>
                  <a:rPr lang="en-IN" b="0" dirty="0" smtClean="0">
                    <a:ea typeface="Cambria Math" panose="02040503050406030204" pitchFamily="18" charset="0"/>
                  </a:rPr>
                  <a:t>. Also </a:t>
                </a:r>
                <a14:m>
                  <m:oMath xmlns:m="http://schemas.openxmlformats.org/officeDocument/2006/math">
                    <m:r>
                      <a:rPr lang="en-IN" b="0" i="1" smtClean="0">
                        <a:latin typeface="Cambria Math" panose="02040503050406030204" pitchFamily="18" charset="0"/>
                        <a:ea typeface="Cambria Math" panose="02040503050406030204" pitchFamily="18" charset="0"/>
                      </a:rPr>
                      <m:t>𝕍</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e>
                    </m:d>
                    <m:r>
                      <a:rPr lang="en-IN" b="0" i="1" smtClean="0">
                        <a:latin typeface="Cambria Math" panose="02040503050406030204" pitchFamily="18" charset="0"/>
                        <a:ea typeface="Cambria Math" panose="02040503050406030204" pitchFamily="18" charset="0"/>
                      </a:rPr>
                      <m:t>≥0</m:t>
                    </m:r>
                  </m:oMath>
                </a14:m>
                <a:r>
                  <a:rPr lang="en-IN" b="0" dirty="0" smtClean="0">
                    <a:ea typeface="Cambria Math" panose="02040503050406030204" pitchFamily="18" charset="0"/>
                  </a:rPr>
                  <a:t> for all </a:t>
                </a:r>
                <a:r>
                  <a:rPr lang="en-IN" b="0" dirty="0" err="1" smtClean="0">
                    <a:ea typeface="Cambria Math" panose="02040503050406030204" pitchFamily="18" charset="0"/>
                  </a:rPr>
                  <a:t>r.v</a:t>
                </a:r>
                <a:r>
                  <a:rPr lang="en-IN" b="0" dirty="0" smtClean="0">
                    <a:ea typeface="Cambria Math" panose="02040503050406030204" pitchFamily="18" charset="0"/>
                  </a:rPr>
                  <a:t>. </a:t>
                </a:r>
                <a14:m>
                  <m:oMath xmlns:m="http://schemas.openxmlformats.org/officeDocument/2006/math">
                    <m:r>
                      <a:rPr lang="en-IN" b="0" i="1" smtClean="0">
                        <a:latin typeface="Cambria Math" panose="02040503050406030204" pitchFamily="18" charset="0"/>
                        <a:ea typeface="Cambria Math" panose="02040503050406030204" pitchFamily="18" charset="0"/>
                      </a:rPr>
                      <m:t>𝑋</m:t>
                    </m:r>
                  </m:oMath>
                </a14:m>
                <a:endParaRPr lang="en-IN" b="0" dirty="0" smtClean="0">
                  <a:ea typeface="Cambria Math" panose="02040503050406030204" pitchFamily="18" charset="0"/>
                </a:endParaRPr>
              </a:p>
              <a:p>
                <a:r>
                  <a:rPr lang="en-IN" b="1" dirty="0" smtClean="0">
                    <a:ea typeface="Cambria Math" panose="02040503050406030204" pitchFamily="18" charset="0"/>
                  </a:rPr>
                  <a:t>Standard deviation</a:t>
                </a:r>
                <a:r>
                  <a:rPr lang="en-IN" dirty="0" smtClean="0">
                    <a:ea typeface="Cambria Math" panose="02040503050406030204" pitchFamily="18" charset="0"/>
                  </a:rPr>
                  <a:t>: the square root of the variance (denoted </a:t>
                </a:r>
                <a14:m>
                  <m:oMath xmlns:m="http://schemas.openxmlformats.org/officeDocument/2006/math">
                    <m:r>
                      <a:rPr lang="en-IN" b="0" i="1" smtClean="0">
                        <a:latin typeface="Cambria Math" panose="02040503050406030204" pitchFamily="18" charset="0"/>
                        <a:ea typeface="Cambria Math" panose="02040503050406030204" pitchFamily="18" charset="0"/>
                      </a:rPr>
                      <m:t>𝜎</m:t>
                    </m:r>
                  </m:oMath>
                </a14:m>
                <a:r>
                  <a:rPr lang="en-IN" b="0" dirty="0" smtClean="0">
                    <a:ea typeface="Cambria Math" panose="020405030504060302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173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21</a:t>
            </a:fld>
            <a:endParaRPr lang="en-US"/>
          </a:p>
        </p:txBody>
      </p:sp>
    </p:spTree>
    <p:extLst>
      <p:ext uri="{BB962C8B-B14F-4D97-AF65-F5344CB8AC3E}">
        <p14:creationId xmlns:p14="http://schemas.microsoft.com/office/powerpoint/2010/main" val="217436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4" name="Slide Number Placeholder 3"/>
          <p:cNvSpPr>
            <a:spLocks noGrp="1"/>
          </p:cNvSpPr>
          <p:nvPr>
            <p:ph type="sldNum" sz="quarter" idx="12"/>
          </p:nvPr>
        </p:nvSpPr>
        <p:spPr/>
        <p:txBody>
          <a:bodyPr/>
          <a:lstStyle/>
          <a:p>
            <a:fld id="{157B8E69-23A9-4619-9CFE-E27BFD8A78F9}" type="slidenum">
              <a:rPr lang="en-US" smtClean="0"/>
              <a:t>22</a:t>
            </a:fld>
            <a:endParaRPr lang="en-US"/>
          </a:p>
        </p:txBody>
      </p:sp>
      <p:sp>
        <p:nvSpPr>
          <p:cNvPr id="15" name="Rectangle 14"/>
          <p:cNvSpPr/>
          <p:nvPr/>
        </p:nvSpPr>
        <p:spPr>
          <a:xfrm>
            <a:off x="1812176" y="3252632"/>
            <a:ext cx="277402"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2399891" y="2748632"/>
            <a:ext cx="277402" cy="10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2987606" y="2244632"/>
            <a:ext cx="277402" cy="151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3575321" y="1740632"/>
            <a:ext cx="277402" cy="20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3" name="Group 42"/>
          <p:cNvGrpSpPr/>
          <p:nvPr/>
        </p:nvGrpSpPr>
        <p:grpSpPr>
          <a:xfrm>
            <a:off x="213165" y="573907"/>
            <a:ext cx="5341226" cy="3710337"/>
            <a:chOff x="213165" y="432774"/>
            <a:chExt cx="5341226" cy="3710337"/>
          </a:xfrm>
        </p:grpSpPr>
        <p:cxnSp>
          <p:nvCxnSpPr>
            <p:cNvPr id="6" name="Straight Connector 5"/>
            <p:cNvCxnSpPr/>
            <p:nvPr/>
          </p:nvCxnSpPr>
          <p:spPr>
            <a:xfrm>
              <a:off x="1270494" y="1154094"/>
              <a:ext cx="0" cy="2835667"/>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213165" y="751835"/>
                  <a:ext cx="101714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ea typeface="Cambria Math" panose="02040503050406030204" pitchFamily="18" charset="0"/>
                          </a:rPr>
                          <m:t>ℙ</m:t>
                        </m:r>
                        <m:d>
                          <m:dPr>
                            <m:begChr m:val="["/>
                            <m:endChr m:val="]"/>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𝑋</m:t>
                            </m:r>
                          </m:e>
                        </m:d>
                      </m:oMath>
                    </m:oMathPara>
                  </a14:m>
                  <a:endParaRPr lang="en-IN"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213165" y="751835"/>
                  <a:ext cx="1017141" cy="52322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022211" y="3619891"/>
                  <a:ext cx="53218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𝑋</m:t>
                        </m:r>
                      </m:oMath>
                    </m:oMathPara>
                  </a14:m>
                  <a:endParaRPr lang="en-IN"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022211" y="3619891"/>
                  <a:ext cx="532180" cy="523220"/>
                </a:xfrm>
                <a:prstGeom prst="rect">
                  <a:avLst/>
                </a:prstGeom>
                <a:blipFill>
                  <a:blip r:embed="rId3"/>
                  <a:stretch>
                    <a:fillRect/>
                  </a:stretch>
                </a:blipFill>
              </p:spPr>
              <p:txBody>
                <a:bodyPr/>
                <a:lstStyle/>
                <a:p>
                  <a:r>
                    <a:rPr lang="en-IN">
                      <a:noFill/>
                    </a:rPr>
                    <a:t> </a:t>
                  </a:r>
                </a:p>
              </p:txBody>
            </p:sp>
          </mc:Fallback>
        </mc:AlternateContent>
        <p:sp>
          <p:nvSpPr>
            <p:cNvPr id="12" name="TextBox 11"/>
            <p:cNvSpPr txBox="1"/>
            <p:nvPr/>
          </p:nvSpPr>
          <p:spPr>
            <a:xfrm>
              <a:off x="1270494" y="3619891"/>
              <a:ext cx="3914454" cy="369332"/>
            </a:xfrm>
            <a:prstGeom prst="rect">
              <a:avLst/>
            </a:prstGeom>
            <a:noFill/>
          </p:spPr>
          <p:txBody>
            <a:bodyPr wrap="square" rtlCol="0">
              <a:spAutoFit/>
            </a:bodyPr>
            <a:lstStyle/>
            <a:p>
              <a:r>
                <a:rPr lang="en-IN" dirty="0" smtClean="0"/>
                <a:t>0        1         2         3         4         5        6</a:t>
              </a:r>
              <a:endParaRPr lang="en-IN" dirty="0"/>
            </a:p>
          </p:txBody>
        </p:sp>
        <p:sp>
          <p:nvSpPr>
            <p:cNvPr id="14" name="TextBox 13"/>
            <p:cNvSpPr txBox="1"/>
            <p:nvPr/>
          </p:nvSpPr>
          <p:spPr>
            <a:xfrm rot="16200000">
              <a:off x="-488777" y="1862902"/>
              <a:ext cx="3229587" cy="369332"/>
            </a:xfrm>
            <a:prstGeom prst="rect">
              <a:avLst/>
            </a:prstGeom>
            <a:noFill/>
          </p:spPr>
          <p:txBody>
            <a:bodyPr wrap="square" rtlCol="0">
              <a:spAutoFit/>
            </a:bodyPr>
            <a:lstStyle/>
            <a:p>
              <a:r>
                <a:rPr lang="en-IN" dirty="0" smtClean="0"/>
                <a:t>0    0.1    0.2    0.3    0.4 </a:t>
              </a:r>
              <a:endParaRPr lang="en-IN" dirty="0"/>
            </a:p>
          </p:txBody>
        </p:sp>
        <p:cxnSp>
          <p:nvCxnSpPr>
            <p:cNvPr id="8" name="Straight Connector 7"/>
            <p:cNvCxnSpPr/>
            <p:nvPr/>
          </p:nvCxnSpPr>
          <p:spPr>
            <a:xfrm>
              <a:off x="878705" y="3619891"/>
              <a:ext cx="4306243" cy="0"/>
            </a:xfrm>
            <a:prstGeom prst="line">
              <a:avLst/>
            </a:prstGeom>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19" name="TextBox 18"/>
              <p:cNvSpPr txBox="1"/>
              <p:nvPr/>
            </p:nvSpPr>
            <p:spPr>
              <a:xfrm>
                <a:off x="941350" y="4437304"/>
                <a:ext cx="4066575" cy="1077218"/>
              </a:xfrm>
              <a:prstGeom prst="rect">
                <a:avLst/>
              </a:prstGeom>
              <a:noFill/>
            </p:spPr>
            <p:txBody>
              <a:bodyPr wrap="square" rtlCol="0">
                <a:spAutoFit/>
              </a:bodyPr>
              <a:lstStyle/>
              <a:p>
                <a14:m>
                  <m:oMath xmlns:m="http://schemas.openxmlformats.org/officeDocument/2006/math">
                    <m:r>
                      <a:rPr lang="en-IN" sz="3200" i="1" smtClean="0">
                        <a:latin typeface="Cambria Math" panose="02040503050406030204" pitchFamily="18" charset="0"/>
                        <a:ea typeface="Cambria Math" panose="02040503050406030204" pitchFamily="18" charset="0"/>
                      </a:rPr>
                      <m:t>𝔼</m:t>
                    </m:r>
                    <m:r>
                      <a:rPr lang="en-IN" sz="3200" b="0" i="1" smtClean="0">
                        <a:latin typeface="Cambria Math" panose="02040503050406030204" pitchFamily="18" charset="0"/>
                        <a:ea typeface="Cambria Math" panose="02040503050406030204" pitchFamily="18" charset="0"/>
                      </a:rPr>
                      <m:t>𝑋</m:t>
                    </m:r>
                    <m:r>
                      <a:rPr lang="en-IN" sz="3200" b="0" i="0" smtClean="0">
                        <a:latin typeface="Cambria Math" panose="02040503050406030204" pitchFamily="18" charset="0"/>
                        <a:ea typeface="Cambria Math" panose="02040503050406030204" pitchFamily="18" charset="0"/>
                      </a:rPr>
                      <m:t>=3</m:t>
                    </m:r>
                  </m:oMath>
                </a14:m>
                <a:r>
                  <a:rPr lang="en-IN" sz="3200" dirty="0" smtClean="0"/>
                  <a:t>, </a:t>
                </a:r>
                <a14:m>
                  <m:oMath xmlns:m="http://schemas.openxmlformats.org/officeDocument/2006/math">
                    <m:r>
                      <m:rPr>
                        <m:sty m:val="p"/>
                      </m:rPr>
                      <a:rPr lang="en-IN" sz="3200" b="0" i="0" smtClean="0">
                        <a:latin typeface="Cambria Math" panose="02040503050406030204" pitchFamily="18" charset="0"/>
                      </a:rPr>
                      <m:t>med</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𝑋</m:t>
                        </m:r>
                      </m:e>
                    </m:d>
                    <m:r>
                      <a:rPr lang="en-IN" sz="3200" b="0" i="1" smtClean="0">
                        <a:latin typeface="Cambria Math" panose="02040503050406030204" pitchFamily="18" charset="0"/>
                      </a:rPr>
                      <m:t>=</m:t>
                    </m:r>
                    <m:r>
                      <a:rPr lang="en-IN" sz="3200" b="0" i="0" smtClean="0">
                        <a:latin typeface="Cambria Math" panose="02040503050406030204" pitchFamily="18" charset="0"/>
                      </a:rPr>
                      <m:t>3</m:t>
                    </m:r>
                  </m:oMath>
                </a14:m>
                <a:r>
                  <a:rPr lang="en-IN" sz="3200" dirty="0" smtClean="0"/>
                  <a:t>, </a:t>
                </a:r>
                <a14:m>
                  <m:oMath xmlns:m="http://schemas.openxmlformats.org/officeDocument/2006/math">
                    <m:r>
                      <m:rPr>
                        <m:sty m:val="p"/>
                      </m:rPr>
                      <a:rPr lang="en-IN" sz="3200" b="0" i="0" dirty="0" smtClean="0">
                        <a:latin typeface="Cambria Math" panose="02040503050406030204" pitchFamily="18" charset="0"/>
                      </a:rPr>
                      <m:t>mode</m:t>
                    </m:r>
                    <m:d>
                      <m:dPr>
                        <m:ctrlPr>
                          <a:rPr lang="en-IN" sz="3200" b="0" i="1" dirty="0" smtClean="0">
                            <a:latin typeface="Cambria Math" panose="02040503050406030204" pitchFamily="18" charset="0"/>
                          </a:rPr>
                        </m:ctrlPr>
                      </m:dPr>
                      <m:e>
                        <m:r>
                          <a:rPr lang="en-IN" sz="3200" b="0" i="1" dirty="0" smtClean="0">
                            <a:latin typeface="Cambria Math" panose="02040503050406030204" pitchFamily="18" charset="0"/>
                          </a:rPr>
                          <m:t>𝑋</m:t>
                        </m:r>
                      </m:e>
                    </m:d>
                    <m:r>
                      <a:rPr lang="en-IN" sz="3200" b="0" i="1" dirty="0" smtClean="0">
                        <a:latin typeface="Cambria Math" panose="02040503050406030204" pitchFamily="18" charset="0"/>
                      </a:rPr>
                      <m:t>=4</m:t>
                    </m:r>
                  </m:oMath>
                </a14:m>
                <a:r>
                  <a:rPr lang="en-IN" sz="3200" dirty="0" smtClean="0"/>
                  <a:t>, </a:t>
                </a:r>
                <a14:m>
                  <m:oMath xmlns:m="http://schemas.openxmlformats.org/officeDocument/2006/math">
                    <m:r>
                      <a:rPr lang="en-IN" sz="3200" i="1" smtClean="0">
                        <a:latin typeface="Cambria Math" panose="02040503050406030204" pitchFamily="18" charset="0"/>
                        <a:ea typeface="Cambria Math" panose="02040503050406030204" pitchFamily="18" charset="0"/>
                      </a:rPr>
                      <m:t>𝕍</m:t>
                    </m:r>
                    <m:r>
                      <a:rPr lang="en-IN" sz="3200" b="0" i="1" smtClean="0">
                        <a:latin typeface="Cambria Math" panose="02040503050406030204" pitchFamily="18" charset="0"/>
                        <a:ea typeface="Cambria Math" panose="02040503050406030204" pitchFamily="18" charset="0"/>
                      </a:rPr>
                      <m:t>𝑋</m:t>
                    </m:r>
                    <m:r>
                      <a:rPr lang="en-IN" sz="3200" b="0" i="1" smtClean="0">
                        <a:latin typeface="Cambria Math" panose="02040503050406030204" pitchFamily="18" charset="0"/>
                        <a:ea typeface="Cambria Math" panose="02040503050406030204" pitchFamily="18" charset="0"/>
                      </a:rPr>
                      <m:t>=1</m:t>
                    </m:r>
                  </m:oMath>
                </a14:m>
                <a:endParaRPr lang="en-IN" sz="3200" dirty="0"/>
              </a:p>
            </p:txBody>
          </p:sp>
        </mc:Choice>
        <mc:Fallback xmlns="">
          <p:sp>
            <p:nvSpPr>
              <p:cNvPr id="19" name="TextBox 18"/>
              <p:cNvSpPr txBox="1">
                <a:spLocks noRot="1" noChangeAspect="1" noMove="1" noResize="1" noEditPoints="1" noAdjustHandles="1" noChangeArrowheads="1" noChangeShapeType="1" noTextEdit="1"/>
              </p:cNvSpPr>
              <p:nvPr/>
            </p:nvSpPr>
            <p:spPr>
              <a:xfrm>
                <a:off x="941350" y="4437304"/>
                <a:ext cx="4066575" cy="1077218"/>
              </a:xfrm>
              <a:prstGeom prst="rect">
                <a:avLst/>
              </a:prstGeom>
              <a:blipFill>
                <a:blip r:embed="rId4"/>
                <a:stretch>
                  <a:fillRect t="-6780" r="-1796" b="-18079"/>
                </a:stretch>
              </a:blipFill>
            </p:spPr>
            <p:txBody>
              <a:bodyPr/>
              <a:lstStyle/>
              <a:p>
                <a:r>
                  <a:rPr lang="en-IN">
                    <a:noFill/>
                  </a:rPr>
                  <a:t> </a:t>
                </a:r>
              </a:p>
            </p:txBody>
          </p:sp>
        </mc:Fallback>
      </mc:AlternateContent>
      <p:sp>
        <p:nvSpPr>
          <p:cNvPr id="49" name="Rectangle 48"/>
          <p:cNvSpPr/>
          <p:nvPr/>
        </p:nvSpPr>
        <p:spPr>
          <a:xfrm>
            <a:off x="7271454" y="3252632"/>
            <a:ext cx="277402"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p:cNvSpPr/>
          <p:nvPr/>
        </p:nvSpPr>
        <p:spPr>
          <a:xfrm>
            <a:off x="8388969" y="2748632"/>
            <a:ext cx="277402" cy="10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p:cNvSpPr/>
          <p:nvPr/>
        </p:nvSpPr>
        <p:spPr>
          <a:xfrm>
            <a:off x="8978848" y="1740632"/>
            <a:ext cx="277402" cy="20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0" name="TextBox 59"/>
              <p:cNvSpPr txBox="1"/>
              <p:nvPr/>
            </p:nvSpPr>
            <p:spPr>
              <a:xfrm>
                <a:off x="6928264" y="4437304"/>
                <a:ext cx="4853058" cy="1077218"/>
              </a:xfrm>
              <a:prstGeom prst="rect">
                <a:avLst/>
              </a:prstGeom>
              <a:noFill/>
            </p:spPr>
            <p:txBody>
              <a:bodyPr wrap="square" rtlCol="0">
                <a:spAutoFit/>
              </a:bodyPr>
              <a:lstStyle/>
              <a:p>
                <a14:m>
                  <m:oMath xmlns:m="http://schemas.openxmlformats.org/officeDocument/2006/math">
                    <m:r>
                      <a:rPr lang="en-IN" sz="3200" i="1" smtClean="0">
                        <a:latin typeface="Cambria Math" panose="02040503050406030204" pitchFamily="18" charset="0"/>
                        <a:ea typeface="Cambria Math" panose="02040503050406030204" pitchFamily="18" charset="0"/>
                      </a:rPr>
                      <m:t>𝔼</m:t>
                    </m:r>
                    <m:r>
                      <a:rPr lang="en-IN" sz="3200" b="0" i="1" smtClean="0">
                        <a:latin typeface="Cambria Math" panose="02040503050406030204" pitchFamily="18" charset="0"/>
                        <a:ea typeface="Cambria Math" panose="02040503050406030204" pitchFamily="18" charset="0"/>
                      </a:rPr>
                      <m:t>𝑋</m:t>
                    </m:r>
                    <m:r>
                      <a:rPr lang="en-IN" sz="3200" b="0" i="0" smtClean="0">
                        <a:latin typeface="Cambria Math" panose="02040503050406030204" pitchFamily="18" charset="0"/>
                        <a:ea typeface="Cambria Math" panose="02040503050406030204" pitchFamily="18" charset="0"/>
                      </a:rPr>
                      <m:t>=3</m:t>
                    </m:r>
                  </m:oMath>
                </a14:m>
                <a:r>
                  <a:rPr lang="en-IN" sz="3200" dirty="0" smtClean="0"/>
                  <a:t>, </a:t>
                </a:r>
                <a14:m>
                  <m:oMath xmlns:m="http://schemas.openxmlformats.org/officeDocument/2006/math">
                    <m:r>
                      <m:rPr>
                        <m:sty m:val="p"/>
                      </m:rPr>
                      <a:rPr lang="en-IN" sz="3200" b="0" i="0" smtClean="0">
                        <a:latin typeface="Cambria Math" panose="02040503050406030204" pitchFamily="18" charset="0"/>
                      </a:rPr>
                      <m:t>med</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𝑋</m:t>
                        </m:r>
                      </m:e>
                    </m:d>
                    <m:r>
                      <a:rPr lang="en-IN" sz="3200" b="0" i="1" smtClean="0">
                        <a:latin typeface="Cambria Math" panose="02040503050406030204" pitchFamily="18" charset="0"/>
                      </a:rPr>
                      <m:t>=</m:t>
                    </m:r>
                    <m:r>
                      <a:rPr lang="en-IN" sz="3200" b="0" i="0" smtClean="0">
                        <a:latin typeface="Cambria Math" panose="02040503050406030204" pitchFamily="18" charset="0"/>
                      </a:rPr>
                      <m:t>3</m:t>
                    </m:r>
                  </m:oMath>
                </a14:m>
                <a:r>
                  <a:rPr lang="en-IN" sz="3200" dirty="0" smtClean="0"/>
                  <a:t>, </a:t>
                </a:r>
                <a14:m>
                  <m:oMath xmlns:m="http://schemas.openxmlformats.org/officeDocument/2006/math">
                    <m:r>
                      <m:rPr>
                        <m:sty m:val="p"/>
                      </m:rPr>
                      <a:rPr lang="en-IN" sz="3200" b="0" i="0" dirty="0" smtClean="0">
                        <a:latin typeface="Cambria Math" panose="02040503050406030204" pitchFamily="18" charset="0"/>
                      </a:rPr>
                      <m:t>mode</m:t>
                    </m:r>
                    <m:d>
                      <m:dPr>
                        <m:ctrlPr>
                          <a:rPr lang="en-IN" sz="3200" b="0" i="1" dirty="0" smtClean="0">
                            <a:latin typeface="Cambria Math" panose="02040503050406030204" pitchFamily="18" charset="0"/>
                          </a:rPr>
                        </m:ctrlPr>
                      </m:dPr>
                      <m:e>
                        <m:r>
                          <a:rPr lang="en-IN" sz="3200" b="0" i="1" dirty="0" smtClean="0">
                            <a:latin typeface="Cambria Math" panose="02040503050406030204" pitchFamily="18" charset="0"/>
                          </a:rPr>
                          <m:t>𝑋</m:t>
                        </m:r>
                      </m:e>
                    </m:d>
                    <m:r>
                      <a:rPr lang="en-IN" sz="3200" b="0" i="1" dirty="0" smtClean="0">
                        <a:latin typeface="Cambria Math" panose="02040503050406030204" pitchFamily="18" charset="0"/>
                      </a:rPr>
                      <m:t>=3</m:t>
                    </m:r>
                  </m:oMath>
                </a14:m>
                <a:r>
                  <a:rPr lang="en-IN" sz="3200" dirty="0" smtClean="0"/>
                  <a:t>, </a:t>
                </a:r>
                <a14:m>
                  <m:oMath xmlns:m="http://schemas.openxmlformats.org/officeDocument/2006/math">
                    <m:r>
                      <a:rPr lang="en-IN" sz="3200" i="1" smtClean="0">
                        <a:latin typeface="Cambria Math" panose="02040503050406030204" pitchFamily="18" charset="0"/>
                        <a:ea typeface="Cambria Math" panose="02040503050406030204" pitchFamily="18" charset="0"/>
                      </a:rPr>
                      <m:t>𝕍</m:t>
                    </m:r>
                    <m:r>
                      <a:rPr lang="en-IN" sz="3200" b="0" i="1" smtClean="0">
                        <a:latin typeface="Cambria Math" panose="02040503050406030204" pitchFamily="18" charset="0"/>
                        <a:ea typeface="Cambria Math" panose="02040503050406030204" pitchFamily="18" charset="0"/>
                      </a:rPr>
                      <m:t>𝑋</m:t>
                    </m:r>
                    <m:r>
                      <a:rPr lang="en-IN" sz="3200" b="0" i="1" smtClean="0">
                        <a:latin typeface="Cambria Math" panose="02040503050406030204" pitchFamily="18" charset="0"/>
                        <a:ea typeface="Cambria Math" panose="02040503050406030204" pitchFamily="18" charset="0"/>
                      </a:rPr>
                      <m:t>=2.2</m:t>
                    </m:r>
                  </m:oMath>
                </a14:m>
                <a:endParaRPr lang="en-IN" sz="3200" dirty="0"/>
              </a:p>
            </p:txBody>
          </p:sp>
        </mc:Choice>
        <mc:Fallback xmlns="">
          <p:sp>
            <p:nvSpPr>
              <p:cNvPr id="60" name="TextBox 59"/>
              <p:cNvSpPr txBox="1">
                <a:spLocks noRot="1" noChangeAspect="1" noMove="1" noResize="1" noEditPoints="1" noAdjustHandles="1" noChangeArrowheads="1" noChangeShapeType="1" noTextEdit="1"/>
              </p:cNvSpPr>
              <p:nvPr/>
            </p:nvSpPr>
            <p:spPr>
              <a:xfrm>
                <a:off x="6928264" y="4437304"/>
                <a:ext cx="4853058" cy="1077218"/>
              </a:xfrm>
              <a:prstGeom prst="rect">
                <a:avLst/>
              </a:prstGeom>
              <a:blipFill>
                <a:blip r:embed="rId5"/>
                <a:stretch>
                  <a:fillRect t="-6780" b="-18079"/>
                </a:stretch>
              </a:blipFill>
            </p:spPr>
            <p:txBody>
              <a:bodyPr/>
              <a:lstStyle/>
              <a:p>
                <a:r>
                  <a:rPr lang="en-IN">
                    <a:noFill/>
                  </a:rPr>
                  <a:t> </a:t>
                </a:r>
              </a:p>
            </p:txBody>
          </p:sp>
        </mc:Fallback>
      </mc:AlternateContent>
      <p:sp>
        <p:nvSpPr>
          <p:cNvPr id="61" name="Rectangle 60"/>
          <p:cNvSpPr/>
          <p:nvPr/>
        </p:nvSpPr>
        <p:spPr>
          <a:xfrm>
            <a:off x="10691055" y="3252632"/>
            <a:ext cx="277402"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2" name="Rectangle 61"/>
          <p:cNvSpPr/>
          <p:nvPr/>
        </p:nvSpPr>
        <p:spPr>
          <a:xfrm>
            <a:off x="9568727" y="2748632"/>
            <a:ext cx="277402" cy="10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3" name="Group 52"/>
          <p:cNvGrpSpPr/>
          <p:nvPr/>
        </p:nvGrpSpPr>
        <p:grpSpPr>
          <a:xfrm>
            <a:off x="6200079" y="573907"/>
            <a:ext cx="5341226" cy="3710337"/>
            <a:chOff x="213165" y="432774"/>
            <a:chExt cx="5341226" cy="3710337"/>
          </a:xfrm>
        </p:grpSpPr>
        <p:cxnSp>
          <p:nvCxnSpPr>
            <p:cNvPr id="54" name="Straight Connector 53"/>
            <p:cNvCxnSpPr/>
            <p:nvPr/>
          </p:nvCxnSpPr>
          <p:spPr>
            <a:xfrm>
              <a:off x="1270494" y="1154094"/>
              <a:ext cx="0" cy="2835667"/>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213165" y="751835"/>
                  <a:ext cx="101714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ea typeface="Cambria Math" panose="02040503050406030204" pitchFamily="18" charset="0"/>
                          </a:rPr>
                          <m:t>ℙ</m:t>
                        </m:r>
                        <m:d>
                          <m:dPr>
                            <m:begChr m:val="["/>
                            <m:endChr m:val="]"/>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𝑋</m:t>
                            </m:r>
                          </m:e>
                        </m:d>
                      </m:oMath>
                    </m:oMathPara>
                  </a14:m>
                  <a:endParaRPr lang="en-IN" sz="2800" dirty="0"/>
                </a:p>
              </p:txBody>
            </p:sp>
          </mc:Choice>
          <mc:Fallback xmlns="">
            <p:sp>
              <p:nvSpPr>
                <p:cNvPr id="55" name="TextBox 54"/>
                <p:cNvSpPr txBox="1">
                  <a:spLocks noRot="1" noChangeAspect="1" noMove="1" noResize="1" noEditPoints="1" noAdjustHandles="1" noChangeArrowheads="1" noChangeShapeType="1" noTextEdit="1"/>
                </p:cNvSpPr>
                <p:nvPr/>
              </p:nvSpPr>
              <p:spPr>
                <a:xfrm>
                  <a:off x="213165" y="751835"/>
                  <a:ext cx="1017141"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022211" y="3619891"/>
                  <a:ext cx="53218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𝑋</m:t>
                        </m:r>
                      </m:oMath>
                    </m:oMathPara>
                  </a14:m>
                  <a:endParaRPr lang="en-IN" sz="2800" dirty="0"/>
                </a:p>
              </p:txBody>
            </p:sp>
          </mc:Choice>
          <mc:Fallback xmlns="">
            <p:sp>
              <p:nvSpPr>
                <p:cNvPr id="56" name="TextBox 55"/>
                <p:cNvSpPr txBox="1">
                  <a:spLocks noRot="1" noChangeAspect="1" noMove="1" noResize="1" noEditPoints="1" noAdjustHandles="1" noChangeArrowheads="1" noChangeShapeType="1" noTextEdit="1"/>
                </p:cNvSpPr>
                <p:nvPr/>
              </p:nvSpPr>
              <p:spPr>
                <a:xfrm>
                  <a:off x="5022211" y="3619891"/>
                  <a:ext cx="532180" cy="523220"/>
                </a:xfrm>
                <a:prstGeom prst="rect">
                  <a:avLst/>
                </a:prstGeom>
                <a:blipFill>
                  <a:blip r:embed="rId7"/>
                  <a:stretch>
                    <a:fillRect/>
                  </a:stretch>
                </a:blipFill>
              </p:spPr>
              <p:txBody>
                <a:bodyPr/>
                <a:lstStyle/>
                <a:p>
                  <a:r>
                    <a:rPr lang="en-IN">
                      <a:noFill/>
                    </a:rPr>
                    <a:t> </a:t>
                  </a:r>
                </a:p>
              </p:txBody>
            </p:sp>
          </mc:Fallback>
        </mc:AlternateContent>
        <p:sp>
          <p:nvSpPr>
            <p:cNvPr id="57" name="TextBox 56"/>
            <p:cNvSpPr txBox="1"/>
            <p:nvPr/>
          </p:nvSpPr>
          <p:spPr>
            <a:xfrm>
              <a:off x="1270494" y="3619891"/>
              <a:ext cx="3914454" cy="369332"/>
            </a:xfrm>
            <a:prstGeom prst="rect">
              <a:avLst/>
            </a:prstGeom>
            <a:noFill/>
          </p:spPr>
          <p:txBody>
            <a:bodyPr wrap="square" rtlCol="0">
              <a:spAutoFit/>
            </a:bodyPr>
            <a:lstStyle/>
            <a:p>
              <a:r>
                <a:rPr lang="en-IN" dirty="0" smtClean="0"/>
                <a:t>0        1         2         3         4         5        6</a:t>
              </a:r>
              <a:endParaRPr lang="en-IN" dirty="0"/>
            </a:p>
          </p:txBody>
        </p:sp>
        <p:sp>
          <p:nvSpPr>
            <p:cNvPr id="58" name="TextBox 57"/>
            <p:cNvSpPr txBox="1"/>
            <p:nvPr/>
          </p:nvSpPr>
          <p:spPr>
            <a:xfrm rot="16200000">
              <a:off x="-488777" y="1862902"/>
              <a:ext cx="3229587" cy="369332"/>
            </a:xfrm>
            <a:prstGeom prst="rect">
              <a:avLst/>
            </a:prstGeom>
            <a:noFill/>
          </p:spPr>
          <p:txBody>
            <a:bodyPr wrap="square" rtlCol="0">
              <a:spAutoFit/>
            </a:bodyPr>
            <a:lstStyle/>
            <a:p>
              <a:r>
                <a:rPr lang="en-IN" dirty="0" smtClean="0"/>
                <a:t>0    0.1    0.2    0.3    0.4 </a:t>
              </a:r>
              <a:endParaRPr lang="en-IN" dirty="0"/>
            </a:p>
          </p:txBody>
        </p:sp>
        <p:cxnSp>
          <p:nvCxnSpPr>
            <p:cNvPr id="59" name="Straight Connector 58"/>
            <p:cNvCxnSpPr/>
            <p:nvPr/>
          </p:nvCxnSpPr>
          <p:spPr>
            <a:xfrm>
              <a:off x="878705" y="3619891"/>
              <a:ext cx="4306243" cy="0"/>
            </a:xfrm>
            <a:prstGeom prst="line">
              <a:avLst/>
            </a:prstGeom>
          </p:spPr>
          <p:style>
            <a:lnRef idx="3">
              <a:schemeClr val="dk1"/>
            </a:lnRef>
            <a:fillRef idx="0">
              <a:schemeClr val="dk1"/>
            </a:fillRef>
            <a:effectRef idx="2">
              <a:schemeClr val="dk1"/>
            </a:effectRef>
            <a:fontRef idx="minor">
              <a:schemeClr val="tx1"/>
            </a:fontRef>
          </p:style>
        </p:cxnSp>
      </p:grpSp>
      <p:sp>
        <p:nvSpPr>
          <p:cNvPr id="63" name="Rectangular Callout 62"/>
          <p:cNvSpPr/>
          <p:nvPr/>
        </p:nvSpPr>
        <p:spPr>
          <a:xfrm>
            <a:off x="878705" y="5722091"/>
            <a:ext cx="7052512" cy="929286"/>
          </a:xfrm>
          <a:prstGeom prst="wedgeRectCallout">
            <a:avLst>
              <a:gd name="adj1" fmla="val 63783"/>
              <a:gd name="adj2" fmla="val -6222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This distribution has the same mean and median as the first one but is more “spread out” hence larger variance</a:t>
            </a:r>
            <a:endParaRPr lang="en-US" sz="2400" dirty="0">
              <a:solidFill>
                <a:schemeClr val="tx1"/>
              </a:solidFill>
              <a:latin typeface="+mj-lt"/>
            </a:endParaRPr>
          </a:p>
        </p:txBody>
      </p:sp>
    </p:spTree>
    <p:extLst>
      <p:ext uri="{BB962C8B-B14F-4D97-AF65-F5344CB8AC3E}">
        <p14:creationId xmlns:p14="http://schemas.microsoft.com/office/powerpoint/2010/main" val="55091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wipe(down)">
                                      <p:cBhvr>
                                        <p:cTn id="33" dur="500"/>
                                        <p:tgtEl>
                                          <p:spTgt spid="4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down)">
                                      <p:cBhvr>
                                        <p:cTn id="36" dur="500"/>
                                        <p:tgtEl>
                                          <p:spTgt spid="5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down)">
                                      <p:cBhvr>
                                        <p:cTn id="39" dur="500"/>
                                        <p:tgtEl>
                                          <p:spTgt spid="5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wipe(down)">
                                      <p:cBhvr>
                                        <p:cTn id="42" dur="500"/>
                                        <p:tgtEl>
                                          <p:spTgt spid="6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down)">
                                      <p:cBhvr>
                                        <p:cTn id="45" dur="500"/>
                                        <p:tgtEl>
                                          <p:spTgt spid="6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wipe(left)">
                                      <p:cBhvr>
                                        <p:cTn id="5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p:bldP spid="49" grpId="0" animBg="1"/>
      <p:bldP spid="50" grpId="0" animBg="1"/>
      <p:bldP spid="52" grpId="0" animBg="1"/>
      <p:bldP spid="60" grpId="0"/>
      <p:bldP spid="61" grpId="0" animBg="1"/>
      <p:bldP spid="62" grpId="0" animBg="1"/>
      <p:bldP spid="6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Variance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300823"/>
              </a:xfrm>
            </p:spPr>
            <p:txBody>
              <a:bodyPr>
                <a:normAutofit/>
              </a:bodyPr>
              <a:lstStyle/>
              <a:p>
                <a:r>
                  <a:rPr lang="en-IN" dirty="0" smtClean="0">
                    <a:ea typeface="Cambria Math" panose="02040503050406030204" pitchFamily="18" charset="0"/>
                  </a:rPr>
                  <a:t>Given </a:t>
                </a:r>
                <a14:m>
                  <m:oMath xmlns:m="http://schemas.openxmlformats.org/officeDocument/2006/math">
                    <m:r>
                      <a:rPr lang="en-IN" b="0" i="1" smtClean="0">
                        <a:latin typeface="Cambria Math" panose="02040503050406030204" pitchFamily="18" charset="0"/>
                        <a:ea typeface="Cambria Math" panose="02040503050406030204" pitchFamily="18" charset="0"/>
                      </a:rPr>
                      <m:t>𝑛</m:t>
                    </m:r>
                  </m:oMath>
                </a14:m>
                <a:r>
                  <a:rPr lang="en-IN" dirty="0" smtClean="0">
                    <a:ea typeface="Cambria Math" panose="02040503050406030204" pitchFamily="18" charset="0"/>
                  </a:rPr>
                  <a:t> independent samples </a:t>
                </a:r>
                <a14:m>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𝑥</m:t>
                        </m:r>
                      </m:e>
                      <m:sub>
                        <m:r>
                          <a:rPr lang="en-IN" b="0" i="1" smtClean="0">
                            <a:latin typeface="Cambria Math" panose="02040503050406030204" pitchFamily="18" charset="0"/>
                            <a:ea typeface="Cambria Math" panose="02040503050406030204" pitchFamily="18" charset="0"/>
                          </a:rPr>
                          <m:t>𝑛</m:t>
                        </m:r>
                      </m:sub>
                    </m:sSub>
                  </m:oMath>
                </a14:m>
                <a:r>
                  <a:rPr lang="en-IN" dirty="0" smtClean="0">
                    <a:ea typeface="Cambria Math" panose="02040503050406030204" pitchFamily="18" charset="0"/>
                  </a:rPr>
                  <a:t> of a random variable </a:t>
                </a:r>
                <a14:m>
                  <m:oMath xmlns:m="http://schemas.openxmlformats.org/officeDocument/2006/math">
                    <m:r>
                      <a:rPr lang="en-IN" b="0" i="1" smtClean="0">
                        <a:latin typeface="Cambria Math" panose="02040503050406030204" pitchFamily="18" charset="0"/>
                        <a:ea typeface="Cambria Math" panose="02040503050406030204" pitchFamily="18" charset="0"/>
                      </a:rPr>
                      <m:t>𝑋</m:t>
                    </m:r>
                  </m:oMath>
                </a14:m>
                <a:r>
                  <a:rPr lang="en-IN" dirty="0" smtClean="0">
                    <a:ea typeface="Cambria Math" panose="02040503050406030204" pitchFamily="18" charset="0"/>
                  </a:rPr>
                  <a:t>, the empirical variance can be calculated in two (equivalent) ways</a:t>
                </a:r>
              </a:p>
              <a:p>
                <a:pPr lvl="2"/>
                <a:r>
                  <a:rPr lang="en-IN" dirty="0" smtClean="0">
                    <a:ea typeface="Cambria Math" panose="02040503050406030204" pitchFamily="18" charset="0"/>
                  </a:rPr>
                  <a:t>First find the </a:t>
                </a:r>
                <a:r>
                  <a:rPr lang="en-IN" dirty="0">
                    <a:ea typeface="Cambria Math" panose="02040503050406030204" pitchFamily="18" charset="0"/>
                  </a:rPr>
                  <a:t>empirical mean </a:t>
                </a:r>
                <a14:m>
                  <m:oMath xmlns:m="http://schemas.openxmlformats.org/officeDocument/2006/math">
                    <m:acc>
                      <m:accPr>
                        <m:chr m:val="̂"/>
                        <m:ctrlPr>
                          <a:rPr lang="en-IN" i="1">
                            <a:latin typeface="Cambria Math" panose="02040503050406030204" pitchFamily="18" charset="0"/>
                            <a:ea typeface="Cambria Math" panose="02040503050406030204" pitchFamily="18" charset="0"/>
                          </a:rPr>
                        </m:ctrlPr>
                      </m:accPr>
                      <m:e>
                        <m:r>
                          <a:rPr lang="en-IN">
                            <a:latin typeface="Cambria Math" panose="02040503050406030204" pitchFamily="18" charset="0"/>
                            <a:ea typeface="Cambria Math" panose="02040503050406030204" pitchFamily="18" charset="0"/>
                          </a:rPr>
                          <m:t>𝜇</m:t>
                        </m:r>
                      </m:e>
                    </m:acc>
                    <m:r>
                      <a:rPr lang="en-IN" dirty="0">
                        <a:latin typeface="Cambria Math" panose="02040503050406030204" pitchFamily="18" charset="0"/>
                        <a:ea typeface="Cambria Math" panose="02040503050406030204" pitchFamily="18" charset="0"/>
                      </a:rPr>
                      <m:t>=</m:t>
                    </m:r>
                    <m:f>
                      <m:fPr>
                        <m:ctrlPr>
                          <a:rPr lang="en-IN" i="1" dirty="0">
                            <a:latin typeface="Cambria Math" panose="02040503050406030204" pitchFamily="18" charset="0"/>
                            <a:ea typeface="Cambria Math" panose="02040503050406030204" pitchFamily="18" charset="0"/>
                          </a:rPr>
                        </m:ctrlPr>
                      </m:fPr>
                      <m:num>
                        <m:r>
                          <a:rPr lang="en-IN" dirty="0">
                            <a:latin typeface="Cambria Math" panose="02040503050406030204" pitchFamily="18" charset="0"/>
                            <a:ea typeface="Cambria Math" panose="02040503050406030204" pitchFamily="18" charset="0"/>
                          </a:rPr>
                          <m:t>1</m:t>
                        </m:r>
                      </m:num>
                      <m:den>
                        <m:r>
                          <a:rPr lang="en-IN" dirty="0">
                            <a:latin typeface="Cambria Math" panose="02040503050406030204" pitchFamily="18" charset="0"/>
                            <a:ea typeface="Cambria Math" panose="02040503050406030204" pitchFamily="18" charset="0"/>
                          </a:rPr>
                          <m:t>𝑛</m:t>
                        </m:r>
                      </m:den>
                    </m:f>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dirty="0">
                            <a:latin typeface="Cambria Math" panose="02040503050406030204" pitchFamily="18" charset="0"/>
                            <a:ea typeface="Cambria Math" panose="02040503050406030204" pitchFamily="18" charset="0"/>
                          </a:rPr>
                          <m:t>𝑖</m:t>
                        </m:r>
                        <m:r>
                          <a:rPr lang="en-IN" dirty="0">
                            <a:latin typeface="Cambria Math" panose="02040503050406030204" pitchFamily="18" charset="0"/>
                            <a:ea typeface="Cambria Math" panose="02040503050406030204" pitchFamily="18" charset="0"/>
                          </a:rPr>
                          <m:t>=1</m:t>
                        </m:r>
                      </m:sub>
                      <m:sup>
                        <m:r>
                          <a:rPr lang="en-IN" dirty="0">
                            <a:latin typeface="Cambria Math" panose="02040503050406030204" pitchFamily="18" charset="0"/>
                            <a:ea typeface="Cambria Math" panose="02040503050406030204" pitchFamily="18" charset="0"/>
                          </a:rPr>
                          <m:t>𝑛</m:t>
                        </m:r>
                      </m:sup>
                      <m:e>
                        <m:sSub>
                          <m:sSubPr>
                            <m:ctrlPr>
                              <a:rPr lang="en-IN" i="1" dirty="0">
                                <a:latin typeface="Cambria Math" panose="02040503050406030204" pitchFamily="18" charset="0"/>
                                <a:ea typeface="Cambria Math" panose="02040503050406030204" pitchFamily="18" charset="0"/>
                              </a:rPr>
                            </m:ctrlPr>
                          </m:sSubPr>
                          <m:e>
                            <m:r>
                              <a:rPr lang="en-IN" dirty="0">
                                <a:latin typeface="Cambria Math" panose="02040503050406030204" pitchFamily="18" charset="0"/>
                                <a:ea typeface="Cambria Math" panose="02040503050406030204" pitchFamily="18" charset="0"/>
                              </a:rPr>
                              <m:t>𝑥</m:t>
                            </m:r>
                          </m:e>
                          <m:sub>
                            <m:r>
                              <a:rPr lang="en-IN" dirty="0">
                                <a:latin typeface="Cambria Math" panose="02040503050406030204" pitchFamily="18" charset="0"/>
                                <a:ea typeface="Cambria Math" panose="02040503050406030204" pitchFamily="18" charset="0"/>
                              </a:rPr>
                              <m:t>𝑖</m:t>
                            </m:r>
                          </m:sub>
                        </m:sSub>
                      </m:e>
                    </m:nary>
                  </m:oMath>
                </a14:m>
                <a:endParaRPr lang="en-IN" dirty="0" smtClean="0">
                  <a:ea typeface="Cambria Math" panose="02040503050406030204" pitchFamily="18" charset="0"/>
                </a:endParaRPr>
              </a:p>
              <a:p>
                <a:pPr lvl="2"/>
                <a:r>
                  <a:rPr lang="en-IN" b="1" dirty="0" smtClean="0">
                    <a:ea typeface="Cambria Math" panose="02040503050406030204" pitchFamily="18" charset="0"/>
                  </a:rPr>
                  <a:t>Method 1</a:t>
                </a:r>
                <a:r>
                  <a:rPr lang="en-IN" dirty="0" smtClean="0">
                    <a:ea typeface="Cambria Math" panose="02040503050406030204" pitchFamily="18" charset="0"/>
                  </a:rPr>
                  <a:t>: Calculate </a:t>
                </a:r>
                <a14:m>
                  <m:oMath xmlns:m="http://schemas.openxmlformats.org/officeDocument/2006/math">
                    <m:sSup>
                      <m:sSupPr>
                        <m:ctrlPr>
                          <a:rPr lang="en-IN" b="0" i="1" smtClean="0">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𝜎</m:t>
                            </m:r>
                          </m:e>
                        </m:acc>
                      </m:e>
                      <m:sup>
                        <m:r>
                          <a:rPr lang="en-IN" b="0" i="1" smtClean="0">
                            <a:latin typeface="Cambria Math" panose="02040503050406030204" pitchFamily="18" charset="0"/>
                            <a:ea typeface="Cambria Math" panose="02040503050406030204" pitchFamily="18" charset="0"/>
                          </a:rPr>
                          <m:t>2</m:t>
                        </m:r>
                      </m:sup>
                    </m:sSup>
                    <m:r>
                      <a:rPr lang="en-IN" dirty="0">
                        <a:latin typeface="Cambria Math" panose="02040503050406030204" pitchFamily="18" charset="0"/>
                        <a:ea typeface="Cambria Math" panose="02040503050406030204" pitchFamily="18" charset="0"/>
                      </a:rPr>
                      <m:t>=</m:t>
                    </m:r>
                    <m:f>
                      <m:fPr>
                        <m:ctrlPr>
                          <a:rPr lang="en-IN" i="1" dirty="0">
                            <a:latin typeface="Cambria Math" panose="02040503050406030204" pitchFamily="18" charset="0"/>
                            <a:ea typeface="Cambria Math" panose="02040503050406030204" pitchFamily="18" charset="0"/>
                          </a:rPr>
                        </m:ctrlPr>
                      </m:fPr>
                      <m:num>
                        <m:r>
                          <a:rPr lang="en-IN" dirty="0">
                            <a:latin typeface="Cambria Math" panose="02040503050406030204" pitchFamily="18" charset="0"/>
                            <a:ea typeface="Cambria Math" panose="02040503050406030204" pitchFamily="18" charset="0"/>
                          </a:rPr>
                          <m:t>1</m:t>
                        </m:r>
                      </m:num>
                      <m:den>
                        <m:r>
                          <a:rPr lang="en-IN" dirty="0">
                            <a:latin typeface="Cambria Math" panose="02040503050406030204" pitchFamily="18" charset="0"/>
                            <a:ea typeface="Cambria Math" panose="02040503050406030204" pitchFamily="18" charset="0"/>
                          </a:rPr>
                          <m:t>𝑛</m:t>
                        </m:r>
                      </m:den>
                    </m:f>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dirty="0">
                            <a:latin typeface="Cambria Math" panose="02040503050406030204" pitchFamily="18" charset="0"/>
                            <a:ea typeface="Cambria Math" panose="02040503050406030204" pitchFamily="18" charset="0"/>
                          </a:rPr>
                          <m:t>𝑖</m:t>
                        </m:r>
                        <m:r>
                          <a:rPr lang="en-IN" dirty="0">
                            <a:latin typeface="Cambria Math" panose="02040503050406030204" pitchFamily="18" charset="0"/>
                            <a:ea typeface="Cambria Math" panose="02040503050406030204" pitchFamily="18" charset="0"/>
                          </a:rPr>
                          <m:t>=1</m:t>
                        </m:r>
                      </m:sub>
                      <m:sup>
                        <m:r>
                          <a:rPr lang="en-IN" dirty="0">
                            <a:latin typeface="Cambria Math" panose="02040503050406030204" pitchFamily="18" charset="0"/>
                            <a:ea typeface="Cambria Math" panose="02040503050406030204" pitchFamily="18" charset="0"/>
                          </a:rPr>
                          <m:t>𝑛</m:t>
                        </m:r>
                      </m:sup>
                      <m:e>
                        <m:sSup>
                          <m:sSupPr>
                            <m:ctrlPr>
                              <a:rPr lang="en-IN" b="0" i="1" dirty="0" smtClean="0">
                                <a:latin typeface="Cambria Math" panose="02040503050406030204" pitchFamily="18" charset="0"/>
                                <a:ea typeface="Cambria Math" panose="02040503050406030204" pitchFamily="18" charset="0"/>
                              </a:rPr>
                            </m:ctrlPr>
                          </m:sSupPr>
                          <m:e>
                            <m:d>
                              <m:dPr>
                                <m:ctrlPr>
                                  <a:rPr lang="en-IN" b="0" i="1" dirty="0" smtClean="0">
                                    <a:latin typeface="Cambria Math" panose="02040503050406030204" pitchFamily="18" charset="0"/>
                                    <a:ea typeface="Cambria Math" panose="02040503050406030204" pitchFamily="18" charset="0"/>
                                  </a:rPr>
                                </m:ctrlPr>
                              </m:dPr>
                              <m:e>
                                <m:sSub>
                                  <m:sSubPr>
                                    <m:ctrlPr>
                                      <a:rPr lang="en-IN" i="1" dirty="0">
                                        <a:latin typeface="Cambria Math" panose="02040503050406030204" pitchFamily="18" charset="0"/>
                                        <a:ea typeface="Cambria Math" panose="02040503050406030204" pitchFamily="18" charset="0"/>
                                      </a:rPr>
                                    </m:ctrlPr>
                                  </m:sSubPr>
                                  <m:e>
                                    <m:r>
                                      <a:rPr lang="en-IN" dirty="0">
                                        <a:latin typeface="Cambria Math" panose="02040503050406030204" pitchFamily="18" charset="0"/>
                                        <a:ea typeface="Cambria Math" panose="02040503050406030204" pitchFamily="18" charset="0"/>
                                      </a:rPr>
                                      <m:t>𝑥</m:t>
                                    </m:r>
                                  </m:e>
                                  <m:sub>
                                    <m:r>
                                      <a:rPr lang="en-IN" dirty="0">
                                        <a:latin typeface="Cambria Math" panose="02040503050406030204" pitchFamily="18" charset="0"/>
                                        <a:ea typeface="Cambria Math" panose="02040503050406030204" pitchFamily="18" charset="0"/>
                                      </a:rPr>
                                      <m:t>𝑖</m:t>
                                    </m:r>
                                  </m:sub>
                                </m:sSub>
                                <m:r>
                                  <a:rPr lang="en-IN" b="0" i="1" dirty="0" smtClean="0">
                                    <a:latin typeface="Cambria Math" panose="02040503050406030204" pitchFamily="18" charset="0"/>
                                    <a:ea typeface="Cambria Math" panose="02040503050406030204" pitchFamily="18" charset="0"/>
                                  </a:rPr>
                                  <m:t>−</m:t>
                                </m:r>
                                <m:acc>
                                  <m:accPr>
                                    <m:chr m:val="̂"/>
                                    <m:ctrlPr>
                                      <a:rPr lang="en-IN" b="0" i="1" dirty="0" smtClean="0">
                                        <a:latin typeface="Cambria Math" panose="02040503050406030204" pitchFamily="18" charset="0"/>
                                        <a:ea typeface="Cambria Math" panose="02040503050406030204" pitchFamily="18" charset="0"/>
                                      </a:rPr>
                                    </m:ctrlPr>
                                  </m:accPr>
                                  <m:e>
                                    <m:r>
                                      <a:rPr lang="en-IN" b="0" i="1" dirty="0" smtClean="0">
                                        <a:latin typeface="Cambria Math" panose="02040503050406030204" pitchFamily="18" charset="0"/>
                                        <a:ea typeface="Cambria Math" panose="02040503050406030204" pitchFamily="18" charset="0"/>
                                      </a:rPr>
                                      <m:t>𝜇</m:t>
                                    </m:r>
                                  </m:e>
                                </m:acc>
                              </m:e>
                            </m:d>
                          </m:e>
                          <m:sup>
                            <m:r>
                              <a:rPr lang="en-IN" b="0" i="1" dirty="0" smtClean="0">
                                <a:latin typeface="Cambria Math" panose="02040503050406030204" pitchFamily="18" charset="0"/>
                                <a:ea typeface="Cambria Math" panose="02040503050406030204" pitchFamily="18" charset="0"/>
                              </a:rPr>
                              <m:t>2</m:t>
                            </m:r>
                          </m:sup>
                        </m:sSup>
                      </m:e>
                    </m:nary>
                  </m:oMath>
                </a14:m>
                <a:endParaRPr lang="en-IN" dirty="0" smtClean="0">
                  <a:ea typeface="Cambria Math" panose="02040503050406030204" pitchFamily="18" charset="0"/>
                </a:endParaRPr>
              </a:p>
              <a:p>
                <a:pPr lvl="2"/>
                <a:r>
                  <a:rPr lang="en-IN" b="1" dirty="0" smtClean="0">
                    <a:ea typeface="Cambria Math" panose="02040503050406030204" pitchFamily="18" charset="0"/>
                  </a:rPr>
                  <a:t>Method 2</a:t>
                </a:r>
                <a:r>
                  <a:rPr lang="en-IN" dirty="0" smtClean="0">
                    <a:ea typeface="Cambria Math" panose="02040503050406030204" pitchFamily="18" charset="0"/>
                  </a:rPr>
                  <a:t>: First calculate </a:t>
                </a:r>
                <a14:m>
                  <m:oMath xmlns:m="http://schemas.openxmlformats.org/officeDocument/2006/math">
                    <m:acc>
                      <m:accPr>
                        <m:chr m:val="̂"/>
                        <m:ctrlPr>
                          <a:rPr lang="en-IN" b="0" i="1" smtClean="0">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𝑠</m:t>
                        </m:r>
                      </m:e>
                    </m:acc>
                    <m:r>
                      <a:rPr lang="en-IN" b="0" i="1" dirty="0" smtClean="0">
                        <a:latin typeface="Cambria Math" panose="02040503050406030204" pitchFamily="18" charset="0"/>
                        <a:ea typeface="Cambria Math" panose="02040503050406030204" pitchFamily="18" charset="0"/>
                      </a:rPr>
                      <m:t>=</m:t>
                    </m:r>
                    <m:f>
                      <m:fPr>
                        <m:ctrlPr>
                          <a:rPr lang="en-IN" i="1" dirty="0">
                            <a:latin typeface="Cambria Math" panose="02040503050406030204" pitchFamily="18" charset="0"/>
                            <a:ea typeface="Cambria Math" panose="02040503050406030204" pitchFamily="18" charset="0"/>
                          </a:rPr>
                        </m:ctrlPr>
                      </m:fPr>
                      <m:num>
                        <m:r>
                          <a:rPr lang="en-IN" dirty="0">
                            <a:latin typeface="Cambria Math" panose="02040503050406030204" pitchFamily="18" charset="0"/>
                            <a:ea typeface="Cambria Math" panose="02040503050406030204" pitchFamily="18" charset="0"/>
                          </a:rPr>
                          <m:t>1</m:t>
                        </m:r>
                      </m:num>
                      <m:den>
                        <m:r>
                          <a:rPr lang="en-IN" dirty="0">
                            <a:latin typeface="Cambria Math" panose="02040503050406030204" pitchFamily="18" charset="0"/>
                            <a:ea typeface="Cambria Math" panose="02040503050406030204" pitchFamily="18" charset="0"/>
                          </a:rPr>
                          <m:t>𝑛</m:t>
                        </m:r>
                      </m:den>
                    </m:f>
                    <m:nary>
                      <m:naryPr>
                        <m:chr m:val="∑"/>
                        <m:limLoc m:val="subSup"/>
                        <m:ctrlPr>
                          <a:rPr lang="en-IN" i="1" dirty="0">
                            <a:latin typeface="Cambria Math" panose="02040503050406030204" pitchFamily="18" charset="0"/>
                            <a:ea typeface="Cambria Math" panose="02040503050406030204" pitchFamily="18" charset="0"/>
                          </a:rPr>
                        </m:ctrlPr>
                      </m:naryPr>
                      <m:sub>
                        <m:r>
                          <m:rPr>
                            <m:brk m:alnAt="25"/>
                          </m:rPr>
                          <a:rPr lang="en-IN" dirty="0">
                            <a:latin typeface="Cambria Math" panose="02040503050406030204" pitchFamily="18" charset="0"/>
                            <a:ea typeface="Cambria Math" panose="02040503050406030204" pitchFamily="18" charset="0"/>
                          </a:rPr>
                          <m:t>𝑖</m:t>
                        </m:r>
                        <m:r>
                          <a:rPr lang="en-IN" dirty="0">
                            <a:latin typeface="Cambria Math" panose="02040503050406030204" pitchFamily="18" charset="0"/>
                            <a:ea typeface="Cambria Math" panose="02040503050406030204" pitchFamily="18" charset="0"/>
                          </a:rPr>
                          <m:t>=1</m:t>
                        </m:r>
                      </m:sub>
                      <m:sup>
                        <m:r>
                          <a:rPr lang="en-IN" dirty="0">
                            <a:latin typeface="Cambria Math" panose="02040503050406030204" pitchFamily="18" charset="0"/>
                            <a:ea typeface="Cambria Math" panose="02040503050406030204" pitchFamily="18" charset="0"/>
                          </a:rPr>
                          <m:t>𝑛</m:t>
                        </m:r>
                      </m:sup>
                      <m:e>
                        <m:sSubSup>
                          <m:sSubSupPr>
                            <m:ctrlPr>
                              <a:rPr lang="en-IN" b="0" i="1" dirty="0" smtClean="0">
                                <a:latin typeface="Cambria Math" panose="02040503050406030204" pitchFamily="18" charset="0"/>
                                <a:ea typeface="Cambria Math" panose="02040503050406030204" pitchFamily="18" charset="0"/>
                              </a:rPr>
                            </m:ctrlPr>
                          </m:sSubSupPr>
                          <m:e>
                            <m:r>
                              <a:rPr lang="en-IN" dirty="0">
                                <a:latin typeface="Cambria Math" panose="02040503050406030204" pitchFamily="18" charset="0"/>
                                <a:ea typeface="Cambria Math" panose="02040503050406030204" pitchFamily="18" charset="0"/>
                              </a:rPr>
                              <m:t>𝑥</m:t>
                            </m:r>
                          </m:e>
                          <m:sub>
                            <m:r>
                              <a:rPr lang="en-IN" dirty="0">
                                <a:latin typeface="Cambria Math" panose="02040503050406030204" pitchFamily="18" charset="0"/>
                                <a:ea typeface="Cambria Math" panose="02040503050406030204" pitchFamily="18" charset="0"/>
                              </a:rPr>
                              <m:t>𝑖</m:t>
                            </m:r>
                          </m:sub>
                          <m:sup>
                            <m:r>
                              <a:rPr lang="en-IN" b="0" i="1" dirty="0" smtClean="0">
                                <a:latin typeface="Cambria Math" panose="02040503050406030204" pitchFamily="18" charset="0"/>
                                <a:ea typeface="Cambria Math" panose="02040503050406030204" pitchFamily="18" charset="0"/>
                              </a:rPr>
                              <m:t>2</m:t>
                            </m:r>
                          </m:sup>
                        </m:sSubSup>
                      </m:e>
                    </m:nary>
                  </m:oMath>
                </a14:m>
                <a:r>
                  <a:rPr lang="en-IN" dirty="0" smtClean="0">
                    <a:ea typeface="Cambria Math" panose="02040503050406030204" pitchFamily="18" charset="0"/>
                  </a:rPr>
                  <a:t> and then get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a:latin typeface="Cambria Math" panose="02040503050406030204" pitchFamily="18" charset="0"/>
                                <a:ea typeface="Cambria Math" panose="02040503050406030204" pitchFamily="18" charset="0"/>
                              </a:rPr>
                              <m:t>𝜎</m:t>
                            </m:r>
                          </m:e>
                        </m:acc>
                      </m:e>
                      <m:sup>
                        <m:r>
                          <a:rPr lang="en-IN">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acc>
                      <m:accPr>
                        <m:chr m:val="̂"/>
                        <m:ctrlPr>
                          <a:rPr lang="en-IN" b="0" i="1" smtClean="0">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𝑠</m:t>
                        </m:r>
                      </m:e>
                    </m:acc>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acc>
                          <m:accPr>
                            <m:chr m:val="̂"/>
                            <m:ctrlPr>
                              <a:rPr lang="en-IN" b="0" i="1" smtClean="0">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𝜇</m:t>
                            </m:r>
                          </m:e>
                        </m:acc>
                      </m:e>
                      <m:sup>
                        <m:r>
                          <a:rPr lang="en-IN" b="0" i="1" smtClean="0">
                            <a:latin typeface="Cambria Math" panose="02040503050406030204" pitchFamily="18" charset="0"/>
                            <a:ea typeface="Cambria Math" panose="02040503050406030204" pitchFamily="18" charset="0"/>
                          </a:rPr>
                          <m:t>2</m:t>
                        </m:r>
                      </m:sup>
                    </m:sSup>
                  </m:oMath>
                </a14:m>
                <a:endParaRPr lang="en-IN" dirty="0" smtClean="0">
                  <a:ea typeface="Cambria Math" panose="02040503050406030204" pitchFamily="18" charset="0"/>
                </a:endParaRPr>
              </a:p>
              <a:p>
                <a:pPr lvl="2"/>
                <a:r>
                  <a:rPr lang="en-IN" dirty="0" smtClean="0">
                    <a:ea typeface="Cambria Math" panose="02040503050406030204" pitchFamily="18" charset="0"/>
                  </a:rPr>
                  <a:t>Both methods always give the same answer</a:t>
                </a:r>
              </a:p>
              <a:p>
                <a:pPr lvl="2"/>
                <a:r>
                  <a:rPr lang="en-IN" dirty="0" smtClean="0">
                    <a:ea typeface="Cambria Math" panose="02040503050406030204" pitchFamily="18" charset="0"/>
                  </a:rPr>
                  <a:t>Method 2 preferred when data not available all at once since it can be computed using running averages. Method 1 requires two passes over data</a:t>
                </a:r>
              </a:p>
              <a:p>
                <a:pPr lvl="2"/>
                <a:r>
                  <a:rPr lang="en-IN" dirty="0" smtClean="0">
                    <a:ea typeface="Cambria Math" panose="02040503050406030204" pitchFamily="18" charset="0"/>
                  </a:rPr>
                  <a:t>However, method 2 can be bad if </a:t>
                </a:r>
                <a14:m>
                  <m:oMath xmlns:m="http://schemas.openxmlformats.org/officeDocument/2006/math">
                    <m:acc>
                      <m:accPr>
                        <m:chr m:val="̂"/>
                        <m:ctrlPr>
                          <a:rPr lang="en-IN" b="0" i="1" smtClean="0">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𝑠</m:t>
                        </m:r>
                      </m:e>
                    </m:acc>
                  </m:oMath>
                </a14:m>
                <a:r>
                  <a:rPr lang="en-IN" dirty="0" smtClean="0">
                    <a:ea typeface="Cambria Math" panose="02040503050406030204" pitchFamily="18" charset="0"/>
                  </a:rPr>
                  <a:t> and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acc>
                          <m:accPr>
                            <m:chr m:val="̂"/>
                            <m:ctrlPr>
                              <a:rPr lang="en-IN" i="1">
                                <a:latin typeface="Cambria Math" panose="02040503050406030204" pitchFamily="18" charset="0"/>
                                <a:ea typeface="Cambria Math" panose="02040503050406030204" pitchFamily="18" charset="0"/>
                              </a:rPr>
                            </m:ctrlPr>
                          </m:accPr>
                          <m:e>
                            <m:r>
                              <a:rPr lang="en-IN">
                                <a:latin typeface="Cambria Math" panose="02040503050406030204" pitchFamily="18" charset="0"/>
                                <a:ea typeface="Cambria Math" panose="02040503050406030204" pitchFamily="18" charset="0"/>
                              </a:rPr>
                              <m:t>𝜇</m:t>
                            </m:r>
                          </m:e>
                        </m:acc>
                      </m:e>
                      <m:sup>
                        <m:r>
                          <a:rPr lang="en-IN">
                            <a:latin typeface="Cambria Math" panose="02040503050406030204" pitchFamily="18" charset="0"/>
                            <a:ea typeface="Cambria Math" panose="02040503050406030204" pitchFamily="18" charset="0"/>
                          </a:rPr>
                          <m:t>2</m:t>
                        </m:r>
                      </m:sup>
                    </m:sSup>
                  </m:oMath>
                </a14:m>
                <a:r>
                  <a:rPr lang="en-IN" dirty="0" smtClean="0">
                    <a:ea typeface="Cambria Math" panose="02040503050406030204" pitchFamily="18" charset="0"/>
                  </a:rPr>
                  <a:t> are both very large and close</a:t>
                </a:r>
              </a:p>
              <a:p>
                <a:r>
                  <a:rPr lang="en-IN" dirty="0" smtClean="0">
                    <a:ea typeface="Cambria Math" panose="02040503050406030204" pitchFamily="18" charset="0"/>
                  </a:rPr>
                  <a:t>As before, if </a:t>
                </a:r>
                <a14:m>
                  <m:oMath xmlns:m="http://schemas.openxmlformats.org/officeDocument/2006/math">
                    <m:r>
                      <a:rPr lang="en-IN" b="0" i="1" smtClean="0">
                        <a:latin typeface="Cambria Math" panose="02040503050406030204" pitchFamily="18" charset="0"/>
                        <a:ea typeface="Cambria Math" panose="02040503050406030204" pitchFamily="18" charset="0"/>
                      </a:rPr>
                      <m:t>𝑛</m:t>
                    </m:r>
                  </m:oMath>
                </a14:m>
                <a:r>
                  <a:rPr lang="en-IN" dirty="0" smtClean="0">
                    <a:ea typeface="Cambria Math" panose="02040503050406030204" pitchFamily="18" charset="0"/>
                  </a:rPr>
                  <a:t> is large, empirical variance is a good estimate of </a:t>
                </a:r>
                <a14:m>
                  <m:oMath xmlns:m="http://schemas.openxmlformats.org/officeDocument/2006/math">
                    <m:r>
                      <a:rPr lang="en-IN" i="1" smtClean="0">
                        <a:latin typeface="Cambria Math" panose="02040503050406030204" pitchFamily="18" charset="0"/>
                        <a:ea typeface="Cambria Math" panose="02040503050406030204" pitchFamily="18" charset="0"/>
                      </a:rPr>
                      <m:t>𝕍</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e>
                    </m:d>
                  </m:oMath>
                </a14:m>
                <a:endParaRPr lang="en-IN" dirty="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300823"/>
              </a:xfrm>
              <a:blipFill>
                <a:blip r:embed="rId2"/>
                <a:stretch>
                  <a:fillRect l="-562"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23</a:t>
            </a:fld>
            <a:endParaRPr lang="en-US"/>
          </a:p>
        </p:txBody>
      </p:sp>
      <mc:AlternateContent xmlns:mc="http://schemas.openxmlformats.org/markup-compatibility/2006" xmlns:a14="http://schemas.microsoft.com/office/drawing/2010/main">
        <mc:Choice Requires="a14">
          <p:sp>
            <p:nvSpPr>
              <p:cNvPr id="7" name="Rectangular Callout 6"/>
              <p:cNvSpPr/>
              <p:nvPr/>
            </p:nvSpPr>
            <p:spPr>
              <a:xfrm>
                <a:off x="821243" y="3051208"/>
                <a:ext cx="7745241" cy="1867301"/>
              </a:xfrm>
              <a:prstGeom prst="wedgeRectCallout">
                <a:avLst>
                  <a:gd name="adj1" fmla="val 60248"/>
                  <a:gd name="adj2" fmla="val 558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An effect called </a:t>
                </a:r>
                <a:r>
                  <a:rPr lang="en-IN" sz="2400" i="1" dirty="0" smtClean="0">
                    <a:solidFill>
                      <a:schemeClr val="tx1"/>
                    </a:solidFill>
                    <a:latin typeface="+mj-lt"/>
                  </a:rPr>
                  <a:t>catastrophic cancellation</a:t>
                </a:r>
                <a:r>
                  <a:rPr lang="en-IN" sz="2400" dirty="0" smtClean="0">
                    <a:solidFill>
                      <a:schemeClr val="tx1"/>
                    </a:solidFill>
                    <a:latin typeface="+mj-lt"/>
                  </a:rPr>
                  <a:t>. Basically, on computers, due to finite precision, for example, </a:t>
                </a:r>
                <a:r>
                  <a:rPr lang="en-US" sz="2400" dirty="0" smtClean="0">
                    <a:solidFill>
                      <a:schemeClr val="tx1"/>
                    </a:solidFill>
                    <a:latin typeface="+mj-lt"/>
                  </a:rPr>
                  <a:t>if we have </a:t>
                </a:r>
                <a14:m>
                  <m:oMath xmlns:m="http://schemas.openxmlformats.org/officeDocument/2006/math">
                    <m:acc>
                      <m:accPr>
                        <m:chr m:val="̂"/>
                        <m:ctrlPr>
                          <a:rPr lang="en-IN" sz="2400" i="1" smtClean="0">
                            <a:solidFill>
                              <a:schemeClr val="tx1"/>
                            </a:solidFill>
                            <a:latin typeface="Cambria Math" panose="02040503050406030204" pitchFamily="18" charset="0"/>
                            <a:ea typeface="Cambria Math" panose="02040503050406030204" pitchFamily="18" charset="0"/>
                          </a:rPr>
                        </m:ctrlPr>
                      </m:accPr>
                      <m:e>
                        <m:r>
                          <a:rPr lang="en-IN" sz="2400" i="1">
                            <a:solidFill>
                              <a:schemeClr val="tx1"/>
                            </a:solidFill>
                            <a:latin typeface="Cambria Math" panose="02040503050406030204" pitchFamily="18" charset="0"/>
                            <a:ea typeface="Cambria Math" panose="02040503050406030204" pitchFamily="18" charset="0"/>
                          </a:rPr>
                          <m:t>𝑠</m:t>
                        </m:r>
                      </m:e>
                    </m:acc>
                    <m:r>
                      <a:rPr lang="en-IN" sz="2400" b="0" i="1" smtClean="0">
                        <a:solidFill>
                          <a:schemeClr val="tx1"/>
                        </a:solidFill>
                        <a:latin typeface="Cambria Math" panose="02040503050406030204" pitchFamily="18" charset="0"/>
                        <a:ea typeface="Cambria Math" panose="02040503050406030204" pitchFamily="18" charset="0"/>
                      </a:rPr>
                      <m:t>=100000000001</m:t>
                    </m:r>
                  </m:oMath>
                </a14:m>
                <a:r>
                  <a:rPr lang="en-IN" sz="2400" dirty="0">
                    <a:solidFill>
                      <a:schemeClr val="tx1"/>
                    </a:solidFill>
                    <a:ea typeface="Cambria Math" panose="02040503050406030204" pitchFamily="18" charset="0"/>
                  </a:rPr>
                  <a:t> </a:t>
                </a:r>
                <a:r>
                  <a:rPr lang="en-IN" sz="2400" dirty="0">
                    <a:solidFill>
                      <a:schemeClr val="tx1"/>
                    </a:solidFill>
                    <a:latin typeface="+mj-lt"/>
                    <a:ea typeface="Cambria Math" panose="02040503050406030204" pitchFamily="18" charset="0"/>
                  </a:rPr>
                  <a:t>and</a:t>
                </a:r>
                <a:r>
                  <a:rPr lang="en-IN" sz="2400" dirty="0">
                    <a:solidFill>
                      <a:schemeClr val="tx1"/>
                    </a:solidFill>
                    <a:ea typeface="Cambria Math" panose="02040503050406030204" pitchFamily="18" charset="0"/>
                  </a:rPr>
                  <a:t> </a:t>
                </a:r>
                <a14:m>
                  <m:oMath xmlns:m="http://schemas.openxmlformats.org/officeDocument/2006/math">
                    <m:sSup>
                      <m:sSupPr>
                        <m:ctrlPr>
                          <a:rPr lang="en-IN" sz="2400" i="1">
                            <a:solidFill>
                              <a:schemeClr val="tx1"/>
                            </a:solidFill>
                            <a:latin typeface="Cambria Math" panose="02040503050406030204" pitchFamily="18" charset="0"/>
                            <a:ea typeface="Cambria Math" panose="02040503050406030204" pitchFamily="18" charset="0"/>
                          </a:rPr>
                        </m:ctrlPr>
                      </m:sSupPr>
                      <m:e>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a:solidFill>
                                  <a:schemeClr val="tx1"/>
                                </a:solidFill>
                                <a:latin typeface="Cambria Math" panose="02040503050406030204" pitchFamily="18" charset="0"/>
                                <a:ea typeface="Cambria Math" panose="02040503050406030204" pitchFamily="18" charset="0"/>
                              </a:rPr>
                              <m:t>𝜇</m:t>
                            </m:r>
                          </m:e>
                        </m:acc>
                      </m:e>
                      <m:sup>
                        <m:r>
                          <a:rPr lang="en-IN" sz="2400">
                            <a:solidFill>
                              <a:schemeClr val="tx1"/>
                            </a:solidFill>
                            <a:latin typeface="Cambria Math" panose="02040503050406030204" pitchFamily="18" charset="0"/>
                            <a:ea typeface="Cambria Math" panose="02040503050406030204" pitchFamily="18" charset="0"/>
                          </a:rPr>
                          <m:t>2</m:t>
                        </m:r>
                      </m:sup>
                    </m:sSup>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10000000000</m:t>
                    </m:r>
                    <m:r>
                      <a:rPr lang="en-IN" sz="2400" b="0" i="1" smtClean="0">
                        <a:solidFill>
                          <a:schemeClr val="tx1"/>
                        </a:solidFill>
                        <a:latin typeface="Cambria Math" panose="02040503050406030204" pitchFamily="18" charset="0"/>
                        <a:ea typeface="Cambria Math" panose="02040503050406030204" pitchFamily="18" charset="0"/>
                      </a:rPr>
                      <m:t>0</m:t>
                    </m:r>
                  </m:oMath>
                </a14:m>
                <a:r>
                  <a:rPr lang="en-US" sz="2400" dirty="0" smtClean="0">
                    <a:solidFill>
                      <a:schemeClr val="tx1"/>
                    </a:solidFill>
                    <a:latin typeface="+mj-lt"/>
                  </a:rPr>
                  <a:t>, then clearly </a:t>
                </a:r>
                <a14:m>
                  <m:oMath xmlns:m="http://schemas.openxmlformats.org/officeDocument/2006/math">
                    <m:sSup>
                      <m:sSupPr>
                        <m:ctrlPr>
                          <a:rPr lang="en-IN" sz="2400" i="1" dirty="0">
                            <a:solidFill>
                              <a:schemeClr val="tx1"/>
                            </a:solidFill>
                            <a:latin typeface="Cambria Math" panose="02040503050406030204" pitchFamily="18" charset="0"/>
                          </a:rPr>
                        </m:ctrlPr>
                      </m:sSupPr>
                      <m:e>
                        <m:acc>
                          <m:accPr>
                            <m:chr m:val="̂"/>
                            <m:ctrlPr>
                              <a:rPr lang="en-IN" sz="2400" i="1">
                                <a:solidFill>
                                  <a:schemeClr val="tx1"/>
                                </a:solidFill>
                                <a:latin typeface="Cambria Math" panose="02040503050406030204" pitchFamily="18" charset="0"/>
                              </a:rPr>
                            </m:ctrlPr>
                          </m:accPr>
                          <m:e>
                            <m:r>
                              <a:rPr lang="en-IN" sz="2400" i="1">
                                <a:solidFill>
                                  <a:schemeClr val="tx1"/>
                                </a:solidFill>
                                <a:latin typeface="Cambria Math" panose="02040503050406030204" pitchFamily="18" charset="0"/>
                              </a:rPr>
                              <m:t>𝜎</m:t>
                            </m:r>
                          </m:e>
                        </m:acc>
                      </m:e>
                      <m:sup>
                        <m:r>
                          <a:rPr lang="en-IN" sz="2400" i="1" dirty="0">
                            <a:solidFill>
                              <a:schemeClr val="tx1"/>
                            </a:solidFill>
                            <a:latin typeface="Cambria Math" panose="02040503050406030204" pitchFamily="18" charset="0"/>
                          </a:rPr>
                          <m:t>2</m:t>
                        </m:r>
                      </m:sup>
                    </m:sSup>
                    <m:r>
                      <a:rPr lang="en-IN" sz="2400" i="1" dirty="0">
                        <a:solidFill>
                          <a:schemeClr val="tx1"/>
                        </a:solidFill>
                        <a:latin typeface="Cambria Math" panose="02040503050406030204" pitchFamily="18" charset="0"/>
                      </a:rPr>
                      <m:t>=</m:t>
                    </m:r>
                    <m:r>
                      <a:rPr lang="en-IN" sz="2400" b="0" i="1" dirty="0" smtClean="0">
                        <a:solidFill>
                          <a:schemeClr val="tx1"/>
                        </a:solidFill>
                        <a:latin typeface="Cambria Math" panose="02040503050406030204" pitchFamily="18" charset="0"/>
                      </a:rPr>
                      <m:t>1</m:t>
                    </m:r>
                  </m:oMath>
                </a14:m>
                <a:r>
                  <a:rPr lang="en-US" sz="2400" dirty="0" smtClean="0">
                    <a:solidFill>
                      <a:schemeClr val="tx1"/>
                    </a:solidFill>
                    <a:latin typeface="+mj-lt"/>
                  </a:rPr>
                  <a:t> but our computers may store </a:t>
                </a:r>
                <a14:m>
                  <m:oMath xmlns:m="http://schemas.openxmlformats.org/officeDocument/2006/math">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i="1">
                            <a:solidFill>
                              <a:schemeClr val="tx1"/>
                            </a:solidFill>
                            <a:latin typeface="Cambria Math" panose="02040503050406030204" pitchFamily="18" charset="0"/>
                            <a:ea typeface="Cambria Math" panose="02040503050406030204" pitchFamily="18" charset="0"/>
                          </a:rPr>
                          <m:t>𝑠</m:t>
                        </m:r>
                      </m:e>
                    </m:acc>
                    <m:r>
                      <a:rPr lang="en-IN" sz="2400" i="1">
                        <a:solidFill>
                          <a:schemeClr val="tx1"/>
                        </a:solidFill>
                        <a:latin typeface="Cambria Math" panose="02040503050406030204" pitchFamily="18" charset="0"/>
                        <a:ea typeface="Cambria Math" panose="02040503050406030204" pitchFamily="18" charset="0"/>
                      </a:rPr>
                      <m:t>=10000000000</m:t>
                    </m:r>
                    <m:r>
                      <a:rPr lang="en-IN" sz="2400" b="0" i="1" smtClean="0">
                        <a:solidFill>
                          <a:schemeClr val="tx1"/>
                        </a:solidFill>
                        <a:latin typeface="Cambria Math" panose="02040503050406030204" pitchFamily="18" charset="0"/>
                        <a:ea typeface="Cambria Math" panose="02040503050406030204" pitchFamily="18" charset="0"/>
                      </a:rPr>
                      <m:t>0</m:t>
                    </m:r>
                  </m:oMath>
                </a14:m>
                <a:r>
                  <a:rPr lang="en-IN" sz="2400" dirty="0" smtClean="0">
                    <a:solidFill>
                      <a:schemeClr val="tx1"/>
                    </a:solidFill>
                    <a:ea typeface="Cambria Math" panose="02040503050406030204" pitchFamily="18" charset="0"/>
                  </a:rPr>
                  <a:t> </a:t>
                </a:r>
                <a:r>
                  <a:rPr lang="en-IN" sz="2400" dirty="0" smtClean="0">
                    <a:solidFill>
                      <a:schemeClr val="tx1"/>
                    </a:solidFill>
                    <a:latin typeface="+mj-lt"/>
                    <a:ea typeface="Cambria Math" panose="02040503050406030204" pitchFamily="18" charset="0"/>
                  </a:rPr>
                  <a:t>to save space and ignore the error and cause us to get </a:t>
                </a:r>
                <a14:m>
                  <m:oMath xmlns:m="http://schemas.openxmlformats.org/officeDocument/2006/math">
                    <m:sSup>
                      <m:sSupPr>
                        <m:ctrlPr>
                          <a:rPr lang="en-IN" sz="2400" i="1" dirty="0">
                            <a:solidFill>
                              <a:schemeClr val="tx1"/>
                            </a:solidFill>
                            <a:latin typeface="Cambria Math" panose="02040503050406030204" pitchFamily="18" charset="0"/>
                          </a:rPr>
                        </m:ctrlPr>
                      </m:sSupPr>
                      <m:e>
                        <m:acc>
                          <m:accPr>
                            <m:chr m:val="̂"/>
                            <m:ctrlPr>
                              <a:rPr lang="en-IN" sz="2400" i="1">
                                <a:solidFill>
                                  <a:schemeClr val="tx1"/>
                                </a:solidFill>
                                <a:latin typeface="Cambria Math" panose="02040503050406030204" pitchFamily="18" charset="0"/>
                              </a:rPr>
                            </m:ctrlPr>
                          </m:accPr>
                          <m:e>
                            <m:r>
                              <a:rPr lang="en-IN" sz="2400" i="1">
                                <a:solidFill>
                                  <a:schemeClr val="tx1"/>
                                </a:solidFill>
                                <a:latin typeface="Cambria Math" panose="02040503050406030204" pitchFamily="18" charset="0"/>
                              </a:rPr>
                              <m:t>𝜎</m:t>
                            </m:r>
                          </m:e>
                        </m:acc>
                      </m:e>
                      <m:sup>
                        <m:r>
                          <a:rPr lang="en-IN" sz="2400" i="1" dirty="0">
                            <a:solidFill>
                              <a:schemeClr val="tx1"/>
                            </a:solidFill>
                            <a:latin typeface="Cambria Math" panose="02040503050406030204" pitchFamily="18" charset="0"/>
                          </a:rPr>
                          <m:t>2</m:t>
                        </m:r>
                      </m:sup>
                    </m:sSup>
                    <m:r>
                      <a:rPr lang="en-IN" sz="2400" i="1" dirty="0">
                        <a:solidFill>
                          <a:schemeClr val="tx1"/>
                        </a:solidFill>
                        <a:latin typeface="Cambria Math" panose="02040503050406030204" pitchFamily="18" charset="0"/>
                      </a:rPr>
                      <m:t>=0</m:t>
                    </m:r>
                  </m:oMath>
                </a14:m>
                <a:endParaRPr lang="en-US" sz="2400" dirty="0">
                  <a:solidFill>
                    <a:schemeClr val="tx1"/>
                  </a:solidFill>
                  <a:latin typeface="+mj-lt"/>
                </a:endParaRPr>
              </a:p>
            </p:txBody>
          </p:sp>
        </mc:Choice>
        <mc:Fallback xmlns="">
          <p:sp>
            <p:nvSpPr>
              <p:cNvPr id="7" name="Rectangular Callout 6"/>
              <p:cNvSpPr>
                <a:spLocks noRot="1" noChangeAspect="1" noMove="1" noResize="1" noEditPoints="1" noAdjustHandles="1" noChangeArrowheads="1" noChangeShapeType="1" noTextEdit="1"/>
              </p:cNvSpPr>
              <p:nvPr/>
            </p:nvSpPr>
            <p:spPr>
              <a:xfrm>
                <a:off x="821243" y="3051208"/>
                <a:ext cx="7745241" cy="1867301"/>
              </a:xfrm>
              <a:prstGeom prst="wedgeRectCallout">
                <a:avLst>
                  <a:gd name="adj1" fmla="val 60248"/>
                  <a:gd name="adj2" fmla="val 55851"/>
                </a:avLst>
              </a:prstGeom>
              <a:blipFill>
                <a:blip r:embed="rId3"/>
                <a:stretch>
                  <a:fillRect t="-3030" b="-1818"/>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53001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Covariance </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3"/>
                <a:ext cx="11600328" cy="5924443"/>
              </a:xfrm>
            </p:spPr>
            <p:txBody>
              <a:bodyPr>
                <a:normAutofit/>
              </a:bodyPr>
              <a:lstStyle/>
              <a:p>
                <a:r>
                  <a:rPr lang="en-IN" dirty="0" smtClean="0"/>
                  <a:t>If we have two </a:t>
                </a:r>
                <a:r>
                  <a:rPr lang="en-IN" dirty="0" err="1" smtClean="0"/>
                  <a:t>r.v.s</a:t>
                </a:r>
                <a:r>
                  <a:rPr lang="en-IN" dirty="0" smtClean="0"/>
                  <a:t>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dirty="0" smtClean="0"/>
                  <a:t> then the covariance of these two </a:t>
                </a:r>
                <a:r>
                  <a:rPr lang="en-IN" dirty="0" err="1" smtClean="0"/>
                  <a:t>r.v.s</a:t>
                </a:r>
                <a:r>
                  <a:rPr lang="en-IN" dirty="0" smtClean="0"/>
                  <a:t> tell us how they behave in tandem</a:t>
                </a:r>
              </a:p>
              <a:p>
                <a:pPr lvl="2"/>
                <a:r>
                  <a:rPr lang="en-IN" b="1" dirty="0" smtClean="0"/>
                  <a:t>Example 1</a:t>
                </a:r>
                <a:r>
                  <a:rPr lang="en-IN" dirty="0" smtClean="0"/>
                  <a:t>: let education level and income be two random variables defined on the sample space of all Indians – it is expected that if education of a person is higher than mean education level of all Indians, then their income should also be higher than mean income level of all Indians</a:t>
                </a:r>
              </a:p>
              <a:p>
                <a:pPr lvl="2"/>
                <a:r>
                  <a:rPr lang="en-IN" b="1" dirty="0" smtClean="0"/>
                  <a:t>Example 2</a:t>
                </a:r>
                <a:r>
                  <a:rPr lang="en-IN" dirty="0" smtClean="0"/>
                  <a:t>: let age and sleeping hours be two different </a:t>
                </a:r>
                <a:r>
                  <a:rPr lang="en-IN" dirty="0" err="1" smtClean="0"/>
                  <a:t>r.v.s</a:t>
                </a:r>
                <a:r>
                  <a:rPr lang="en-IN" dirty="0" smtClean="0"/>
                  <a:t> – it is expected that if age of a person is higher than mean age of all Indians, then the person would sleep fewer than the average number of hours (since children typically sleep more and old people tend to sleep less)</a:t>
                </a:r>
              </a:p>
              <a:p>
                <a14:m>
                  <m:oMath xmlns:m="http://schemas.openxmlformats.org/officeDocument/2006/math">
                    <m:r>
                      <m:rPr>
                        <m:sty m:val="p"/>
                      </m:rPr>
                      <a:rPr lang="en-IN" sz="2800" b="0" i="0" smtClean="0">
                        <a:latin typeface="Cambria Math" panose="02040503050406030204" pitchFamily="18" charset="0"/>
                      </a:rPr>
                      <m:t>Cov</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𝑋</m:t>
                        </m:r>
                        <m:r>
                          <a:rPr lang="en-IN" sz="2800" b="0" i="1" smtClean="0">
                            <a:latin typeface="Cambria Math" panose="02040503050406030204" pitchFamily="18" charset="0"/>
                          </a:rPr>
                          <m:t>,</m:t>
                        </m:r>
                        <m:r>
                          <a:rPr lang="en-IN" sz="2800" b="0" i="1" smtClean="0">
                            <a:latin typeface="Cambria Math" panose="02040503050406030204" pitchFamily="18" charset="0"/>
                          </a:rPr>
                          <m:t>𝑌</m:t>
                        </m:r>
                      </m:e>
                    </m:d>
                    <m:r>
                      <a:rPr lang="en-IN" sz="2800" b="0"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𝔼</m:t>
                    </m:r>
                    <m:d>
                      <m:dPr>
                        <m:begChr m:val="["/>
                        <m:endChr m:val="]"/>
                        <m:ctrlPr>
                          <a:rPr lang="en-IN" sz="2800" b="0" i="1" smtClean="0">
                            <a:latin typeface="Cambria Math" panose="02040503050406030204" pitchFamily="18" charset="0"/>
                            <a:ea typeface="Cambria Math" panose="02040503050406030204" pitchFamily="18" charset="0"/>
                          </a:rPr>
                        </m:ctrlPr>
                      </m:dPr>
                      <m:e>
                        <m:d>
                          <m:dPr>
                            <m:ctrlPr>
                              <a:rPr lang="en-IN" sz="2800" b="0" i="1" smtClean="0">
                                <a:latin typeface="Cambria Math" panose="02040503050406030204" pitchFamily="18" charset="0"/>
                                <a:ea typeface="Cambria Math" panose="02040503050406030204" pitchFamily="18" charset="0"/>
                              </a:rPr>
                            </m:ctrlPr>
                          </m:dPr>
                          <m:e>
                            <m:r>
                              <a:rPr lang="en-IN" sz="2800" i="1">
                                <a:latin typeface="Cambria Math" panose="02040503050406030204" pitchFamily="18" charset="0"/>
                              </a:rPr>
                              <m:t>𝑋</m:t>
                            </m:r>
                            <m:r>
                              <a:rPr lang="en-IN" sz="2800" b="0"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𝔼</m:t>
                            </m:r>
                            <m:r>
                              <a:rPr lang="en-IN" sz="2800" b="0" i="1" smtClean="0">
                                <a:latin typeface="Cambria Math" panose="02040503050406030204" pitchFamily="18" charset="0"/>
                                <a:ea typeface="Cambria Math" panose="02040503050406030204" pitchFamily="18" charset="0"/>
                              </a:rPr>
                              <m:t>𝑋</m:t>
                            </m:r>
                          </m:e>
                        </m:d>
                        <m:r>
                          <a:rPr lang="en-IN" sz="2800" b="0" i="1" smtClean="0">
                            <a:latin typeface="Cambria Math" panose="02040503050406030204" pitchFamily="18" charset="0"/>
                            <a:ea typeface="Cambria Math" panose="02040503050406030204" pitchFamily="18" charset="0"/>
                          </a:rPr>
                          <m:t>⋅</m:t>
                        </m:r>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𝑌</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𝔼</m:t>
                            </m:r>
                            <m:r>
                              <a:rPr lang="en-IN" sz="2800" b="0" i="1" smtClean="0">
                                <a:latin typeface="Cambria Math" panose="02040503050406030204" pitchFamily="18" charset="0"/>
                                <a:ea typeface="Cambria Math" panose="02040503050406030204" pitchFamily="18" charset="0"/>
                              </a:rPr>
                              <m:t>𝑌</m:t>
                            </m:r>
                          </m:e>
                        </m:d>
                      </m:e>
                    </m:d>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𝔼</m:t>
                    </m:r>
                    <m:d>
                      <m:dPr>
                        <m:begChr m:val="["/>
                        <m:endChr m:val="]"/>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𝑋𝑌</m:t>
                        </m:r>
                      </m:e>
                    </m:d>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𝔼</m:t>
                    </m:r>
                    <m:r>
                      <a:rPr lang="en-IN" sz="2800" b="0" i="1" smtClean="0">
                        <a:latin typeface="Cambria Math" panose="02040503050406030204" pitchFamily="18" charset="0"/>
                        <a:ea typeface="Cambria Math" panose="02040503050406030204" pitchFamily="18" charset="0"/>
                      </a:rPr>
                      <m:t>𝑋</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𝔼</m:t>
                    </m:r>
                    <m:r>
                      <a:rPr lang="en-IN" sz="2800" b="0" i="1" smtClean="0">
                        <a:latin typeface="Cambria Math" panose="02040503050406030204" pitchFamily="18" charset="0"/>
                        <a:ea typeface="Cambria Math" panose="02040503050406030204" pitchFamily="18" charset="0"/>
                      </a:rPr>
                      <m:t>𝑌</m:t>
                    </m:r>
                  </m:oMath>
                </a14:m>
                <a:endParaRPr lang="en-IN" sz="2800" dirty="0" smtClean="0"/>
              </a:p>
              <a:p>
                <a:pPr lvl="2"/>
                <a14:m>
                  <m:oMath xmlns:m="http://schemas.openxmlformats.org/officeDocument/2006/math">
                    <m:r>
                      <a:rPr lang="en-IN" b="0" i="1" smtClean="0">
                        <a:latin typeface="Cambria Math" panose="02040503050406030204" pitchFamily="18" charset="0"/>
                      </a:rPr>
                      <m:t>=</m:t>
                    </m:r>
                    <m:nary>
                      <m:naryPr>
                        <m:chr m:val="∑"/>
                        <m:limLoc m:val="subSup"/>
                        <m:supHide m:val="on"/>
                        <m:ctrlPr>
                          <a:rPr lang="en-IN" i="1" smtClean="0">
                            <a:latin typeface="Cambria Math" panose="02040503050406030204" pitchFamily="18" charset="0"/>
                          </a:rPr>
                        </m:ctrlPr>
                      </m:naryPr>
                      <m:sub>
                        <m:r>
                          <a:rPr lang="en-IN" b="0" i="1" smtClean="0">
                            <a:latin typeface="Cambria Math" panose="02040503050406030204" pitchFamily="18" charset="0"/>
                          </a:rPr>
                          <m:t>𝜔</m:t>
                        </m:r>
                        <m:r>
                          <a:rPr lang="en-IN" b="0" i="1" smtClean="0">
                            <a:latin typeface="Cambria Math" panose="02040503050406030204" pitchFamily="18" charset="0"/>
                          </a:rPr>
                          <m:t>∈</m:t>
                        </m:r>
                        <m:r>
                          <m:rPr>
                            <m:sty m:val="p"/>
                          </m:rPr>
                          <a:rPr lang="en-IN" b="0" i="0" smtClean="0">
                            <a:latin typeface="Cambria Math" panose="02040503050406030204" pitchFamily="18" charset="0"/>
                          </a:rPr>
                          <m:t>Ω</m:t>
                        </m:r>
                      </m:sub>
                      <m:sup/>
                      <m:e>
                        <m:d>
                          <m:dPr>
                            <m:ctrlPr>
                              <a:rPr lang="en-IN" b="0" i="1" smtClean="0">
                                <a:latin typeface="Cambria Math" panose="02040503050406030204" pitchFamily="18" charset="0"/>
                              </a:rPr>
                            </m:ctrlPr>
                          </m:dPr>
                          <m:e>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r>
                              <a:rPr lang="en-IN" b="0" i="1" smtClean="0">
                                <a:latin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𝑋</m:t>
                            </m:r>
                          </m:e>
                        </m:d>
                        <m:r>
                          <a:rPr lang="en-IN" b="0" i="1" smtClean="0">
                            <a:latin typeface="Cambria Math" panose="02040503050406030204" pitchFamily="18" charset="0"/>
                          </a:rPr>
                          <m:t>⋅</m:t>
                        </m:r>
                        <m:d>
                          <m:dPr>
                            <m:ctrlPr>
                              <a:rPr lang="en-IN" i="1">
                                <a:latin typeface="Cambria Math" panose="02040503050406030204" pitchFamily="18" charset="0"/>
                              </a:rPr>
                            </m:ctrlPr>
                          </m:dPr>
                          <m:e>
                            <m:r>
                              <a:rPr lang="en-IN" b="0" i="1" smtClean="0">
                                <a:latin typeface="Cambria Math" panose="02040503050406030204" pitchFamily="18" charset="0"/>
                              </a:rPr>
                              <m:t>𝑌</m:t>
                            </m:r>
                            <m:d>
                              <m:dPr>
                                <m:ctrlPr>
                                  <a:rPr lang="en-IN" i="1">
                                    <a:latin typeface="Cambria Math" panose="02040503050406030204" pitchFamily="18" charset="0"/>
                                  </a:rPr>
                                </m:ctrlPr>
                              </m:dPr>
                              <m:e>
                                <m:r>
                                  <a:rPr lang="en-IN">
                                    <a:latin typeface="Cambria Math" panose="02040503050406030204" pitchFamily="18" charset="0"/>
                                  </a:rPr>
                                  <m:t>𝜔</m:t>
                                </m:r>
                              </m:e>
                            </m:d>
                            <m:r>
                              <a:rPr lang="en-IN">
                                <a:latin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b="0" i="1" smtClean="0">
                                <a:latin typeface="Cambria Math" panose="02040503050406030204" pitchFamily="18" charset="0"/>
                                <a:ea typeface="Cambria Math" panose="02040503050406030204" pitchFamily="18" charset="0"/>
                              </a:rPr>
                              <m:t>𝑌</m:t>
                            </m:r>
                          </m:e>
                        </m:d>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𝑝</m:t>
                            </m:r>
                          </m:e>
                          <m:sub>
                            <m:r>
                              <a:rPr lang="en-IN" b="0" i="1" smtClean="0">
                                <a:latin typeface="Cambria Math" panose="02040503050406030204" pitchFamily="18" charset="0"/>
                                <a:ea typeface="Cambria Math" panose="02040503050406030204" pitchFamily="18" charset="0"/>
                              </a:rPr>
                              <m:t>𝜔</m:t>
                            </m:r>
                          </m:sub>
                        </m:sSub>
                      </m:e>
                    </m:nary>
                  </m:oMath>
                </a14:m>
                <a:endParaRPr lang="en-IN" dirty="0" smtClean="0"/>
              </a:p>
              <a:p>
                <a:pPr lvl="2"/>
                <a:r>
                  <a:rPr lang="en-IN" dirty="0" smtClean="0"/>
                  <a:t>Note that </a:t>
                </a:r>
                <a14:m>
                  <m:oMath xmlns:m="http://schemas.openxmlformats.org/officeDocument/2006/math">
                    <m:r>
                      <m:rPr>
                        <m:sty m:val="p"/>
                      </m:rPr>
                      <a:rPr lang="en-IN" b="0" i="0" smtClean="0">
                        <a:latin typeface="Cambria Math" panose="02040503050406030204" pitchFamily="18" charset="0"/>
                      </a:rPr>
                      <m:t>Cov</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𝑋</m:t>
                        </m:r>
                      </m:e>
                    </m:d>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𝕍</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e>
                    </m:d>
                  </m:oMath>
                </a14:m>
                <a:endParaRPr lang="en-IN" dirty="0" smtClean="0"/>
              </a:p>
              <a:p>
                <a:pPr lvl="2"/>
                <a:r>
                  <a:rPr lang="en-IN" dirty="0" smtClean="0"/>
                  <a:t>Note that </a:t>
                </a:r>
                <a14:m>
                  <m:oMath xmlns:m="http://schemas.openxmlformats.org/officeDocument/2006/math">
                    <m:r>
                      <m:rPr>
                        <m:sty m:val="p"/>
                      </m:rPr>
                      <a:rPr lang="en-IN" i="0">
                        <a:latin typeface="Cambria Math" panose="02040503050406030204" pitchFamily="18" charset="0"/>
                      </a:rPr>
                      <m:t>Cov</m:t>
                    </m:r>
                    <m:d>
                      <m:dPr>
                        <m:ctrlPr>
                          <a:rPr lang="en-IN" i="1">
                            <a:latin typeface="Cambria Math" panose="02040503050406030204" pitchFamily="18" charset="0"/>
                          </a:rPr>
                        </m:ctrlPr>
                      </m:dPr>
                      <m:e>
                        <m:r>
                          <a:rPr lang="en-IN">
                            <a:latin typeface="Cambria Math" panose="02040503050406030204" pitchFamily="18" charset="0"/>
                          </a:rPr>
                          <m:t>𝑋</m:t>
                        </m:r>
                        <m:r>
                          <a:rPr lang="en-IN">
                            <a:latin typeface="Cambria Math" panose="02040503050406030204" pitchFamily="18" charset="0"/>
                          </a:rPr>
                          <m:t>,</m:t>
                        </m:r>
                        <m:r>
                          <a:rPr lang="en-IN">
                            <a:latin typeface="Cambria Math" panose="02040503050406030204" pitchFamily="18" charset="0"/>
                          </a:rPr>
                          <m:t>𝑌</m:t>
                        </m:r>
                      </m:e>
                    </m:d>
                  </m:oMath>
                </a14:m>
                <a:r>
                  <a:rPr lang="en-IN" dirty="0" smtClean="0"/>
                  <a:t> may be positive, negative or zero</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3"/>
                <a:ext cx="11600328" cy="5924443"/>
              </a:xfrm>
              <a:blipFill>
                <a:blip r:embed="rId2"/>
                <a:stretch>
                  <a:fillRect l="-578" t="-2469" r="-158" b="-1235"/>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24</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197626" y="619176"/>
            <a:ext cx="1730672" cy="1730672"/>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495110" y="211884"/>
                <a:ext cx="9702516" cy="4275928"/>
              </a:xfrm>
              <a:prstGeom prst="wedgeRectCallout">
                <a:avLst>
                  <a:gd name="adj1" fmla="val 59594"/>
                  <a:gd name="adj2" fmla="val -125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solidFill>
                      <a:schemeClr val="tx1"/>
                    </a:solidFill>
                    <a:latin typeface="+mj-lt"/>
                  </a:rPr>
                  <a:t>We can estimate covariance using samples too. Suppose we are given values of </a:t>
                </a:r>
                <a14:m>
                  <m:oMath xmlns:m="http://schemas.openxmlformats.org/officeDocument/2006/math">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𝑌</m:t>
                    </m:r>
                  </m:oMath>
                </a14:m>
                <a:r>
                  <a:rPr lang="en-US" sz="2400" dirty="0" smtClean="0">
                    <a:solidFill>
                      <a:schemeClr val="tx1"/>
                    </a:solidFill>
                    <a:latin typeface="+mj-lt"/>
                  </a:rPr>
                  <a:t> on </a:t>
                </a:r>
                <a14:m>
                  <m:oMath xmlns:m="http://schemas.openxmlformats.org/officeDocument/2006/math">
                    <m:r>
                      <a:rPr lang="en-IN" sz="2400" b="0" i="1" smtClean="0">
                        <a:solidFill>
                          <a:schemeClr val="tx1"/>
                        </a:solidFill>
                        <a:latin typeface="Cambria Math" panose="02040503050406030204" pitchFamily="18" charset="0"/>
                      </a:rPr>
                      <m:t>𝑛</m:t>
                    </m:r>
                  </m:oMath>
                </a14:m>
                <a:r>
                  <a:rPr lang="en-US" sz="2400" dirty="0" smtClean="0">
                    <a:solidFill>
                      <a:schemeClr val="tx1"/>
                    </a:solidFill>
                    <a:latin typeface="+mj-lt"/>
                  </a:rPr>
                  <a:t> outcomes (i.e. we sampled </a:t>
                </a:r>
                <a14:m>
                  <m:oMath xmlns:m="http://schemas.openxmlformats.org/officeDocument/2006/math">
                    <m:r>
                      <a:rPr lang="en-IN" sz="2400" b="0" i="1" smtClean="0">
                        <a:solidFill>
                          <a:schemeClr val="tx1"/>
                        </a:solidFill>
                        <a:latin typeface="Cambria Math" panose="02040503050406030204" pitchFamily="18" charset="0"/>
                      </a:rPr>
                      <m:t>𝑛</m:t>
                    </m:r>
                  </m:oMath>
                </a14:m>
                <a:r>
                  <a:rPr lang="en-US" sz="2400" dirty="0" smtClean="0">
                    <a:solidFill>
                      <a:schemeClr val="tx1"/>
                    </a:solidFill>
                    <a:latin typeface="+mj-lt"/>
                  </a:rPr>
                  <a:t> outcomes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𝜔</m:t>
                        </m:r>
                      </m:e>
                      <m:sub>
                        <m:r>
                          <a:rPr lang="en-IN" sz="2400" b="0" i="1" smtClean="0">
                            <a:solidFill>
                              <a:schemeClr val="tx1"/>
                            </a:solidFill>
                            <a:latin typeface="Cambria Math" panose="02040503050406030204" pitchFamily="18" charset="0"/>
                          </a:rPr>
                          <m:t>1</m:t>
                        </m:r>
                      </m:sub>
                    </m:sSub>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𝜔</m:t>
                        </m:r>
                      </m:e>
                      <m:sub>
                        <m:r>
                          <a:rPr lang="en-IN" sz="2400" b="0" i="1" smtClean="0">
                            <a:solidFill>
                              <a:schemeClr val="tx1"/>
                            </a:solidFill>
                            <a:latin typeface="Cambria Math" panose="02040503050406030204" pitchFamily="18" charset="0"/>
                          </a:rPr>
                          <m:t>𝑛</m:t>
                        </m:r>
                      </m:sub>
                    </m:sSub>
                  </m:oMath>
                </a14:m>
                <a:r>
                  <a:rPr lang="en-US" sz="2400" dirty="0" smtClean="0">
                    <a:solidFill>
                      <a:schemeClr val="tx1"/>
                    </a:solidFill>
                    <a:latin typeface="+mj-lt"/>
                  </a:rPr>
                  <a:t> and on each outcome </a:t>
                </a:r>
                <a14:m>
                  <m:oMath xmlns:m="http://schemas.openxmlformats.org/officeDocument/2006/math">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𝜔</m:t>
                        </m:r>
                      </m:e>
                      <m:sub>
                        <m:r>
                          <a:rPr lang="en-IN" sz="2400" i="1">
                            <a:solidFill>
                              <a:schemeClr val="tx1"/>
                            </a:solidFill>
                            <a:latin typeface="Cambria Math" panose="02040503050406030204" pitchFamily="18" charset="0"/>
                          </a:rPr>
                          <m:t>𝑖</m:t>
                        </m:r>
                      </m:sub>
                    </m:sSub>
                  </m:oMath>
                </a14:m>
                <a:r>
                  <a:rPr lang="en-US" sz="2400" dirty="0" smtClean="0">
                    <a:solidFill>
                      <a:schemeClr val="tx1"/>
                    </a:solidFill>
                    <a:latin typeface="+mj-lt"/>
                  </a:rPr>
                  <a:t>, we return </a:t>
                </a:r>
                <a14:m>
                  <m:oMath xmlns:m="http://schemas.openxmlformats.org/officeDocument/2006/math">
                    <m:d>
                      <m:dPr>
                        <m:ctrlPr>
                          <a:rPr lang="en-IN" sz="2400" b="0" i="1" smtClean="0">
                            <a:solidFill>
                              <a:schemeClr val="tx1"/>
                            </a:solidFill>
                            <a:latin typeface="Cambria Math" panose="02040503050406030204" pitchFamily="18" charset="0"/>
                          </a:rPr>
                        </m:ctrlPr>
                      </m:dPr>
                      <m:e>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𝑥</m:t>
                            </m:r>
                          </m:e>
                          <m:sub>
                            <m:r>
                              <a:rPr lang="en-IN" sz="2400" b="0" i="1" smtClean="0">
                                <a:solidFill>
                                  <a:schemeClr val="tx1"/>
                                </a:solidFill>
                                <a:latin typeface="Cambria Math" panose="02040503050406030204" pitchFamily="18" charset="0"/>
                              </a:rPr>
                              <m:t>𝑖</m:t>
                            </m:r>
                          </m:sub>
                        </m:sSub>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𝑦</m:t>
                            </m:r>
                          </m:e>
                          <m:sub>
                            <m:r>
                              <a:rPr lang="en-IN" sz="2400" b="0" i="1" smtClean="0">
                                <a:solidFill>
                                  <a:schemeClr val="tx1"/>
                                </a:solidFill>
                                <a:latin typeface="Cambria Math" panose="02040503050406030204" pitchFamily="18" charset="0"/>
                              </a:rPr>
                              <m:t>𝑖</m:t>
                            </m:r>
                          </m:sub>
                        </m:sSub>
                      </m:e>
                    </m:d>
                    <m:r>
                      <a:rPr lang="en-IN" sz="2400" b="0" i="1" smtClean="0">
                        <a:solidFill>
                          <a:schemeClr val="tx1"/>
                        </a:solidFill>
                        <a:latin typeface="Cambria Math" panose="02040503050406030204" pitchFamily="18" charset="0"/>
                      </a:rPr>
                      <m:t>=</m:t>
                    </m:r>
                    <m:d>
                      <m:dPr>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𝑋</m:t>
                        </m:r>
                        <m:d>
                          <m:dPr>
                            <m:ctrlPr>
                              <a:rPr lang="en-IN" sz="2400" b="0" i="1" smtClean="0">
                                <a:solidFill>
                                  <a:schemeClr val="tx1"/>
                                </a:solidFill>
                                <a:latin typeface="Cambria Math" panose="02040503050406030204" pitchFamily="18" charset="0"/>
                              </a:rPr>
                            </m:ctrlPr>
                          </m:dPr>
                          <m:e>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𝜔</m:t>
                                </m:r>
                              </m:e>
                              <m:sub>
                                <m:r>
                                  <a:rPr lang="en-IN" sz="2400" b="0" i="1" smtClean="0">
                                    <a:solidFill>
                                      <a:schemeClr val="tx1"/>
                                    </a:solidFill>
                                    <a:latin typeface="Cambria Math" panose="02040503050406030204" pitchFamily="18" charset="0"/>
                                  </a:rPr>
                                  <m:t>𝑖</m:t>
                                </m:r>
                              </m:sub>
                            </m:sSub>
                          </m:e>
                        </m:d>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𝑌</m:t>
                        </m:r>
                        <m:d>
                          <m:dPr>
                            <m:ctrlPr>
                              <a:rPr lang="en-IN" sz="2400" b="0" i="1" smtClean="0">
                                <a:solidFill>
                                  <a:schemeClr val="tx1"/>
                                </a:solidFill>
                                <a:latin typeface="Cambria Math" panose="02040503050406030204" pitchFamily="18" charset="0"/>
                              </a:rPr>
                            </m:ctrlPr>
                          </m:dPr>
                          <m:e>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𝜔</m:t>
                                </m:r>
                              </m:e>
                              <m:sub>
                                <m:r>
                                  <a:rPr lang="en-IN" sz="2400" b="0" i="1" smtClean="0">
                                    <a:solidFill>
                                      <a:schemeClr val="tx1"/>
                                    </a:solidFill>
                                    <a:latin typeface="Cambria Math" panose="02040503050406030204" pitchFamily="18" charset="0"/>
                                  </a:rPr>
                                  <m:t>𝑖</m:t>
                                </m:r>
                              </m:sub>
                            </m:sSub>
                          </m:e>
                        </m:d>
                      </m:e>
                    </m:d>
                  </m:oMath>
                </a14:m>
                <a:r>
                  <a:rPr lang="en-US" sz="2400" dirty="0" smtClean="0">
                    <a:solidFill>
                      <a:schemeClr val="tx1"/>
                    </a:solidFill>
                    <a:latin typeface="+mj-lt"/>
                  </a:rPr>
                  <a:t>). Then sample covariance can be computed in two ways. First calculate empirical mean of </a:t>
                </a:r>
                <a14:m>
                  <m:oMath xmlns:m="http://schemas.openxmlformats.org/officeDocument/2006/math">
                    <m:r>
                      <a:rPr lang="en-IN" sz="2400" b="0" i="1" smtClean="0">
                        <a:solidFill>
                          <a:schemeClr val="tx1"/>
                        </a:solidFill>
                        <a:latin typeface="Cambria Math" panose="02040503050406030204" pitchFamily="18" charset="0"/>
                      </a:rPr>
                      <m:t>𝑋</m:t>
                    </m:r>
                  </m:oMath>
                </a14:m>
                <a:r>
                  <a:rPr lang="en-IN" sz="2400" b="1" dirty="0" smtClean="0">
                    <a:solidFill>
                      <a:schemeClr val="tx1"/>
                    </a:solidFill>
                    <a:latin typeface="+mj-lt"/>
                    <a:ea typeface="Cambria Math" panose="02040503050406030204" pitchFamily="18" charset="0"/>
                  </a:rPr>
                  <a:t> </a:t>
                </a:r>
                <a:r>
                  <a:rPr lang="en-IN" sz="2400" dirty="0" smtClean="0">
                    <a:solidFill>
                      <a:schemeClr val="tx1"/>
                    </a:solidFill>
                    <a:latin typeface="+mj-lt"/>
                    <a:ea typeface="Cambria Math" panose="02040503050406030204" pitchFamily="18" charset="0"/>
                  </a:rPr>
                  <a:t>and </a:t>
                </a:r>
                <a14:m>
                  <m:oMath xmlns:m="http://schemas.openxmlformats.org/officeDocument/2006/math">
                    <m:r>
                      <a:rPr lang="en-IN" sz="2400" b="0" i="1" smtClean="0">
                        <a:solidFill>
                          <a:schemeClr val="tx1"/>
                        </a:solidFill>
                        <a:latin typeface="Cambria Math" panose="02040503050406030204" pitchFamily="18" charset="0"/>
                        <a:ea typeface="Cambria Math" panose="02040503050406030204" pitchFamily="18" charset="0"/>
                      </a:rPr>
                      <m:t>𝑌</m:t>
                    </m:r>
                  </m:oMath>
                </a14:m>
                <a:endParaRPr lang="en-IN" sz="2400" dirty="0" smtClean="0">
                  <a:solidFill>
                    <a:schemeClr val="tx1"/>
                  </a:solidFill>
                  <a:latin typeface="+mj-lt"/>
                  <a:ea typeface="Cambria Math" panose="02040503050406030204" pitchFamily="18" charset="0"/>
                </a:endParaRPr>
              </a:p>
              <a:p>
                <a14:m>
                  <m:oMath xmlns:m="http://schemas.openxmlformats.org/officeDocument/2006/math">
                    <m:sSub>
                      <m:sSubPr>
                        <m:ctrlPr>
                          <a:rPr lang="en-IN" sz="2400" b="0" i="1" smtClean="0">
                            <a:solidFill>
                              <a:schemeClr val="tx1"/>
                            </a:solidFill>
                            <a:latin typeface="Cambria Math" panose="02040503050406030204" pitchFamily="18" charset="0"/>
                            <a:ea typeface="Cambria Math" panose="02040503050406030204" pitchFamily="18" charset="0"/>
                          </a:rPr>
                        </m:ctrlPr>
                      </m:sSubPr>
                      <m:e>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a:solidFill>
                                  <a:schemeClr val="tx1"/>
                                </a:solidFill>
                                <a:latin typeface="Cambria Math" panose="02040503050406030204" pitchFamily="18" charset="0"/>
                                <a:ea typeface="Cambria Math" panose="02040503050406030204" pitchFamily="18" charset="0"/>
                              </a:rPr>
                              <m:t>𝜇</m:t>
                            </m:r>
                          </m:e>
                        </m:acc>
                      </m:e>
                      <m:sub>
                        <m:r>
                          <a:rPr lang="en-IN" sz="2400" b="0" i="1" smtClean="0">
                            <a:solidFill>
                              <a:schemeClr val="tx1"/>
                            </a:solidFill>
                            <a:latin typeface="Cambria Math" panose="02040503050406030204" pitchFamily="18" charset="0"/>
                            <a:ea typeface="Cambria Math" panose="02040503050406030204" pitchFamily="18" charset="0"/>
                          </a:rPr>
                          <m:t>𝑋</m:t>
                        </m:r>
                      </m:sub>
                    </m:sSub>
                    <m:r>
                      <a:rPr lang="en-IN" sz="2400" dirty="0">
                        <a:solidFill>
                          <a:schemeClr val="tx1"/>
                        </a:solidFill>
                        <a:latin typeface="Cambria Math" panose="02040503050406030204" pitchFamily="18" charset="0"/>
                        <a:ea typeface="Cambria Math" panose="02040503050406030204" pitchFamily="18" charset="0"/>
                      </a:rPr>
                      <m:t>=</m:t>
                    </m:r>
                    <m:f>
                      <m:fPr>
                        <m:ctrlPr>
                          <a:rPr lang="en-IN" sz="2400" i="1" dirty="0">
                            <a:solidFill>
                              <a:schemeClr val="tx1"/>
                            </a:solidFill>
                            <a:latin typeface="Cambria Math" panose="02040503050406030204" pitchFamily="18" charset="0"/>
                            <a:ea typeface="Cambria Math" panose="02040503050406030204" pitchFamily="18" charset="0"/>
                          </a:rPr>
                        </m:ctrlPr>
                      </m:fPr>
                      <m:num>
                        <m:r>
                          <a:rPr lang="en-IN" sz="2400" dirty="0">
                            <a:solidFill>
                              <a:schemeClr val="tx1"/>
                            </a:solidFill>
                            <a:latin typeface="Cambria Math" panose="02040503050406030204" pitchFamily="18" charset="0"/>
                            <a:ea typeface="Cambria Math" panose="02040503050406030204" pitchFamily="18" charset="0"/>
                          </a:rPr>
                          <m:t>1</m:t>
                        </m:r>
                      </m:num>
                      <m:den>
                        <m:r>
                          <a:rPr lang="en-IN" sz="2400" dirty="0">
                            <a:solidFill>
                              <a:schemeClr val="tx1"/>
                            </a:solidFill>
                            <a:latin typeface="Cambria Math" panose="02040503050406030204" pitchFamily="18" charset="0"/>
                            <a:ea typeface="Cambria Math" panose="02040503050406030204" pitchFamily="18" charset="0"/>
                          </a:rPr>
                          <m:t>𝑛</m:t>
                        </m:r>
                      </m:den>
                    </m:f>
                    <m:nary>
                      <m:naryPr>
                        <m:chr m:val="∑"/>
                        <m:limLoc m:val="subSup"/>
                        <m:ctrlPr>
                          <a:rPr lang="en-IN" sz="2400" i="1" dirty="0">
                            <a:solidFill>
                              <a:schemeClr val="tx1"/>
                            </a:solidFill>
                            <a:latin typeface="Cambria Math" panose="02040503050406030204" pitchFamily="18" charset="0"/>
                            <a:ea typeface="Cambria Math" panose="02040503050406030204" pitchFamily="18" charset="0"/>
                          </a:rPr>
                        </m:ctrlPr>
                      </m:naryPr>
                      <m:sub>
                        <m:r>
                          <m:rPr>
                            <m:brk m:alnAt="25"/>
                          </m:rPr>
                          <a:rPr lang="en-IN" sz="2400" dirty="0">
                            <a:solidFill>
                              <a:schemeClr val="tx1"/>
                            </a:solidFill>
                            <a:latin typeface="Cambria Math" panose="02040503050406030204" pitchFamily="18" charset="0"/>
                            <a:ea typeface="Cambria Math" panose="02040503050406030204" pitchFamily="18" charset="0"/>
                          </a:rPr>
                          <m:t>𝑖</m:t>
                        </m:r>
                        <m:r>
                          <a:rPr lang="en-IN" sz="2400" dirty="0">
                            <a:solidFill>
                              <a:schemeClr val="tx1"/>
                            </a:solidFill>
                            <a:latin typeface="Cambria Math" panose="02040503050406030204" pitchFamily="18" charset="0"/>
                            <a:ea typeface="Cambria Math" panose="02040503050406030204" pitchFamily="18" charset="0"/>
                          </a:rPr>
                          <m:t>=1</m:t>
                        </m:r>
                      </m:sub>
                      <m:sup>
                        <m:r>
                          <a:rPr lang="en-IN" sz="2400" dirty="0">
                            <a:solidFill>
                              <a:schemeClr val="tx1"/>
                            </a:solidFill>
                            <a:latin typeface="Cambria Math" panose="02040503050406030204" pitchFamily="18" charset="0"/>
                            <a:ea typeface="Cambria Math" panose="02040503050406030204" pitchFamily="18" charset="0"/>
                          </a:rPr>
                          <m:t>𝑛</m:t>
                        </m:r>
                      </m:sup>
                      <m:e>
                        <m:sSub>
                          <m:sSubPr>
                            <m:ctrlPr>
                              <a:rPr lang="en-IN" sz="2400" i="1" dirty="0">
                                <a:solidFill>
                                  <a:schemeClr val="tx1"/>
                                </a:solidFill>
                                <a:latin typeface="Cambria Math" panose="02040503050406030204" pitchFamily="18" charset="0"/>
                                <a:ea typeface="Cambria Math" panose="02040503050406030204" pitchFamily="18" charset="0"/>
                              </a:rPr>
                            </m:ctrlPr>
                          </m:sSubPr>
                          <m:e>
                            <m:r>
                              <a:rPr lang="en-IN" sz="2400" dirty="0">
                                <a:solidFill>
                                  <a:schemeClr val="tx1"/>
                                </a:solidFill>
                                <a:latin typeface="Cambria Math" panose="02040503050406030204" pitchFamily="18" charset="0"/>
                                <a:ea typeface="Cambria Math" panose="02040503050406030204" pitchFamily="18" charset="0"/>
                              </a:rPr>
                              <m:t>𝑥</m:t>
                            </m:r>
                          </m:e>
                          <m:sub>
                            <m:r>
                              <a:rPr lang="en-IN" sz="2400" dirty="0">
                                <a:solidFill>
                                  <a:schemeClr val="tx1"/>
                                </a:solidFill>
                                <a:latin typeface="Cambria Math" panose="02040503050406030204" pitchFamily="18" charset="0"/>
                                <a:ea typeface="Cambria Math" panose="02040503050406030204" pitchFamily="18" charset="0"/>
                              </a:rPr>
                              <m:t>𝑖</m:t>
                            </m:r>
                          </m:sub>
                        </m:sSub>
                      </m:e>
                    </m:nary>
                  </m:oMath>
                </a14:m>
                <a:r>
                  <a:rPr lang="en-IN" sz="2400" dirty="0" smtClean="0">
                    <a:solidFill>
                      <a:schemeClr val="tx1"/>
                    </a:solidFill>
                    <a:latin typeface="+mj-lt"/>
                    <a:ea typeface="Cambria Math" panose="02040503050406030204" pitchFamily="18" charset="0"/>
                  </a:rPr>
                  <a:t> and </a:t>
                </a:r>
                <a14:m>
                  <m:oMath xmlns:m="http://schemas.openxmlformats.org/officeDocument/2006/math">
                    <m:sSub>
                      <m:sSubPr>
                        <m:ctrlPr>
                          <a:rPr lang="en-IN" sz="2400" i="1">
                            <a:solidFill>
                              <a:schemeClr val="tx1"/>
                            </a:solidFill>
                            <a:latin typeface="Cambria Math" panose="02040503050406030204" pitchFamily="18" charset="0"/>
                            <a:ea typeface="Cambria Math" panose="02040503050406030204" pitchFamily="18" charset="0"/>
                          </a:rPr>
                        </m:ctrlPr>
                      </m:sSubPr>
                      <m:e>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a:solidFill>
                                  <a:schemeClr val="tx1"/>
                                </a:solidFill>
                                <a:latin typeface="Cambria Math" panose="02040503050406030204" pitchFamily="18" charset="0"/>
                                <a:ea typeface="Cambria Math" panose="02040503050406030204" pitchFamily="18" charset="0"/>
                              </a:rPr>
                              <m:t>𝜇</m:t>
                            </m:r>
                          </m:e>
                        </m:acc>
                      </m:e>
                      <m:sub>
                        <m:r>
                          <a:rPr lang="en-IN" sz="2400" b="0" i="1" smtClean="0">
                            <a:solidFill>
                              <a:schemeClr val="tx1"/>
                            </a:solidFill>
                            <a:latin typeface="Cambria Math" panose="02040503050406030204" pitchFamily="18" charset="0"/>
                            <a:ea typeface="Cambria Math" panose="02040503050406030204" pitchFamily="18" charset="0"/>
                          </a:rPr>
                          <m:t>𝑌</m:t>
                        </m:r>
                      </m:sub>
                    </m:sSub>
                    <m:r>
                      <a:rPr lang="en-IN" sz="2400" dirty="0">
                        <a:solidFill>
                          <a:schemeClr val="tx1"/>
                        </a:solidFill>
                        <a:latin typeface="Cambria Math" panose="02040503050406030204" pitchFamily="18" charset="0"/>
                        <a:ea typeface="Cambria Math" panose="02040503050406030204" pitchFamily="18" charset="0"/>
                      </a:rPr>
                      <m:t>=</m:t>
                    </m:r>
                    <m:f>
                      <m:fPr>
                        <m:ctrlPr>
                          <a:rPr lang="en-IN" sz="2400" i="1" dirty="0">
                            <a:solidFill>
                              <a:schemeClr val="tx1"/>
                            </a:solidFill>
                            <a:latin typeface="Cambria Math" panose="02040503050406030204" pitchFamily="18" charset="0"/>
                            <a:ea typeface="Cambria Math" panose="02040503050406030204" pitchFamily="18" charset="0"/>
                          </a:rPr>
                        </m:ctrlPr>
                      </m:fPr>
                      <m:num>
                        <m:r>
                          <a:rPr lang="en-IN" sz="2400" dirty="0">
                            <a:solidFill>
                              <a:schemeClr val="tx1"/>
                            </a:solidFill>
                            <a:latin typeface="Cambria Math" panose="02040503050406030204" pitchFamily="18" charset="0"/>
                            <a:ea typeface="Cambria Math" panose="02040503050406030204" pitchFamily="18" charset="0"/>
                          </a:rPr>
                          <m:t>1</m:t>
                        </m:r>
                      </m:num>
                      <m:den>
                        <m:r>
                          <a:rPr lang="en-IN" sz="2400" dirty="0">
                            <a:solidFill>
                              <a:schemeClr val="tx1"/>
                            </a:solidFill>
                            <a:latin typeface="Cambria Math" panose="02040503050406030204" pitchFamily="18" charset="0"/>
                            <a:ea typeface="Cambria Math" panose="02040503050406030204" pitchFamily="18" charset="0"/>
                          </a:rPr>
                          <m:t>𝑛</m:t>
                        </m:r>
                      </m:den>
                    </m:f>
                    <m:nary>
                      <m:naryPr>
                        <m:chr m:val="∑"/>
                        <m:limLoc m:val="subSup"/>
                        <m:ctrlPr>
                          <a:rPr lang="en-IN" sz="2400" i="1" dirty="0">
                            <a:solidFill>
                              <a:schemeClr val="tx1"/>
                            </a:solidFill>
                            <a:latin typeface="Cambria Math" panose="02040503050406030204" pitchFamily="18" charset="0"/>
                            <a:ea typeface="Cambria Math" panose="02040503050406030204" pitchFamily="18" charset="0"/>
                          </a:rPr>
                        </m:ctrlPr>
                      </m:naryPr>
                      <m:sub>
                        <m:r>
                          <m:rPr>
                            <m:brk m:alnAt="25"/>
                          </m:rPr>
                          <a:rPr lang="en-IN" sz="2400" dirty="0">
                            <a:solidFill>
                              <a:schemeClr val="tx1"/>
                            </a:solidFill>
                            <a:latin typeface="Cambria Math" panose="02040503050406030204" pitchFamily="18" charset="0"/>
                            <a:ea typeface="Cambria Math" panose="02040503050406030204" pitchFamily="18" charset="0"/>
                          </a:rPr>
                          <m:t>𝑖</m:t>
                        </m:r>
                        <m:r>
                          <a:rPr lang="en-IN" sz="2400" dirty="0">
                            <a:solidFill>
                              <a:schemeClr val="tx1"/>
                            </a:solidFill>
                            <a:latin typeface="Cambria Math" panose="02040503050406030204" pitchFamily="18" charset="0"/>
                            <a:ea typeface="Cambria Math" panose="02040503050406030204" pitchFamily="18" charset="0"/>
                          </a:rPr>
                          <m:t>=1</m:t>
                        </m:r>
                      </m:sub>
                      <m:sup>
                        <m:r>
                          <a:rPr lang="en-IN" sz="2400" dirty="0">
                            <a:solidFill>
                              <a:schemeClr val="tx1"/>
                            </a:solidFill>
                            <a:latin typeface="Cambria Math" panose="02040503050406030204" pitchFamily="18" charset="0"/>
                            <a:ea typeface="Cambria Math" panose="02040503050406030204" pitchFamily="18" charset="0"/>
                          </a:rPr>
                          <m:t>𝑛</m:t>
                        </m:r>
                      </m:sup>
                      <m:e>
                        <m:sSub>
                          <m:sSubPr>
                            <m:ctrlPr>
                              <a:rPr lang="en-IN" sz="2400" i="1" dirty="0">
                                <a:solidFill>
                                  <a:schemeClr val="tx1"/>
                                </a:solidFill>
                                <a:latin typeface="Cambria Math" panose="02040503050406030204" pitchFamily="18" charset="0"/>
                                <a:ea typeface="Cambria Math" panose="02040503050406030204" pitchFamily="18" charset="0"/>
                              </a:rPr>
                            </m:ctrlPr>
                          </m:sSubPr>
                          <m:e>
                            <m:r>
                              <a:rPr lang="en-IN" sz="2400" b="0" i="1" dirty="0" smtClean="0">
                                <a:solidFill>
                                  <a:schemeClr val="tx1"/>
                                </a:solidFill>
                                <a:latin typeface="Cambria Math" panose="02040503050406030204" pitchFamily="18" charset="0"/>
                                <a:ea typeface="Cambria Math" panose="02040503050406030204" pitchFamily="18" charset="0"/>
                              </a:rPr>
                              <m:t>𝑦</m:t>
                            </m:r>
                          </m:e>
                          <m:sub>
                            <m:r>
                              <a:rPr lang="en-IN" sz="2400" dirty="0">
                                <a:solidFill>
                                  <a:schemeClr val="tx1"/>
                                </a:solidFill>
                                <a:latin typeface="Cambria Math" panose="02040503050406030204" pitchFamily="18" charset="0"/>
                                <a:ea typeface="Cambria Math" panose="02040503050406030204" pitchFamily="18" charset="0"/>
                              </a:rPr>
                              <m:t>𝑖</m:t>
                            </m:r>
                          </m:sub>
                        </m:sSub>
                      </m:e>
                    </m:nary>
                  </m:oMath>
                </a14:m>
                <a:r>
                  <a:rPr lang="en-IN" sz="2400" dirty="0">
                    <a:solidFill>
                      <a:schemeClr val="tx1"/>
                    </a:solidFill>
                    <a:latin typeface="+mj-lt"/>
                    <a:ea typeface="Cambria Math" panose="02040503050406030204" pitchFamily="18" charset="0"/>
                  </a:rPr>
                  <a:t> </a:t>
                </a:r>
              </a:p>
              <a:p>
                <a:r>
                  <a:rPr lang="en-IN" sz="2400" b="1" dirty="0" smtClean="0">
                    <a:solidFill>
                      <a:schemeClr val="tx1"/>
                    </a:solidFill>
                    <a:latin typeface="+mj-lt"/>
                    <a:ea typeface="Cambria Math" panose="02040503050406030204" pitchFamily="18" charset="0"/>
                  </a:rPr>
                  <a:t>Method </a:t>
                </a:r>
                <a:r>
                  <a:rPr lang="en-IN" sz="2400" b="1" dirty="0">
                    <a:solidFill>
                      <a:schemeClr val="tx1"/>
                    </a:solidFill>
                    <a:latin typeface="+mj-lt"/>
                    <a:ea typeface="Cambria Math" panose="02040503050406030204" pitchFamily="18" charset="0"/>
                  </a:rPr>
                  <a:t>1</a:t>
                </a:r>
                <a:r>
                  <a:rPr lang="en-IN" sz="2400" dirty="0">
                    <a:solidFill>
                      <a:schemeClr val="tx1"/>
                    </a:solidFill>
                    <a:latin typeface="+mj-lt"/>
                    <a:ea typeface="Cambria Math" panose="02040503050406030204" pitchFamily="18" charset="0"/>
                  </a:rPr>
                  <a:t>: Calculate </a:t>
                </a:r>
                <a14:m>
                  <m:oMath xmlns:m="http://schemas.openxmlformats.org/officeDocument/2006/math">
                    <m:acc>
                      <m:accPr>
                        <m:chr m:val="̂"/>
                        <m:ctrlPr>
                          <a:rPr lang="en-IN" sz="2400" b="0" i="1" dirty="0" smtClean="0">
                            <a:solidFill>
                              <a:schemeClr val="tx1"/>
                            </a:solidFill>
                            <a:latin typeface="Cambria Math" panose="02040503050406030204" pitchFamily="18" charset="0"/>
                            <a:ea typeface="Cambria Math" panose="02040503050406030204" pitchFamily="18" charset="0"/>
                          </a:rPr>
                        </m:ctrlPr>
                      </m:accPr>
                      <m:e>
                        <m:r>
                          <m:rPr>
                            <m:sty m:val="p"/>
                          </m:rPr>
                          <a:rPr lang="en-IN" sz="2400" b="0" i="0" dirty="0" smtClean="0">
                            <a:solidFill>
                              <a:schemeClr val="tx1"/>
                            </a:solidFill>
                            <a:latin typeface="Cambria Math" panose="02040503050406030204" pitchFamily="18" charset="0"/>
                            <a:ea typeface="Cambria Math" panose="02040503050406030204" pitchFamily="18" charset="0"/>
                          </a:rPr>
                          <m:t>Cov</m:t>
                        </m:r>
                      </m:e>
                    </m:acc>
                    <m:d>
                      <m:dPr>
                        <m:ctrlPr>
                          <a:rPr lang="en-IN" sz="2400" b="0" i="1" dirty="0" smtClean="0">
                            <a:solidFill>
                              <a:schemeClr val="tx1"/>
                            </a:solidFill>
                            <a:latin typeface="Cambria Math" panose="02040503050406030204" pitchFamily="18" charset="0"/>
                          </a:rPr>
                        </m:ctrlPr>
                      </m:dPr>
                      <m:e>
                        <m:r>
                          <a:rPr lang="en-IN" sz="2400" b="0" i="1" dirty="0" smtClean="0">
                            <a:solidFill>
                              <a:schemeClr val="tx1"/>
                            </a:solidFill>
                            <a:latin typeface="Cambria Math" panose="02040503050406030204" pitchFamily="18" charset="0"/>
                          </a:rPr>
                          <m:t>𝑋</m:t>
                        </m:r>
                        <m:r>
                          <a:rPr lang="en-IN" sz="2400" b="0" i="1" dirty="0" smtClean="0">
                            <a:solidFill>
                              <a:schemeClr val="tx1"/>
                            </a:solidFill>
                            <a:latin typeface="Cambria Math" panose="02040503050406030204" pitchFamily="18" charset="0"/>
                          </a:rPr>
                          <m:t>,</m:t>
                        </m:r>
                        <m:r>
                          <a:rPr lang="en-IN" sz="2400" b="0" i="1" dirty="0" smtClean="0">
                            <a:solidFill>
                              <a:schemeClr val="tx1"/>
                            </a:solidFill>
                            <a:latin typeface="Cambria Math" panose="02040503050406030204" pitchFamily="18" charset="0"/>
                          </a:rPr>
                          <m:t>𝑌</m:t>
                        </m:r>
                      </m:e>
                    </m:d>
                    <m:r>
                      <a:rPr lang="en-IN" sz="2400" dirty="0">
                        <a:solidFill>
                          <a:schemeClr val="tx1"/>
                        </a:solidFill>
                        <a:latin typeface="Cambria Math" panose="02040503050406030204" pitchFamily="18" charset="0"/>
                        <a:ea typeface="Cambria Math" panose="02040503050406030204" pitchFamily="18" charset="0"/>
                      </a:rPr>
                      <m:t>=</m:t>
                    </m:r>
                    <m:f>
                      <m:fPr>
                        <m:ctrlPr>
                          <a:rPr lang="en-IN" sz="2400" i="1" dirty="0">
                            <a:solidFill>
                              <a:schemeClr val="tx1"/>
                            </a:solidFill>
                            <a:latin typeface="Cambria Math" panose="02040503050406030204" pitchFamily="18" charset="0"/>
                            <a:ea typeface="Cambria Math" panose="02040503050406030204" pitchFamily="18" charset="0"/>
                          </a:rPr>
                        </m:ctrlPr>
                      </m:fPr>
                      <m:num>
                        <m:r>
                          <a:rPr lang="en-IN" sz="2400" dirty="0">
                            <a:solidFill>
                              <a:schemeClr val="tx1"/>
                            </a:solidFill>
                            <a:latin typeface="Cambria Math" panose="02040503050406030204" pitchFamily="18" charset="0"/>
                            <a:ea typeface="Cambria Math" panose="02040503050406030204" pitchFamily="18" charset="0"/>
                          </a:rPr>
                          <m:t>1</m:t>
                        </m:r>
                      </m:num>
                      <m:den>
                        <m:r>
                          <a:rPr lang="en-IN" sz="2400" dirty="0">
                            <a:solidFill>
                              <a:schemeClr val="tx1"/>
                            </a:solidFill>
                            <a:latin typeface="Cambria Math" panose="02040503050406030204" pitchFamily="18" charset="0"/>
                            <a:ea typeface="Cambria Math" panose="02040503050406030204" pitchFamily="18" charset="0"/>
                          </a:rPr>
                          <m:t>𝑛</m:t>
                        </m:r>
                      </m:den>
                    </m:f>
                    <m:nary>
                      <m:naryPr>
                        <m:chr m:val="∑"/>
                        <m:limLoc m:val="subSup"/>
                        <m:ctrlPr>
                          <a:rPr lang="en-IN" sz="2400" i="1" dirty="0">
                            <a:solidFill>
                              <a:schemeClr val="tx1"/>
                            </a:solidFill>
                            <a:latin typeface="Cambria Math" panose="02040503050406030204" pitchFamily="18" charset="0"/>
                            <a:ea typeface="Cambria Math" panose="02040503050406030204" pitchFamily="18" charset="0"/>
                          </a:rPr>
                        </m:ctrlPr>
                      </m:naryPr>
                      <m:sub>
                        <m:r>
                          <m:rPr>
                            <m:brk m:alnAt="25"/>
                          </m:rPr>
                          <a:rPr lang="en-IN" sz="2400" dirty="0">
                            <a:solidFill>
                              <a:schemeClr val="tx1"/>
                            </a:solidFill>
                            <a:latin typeface="Cambria Math" panose="02040503050406030204" pitchFamily="18" charset="0"/>
                            <a:ea typeface="Cambria Math" panose="02040503050406030204" pitchFamily="18" charset="0"/>
                          </a:rPr>
                          <m:t>𝑖</m:t>
                        </m:r>
                        <m:r>
                          <a:rPr lang="en-IN" sz="2400" dirty="0">
                            <a:solidFill>
                              <a:schemeClr val="tx1"/>
                            </a:solidFill>
                            <a:latin typeface="Cambria Math" panose="02040503050406030204" pitchFamily="18" charset="0"/>
                            <a:ea typeface="Cambria Math" panose="02040503050406030204" pitchFamily="18" charset="0"/>
                          </a:rPr>
                          <m:t>=1</m:t>
                        </m:r>
                      </m:sub>
                      <m:sup>
                        <m:r>
                          <a:rPr lang="en-IN" sz="2400" dirty="0">
                            <a:solidFill>
                              <a:schemeClr val="tx1"/>
                            </a:solidFill>
                            <a:latin typeface="Cambria Math" panose="02040503050406030204" pitchFamily="18" charset="0"/>
                            <a:ea typeface="Cambria Math" panose="02040503050406030204" pitchFamily="18" charset="0"/>
                          </a:rPr>
                          <m:t>𝑛</m:t>
                        </m:r>
                      </m:sup>
                      <m:e>
                        <m:d>
                          <m:dPr>
                            <m:ctrlPr>
                              <a:rPr lang="en-IN" sz="2400" b="0" i="1" dirty="0" smtClean="0">
                                <a:solidFill>
                                  <a:schemeClr val="tx1"/>
                                </a:solidFill>
                                <a:latin typeface="Cambria Math" panose="02040503050406030204" pitchFamily="18" charset="0"/>
                                <a:ea typeface="Cambria Math" panose="02040503050406030204" pitchFamily="18" charset="0"/>
                              </a:rPr>
                            </m:ctrlPr>
                          </m:dPr>
                          <m:e>
                            <m:sSub>
                              <m:sSubPr>
                                <m:ctrlPr>
                                  <a:rPr lang="en-IN" sz="2400" i="1" dirty="0">
                                    <a:solidFill>
                                      <a:schemeClr val="tx1"/>
                                    </a:solidFill>
                                    <a:latin typeface="Cambria Math" panose="02040503050406030204" pitchFamily="18" charset="0"/>
                                    <a:ea typeface="Cambria Math" panose="02040503050406030204" pitchFamily="18" charset="0"/>
                                  </a:rPr>
                                </m:ctrlPr>
                              </m:sSubPr>
                              <m:e>
                                <m:r>
                                  <a:rPr lang="en-IN" sz="2400" dirty="0">
                                    <a:solidFill>
                                      <a:schemeClr val="tx1"/>
                                    </a:solidFill>
                                    <a:latin typeface="Cambria Math" panose="02040503050406030204" pitchFamily="18" charset="0"/>
                                    <a:ea typeface="Cambria Math" panose="02040503050406030204" pitchFamily="18" charset="0"/>
                                  </a:rPr>
                                  <m:t>𝑥</m:t>
                                </m:r>
                              </m:e>
                              <m:sub>
                                <m:r>
                                  <a:rPr lang="en-IN" sz="2400" dirty="0">
                                    <a:solidFill>
                                      <a:schemeClr val="tx1"/>
                                    </a:solidFill>
                                    <a:latin typeface="Cambria Math" panose="02040503050406030204" pitchFamily="18" charset="0"/>
                                    <a:ea typeface="Cambria Math" panose="02040503050406030204" pitchFamily="18" charset="0"/>
                                  </a:rPr>
                                  <m:t>𝑖</m:t>
                                </m:r>
                              </m:sub>
                            </m:sSub>
                            <m:r>
                              <a:rPr lang="en-IN" sz="2400" i="1" dirty="0">
                                <a:solidFill>
                                  <a:schemeClr val="tx1"/>
                                </a:solidFill>
                                <a:latin typeface="Cambria Math" panose="02040503050406030204" pitchFamily="18" charset="0"/>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a:solidFill>
                                          <a:schemeClr val="tx1"/>
                                        </a:solidFill>
                                        <a:latin typeface="Cambria Math" panose="02040503050406030204" pitchFamily="18" charset="0"/>
                                        <a:ea typeface="Cambria Math" panose="02040503050406030204" pitchFamily="18" charset="0"/>
                                      </a:rPr>
                                      <m:t>𝜇</m:t>
                                    </m:r>
                                  </m:e>
                                </m:acc>
                              </m:e>
                              <m:sub>
                                <m:r>
                                  <a:rPr lang="en-IN" sz="2400" i="1">
                                    <a:solidFill>
                                      <a:schemeClr val="tx1"/>
                                    </a:solidFill>
                                    <a:latin typeface="Cambria Math" panose="02040503050406030204" pitchFamily="18" charset="0"/>
                                    <a:ea typeface="Cambria Math" panose="02040503050406030204" pitchFamily="18" charset="0"/>
                                  </a:rPr>
                                  <m:t>𝑋</m:t>
                                </m:r>
                              </m:sub>
                            </m:sSub>
                          </m:e>
                        </m:d>
                      </m:e>
                    </m:nary>
                    <m:d>
                      <m:dPr>
                        <m:ctrlPr>
                          <a:rPr lang="en-IN" sz="2400" b="0" i="1" dirty="0" smtClean="0">
                            <a:solidFill>
                              <a:schemeClr val="tx1"/>
                            </a:solidFill>
                            <a:latin typeface="Cambria Math" panose="02040503050406030204" pitchFamily="18" charset="0"/>
                            <a:ea typeface="Cambria Math" panose="02040503050406030204" pitchFamily="18" charset="0"/>
                          </a:rPr>
                        </m:ctrlPr>
                      </m:dPr>
                      <m:e>
                        <m:sSub>
                          <m:sSubPr>
                            <m:ctrlPr>
                              <a:rPr lang="en-IN" sz="2400" i="1" dirty="0">
                                <a:solidFill>
                                  <a:schemeClr val="tx1"/>
                                </a:solidFill>
                                <a:latin typeface="Cambria Math" panose="02040503050406030204" pitchFamily="18" charset="0"/>
                                <a:ea typeface="Cambria Math" panose="02040503050406030204" pitchFamily="18" charset="0"/>
                              </a:rPr>
                            </m:ctrlPr>
                          </m:sSubPr>
                          <m:e>
                            <m:r>
                              <a:rPr lang="en-IN" sz="2400" b="0" i="1" dirty="0" smtClean="0">
                                <a:solidFill>
                                  <a:schemeClr val="tx1"/>
                                </a:solidFill>
                                <a:latin typeface="Cambria Math" panose="02040503050406030204" pitchFamily="18" charset="0"/>
                                <a:ea typeface="Cambria Math" panose="02040503050406030204" pitchFamily="18" charset="0"/>
                              </a:rPr>
                              <m:t>𝑦</m:t>
                            </m:r>
                          </m:e>
                          <m:sub>
                            <m:r>
                              <a:rPr lang="en-IN" sz="2400" dirty="0">
                                <a:solidFill>
                                  <a:schemeClr val="tx1"/>
                                </a:solidFill>
                                <a:latin typeface="Cambria Math" panose="02040503050406030204" pitchFamily="18" charset="0"/>
                                <a:ea typeface="Cambria Math" panose="02040503050406030204" pitchFamily="18" charset="0"/>
                              </a:rPr>
                              <m:t>𝑖</m:t>
                            </m:r>
                          </m:sub>
                        </m:sSub>
                        <m:r>
                          <a:rPr lang="en-IN" sz="2400" i="1" dirty="0">
                            <a:solidFill>
                              <a:schemeClr val="tx1"/>
                            </a:solidFill>
                            <a:latin typeface="Cambria Math" panose="02040503050406030204" pitchFamily="18" charset="0"/>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a:solidFill>
                                      <a:schemeClr val="tx1"/>
                                    </a:solidFill>
                                    <a:latin typeface="Cambria Math" panose="02040503050406030204" pitchFamily="18" charset="0"/>
                                    <a:ea typeface="Cambria Math" panose="02040503050406030204" pitchFamily="18" charset="0"/>
                                  </a:rPr>
                                  <m:t>𝜇</m:t>
                                </m:r>
                              </m:e>
                            </m:acc>
                          </m:e>
                          <m:sub>
                            <m:r>
                              <a:rPr lang="en-IN" sz="2400" b="0" i="1" smtClean="0">
                                <a:solidFill>
                                  <a:schemeClr val="tx1"/>
                                </a:solidFill>
                                <a:latin typeface="Cambria Math" panose="02040503050406030204" pitchFamily="18" charset="0"/>
                                <a:ea typeface="Cambria Math" panose="02040503050406030204" pitchFamily="18" charset="0"/>
                              </a:rPr>
                              <m:t>𝑌</m:t>
                            </m:r>
                          </m:sub>
                        </m:sSub>
                      </m:e>
                    </m:d>
                  </m:oMath>
                </a14:m>
                <a:endParaRPr lang="en-IN" sz="2400" dirty="0" smtClean="0">
                  <a:solidFill>
                    <a:schemeClr val="tx1"/>
                  </a:solidFill>
                  <a:latin typeface="+mj-lt"/>
                  <a:ea typeface="Cambria Math" panose="02040503050406030204" pitchFamily="18" charset="0"/>
                </a:endParaRPr>
              </a:p>
              <a:p>
                <a:r>
                  <a:rPr lang="en-IN" sz="2400" b="1" dirty="0" smtClean="0">
                    <a:solidFill>
                      <a:schemeClr val="tx1"/>
                    </a:solidFill>
                    <a:latin typeface="+mj-lt"/>
                    <a:ea typeface="Cambria Math" panose="02040503050406030204" pitchFamily="18" charset="0"/>
                  </a:rPr>
                  <a:t>Method </a:t>
                </a:r>
                <a:r>
                  <a:rPr lang="en-IN" sz="2400" b="1" dirty="0">
                    <a:solidFill>
                      <a:schemeClr val="tx1"/>
                    </a:solidFill>
                    <a:latin typeface="+mj-lt"/>
                    <a:ea typeface="Cambria Math" panose="02040503050406030204" pitchFamily="18" charset="0"/>
                  </a:rPr>
                  <a:t>2</a:t>
                </a:r>
                <a:r>
                  <a:rPr lang="en-IN" sz="2400" dirty="0">
                    <a:solidFill>
                      <a:schemeClr val="tx1"/>
                    </a:solidFill>
                    <a:latin typeface="+mj-lt"/>
                    <a:ea typeface="Cambria Math" panose="02040503050406030204" pitchFamily="18" charset="0"/>
                  </a:rPr>
                  <a:t>: First calculate </a:t>
                </a:r>
                <a14:m>
                  <m:oMath xmlns:m="http://schemas.openxmlformats.org/officeDocument/2006/math">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b="0" i="1" smtClean="0">
                            <a:solidFill>
                              <a:schemeClr val="tx1"/>
                            </a:solidFill>
                            <a:latin typeface="Cambria Math" panose="02040503050406030204" pitchFamily="18" charset="0"/>
                            <a:ea typeface="Cambria Math" panose="02040503050406030204" pitchFamily="18" charset="0"/>
                          </a:rPr>
                          <m:t>𝑐</m:t>
                        </m:r>
                      </m:e>
                    </m:acc>
                    <m:r>
                      <a:rPr lang="en-IN" sz="2400" i="1" dirty="0">
                        <a:solidFill>
                          <a:schemeClr val="tx1"/>
                        </a:solidFill>
                        <a:latin typeface="Cambria Math" panose="02040503050406030204" pitchFamily="18" charset="0"/>
                        <a:ea typeface="Cambria Math" panose="02040503050406030204" pitchFamily="18" charset="0"/>
                      </a:rPr>
                      <m:t>=</m:t>
                    </m:r>
                    <m:f>
                      <m:fPr>
                        <m:ctrlPr>
                          <a:rPr lang="en-IN" sz="2400" i="1" dirty="0">
                            <a:solidFill>
                              <a:schemeClr val="tx1"/>
                            </a:solidFill>
                            <a:latin typeface="Cambria Math" panose="02040503050406030204" pitchFamily="18" charset="0"/>
                            <a:ea typeface="Cambria Math" panose="02040503050406030204" pitchFamily="18" charset="0"/>
                          </a:rPr>
                        </m:ctrlPr>
                      </m:fPr>
                      <m:num>
                        <m:r>
                          <a:rPr lang="en-IN" sz="2400" dirty="0">
                            <a:solidFill>
                              <a:schemeClr val="tx1"/>
                            </a:solidFill>
                            <a:latin typeface="Cambria Math" panose="02040503050406030204" pitchFamily="18" charset="0"/>
                            <a:ea typeface="Cambria Math" panose="02040503050406030204" pitchFamily="18" charset="0"/>
                          </a:rPr>
                          <m:t>1</m:t>
                        </m:r>
                      </m:num>
                      <m:den>
                        <m:r>
                          <a:rPr lang="en-IN" sz="2400" dirty="0">
                            <a:solidFill>
                              <a:schemeClr val="tx1"/>
                            </a:solidFill>
                            <a:latin typeface="Cambria Math" panose="02040503050406030204" pitchFamily="18" charset="0"/>
                            <a:ea typeface="Cambria Math" panose="02040503050406030204" pitchFamily="18" charset="0"/>
                          </a:rPr>
                          <m:t>𝑛</m:t>
                        </m:r>
                      </m:den>
                    </m:f>
                    <m:nary>
                      <m:naryPr>
                        <m:chr m:val="∑"/>
                        <m:limLoc m:val="subSup"/>
                        <m:ctrlPr>
                          <a:rPr lang="en-IN" sz="2400" i="1" dirty="0">
                            <a:solidFill>
                              <a:schemeClr val="tx1"/>
                            </a:solidFill>
                            <a:latin typeface="Cambria Math" panose="02040503050406030204" pitchFamily="18" charset="0"/>
                            <a:ea typeface="Cambria Math" panose="02040503050406030204" pitchFamily="18" charset="0"/>
                          </a:rPr>
                        </m:ctrlPr>
                      </m:naryPr>
                      <m:sub>
                        <m:r>
                          <m:rPr>
                            <m:brk m:alnAt="25"/>
                          </m:rPr>
                          <a:rPr lang="en-IN" sz="2400" dirty="0">
                            <a:solidFill>
                              <a:schemeClr val="tx1"/>
                            </a:solidFill>
                            <a:latin typeface="Cambria Math" panose="02040503050406030204" pitchFamily="18" charset="0"/>
                            <a:ea typeface="Cambria Math" panose="02040503050406030204" pitchFamily="18" charset="0"/>
                          </a:rPr>
                          <m:t>𝑖</m:t>
                        </m:r>
                        <m:r>
                          <a:rPr lang="en-IN" sz="2400" dirty="0">
                            <a:solidFill>
                              <a:schemeClr val="tx1"/>
                            </a:solidFill>
                            <a:latin typeface="Cambria Math" panose="02040503050406030204" pitchFamily="18" charset="0"/>
                            <a:ea typeface="Cambria Math" panose="02040503050406030204" pitchFamily="18" charset="0"/>
                          </a:rPr>
                          <m:t>=1</m:t>
                        </m:r>
                      </m:sub>
                      <m:sup>
                        <m:r>
                          <a:rPr lang="en-IN" sz="2400" dirty="0">
                            <a:solidFill>
                              <a:schemeClr val="tx1"/>
                            </a:solidFill>
                            <a:latin typeface="Cambria Math" panose="02040503050406030204" pitchFamily="18" charset="0"/>
                            <a:ea typeface="Cambria Math" panose="02040503050406030204" pitchFamily="18" charset="0"/>
                          </a:rPr>
                          <m:t>𝑛</m:t>
                        </m:r>
                      </m:sup>
                      <m:e>
                        <m:sSub>
                          <m:sSubPr>
                            <m:ctrlPr>
                              <a:rPr lang="en-IN" sz="2400" b="0" i="1" dirty="0" smtClean="0">
                                <a:solidFill>
                                  <a:schemeClr val="tx1"/>
                                </a:solidFill>
                                <a:latin typeface="Cambria Math" panose="02040503050406030204" pitchFamily="18" charset="0"/>
                                <a:ea typeface="Cambria Math" panose="02040503050406030204" pitchFamily="18" charset="0"/>
                              </a:rPr>
                            </m:ctrlPr>
                          </m:sSubPr>
                          <m:e>
                            <m:r>
                              <a:rPr lang="en-IN" sz="2400" b="0" i="1" dirty="0" smtClean="0">
                                <a:solidFill>
                                  <a:schemeClr val="tx1"/>
                                </a:solidFill>
                                <a:latin typeface="Cambria Math" panose="02040503050406030204" pitchFamily="18" charset="0"/>
                                <a:ea typeface="Cambria Math" panose="02040503050406030204" pitchFamily="18" charset="0"/>
                              </a:rPr>
                              <m:t>𝑥</m:t>
                            </m:r>
                          </m:e>
                          <m:sub>
                            <m:r>
                              <a:rPr lang="en-IN" sz="2400" b="0" i="1" dirty="0" smtClean="0">
                                <a:solidFill>
                                  <a:schemeClr val="tx1"/>
                                </a:solidFill>
                                <a:latin typeface="Cambria Math" panose="02040503050406030204" pitchFamily="18" charset="0"/>
                                <a:ea typeface="Cambria Math" panose="02040503050406030204" pitchFamily="18" charset="0"/>
                              </a:rPr>
                              <m:t>𝑖</m:t>
                            </m:r>
                          </m:sub>
                        </m:sSub>
                        <m:sSub>
                          <m:sSubPr>
                            <m:ctrlPr>
                              <a:rPr lang="en-IN" sz="2400" b="0" i="1" dirty="0" smtClean="0">
                                <a:solidFill>
                                  <a:schemeClr val="tx1"/>
                                </a:solidFill>
                                <a:latin typeface="Cambria Math" panose="02040503050406030204" pitchFamily="18" charset="0"/>
                                <a:ea typeface="Cambria Math" panose="02040503050406030204" pitchFamily="18" charset="0"/>
                              </a:rPr>
                            </m:ctrlPr>
                          </m:sSubPr>
                          <m:e>
                            <m:r>
                              <a:rPr lang="en-IN" sz="2400" b="0" i="1" dirty="0" smtClean="0">
                                <a:solidFill>
                                  <a:schemeClr val="tx1"/>
                                </a:solidFill>
                                <a:latin typeface="Cambria Math" panose="02040503050406030204" pitchFamily="18" charset="0"/>
                                <a:ea typeface="Cambria Math" panose="02040503050406030204" pitchFamily="18" charset="0"/>
                              </a:rPr>
                              <m:t>𝑦</m:t>
                            </m:r>
                          </m:e>
                          <m:sub>
                            <m:r>
                              <a:rPr lang="en-IN" sz="2400" b="0" i="1" dirty="0" smtClean="0">
                                <a:solidFill>
                                  <a:schemeClr val="tx1"/>
                                </a:solidFill>
                                <a:latin typeface="Cambria Math" panose="02040503050406030204" pitchFamily="18" charset="0"/>
                                <a:ea typeface="Cambria Math" panose="02040503050406030204" pitchFamily="18" charset="0"/>
                              </a:rPr>
                              <m:t>𝑖</m:t>
                            </m:r>
                          </m:sub>
                        </m:sSub>
                      </m:e>
                    </m:nary>
                  </m:oMath>
                </a14:m>
                <a:r>
                  <a:rPr lang="en-IN" sz="2400" dirty="0">
                    <a:solidFill>
                      <a:schemeClr val="tx1"/>
                    </a:solidFill>
                    <a:latin typeface="+mj-lt"/>
                    <a:ea typeface="Cambria Math" panose="02040503050406030204" pitchFamily="18" charset="0"/>
                  </a:rPr>
                  <a:t> and </a:t>
                </a:r>
                <a:r>
                  <a:rPr lang="en-IN" sz="2400" dirty="0" smtClean="0">
                    <a:solidFill>
                      <a:schemeClr val="tx1"/>
                    </a:solidFill>
                    <a:latin typeface="+mj-lt"/>
                    <a:ea typeface="Cambria Math" panose="02040503050406030204" pitchFamily="18" charset="0"/>
                  </a:rPr>
                  <a:t>get </a:t>
                </a:r>
                <a14:m>
                  <m:oMath xmlns:m="http://schemas.openxmlformats.org/officeDocument/2006/math">
                    <m:acc>
                      <m:accPr>
                        <m:chr m:val="̂"/>
                        <m:ctrlPr>
                          <a:rPr lang="en-IN" sz="2400" i="1" dirty="0">
                            <a:solidFill>
                              <a:schemeClr val="tx1"/>
                            </a:solidFill>
                            <a:latin typeface="Cambria Math" panose="02040503050406030204" pitchFamily="18" charset="0"/>
                            <a:ea typeface="Cambria Math" panose="02040503050406030204" pitchFamily="18" charset="0"/>
                          </a:rPr>
                        </m:ctrlPr>
                      </m:accPr>
                      <m:e>
                        <m:r>
                          <m:rPr>
                            <m:sty m:val="p"/>
                          </m:rPr>
                          <a:rPr lang="en-IN" sz="2400" dirty="0">
                            <a:solidFill>
                              <a:schemeClr val="tx1"/>
                            </a:solidFill>
                            <a:latin typeface="Cambria Math" panose="02040503050406030204" pitchFamily="18" charset="0"/>
                            <a:ea typeface="Cambria Math" panose="02040503050406030204" pitchFamily="18" charset="0"/>
                          </a:rPr>
                          <m:t>Cov</m:t>
                        </m:r>
                      </m:e>
                    </m:acc>
                    <m:d>
                      <m:dPr>
                        <m:ctrlPr>
                          <a:rPr lang="en-IN" sz="2400" i="1" dirty="0">
                            <a:solidFill>
                              <a:schemeClr val="tx1"/>
                            </a:solidFill>
                            <a:latin typeface="Cambria Math" panose="02040503050406030204" pitchFamily="18" charset="0"/>
                          </a:rPr>
                        </m:ctrlPr>
                      </m:dPr>
                      <m:e>
                        <m:r>
                          <a:rPr lang="en-IN" sz="2400" i="1" dirty="0">
                            <a:solidFill>
                              <a:schemeClr val="tx1"/>
                            </a:solidFill>
                            <a:latin typeface="Cambria Math" panose="02040503050406030204" pitchFamily="18" charset="0"/>
                          </a:rPr>
                          <m:t>𝑋</m:t>
                        </m:r>
                        <m:r>
                          <a:rPr lang="en-IN" sz="2400" i="1" dirty="0">
                            <a:solidFill>
                              <a:schemeClr val="tx1"/>
                            </a:solidFill>
                            <a:latin typeface="Cambria Math" panose="02040503050406030204" pitchFamily="18" charset="0"/>
                          </a:rPr>
                          <m:t>,</m:t>
                        </m:r>
                        <m:r>
                          <a:rPr lang="en-IN" sz="2400" i="1" dirty="0">
                            <a:solidFill>
                              <a:schemeClr val="tx1"/>
                            </a:solidFill>
                            <a:latin typeface="Cambria Math" panose="02040503050406030204" pitchFamily="18" charset="0"/>
                          </a:rPr>
                          <m:t>𝑌</m:t>
                        </m:r>
                      </m:e>
                    </m:d>
                    <m:r>
                      <a:rPr lang="en-IN" sz="2400" i="1">
                        <a:solidFill>
                          <a:schemeClr val="tx1"/>
                        </a:solidFill>
                        <a:latin typeface="Cambria Math" panose="02040503050406030204" pitchFamily="18" charset="0"/>
                        <a:ea typeface="Cambria Math" panose="02040503050406030204" pitchFamily="18" charset="0"/>
                      </a:rPr>
                      <m:t>=</m:t>
                    </m:r>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b="0" i="1" smtClean="0">
                            <a:solidFill>
                              <a:schemeClr val="tx1"/>
                            </a:solidFill>
                            <a:latin typeface="Cambria Math" panose="02040503050406030204" pitchFamily="18" charset="0"/>
                            <a:ea typeface="Cambria Math" panose="02040503050406030204" pitchFamily="18" charset="0"/>
                          </a:rPr>
                          <m:t>𝑐</m:t>
                        </m:r>
                      </m:e>
                    </m:acc>
                    <m:r>
                      <a:rPr lang="en-IN" sz="2400" i="1">
                        <a:solidFill>
                          <a:schemeClr val="tx1"/>
                        </a:solidFill>
                        <a:latin typeface="Cambria Math" panose="02040503050406030204" pitchFamily="18" charset="0"/>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a:solidFill>
                                  <a:schemeClr val="tx1"/>
                                </a:solidFill>
                                <a:latin typeface="Cambria Math" panose="02040503050406030204" pitchFamily="18" charset="0"/>
                                <a:ea typeface="Cambria Math" panose="02040503050406030204" pitchFamily="18" charset="0"/>
                              </a:rPr>
                              <m:t>𝜇</m:t>
                            </m:r>
                          </m:e>
                        </m:acc>
                      </m:e>
                      <m:sub>
                        <m:r>
                          <a:rPr lang="en-IN" sz="2400" i="1">
                            <a:solidFill>
                              <a:schemeClr val="tx1"/>
                            </a:solidFill>
                            <a:latin typeface="Cambria Math" panose="02040503050406030204" pitchFamily="18" charset="0"/>
                            <a:ea typeface="Cambria Math" panose="02040503050406030204" pitchFamily="18" charset="0"/>
                          </a:rPr>
                          <m:t>𝑋</m:t>
                        </m:r>
                      </m:sub>
                    </m:sSub>
                    <m:sSub>
                      <m:sSubPr>
                        <m:ctrlPr>
                          <a:rPr lang="en-IN" sz="2400" i="1">
                            <a:solidFill>
                              <a:schemeClr val="tx1"/>
                            </a:solidFill>
                            <a:latin typeface="Cambria Math" panose="02040503050406030204" pitchFamily="18" charset="0"/>
                            <a:ea typeface="Cambria Math" panose="02040503050406030204" pitchFamily="18" charset="0"/>
                          </a:rPr>
                        </m:ctrlPr>
                      </m:sSubPr>
                      <m:e>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a:solidFill>
                                  <a:schemeClr val="tx1"/>
                                </a:solidFill>
                                <a:latin typeface="Cambria Math" panose="02040503050406030204" pitchFamily="18" charset="0"/>
                                <a:ea typeface="Cambria Math" panose="02040503050406030204" pitchFamily="18" charset="0"/>
                              </a:rPr>
                              <m:t>𝜇</m:t>
                            </m:r>
                          </m:e>
                        </m:acc>
                      </m:e>
                      <m:sub>
                        <m:r>
                          <a:rPr lang="en-IN" sz="2400" b="0" i="1" smtClean="0">
                            <a:solidFill>
                              <a:schemeClr val="tx1"/>
                            </a:solidFill>
                            <a:latin typeface="Cambria Math" panose="02040503050406030204" pitchFamily="18" charset="0"/>
                            <a:ea typeface="Cambria Math" panose="02040503050406030204" pitchFamily="18" charset="0"/>
                          </a:rPr>
                          <m:t>𝑌</m:t>
                        </m:r>
                      </m:sub>
                    </m:sSub>
                  </m:oMath>
                </a14:m>
                <a:endParaRPr lang="en-IN" sz="2400" dirty="0" smtClean="0">
                  <a:solidFill>
                    <a:schemeClr val="tx1"/>
                  </a:solidFill>
                  <a:latin typeface="+mj-lt"/>
                  <a:ea typeface="Cambria Math" panose="02040503050406030204" pitchFamily="18" charset="0"/>
                </a:endParaRPr>
              </a:p>
              <a:p>
                <a:r>
                  <a:rPr lang="en-IN" sz="2400" dirty="0" smtClean="0">
                    <a:solidFill>
                      <a:schemeClr val="tx1"/>
                    </a:solidFill>
                    <a:latin typeface="+mj-lt"/>
                    <a:ea typeface="Cambria Math" panose="02040503050406030204" pitchFamily="18" charset="0"/>
                  </a:rPr>
                  <a:t>Just as before, both </a:t>
                </a:r>
                <a:r>
                  <a:rPr lang="en-IN" sz="2400" dirty="0">
                    <a:solidFill>
                      <a:schemeClr val="tx1"/>
                    </a:solidFill>
                    <a:latin typeface="+mj-lt"/>
                    <a:ea typeface="Cambria Math" panose="02040503050406030204" pitchFamily="18" charset="0"/>
                  </a:rPr>
                  <a:t>methods always give the same </a:t>
                </a:r>
                <a:r>
                  <a:rPr lang="en-IN" sz="2400" dirty="0" smtClean="0">
                    <a:solidFill>
                      <a:schemeClr val="tx1"/>
                    </a:solidFill>
                    <a:latin typeface="+mj-lt"/>
                    <a:ea typeface="Cambria Math" panose="02040503050406030204" pitchFamily="18" charset="0"/>
                  </a:rPr>
                  <a:t>answer. Method 2 useful when </a:t>
                </a:r>
                <a:r>
                  <a:rPr lang="en-IN" sz="2400" dirty="0">
                    <a:solidFill>
                      <a:schemeClr val="tx1"/>
                    </a:solidFill>
                    <a:latin typeface="+mj-lt"/>
                    <a:ea typeface="Cambria Math" panose="02040503050406030204" pitchFamily="18" charset="0"/>
                  </a:rPr>
                  <a:t>data not available all at </a:t>
                </a:r>
                <a:r>
                  <a:rPr lang="en-IN" sz="2400" dirty="0" smtClean="0">
                    <a:solidFill>
                      <a:schemeClr val="tx1"/>
                    </a:solidFill>
                    <a:latin typeface="+mj-lt"/>
                    <a:ea typeface="Cambria Math" panose="02040503050406030204" pitchFamily="18" charset="0"/>
                  </a:rPr>
                  <a:t>once but can be bad </a:t>
                </a:r>
                <a:r>
                  <a:rPr lang="en-IN" sz="2400" dirty="0">
                    <a:solidFill>
                      <a:schemeClr val="tx1"/>
                    </a:solidFill>
                    <a:latin typeface="+mj-lt"/>
                    <a:ea typeface="Cambria Math" panose="02040503050406030204" pitchFamily="18" charset="0"/>
                  </a:rPr>
                  <a:t>if </a:t>
                </a:r>
                <a14:m>
                  <m:oMath xmlns:m="http://schemas.openxmlformats.org/officeDocument/2006/math">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b="0" i="1" smtClean="0">
                            <a:solidFill>
                              <a:schemeClr val="tx1"/>
                            </a:solidFill>
                            <a:latin typeface="Cambria Math" panose="02040503050406030204" pitchFamily="18" charset="0"/>
                            <a:ea typeface="Cambria Math" panose="02040503050406030204" pitchFamily="18" charset="0"/>
                          </a:rPr>
                          <m:t>𝑐</m:t>
                        </m:r>
                      </m:e>
                    </m:acc>
                  </m:oMath>
                </a14:m>
                <a:r>
                  <a:rPr lang="en-IN" sz="2400" dirty="0">
                    <a:solidFill>
                      <a:schemeClr val="tx1"/>
                    </a:solidFill>
                    <a:latin typeface="+mj-lt"/>
                    <a:ea typeface="Cambria Math" panose="02040503050406030204" pitchFamily="18" charset="0"/>
                  </a:rPr>
                  <a:t> </a:t>
                </a:r>
                <a:r>
                  <a:rPr lang="en-IN" sz="2400" dirty="0" smtClean="0">
                    <a:solidFill>
                      <a:schemeClr val="tx1"/>
                    </a:solidFill>
                    <a:latin typeface="+mj-lt"/>
                    <a:ea typeface="Cambria Math" panose="02040503050406030204" pitchFamily="18" charset="0"/>
                  </a:rPr>
                  <a:t>and </a:t>
                </a:r>
                <a14:m>
                  <m:oMath xmlns:m="http://schemas.openxmlformats.org/officeDocument/2006/math">
                    <m:sSub>
                      <m:sSubPr>
                        <m:ctrlPr>
                          <a:rPr lang="en-IN" sz="2400" i="1">
                            <a:solidFill>
                              <a:schemeClr val="tx1"/>
                            </a:solidFill>
                            <a:latin typeface="Cambria Math" panose="02040503050406030204" pitchFamily="18" charset="0"/>
                            <a:ea typeface="Cambria Math" panose="02040503050406030204" pitchFamily="18" charset="0"/>
                          </a:rPr>
                        </m:ctrlPr>
                      </m:sSubPr>
                      <m:e>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a:solidFill>
                                  <a:schemeClr val="tx1"/>
                                </a:solidFill>
                                <a:latin typeface="Cambria Math" panose="02040503050406030204" pitchFamily="18" charset="0"/>
                                <a:ea typeface="Cambria Math" panose="02040503050406030204" pitchFamily="18" charset="0"/>
                              </a:rPr>
                              <m:t>𝜇</m:t>
                            </m:r>
                          </m:e>
                        </m:acc>
                      </m:e>
                      <m:sub>
                        <m:r>
                          <a:rPr lang="en-IN" sz="2400" i="1">
                            <a:solidFill>
                              <a:schemeClr val="tx1"/>
                            </a:solidFill>
                            <a:latin typeface="Cambria Math" panose="02040503050406030204" pitchFamily="18" charset="0"/>
                            <a:ea typeface="Cambria Math" panose="02040503050406030204" pitchFamily="18" charset="0"/>
                          </a:rPr>
                          <m:t>𝑋</m:t>
                        </m:r>
                      </m:sub>
                    </m:sSub>
                    <m:sSub>
                      <m:sSubPr>
                        <m:ctrlPr>
                          <a:rPr lang="en-IN" sz="2400" i="1">
                            <a:solidFill>
                              <a:schemeClr val="tx1"/>
                            </a:solidFill>
                            <a:latin typeface="Cambria Math" panose="02040503050406030204" pitchFamily="18" charset="0"/>
                            <a:ea typeface="Cambria Math" panose="02040503050406030204" pitchFamily="18" charset="0"/>
                          </a:rPr>
                        </m:ctrlPr>
                      </m:sSubPr>
                      <m:e>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a:solidFill>
                                  <a:schemeClr val="tx1"/>
                                </a:solidFill>
                                <a:latin typeface="Cambria Math" panose="02040503050406030204" pitchFamily="18" charset="0"/>
                                <a:ea typeface="Cambria Math" panose="02040503050406030204" pitchFamily="18" charset="0"/>
                              </a:rPr>
                              <m:t>𝜇</m:t>
                            </m:r>
                          </m:e>
                        </m:acc>
                      </m:e>
                      <m:sub>
                        <m:r>
                          <a:rPr lang="en-IN" sz="2400" i="1">
                            <a:solidFill>
                              <a:schemeClr val="tx1"/>
                            </a:solidFill>
                            <a:latin typeface="Cambria Math" panose="02040503050406030204" pitchFamily="18" charset="0"/>
                            <a:ea typeface="Cambria Math" panose="02040503050406030204" pitchFamily="18" charset="0"/>
                          </a:rPr>
                          <m:t>𝑌</m:t>
                        </m:r>
                      </m:sub>
                    </m:sSub>
                  </m:oMath>
                </a14:m>
                <a:r>
                  <a:rPr lang="en-IN" sz="2400" dirty="0" smtClean="0">
                    <a:solidFill>
                      <a:schemeClr val="tx1"/>
                    </a:solidFill>
                    <a:latin typeface="+mj-lt"/>
                    <a:ea typeface="Cambria Math" panose="02040503050406030204" pitchFamily="18" charset="0"/>
                  </a:rPr>
                  <a:t> are </a:t>
                </a:r>
                <a:r>
                  <a:rPr lang="en-IN" sz="2400" dirty="0">
                    <a:solidFill>
                      <a:schemeClr val="tx1"/>
                    </a:solidFill>
                    <a:latin typeface="+mj-lt"/>
                    <a:ea typeface="Cambria Math" panose="02040503050406030204" pitchFamily="18" charset="0"/>
                  </a:rPr>
                  <a:t>both very </a:t>
                </a:r>
                <a:r>
                  <a:rPr lang="en-IN" sz="2400" dirty="0" smtClean="0">
                    <a:solidFill>
                      <a:schemeClr val="tx1"/>
                    </a:solidFill>
                    <a:latin typeface="+mj-lt"/>
                    <a:ea typeface="Cambria Math" panose="02040503050406030204" pitchFamily="18" charset="0"/>
                  </a:rPr>
                  <a:t>large in magnitude but close together as well</a:t>
                </a:r>
                <a:endParaRPr lang="en-IN" sz="2400" dirty="0">
                  <a:solidFill>
                    <a:schemeClr val="tx1"/>
                  </a:solidFill>
                  <a:latin typeface="+mj-lt"/>
                  <a:ea typeface="Cambria Math" panose="02040503050406030204" pitchFamily="18" charset="0"/>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495110" y="211884"/>
                <a:ext cx="9702516" cy="4275928"/>
              </a:xfrm>
              <a:prstGeom prst="wedgeRectCallout">
                <a:avLst>
                  <a:gd name="adj1" fmla="val 59594"/>
                  <a:gd name="adj2" fmla="val -12551"/>
                </a:avLst>
              </a:prstGeom>
              <a:blipFill>
                <a:blip r:embed="rId4"/>
                <a:stretch>
                  <a:fillRect l="-685" t="-424" b="-2687"/>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81988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right)">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Variance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746376"/>
              </a:xfrm>
            </p:spPr>
            <p:txBody>
              <a:bodyPr/>
              <a:lstStyle/>
              <a:p>
                <a:r>
                  <a:rPr lang="en-IN" dirty="0" smtClean="0"/>
                  <a:t>Suppose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oMath>
                </a14:m>
                <a:r>
                  <a:rPr lang="en-IN" dirty="0" smtClean="0"/>
                  <a:t> are any two constants and </a:t>
                </a:r>
                <a14:m>
                  <m:oMath xmlns:m="http://schemas.openxmlformats.org/officeDocument/2006/math">
                    <m:r>
                      <a:rPr lang="en-IN" i="1">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dirty="0" smtClean="0"/>
                  <a:t> are any two </a:t>
                </a:r>
                <a:r>
                  <a:rPr lang="en-IN" dirty="0" err="1" smtClean="0"/>
                  <a:t>r.v.s</a:t>
                </a:r>
                <a:r>
                  <a:rPr lang="en-IN" dirty="0" smtClean="0"/>
                  <a:t>, then</a:t>
                </a:r>
              </a:p>
              <a:p>
                <a:r>
                  <a:rPr lang="en-IN" b="1" dirty="0"/>
                  <a:t>Constant Rule</a:t>
                </a:r>
                <a:r>
                  <a:rPr lang="en-IN" dirty="0"/>
                  <a:t>: </a:t>
                </a:r>
                <a14:m>
                  <m:oMath xmlns:m="http://schemas.openxmlformats.org/officeDocument/2006/math">
                    <m:r>
                      <a:rPr lang="en-IN" i="1">
                        <a:latin typeface="Cambria Math" panose="02040503050406030204" pitchFamily="18" charset="0"/>
                        <a:ea typeface="Cambria Math" panose="02040503050406030204" pitchFamily="18" charset="0"/>
                      </a:rPr>
                      <m:t>𝕍</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𝑐</m:t>
                        </m:r>
                      </m:e>
                    </m:d>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0</m:t>
                    </m:r>
                  </m:oMath>
                </a14:m>
                <a:r>
                  <a:rPr lang="en-IN" dirty="0" smtClean="0"/>
                  <a:t> i.e. if </a:t>
                </a:r>
                <a14:m>
                  <m:oMath xmlns:m="http://schemas.openxmlformats.org/officeDocument/2006/math">
                    <m:r>
                      <a:rPr lang="en-IN" b="0" i="1" smtClean="0">
                        <a:latin typeface="Cambria Math" panose="02040503050406030204" pitchFamily="18" charset="0"/>
                      </a:rPr>
                      <m:t>𝑍</m:t>
                    </m:r>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dirty="0" smtClean="0"/>
                  <a:t> is a constant </a:t>
                </a:r>
                <a:r>
                  <a:rPr lang="en-IN" dirty="0" err="1" smtClean="0"/>
                  <a:t>r.v</a:t>
                </a:r>
                <a:r>
                  <a:rPr lang="en-IN" dirty="0" smtClean="0"/>
                  <a:t>. then </a:t>
                </a:r>
                <a14:m>
                  <m:oMath xmlns:m="http://schemas.openxmlformats.org/officeDocument/2006/math">
                    <m:r>
                      <a:rPr lang="en-IN" i="1">
                        <a:latin typeface="Cambria Math" panose="02040503050406030204" pitchFamily="18" charset="0"/>
                        <a:ea typeface="Cambria Math" panose="02040503050406030204" pitchFamily="18" charset="0"/>
                      </a:rPr>
                      <m:t>𝕍</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𝑍</m:t>
                        </m:r>
                      </m:e>
                    </m:d>
                    <m:r>
                      <a:rPr lang="en-IN" i="1">
                        <a:latin typeface="Cambria Math" panose="02040503050406030204" pitchFamily="18" charset="0"/>
                        <a:ea typeface="Cambria Math" panose="02040503050406030204" pitchFamily="18" charset="0"/>
                      </a:rPr>
                      <m:t>=0</m:t>
                    </m:r>
                  </m:oMath>
                </a14:m>
                <a:endParaRPr lang="en-IN" dirty="0" smtClean="0"/>
              </a:p>
              <a:p>
                <a:pPr lvl="2"/>
                <a:r>
                  <a:rPr lang="en-IN" dirty="0" smtClean="0"/>
                  <a:t>Seems </a:t>
                </a:r>
                <a:r>
                  <a:rPr lang="en-IN" dirty="0"/>
                  <a:t>intuitive since a constant </a:t>
                </a:r>
                <a:r>
                  <a:rPr lang="en-IN" dirty="0" err="1"/>
                  <a:t>r.v</a:t>
                </a:r>
                <a:r>
                  <a:rPr lang="en-IN" dirty="0"/>
                  <a:t>. does not </a:t>
                </a:r>
                <a:r>
                  <a:rPr lang="en-IN" i="0" dirty="0"/>
                  <a:t>vary</a:t>
                </a:r>
                <a:r>
                  <a:rPr lang="en-IN" dirty="0"/>
                  <a:t> at all i.e. </a:t>
                </a:r>
                <a:r>
                  <a:rPr lang="en-IN" dirty="0" smtClean="0"/>
                  <a:t>zero variance</a:t>
                </a:r>
              </a:p>
              <a:p>
                <a:r>
                  <a:rPr lang="en-IN" b="1" dirty="0" smtClean="0"/>
                  <a:t>Scaling Rule</a:t>
                </a:r>
                <a:r>
                  <a:rPr lang="en-IN" dirty="0" smtClean="0"/>
                  <a:t>: </a:t>
                </a:r>
                <a14:m>
                  <m:oMath xmlns:m="http://schemas.openxmlformats.org/officeDocument/2006/math">
                    <m:r>
                      <a:rPr lang="en-IN" i="1" smtClean="0">
                        <a:latin typeface="Cambria Math" panose="02040503050406030204" pitchFamily="18" charset="0"/>
                        <a:ea typeface="Cambria Math" panose="02040503050406030204" pitchFamily="18" charset="0"/>
                      </a:rPr>
                      <m:t>𝕍</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𝑐</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𝑋</m:t>
                        </m:r>
                      </m:e>
                    </m:d>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𝑐</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𝕍</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e>
                    </m:d>
                  </m:oMath>
                </a14:m>
                <a:endParaRPr lang="en-IN" dirty="0" smtClean="0"/>
              </a:p>
              <a:p>
                <a:r>
                  <a:rPr lang="en-IN" b="1" dirty="0" smtClean="0"/>
                  <a:t>Shift Rule</a:t>
                </a:r>
                <a:r>
                  <a:rPr lang="en-IN" dirty="0" smtClean="0"/>
                  <a:t>: </a:t>
                </a:r>
                <a14:m>
                  <m:oMath xmlns:m="http://schemas.openxmlformats.org/officeDocument/2006/math">
                    <m:r>
                      <a:rPr lang="en-IN" i="1">
                        <a:latin typeface="Cambria Math" panose="02040503050406030204" pitchFamily="18" charset="0"/>
                        <a:ea typeface="Cambria Math" panose="02040503050406030204" pitchFamily="18" charset="0"/>
                      </a:rPr>
                      <m:t>𝕍</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𝑐</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𝕍</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e>
                    </m:d>
                  </m:oMath>
                </a14:m>
                <a:r>
                  <a:rPr lang="en-IN" dirty="0" smtClean="0"/>
                  <a:t> i.e. if </a:t>
                </a:r>
                <a14:m>
                  <m:oMath xmlns:m="http://schemas.openxmlformats.org/officeDocument/2006/math">
                    <m:r>
                      <a:rPr lang="en-IN" b="0" i="1" smtClean="0">
                        <a:latin typeface="Cambria Math" panose="02040503050406030204" pitchFamily="18" charset="0"/>
                      </a:rPr>
                      <m:t>𝑊</m:t>
                    </m:r>
                    <m:r>
                      <a:rPr lang="en-IN" b="0" i="1" smtClean="0">
                        <a:latin typeface="Cambria Math" panose="02040503050406030204" pitchFamily="18" charset="0"/>
                      </a:rPr>
                      <m:t>≜</m:t>
                    </m:r>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dirty="0" smtClean="0"/>
                  <a:t> then </a:t>
                </a:r>
                <a14:m>
                  <m:oMath xmlns:m="http://schemas.openxmlformats.org/officeDocument/2006/math">
                    <m:r>
                      <a:rPr lang="en-IN" i="1">
                        <a:latin typeface="Cambria Math" panose="02040503050406030204" pitchFamily="18" charset="0"/>
                        <a:ea typeface="Cambria Math" panose="02040503050406030204" pitchFamily="18" charset="0"/>
                      </a:rPr>
                      <m:t>𝕍</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𝑊</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𝕍</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e>
                    </m:d>
                  </m:oMath>
                </a14:m>
                <a:endParaRPr lang="en-IN" dirty="0" smtClean="0"/>
              </a:p>
              <a:p>
                <a:pPr lvl="2"/>
                <a:r>
                  <a:rPr lang="en-IN" dirty="0" smtClean="0"/>
                  <a:t>Shifting a random variable does not change its “spread”</a:t>
                </a:r>
              </a:p>
              <a:p>
                <a:r>
                  <a:rPr lang="en-IN" b="1" dirty="0" smtClean="0"/>
                  <a:t>Sum Rule</a:t>
                </a:r>
                <a:r>
                  <a:rPr lang="en-IN" dirty="0" smtClean="0"/>
                  <a:t>: </a:t>
                </a:r>
                <a14:m>
                  <m:oMath xmlns:m="http://schemas.openxmlformats.org/officeDocument/2006/math">
                    <m:r>
                      <a:rPr lang="en-IN" i="1" smtClean="0">
                        <a:latin typeface="Cambria Math" panose="02040503050406030204" pitchFamily="18" charset="0"/>
                        <a:ea typeface="Cambria Math" panose="02040503050406030204" pitchFamily="18" charset="0"/>
                      </a:rPr>
                      <m:t>𝕍</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𝕍</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𝕍</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𝑌</m:t>
                        </m:r>
                      </m:e>
                    </m:d>
                    <m:r>
                      <a:rPr lang="en-IN" b="0" i="1" smtClean="0">
                        <a:latin typeface="Cambria Math" panose="02040503050406030204" pitchFamily="18" charset="0"/>
                        <a:ea typeface="Cambria Math" panose="02040503050406030204" pitchFamily="18" charset="0"/>
                      </a:rPr>
                      <m:t>+</m:t>
                    </m:r>
                    <m:r>
                      <a:rPr lang="en-IN" b="0" i="0" smtClean="0">
                        <a:latin typeface="Cambria Math" panose="02040503050406030204" pitchFamily="18" charset="0"/>
                        <a:ea typeface="Cambria Math" panose="02040503050406030204" pitchFamily="18" charset="0"/>
                      </a:rPr>
                      <m:t>2</m:t>
                    </m:r>
                    <m:r>
                      <m:rPr>
                        <m:sty m:val="p"/>
                      </m:rPr>
                      <a:rPr lang="en-IN" b="0" i="0" smtClean="0">
                        <a:latin typeface="Cambria Math" panose="02040503050406030204" pitchFamily="18" charset="0"/>
                        <a:ea typeface="Cambria Math" panose="02040503050406030204" pitchFamily="18" charset="0"/>
                      </a:rPr>
                      <m:t>Cov</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e>
                    </m:d>
                  </m:oMath>
                </a14:m>
                <a:endParaRPr lang="en-IN" dirty="0" smtClean="0"/>
              </a:p>
              <a:p>
                <a:r>
                  <a:rPr lang="en-IN" b="1" dirty="0" smtClean="0"/>
                  <a:t>Difference </a:t>
                </a:r>
                <a:r>
                  <a:rPr lang="en-IN" b="1" dirty="0"/>
                  <a:t>Rule</a:t>
                </a:r>
                <a:r>
                  <a:rPr lang="en-IN" dirty="0"/>
                  <a:t>: </a:t>
                </a:r>
                <a14:m>
                  <m:oMath xmlns:m="http://schemas.openxmlformats.org/officeDocument/2006/math">
                    <m:r>
                      <a:rPr lang="en-IN" i="1">
                        <a:latin typeface="Cambria Math" panose="02040503050406030204" pitchFamily="18" charset="0"/>
                        <a:ea typeface="Cambria Math" panose="02040503050406030204" pitchFamily="18" charset="0"/>
                      </a:rPr>
                      <m:t>𝕍</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𝕍</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𝕍</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e>
                    </m:d>
                    <m:r>
                      <a:rPr lang="en-IN" b="0" i="1" smtClean="0">
                        <a:latin typeface="Cambria Math" panose="02040503050406030204" pitchFamily="18" charset="0"/>
                        <a:ea typeface="Cambria Math" panose="02040503050406030204" pitchFamily="18" charset="0"/>
                      </a:rPr>
                      <m:t>−</m:t>
                    </m:r>
                    <m:r>
                      <a:rPr lang="en-IN" b="0" i="0" smtClean="0">
                        <a:latin typeface="Cambria Math" panose="02040503050406030204" pitchFamily="18" charset="0"/>
                        <a:ea typeface="Cambria Math" panose="02040503050406030204" pitchFamily="18" charset="0"/>
                      </a:rPr>
                      <m:t>2</m:t>
                    </m:r>
                    <m:r>
                      <m:rPr>
                        <m:sty m:val="p"/>
                      </m:rPr>
                      <a:rPr lang="en-IN">
                        <a:latin typeface="Cambria Math" panose="02040503050406030204" pitchFamily="18" charset="0"/>
                        <a:ea typeface="Cambria Math" panose="02040503050406030204" pitchFamily="18" charset="0"/>
                      </a:rPr>
                      <m:t>Cov</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𝑌</m:t>
                        </m:r>
                      </m:e>
                    </m:d>
                  </m:oMath>
                </a14:m>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746376"/>
              </a:xfrm>
              <a:blipFill>
                <a:blip r:embed="rId2"/>
                <a:stretch>
                  <a:fillRect l="-562" t="-2545" r="-86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25</a:t>
            </a:fld>
            <a:endParaRPr lang="en-US"/>
          </a:p>
        </p:txBody>
      </p:sp>
      <p:sp>
        <p:nvSpPr>
          <p:cNvPr id="5" name="Rectangular Callout 4"/>
          <p:cNvSpPr/>
          <p:nvPr/>
        </p:nvSpPr>
        <p:spPr>
          <a:xfrm>
            <a:off x="1130157" y="2024009"/>
            <a:ext cx="6307274" cy="1230262"/>
          </a:xfrm>
          <a:prstGeom prst="wedgeRectCallout">
            <a:avLst>
              <a:gd name="adj1" fmla="val 60248"/>
              <a:gd name="adj2" fmla="val 558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Often used to deal with catastrophic cancellation by shifting the data to make it smaller in magnitude but leaving variance unchanged</a:t>
            </a:r>
            <a:endParaRPr lang="en-US" sz="2400" dirty="0">
              <a:solidFill>
                <a:schemeClr val="tx1"/>
              </a:solidFill>
              <a:latin typeface="+mj-lt"/>
            </a:endParaRPr>
          </a:p>
        </p:txBody>
      </p:sp>
    </p:spTree>
    <p:extLst>
      <p:ext uri="{BB962C8B-B14F-4D97-AF65-F5344CB8AC3E}">
        <p14:creationId xmlns:p14="http://schemas.microsoft.com/office/powerpoint/2010/main" val="37442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Covariance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300823"/>
              </a:xfrm>
            </p:spPr>
            <p:txBody>
              <a:bodyPr/>
              <a:lstStyle/>
              <a:p>
                <a:r>
                  <a:rPr lang="en-IN" dirty="0" smtClean="0"/>
                  <a:t>Suppose </a:t>
                </a: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oMath>
                </a14:m>
                <a:r>
                  <a:rPr lang="en-IN" dirty="0"/>
                  <a:t> are any two constants and </a:t>
                </a:r>
                <a14:m>
                  <m:oMath xmlns:m="http://schemas.openxmlformats.org/officeDocument/2006/math">
                    <m:r>
                      <a:rPr lang="en-IN" i="1">
                        <a:latin typeface="Cambria Math" panose="02040503050406030204" pitchFamily="18" charset="0"/>
                      </a:rPr>
                      <m:t>𝑋</m:t>
                    </m:r>
                    <m:r>
                      <a:rPr lang="en-IN" i="1">
                        <a:latin typeface="Cambria Math" panose="02040503050406030204" pitchFamily="18" charset="0"/>
                      </a:rPr>
                      <m:t>,</m:t>
                    </m:r>
                    <m:r>
                      <a:rPr lang="en-IN" i="1">
                        <a:latin typeface="Cambria Math" panose="02040503050406030204" pitchFamily="18" charset="0"/>
                      </a:rPr>
                      <m:t>𝑌</m:t>
                    </m:r>
                  </m:oMath>
                </a14:m>
                <a:r>
                  <a:rPr lang="en-IN" dirty="0"/>
                  <a:t> are any two </a:t>
                </a:r>
                <a:r>
                  <a:rPr lang="en-IN" dirty="0" err="1"/>
                  <a:t>r.v.s</a:t>
                </a:r>
                <a:r>
                  <a:rPr lang="en-IN" dirty="0"/>
                  <a:t>, </a:t>
                </a:r>
                <a:r>
                  <a:rPr lang="en-IN" dirty="0" smtClean="0"/>
                  <a:t>then</a:t>
                </a:r>
                <a:endParaRPr lang="en-IN" b="1" dirty="0" smtClean="0"/>
              </a:p>
              <a:p>
                <a:r>
                  <a:rPr lang="en-IN" b="1" dirty="0" smtClean="0"/>
                  <a:t>Constant Rule</a:t>
                </a:r>
                <a:r>
                  <a:rPr lang="en-IN" dirty="0" smtClean="0"/>
                  <a:t>: </a:t>
                </a:r>
                <a14:m>
                  <m:oMath xmlns:m="http://schemas.openxmlformats.org/officeDocument/2006/math">
                    <m:r>
                      <m:rPr>
                        <m:sty m:val="p"/>
                      </m:rPr>
                      <a:rPr lang="en-IN">
                        <a:latin typeface="Cambria Math" panose="02040503050406030204" pitchFamily="18" charset="0"/>
                      </a:rPr>
                      <m:t>Cov</m:t>
                    </m:r>
                    <m:d>
                      <m:dPr>
                        <m:begChr m:val="["/>
                        <m:endChr m:val="]"/>
                        <m:ctrlPr>
                          <a:rPr lang="en-IN" i="1">
                            <a:latin typeface="Cambria Math" panose="02040503050406030204" pitchFamily="18" charset="0"/>
                          </a:rPr>
                        </m:ctrlPr>
                      </m:dPr>
                      <m:e>
                        <m:r>
                          <a:rPr lang="en-IN" i="1">
                            <a:latin typeface="Cambria Math" panose="02040503050406030204" pitchFamily="18" charset="0"/>
                          </a:rPr>
                          <m:t>𝑋</m:t>
                        </m:r>
                        <m:r>
                          <a:rPr lang="en-IN" i="1">
                            <a:latin typeface="Cambria Math" panose="02040503050406030204" pitchFamily="18" charset="0"/>
                          </a:rPr>
                          <m:t>,</m:t>
                        </m:r>
                        <m:r>
                          <a:rPr lang="en-IN" i="1">
                            <a:latin typeface="Cambria Math" panose="02040503050406030204" pitchFamily="18" charset="0"/>
                          </a:rPr>
                          <m:t>𝑐</m:t>
                        </m:r>
                      </m:e>
                    </m:d>
                    <m:r>
                      <a:rPr lang="en-IN" b="0" i="1" smtClean="0">
                        <a:latin typeface="Cambria Math" panose="02040503050406030204" pitchFamily="18" charset="0"/>
                      </a:rPr>
                      <m:t>=0</m:t>
                    </m:r>
                  </m:oMath>
                </a14:m>
                <a:endParaRPr lang="en-IN" dirty="0" smtClean="0"/>
              </a:p>
              <a:p>
                <a:r>
                  <a:rPr lang="en-IN" b="1" dirty="0" smtClean="0"/>
                  <a:t>Symmetry Rule</a:t>
                </a:r>
                <a:r>
                  <a:rPr lang="en-IN" dirty="0" smtClean="0"/>
                  <a:t>: </a:t>
                </a:r>
                <a14:m>
                  <m:oMath xmlns:m="http://schemas.openxmlformats.org/officeDocument/2006/math">
                    <m:r>
                      <m:rPr>
                        <m:sty m:val="p"/>
                      </m:rPr>
                      <a:rPr lang="en-IN">
                        <a:latin typeface="Cambria Math" panose="02040503050406030204" pitchFamily="18" charset="0"/>
                      </a:rPr>
                      <m:t>Cov</m:t>
                    </m:r>
                    <m:d>
                      <m:dPr>
                        <m:begChr m:val="["/>
                        <m:endChr m:val="]"/>
                        <m:ctrlPr>
                          <a:rPr lang="en-IN" i="1">
                            <a:latin typeface="Cambria Math" panose="02040503050406030204" pitchFamily="18" charset="0"/>
                          </a:rPr>
                        </m:ctrlPr>
                      </m:dPr>
                      <m:e>
                        <m:r>
                          <a:rPr lang="en-IN" i="1">
                            <a:latin typeface="Cambria Math" panose="02040503050406030204" pitchFamily="18" charset="0"/>
                          </a:rPr>
                          <m:t>𝑋</m:t>
                        </m:r>
                        <m:r>
                          <a:rPr lang="en-IN" i="1">
                            <a:latin typeface="Cambria Math" panose="02040503050406030204" pitchFamily="18" charset="0"/>
                          </a:rPr>
                          <m:t>,</m:t>
                        </m:r>
                        <m:r>
                          <a:rPr lang="en-IN" b="0" i="1" smtClean="0">
                            <a:latin typeface="Cambria Math" panose="02040503050406030204" pitchFamily="18" charset="0"/>
                          </a:rPr>
                          <m:t>𝑌</m:t>
                        </m:r>
                      </m:e>
                    </m:d>
                    <m:r>
                      <a:rPr lang="en-IN" b="0" i="1" smtClean="0">
                        <a:latin typeface="Cambria Math" panose="02040503050406030204" pitchFamily="18" charset="0"/>
                      </a:rPr>
                      <m:t>=</m:t>
                    </m:r>
                    <m:r>
                      <m:rPr>
                        <m:sty m:val="p"/>
                      </m:rPr>
                      <a:rPr lang="en-IN">
                        <a:latin typeface="Cambria Math" panose="02040503050406030204" pitchFamily="18" charset="0"/>
                      </a:rPr>
                      <m:t>Cov</m:t>
                    </m:r>
                    <m:d>
                      <m:dPr>
                        <m:begChr m:val="["/>
                        <m:endChr m:val="]"/>
                        <m:ctrlPr>
                          <a:rPr lang="en-IN" i="1">
                            <a:latin typeface="Cambria Math" panose="02040503050406030204" pitchFamily="18" charset="0"/>
                          </a:rPr>
                        </m:ctrlPr>
                      </m:dPr>
                      <m:e>
                        <m:r>
                          <a:rPr lang="en-IN" b="0" i="1" smtClean="0">
                            <a:latin typeface="Cambria Math" panose="02040503050406030204" pitchFamily="18" charset="0"/>
                          </a:rPr>
                          <m:t>𝑌</m:t>
                        </m:r>
                        <m:r>
                          <a:rPr lang="en-IN" b="0" i="1" smtClean="0">
                            <a:latin typeface="Cambria Math" panose="02040503050406030204" pitchFamily="18" charset="0"/>
                          </a:rPr>
                          <m:t>,</m:t>
                        </m:r>
                        <m:r>
                          <a:rPr lang="en-IN" i="1">
                            <a:latin typeface="Cambria Math" panose="02040503050406030204" pitchFamily="18" charset="0"/>
                          </a:rPr>
                          <m:t>𝑋</m:t>
                        </m:r>
                      </m:e>
                    </m:d>
                  </m:oMath>
                </a14:m>
                <a:endParaRPr lang="en-IN" dirty="0" smtClean="0"/>
              </a:p>
              <a:p>
                <a:r>
                  <a:rPr lang="en-IN" b="1" dirty="0" smtClean="0"/>
                  <a:t>Scaling Rule</a:t>
                </a:r>
                <a:r>
                  <a:rPr lang="en-IN" dirty="0" smtClean="0"/>
                  <a:t>: </a:t>
                </a:r>
                <a14:m>
                  <m:oMath xmlns:m="http://schemas.openxmlformats.org/officeDocument/2006/math">
                    <m:r>
                      <m:rPr>
                        <m:sty m:val="p"/>
                      </m:rPr>
                      <a:rPr lang="en-IN">
                        <a:latin typeface="Cambria Math" panose="02040503050406030204" pitchFamily="18" charset="0"/>
                      </a:rPr>
                      <m:t>Cov</m:t>
                    </m:r>
                    <m:d>
                      <m:dPr>
                        <m:begChr m:val="["/>
                        <m:endChr m:val="]"/>
                        <m:ctrlPr>
                          <a:rPr lang="en-IN" i="1">
                            <a:latin typeface="Cambria Math" panose="02040503050406030204" pitchFamily="18" charset="0"/>
                          </a:rPr>
                        </m:ctrlPr>
                      </m:dPr>
                      <m:e>
                        <m:r>
                          <a:rPr lang="en-IN" i="1">
                            <a:latin typeface="Cambria Math" panose="02040503050406030204" pitchFamily="18" charset="0"/>
                          </a:rPr>
                          <m:t>𝑏𝑋</m:t>
                        </m:r>
                        <m:r>
                          <a:rPr lang="en-IN" i="1">
                            <a:latin typeface="Cambria Math" panose="02040503050406030204" pitchFamily="18" charset="0"/>
                          </a:rPr>
                          <m:t>,</m:t>
                        </m:r>
                        <m:r>
                          <a:rPr lang="en-IN" i="1">
                            <a:latin typeface="Cambria Math" panose="02040503050406030204" pitchFamily="18" charset="0"/>
                          </a:rPr>
                          <m:t>𝑐𝑌</m:t>
                        </m:r>
                      </m:e>
                    </m:d>
                    <m:r>
                      <a:rPr lang="en-IN" i="1">
                        <a:latin typeface="Cambria Math" panose="02040503050406030204" pitchFamily="18" charset="0"/>
                      </a:rPr>
                      <m:t>=</m:t>
                    </m:r>
                    <m:r>
                      <a:rPr lang="en-IN" b="0" i="1" smtClean="0">
                        <a:latin typeface="Cambria Math" panose="02040503050406030204" pitchFamily="18" charset="0"/>
                      </a:rPr>
                      <m:t>𝑏𝑐</m:t>
                    </m:r>
                    <m:r>
                      <a:rPr lang="en-IN" b="0" i="1" smtClean="0">
                        <a:latin typeface="Cambria Math" panose="02040503050406030204" pitchFamily="18" charset="0"/>
                      </a:rPr>
                      <m:t>⋅</m:t>
                    </m:r>
                    <m:r>
                      <m:rPr>
                        <m:sty m:val="p"/>
                      </m:rPr>
                      <a:rPr lang="en-IN">
                        <a:latin typeface="Cambria Math" panose="02040503050406030204" pitchFamily="18" charset="0"/>
                      </a:rPr>
                      <m:t>Cov</m:t>
                    </m:r>
                    <m:d>
                      <m:dPr>
                        <m:begChr m:val="["/>
                        <m:endChr m:val="]"/>
                        <m:ctrlPr>
                          <a:rPr lang="en-IN" i="1">
                            <a:latin typeface="Cambria Math" panose="02040503050406030204" pitchFamily="18" charset="0"/>
                          </a:rPr>
                        </m:ctrlPr>
                      </m:dPr>
                      <m:e>
                        <m:r>
                          <a:rPr lang="en-IN" i="1">
                            <a:latin typeface="Cambria Math" panose="02040503050406030204" pitchFamily="18" charset="0"/>
                          </a:rPr>
                          <m:t>𝑋</m:t>
                        </m:r>
                        <m:r>
                          <a:rPr lang="en-IN" i="1">
                            <a:latin typeface="Cambria Math" panose="02040503050406030204" pitchFamily="18" charset="0"/>
                          </a:rPr>
                          <m:t>,</m:t>
                        </m:r>
                        <m:r>
                          <a:rPr lang="en-IN" i="1">
                            <a:latin typeface="Cambria Math" panose="02040503050406030204" pitchFamily="18" charset="0"/>
                          </a:rPr>
                          <m:t>𝑌</m:t>
                        </m:r>
                      </m:e>
                    </m:d>
                  </m:oMath>
                </a14:m>
                <a:endParaRPr lang="en-IN" dirty="0" smtClean="0"/>
              </a:p>
              <a:p>
                <a:r>
                  <a:rPr lang="en-IN" b="1" dirty="0" smtClean="0"/>
                  <a:t>Shift Rule</a:t>
                </a:r>
                <a:r>
                  <a:rPr lang="en-IN" dirty="0" smtClean="0"/>
                  <a:t>: </a:t>
                </a:r>
                <a14:m>
                  <m:oMath xmlns:m="http://schemas.openxmlformats.org/officeDocument/2006/math">
                    <m:r>
                      <m:rPr>
                        <m:sty m:val="p"/>
                      </m:rPr>
                      <a:rPr lang="en-IN">
                        <a:latin typeface="Cambria Math" panose="02040503050406030204" pitchFamily="18" charset="0"/>
                      </a:rPr>
                      <m:t>Cov</m:t>
                    </m:r>
                    <m:d>
                      <m:dPr>
                        <m:begChr m:val="["/>
                        <m:endChr m:val="]"/>
                        <m:ctrlPr>
                          <a:rPr lang="en-IN" i="1">
                            <a:latin typeface="Cambria Math" panose="02040503050406030204" pitchFamily="18" charset="0"/>
                          </a:rPr>
                        </m:ctrlPr>
                      </m:dPr>
                      <m:e>
                        <m:r>
                          <a:rPr lang="en-IN" i="1">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𝑌</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i="1">
                        <a:latin typeface="Cambria Math" panose="02040503050406030204" pitchFamily="18" charset="0"/>
                      </a:rPr>
                      <m:t>=</m:t>
                    </m:r>
                    <m:r>
                      <m:rPr>
                        <m:sty m:val="p"/>
                      </m:rPr>
                      <a:rPr lang="en-IN">
                        <a:latin typeface="Cambria Math" panose="02040503050406030204" pitchFamily="18" charset="0"/>
                      </a:rPr>
                      <m:t>Cov</m:t>
                    </m:r>
                    <m:d>
                      <m:dPr>
                        <m:begChr m:val="["/>
                        <m:endChr m:val="]"/>
                        <m:ctrlPr>
                          <a:rPr lang="en-IN" i="1">
                            <a:latin typeface="Cambria Math" panose="02040503050406030204" pitchFamily="18" charset="0"/>
                          </a:rPr>
                        </m:ctrlPr>
                      </m:dPr>
                      <m:e>
                        <m:r>
                          <a:rPr lang="en-IN" i="1">
                            <a:latin typeface="Cambria Math" panose="02040503050406030204" pitchFamily="18" charset="0"/>
                          </a:rPr>
                          <m:t>𝑋</m:t>
                        </m:r>
                        <m:r>
                          <a:rPr lang="en-IN" i="1">
                            <a:latin typeface="Cambria Math" panose="02040503050406030204" pitchFamily="18" charset="0"/>
                          </a:rPr>
                          <m:t>,</m:t>
                        </m:r>
                        <m:r>
                          <a:rPr lang="en-IN" i="1">
                            <a:latin typeface="Cambria Math" panose="02040503050406030204" pitchFamily="18" charset="0"/>
                          </a:rPr>
                          <m:t>𝑌</m:t>
                        </m:r>
                      </m:e>
                    </m:d>
                  </m:oMath>
                </a14:m>
                <a:endParaRPr lang="en-IN" dirty="0" smtClean="0"/>
              </a:p>
              <a:p>
                <a:r>
                  <a:rPr lang="en-IN" dirty="0" smtClean="0"/>
                  <a:t>If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dirty="0" smtClean="0"/>
                  <a:t> are independent then </a:t>
                </a:r>
                <a14:m>
                  <m:oMath xmlns:m="http://schemas.openxmlformats.org/officeDocument/2006/math">
                    <m:r>
                      <m:rPr>
                        <m:sty m:val="p"/>
                      </m:rPr>
                      <a:rPr lang="en-IN">
                        <a:latin typeface="Cambria Math" panose="02040503050406030204" pitchFamily="18" charset="0"/>
                      </a:rPr>
                      <m:t>Cov</m:t>
                    </m:r>
                    <m:d>
                      <m:dPr>
                        <m:begChr m:val="["/>
                        <m:endChr m:val="]"/>
                        <m:ctrlPr>
                          <a:rPr lang="en-IN" i="1">
                            <a:latin typeface="Cambria Math" panose="02040503050406030204" pitchFamily="18" charset="0"/>
                          </a:rPr>
                        </m:ctrlPr>
                      </m:dPr>
                      <m:e>
                        <m:r>
                          <a:rPr lang="en-IN" i="1">
                            <a:latin typeface="Cambria Math" panose="02040503050406030204" pitchFamily="18" charset="0"/>
                          </a:rPr>
                          <m:t>𝑋</m:t>
                        </m:r>
                        <m:r>
                          <a:rPr lang="en-IN" i="1">
                            <a:latin typeface="Cambria Math" panose="02040503050406030204" pitchFamily="18" charset="0"/>
                          </a:rPr>
                          <m:t>,</m:t>
                        </m:r>
                        <m:r>
                          <a:rPr lang="en-IN" i="1">
                            <a:latin typeface="Cambria Math" panose="02040503050406030204" pitchFamily="18" charset="0"/>
                          </a:rPr>
                          <m:t>𝑌</m:t>
                        </m:r>
                      </m:e>
                    </m:d>
                    <m:r>
                      <a:rPr lang="en-IN" b="0" i="1" smtClean="0">
                        <a:latin typeface="Cambria Math" panose="02040503050406030204" pitchFamily="18" charset="0"/>
                      </a:rPr>
                      <m:t>=0</m:t>
                    </m:r>
                  </m:oMath>
                </a14:m>
                <a:endParaRPr lang="en-IN" dirty="0" smtClean="0"/>
              </a:p>
              <a:p>
                <a:pPr lvl="2"/>
                <a:r>
                  <a:rPr lang="en-IN" b="1" dirty="0" smtClean="0"/>
                  <a:t>Proof</a:t>
                </a:r>
                <a:r>
                  <a:rPr lang="en-IN" dirty="0" smtClean="0"/>
                  <a:t>: </a:t>
                </a:r>
                <a14:m>
                  <m:oMath xmlns:m="http://schemas.openxmlformats.org/officeDocument/2006/math">
                    <m:r>
                      <m:rPr>
                        <m:sty m:val="p"/>
                      </m:rPr>
                      <a:rPr lang="en-IN" i="0">
                        <a:latin typeface="Cambria Math" panose="02040503050406030204" pitchFamily="18" charset="0"/>
                      </a:rPr>
                      <m:t>Cov</m:t>
                    </m:r>
                    <m:d>
                      <m:dPr>
                        <m:ctrlPr>
                          <a:rPr lang="en-IN" i="1">
                            <a:latin typeface="Cambria Math" panose="02040503050406030204" pitchFamily="18" charset="0"/>
                          </a:rPr>
                        </m:ctrlPr>
                      </m:dPr>
                      <m:e>
                        <m:r>
                          <a:rPr lang="en-IN">
                            <a:latin typeface="Cambria Math" panose="02040503050406030204" pitchFamily="18" charset="0"/>
                          </a:rPr>
                          <m:t>𝑋</m:t>
                        </m:r>
                        <m:r>
                          <a:rPr lang="en-IN">
                            <a:latin typeface="Cambria Math" panose="02040503050406030204" pitchFamily="18" charset="0"/>
                          </a:rPr>
                          <m:t>,</m:t>
                        </m:r>
                        <m:r>
                          <a:rPr lang="en-IN">
                            <a:latin typeface="Cambria Math" panose="02040503050406030204" pitchFamily="18" charset="0"/>
                          </a:rPr>
                          <m:t>𝑌</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𝑋𝑌</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𝔼</m:t>
                    </m:r>
                    <m:r>
                      <a:rPr lang="en-IN">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=0</m:t>
                    </m:r>
                  </m:oMath>
                </a14:m>
                <a:endParaRPr lang="en-IN" b="1" dirty="0" smtClean="0"/>
              </a:p>
              <a:p>
                <a:pPr lvl="2"/>
                <a:r>
                  <a:rPr lang="en-IN" dirty="0" smtClean="0"/>
                  <a:t>We applied the product rule for expectations above</a:t>
                </a:r>
              </a:p>
              <a:p>
                <a:pPr lvl="2"/>
                <a:r>
                  <a:rPr lang="en-IN" b="1" dirty="0" smtClean="0"/>
                  <a:t>Corollary</a:t>
                </a:r>
                <a:r>
                  <a:rPr lang="en-IN" dirty="0" smtClean="0"/>
                  <a:t>: If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b="1" dirty="0" smtClean="0"/>
                  <a:t> </a:t>
                </a:r>
                <a:r>
                  <a:rPr lang="en-IN" dirty="0" smtClean="0"/>
                  <a:t>are independent </a:t>
                </a:r>
                <a:r>
                  <a:rPr lang="en-IN" dirty="0" err="1" smtClean="0"/>
                  <a:t>r.v.s</a:t>
                </a:r>
                <a:r>
                  <a:rPr lang="en-IN" dirty="0" smtClean="0"/>
                  <a:t>, then </a:t>
                </a:r>
                <a14:m>
                  <m:oMath xmlns:m="http://schemas.openxmlformats.org/officeDocument/2006/math">
                    <m:r>
                      <a:rPr lang="en-IN">
                        <a:latin typeface="Cambria Math" panose="02040503050406030204" pitchFamily="18" charset="0"/>
                        <a:ea typeface="Cambria Math" panose="02040503050406030204" pitchFamily="18" charset="0"/>
                      </a:rPr>
                      <m:t>𝕍</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𝑌</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𝕍</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𝕍</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e>
                    </m:d>
                  </m:oMath>
                </a14:m>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300823"/>
              </a:xfrm>
              <a:blipFill>
                <a:blip r:embed="rId2"/>
                <a:stretch>
                  <a:fillRect l="-562" t="-2759" r="-86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26</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7595" y="167121"/>
            <a:ext cx="1740695" cy="1740695"/>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713991" y="167121"/>
                <a:ext cx="9519737" cy="4027460"/>
              </a:xfrm>
              <a:prstGeom prst="wedgeRectCallout">
                <a:avLst>
                  <a:gd name="adj1" fmla="val 61281"/>
                  <a:gd name="adj2" fmla="val -1263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 books/papers, you may come across a term called </a:t>
                </a:r>
                <a:r>
                  <a:rPr lang="en-IN" sz="2400" i="1" dirty="0" smtClean="0">
                    <a:solidFill>
                      <a:schemeClr val="tx1"/>
                    </a:solidFill>
                    <a:latin typeface="+mj-lt"/>
                  </a:rPr>
                  <a:t>correlation</a:t>
                </a:r>
                <a:r>
                  <a:rPr lang="en-IN" sz="2400" dirty="0" smtClean="0">
                    <a:solidFill>
                      <a:schemeClr val="tx1"/>
                    </a:solidFill>
                    <a:latin typeface="+mj-lt"/>
                  </a:rPr>
                  <a:t> which is a normalized version of covariance.</a:t>
                </a:r>
              </a:p>
              <a:p>
                <a:pPr algn="ctr"/>
                <a14:m>
                  <m:oMathPara xmlns:m="http://schemas.openxmlformats.org/officeDocument/2006/math">
                    <m:oMathParaPr>
                      <m:jc m:val="centerGroup"/>
                    </m:oMathParaPr>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𝜌</m:t>
                          </m:r>
                        </m:e>
                        <m:sub>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𝑌</m:t>
                          </m:r>
                        </m:sub>
                      </m:sSub>
                      <m:r>
                        <a:rPr lang="en-IN" sz="2400" b="0" i="1" smtClean="0">
                          <a:solidFill>
                            <a:schemeClr val="tx1"/>
                          </a:solidFill>
                          <a:latin typeface="Cambria Math" panose="02040503050406030204" pitchFamily="18" charset="0"/>
                        </a:rPr>
                        <m:t>=</m:t>
                      </m:r>
                      <m:r>
                        <m:rPr>
                          <m:sty m:val="p"/>
                        </m:rPr>
                        <a:rPr lang="en-IN" sz="2400" b="0" i="0" smtClean="0">
                          <a:solidFill>
                            <a:schemeClr val="tx1"/>
                          </a:solidFill>
                          <a:latin typeface="Cambria Math" panose="02040503050406030204" pitchFamily="18" charset="0"/>
                        </a:rPr>
                        <m:t>Corr</m:t>
                      </m:r>
                      <m:d>
                        <m:dPr>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𝑌</m:t>
                          </m:r>
                        </m:e>
                      </m:d>
                      <m:r>
                        <a:rPr lang="en-IN" sz="2400" b="0" i="1" smtClean="0">
                          <a:solidFill>
                            <a:schemeClr val="tx1"/>
                          </a:solidFill>
                          <a:latin typeface="Cambria Math" panose="02040503050406030204" pitchFamily="18" charset="0"/>
                        </a:rPr>
                        <m:t>=</m:t>
                      </m:r>
                      <m:f>
                        <m:fPr>
                          <m:ctrlPr>
                            <a:rPr lang="en-IN" sz="2400" b="0" i="1" smtClean="0">
                              <a:solidFill>
                                <a:schemeClr val="tx1"/>
                              </a:solidFill>
                              <a:latin typeface="Cambria Math" panose="02040503050406030204" pitchFamily="18" charset="0"/>
                            </a:rPr>
                          </m:ctrlPr>
                        </m:fPr>
                        <m:num>
                          <m:r>
                            <m:rPr>
                              <m:sty m:val="p"/>
                            </m:rPr>
                            <a:rPr lang="en-IN" sz="2400" b="0" i="0" smtClean="0">
                              <a:solidFill>
                                <a:schemeClr val="tx1"/>
                              </a:solidFill>
                              <a:latin typeface="Cambria Math" panose="02040503050406030204" pitchFamily="18" charset="0"/>
                            </a:rPr>
                            <m:t>Cov</m:t>
                          </m:r>
                          <m:d>
                            <m:dPr>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𝑌</m:t>
                              </m:r>
                            </m:e>
                          </m:d>
                        </m:num>
                        <m:den>
                          <m:rad>
                            <m:radPr>
                              <m:degHide m:val="on"/>
                              <m:ctrlPr>
                                <a:rPr lang="en-IN" sz="2400" b="0" i="1" smtClean="0">
                                  <a:solidFill>
                                    <a:schemeClr val="tx1"/>
                                  </a:solidFill>
                                  <a:latin typeface="Cambria Math" panose="02040503050406030204" pitchFamily="18" charset="0"/>
                                </a:rPr>
                              </m:ctrlPr>
                            </m:radPr>
                            <m:deg/>
                            <m:e>
                              <m:r>
                                <a:rPr lang="en-IN" sz="2400" b="0" i="1" smtClean="0">
                                  <a:solidFill>
                                    <a:schemeClr val="tx1"/>
                                  </a:solidFill>
                                  <a:latin typeface="Cambria Math" panose="02040503050406030204" pitchFamily="18" charset="0"/>
                                  <a:ea typeface="Cambria Math" panose="02040503050406030204" pitchFamily="18" charset="0"/>
                                </a:rPr>
                                <m:t>𝕍</m:t>
                              </m:r>
                              <m:d>
                                <m:dPr>
                                  <m:begChr m:val="["/>
                                  <m:endChr m:val="]"/>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𝑋</m:t>
                                  </m:r>
                                </m:e>
                              </m:d>
                              <m:r>
                                <a:rPr lang="en-IN" sz="2400" b="0" i="1" smtClean="0">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𝕍</m:t>
                              </m:r>
                              <m:d>
                                <m:dPr>
                                  <m:begChr m:val="["/>
                                  <m:endChr m:val="]"/>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𝑌</m:t>
                                  </m:r>
                                </m:e>
                              </m:d>
                            </m:e>
                          </m:rad>
                        </m:den>
                      </m:f>
                    </m:oMath>
                  </m:oMathPara>
                </a14:m>
                <a:endParaRPr lang="en-IN" sz="2400" dirty="0" smtClean="0">
                  <a:solidFill>
                    <a:schemeClr val="tx1"/>
                  </a:solidFill>
                  <a:latin typeface="+mj-lt"/>
                </a:endParaRPr>
              </a:p>
              <a:p>
                <a:pPr algn="ctr"/>
                <a:r>
                  <a:rPr lang="en-IN" sz="2400" dirty="0" smtClean="0">
                    <a:solidFill>
                      <a:schemeClr val="tx1"/>
                    </a:solidFill>
                    <a:latin typeface="+mj-lt"/>
                  </a:rPr>
                  <a:t>For any two </a:t>
                </a:r>
                <a:r>
                  <a:rPr lang="en-IN" sz="2400" dirty="0" err="1" smtClean="0">
                    <a:solidFill>
                      <a:schemeClr val="tx1"/>
                    </a:solidFill>
                    <a:latin typeface="+mj-lt"/>
                  </a:rPr>
                  <a:t>r.v.s</a:t>
                </a:r>
                <a:r>
                  <a:rPr lang="en-IN" sz="2400" dirty="0" smtClean="0">
                    <a:solidFill>
                      <a:schemeClr val="tx1"/>
                    </a:solidFill>
                    <a:latin typeface="+mj-lt"/>
                  </a:rPr>
                  <a:t> </a:t>
                </a:r>
                <a14:m>
                  <m:oMath xmlns:m="http://schemas.openxmlformats.org/officeDocument/2006/math">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𝑌</m:t>
                    </m:r>
                  </m:oMath>
                </a14:m>
                <a:r>
                  <a:rPr lang="en-IN" sz="2400" dirty="0" smtClean="0">
                    <a:solidFill>
                      <a:schemeClr val="tx1"/>
                    </a:solidFill>
                    <a:latin typeface="+mj-lt"/>
                  </a:rPr>
                  <a:t>, we always have </a:t>
                </a:r>
                <a14:m>
                  <m:oMath xmlns:m="http://schemas.openxmlformats.org/officeDocument/2006/math">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𝜌</m:t>
                        </m:r>
                      </m:e>
                      <m:sub>
                        <m:r>
                          <a:rPr lang="en-IN" sz="2400" i="1">
                            <a:solidFill>
                              <a:schemeClr val="tx1"/>
                            </a:solidFill>
                            <a:latin typeface="Cambria Math" panose="02040503050406030204" pitchFamily="18" charset="0"/>
                          </a:rPr>
                          <m:t>𝑋</m:t>
                        </m:r>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𝑌</m:t>
                        </m:r>
                      </m:sub>
                    </m:sSub>
                    <m:r>
                      <a:rPr lang="en-IN" sz="2400" b="0" i="1" smtClean="0">
                        <a:solidFill>
                          <a:schemeClr val="tx1"/>
                        </a:solidFill>
                        <a:latin typeface="Cambria Math" panose="02040503050406030204" pitchFamily="18" charset="0"/>
                      </a:rPr>
                      <m:t>∈</m:t>
                    </m:r>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−1,1</m:t>
                        </m:r>
                      </m:e>
                    </m:d>
                  </m:oMath>
                </a14:m>
                <a:r>
                  <a:rPr lang="en-IN" sz="2400" dirty="0" smtClean="0">
                    <a:solidFill>
                      <a:schemeClr val="tx1"/>
                    </a:solidFill>
                    <a:latin typeface="+mj-lt"/>
                  </a:rPr>
                  <a:t>. If </a:t>
                </a:r>
                <a14:m>
                  <m:oMath xmlns:m="http://schemas.openxmlformats.org/officeDocument/2006/math">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𝜌</m:t>
                        </m:r>
                      </m:e>
                      <m:sub>
                        <m:r>
                          <a:rPr lang="en-IN" sz="2400" i="1">
                            <a:solidFill>
                              <a:schemeClr val="tx1"/>
                            </a:solidFill>
                            <a:latin typeface="Cambria Math" panose="02040503050406030204" pitchFamily="18" charset="0"/>
                          </a:rPr>
                          <m:t>𝑋</m:t>
                        </m:r>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𝑌</m:t>
                        </m:r>
                      </m:sub>
                    </m:sSub>
                    <m:r>
                      <a:rPr lang="en-IN" sz="2400" b="0" i="1" smtClean="0">
                        <a:solidFill>
                          <a:schemeClr val="tx1"/>
                        </a:solidFill>
                        <a:latin typeface="Cambria Math" panose="02040503050406030204" pitchFamily="18" charset="0"/>
                      </a:rPr>
                      <m:t>=0</m:t>
                    </m:r>
                  </m:oMath>
                </a14:m>
                <a:r>
                  <a:rPr lang="en-IN" sz="2400" dirty="0" smtClean="0">
                    <a:solidFill>
                      <a:schemeClr val="tx1"/>
                    </a:solidFill>
                    <a:latin typeface="+mj-lt"/>
                  </a:rPr>
                  <a:t> then the two </a:t>
                </a:r>
                <a:r>
                  <a:rPr lang="en-IN" sz="2400" dirty="0" err="1" smtClean="0">
                    <a:solidFill>
                      <a:schemeClr val="tx1"/>
                    </a:solidFill>
                    <a:latin typeface="+mj-lt"/>
                  </a:rPr>
                  <a:t>r.v.s</a:t>
                </a:r>
                <a:r>
                  <a:rPr lang="en-IN" sz="2400" dirty="0" smtClean="0">
                    <a:solidFill>
                      <a:schemeClr val="tx1"/>
                    </a:solidFill>
                    <a:latin typeface="+mj-lt"/>
                  </a:rPr>
                  <a:t> are said to be </a:t>
                </a:r>
                <a:r>
                  <a:rPr lang="en-IN" sz="2400" i="1" dirty="0" smtClean="0">
                    <a:solidFill>
                      <a:schemeClr val="tx1"/>
                    </a:solidFill>
                    <a:latin typeface="+mj-lt"/>
                  </a:rPr>
                  <a:t>uncorrelated</a:t>
                </a:r>
                <a:r>
                  <a:rPr lang="en-IN" sz="2400" dirty="0" smtClean="0">
                    <a:solidFill>
                      <a:schemeClr val="tx1"/>
                    </a:solidFill>
                    <a:latin typeface="+mj-lt"/>
                  </a:rPr>
                  <a:t>. Note that if </a:t>
                </a:r>
                <a14:m>
                  <m:oMath xmlns:m="http://schemas.openxmlformats.org/officeDocument/2006/math">
                    <m:r>
                      <a:rPr lang="en-IN" sz="2400" i="1">
                        <a:solidFill>
                          <a:schemeClr val="tx1"/>
                        </a:solidFill>
                        <a:latin typeface="Cambria Math" panose="02040503050406030204" pitchFamily="18" charset="0"/>
                      </a:rPr>
                      <m:t>𝑋</m:t>
                    </m:r>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𝑌</m:t>
                    </m:r>
                  </m:oMath>
                </a14:m>
                <a:r>
                  <a:rPr lang="en-IN" sz="2400" dirty="0" smtClean="0">
                    <a:solidFill>
                      <a:schemeClr val="tx1"/>
                    </a:solidFill>
                    <a:latin typeface="+mj-lt"/>
                  </a:rPr>
                  <a:t> are uncorrelated, then also we have </a:t>
                </a:r>
                <a14:m>
                  <m:oMath xmlns:m="http://schemas.openxmlformats.org/officeDocument/2006/math">
                    <m:r>
                      <a:rPr lang="en-IN" sz="2400">
                        <a:solidFill>
                          <a:schemeClr val="tx1"/>
                        </a:solidFill>
                        <a:latin typeface="Cambria Math" panose="02040503050406030204" pitchFamily="18" charset="0"/>
                        <a:ea typeface="Cambria Math" panose="02040503050406030204" pitchFamily="18" charset="0"/>
                      </a:rPr>
                      <m:t>𝕍</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a:solidFill>
                              <a:schemeClr val="tx1"/>
                            </a:solidFill>
                            <a:latin typeface="Cambria Math" panose="02040503050406030204" pitchFamily="18" charset="0"/>
                            <a:ea typeface="Cambria Math" panose="02040503050406030204" pitchFamily="18" charset="0"/>
                          </a:rPr>
                          <m:t>𝑋</m:t>
                        </m:r>
                        <m:r>
                          <a:rPr lang="en-IN" sz="2400">
                            <a:solidFill>
                              <a:schemeClr val="tx1"/>
                            </a:solidFill>
                            <a:latin typeface="Cambria Math" panose="02040503050406030204" pitchFamily="18" charset="0"/>
                            <a:ea typeface="Cambria Math" panose="02040503050406030204" pitchFamily="18" charset="0"/>
                          </a:rPr>
                          <m:t>+</m:t>
                        </m:r>
                        <m:r>
                          <a:rPr lang="en-IN" sz="2400">
                            <a:solidFill>
                              <a:schemeClr val="tx1"/>
                            </a:solidFill>
                            <a:latin typeface="Cambria Math" panose="02040503050406030204" pitchFamily="18" charset="0"/>
                            <a:ea typeface="Cambria Math" panose="02040503050406030204" pitchFamily="18" charset="0"/>
                          </a:rPr>
                          <m:t>𝑌</m:t>
                        </m:r>
                      </m:e>
                    </m:d>
                    <m:r>
                      <a:rPr lang="en-IN" sz="2400">
                        <a:solidFill>
                          <a:schemeClr val="tx1"/>
                        </a:solidFill>
                        <a:latin typeface="Cambria Math" panose="02040503050406030204" pitchFamily="18" charset="0"/>
                        <a:ea typeface="Cambria Math" panose="02040503050406030204" pitchFamily="18" charset="0"/>
                      </a:rPr>
                      <m:t>=</m:t>
                    </m:r>
                    <m:r>
                      <a:rPr lang="en-IN" sz="2400">
                        <a:solidFill>
                          <a:schemeClr val="tx1"/>
                        </a:solidFill>
                        <a:latin typeface="Cambria Math" panose="02040503050406030204" pitchFamily="18" charset="0"/>
                        <a:ea typeface="Cambria Math" panose="02040503050406030204" pitchFamily="18" charset="0"/>
                      </a:rPr>
                      <m:t>𝕍</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a:solidFill>
                              <a:schemeClr val="tx1"/>
                            </a:solidFill>
                            <a:latin typeface="Cambria Math" panose="02040503050406030204" pitchFamily="18" charset="0"/>
                            <a:ea typeface="Cambria Math" panose="02040503050406030204" pitchFamily="18" charset="0"/>
                          </a:rPr>
                          <m:t>𝑋</m:t>
                        </m:r>
                      </m:e>
                    </m:d>
                    <m:r>
                      <a:rPr lang="en-IN" sz="2400">
                        <a:solidFill>
                          <a:schemeClr val="tx1"/>
                        </a:solidFill>
                        <a:latin typeface="Cambria Math" panose="02040503050406030204" pitchFamily="18" charset="0"/>
                        <a:ea typeface="Cambria Math" panose="02040503050406030204" pitchFamily="18" charset="0"/>
                      </a:rPr>
                      <m:t>+</m:t>
                    </m:r>
                    <m:r>
                      <a:rPr lang="en-IN" sz="2400">
                        <a:solidFill>
                          <a:schemeClr val="tx1"/>
                        </a:solidFill>
                        <a:latin typeface="Cambria Math" panose="02040503050406030204" pitchFamily="18" charset="0"/>
                        <a:ea typeface="Cambria Math" panose="02040503050406030204" pitchFamily="18" charset="0"/>
                      </a:rPr>
                      <m:t>𝕍</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a:solidFill>
                              <a:schemeClr val="tx1"/>
                            </a:solidFill>
                            <a:latin typeface="Cambria Math" panose="02040503050406030204" pitchFamily="18" charset="0"/>
                            <a:ea typeface="Cambria Math" panose="02040503050406030204" pitchFamily="18" charset="0"/>
                          </a:rPr>
                          <m:t>𝑌</m:t>
                        </m:r>
                      </m:e>
                    </m:d>
                  </m:oMath>
                </a14:m>
                <a:r>
                  <a:rPr lang="en-IN" sz="2400" dirty="0" smtClean="0">
                    <a:solidFill>
                      <a:schemeClr val="tx1"/>
                    </a:solidFill>
                    <a:latin typeface="+mj-lt"/>
                  </a:rPr>
                  <a:t>. Warning: independent </a:t>
                </a:r>
                <a:r>
                  <a:rPr lang="en-IN" sz="2400" dirty="0" err="1" smtClean="0">
                    <a:solidFill>
                      <a:schemeClr val="tx1"/>
                    </a:solidFill>
                    <a:latin typeface="+mj-lt"/>
                  </a:rPr>
                  <a:t>r.v.s</a:t>
                </a:r>
                <a:r>
                  <a:rPr lang="en-IN" sz="2400" dirty="0" smtClean="0">
                    <a:solidFill>
                      <a:schemeClr val="tx1"/>
                    </a:solidFill>
                    <a:latin typeface="+mj-lt"/>
                  </a:rPr>
                  <a:t> are always uncorrelated but not all uncorrelated </a:t>
                </a:r>
                <a:r>
                  <a:rPr lang="en-IN" sz="2400" dirty="0" err="1" smtClean="0">
                    <a:solidFill>
                      <a:schemeClr val="tx1"/>
                    </a:solidFill>
                    <a:latin typeface="+mj-lt"/>
                  </a:rPr>
                  <a:t>r.v.s</a:t>
                </a:r>
                <a:r>
                  <a:rPr lang="en-IN" sz="2400" dirty="0" smtClean="0">
                    <a:solidFill>
                      <a:schemeClr val="tx1"/>
                    </a:solidFill>
                    <a:latin typeface="+mj-lt"/>
                  </a:rPr>
                  <a:t> need be independent.</a:t>
                </a:r>
              </a:p>
              <a:p>
                <a:pPr algn="ctr"/>
                <a:r>
                  <a:rPr lang="en-IN" sz="2400" dirty="0" smtClean="0">
                    <a:solidFill>
                      <a:schemeClr val="tx1"/>
                    </a:solidFill>
                    <a:latin typeface="+mj-lt"/>
                  </a:rPr>
                  <a:t>Can estimate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𝜌</m:t>
                        </m:r>
                      </m:e>
                      <m:sub>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𝑌</m:t>
                        </m:r>
                      </m:sub>
                    </m:sSub>
                  </m:oMath>
                </a14:m>
                <a:r>
                  <a:rPr lang="en-IN" sz="2400" dirty="0" smtClean="0">
                    <a:solidFill>
                      <a:schemeClr val="tx1"/>
                    </a:solidFill>
                    <a:latin typeface="+mj-lt"/>
                  </a:rPr>
                  <a:t> using samples as well </a:t>
                </a:r>
                <a14:m>
                  <m:oMath xmlns:m="http://schemas.openxmlformats.org/officeDocument/2006/math">
                    <m:sSub>
                      <m:sSubPr>
                        <m:ctrlPr>
                          <a:rPr lang="en-IN" sz="2400" b="0" i="1" dirty="0" smtClean="0">
                            <a:solidFill>
                              <a:schemeClr val="tx1"/>
                            </a:solidFill>
                            <a:latin typeface="Cambria Math" panose="02040503050406030204" pitchFamily="18" charset="0"/>
                          </a:rPr>
                        </m:ctrlPr>
                      </m:sSubPr>
                      <m:e>
                        <m:acc>
                          <m:accPr>
                            <m:chr m:val="̂"/>
                            <m:ctrlPr>
                              <a:rPr lang="en-IN" sz="2400" b="0" i="1" smtClean="0">
                                <a:solidFill>
                                  <a:schemeClr val="tx1"/>
                                </a:solidFill>
                                <a:latin typeface="Cambria Math" panose="02040503050406030204" pitchFamily="18" charset="0"/>
                              </a:rPr>
                            </m:ctrlPr>
                          </m:accPr>
                          <m:e>
                            <m:r>
                              <a:rPr lang="en-IN" sz="2400" b="0" i="1" smtClean="0">
                                <a:solidFill>
                                  <a:schemeClr val="tx1"/>
                                </a:solidFill>
                                <a:latin typeface="Cambria Math" panose="02040503050406030204" pitchFamily="18" charset="0"/>
                              </a:rPr>
                              <m:t>𝜌</m:t>
                            </m:r>
                          </m:e>
                        </m:acc>
                      </m:e>
                      <m:sub>
                        <m:r>
                          <a:rPr lang="en-IN" sz="2400" b="0" i="1" dirty="0" smtClean="0">
                            <a:solidFill>
                              <a:schemeClr val="tx1"/>
                            </a:solidFill>
                            <a:latin typeface="Cambria Math" panose="02040503050406030204" pitchFamily="18" charset="0"/>
                          </a:rPr>
                          <m:t>𝑋</m:t>
                        </m:r>
                        <m:r>
                          <a:rPr lang="en-IN" sz="2400" b="0" i="1" dirty="0" smtClean="0">
                            <a:solidFill>
                              <a:schemeClr val="tx1"/>
                            </a:solidFill>
                            <a:latin typeface="Cambria Math" panose="02040503050406030204" pitchFamily="18" charset="0"/>
                          </a:rPr>
                          <m:t>,</m:t>
                        </m:r>
                        <m:r>
                          <a:rPr lang="en-IN" sz="2400" b="0" i="1" dirty="0" smtClean="0">
                            <a:solidFill>
                              <a:schemeClr val="tx1"/>
                            </a:solidFill>
                            <a:latin typeface="Cambria Math" panose="02040503050406030204" pitchFamily="18" charset="0"/>
                          </a:rPr>
                          <m:t>𝑌</m:t>
                        </m:r>
                      </m:sub>
                    </m:sSub>
                    <m:r>
                      <a:rPr lang="en-IN" sz="2400" b="0" i="1" dirty="0" smtClean="0">
                        <a:solidFill>
                          <a:schemeClr val="tx1"/>
                        </a:solidFill>
                        <a:latin typeface="Cambria Math" panose="02040503050406030204" pitchFamily="18" charset="0"/>
                      </a:rPr>
                      <m:t>=</m:t>
                    </m:r>
                    <m:f>
                      <m:fPr>
                        <m:ctrlPr>
                          <a:rPr lang="en-IN" sz="2400" b="0" i="1" dirty="0" smtClean="0">
                            <a:solidFill>
                              <a:schemeClr val="tx1"/>
                            </a:solidFill>
                            <a:latin typeface="Cambria Math" panose="02040503050406030204" pitchFamily="18" charset="0"/>
                          </a:rPr>
                        </m:ctrlPr>
                      </m:fPr>
                      <m:num>
                        <m:acc>
                          <m:accPr>
                            <m:chr m:val="̂"/>
                            <m:ctrlPr>
                              <a:rPr lang="en-IN" sz="2400" i="1" dirty="0">
                                <a:solidFill>
                                  <a:schemeClr val="tx1"/>
                                </a:solidFill>
                                <a:latin typeface="Cambria Math" panose="02040503050406030204" pitchFamily="18" charset="0"/>
                                <a:ea typeface="Cambria Math" panose="02040503050406030204" pitchFamily="18" charset="0"/>
                              </a:rPr>
                            </m:ctrlPr>
                          </m:accPr>
                          <m:e>
                            <m:r>
                              <m:rPr>
                                <m:sty m:val="p"/>
                              </m:rPr>
                              <a:rPr lang="en-IN" sz="2400" dirty="0">
                                <a:solidFill>
                                  <a:schemeClr val="tx1"/>
                                </a:solidFill>
                                <a:latin typeface="Cambria Math" panose="02040503050406030204" pitchFamily="18" charset="0"/>
                                <a:ea typeface="Cambria Math" panose="02040503050406030204" pitchFamily="18" charset="0"/>
                              </a:rPr>
                              <m:t>Cov</m:t>
                            </m:r>
                          </m:e>
                        </m:acc>
                        <m:d>
                          <m:dPr>
                            <m:ctrlPr>
                              <a:rPr lang="en-IN" sz="2400" i="1" dirty="0">
                                <a:solidFill>
                                  <a:schemeClr val="tx1"/>
                                </a:solidFill>
                                <a:latin typeface="Cambria Math" panose="02040503050406030204" pitchFamily="18" charset="0"/>
                              </a:rPr>
                            </m:ctrlPr>
                          </m:dPr>
                          <m:e>
                            <m:r>
                              <a:rPr lang="en-IN" sz="2400" i="1" dirty="0">
                                <a:solidFill>
                                  <a:schemeClr val="tx1"/>
                                </a:solidFill>
                                <a:latin typeface="Cambria Math" panose="02040503050406030204" pitchFamily="18" charset="0"/>
                              </a:rPr>
                              <m:t>𝑋</m:t>
                            </m:r>
                            <m:r>
                              <a:rPr lang="en-IN" sz="2400" i="1" dirty="0">
                                <a:solidFill>
                                  <a:schemeClr val="tx1"/>
                                </a:solidFill>
                                <a:latin typeface="Cambria Math" panose="02040503050406030204" pitchFamily="18" charset="0"/>
                              </a:rPr>
                              <m:t>,</m:t>
                            </m:r>
                            <m:r>
                              <a:rPr lang="en-IN" sz="2400" i="1" dirty="0">
                                <a:solidFill>
                                  <a:schemeClr val="tx1"/>
                                </a:solidFill>
                                <a:latin typeface="Cambria Math" panose="02040503050406030204" pitchFamily="18" charset="0"/>
                              </a:rPr>
                              <m:t>𝑌</m:t>
                            </m:r>
                          </m:e>
                        </m:d>
                      </m:num>
                      <m:den>
                        <m:rad>
                          <m:radPr>
                            <m:degHide m:val="on"/>
                            <m:ctrlPr>
                              <a:rPr lang="en-IN" sz="2400" b="0" i="1" dirty="0" smtClean="0">
                                <a:solidFill>
                                  <a:schemeClr val="tx1"/>
                                </a:solidFill>
                                <a:latin typeface="Cambria Math" panose="02040503050406030204" pitchFamily="18" charset="0"/>
                              </a:rPr>
                            </m:ctrlPr>
                          </m:radPr>
                          <m:deg/>
                          <m:e>
                            <m:sSubSup>
                              <m:sSubSupPr>
                                <m:ctrlPr>
                                  <a:rPr lang="en-IN" sz="2400" b="0" i="1" smtClean="0">
                                    <a:solidFill>
                                      <a:schemeClr val="tx1"/>
                                    </a:solidFill>
                                    <a:latin typeface="Cambria Math" panose="02040503050406030204" pitchFamily="18" charset="0"/>
                                    <a:ea typeface="Cambria Math" panose="02040503050406030204" pitchFamily="18" charset="0"/>
                                  </a:rPr>
                                </m:ctrlPr>
                              </m:sSubSupPr>
                              <m:e>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i="1">
                                        <a:solidFill>
                                          <a:schemeClr val="tx1"/>
                                        </a:solidFill>
                                        <a:latin typeface="Cambria Math" panose="02040503050406030204" pitchFamily="18" charset="0"/>
                                        <a:ea typeface="Cambria Math" panose="02040503050406030204" pitchFamily="18" charset="0"/>
                                      </a:rPr>
                                      <m:t>𝜎</m:t>
                                    </m:r>
                                  </m:e>
                                </m:acc>
                              </m:e>
                              <m:sub>
                                <m:r>
                                  <a:rPr lang="en-IN" sz="2400" b="0" i="1" smtClean="0">
                                    <a:solidFill>
                                      <a:schemeClr val="tx1"/>
                                    </a:solidFill>
                                    <a:latin typeface="Cambria Math" panose="02040503050406030204" pitchFamily="18" charset="0"/>
                                    <a:ea typeface="Cambria Math" panose="02040503050406030204" pitchFamily="18" charset="0"/>
                                  </a:rPr>
                                  <m:t>𝑋</m:t>
                                </m:r>
                              </m:sub>
                              <m:sup>
                                <m:r>
                                  <a:rPr lang="en-IN" sz="2400" i="1">
                                    <a:solidFill>
                                      <a:schemeClr val="tx1"/>
                                    </a:solidFill>
                                    <a:latin typeface="Cambria Math" panose="02040503050406030204" pitchFamily="18" charset="0"/>
                                    <a:ea typeface="Cambria Math" panose="02040503050406030204" pitchFamily="18" charset="0"/>
                                  </a:rPr>
                                  <m:t>2</m:t>
                                </m:r>
                              </m:sup>
                            </m:sSubSup>
                            <m:sSubSup>
                              <m:sSubSupPr>
                                <m:ctrlPr>
                                  <a:rPr lang="en-IN" sz="2400" b="0" i="1" smtClean="0">
                                    <a:solidFill>
                                      <a:schemeClr val="tx1"/>
                                    </a:solidFill>
                                    <a:latin typeface="Cambria Math" panose="02040503050406030204" pitchFamily="18" charset="0"/>
                                    <a:ea typeface="Cambria Math" panose="02040503050406030204" pitchFamily="18" charset="0"/>
                                  </a:rPr>
                                </m:ctrlPr>
                              </m:sSubSupPr>
                              <m:e>
                                <m:acc>
                                  <m:accPr>
                                    <m:chr m:val="̂"/>
                                    <m:ctrlPr>
                                      <a:rPr lang="en-IN" sz="2400" i="1">
                                        <a:solidFill>
                                          <a:schemeClr val="tx1"/>
                                        </a:solidFill>
                                        <a:latin typeface="Cambria Math" panose="02040503050406030204" pitchFamily="18" charset="0"/>
                                        <a:ea typeface="Cambria Math" panose="02040503050406030204" pitchFamily="18" charset="0"/>
                                      </a:rPr>
                                    </m:ctrlPr>
                                  </m:accPr>
                                  <m:e>
                                    <m:r>
                                      <a:rPr lang="en-IN" sz="2400" i="1">
                                        <a:solidFill>
                                          <a:schemeClr val="tx1"/>
                                        </a:solidFill>
                                        <a:latin typeface="Cambria Math" panose="02040503050406030204" pitchFamily="18" charset="0"/>
                                        <a:ea typeface="Cambria Math" panose="02040503050406030204" pitchFamily="18" charset="0"/>
                                      </a:rPr>
                                      <m:t>𝜎</m:t>
                                    </m:r>
                                  </m:e>
                                </m:acc>
                              </m:e>
                              <m:sub>
                                <m:r>
                                  <a:rPr lang="en-IN" sz="2400" b="0" i="1" smtClean="0">
                                    <a:solidFill>
                                      <a:schemeClr val="tx1"/>
                                    </a:solidFill>
                                    <a:latin typeface="Cambria Math" panose="02040503050406030204" pitchFamily="18" charset="0"/>
                                    <a:ea typeface="Cambria Math" panose="02040503050406030204" pitchFamily="18" charset="0"/>
                                  </a:rPr>
                                  <m:t>𝑌</m:t>
                                </m:r>
                              </m:sub>
                              <m:sup>
                                <m:r>
                                  <a:rPr lang="en-IN" sz="2400" i="1">
                                    <a:solidFill>
                                      <a:schemeClr val="tx1"/>
                                    </a:solidFill>
                                    <a:latin typeface="Cambria Math" panose="02040503050406030204" pitchFamily="18" charset="0"/>
                                    <a:ea typeface="Cambria Math" panose="02040503050406030204" pitchFamily="18" charset="0"/>
                                  </a:rPr>
                                  <m:t>2</m:t>
                                </m:r>
                              </m:sup>
                            </m:sSubSup>
                          </m:e>
                        </m:rad>
                      </m:den>
                    </m:f>
                  </m:oMath>
                </a14:m>
                <a:endParaRPr lang="en-IN" sz="2400"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713991" y="167121"/>
                <a:ext cx="9519737" cy="4027460"/>
              </a:xfrm>
              <a:prstGeom prst="wedgeRectCallout">
                <a:avLst>
                  <a:gd name="adj1" fmla="val 61281"/>
                  <a:gd name="adj2" fmla="val -12632"/>
                </a:avLst>
              </a:prstGeom>
              <a:blipFill>
                <a:blip r:embed="rId4"/>
                <a:stretch>
                  <a:fillRect l="-172" t="-750"/>
                </a:stretch>
              </a:blipFill>
              <a:ln w="38100">
                <a:solidFill>
                  <a:schemeClr val="accent1"/>
                </a:solidFill>
              </a:ln>
            </p:spPr>
            <p:txBody>
              <a:bodyPr/>
              <a:lstStyle/>
              <a:p>
                <a:r>
                  <a:rPr lang="en-IN">
                    <a:noFill/>
                  </a:rPr>
                  <a:t> </a:t>
                </a:r>
              </a:p>
            </p:txBody>
          </p:sp>
        </mc:Fallback>
      </mc:AlternateContent>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60683" y="4944277"/>
            <a:ext cx="1731319" cy="1731319"/>
          </a:xfrm>
          <a:prstGeom prst="rect">
            <a:avLst/>
          </a:prstGeom>
        </p:spPr>
      </p:pic>
      <mc:AlternateContent xmlns:mc="http://schemas.openxmlformats.org/markup-compatibility/2006">
        <mc:Choice xmlns:a14="http://schemas.microsoft.com/office/drawing/2010/main" Requires="a14">
          <p:sp>
            <p:nvSpPr>
              <p:cNvPr id="8" name="Rectangular Callout 7"/>
              <p:cNvSpPr/>
              <p:nvPr/>
            </p:nvSpPr>
            <p:spPr>
              <a:xfrm>
                <a:off x="253353" y="4457730"/>
                <a:ext cx="9980377" cy="1910411"/>
              </a:xfrm>
              <a:prstGeom prst="wedgeRectCallout">
                <a:avLst>
                  <a:gd name="adj1" fmla="val 55672"/>
                  <a:gd name="adj2" fmla="val 30149"/>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If </a:t>
                </a:r>
                <a14:m>
                  <m:oMath xmlns:m="http://schemas.openxmlformats.org/officeDocument/2006/math">
                    <m:sSub>
                      <m:sSubPr>
                        <m:ctrlPr>
                          <a:rPr lang="en-IN" sz="240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𝜌</m:t>
                        </m:r>
                      </m:e>
                      <m:sub>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𝑌</m:t>
                        </m:r>
                      </m:sub>
                    </m:sSub>
                    <m:r>
                      <a:rPr lang="en-IN" sz="2400" b="0" i="1" smtClean="0">
                        <a:solidFill>
                          <a:schemeClr val="tx1"/>
                        </a:solidFill>
                        <a:latin typeface="Cambria Math" panose="02040503050406030204" pitchFamily="18" charset="0"/>
                      </a:rPr>
                      <m:t>&lt;0</m:t>
                    </m:r>
                  </m:oMath>
                </a14:m>
                <a:r>
                  <a:rPr lang="en-US" sz="2400" dirty="0" smtClean="0">
                    <a:solidFill>
                      <a:schemeClr val="tx1"/>
                    </a:solidFill>
                    <a:latin typeface="+mj-lt"/>
                  </a:rPr>
                  <a:t>, this means that typically, whenever </a:t>
                </a:r>
                <a14:m>
                  <m:oMath xmlns:m="http://schemas.openxmlformats.org/officeDocument/2006/math">
                    <m:r>
                      <a:rPr lang="en-IN" sz="2400" b="0" i="1" smtClean="0">
                        <a:solidFill>
                          <a:schemeClr val="tx1"/>
                        </a:solidFill>
                        <a:latin typeface="Cambria Math" panose="02040503050406030204" pitchFamily="18" charset="0"/>
                      </a:rPr>
                      <m:t>𝑋</m:t>
                    </m:r>
                  </m:oMath>
                </a14:m>
                <a:r>
                  <a:rPr lang="en-US" sz="2400" dirty="0" smtClean="0">
                    <a:solidFill>
                      <a:schemeClr val="tx1"/>
                    </a:solidFill>
                    <a:latin typeface="+mj-lt"/>
                  </a:rPr>
                  <a:t> takes larger values than its own mean, </a:t>
                </a:r>
                <a14:m>
                  <m:oMath xmlns:m="http://schemas.openxmlformats.org/officeDocument/2006/math">
                    <m:r>
                      <a:rPr lang="en-IN" sz="2400" b="0" i="1" smtClean="0">
                        <a:solidFill>
                          <a:schemeClr val="tx1"/>
                        </a:solidFill>
                        <a:latin typeface="Cambria Math" panose="02040503050406030204" pitchFamily="18" charset="0"/>
                      </a:rPr>
                      <m:t>𝑌</m:t>
                    </m:r>
                  </m:oMath>
                </a14:m>
                <a:r>
                  <a:rPr lang="en-US" sz="2400" dirty="0" smtClean="0">
                    <a:solidFill>
                      <a:schemeClr val="tx1"/>
                    </a:solidFill>
                    <a:latin typeface="+mj-lt"/>
                  </a:rPr>
                  <a:t> takes smaller values than its own mean and vice versa. If </a:t>
                </a:r>
                <a14:m>
                  <m:oMath xmlns:m="http://schemas.openxmlformats.org/officeDocument/2006/math">
                    <m:sSub>
                      <m:sSubPr>
                        <m:ctrlPr>
                          <a:rPr lang="en-IN" sz="2400" i="1">
                            <a:solidFill>
                              <a:schemeClr val="tx1"/>
                            </a:solidFill>
                            <a:latin typeface="Cambria Math" panose="02040503050406030204" pitchFamily="18" charset="0"/>
                          </a:rPr>
                        </m:ctrlPr>
                      </m:sSubPr>
                      <m:e>
                        <m:r>
                          <a:rPr lang="en-IN" sz="2400" b="0" i="1">
                            <a:solidFill>
                              <a:schemeClr val="tx1"/>
                            </a:solidFill>
                            <a:latin typeface="Cambria Math" panose="02040503050406030204" pitchFamily="18" charset="0"/>
                          </a:rPr>
                          <m:t>𝜌</m:t>
                        </m:r>
                      </m:e>
                      <m:sub>
                        <m:r>
                          <a:rPr lang="en-IN" sz="2400" b="0" i="1">
                            <a:solidFill>
                              <a:schemeClr val="tx1"/>
                            </a:solidFill>
                            <a:latin typeface="Cambria Math" panose="02040503050406030204" pitchFamily="18" charset="0"/>
                          </a:rPr>
                          <m:t>𝑋</m:t>
                        </m:r>
                        <m:r>
                          <a:rPr lang="en-IN" sz="2400" b="0" i="1">
                            <a:solidFill>
                              <a:schemeClr val="tx1"/>
                            </a:solidFill>
                            <a:latin typeface="Cambria Math" panose="02040503050406030204" pitchFamily="18" charset="0"/>
                          </a:rPr>
                          <m:t>,</m:t>
                        </m:r>
                        <m:r>
                          <a:rPr lang="en-IN" sz="2400" b="0" i="1">
                            <a:solidFill>
                              <a:schemeClr val="tx1"/>
                            </a:solidFill>
                            <a:latin typeface="Cambria Math" panose="02040503050406030204" pitchFamily="18" charset="0"/>
                          </a:rPr>
                          <m:t>𝑌</m:t>
                        </m:r>
                      </m:sub>
                    </m:sSub>
                    <m:r>
                      <a:rPr lang="en-IN" sz="2400" b="0" i="1" smtClean="0">
                        <a:solidFill>
                          <a:schemeClr val="tx1"/>
                        </a:solidFill>
                        <a:latin typeface="Cambria Math" panose="02040503050406030204" pitchFamily="18" charset="0"/>
                      </a:rPr>
                      <m:t>&gt;</m:t>
                    </m:r>
                    <m:r>
                      <a:rPr lang="en-IN" sz="2400" b="0" i="1">
                        <a:solidFill>
                          <a:schemeClr val="tx1"/>
                        </a:solidFill>
                        <a:latin typeface="Cambria Math" panose="02040503050406030204" pitchFamily="18" charset="0"/>
                      </a:rPr>
                      <m:t>0</m:t>
                    </m:r>
                  </m:oMath>
                </a14:m>
                <a:r>
                  <a:rPr lang="en-US" sz="2400" dirty="0" smtClean="0">
                    <a:solidFill>
                      <a:schemeClr val="tx1"/>
                    </a:solidFill>
                    <a:latin typeface="+mj-lt"/>
                  </a:rPr>
                  <a:t>, then this means that both </a:t>
                </a:r>
                <a:r>
                  <a:rPr lang="en-US" sz="2400" dirty="0" err="1" smtClean="0">
                    <a:solidFill>
                      <a:schemeClr val="tx1"/>
                    </a:solidFill>
                    <a:latin typeface="+mj-lt"/>
                  </a:rPr>
                  <a:t>r.v.s</a:t>
                </a:r>
                <a:r>
                  <a:rPr lang="en-US" sz="2400" dirty="0" smtClean="0">
                    <a:solidFill>
                      <a:schemeClr val="tx1"/>
                    </a:solidFill>
                    <a:latin typeface="+mj-lt"/>
                  </a:rPr>
                  <a:t> take values larger or smaller than their respective means together. </a:t>
                </a:r>
                <a14:m>
                  <m:oMath xmlns:m="http://schemas.openxmlformats.org/officeDocument/2006/math">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𝜌</m:t>
                        </m:r>
                      </m:e>
                      <m:sub>
                        <m:r>
                          <a:rPr lang="en-IN" sz="2400" i="1">
                            <a:solidFill>
                              <a:schemeClr val="tx1"/>
                            </a:solidFill>
                            <a:latin typeface="Cambria Math" panose="02040503050406030204" pitchFamily="18" charset="0"/>
                          </a:rPr>
                          <m:t>𝑋</m:t>
                        </m:r>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𝑌</m:t>
                        </m:r>
                      </m:sub>
                    </m:sSub>
                    <m:r>
                      <a:rPr lang="en-IN" sz="2400" b="0" i="1" smtClean="0">
                        <a:solidFill>
                          <a:schemeClr val="tx1"/>
                        </a:solidFill>
                        <a:latin typeface="Cambria Math" panose="02040503050406030204" pitchFamily="18" charset="0"/>
                      </a:rPr>
                      <m:t>=</m:t>
                    </m:r>
                    <m:r>
                      <a:rPr lang="en-IN" sz="2400" i="1" smtClean="0">
                        <a:solidFill>
                          <a:schemeClr val="tx1"/>
                        </a:solidFill>
                        <a:latin typeface="Cambria Math" panose="02040503050406030204" pitchFamily="18" charset="0"/>
                      </a:rPr>
                      <m:t>0</m:t>
                    </m:r>
                  </m:oMath>
                </a14:m>
                <a:r>
                  <a:rPr lang="en-US" sz="2400" dirty="0" smtClean="0">
                    <a:solidFill>
                      <a:schemeClr val="tx1"/>
                    </a:solidFill>
                    <a:latin typeface="+mj-lt"/>
                  </a:rPr>
                  <a:t> means that typically, even if </a:t>
                </a:r>
                <a14:m>
                  <m:oMath xmlns:m="http://schemas.openxmlformats.org/officeDocument/2006/math">
                    <m:r>
                      <a:rPr lang="en-IN" sz="2400" b="0" i="1" smtClean="0">
                        <a:solidFill>
                          <a:schemeClr val="tx1"/>
                        </a:solidFill>
                        <a:latin typeface="Cambria Math" panose="02040503050406030204" pitchFamily="18" charset="0"/>
                      </a:rPr>
                      <m:t>𝑋</m:t>
                    </m:r>
                  </m:oMath>
                </a14:m>
                <a:r>
                  <a:rPr lang="en-US" sz="2400" dirty="0" smtClean="0">
                    <a:solidFill>
                      <a:schemeClr val="tx1"/>
                    </a:solidFill>
                    <a:latin typeface="+mj-lt"/>
                  </a:rPr>
                  <a:t> takes a value larger than its mean, </a:t>
                </a:r>
                <a14:m>
                  <m:oMath xmlns:m="http://schemas.openxmlformats.org/officeDocument/2006/math">
                    <m:r>
                      <a:rPr lang="en-IN" sz="2400" b="0" i="1" smtClean="0">
                        <a:solidFill>
                          <a:schemeClr val="tx1"/>
                        </a:solidFill>
                        <a:latin typeface="Cambria Math" panose="02040503050406030204" pitchFamily="18" charset="0"/>
                      </a:rPr>
                      <m:t>𝑌</m:t>
                    </m:r>
                  </m:oMath>
                </a14:m>
                <a:r>
                  <a:rPr lang="en-US" sz="2400" dirty="0" smtClean="0">
                    <a:solidFill>
                      <a:schemeClr val="tx1"/>
                    </a:solidFill>
                    <a:latin typeface="+mj-lt"/>
                  </a:rPr>
                  <a:t> may take smaller or larger values than its own mean</a:t>
                </a:r>
                <a:endParaRPr lang="en-US" sz="2400" dirty="0">
                  <a:solidFill>
                    <a:schemeClr val="tx1"/>
                  </a:solidFill>
                  <a:latin typeface="+mj-lt"/>
                </a:endParaRPr>
              </a:p>
            </p:txBody>
          </p:sp>
        </mc:Choice>
        <mc:Fallback>
          <p:sp>
            <p:nvSpPr>
              <p:cNvPr id="8" name="Rectangular Callout 7"/>
              <p:cNvSpPr>
                <a:spLocks noRot="1" noChangeAspect="1" noMove="1" noResize="1" noEditPoints="1" noAdjustHandles="1" noChangeArrowheads="1" noChangeShapeType="1" noTextEdit="1"/>
              </p:cNvSpPr>
              <p:nvPr/>
            </p:nvSpPr>
            <p:spPr>
              <a:xfrm>
                <a:off x="253353" y="4457730"/>
                <a:ext cx="9980377" cy="1910411"/>
              </a:xfrm>
              <a:prstGeom prst="wedgeRectCallout">
                <a:avLst>
                  <a:gd name="adj1" fmla="val 55672"/>
                  <a:gd name="adj2" fmla="val 30149"/>
                </a:avLst>
              </a:prstGeom>
              <a:blipFill>
                <a:blip r:embed="rId6"/>
                <a:stretch>
                  <a:fillRect l="-691" t="-2813" b="-7500"/>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11268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p:stCondLst>
                              <p:cond delay="0"/>
                            </p:stCondLst>
                            <p:childTnLst>
                              <p:par>
                                <p:cTn id="44" presetID="22" presetClass="entr" presetSubtype="2"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right)">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Recap of Last Lecture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Probability as Proportions (to get started and develop intuition)</a:t>
                </a:r>
              </a:p>
              <a:p>
                <a:r>
                  <a:rPr lang="en-IN" b="1" dirty="0" smtClean="0"/>
                  <a:t>Probability Mass Function </a:t>
                </a:r>
                <a:r>
                  <a:rPr lang="en-IN" dirty="0" smtClean="0"/>
                  <a:t>(gives prob. of an </a:t>
                </a:r>
                <a:r>
                  <a:rPr lang="en-IN" dirty="0" err="1" smtClean="0"/>
                  <a:t>r.v</a:t>
                </a:r>
                <a:r>
                  <a:rPr lang="en-IN" dirty="0" smtClean="0"/>
                  <a:t>. taking some value)</a:t>
                </a:r>
              </a:p>
              <a:p>
                <a:r>
                  <a:rPr lang="en-IN" b="1" dirty="0" smtClean="0"/>
                  <a:t>Joint Probability </a:t>
                </a:r>
                <a:r>
                  <a:rPr lang="en-IN" dirty="0" smtClean="0"/>
                  <a:t>(gives prob. of two or more </a:t>
                </a:r>
                <a:r>
                  <a:rPr lang="en-IN" dirty="0" err="1" smtClean="0"/>
                  <a:t>r.v.s</a:t>
                </a:r>
                <a:r>
                  <a:rPr lang="en-IN" dirty="0" smtClean="0"/>
                  <a:t> taking blah values)</a:t>
                </a:r>
              </a:p>
              <a:p>
                <a:r>
                  <a:rPr lang="en-IN" b="1" dirty="0" smtClean="0"/>
                  <a:t>Marginal Probability </a:t>
                </a:r>
                <a:r>
                  <a:rPr lang="en-IN" dirty="0" smtClean="0"/>
                  <a:t>(gives prob. of a subset of </a:t>
                </a:r>
                <a:r>
                  <a:rPr lang="en-IN" dirty="0" err="1" smtClean="0"/>
                  <a:t>r.v.s</a:t>
                </a:r>
                <a:r>
                  <a:rPr lang="en-IN" dirty="0" smtClean="0"/>
                  <a:t> taking blah values)</a:t>
                </a:r>
              </a:p>
              <a:p>
                <a:r>
                  <a:rPr lang="en-IN" b="1" dirty="0" smtClean="0"/>
                  <a:t>Conditional Probability </a:t>
                </a:r>
                <a:r>
                  <a:rPr lang="en-IN" dirty="0" smtClean="0"/>
                  <a:t>(gives prob. of one </a:t>
                </a:r>
                <a:r>
                  <a:rPr lang="en-IN" dirty="0" err="1" smtClean="0"/>
                  <a:t>r.v</a:t>
                </a:r>
                <a:r>
                  <a:rPr lang="en-IN" dirty="0" smtClean="0"/>
                  <a:t>. taking blah value given that we know that another </a:t>
                </a:r>
                <a:r>
                  <a:rPr lang="en-IN" dirty="0" err="1" smtClean="0"/>
                  <a:t>r.v</a:t>
                </a:r>
                <a:r>
                  <a:rPr lang="en-IN" dirty="0" smtClean="0"/>
                  <a:t>. already taken some value)</a:t>
                </a:r>
              </a:p>
              <a:p>
                <a:r>
                  <a:rPr lang="en-IN" dirty="0" smtClean="0"/>
                  <a:t>Joint/Marginal/Conditional are all proper </a:t>
                </a:r>
                <a:r>
                  <a:rPr lang="en-IN" dirty="0" err="1" smtClean="0"/>
                  <a:t>prob</a:t>
                </a:r>
                <a:r>
                  <a:rPr lang="en-IN" dirty="0" smtClean="0"/>
                  <a:t> </a:t>
                </a:r>
                <a:r>
                  <a:rPr lang="en-IN" dirty="0" err="1" smtClean="0"/>
                  <a:t>dist</a:t>
                </a:r>
                <a:r>
                  <a:rPr lang="en-IN" dirty="0" smtClean="0"/>
                  <a:t> and have PMFs</a:t>
                </a:r>
              </a:p>
              <a:p>
                <a:r>
                  <a:rPr lang="en-IN" b="1" dirty="0" smtClean="0"/>
                  <a:t>Rules of Probability</a:t>
                </a:r>
                <a:r>
                  <a:rPr lang="en-IN" dirty="0" smtClean="0"/>
                  <a:t>: Sum, Product, Chain, Bayes Theorem</a:t>
                </a:r>
              </a:p>
              <a:p>
                <a:r>
                  <a:rPr lang="en-IN" dirty="0" smtClean="0"/>
                  <a:t>Use of probability in </a:t>
                </a:r>
                <a:r>
                  <a:rPr lang="en-IN" dirty="0" err="1" smtClean="0"/>
                  <a:t>RecSys</a:t>
                </a:r>
                <a:r>
                  <a:rPr lang="en-IN" dirty="0" smtClean="0"/>
                  <a:t>: find </a:t>
                </a:r>
                <a14:m>
                  <m:oMath xmlns:m="http://schemas.openxmlformats.org/officeDocument/2006/math">
                    <m:r>
                      <a:rPr lang="en-IN" b="0" i="1" smtClean="0">
                        <a:latin typeface="Cambria Math" panose="02040503050406030204" pitchFamily="18" charset="0"/>
                      </a:rPr>
                      <m:t>𝑎</m:t>
                    </m:r>
                  </m:oMath>
                </a14:m>
                <a:r>
                  <a:rPr lang="en-IN" dirty="0" smtClean="0"/>
                  <a:t> so that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𝑃</m:t>
                        </m:r>
                        <m:r>
                          <a:rPr lang="en-IN" i="1">
                            <a:latin typeface="Cambria Math" panose="02040503050406030204" pitchFamily="18" charset="0"/>
                            <a:ea typeface="Cambria Math" panose="02040503050406030204" pitchFamily="18" charset="0"/>
                          </a:rPr>
                          <m:t>≠−1 | </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𝑧</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𝑎</m:t>
                        </m:r>
                      </m:e>
                    </m:d>
                    <m:r>
                      <a:rPr lang="en-IN" b="0" i="1" smtClean="0">
                        <a:latin typeface="Cambria Math" panose="02040503050406030204" pitchFamily="18" charset="0"/>
                        <a:ea typeface="Cambria Math" panose="02040503050406030204" pitchFamily="18" charset="0"/>
                      </a:rPr>
                      <m:t>→1</m:t>
                    </m:r>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r="-115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3</a:t>
            </a:fld>
            <a:endParaRPr lang="en-US"/>
          </a:p>
        </p:txBody>
      </p:sp>
    </p:spTree>
    <p:extLst>
      <p:ext uri="{BB962C8B-B14F-4D97-AF65-F5344CB8AC3E}">
        <p14:creationId xmlns:p14="http://schemas.microsoft.com/office/powerpoint/2010/main" val="42827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Events from Random Variables??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normAutofit/>
              </a:bodyPr>
              <a:lstStyle/>
              <a:p>
                <a:r>
                  <a:rPr lang="en-IN" dirty="0" smtClean="0"/>
                  <a:t>In the </a:t>
                </a:r>
                <a:r>
                  <a:rPr lang="en-IN" dirty="0" err="1" smtClean="0"/>
                  <a:t>RecSys</a:t>
                </a:r>
                <a:r>
                  <a:rPr lang="en-IN" dirty="0" smtClean="0"/>
                  <a:t> example, we saw the expression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𝑃</m:t>
                        </m:r>
                        <m:r>
                          <a:rPr lang="en-IN" i="1">
                            <a:latin typeface="Cambria Math" panose="02040503050406030204" pitchFamily="18" charset="0"/>
                            <a:ea typeface="Cambria Math" panose="02040503050406030204" pitchFamily="18" charset="0"/>
                          </a:rPr>
                          <m:t>≠−1 | </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𝑧</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𝑎</m:t>
                        </m:r>
                      </m:e>
                    </m:d>
                  </m:oMath>
                </a14:m>
                <a:endParaRPr lang="en-IN" dirty="0" smtClean="0"/>
              </a:p>
              <a:p>
                <a:r>
                  <a:rPr lang="en-IN" dirty="0" smtClean="0"/>
                  <a:t>Here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𝑃</m:t>
                        </m:r>
                        <m:r>
                          <a:rPr lang="en-IN" b="0" i="1" smtClean="0">
                            <a:latin typeface="Cambria Math" panose="02040503050406030204" pitchFamily="18" charset="0"/>
                          </a:rPr>
                          <m:t>≠−1</m:t>
                        </m:r>
                      </m:e>
                    </m:d>
                  </m:oMath>
                </a14:m>
                <a:r>
                  <a:rPr lang="en-IN" dirty="0" smtClean="0"/>
                  <a:t> is an event (that of the user purchasing something) and we are interested in the probability of this event given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𝑎</m:t>
                    </m:r>
                  </m:oMath>
                </a14:m>
                <a:endParaRPr lang="en-IN" dirty="0" smtClean="0"/>
              </a:p>
              <a:p>
                <a:pPr lvl="2"/>
                <a:r>
                  <a:rPr lang="en-IN" dirty="0" smtClean="0"/>
                  <a:t>Recall: events are merely a description of interesting facts about an outcome</a:t>
                </a:r>
              </a:p>
              <a:p>
                <a:r>
                  <a:rPr lang="en-IN" dirty="0" smtClean="0"/>
                  <a:t>Similarly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=1∧</m:t>
                        </m:r>
                        <m:r>
                          <a:rPr lang="en-IN" b="0" i="1" smtClean="0">
                            <a:latin typeface="Cambria Math" panose="02040503050406030204" pitchFamily="18" charset="0"/>
                          </a:rPr>
                          <m:t>𝑌</m:t>
                        </m:r>
                        <m:r>
                          <a:rPr lang="en-IN" b="0" i="1" smtClean="0">
                            <a:latin typeface="Cambria Math" panose="02040503050406030204" pitchFamily="18" charset="0"/>
                          </a:rPr>
                          <m:t>=2</m:t>
                        </m:r>
                      </m:e>
                    </m:d>
                  </m:oMath>
                </a14:m>
                <a:r>
                  <a:rPr lang="en-IN" dirty="0" smtClean="0"/>
                  <a:t> is also an event (that the ball we picked is green and has the number 1 stamped on it)</a:t>
                </a:r>
              </a:p>
              <a:p>
                <a:pPr lvl="2"/>
                <a14:m>
                  <m:oMath xmlns:m="http://schemas.openxmlformats.org/officeDocument/2006/math">
                    <m:d>
                      <m:dPr>
                        <m:begChr m:val="{"/>
                        <m:endChr m:val="}"/>
                        <m:ctrlPr>
                          <a:rPr lang="en-IN" b="0" i="1" smtClean="0">
                            <a:latin typeface="Cambria Math" panose="02040503050406030204" pitchFamily="18" charset="0"/>
                          </a:rPr>
                        </m:ctrlPr>
                      </m:dPr>
                      <m:e>
                        <m:r>
                          <a:rPr lang="en-IN">
                            <a:latin typeface="Cambria Math" panose="02040503050406030204" pitchFamily="18" charset="0"/>
                          </a:rPr>
                          <m:t>𝑋</m:t>
                        </m:r>
                        <m:r>
                          <a:rPr lang="en-IN">
                            <a:latin typeface="Cambria Math" panose="02040503050406030204" pitchFamily="18" charset="0"/>
                          </a:rPr>
                          <m:t>=1</m:t>
                        </m:r>
                      </m:e>
                    </m:d>
                  </m:oMath>
                </a14:m>
                <a:r>
                  <a:rPr lang="en-IN" dirty="0" smtClean="0"/>
                  <a:t> is also an event (</a:t>
                </a:r>
                <a:r>
                  <a:rPr lang="en-IN" dirty="0"/>
                  <a:t>that the ball </a:t>
                </a:r>
                <a:r>
                  <a:rPr lang="en-IN" dirty="0" smtClean="0"/>
                  <a:t>has </a:t>
                </a:r>
                <a:r>
                  <a:rPr lang="en-IN" dirty="0"/>
                  <a:t>the number 1 stamped on it</a:t>
                </a:r>
                <a:r>
                  <a:rPr lang="en-IN" dirty="0" smtClean="0"/>
                  <a:t>)</a:t>
                </a:r>
              </a:p>
              <a:p>
                <a:pPr lvl="2"/>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𝑌</m:t>
                        </m:r>
                        <m:r>
                          <a:rPr lang="en-IN" b="0" i="1" smtClean="0">
                            <a:latin typeface="Cambria Math" panose="02040503050406030204" pitchFamily="18" charset="0"/>
                          </a:rPr>
                          <m:t>=2</m:t>
                        </m:r>
                      </m:e>
                    </m:d>
                  </m:oMath>
                </a14:m>
                <a:r>
                  <a:rPr lang="en-IN" dirty="0" smtClean="0"/>
                  <a:t> </a:t>
                </a:r>
                <a:r>
                  <a:rPr lang="en-IN" dirty="0"/>
                  <a:t>is also an event (that the ball </a:t>
                </a:r>
                <a:r>
                  <a:rPr lang="en-IN" dirty="0" smtClean="0"/>
                  <a:t>is green </a:t>
                </a:r>
                <a:r>
                  <a:rPr lang="en-IN" dirty="0" err="1" smtClean="0"/>
                  <a:t>colored</a:t>
                </a:r>
                <a:r>
                  <a:rPr lang="en-IN" dirty="0" smtClean="0"/>
                  <a:t>)</a:t>
                </a:r>
              </a:p>
              <a:p>
                <a:pPr lvl="2"/>
                <a:r>
                  <a:rPr lang="en-IN" dirty="0" smtClean="0"/>
                  <a:t>Given an event, it may happen on certain outcomes, not happen on others e.g. if </a:t>
                </a:r>
                <a14:m>
                  <m:oMath xmlns:m="http://schemas.openxmlformats.org/officeDocument/2006/math">
                    <m:d>
                      <m:dPr>
                        <m:begChr m:val="{"/>
                        <m:endChr m:val="}"/>
                        <m:ctrlPr>
                          <a:rPr lang="en-IN" b="0" i="1" smtClean="0">
                            <a:latin typeface="Cambria Math" panose="02040503050406030204" pitchFamily="18" charset="0"/>
                          </a:rPr>
                        </m:ctrlPr>
                      </m:dPr>
                      <m:e>
                        <m:r>
                          <a:rPr lang="en-IN">
                            <a:latin typeface="Cambria Math" panose="02040503050406030204" pitchFamily="18" charset="0"/>
                          </a:rPr>
                          <m:t>𝑌</m:t>
                        </m:r>
                        <m:r>
                          <a:rPr lang="en-IN">
                            <a:latin typeface="Cambria Math" panose="02040503050406030204" pitchFamily="18" charset="0"/>
                          </a:rPr>
                          <m:t>=2</m:t>
                        </m:r>
                      </m:e>
                    </m:d>
                  </m:oMath>
                </a14:m>
                <a:r>
                  <a:rPr lang="en-IN" dirty="0" smtClean="0"/>
                  <a:t> then this event will not have taken place if we pick a blue ball</a:t>
                </a:r>
              </a:p>
              <a:p>
                <a:r>
                  <a:rPr lang="en-IN" dirty="0" smtClean="0"/>
                  <a:t>Thus, given any collection of random variables, we can create events out of them and ask interesting questions about the </a:t>
                </a:r>
                <a:r>
                  <a:rPr lang="en-IN" dirty="0" err="1" smtClean="0"/>
                  <a:t>r.v.s</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736" b="-1166"/>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4</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353" y="1245319"/>
            <a:ext cx="1731319" cy="1731319"/>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1836348" y="960291"/>
                <a:ext cx="8434338" cy="1345145"/>
              </a:xfrm>
              <a:prstGeom prst="wedgeRectCallout">
                <a:avLst>
                  <a:gd name="adj1" fmla="val -57775"/>
                  <a:gd name="adj2" fmla="val 4513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0" dirty="0" smtClean="0">
                    <a:solidFill>
                      <a:schemeClr val="tx1"/>
                    </a:solidFill>
                    <a:latin typeface="+mj-lt"/>
                  </a:rPr>
                  <a:t>We can also have events like </a:t>
                </a:r>
                <a14:m>
                  <m:oMath xmlns:m="http://schemas.openxmlformats.org/officeDocument/2006/math">
                    <m:d>
                      <m:dPr>
                        <m:begChr m:val="{"/>
                        <m:endChr m:val="}"/>
                        <m:ctrlPr>
                          <a:rPr lang="en-IN" sz="2400" b="0" i="1" smtClean="0">
                            <a:solidFill>
                              <a:schemeClr val="tx1"/>
                            </a:solidFill>
                            <a:latin typeface="Cambria Math" panose="02040503050406030204" pitchFamily="18" charset="0"/>
                          </a:rPr>
                        </m:ctrlPr>
                      </m:dPr>
                      <m:e>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&lt;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𝑥</m:t>
                            </m:r>
                          </m:e>
                          <m:sub>
                            <m:r>
                              <a:rPr lang="en-IN" sz="2400" b="0" i="1" smtClean="0">
                                <a:solidFill>
                                  <a:schemeClr val="tx1"/>
                                </a:solidFill>
                                <a:latin typeface="Cambria Math" panose="02040503050406030204" pitchFamily="18" charset="0"/>
                              </a:rPr>
                              <m:t>0</m:t>
                            </m:r>
                          </m:sub>
                        </m:sSub>
                      </m:e>
                    </m:d>
                  </m:oMath>
                </a14:m>
                <a:r>
                  <a:rPr lang="en-IN" sz="2400" dirty="0" smtClean="0">
                    <a:solidFill>
                      <a:schemeClr val="tx1"/>
                    </a:solidFill>
                    <a:latin typeface="Calibri Light" panose="020F0302020204030204"/>
                  </a:rPr>
                  <a:t> (that the random variable takes a value less than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𝑥</m:t>
                        </m:r>
                      </m:e>
                      <m:sub>
                        <m:r>
                          <a:rPr lang="en-IN" sz="2400" b="0" i="1" smtClean="0">
                            <a:solidFill>
                              <a:schemeClr val="tx1"/>
                            </a:solidFill>
                            <a:latin typeface="Cambria Math" panose="02040503050406030204" pitchFamily="18" charset="0"/>
                          </a:rPr>
                          <m:t>0</m:t>
                        </m:r>
                      </m:sub>
                    </m:sSub>
                  </m:oMath>
                </a14:m>
                <a:r>
                  <a:rPr lang="en-IN" sz="2400" dirty="0" smtClean="0">
                    <a:solidFill>
                      <a:schemeClr val="tx1"/>
                    </a:solidFill>
                    <a:latin typeface="Calibri Light" panose="020F0302020204030204"/>
                  </a:rPr>
                  <a:t>). We define </a:t>
                </a:r>
                <a14:m>
                  <m:oMath xmlns:m="http://schemas.openxmlformats.org/officeDocument/2006/math">
                    <m:r>
                      <a:rPr lang="en-IN" sz="2400" i="1" smtClean="0">
                        <a:solidFill>
                          <a:schemeClr val="tx1"/>
                        </a:solidFill>
                        <a:latin typeface="Cambria Math" panose="02040503050406030204" pitchFamily="18" charset="0"/>
                        <a:ea typeface="Cambria Math" panose="02040503050406030204" pitchFamily="18" charset="0"/>
                      </a:rPr>
                      <m:t>ℙ</m:t>
                    </m:r>
                    <m:d>
                      <m:dPr>
                        <m:begChr m:val="["/>
                        <m:endChr m:val="]"/>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𝑋</m:t>
                        </m:r>
                        <m:r>
                          <a:rPr lang="en-IN" sz="2400" b="0" i="1" smtClean="0">
                            <a:solidFill>
                              <a:schemeClr val="tx1"/>
                            </a:solidFill>
                            <a:latin typeface="Cambria Math" panose="02040503050406030204" pitchFamily="18" charset="0"/>
                            <a:ea typeface="Cambria Math" panose="02040503050406030204" pitchFamily="18" charset="0"/>
                          </a:rPr>
                          <m:t>&lt;</m:t>
                        </m:r>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𝑥</m:t>
                            </m:r>
                          </m:e>
                          <m:sub>
                            <m:r>
                              <a:rPr lang="en-IN" sz="2400" b="0" i="1" smtClean="0">
                                <a:solidFill>
                                  <a:schemeClr val="tx1"/>
                                </a:solidFill>
                                <a:latin typeface="Cambria Math" panose="02040503050406030204" pitchFamily="18" charset="0"/>
                                <a:ea typeface="Cambria Math" panose="02040503050406030204" pitchFamily="18" charset="0"/>
                              </a:rPr>
                              <m:t>0</m:t>
                            </m:r>
                          </m:sub>
                        </m:sSub>
                      </m:e>
                    </m:d>
                    <m:r>
                      <a:rPr lang="en-IN" sz="2400" b="0" i="1" smtClean="0">
                        <a:solidFill>
                          <a:schemeClr val="tx1"/>
                        </a:solidFill>
                        <a:latin typeface="Cambria Math" panose="02040503050406030204" pitchFamily="18" charset="0"/>
                        <a:ea typeface="Cambria Math" panose="02040503050406030204" pitchFamily="18" charset="0"/>
                      </a:rPr>
                      <m:t>≜</m:t>
                    </m:r>
                    <m:nary>
                      <m:naryPr>
                        <m:chr m:val="∑"/>
                        <m:limLoc m:val="subSup"/>
                        <m:supHide m:val="on"/>
                        <m:ctrlPr>
                          <a:rPr lang="en-IN" sz="2400" b="0" i="1" smtClean="0">
                            <a:solidFill>
                              <a:schemeClr val="tx1"/>
                            </a:solidFill>
                            <a:latin typeface="Cambria Math" panose="02040503050406030204" pitchFamily="18" charset="0"/>
                            <a:ea typeface="Cambria Math" panose="02040503050406030204" pitchFamily="18" charset="0"/>
                          </a:rPr>
                        </m:ctrlPr>
                      </m:naryPr>
                      <m:sub>
                        <m:r>
                          <a:rPr lang="en-IN" sz="2400" b="0" i="1" smtClean="0">
                            <a:solidFill>
                              <a:schemeClr val="tx1"/>
                            </a:solidFill>
                            <a:latin typeface="Cambria Math" panose="02040503050406030204" pitchFamily="18" charset="0"/>
                            <a:ea typeface="Cambria Math" panose="02040503050406030204" pitchFamily="18" charset="0"/>
                          </a:rPr>
                          <m:t>𝜔</m:t>
                        </m:r>
                        <m:r>
                          <a:rPr lang="en-IN" sz="2400" b="0" i="1" smtClean="0">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𝑋</m:t>
                        </m:r>
                        <m:d>
                          <m:dPr>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𝜔</m:t>
                            </m:r>
                          </m:e>
                        </m:d>
                        <m:r>
                          <a:rPr lang="en-IN" sz="2400" b="0" i="1" smtClean="0">
                            <a:solidFill>
                              <a:schemeClr val="tx1"/>
                            </a:solidFill>
                            <a:latin typeface="Cambria Math" panose="02040503050406030204" pitchFamily="18" charset="0"/>
                            <a:ea typeface="Cambria Math" panose="02040503050406030204" pitchFamily="18" charset="0"/>
                          </a:rPr>
                          <m:t>&lt;</m:t>
                        </m:r>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𝑥</m:t>
                            </m:r>
                          </m:e>
                          <m:sub>
                            <m:r>
                              <a:rPr lang="en-IN" sz="2400" b="0" i="1" smtClean="0">
                                <a:solidFill>
                                  <a:schemeClr val="tx1"/>
                                </a:solidFill>
                                <a:latin typeface="Cambria Math" panose="02040503050406030204" pitchFamily="18" charset="0"/>
                                <a:ea typeface="Cambria Math" panose="02040503050406030204" pitchFamily="18" charset="0"/>
                              </a:rPr>
                              <m:t>0</m:t>
                            </m:r>
                          </m:sub>
                        </m:sSub>
                      </m:sub>
                      <m:sup/>
                      <m:e>
                        <m:sSub>
                          <m:sSubPr>
                            <m:ctrlPr>
                              <a:rPr lang="en-IN" sz="2400" b="0" i="1" smtClean="0">
                                <a:solidFill>
                                  <a:schemeClr val="tx1"/>
                                </a:solidFill>
                                <a:latin typeface="Cambria Math" panose="02040503050406030204" pitchFamily="18" charset="0"/>
                                <a:ea typeface="Cambria Math" panose="02040503050406030204" pitchFamily="18" charset="0"/>
                              </a:rPr>
                            </m:ctrlPr>
                          </m:sSubPr>
                          <m:e>
                            <m:r>
                              <a:rPr lang="en-IN" sz="2400" b="0" i="1" smtClean="0">
                                <a:solidFill>
                                  <a:schemeClr val="tx1"/>
                                </a:solidFill>
                                <a:latin typeface="Cambria Math" panose="02040503050406030204" pitchFamily="18" charset="0"/>
                                <a:ea typeface="Cambria Math" panose="02040503050406030204" pitchFamily="18" charset="0"/>
                              </a:rPr>
                              <m:t>𝑝</m:t>
                            </m:r>
                          </m:e>
                          <m:sub>
                            <m:r>
                              <a:rPr lang="en-IN" sz="2400" b="0" i="1" smtClean="0">
                                <a:solidFill>
                                  <a:schemeClr val="tx1"/>
                                </a:solidFill>
                                <a:latin typeface="Cambria Math" panose="02040503050406030204" pitchFamily="18" charset="0"/>
                                <a:ea typeface="Cambria Math" panose="02040503050406030204" pitchFamily="18" charset="0"/>
                              </a:rPr>
                              <m:t>𝜔</m:t>
                            </m:r>
                          </m:sub>
                        </m:sSub>
                      </m:e>
                    </m:nary>
                  </m:oMath>
                </a14:m>
                <a:r>
                  <a:rPr lang="en-IN" sz="2400" dirty="0" smtClean="0">
                    <a:solidFill>
                      <a:schemeClr val="tx1"/>
                    </a:solidFill>
                    <a:latin typeface="Calibri Light" panose="020F0302020204030204"/>
                  </a:rPr>
                  <a:t>. Similarly, </a:t>
                </a:r>
                <a14:m>
                  <m:oMath xmlns:m="http://schemas.openxmlformats.org/officeDocument/2006/math">
                    <m:d>
                      <m:dPr>
                        <m:begChr m:val="{"/>
                        <m:endChr m:val="}"/>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𝑋</m:t>
                        </m:r>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𝑥</m:t>
                            </m:r>
                          </m:e>
                          <m:sub>
                            <m:r>
                              <a:rPr lang="en-IN" sz="2400" i="1">
                                <a:solidFill>
                                  <a:schemeClr val="tx1"/>
                                </a:solidFill>
                                <a:latin typeface="Cambria Math" panose="02040503050406030204" pitchFamily="18" charset="0"/>
                              </a:rPr>
                              <m:t>0</m:t>
                            </m:r>
                          </m:sub>
                        </m:sSub>
                      </m:e>
                    </m:d>
                  </m:oMath>
                </a14:m>
                <a:r>
                  <a:rPr lang="en-IN" sz="2400" dirty="0" smtClean="0">
                    <a:solidFill>
                      <a:schemeClr val="tx1"/>
                    </a:solidFill>
                    <a:latin typeface="Calibri Light" panose="020F0302020204030204"/>
                  </a:rPr>
                  <a:t>, </a:t>
                </a:r>
                <a14:m>
                  <m:oMath xmlns:m="http://schemas.openxmlformats.org/officeDocument/2006/math">
                    <m:d>
                      <m:dPr>
                        <m:begChr m:val="{"/>
                        <m:endChr m:val="}"/>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𝑥</m:t>
                            </m:r>
                          </m:e>
                          <m:sub>
                            <m:r>
                              <a:rPr lang="en-IN" sz="2400" i="1">
                                <a:solidFill>
                                  <a:schemeClr val="tx1"/>
                                </a:solidFill>
                                <a:latin typeface="Cambria Math" panose="02040503050406030204" pitchFamily="18" charset="0"/>
                              </a:rPr>
                              <m:t>0</m:t>
                            </m:r>
                          </m:sub>
                        </m:sSub>
                      </m:e>
                    </m:d>
                  </m:oMath>
                </a14:m>
                <a:r>
                  <a:rPr lang="en-IN" sz="2400" dirty="0" smtClean="0">
                    <a:solidFill>
                      <a:schemeClr val="tx1"/>
                    </a:solidFill>
                    <a:latin typeface="Calibri Light" panose="020F0302020204030204"/>
                  </a:rPr>
                  <a:t> are also valid events</a:t>
                </a:r>
                <a:endParaRPr lang="en-IN" sz="2400" dirty="0">
                  <a:solidFill>
                    <a:schemeClr val="tx1"/>
                  </a:solidFill>
                  <a:latin typeface="Calibri Light" panose="020F0302020204030204"/>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1836348" y="960291"/>
                <a:ext cx="8434338" cy="1345145"/>
              </a:xfrm>
              <a:prstGeom prst="wedgeRectCallout">
                <a:avLst>
                  <a:gd name="adj1" fmla="val -57775"/>
                  <a:gd name="adj2" fmla="val 45130"/>
                </a:avLst>
              </a:prstGeom>
              <a:blipFill>
                <a:blip r:embed="rId4"/>
                <a:stretch>
                  <a:fillRect t="-11947" r="-1469" b="-30973"/>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69592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Calculus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3" y="1111624"/>
                <a:ext cx="11938645" cy="5300823"/>
              </a:xfrm>
            </p:spPr>
            <p:txBody>
              <a:bodyPr>
                <a:normAutofit/>
              </a:bodyPr>
              <a:lstStyle/>
              <a:p>
                <a:r>
                  <a:rPr lang="en-IN" dirty="0" smtClean="0"/>
                  <a:t>Let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oMath>
                </a14:m>
                <a:r>
                  <a:rPr lang="en-IN" dirty="0" smtClean="0"/>
                  <a:t> be events (possibly defined using same/different </a:t>
                </a:r>
                <a:r>
                  <a:rPr lang="en-IN" dirty="0" err="1" smtClean="0"/>
                  <a:t>r.v.s</a:t>
                </a:r>
                <a:r>
                  <a:rPr lang="en-IN" dirty="0" smtClean="0"/>
                  <a:t> </a:t>
                </a:r>
                <a:r>
                  <a:rPr lang="en-IN" dirty="0" err="1" smtClean="0"/>
                  <a:t>etc</a:t>
                </a:r>
                <a:r>
                  <a:rPr lang="en-IN" dirty="0" smtClean="0"/>
                  <a:t>)</a:t>
                </a:r>
              </a:p>
              <a:p>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𝐴</m:t>
                    </m:r>
                  </m:oMath>
                </a14:m>
                <a:r>
                  <a:rPr lang="en-IN" dirty="0" smtClean="0"/>
                  <a:t> is also an event</a:t>
                </a:r>
              </a:p>
              <a:p>
                <a:pPr lvl="2"/>
                <a:r>
                  <a:rPr lang="en-IN" dirty="0" smtClean="0"/>
                  <a:t>Called the negation or complement of </a:t>
                </a:r>
                <a14:m>
                  <m:oMath xmlns:m="http://schemas.openxmlformats.org/officeDocument/2006/math">
                    <m:r>
                      <a:rPr lang="en-IN" b="0" i="1" smtClean="0">
                        <a:latin typeface="Cambria Math" panose="02040503050406030204" pitchFamily="18" charset="0"/>
                      </a:rPr>
                      <m:t>𝐴</m:t>
                    </m:r>
                  </m:oMath>
                </a14:m>
                <a:r>
                  <a:rPr lang="en-IN" dirty="0" smtClean="0"/>
                  <a:t> (</a:t>
                </a:r>
                <a14:m>
                  <m:oMath xmlns:m="http://schemas.openxmlformats.org/officeDocument/2006/math">
                    <m:r>
                      <a:rPr lang="en-IN" b="0" i="1" dirty="0" smtClean="0">
                        <a:latin typeface="Cambria Math" panose="02040503050406030204" pitchFamily="18" charset="0"/>
                      </a:rPr>
                      <m:t>𝐴</m:t>
                    </m:r>
                  </m:oMath>
                </a14:m>
                <a:r>
                  <a:rPr lang="en-IN" dirty="0" smtClean="0"/>
                  <a:t> did not happen)</a:t>
                </a:r>
              </a:p>
              <a:p>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oMath>
                </a14:m>
                <a:r>
                  <a:rPr lang="en-IN" dirty="0" smtClean="0"/>
                  <a:t> is also an event</a:t>
                </a:r>
              </a:p>
              <a:p>
                <a:pPr lvl="2"/>
                <a:r>
                  <a:rPr lang="en-IN" dirty="0" smtClean="0"/>
                  <a:t>Called the union of the two events (either </a:t>
                </a:r>
                <a14:m>
                  <m:oMath xmlns:m="http://schemas.openxmlformats.org/officeDocument/2006/math">
                    <m:r>
                      <a:rPr lang="en-IN" b="0" i="1" smtClean="0">
                        <a:latin typeface="Cambria Math" panose="02040503050406030204" pitchFamily="18" charset="0"/>
                      </a:rPr>
                      <m:t>𝐴</m:t>
                    </m:r>
                  </m:oMath>
                </a14:m>
                <a:r>
                  <a:rPr lang="en-IN" dirty="0" smtClean="0"/>
                  <a:t> happened or </a:t>
                </a:r>
                <a14:m>
                  <m:oMath xmlns:m="http://schemas.openxmlformats.org/officeDocument/2006/math">
                    <m:r>
                      <a:rPr lang="en-IN" b="0" i="1" smtClean="0">
                        <a:latin typeface="Cambria Math" panose="02040503050406030204" pitchFamily="18" charset="0"/>
                      </a:rPr>
                      <m:t>𝐵</m:t>
                    </m:r>
                  </m:oMath>
                </a14:m>
                <a:r>
                  <a:rPr lang="en-IN" dirty="0" smtClean="0"/>
                  <a:t> happened or both happened)</a:t>
                </a:r>
              </a:p>
              <a:p>
                <a14:m>
                  <m:oMath xmlns:m="http://schemas.openxmlformats.org/officeDocument/2006/math">
                    <m:r>
                      <a:rPr lang="en-IN" i="1">
                        <a:latin typeface="Cambria Math" panose="02040503050406030204" pitchFamily="18" charset="0"/>
                      </a:rPr>
                      <m:t>𝐴</m:t>
                    </m:r>
                    <m:r>
                      <a:rPr lang="en-IN" b="0" i="1" smtClean="0">
                        <a:latin typeface="Cambria Math" panose="02040503050406030204" pitchFamily="18" charset="0"/>
                      </a:rPr>
                      <m:t>∩</m:t>
                    </m:r>
                    <m:r>
                      <a:rPr lang="en-IN" i="1">
                        <a:latin typeface="Cambria Math" panose="02040503050406030204" pitchFamily="18" charset="0"/>
                      </a:rPr>
                      <m:t>𝐵</m:t>
                    </m:r>
                  </m:oMath>
                </a14:m>
                <a:r>
                  <a:rPr lang="en-IN" dirty="0"/>
                  <a:t> is also an event</a:t>
                </a:r>
              </a:p>
              <a:p>
                <a:pPr lvl="2"/>
                <a:r>
                  <a:rPr lang="en-IN" dirty="0"/>
                  <a:t>Called the </a:t>
                </a:r>
                <a:r>
                  <a:rPr lang="en-IN" dirty="0" smtClean="0"/>
                  <a:t>intersection </a:t>
                </a:r>
                <a:r>
                  <a:rPr lang="en-IN" dirty="0"/>
                  <a:t>of the two events </a:t>
                </a:r>
                <a:r>
                  <a:rPr lang="en-IN" dirty="0" smtClean="0"/>
                  <a:t>(both </a:t>
                </a:r>
                <a14:m>
                  <m:oMath xmlns:m="http://schemas.openxmlformats.org/officeDocument/2006/math">
                    <m:r>
                      <a:rPr lang="en-IN">
                        <a:latin typeface="Cambria Math" panose="02040503050406030204" pitchFamily="18" charset="0"/>
                      </a:rPr>
                      <m:t>𝐴</m:t>
                    </m:r>
                  </m:oMath>
                </a14:m>
                <a:r>
                  <a:rPr lang="en-IN" dirty="0"/>
                  <a:t> </a:t>
                </a:r>
                <a:r>
                  <a:rPr lang="en-IN" dirty="0" smtClean="0"/>
                  <a:t>and </a:t>
                </a:r>
                <a14:m>
                  <m:oMath xmlns:m="http://schemas.openxmlformats.org/officeDocument/2006/math">
                    <m:r>
                      <a:rPr lang="en-IN">
                        <a:latin typeface="Cambria Math" panose="02040503050406030204" pitchFamily="18" charset="0"/>
                      </a:rPr>
                      <m:t>𝐵</m:t>
                    </m:r>
                  </m:oMath>
                </a14:m>
                <a:r>
                  <a:rPr lang="en-IN" dirty="0"/>
                  <a:t> </a:t>
                </a:r>
                <a:r>
                  <a:rPr lang="en-IN" dirty="0" smtClean="0"/>
                  <a:t>happened)</a:t>
                </a:r>
                <a:endParaRPr lang="en-IN" dirty="0"/>
              </a:p>
              <a:p>
                <a:r>
                  <a:rPr lang="en-IN" b="1" dirty="0" smtClean="0"/>
                  <a:t>De Morgan’s Laws</a:t>
                </a:r>
                <a:r>
                  <a:rPr lang="en-IN" dirty="0" smtClean="0"/>
                  <a:t>: for any two events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oMath>
                </a14:m>
                <a:r>
                  <a:rPr lang="en-IN" dirty="0" smtClean="0"/>
                  <a:t>, we must have</a:t>
                </a:r>
              </a:p>
              <a:p>
                <a14:m>
                  <m:oMath xmlns:m="http://schemas.openxmlformats.org/officeDocument/2006/math">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m:t>
                    </m:r>
                    <m:r>
                      <m:rPr>
                        <m:sty m:val="p"/>
                      </m:rPr>
                      <a:rPr lang="en-IN" b="0" i="1" smtClean="0">
                        <a:latin typeface="Cambria Math" panose="02040503050406030204" pitchFamily="18" charset="0"/>
                      </a:rPr>
                      <m:t>A</m:t>
                    </m:r>
                    <m:r>
                      <a:rPr lang="en-IN" b="0" i="1" smtClean="0">
                        <a:latin typeface="Cambria Math" panose="02040503050406030204" pitchFamily="18" charset="0"/>
                      </a:rPr>
                      <m:t>∩¬</m:t>
                    </m:r>
                    <m:r>
                      <a:rPr lang="en-IN" b="0" i="1" smtClean="0">
                        <a:latin typeface="Cambria Math" panose="02040503050406030204" pitchFamily="18" charset="0"/>
                      </a:rPr>
                      <m:t>𝐵</m:t>
                    </m:r>
                  </m:oMath>
                </a14:m>
                <a:r>
                  <a:rPr lang="en-IN" dirty="0" smtClean="0"/>
                  <a:t> as well as </a:t>
                </a:r>
                <a14:m>
                  <m:oMath xmlns:m="http://schemas.openxmlformats.org/officeDocument/2006/math">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oMath>
                </a14:m>
                <a:endParaRPr lang="en-IN"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3" y="1111624"/>
                <a:ext cx="11938645" cy="5300823"/>
              </a:xfrm>
              <a:blipFill>
                <a:blip r:embed="rId2"/>
                <a:stretch>
                  <a:fillRect l="-562" t="-2759"/>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5</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6851" y="1401704"/>
            <a:ext cx="1740695" cy="1740695"/>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511956" y="1511159"/>
                <a:ext cx="9586291" cy="1521783"/>
              </a:xfrm>
              <a:prstGeom prst="wedgeRectCallout">
                <a:avLst>
                  <a:gd name="adj1" fmla="val 60180"/>
                  <a:gd name="adj2" fmla="val 16836"/>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IN" sz="2400" i="1" smtClean="0">
                        <a:solidFill>
                          <a:schemeClr val="tx1"/>
                        </a:solidFill>
                        <a:latin typeface="Cambria Math" panose="02040503050406030204" pitchFamily="18" charset="0"/>
                      </a:rPr>
                      <m:t>¬</m:t>
                    </m:r>
                    <m:d>
                      <m:dPr>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𝐴</m:t>
                        </m:r>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𝐵</m:t>
                        </m:r>
                      </m:e>
                    </m:d>
                    <m:r>
                      <a:rPr lang="en-IN" sz="2400" i="1">
                        <a:solidFill>
                          <a:schemeClr val="tx1"/>
                        </a:solidFill>
                        <a:latin typeface="Cambria Math" panose="02040503050406030204" pitchFamily="18" charset="0"/>
                      </a:rPr>
                      <m:t>=¬</m:t>
                    </m:r>
                    <m:r>
                      <m:rPr>
                        <m:sty m:val="p"/>
                      </m:rPr>
                      <a:rPr lang="en-IN" sz="2400" i="1">
                        <a:solidFill>
                          <a:schemeClr val="tx1"/>
                        </a:solidFill>
                        <a:latin typeface="Cambria Math" panose="02040503050406030204" pitchFamily="18" charset="0"/>
                      </a:rPr>
                      <m:t>A</m:t>
                    </m:r>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𝐵</m:t>
                    </m:r>
                  </m:oMath>
                </a14:m>
                <a:r>
                  <a:rPr lang="en-IN" sz="2400" dirty="0" smtClean="0">
                    <a:solidFill>
                      <a:schemeClr val="tx1"/>
                    </a:solidFill>
                    <a:latin typeface="+mj-lt"/>
                  </a:rPr>
                  <a:t> tell us that saying</a:t>
                </a:r>
              </a:p>
              <a:p>
                <a:pPr algn="ctr"/>
                <a:r>
                  <a:rPr lang="en-IN" sz="2400" dirty="0" smtClean="0">
                    <a:solidFill>
                      <a:schemeClr val="tx1"/>
                    </a:solidFill>
                    <a:latin typeface="+mj-lt"/>
                  </a:rPr>
                  <a:t>“</a:t>
                </a:r>
                <a:r>
                  <a:rPr lang="en-IN" sz="2400" i="1" dirty="0" smtClean="0">
                    <a:solidFill>
                      <a:schemeClr val="tx1"/>
                    </a:solidFill>
                    <a:latin typeface="+mj-lt"/>
                  </a:rPr>
                  <a:t>It is not the case that either A happened or B happened or both happened</a:t>
                </a:r>
                <a:r>
                  <a:rPr lang="en-IN" sz="2400" dirty="0" smtClean="0">
                    <a:solidFill>
                      <a:schemeClr val="tx1"/>
                    </a:solidFill>
                    <a:latin typeface="+mj-lt"/>
                  </a:rPr>
                  <a:t>”</a:t>
                </a:r>
              </a:p>
              <a:p>
                <a:pPr algn="ctr"/>
                <a:r>
                  <a:rPr lang="en-IN" sz="2400" dirty="0" smtClean="0">
                    <a:solidFill>
                      <a:schemeClr val="tx1"/>
                    </a:solidFill>
                    <a:latin typeface="+mj-lt"/>
                  </a:rPr>
                  <a:t>is just a funny way of saying</a:t>
                </a:r>
              </a:p>
              <a:p>
                <a:pPr algn="ctr"/>
                <a:r>
                  <a:rPr lang="en-IN" sz="2400" dirty="0" smtClean="0">
                    <a:solidFill>
                      <a:schemeClr val="tx1"/>
                    </a:solidFill>
                    <a:latin typeface="+mj-lt"/>
                  </a:rPr>
                  <a:t>“</a:t>
                </a:r>
                <a:r>
                  <a:rPr lang="en-IN" sz="2400" i="1" dirty="0" smtClean="0">
                    <a:solidFill>
                      <a:schemeClr val="tx1"/>
                    </a:solidFill>
                    <a:latin typeface="+mj-lt"/>
                  </a:rPr>
                  <a:t>A did not happen and B did not happen i.e. neither happened</a:t>
                </a:r>
                <a:r>
                  <a:rPr lang="en-IN" sz="2400" dirty="0" smtClean="0">
                    <a:solidFill>
                      <a:schemeClr val="tx1"/>
                    </a:solidFill>
                    <a:latin typeface="+mj-lt"/>
                  </a:rPr>
                  <a:t>”</a:t>
                </a:r>
                <a:endParaRPr lang="en-IN" sz="2400"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511956" y="1511159"/>
                <a:ext cx="9586291" cy="1521783"/>
              </a:xfrm>
              <a:prstGeom prst="wedgeRectCallout">
                <a:avLst>
                  <a:gd name="adj1" fmla="val 60180"/>
                  <a:gd name="adj2" fmla="val 16836"/>
                </a:avLst>
              </a:prstGeom>
              <a:blipFill>
                <a:blip r:embed="rId4"/>
                <a:stretch>
                  <a:fillRect t="-3125" b="-8594"/>
                </a:stretch>
              </a:blipFill>
              <a:ln w="38100">
                <a:solidFill>
                  <a:schemeClr val="accent1"/>
                </a:solidFill>
              </a:ln>
            </p:spPr>
            <p:txBody>
              <a:bodyPr/>
              <a:lstStyle/>
              <a:p>
                <a:r>
                  <a:rPr lang="en-IN">
                    <a:noFill/>
                  </a:rPr>
                  <a:t> </a:t>
                </a:r>
              </a:p>
            </p:txBody>
          </p:sp>
        </mc:Fallback>
      </mc:AlternateContent>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055" y="3695816"/>
            <a:ext cx="1731319" cy="1731319"/>
          </a:xfrm>
          <a:prstGeom prst="rect">
            <a:avLst/>
          </a:prstGeom>
        </p:spPr>
      </p:pic>
      <mc:AlternateContent xmlns:mc="http://schemas.openxmlformats.org/markup-compatibility/2006" xmlns:a14="http://schemas.microsoft.com/office/drawing/2010/main">
        <mc:Choice Requires="a14">
          <p:sp>
            <p:nvSpPr>
              <p:cNvPr id="8" name="Rectangular Callout 7"/>
              <p:cNvSpPr/>
              <p:nvPr/>
            </p:nvSpPr>
            <p:spPr>
              <a:xfrm>
                <a:off x="2325036" y="3331460"/>
                <a:ext cx="9528644" cy="1496502"/>
              </a:xfrm>
              <a:prstGeom prst="wedgeRectCallout">
                <a:avLst>
                  <a:gd name="adj1" fmla="val -63618"/>
                  <a:gd name="adj2" fmla="val 42268"/>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IN" sz="2400" i="1" smtClean="0">
                        <a:solidFill>
                          <a:schemeClr val="tx1"/>
                        </a:solidFill>
                        <a:latin typeface="Cambria Math" panose="02040503050406030204" pitchFamily="18" charset="0"/>
                      </a:rPr>
                      <m:t>¬</m:t>
                    </m:r>
                    <m:d>
                      <m:dPr>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𝐴</m:t>
                        </m:r>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𝐵</m:t>
                        </m:r>
                      </m:e>
                    </m:d>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𝐴</m:t>
                    </m:r>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𝐵</m:t>
                    </m:r>
                  </m:oMath>
                </a14:m>
                <a:r>
                  <a:rPr lang="en-IN" sz="2400" dirty="0" smtClean="0">
                    <a:solidFill>
                      <a:schemeClr val="tx1"/>
                    </a:solidFill>
                    <a:latin typeface="Calibri Light" panose="020F0302020204030204"/>
                  </a:rPr>
                  <a:t> </a:t>
                </a:r>
                <a:r>
                  <a:rPr lang="en-IN" sz="2400" dirty="0">
                    <a:solidFill>
                      <a:schemeClr val="tx1"/>
                    </a:solidFill>
                    <a:latin typeface="Calibri Light" panose="020F0302020204030204"/>
                  </a:rPr>
                  <a:t>tell us that saying</a:t>
                </a:r>
              </a:p>
              <a:p>
                <a:pPr lvl="0" algn="ctr"/>
                <a:r>
                  <a:rPr lang="en-IN" sz="2400" dirty="0">
                    <a:solidFill>
                      <a:schemeClr val="tx1"/>
                    </a:solidFill>
                    <a:latin typeface="Calibri Light" panose="020F0302020204030204"/>
                  </a:rPr>
                  <a:t>“</a:t>
                </a:r>
                <a:r>
                  <a:rPr lang="en-IN" sz="2400" i="1" dirty="0">
                    <a:solidFill>
                      <a:schemeClr val="tx1"/>
                    </a:solidFill>
                    <a:latin typeface="Calibri Light" panose="020F0302020204030204"/>
                  </a:rPr>
                  <a:t>It is not the case that </a:t>
                </a:r>
                <a:r>
                  <a:rPr lang="en-IN" sz="2400" i="1" dirty="0" smtClean="0">
                    <a:solidFill>
                      <a:schemeClr val="tx1"/>
                    </a:solidFill>
                    <a:latin typeface="Calibri Light" panose="020F0302020204030204"/>
                  </a:rPr>
                  <a:t>both A and </a:t>
                </a:r>
                <a:r>
                  <a:rPr lang="en-IN" sz="2400" i="1" dirty="0">
                    <a:solidFill>
                      <a:schemeClr val="tx1"/>
                    </a:solidFill>
                    <a:latin typeface="Calibri Light" panose="020F0302020204030204"/>
                  </a:rPr>
                  <a:t>B </a:t>
                </a:r>
                <a:r>
                  <a:rPr lang="en-IN" sz="2400" i="1" dirty="0" smtClean="0">
                    <a:solidFill>
                      <a:schemeClr val="tx1"/>
                    </a:solidFill>
                    <a:latin typeface="Calibri Light" panose="020F0302020204030204"/>
                  </a:rPr>
                  <a:t>happened</a:t>
                </a:r>
                <a:r>
                  <a:rPr lang="en-IN" sz="2400" dirty="0" smtClean="0">
                    <a:solidFill>
                      <a:schemeClr val="tx1"/>
                    </a:solidFill>
                    <a:latin typeface="Calibri Light" panose="020F0302020204030204"/>
                  </a:rPr>
                  <a:t>”</a:t>
                </a:r>
                <a:endParaRPr lang="en-IN" sz="2400" dirty="0">
                  <a:solidFill>
                    <a:schemeClr val="tx1"/>
                  </a:solidFill>
                  <a:latin typeface="Calibri Light" panose="020F0302020204030204"/>
                </a:endParaRPr>
              </a:p>
              <a:p>
                <a:pPr lvl="0" algn="ctr"/>
                <a:r>
                  <a:rPr lang="en-IN" sz="2400" dirty="0">
                    <a:solidFill>
                      <a:schemeClr val="tx1"/>
                    </a:solidFill>
                    <a:latin typeface="Calibri Light" panose="020F0302020204030204"/>
                  </a:rPr>
                  <a:t>is just </a:t>
                </a:r>
                <a:r>
                  <a:rPr lang="en-IN" sz="2400" dirty="0" smtClean="0">
                    <a:solidFill>
                      <a:schemeClr val="tx1"/>
                    </a:solidFill>
                    <a:latin typeface="Calibri Light" panose="020F0302020204030204"/>
                  </a:rPr>
                  <a:t>another way </a:t>
                </a:r>
                <a:r>
                  <a:rPr lang="en-IN" sz="2400" dirty="0">
                    <a:solidFill>
                      <a:schemeClr val="tx1"/>
                    </a:solidFill>
                    <a:latin typeface="Calibri Light" panose="020F0302020204030204"/>
                  </a:rPr>
                  <a:t>of saying</a:t>
                </a:r>
              </a:p>
              <a:p>
                <a:pPr lvl="0" algn="ctr"/>
                <a:r>
                  <a:rPr lang="en-IN" sz="2400" dirty="0" smtClean="0">
                    <a:solidFill>
                      <a:schemeClr val="tx1"/>
                    </a:solidFill>
                    <a:latin typeface="Calibri Light" panose="020F0302020204030204"/>
                  </a:rPr>
                  <a:t>“Either </a:t>
                </a:r>
                <a:r>
                  <a:rPr lang="en-IN" sz="2400" i="1" dirty="0" smtClean="0">
                    <a:solidFill>
                      <a:schemeClr val="tx1"/>
                    </a:solidFill>
                    <a:latin typeface="Calibri Light" panose="020F0302020204030204"/>
                  </a:rPr>
                  <a:t>A </a:t>
                </a:r>
                <a:r>
                  <a:rPr lang="en-IN" sz="2400" i="1" dirty="0">
                    <a:solidFill>
                      <a:schemeClr val="tx1"/>
                    </a:solidFill>
                    <a:latin typeface="Calibri Light" panose="020F0302020204030204"/>
                  </a:rPr>
                  <a:t>did not happen </a:t>
                </a:r>
                <a:r>
                  <a:rPr lang="en-IN" sz="2400" i="1" dirty="0" smtClean="0">
                    <a:solidFill>
                      <a:schemeClr val="tx1"/>
                    </a:solidFill>
                    <a:latin typeface="Calibri Light" panose="020F0302020204030204"/>
                  </a:rPr>
                  <a:t>or </a:t>
                </a:r>
                <a:r>
                  <a:rPr lang="en-IN" sz="2400" i="1" dirty="0">
                    <a:solidFill>
                      <a:schemeClr val="tx1"/>
                    </a:solidFill>
                    <a:latin typeface="Calibri Light" panose="020F0302020204030204"/>
                  </a:rPr>
                  <a:t>B did not happen </a:t>
                </a:r>
                <a:r>
                  <a:rPr lang="en-IN" sz="2400" i="1" dirty="0" smtClean="0">
                    <a:solidFill>
                      <a:schemeClr val="tx1"/>
                    </a:solidFill>
                    <a:latin typeface="Calibri Light" panose="020F0302020204030204"/>
                  </a:rPr>
                  <a:t>or both did not happen</a:t>
                </a:r>
                <a:r>
                  <a:rPr lang="en-IN" sz="2400" dirty="0" smtClean="0">
                    <a:solidFill>
                      <a:schemeClr val="tx1"/>
                    </a:solidFill>
                    <a:latin typeface="Calibri Light" panose="020F0302020204030204"/>
                  </a:rPr>
                  <a:t>”</a:t>
                </a:r>
                <a:endParaRPr lang="en-IN" sz="2400" dirty="0">
                  <a:solidFill>
                    <a:schemeClr val="tx1"/>
                  </a:solidFill>
                  <a:latin typeface="Calibri Light" panose="020F0302020204030204"/>
                </a:endParaRPr>
              </a:p>
            </p:txBody>
          </p:sp>
        </mc:Choice>
        <mc:Fallback xmlns="">
          <p:sp>
            <p:nvSpPr>
              <p:cNvPr id="8" name="Rectangular Callout 7"/>
              <p:cNvSpPr>
                <a:spLocks noRot="1" noChangeAspect="1" noMove="1" noResize="1" noEditPoints="1" noAdjustHandles="1" noChangeArrowheads="1" noChangeShapeType="1" noTextEdit="1"/>
              </p:cNvSpPr>
              <p:nvPr/>
            </p:nvSpPr>
            <p:spPr>
              <a:xfrm>
                <a:off x="2325036" y="3331460"/>
                <a:ext cx="9528644" cy="1496502"/>
              </a:xfrm>
              <a:prstGeom prst="wedgeRectCallout">
                <a:avLst>
                  <a:gd name="adj1" fmla="val -63618"/>
                  <a:gd name="adj2" fmla="val 42268"/>
                </a:avLst>
              </a:prstGeom>
              <a:blipFill>
                <a:blip r:embed="rId6"/>
                <a:stretch>
                  <a:fillRect t="-3571" b="-9921"/>
                </a:stretch>
              </a:blipFill>
              <a:ln w="38100">
                <a:solidFill>
                  <a:schemeClr val="accent1"/>
                </a:solidFill>
              </a:ln>
            </p:spPr>
            <p:txBody>
              <a:bodyPr/>
              <a:lstStyle/>
              <a:p>
                <a:r>
                  <a:rPr lang="en-IN">
                    <a:noFill/>
                  </a:rPr>
                  <a:t> </a:t>
                </a:r>
              </a:p>
            </p:txBody>
          </p:sp>
        </mc:Fallback>
      </mc:AlternateContent>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60099" y="5126101"/>
            <a:ext cx="1731899" cy="1731899"/>
          </a:xfrm>
          <a:prstGeom prst="rect">
            <a:avLst/>
          </a:prstGeom>
        </p:spPr>
      </p:pic>
      <mc:AlternateContent xmlns:mc="http://schemas.openxmlformats.org/markup-compatibility/2006" xmlns:a14="http://schemas.microsoft.com/office/drawing/2010/main">
        <mc:Choice Requires="a14">
          <p:sp>
            <p:nvSpPr>
              <p:cNvPr id="12" name="Rectangular Callout 11"/>
              <p:cNvSpPr/>
              <p:nvPr/>
            </p:nvSpPr>
            <p:spPr>
              <a:xfrm>
                <a:off x="3124710" y="5126101"/>
                <a:ext cx="7232141" cy="1335679"/>
              </a:xfrm>
              <a:prstGeom prst="wedgeRectCallout">
                <a:avLst>
                  <a:gd name="adj1" fmla="val 57481"/>
                  <a:gd name="adj2" fmla="val 3717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This means we can be more creative in defining events, e.g. </a:t>
                </a:r>
                <a14:m>
                  <m:oMath xmlns:m="http://schemas.openxmlformats.org/officeDocument/2006/math">
                    <m:d>
                      <m:dPr>
                        <m:begChr m:val="{"/>
                        <m:endChr m:val="}"/>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𝑋</m:t>
                        </m:r>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𝑥</m:t>
                            </m:r>
                          </m:e>
                          <m:sub>
                            <m:r>
                              <a:rPr lang="en-IN" sz="2400" i="1">
                                <a:solidFill>
                                  <a:schemeClr val="tx1"/>
                                </a:solidFill>
                                <a:latin typeface="Cambria Math" panose="02040503050406030204" pitchFamily="18" charset="0"/>
                              </a:rPr>
                              <m:t>0</m:t>
                            </m:r>
                          </m:sub>
                        </m:sSub>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𝑋</m:t>
                        </m:r>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𝑥</m:t>
                            </m:r>
                          </m:e>
                          <m:sub>
                            <m:r>
                              <a:rPr lang="en-IN" sz="2400" b="0" i="1" smtClean="0">
                                <a:solidFill>
                                  <a:schemeClr val="tx1"/>
                                </a:solidFill>
                                <a:latin typeface="Cambria Math" panose="02040503050406030204" pitchFamily="18" charset="0"/>
                              </a:rPr>
                              <m:t>1</m:t>
                            </m:r>
                          </m:sub>
                        </m:sSub>
                      </m:e>
                    </m:d>
                  </m:oMath>
                </a14:m>
                <a:r>
                  <a:rPr lang="en-US" sz="2400" i="1" dirty="0" smtClean="0">
                    <a:solidFill>
                      <a:schemeClr val="tx1"/>
                    </a:solidFill>
                    <a:latin typeface="+mj-lt"/>
                  </a:rPr>
                  <a:t> (also written as </a:t>
                </a:r>
                <a14:m>
                  <m:oMath xmlns:m="http://schemas.openxmlformats.org/officeDocument/2006/math">
                    <m:d>
                      <m:dPr>
                        <m:begChr m:val="{"/>
                        <m:endChr m:val="}"/>
                        <m:ctrlPr>
                          <a:rPr lang="en-IN" sz="2400" i="1">
                            <a:solidFill>
                              <a:schemeClr val="tx1"/>
                            </a:solidFill>
                            <a:latin typeface="Cambria Math" panose="02040503050406030204" pitchFamily="18" charset="0"/>
                          </a:rPr>
                        </m:ctrlPr>
                      </m:dPr>
                      <m:e>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𝑥</m:t>
                            </m:r>
                          </m:e>
                          <m:sub>
                            <m:r>
                              <a:rPr lang="en-IN" sz="2400" b="0" i="1" smtClean="0">
                                <a:solidFill>
                                  <a:schemeClr val="tx1"/>
                                </a:solidFill>
                                <a:latin typeface="Cambria Math" panose="02040503050406030204" pitchFamily="18" charset="0"/>
                              </a:rPr>
                              <m:t>1</m:t>
                            </m:r>
                          </m:sub>
                        </m:sSub>
                        <m:r>
                          <a:rPr lang="en-IN" sz="2400" b="0" i="1" smtClean="0">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𝑋</m:t>
                        </m:r>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𝑥</m:t>
                            </m:r>
                          </m:e>
                          <m:sub>
                            <m:r>
                              <a:rPr lang="en-IN" sz="2400" i="1">
                                <a:solidFill>
                                  <a:schemeClr val="tx1"/>
                                </a:solidFill>
                                <a:latin typeface="Cambria Math" panose="02040503050406030204" pitchFamily="18" charset="0"/>
                              </a:rPr>
                              <m:t>0</m:t>
                            </m:r>
                          </m:sub>
                        </m:sSub>
                      </m:e>
                    </m:d>
                  </m:oMath>
                </a14:m>
                <a:r>
                  <a:rPr lang="en-US" sz="2400" i="1" dirty="0" smtClean="0">
                    <a:solidFill>
                      <a:schemeClr val="tx1"/>
                    </a:solidFill>
                    <a:latin typeface="+mj-lt"/>
                  </a:rPr>
                  <a:t>) or else </a:t>
                </a:r>
                <a14:m>
                  <m:oMath xmlns:m="http://schemas.openxmlformats.org/officeDocument/2006/math">
                    <m:d>
                      <m:dPr>
                        <m:begChr m:val="{"/>
                        <m:endChr m:val="}"/>
                        <m:ctrlPr>
                          <a:rPr lang="en-IN" sz="2400" i="1">
                            <a:solidFill>
                              <a:schemeClr val="tx1"/>
                            </a:solidFill>
                            <a:latin typeface="Cambria Math" panose="02040503050406030204" pitchFamily="18" charset="0"/>
                          </a:rPr>
                        </m:ctrlPr>
                      </m:dPr>
                      <m:e>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𝑥</m:t>
                            </m:r>
                          </m:e>
                          <m:sub>
                            <m:r>
                              <a:rPr lang="en-IN" sz="2400" i="1">
                                <a:solidFill>
                                  <a:schemeClr val="tx1"/>
                                </a:solidFill>
                                <a:latin typeface="Cambria Math" panose="02040503050406030204" pitchFamily="18" charset="0"/>
                              </a:rPr>
                              <m:t>1</m:t>
                            </m:r>
                          </m:sub>
                        </m:sSub>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𝑋</m:t>
                        </m:r>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𝑥</m:t>
                            </m:r>
                          </m:e>
                          <m:sub>
                            <m:r>
                              <a:rPr lang="en-IN" sz="2400" i="1">
                                <a:solidFill>
                                  <a:schemeClr val="tx1"/>
                                </a:solidFill>
                                <a:latin typeface="Cambria Math" panose="02040503050406030204" pitchFamily="18" charset="0"/>
                              </a:rPr>
                              <m:t>0</m:t>
                            </m:r>
                          </m:sub>
                        </m:sSub>
                      </m:e>
                    </m:d>
                    <m:r>
                      <a:rPr lang="en-IN" sz="2400" b="0" i="1" smtClean="0">
                        <a:solidFill>
                          <a:schemeClr val="tx1"/>
                        </a:solidFill>
                        <a:latin typeface="Cambria Math" panose="02040503050406030204" pitchFamily="18" charset="0"/>
                      </a:rPr>
                      <m:t>∨</m:t>
                    </m:r>
                    <m:d>
                      <m:dPr>
                        <m:begChr m:val="{"/>
                        <m:endChr m:val="}"/>
                        <m:ctrlPr>
                          <a:rPr lang="en-IN" sz="2400" b="0" i="1" smtClean="0">
                            <a:solidFill>
                              <a:schemeClr val="tx1"/>
                            </a:solidFill>
                            <a:latin typeface="Cambria Math" panose="02040503050406030204" pitchFamily="18" charset="0"/>
                          </a:rPr>
                        </m:ctrlPr>
                      </m:dPr>
                      <m:e>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𝑥</m:t>
                            </m:r>
                          </m:e>
                          <m:sub>
                            <m:r>
                              <a:rPr lang="en-IN" sz="2400" b="0" i="1" smtClean="0">
                                <a:solidFill>
                                  <a:schemeClr val="tx1"/>
                                </a:solidFill>
                                <a:latin typeface="Cambria Math" panose="02040503050406030204" pitchFamily="18" charset="0"/>
                              </a:rPr>
                              <m:t>3</m:t>
                            </m:r>
                          </m:sub>
                        </m:sSub>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𝑋</m:t>
                        </m:r>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𝑥</m:t>
                            </m:r>
                          </m:e>
                          <m:sub>
                            <m:r>
                              <a:rPr lang="en-IN" sz="2400" b="0" i="1" smtClean="0">
                                <a:solidFill>
                                  <a:schemeClr val="tx1"/>
                                </a:solidFill>
                                <a:latin typeface="Cambria Math" panose="02040503050406030204" pitchFamily="18" charset="0"/>
                              </a:rPr>
                              <m:t>2</m:t>
                            </m:r>
                          </m:sub>
                        </m:sSub>
                      </m:e>
                    </m:d>
                  </m:oMath>
                </a14:m>
                <a:r>
                  <a:rPr lang="en-US" sz="2400" i="1" dirty="0" smtClean="0">
                    <a:solidFill>
                      <a:schemeClr val="tx1"/>
                    </a:solidFill>
                    <a:latin typeface="+mj-lt"/>
                  </a:rPr>
                  <a:t> </a:t>
                </a:r>
                <a:endParaRPr lang="en-US" sz="2400" i="1" dirty="0">
                  <a:solidFill>
                    <a:schemeClr val="tx1"/>
                  </a:solidFill>
                  <a:latin typeface="+mj-lt"/>
                </a:endParaRPr>
              </a:p>
            </p:txBody>
          </p:sp>
        </mc:Choice>
        <mc:Fallback xmlns="">
          <p:sp>
            <p:nvSpPr>
              <p:cNvPr id="12" name="Rectangular Callout 11"/>
              <p:cNvSpPr>
                <a:spLocks noRot="1" noChangeAspect="1" noMove="1" noResize="1" noEditPoints="1" noAdjustHandles="1" noChangeArrowheads="1" noChangeShapeType="1" noTextEdit="1"/>
              </p:cNvSpPr>
              <p:nvPr/>
            </p:nvSpPr>
            <p:spPr>
              <a:xfrm>
                <a:off x="3124710" y="5126101"/>
                <a:ext cx="7232141" cy="1335679"/>
              </a:xfrm>
              <a:prstGeom prst="wedgeRectCallout">
                <a:avLst>
                  <a:gd name="adj1" fmla="val 57481"/>
                  <a:gd name="adj2" fmla="val 37174"/>
                </a:avLst>
              </a:prstGeom>
              <a:blipFill>
                <a:blip r:embed="rId8"/>
                <a:stretch>
                  <a:fillRect b="-3556"/>
                </a:stretch>
              </a:blipFill>
              <a:ln w="38100">
                <a:solidFill>
                  <a:schemeClr val="accent1"/>
                </a:solidFill>
              </a:ln>
            </p:spPr>
            <p:txBody>
              <a:bodyPr/>
              <a:lstStyle/>
              <a:p>
                <a:r>
                  <a:rPr lang="en-IN">
                    <a:noFill/>
                  </a:rPr>
                  <a:t> </a:t>
                </a:r>
              </a:p>
            </p:txBody>
          </p:sp>
        </mc:Fallback>
      </mc:AlternateContent>
      <p:grpSp>
        <p:nvGrpSpPr>
          <p:cNvPr id="20" name="Group 19"/>
          <p:cNvGrpSpPr/>
          <p:nvPr/>
        </p:nvGrpSpPr>
        <p:grpSpPr>
          <a:xfrm>
            <a:off x="10609776" y="36191"/>
            <a:ext cx="1468606" cy="1238929"/>
            <a:chOff x="12383748" y="1219011"/>
            <a:chExt cx="1862104" cy="1570887"/>
          </a:xfrm>
        </p:grpSpPr>
        <p:sp>
          <p:nvSpPr>
            <p:cNvPr id="21" name="Freeform 20"/>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21"/>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22"/>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Rectangular Callout 25"/>
          <p:cNvSpPr/>
          <p:nvPr/>
        </p:nvSpPr>
        <p:spPr>
          <a:xfrm>
            <a:off x="5592701" y="39260"/>
            <a:ext cx="4649924" cy="1086649"/>
          </a:xfrm>
          <a:prstGeom prst="wedgeRectCallout">
            <a:avLst>
              <a:gd name="adj1" fmla="val 63247"/>
              <a:gd name="adj2" fmla="val 415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term </a:t>
            </a:r>
            <a:r>
              <a:rPr lang="en-IN" sz="2400" i="1" dirty="0" smtClean="0">
                <a:solidFill>
                  <a:schemeClr val="tx1"/>
                </a:solidFill>
                <a:latin typeface="+mj-lt"/>
              </a:rPr>
              <a:t>calculus</a:t>
            </a:r>
            <a:r>
              <a:rPr lang="en-IN" sz="2400" dirty="0" smtClean="0">
                <a:solidFill>
                  <a:schemeClr val="tx1"/>
                </a:solidFill>
                <a:latin typeface="+mj-lt"/>
              </a:rPr>
              <a:t> in general, means a system of rules – no differentiation or integration going on here </a:t>
            </a:r>
            <a:r>
              <a:rPr lang="en-IN" sz="2400" dirty="0" smtClean="0">
                <a:solidFill>
                  <a:schemeClr val="tx1"/>
                </a:solidFill>
                <a:latin typeface="+mj-lt"/>
                <a:sym typeface="Wingdings" panose="05000000000000000000" pitchFamily="2" charset="2"/>
              </a:rPr>
              <a:t></a:t>
            </a:r>
            <a:endParaRPr lang="en-US" sz="2400" dirty="0">
              <a:solidFill>
                <a:schemeClr val="tx1"/>
              </a:solidFill>
              <a:latin typeface="+mj-lt"/>
            </a:endParaRPr>
          </a:p>
        </p:txBody>
      </p:sp>
    </p:spTree>
    <p:extLst>
      <p:ext uri="{BB962C8B-B14F-4D97-AF65-F5344CB8AC3E}">
        <p14:creationId xmlns:p14="http://schemas.microsoft.com/office/powerpoint/2010/main" val="376148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par>
                          <p:cTn id="51" fill="hold">
                            <p:stCondLst>
                              <p:cond delay="0"/>
                            </p:stCondLst>
                            <p:childTnLst>
                              <p:par>
                                <p:cTn id="52" presetID="22" presetClass="entr" presetSubtype="2"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right)">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par>
                          <p:cTn id="59" fill="hold">
                            <p:stCondLst>
                              <p:cond delay="0"/>
                            </p:stCondLst>
                            <p:childTnLst>
                              <p:par>
                                <p:cTn id="60" presetID="22" presetClass="entr" presetSubtype="8" fill="hold" grpId="0" nodeType="after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par>
                          <p:cTn id="67" fill="hold">
                            <p:stCondLst>
                              <p:cond delay="0"/>
                            </p:stCondLst>
                            <p:childTnLst>
                              <p:par>
                                <p:cTn id="68" presetID="22" presetClass="entr" presetSubtype="2" fill="hold" grpId="0" nodeType="after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right)">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P spid="12" grpId="0" animBg="1"/>
      <p:bldP spid="26"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 Calculus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938646" cy="5746376"/>
              </a:xfrm>
            </p:spPr>
            <p:txBody>
              <a:bodyPr>
                <a:normAutofit/>
              </a:bodyPr>
              <a:lstStyle/>
              <a:p>
                <a:r>
                  <a:rPr lang="en-IN" dirty="0" smtClean="0"/>
                  <a:t>Example: let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=2</m:t>
                        </m:r>
                      </m:e>
                    </m:d>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𝑌</m:t>
                    </m:r>
                    <m:r>
                      <a:rPr lang="en-IN" b="0" i="1" smtClean="0">
                        <a:latin typeface="Cambria Math" panose="02040503050406030204" pitchFamily="18" charset="0"/>
                      </a:rPr>
                      <m:t>=1}</m:t>
                    </m:r>
                  </m:oMath>
                </a14:m>
                <a:r>
                  <a:rPr lang="en-IN" dirty="0" smtClean="0"/>
                  <a:t> be events</a:t>
                </a:r>
              </a:p>
              <a:p>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𝐴</m:t>
                    </m:r>
                  </m:oMath>
                </a14:m>
                <a:r>
                  <a:rPr lang="en-IN" dirty="0" smtClean="0"/>
                  <a:t> is also an event (number on ball is something other than 2) </a:t>
                </a:r>
              </a:p>
              <a:p>
                <a14:m>
                  <m:oMath xmlns:m="http://schemas.openxmlformats.org/officeDocument/2006/math">
                    <m:r>
                      <a:rPr lang="en-IN">
                        <a:latin typeface="Cambria Math" panose="02040503050406030204" pitchFamily="18" charset="0"/>
                      </a:rPr>
                      <m:t>¬</m:t>
                    </m:r>
                    <m:r>
                      <a:rPr lang="en-IN" b="0" i="1" smtClean="0">
                        <a:latin typeface="Cambria Math" panose="02040503050406030204" pitchFamily="18" charset="0"/>
                      </a:rPr>
                      <m:t>𝐵</m:t>
                    </m:r>
                  </m:oMath>
                </a14:m>
                <a:r>
                  <a:rPr lang="en-IN" dirty="0" smtClean="0"/>
                  <a:t> is also an event (the colour of the ball is something other than red)</a:t>
                </a:r>
              </a:p>
              <a:p>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oMath>
                </a14:m>
                <a:r>
                  <a:rPr lang="en-IN" dirty="0" smtClean="0"/>
                  <a:t> is also an event (either I have a red ball or a ball with number 2 written on it or else a red ball with number 2 written on it)</a:t>
                </a:r>
              </a:p>
              <a:p>
                <a14:m>
                  <m:oMath xmlns:m="http://schemas.openxmlformats.org/officeDocument/2006/math">
                    <m:r>
                      <a:rPr lang="en-IN" i="1">
                        <a:latin typeface="Cambria Math" panose="02040503050406030204" pitchFamily="18" charset="0"/>
                      </a:rPr>
                      <m:t>𝐴</m:t>
                    </m:r>
                    <m:r>
                      <a:rPr lang="en-IN" b="0" i="1" smtClean="0">
                        <a:latin typeface="Cambria Math" panose="02040503050406030204" pitchFamily="18" charset="0"/>
                      </a:rPr>
                      <m:t>∩</m:t>
                    </m:r>
                    <m:r>
                      <a:rPr lang="en-IN" i="1">
                        <a:latin typeface="Cambria Math" panose="02040503050406030204" pitchFamily="18" charset="0"/>
                      </a:rPr>
                      <m:t>𝐵</m:t>
                    </m:r>
                  </m:oMath>
                </a14:m>
                <a:r>
                  <a:rPr lang="en-IN" dirty="0"/>
                  <a:t> is also an </a:t>
                </a:r>
                <a:r>
                  <a:rPr lang="en-IN" dirty="0" smtClean="0"/>
                  <a:t>event (I have a red ball and the number on it is 2)</a:t>
                </a:r>
                <a:endParaRPr lang="en-IN" dirty="0"/>
              </a:p>
              <a:p>
                <a:r>
                  <a:rPr lang="en-IN" b="1" dirty="0" smtClean="0"/>
                  <a:t>De Morgan’s Laws</a:t>
                </a:r>
                <a:r>
                  <a:rPr lang="en-IN" dirty="0" smtClean="0"/>
                  <a:t>: for any two events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oMath>
                </a14:m>
                <a:r>
                  <a:rPr lang="en-IN" dirty="0" smtClean="0"/>
                  <a:t>, we must have</a:t>
                </a:r>
              </a:p>
              <a:p>
                <a14:m>
                  <m:oMath xmlns:m="http://schemas.openxmlformats.org/officeDocument/2006/math">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m:t>
                    </m:r>
                    <m:r>
                      <m:rPr>
                        <m:sty m:val="p"/>
                      </m:rPr>
                      <a:rPr lang="en-IN" b="0" i="1" smtClean="0">
                        <a:latin typeface="Cambria Math" panose="02040503050406030204" pitchFamily="18" charset="0"/>
                      </a:rPr>
                      <m:t>A</m:t>
                    </m:r>
                    <m:r>
                      <a:rPr lang="en-IN" b="0" i="1" smtClean="0">
                        <a:latin typeface="Cambria Math" panose="02040503050406030204" pitchFamily="18" charset="0"/>
                      </a:rPr>
                      <m:t>∩¬</m:t>
                    </m:r>
                    <m:r>
                      <a:rPr lang="en-IN" b="0" i="1" smtClean="0">
                        <a:latin typeface="Cambria Math" panose="02040503050406030204" pitchFamily="18" charset="0"/>
                      </a:rPr>
                      <m:t>𝐵</m:t>
                    </m:r>
                  </m:oMath>
                </a14:m>
                <a:r>
                  <a:rPr lang="en-IN" dirty="0" smtClean="0"/>
                  <a:t> as well as </a:t>
                </a:r>
                <a14:m>
                  <m:oMath xmlns:m="http://schemas.openxmlformats.org/officeDocument/2006/math">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oMath>
                </a14:m>
                <a:endParaRPr lang="en-IN" dirty="0" smtClean="0"/>
              </a:p>
              <a:p>
                <a:r>
                  <a:rPr lang="en-IN" b="1" dirty="0" smtClean="0"/>
                  <a:t>Caution</a:t>
                </a:r>
                <a:r>
                  <a:rPr lang="en-IN" dirty="0" smtClean="0"/>
                  <a:t>: De Morgan’s Laws </a:t>
                </a:r>
                <a:r>
                  <a:rPr lang="en-IN" b="1" dirty="0" smtClean="0"/>
                  <a:t>always</a:t>
                </a:r>
                <a:r>
                  <a:rPr lang="en-IN" dirty="0" smtClean="0"/>
                  <a:t> hold no matter how we defined the events. They do not require events to be defined on separate </a:t>
                </a:r>
                <a:r>
                  <a:rPr lang="en-IN" dirty="0" err="1" smtClean="0"/>
                  <a:t>r.v.s</a:t>
                </a:r>
                <a:r>
                  <a:rPr lang="en-IN" dirty="0" smtClean="0"/>
                  <a:t> etc.</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938646" cy="5746376"/>
              </a:xfrm>
              <a:blipFill>
                <a:blip r:embed="rId2"/>
                <a:stretch>
                  <a:fillRect l="-562" t="-2545" r="-35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6</a:t>
            </a:fld>
            <a:endParaRPr lang="en-US"/>
          </a:p>
        </p:txBody>
      </p:sp>
    </p:spTree>
    <p:extLst>
      <p:ext uri="{BB962C8B-B14F-4D97-AF65-F5344CB8AC3E}">
        <p14:creationId xmlns:p14="http://schemas.microsoft.com/office/powerpoint/2010/main" val="222041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Probability for Complex Events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Suppose we know probability of two events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𝐴</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𝐵</m:t>
                        </m:r>
                      </m:e>
                    </m:d>
                  </m:oMath>
                </a14:m>
                <a:endParaRPr lang="en-IN" dirty="0" smtClean="0"/>
              </a:p>
              <a:p>
                <a:r>
                  <a:rPr lang="en-IN" b="1" dirty="0" smtClean="0"/>
                  <a:t>Complement Rule</a:t>
                </a:r>
                <a:r>
                  <a:rPr lang="en-IN" dirty="0" smtClean="0"/>
                  <a:t>: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𝐴</m:t>
                        </m:r>
                      </m:e>
                    </m:d>
                    <m:r>
                      <a:rPr lang="en-IN" b="0" i="1" smtClean="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𝐴</m:t>
                        </m:r>
                      </m:e>
                    </m:d>
                  </m:oMath>
                </a14:m>
                <a:endParaRPr lang="en-IN" dirty="0" smtClean="0"/>
              </a:p>
              <a:p>
                <a:r>
                  <a:rPr lang="en-IN" b="1" dirty="0" smtClean="0"/>
                  <a:t>Union Rule</a:t>
                </a:r>
                <a:r>
                  <a:rPr lang="en-IN" dirty="0" smtClean="0"/>
                  <a:t>: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𝐵</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𝐴</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𝐵</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𝐵</m:t>
                        </m:r>
                      </m:e>
                    </m:d>
                  </m:oMath>
                </a14:m>
                <a:endParaRPr lang="en-IN" dirty="0" smtClean="0"/>
              </a:p>
              <a:p>
                <a:pPr lvl="2"/>
                <a:r>
                  <a:rPr lang="en-IN" dirty="0" smtClean="0"/>
                  <a:t>These rules can be proved using a similar proof technique that we used for joint/marginal probability derivations in the last lecture</a:t>
                </a:r>
              </a:p>
              <a:p>
                <a:r>
                  <a:rPr lang="en-IN" dirty="0" smtClean="0"/>
                  <a:t>The above allow us to calculate more interesting probabilities</a:t>
                </a:r>
              </a:p>
              <a:p>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=1∨</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=2</m:t>
                        </m:r>
                      </m:e>
                    </m:d>
                  </m:oMath>
                </a14:m>
                <a:endParaRPr lang="en-IN" dirty="0" smtClean="0"/>
              </a:p>
              <a:p>
                <a:pPr lvl="2"/>
                <a:r>
                  <a:rPr lang="en-IN" dirty="0" smtClean="0"/>
                  <a:t>We used only the marginal and the joint probability distributions</a:t>
                </a:r>
              </a:p>
              <a:p>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=1</m:t>
                        </m:r>
                      </m:e>
                    </m:d>
                  </m:oMath>
                </a14:m>
                <a:endParaRPr lang="en-IN" dirty="0" smtClean="0"/>
              </a:p>
              <a:p>
                <a:r>
                  <a:rPr lang="en-IN" dirty="0" smtClean="0"/>
                  <a:t>The above rules hold even for conditional probability</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8" t="-2759" b="-241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7</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7255" y="357543"/>
            <a:ext cx="1731899" cy="1731899"/>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400692" y="36190"/>
                <a:ext cx="9721091" cy="1335679"/>
              </a:xfrm>
              <a:prstGeom prst="wedgeRectCallout">
                <a:avLst>
                  <a:gd name="adj1" fmla="val 56682"/>
                  <a:gd name="adj2" fmla="val 5014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We can derive an “</a:t>
                </a:r>
                <a:r>
                  <a:rPr lang="en-IN" sz="2400" b="1" dirty="0" smtClean="0">
                    <a:solidFill>
                      <a:schemeClr val="tx1"/>
                    </a:solidFill>
                    <a:latin typeface="+mj-lt"/>
                  </a:rPr>
                  <a:t>intersection rule</a:t>
                </a:r>
                <a:r>
                  <a:rPr lang="en-IN" sz="2400" dirty="0" smtClean="0">
                    <a:solidFill>
                      <a:schemeClr val="tx1"/>
                    </a:solidFill>
                    <a:latin typeface="+mj-lt"/>
                  </a:rPr>
                  <a:t>” using de-Morgan’s laws and these rules</a:t>
                </a:r>
              </a:p>
              <a:p>
                <a:pPr algn="ctr"/>
                <a14:m>
                  <m:oMathPara xmlns:m="http://schemas.openxmlformats.org/officeDocument/2006/math">
                    <m:oMathParaPr>
                      <m:jc m:val="centerGroup"/>
                    </m:oMathParaPr>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𝐴</m:t>
                          </m:r>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𝐵</m:t>
                          </m:r>
                        </m:e>
                      </m:d>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m:t>
                          </m:r>
                          <m:d>
                            <m:dPr>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m:t>
                              </m:r>
                              <m:d>
                                <m:dPr>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𝐴</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𝐵</m:t>
                                  </m:r>
                                </m:e>
                              </m:d>
                            </m:e>
                          </m:d>
                        </m:e>
                      </m:d>
                      <m:r>
                        <a:rPr lang="en-IN" sz="2400" b="0" i="1" smtClean="0">
                          <a:solidFill>
                            <a:schemeClr val="tx1"/>
                          </a:solidFill>
                          <a:latin typeface="Cambria Math" panose="02040503050406030204" pitchFamily="18" charset="0"/>
                          <a:ea typeface="Cambria Math" panose="02040503050406030204" pitchFamily="18" charset="0"/>
                        </a:rPr>
                        <m:t>=1−</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m:t>
                          </m:r>
                          <m:d>
                            <m:dPr>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𝐴</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𝐵</m:t>
                              </m:r>
                            </m:e>
                          </m:d>
                        </m:e>
                      </m:d>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1−</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𝐴</m:t>
                          </m:r>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𝐵</m:t>
                          </m:r>
                        </m:e>
                      </m:d>
                    </m:oMath>
                  </m:oMathPara>
                </a14:m>
                <a:endParaRPr lang="en-US" sz="2400" i="1" dirty="0" smtClean="0">
                  <a:solidFill>
                    <a:schemeClr val="tx1"/>
                  </a:solidFill>
                  <a:latin typeface="+mj-lt"/>
                </a:endParaRPr>
              </a:p>
              <a:p>
                <a:pPr algn="ctr"/>
                <a14:m>
                  <m:oMath xmlns:m="http://schemas.openxmlformats.org/officeDocument/2006/math">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𝐴</m:t>
                        </m:r>
                      </m:e>
                    </m:d>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𝐵</m:t>
                        </m:r>
                      </m:e>
                    </m:d>
                    <m:r>
                      <a:rPr lang="en-IN" sz="2400" b="0" i="1" smtClean="0">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ℙ</m:t>
                    </m:r>
                    <m:d>
                      <m:dPr>
                        <m:begChr m:val="["/>
                        <m:endChr m:val="]"/>
                        <m:ctrlPr>
                          <a:rPr lang="en-IN" sz="2400" i="1">
                            <a:solidFill>
                              <a:schemeClr val="tx1"/>
                            </a:solidFill>
                            <a:latin typeface="Cambria Math" panose="02040503050406030204" pitchFamily="18" charset="0"/>
                            <a:ea typeface="Cambria Math" panose="02040503050406030204" pitchFamily="18" charset="0"/>
                          </a:rPr>
                        </m:ctrlPr>
                      </m:dPr>
                      <m:e>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𝐴</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𝐵</m:t>
                        </m:r>
                      </m:e>
                    </m:d>
                    <m:r>
                      <a:rPr lang="en-IN" sz="2400" b="0" i="1" smtClean="0">
                        <a:solidFill>
                          <a:schemeClr val="tx1"/>
                        </a:solidFill>
                        <a:latin typeface="Cambria Math" panose="02040503050406030204" pitchFamily="18" charset="0"/>
                        <a:ea typeface="Cambria Math" panose="02040503050406030204" pitchFamily="18" charset="0"/>
                      </a:rPr>
                      <m:t>−1</m:t>
                    </m:r>
                  </m:oMath>
                </a14:m>
                <a:r>
                  <a:rPr lang="en-US" sz="2400" i="1" dirty="0" smtClean="0">
                    <a:solidFill>
                      <a:schemeClr val="tx1"/>
                    </a:solidFill>
                    <a:latin typeface="+mj-lt"/>
                  </a:rPr>
                  <a:t> (apply union and complement rules)</a:t>
                </a:r>
                <a:endParaRPr lang="en-US" sz="2400" i="1"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400692" y="36190"/>
                <a:ext cx="9721091" cy="1335679"/>
              </a:xfrm>
              <a:prstGeom prst="wedgeRectCallout">
                <a:avLst>
                  <a:gd name="adj1" fmla="val 56682"/>
                  <a:gd name="adj2" fmla="val 50145"/>
                </a:avLst>
              </a:prstGeom>
              <a:blipFill>
                <a:blip r:embed="rId4"/>
                <a:stretch>
                  <a:fillRect b="-4867"/>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59843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righ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Conditional Probability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2024264" cy="5746376"/>
              </a:xfrm>
            </p:spPr>
            <p:txBody>
              <a:bodyPr>
                <a:normAutofit/>
              </a:bodyPr>
              <a:lstStyle/>
              <a:p>
                <a:r>
                  <a:rPr lang="en-IN" dirty="0" smtClean="0"/>
                  <a:t>Let </a:t>
                </a:r>
                <a14:m>
                  <m:oMath xmlns:m="http://schemas.openxmlformats.org/officeDocument/2006/math">
                    <m:r>
                      <a:rPr lang="en-IN" b="0" i="1" smtClean="0">
                        <a:latin typeface="Cambria Math" panose="02040503050406030204" pitchFamily="18" charset="0"/>
                      </a:rPr>
                      <m:t>𝐶</m:t>
                    </m:r>
                  </m:oMath>
                </a14:m>
                <a:r>
                  <a:rPr lang="en-IN" dirty="0" smtClean="0"/>
                  <a:t> denote an event</a:t>
                </a:r>
              </a:p>
              <a:p>
                <a:pPr lvl="2"/>
                <a:r>
                  <a:rPr lang="en-IN" dirty="0" smtClean="0"/>
                  <a:t>For example </a:t>
                </a:r>
                <a14:m>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0</m:t>
                            </m:r>
                          </m:sub>
                        </m:sSub>
                        <m:r>
                          <a:rPr lang="en-IN" b="0" i="1" smtClean="0">
                            <a:latin typeface="Cambria Math" panose="02040503050406030204" pitchFamily="18" charset="0"/>
                          </a:rPr>
                          <m:t>∧</m:t>
                        </m:r>
                        <m:r>
                          <a:rPr lang="en-IN" b="0" i="1" smtClean="0">
                            <a:latin typeface="Cambria Math" panose="02040503050406030204" pitchFamily="18" charset="0"/>
                          </a:rPr>
                          <m:t>𝑌</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0</m:t>
                            </m:r>
                          </m:sub>
                        </m:sSub>
                        <m:r>
                          <a:rPr lang="en-IN" b="0" i="1" smtClean="0">
                            <a:latin typeface="Cambria Math" panose="02040503050406030204" pitchFamily="18" charset="0"/>
                          </a:rPr>
                          <m:t>∧</m:t>
                        </m:r>
                        <m:r>
                          <a:rPr lang="en-IN" b="0" i="1" smtClean="0">
                            <a:latin typeface="Cambria Math" panose="02040503050406030204" pitchFamily="18" charset="0"/>
                          </a:rPr>
                          <m:t>𝑍</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0</m:t>
                            </m:r>
                          </m:sub>
                        </m:sSub>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e>
                    </m:d>
                  </m:oMath>
                </a14:m>
                <a:endParaRPr lang="en-IN" dirty="0" smtClean="0"/>
              </a:p>
              <a:p>
                <a:pPr lvl="2"/>
                <a:r>
                  <a:rPr lang="en-IN" dirty="0" smtClean="0"/>
                  <a:t>A user with gender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0</m:t>
                        </m:r>
                      </m:sub>
                    </m:sSub>
                  </m:oMath>
                </a14:m>
                <a:r>
                  <a:rPr lang="en-IN" dirty="0" smtClean="0"/>
                  <a:t>, age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0</m:t>
                        </m:r>
                      </m:sub>
                    </m:sSub>
                  </m:oMath>
                </a14:m>
                <a:r>
                  <a:rPr lang="en-IN" dirty="0" smtClean="0"/>
                  <a:t> spent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0</m:t>
                        </m:r>
                      </m:sub>
                    </m:sSub>
                  </m:oMath>
                </a14:m>
                <a:r>
                  <a:rPr lang="en-IN" dirty="0" smtClean="0"/>
                  <a:t> sec on website and was shown ad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0</m:t>
                        </m:r>
                      </m:sub>
                    </m:sSub>
                  </m:oMath>
                </a14:m>
                <a:endParaRPr lang="en-IN" dirty="0" smtClean="0"/>
              </a:p>
              <a:p>
                <a:r>
                  <a:rPr lang="en-IN" dirty="0" smtClean="0"/>
                  <a:t>Let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oMath>
                </a14:m>
                <a:r>
                  <a:rPr lang="en-IN" dirty="0" smtClean="0"/>
                  <a:t> denote two events</a:t>
                </a:r>
              </a:p>
              <a:p>
                <a:pPr lvl="2"/>
                <a14:m>
                  <m:oMath xmlns:m="http://schemas.openxmlformats.org/officeDocument/2006/math">
                    <m:r>
                      <a:rPr lang="en-IN" i="1" dirty="0" smtClean="0">
                        <a:latin typeface="Cambria Math" panose="02040503050406030204" pitchFamily="18" charset="0"/>
                      </a:rPr>
                      <m:t>𝐴</m:t>
                    </m:r>
                    <m:r>
                      <a:rPr lang="en-IN" i="1" dirty="0" smtClean="0">
                        <a:latin typeface="Cambria Math" panose="02040503050406030204" pitchFamily="18" charset="0"/>
                      </a:rPr>
                      <m:t>, </m:t>
                    </m:r>
                    <m:r>
                      <a:rPr lang="en-IN" i="1" dirty="0" smtClean="0">
                        <a:latin typeface="Cambria Math" panose="02040503050406030204" pitchFamily="18" charset="0"/>
                      </a:rPr>
                      <m:t>𝐵</m:t>
                    </m:r>
                  </m:oMath>
                </a14:m>
                <a:r>
                  <a:rPr lang="en-IN" dirty="0" smtClean="0"/>
                  <a:t> may be related/unrelated to </a:t>
                </a:r>
                <a14:m>
                  <m:oMath xmlns:m="http://schemas.openxmlformats.org/officeDocument/2006/math">
                    <m:r>
                      <a:rPr lang="en-IN" b="0" i="1" smtClean="0">
                        <a:latin typeface="Cambria Math" panose="02040503050406030204" pitchFamily="18" charset="0"/>
                      </a:rPr>
                      <m:t>𝐶</m:t>
                    </m:r>
                  </m:oMath>
                </a14:m>
                <a:r>
                  <a:rPr lang="en-IN" dirty="0" smtClean="0"/>
                  <a:t> – does not matter – the rules </a:t>
                </a:r>
                <a:r>
                  <a:rPr lang="en-IN" b="1" dirty="0" smtClean="0"/>
                  <a:t>always</a:t>
                </a:r>
                <a:r>
                  <a:rPr lang="en-IN" dirty="0" smtClean="0"/>
                  <a:t> hold</a:t>
                </a:r>
              </a:p>
              <a:p>
                <a:r>
                  <a:rPr lang="en-IN" b="1" dirty="0" smtClean="0"/>
                  <a:t>Conditional Complement </a:t>
                </a:r>
                <a:r>
                  <a:rPr lang="en-IN" b="1" dirty="0"/>
                  <a:t>Rule</a:t>
                </a:r>
                <a:r>
                  <a:rPr lang="en-IN" dirty="0"/>
                  <a:t>: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𝐶</m:t>
                        </m:r>
                      </m:e>
                    </m:d>
                    <m:r>
                      <a:rPr lang="en-IN" i="1">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𝐶</m:t>
                        </m:r>
                      </m:e>
                    </m:d>
                  </m:oMath>
                </a14:m>
                <a:endParaRPr lang="en-IN" dirty="0"/>
              </a:p>
              <a:p>
                <a:r>
                  <a:rPr lang="en-IN" b="1" dirty="0"/>
                  <a:t>Conditional </a:t>
                </a:r>
                <a:r>
                  <a:rPr lang="en-IN" b="1" dirty="0" smtClean="0"/>
                  <a:t>Union </a:t>
                </a:r>
                <a:r>
                  <a:rPr lang="en-IN" b="1" dirty="0"/>
                  <a:t>Rule</a:t>
                </a:r>
                <a:r>
                  <a:rPr lang="en-IN" dirty="0"/>
                  <a:t>: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𝐴</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𝐵</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𝐶</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𝐶</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𝐵</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𝐶</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𝐴</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𝐵</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𝐶</m:t>
                        </m:r>
                      </m:e>
                    </m:d>
                  </m:oMath>
                </a14:m>
                <a:endParaRPr lang="en-IN" dirty="0" smtClean="0"/>
              </a:p>
              <a:p>
                <a:r>
                  <a:rPr lang="en-IN" b="1" dirty="0" smtClean="0"/>
                  <a:t>Conditional Implication Rule</a:t>
                </a:r>
                <a:r>
                  <a:rPr lang="en-IN" dirty="0" smtClean="0"/>
                  <a:t>: If </a:t>
                </a:r>
                <a14:m>
                  <m:oMath xmlns:m="http://schemas.openxmlformats.org/officeDocument/2006/math">
                    <m:r>
                      <a:rPr lang="en-IN" b="0" i="1" smtClean="0">
                        <a:latin typeface="Cambria Math" panose="02040503050406030204" pitchFamily="18" charset="0"/>
                      </a:rPr>
                      <m:t>𝐶</m:t>
                    </m:r>
                    <m:r>
                      <a:rPr lang="en-IN" b="0" i="1" smtClean="0">
                        <a:latin typeface="Cambria Math" panose="02040503050406030204" pitchFamily="18" charset="0"/>
                      </a:rPr>
                      <m:t>⇒</m:t>
                    </m:r>
                    <m:r>
                      <a:rPr lang="en-IN" b="0" i="1" smtClean="0">
                        <a:latin typeface="Cambria Math" panose="02040503050406030204" pitchFamily="18" charset="0"/>
                      </a:rPr>
                      <m:t>𝐴</m:t>
                    </m:r>
                  </m:oMath>
                </a14:m>
                <a:r>
                  <a:rPr lang="en-IN" dirty="0" smtClean="0"/>
                  <a:t>, then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𝐴</m:t>
                        </m:r>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𝐶</m:t>
                        </m:r>
                      </m:e>
                    </m:d>
                    <m:r>
                      <a:rPr lang="en-IN" b="0" i="1" smtClean="0">
                        <a:latin typeface="Cambria Math" panose="02040503050406030204" pitchFamily="18" charset="0"/>
                        <a:ea typeface="Cambria Math" panose="02040503050406030204" pitchFamily="18" charset="0"/>
                      </a:rPr>
                      <m:t>=1</m:t>
                    </m:r>
                  </m:oMath>
                </a14:m>
                <a:r>
                  <a:rPr lang="en-IN" dirty="0" smtClean="0"/>
                  <a:t>. On the other hand, if </a:t>
                </a:r>
                <a14:m>
                  <m:oMath xmlns:m="http://schemas.openxmlformats.org/officeDocument/2006/math">
                    <m:r>
                      <a:rPr lang="en-IN" i="1">
                        <a:latin typeface="Cambria Math" panose="02040503050406030204" pitchFamily="18" charset="0"/>
                      </a:rPr>
                      <m:t>𝐶</m:t>
                    </m:r>
                    <m:r>
                      <a:rPr lang="en-IN" i="1">
                        <a:latin typeface="Cambria Math" panose="02040503050406030204" pitchFamily="18" charset="0"/>
                      </a:rPr>
                      <m:t>⇒¬</m:t>
                    </m:r>
                    <m:r>
                      <a:rPr lang="en-IN" b="0" i="1" smtClean="0">
                        <a:latin typeface="Cambria Math" panose="02040503050406030204" pitchFamily="18" charset="0"/>
                      </a:rPr>
                      <m:t>𝐵</m:t>
                    </m:r>
                  </m:oMath>
                </a14:m>
                <a:r>
                  <a:rPr lang="en-IN" dirty="0"/>
                  <a:t>, then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𝐵</m:t>
                        </m:r>
                        <m:r>
                          <a:rPr lang="en-IN" b="0" i="1" smtClean="0">
                            <a:latin typeface="Cambria Math" panose="02040503050406030204" pitchFamily="18" charset="0"/>
                            <a:ea typeface="Cambria Math" panose="02040503050406030204" pitchFamily="18" charset="0"/>
                          </a:rPr>
                          <m:t> | </m:t>
                        </m:r>
                        <m:r>
                          <a:rPr lang="en-IN" i="1">
                            <a:latin typeface="Cambria Math" panose="02040503050406030204" pitchFamily="18" charset="0"/>
                            <a:ea typeface="Cambria Math" panose="02040503050406030204" pitchFamily="18" charset="0"/>
                          </a:rPr>
                          <m:t>𝐶</m:t>
                        </m:r>
                      </m:e>
                    </m:d>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0</m:t>
                    </m:r>
                  </m:oMath>
                </a14:m>
                <a:endParaRPr lang="en-IN" dirty="0" smtClean="0"/>
              </a:p>
              <a:p>
                <a:pPr lvl="2"/>
                <a:r>
                  <a:rPr lang="en-IN" dirty="0" smtClean="0"/>
                  <a:t>Example: </a:t>
                </a:r>
                <a14:m>
                  <m:oMath xmlns:m="http://schemas.openxmlformats.org/officeDocument/2006/math">
                    <m:r>
                      <a:rPr lang="en-IN" b="0" i="1" smtClean="0">
                        <a:latin typeface="Cambria Math" panose="02040503050406030204" pitchFamily="18" charset="0"/>
                      </a:rPr>
                      <m:t>𝐶</m:t>
                    </m:r>
                  </m:oMath>
                </a14:m>
                <a:r>
                  <a:rPr lang="en-IN" dirty="0" smtClean="0"/>
                  <a:t> defined as above and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0</m:t>
                            </m:r>
                          </m:sub>
                        </m:sSub>
                      </m:e>
                    </m:d>
                  </m:oMath>
                </a14:m>
                <a:r>
                  <a:rPr lang="en-IN" dirty="0" smtClean="0"/>
                  <a:t> and </a:t>
                </a:r>
                <a14:m>
                  <m:oMath xmlns:m="http://schemas.openxmlformats.org/officeDocument/2006/math">
                    <m:r>
                      <a:rPr lang="en-IN" b="0" i="1" smtClean="0">
                        <a:latin typeface="Cambria Math" panose="02040503050406030204" pitchFamily="18" charset="0"/>
                      </a:rPr>
                      <m:t>𝐵</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𝑍</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m:t>
                            </m:r>
                          </m:sup>
                        </m:sSup>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m:t>
                        </m:r>
                      </m:sup>
                    </m:s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0</m:t>
                        </m:r>
                      </m:sub>
                    </m:sSub>
                  </m:oMath>
                </a14:m>
                <a:endParaRPr lang="en-IN" dirty="0" smtClean="0"/>
              </a:p>
              <a:p>
                <a:pPr lvl="2"/>
                <a:r>
                  <a:rPr lang="en-IN" dirty="0" smtClean="0"/>
                  <a:t>In the above cases, we will indeed have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𝐴</m:t>
                        </m:r>
                        <m:r>
                          <a:rPr lang="en-IN">
                            <a:latin typeface="Cambria Math" panose="02040503050406030204" pitchFamily="18" charset="0"/>
                            <a:ea typeface="Cambria Math" panose="02040503050406030204" pitchFamily="18" charset="0"/>
                          </a:rPr>
                          <m:t> | </m:t>
                        </m:r>
                        <m:r>
                          <a:rPr lang="en-IN">
                            <a:latin typeface="Cambria Math" panose="02040503050406030204" pitchFamily="18" charset="0"/>
                            <a:ea typeface="Cambria Math" panose="02040503050406030204" pitchFamily="18" charset="0"/>
                          </a:rPr>
                          <m:t>𝐶</m:t>
                        </m:r>
                      </m:e>
                    </m:d>
                    <m:r>
                      <a:rPr lang="en-IN">
                        <a:latin typeface="Cambria Math" panose="02040503050406030204" pitchFamily="18" charset="0"/>
                        <a:ea typeface="Cambria Math" panose="02040503050406030204" pitchFamily="18" charset="0"/>
                      </a:rPr>
                      <m:t>=1</m:t>
                    </m:r>
                  </m:oMath>
                </a14:m>
                <a:r>
                  <a:rPr lang="en-IN" dirty="0" smtClean="0"/>
                  <a:t> and </a:t>
                </a:r>
                <a14:m>
                  <m:oMath xmlns:m="http://schemas.openxmlformats.org/officeDocument/2006/math">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𝐵</m:t>
                        </m:r>
                        <m:r>
                          <a:rPr lang="en-IN">
                            <a:latin typeface="Cambria Math" panose="02040503050406030204" pitchFamily="18" charset="0"/>
                            <a:ea typeface="Cambria Math" panose="02040503050406030204" pitchFamily="18" charset="0"/>
                          </a:rPr>
                          <m:t> | </m:t>
                        </m:r>
                        <m:r>
                          <a:rPr lang="en-IN">
                            <a:latin typeface="Cambria Math" panose="02040503050406030204" pitchFamily="18" charset="0"/>
                            <a:ea typeface="Cambria Math" panose="02040503050406030204" pitchFamily="18" charset="0"/>
                          </a:rPr>
                          <m:t>𝐶</m:t>
                        </m:r>
                      </m:e>
                    </m:d>
                    <m:r>
                      <a:rPr lang="en-IN">
                        <a:latin typeface="Cambria Math" panose="02040503050406030204" pitchFamily="18" charset="0"/>
                        <a:ea typeface="Cambria Math" panose="02040503050406030204" pitchFamily="18" charset="0"/>
                      </a:rPr>
                      <m:t>=0</m:t>
                    </m:r>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2024264" cy="5746376"/>
              </a:xfrm>
              <a:blipFill>
                <a:blip r:embed="rId2"/>
                <a:stretch>
                  <a:fillRect l="-558" t="-2545" r="-86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8</a:t>
            </a:fld>
            <a:endParaRPr lang="en-US"/>
          </a:p>
        </p:txBody>
      </p:sp>
      <p:sp>
        <p:nvSpPr>
          <p:cNvPr id="6" name="Rectangular Callout 5"/>
          <p:cNvSpPr/>
          <p:nvPr/>
        </p:nvSpPr>
        <p:spPr>
          <a:xfrm>
            <a:off x="5555210" y="5244851"/>
            <a:ext cx="3710709" cy="1075433"/>
          </a:xfrm>
          <a:prstGeom prst="wedgeRectCallout">
            <a:avLst>
              <a:gd name="adj1" fmla="val -75390"/>
              <a:gd name="adj2" fmla="val -5494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latin typeface="+mj-lt"/>
              </a:rPr>
              <a:t>Caution</a:t>
            </a:r>
            <a:r>
              <a:rPr lang="en-IN" sz="2400" dirty="0" smtClean="0">
                <a:solidFill>
                  <a:schemeClr val="tx1"/>
                </a:solidFill>
                <a:latin typeface="+mj-lt"/>
              </a:rPr>
              <a:t>: not a standard rule you would find in textbooks</a:t>
            </a:r>
            <a:endParaRPr lang="en-US" sz="2400" i="1" dirty="0">
              <a:solidFill>
                <a:schemeClr val="tx1"/>
              </a:solidFill>
              <a:latin typeface="+mj-l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123010" y="736847"/>
            <a:ext cx="1730672" cy="1730672"/>
          </a:xfrm>
          <a:prstGeom prst="rect">
            <a:avLst/>
          </a:prstGeom>
        </p:spPr>
      </p:pic>
      <mc:AlternateContent xmlns:mc="http://schemas.openxmlformats.org/markup-compatibility/2006" xmlns:a14="http://schemas.microsoft.com/office/drawing/2010/main">
        <mc:Choice Requires="a14">
          <p:sp>
            <p:nvSpPr>
              <p:cNvPr id="8" name="Rectangular Callout 7"/>
              <p:cNvSpPr/>
              <p:nvPr/>
            </p:nvSpPr>
            <p:spPr>
              <a:xfrm>
                <a:off x="431515" y="195972"/>
                <a:ext cx="9780997" cy="2403390"/>
              </a:xfrm>
              <a:prstGeom prst="wedgeRectCallout">
                <a:avLst>
                  <a:gd name="adj1" fmla="val 57712"/>
                  <a:gd name="adj2" fmla="val 1929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In fact, Bayes Theorem applies to events just as well i.e. if </a:t>
                </a:r>
                <a14:m>
                  <m:oMath xmlns:m="http://schemas.openxmlformats.org/officeDocument/2006/math">
                    <m:r>
                      <a:rPr lang="en-IN" sz="2400" b="0" i="1" smtClean="0">
                        <a:solidFill>
                          <a:schemeClr val="tx1"/>
                        </a:solidFill>
                        <a:latin typeface="Cambria Math" panose="02040503050406030204" pitchFamily="18" charset="0"/>
                      </a:rPr>
                      <m:t>𝐴</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𝐵</m:t>
                    </m:r>
                  </m:oMath>
                </a14:m>
                <a:r>
                  <a:rPr lang="en-US" sz="2400" dirty="0" smtClean="0">
                    <a:solidFill>
                      <a:schemeClr val="tx1"/>
                    </a:solidFill>
                    <a:latin typeface="+mj-lt"/>
                  </a:rPr>
                  <a:t> are events, then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ℙ</m:t>
                    </m:r>
                    <m:d>
                      <m:dPr>
                        <m:begChr m:val="["/>
                        <m:endChr m:val="]"/>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𝐴</m:t>
                        </m:r>
                        <m:r>
                          <a:rPr lang="en-IN" sz="2400" b="0" i="1" smtClean="0">
                            <a:solidFill>
                              <a:schemeClr val="tx1"/>
                            </a:solidFill>
                            <a:latin typeface="Cambria Math" panose="02040503050406030204" pitchFamily="18" charset="0"/>
                            <a:ea typeface="Cambria Math" panose="02040503050406030204" pitchFamily="18" charset="0"/>
                          </a:rPr>
                          <m:t> | </m:t>
                        </m:r>
                        <m:r>
                          <a:rPr lang="en-IN" sz="2400" b="0" i="1" smtClean="0">
                            <a:solidFill>
                              <a:schemeClr val="tx1"/>
                            </a:solidFill>
                            <a:latin typeface="Cambria Math" panose="02040503050406030204" pitchFamily="18" charset="0"/>
                            <a:ea typeface="Cambria Math" panose="02040503050406030204" pitchFamily="18" charset="0"/>
                          </a:rPr>
                          <m:t>𝐵</m:t>
                        </m:r>
                      </m:e>
                    </m:d>
                    <m:r>
                      <a:rPr lang="en-IN" sz="2400" b="0" i="1" smtClean="0">
                        <a:solidFill>
                          <a:schemeClr val="tx1"/>
                        </a:solidFill>
                        <a:latin typeface="Cambria Math" panose="02040503050406030204" pitchFamily="18" charset="0"/>
                        <a:ea typeface="Cambria Math" panose="02040503050406030204" pitchFamily="18" charset="0"/>
                      </a:rPr>
                      <m:t>=</m:t>
                    </m:r>
                  </m:oMath>
                </a14:m>
                <a:r>
                  <a:rPr lang="en-US" sz="2400" dirty="0" smtClean="0">
                    <a:solidFill>
                      <a:schemeClr val="tx1"/>
                    </a:solidFill>
                    <a:latin typeface="+mj-lt"/>
                  </a:rPr>
                  <a:t> </a:t>
                </a:r>
                <a14:m>
                  <m:oMath xmlns:m="http://schemas.openxmlformats.org/officeDocument/2006/math">
                    <m:f>
                      <m:fPr>
                        <m:ctrlPr>
                          <a:rPr lang="en-IN" sz="3200" b="0" i="1" dirty="0" smtClean="0">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ea typeface="Cambria Math" panose="02040503050406030204" pitchFamily="18" charset="0"/>
                          </a:rPr>
                          <m:t>ℙ</m:t>
                        </m:r>
                        <m:d>
                          <m:dPr>
                            <m:begChr m:val="["/>
                            <m:endChr m:val="]"/>
                            <m:ctrlPr>
                              <a:rPr lang="en-IN" sz="3200" i="1">
                                <a:solidFill>
                                  <a:schemeClr val="tx1"/>
                                </a:solidFill>
                                <a:latin typeface="Cambria Math" panose="02040503050406030204" pitchFamily="18" charset="0"/>
                                <a:ea typeface="Cambria Math" panose="02040503050406030204" pitchFamily="18" charset="0"/>
                              </a:rPr>
                            </m:ctrlPr>
                          </m:dPr>
                          <m:e>
                            <m:r>
                              <a:rPr lang="en-IN" sz="3200" b="0" i="1" smtClean="0">
                                <a:solidFill>
                                  <a:schemeClr val="tx1"/>
                                </a:solidFill>
                                <a:latin typeface="Cambria Math" panose="02040503050406030204" pitchFamily="18" charset="0"/>
                                <a:ea typeface="Cambria Math" panose="02040503050406030204" pitchFamily="18" charset="0"/>
                              </a:rPr>
                              <m:t>𝐵</m:t>
                            </m:r>
                            <m:r>
                              <a:rPr lang="en-IN" sz="3200" i="1">
                                <a:solidFill>
                                  <a:schemeClr val="tx1"/>
                                </a:solidFill>
                                <a:latin typeface="Cambria Math" panose="02040503050406030204" pitchFamily="18" charset="0"/>
                                <a:ea typeface="Cambria Math" panose="02040503050406030204" pitchFamily="18" charset="0"/>
                              </a:rPr>
                              <m:t> | </m:t>
                            </m:r>
                            <m:r>
                              <a:rPr lang="en-IN" sz="3200" b="0" i="1" smtClean="0">
                                <a:solidFill>
                                  <a:schemeClr val="tx1"/>
                                </a:solidFill>
                                <a:latin typeface="Cambria Math" panose="02040503050406030204" pitchFamily="18" charset="0"/>
                                <a:ea typeface="Cambria Math" panose="02040503050406030204" pitchFamily="18" charset="0"/>
                              </a:rPr>
                              <m:t>𝐴</m:t>
                            </m:r>
                          </m:e>
                        </m:d>
                        <m:r>
                          <a:rPr lang="en-IN" sz="3200" b="0" i="1" smtClean="0">
                            <a:solidFill>
                              <a:schemeClr val="tx1"/>
                            </a:solidFill>
                            <a:latin typeface="Cambria Math" panose="02040503050406030204" pitchFamily="18" charset="0"/>
                            <a:ea typeface="Cambria Math" panose="02040503050406030204" pitchFamily="18" charset="0"/>
                          </a:rPr>
                          <m:t>⋅</m:t>
                        </m:r>
                        <m:r>
                          <a:rPr lang="en-IN" sz="3200" b="0" i="1" smtClean="0">
                            <a:solidFill>
                              <a:schemeClr val="tx1"/>
                            </a:solidFill>
                            <a:latin typeface="Cambria Math" panose="02040503050406030204" pitchFamily="18" charset="0"/>
                            <a:ea typeface="Cambria Math" panose="02040503050406030204" pitchFamily="18" charset="0"/>
                          </a:rPr>
                          <m:t>ℙ</m:t>
                        </m:r>
                        <m:d>
                          <m:dPr>
                            <m:begChr m:val="["/>
                            <m:endChr m:val="]"/>
                            <m:ctrlPr>
                              <a:rPr lang="en-IN" sz="3200" b="0" i="1" smtClean="0">
                                <a:solidFill>
                                  <a:schemeClr val="tx1"/>
                                </a:solidFill>
                                <a:latin typeface="Cambria Math" panose="02040503050406030204" pitchFamily="18" charset="0"/>
                                <a:ea typeface="Cambria Math" panose="02040503050406030204" pitchFamily="18" charset="0"/>
                              </a:rPr>
                            </m:ctrlPr>
                          </m:dPr>
                          <m:e>
                            <m:r>
                              <a:rPr lang="en-IN" sz="3200" b="0" i="1" smtClean="0">
                                <a:solidFill>
                                  <a:schemeClr val="tx1"/>
                                </a:solidFill>
                                <a:latin typeface="Cambria Math" panose="02040503050406030204" pitchFamily="18" charset="0"/>
                                <a:ea typeface="Cambria Math" panose="02040503050406030204" pitchFamily="18" charset="0"/>
                              </a:rPr>
                              <m:t>𝐴</m:t>
                            </m:r>
                          </m:e>
                        </m:d>
                      </m:num>
                      <m:den>
                        <m:r>
                          <a:rPr lang="en-IN" sz="3200" b="0" i="1" dirty="0" smtClean="0">
                            <a:solidFill>
                              <a:schemeClr val="tx1"/>
                            </a:solidFill>
                            <a:latin typeface="Cambria Math" panose="02040503050406030204" pitchFamily="18" charset="0"/>
                            <a:ea typeface="Cambria Math" panose="02040503050406030204" pitchFamily="18" charset="0"/>
                          </a:rPr>
                          <m:t>ℙ</m:t>
                        </m:r>
                        <m:d>
                          <m:dPr>
                            <m:begChr m:val="["/>
                            <m:endChr m:val="]"/>
                            <m:ctrlPr>
                              <a:rPr lang="en-IN" sz="3200" b="0" i="1" dirty="0" smtClean="0">
                                <a:solidFill>
                                  <a:schemeClr val="tx1"/>
                                </a:solidFill>
                                <a:latin typeface="Cambria Math" panose="02040503050406030204" pitchFamily="18" charset="0"/>
                                <a:ea typeface="Cambria Math" panose="02040503050406030204" pitchFamily="18" charset="0"/>
                              </a:rPr>
                            </m:ctrlPr>
                          </m:dPr>
                          <m:e>
                            <m:r>
                              <a:rPr lang="en-IN" sz="3200" b="0" i="1" dirty="0" smtClean="0">
                                <a:solidFill>
                                  <a:schemeClr val="tx1"/>
                                </a:solidFill>
                                <a:latin typeface="Cambria Math" panose="02040503050406030204" pitchFamily="18" charset="0"/>
                                <a:ea typeface="Cambria Math" panose="02040503050406030204" pitchFamily="18" charset="0"/>
                              </a:rPr>
                              <m:t>𝐵</m:t>
                            </m:r>
                          </m:e>
                        </m:d>
                      </m:den>
                    </m:f>
                  </m:oMath>
                </a14:m>
                <a:endParaRPr lang="en-US" sz="2400" dirty="0" smtClean="0">
                  <a:solidFill>
                    <a:schemeClr val="tx1"/>
                  </a:solidFill>
                  <a:latin typeface="+mj-lt"/>
                </a:endParaRPr>
              </a:p>
              <a:p>
                <a:r>
                  <a:rPr lang="en-US" sz="2400" b="1" dirty="0" smtClean="0">
                    <a:solidFill>
                      <a:schemeClr val="tx1"/>
                    </a:solidFill>
                    <a:latin typeface="+mj-lt"/>
                  </a:rPr>
                  <a:t>Proof</a:t>
                </a:r>
                <a:r>
                  <a:rPr lang="en-US" sz="2400" dirty="0" smtClean="0">
                    <a:solidFill>
                      <a:schemeClr val="tx1"/>
                    </a:solidFill>
                    <a:latin typeface="+mj-lt"/>
                  </a:rPr>
                  <a:t>: create a random variable for each event e.g. </a:t>
                </a:r>
                <a14:m>
                  <m:oMath xmlns:m="http://schemas.openxmlformats.org/officeDocument/2006/math">
                    <m:r>
                      <a:rPr lang="en-IN" sz="2400" b="0" i="1" smtClean="0">
                        <a:solidFill>
                          <a:schemeClr val="tx1"/>
                        </a:solidFill>
                        <a:latin typeface="Cambria Math" panose="02040503050406030204" pitchFamily="18" charset="0"/>
                      </a:rPr>
                      <m:t>𝑀</m:t>
                    </m:r>
                    <m:r>
                      <a:rPr lang="en-IN" sz="2400" b="0" i="1" smtClean="0">
                        <a:solidFill>
                          <a:schemeClr val="tx1"/>
                        </a:solidFill>
                        <a:latin typeface="Cambria Math" panose="02040503050406030204" pitchFamily="18" charset="0"/>
                      </a:rPr>
                      <m:t>=1</m:t>
                    </m:r>
                  </m:oMath>
                </a14:m>
                <a:r>
                  <a:rPr lang="en-US" sz="2400" dirty="0" smtClean="0">
                    <a:solidFill>
                      <a:schemeClr val="tx1"/>
                    </a:solidFill>
                    <a:latin typeface="+mj-lt"/>
                  </a:rPr>
                  <a:t> if event </a:t>
                </a:r>
                <a14:m>
                  <m:oMath xmlns:m="http://schemas.openxmlformats.org/officeDocument/2006/math">
                    <m:r>
                      <a:rPr lang="en-IN" sz="2400" b="0" i="1" smtClean="0">
                        <a:solidFill>
                          <a:schemeClr val="tx1"/>
                        </a:solidFill>
                        <a:latin typeface="Cambria Math" panose="02040503050406030204" pitchFamily="18" charset="0"/>
                      </a:rPr>
                      <m:t>𝐴</m:t>
                    </m:r>
                  </m:oMath>
                </a14:m>
                <a:r>
                  <a:rPr lang="en-US" sz="2400" dirty="0" smtClean="0">
                    <a:solidFill>
                      <a:schemeClr val="tx1"/>
                    </a:solidFill>
                    <a:latin typeface="+mj-lt"/>
                  </a:rPr>
                  <a:t> happens and </a:t>
                </a:r>
                <a14:m>
                  <m:oMath xmlns:m="http://schemas.openxmlformats.org/officeDocument/2006/math">
                    <m:r>
                      <a:rPr lang="en-IN" sz="2400" b="0" i="1" smtClean="0">
                        <a:solidFill>
                          <a:schemeClr val="tx1"/>
                        </a:solidFill>
                        <a:latin typeface="Cambria Math" panose="02040503050406030204" pitchFamily="18" charset="0"/>
                      </a:rPr>
                      <m:t>𝑀</m:t>
                    </m:r>
                    <m:r>
                      <a:rPr lang="en-IN" sz="2400" b="0" i="1" smtClean="0">
                        <a:solidFill>
                          <a:schemeClr val="tx1"/>
                        </a:solidFill>
                        <a:latin typeface="Cambria Math" panose="02040503050406030204" pitchFamily="18" charset="0"/>
                      </a:rPr>
                      <m:t>=0</m:t>
                    </m:r>
                  </m:oMath>
                </a14:m>
                <a:r>
                  <a:rPr lang="en-US" sz="2400" dirty="0" smtClean="0">
                    <a:solidFill>
                      <a:schemeClr val="tx1"/>
                    </a:solidFill>
                    <a:latin typeface="+mj-lt"/>
                  </a:rPr>
                  <a:t> if </a:t>
                </a:r>
                <a14:m>
                  <m:oMath xmlns:m="http://schemas.openxmlformats.org/officeDocument/2006/math">
                    <m:r>
                      <a:rPr lang="en-IN" sz="2400" b="0" i="1" smtClean="0">
                        <a:solidFill>
                          <a:schemeClr val="tx1"/>
                        </a:solidFill>
                        <a:latin typeface="Cambria Math" panose="02040503050406030204" pitchFamily="18" charset="0"/>
                      </a:rPr>
                      <m:t>𝐴</m:t>
                    </m:r>
                  </m:oMath>
                </a14:m>
                <a:r>
                  <a:rPr lang="en-US" sz="2400" dirty="0" smtClean="0">
                    <a:solidFill>
                      <a:schemeClr val="tx1"/>
                    </a:solidFill>
                    <a:latin typeface="+mj-lt"/>
                  </a:rPr>
                  <a:t> does not happen. Similarly define a random variable </a:t>
                </a:r>
                <a14:m>
                  <m:oMath xmlns:m="http://schemas.openxmlformats.org/officeDocument/2006/math">
                    <m:r>
                      <a:rPr lang="en-IN" sz="2400" b="0" i="1" smtClean="0">
                        <a:solidFill>
                          <a:schemeClr val="tx1"/>
                        </a:solidFill>
                        <a:latin typeface="Cambria Math" panose="02040503050406030204" pitchFamily="18" charset="0"/>
                      </a:rPr>
                      <m:t>𝑁</m:t>
                    </m:r>
                  </m:oMath>
                </a14:m>
                <a:r>
                  <a:rPr lang="en-US" sz="2400" dirty="0" smtClean="0">
                    <a:solidFill>
                      <a:schemeClr val="tx1"/>
                    </a:solidFill>
                    <a:latin typeface="+mj-lt"/>
                  </a:rPr>
                  <a:t> to tell us whether </a:t>
                </a:r>
                <a14:m>
                  <m:oMath xmlns:m="http://schemas.openxmlformats.org/officeDocument/2006/math">
                    <m:r>
                      <a:rPr lang="en-IN" sz="2400" b="0" i="1" smtClean="0">
                        <a:solidFill>
                          <a:schemeClr val="tx1"/>
                        </a:solidFill>
                        <a:latin typeface="Cambria Math" panose="02040503050406030204" pitchFamily="18" charset="0"/>
                      </a:rPr>
                      <m:t>𝐵</m:t>
                    </m:r>
                  </m:oMath>
                </a14:m>
                <a:r>
                  <a:rPr lang="en-US" sz="2400" dirty="0" smtClean="0">
                    <a:solidFill>
                      <a:schemeClr val="tx1"/>
                    </a:solidFill>
                    <a:latin typeface="+mj-lt"/>
                  </a:rPr>
                  <a:t> happened or not. Now use the Bayes theorem on </a:t>
                </a:r>
                <a14:m>
                  <m:oMath xmlns:m="http://schemas.openxmlformats.org/officeDocument/2006/math">
                    <m:r>
                      <a:rPr lang="en-IN" sz="2400" i="1" smtClean="0">
                        <a:solidFill>
                          <a:schemeClr val="tx1"/>
                        </a:solidFill>
                        <a:latin typeface="Cambria Math" panose="02040503050406030204" pitchFamily="18" charset="0"/>
                      </a:rPr>
                      <m:t>𝑀</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𝑁</m:t>
                    </m:r>
                  </m:oMath>
                </a14:m>
                <a:r>
                  <a:rPr lang="en-US" sz="2400" dirty="0" smtClean="0">
                    <a:solidFill>
                      <a:schemeClr val="tx1"/>
                    </a:solidFill>
                    <a:latin typeface="+mj-lt"/>
                  </a:rPr>
                  <a:t> – done!</a:t>
                </a:r>
                <a:endParaRPr lang="en-US" sz="2400" dirty="0">
                  <a:solidFill>
                    <a:schemeClr val="tx1"/>
                  </a:solidFill>
                  <a:latin typeface="+mj-lt"/>
                </a:endParaRPr>
              </a:p>
            </p:txBody>
          </p:sp>
        </mc:Choice>
        <mc:Fallback xmlns="">
          <p:sp>
            <p:nvSpPr>
              <p:cNvPr id="8" name="Rectangular Callout 7"/>
              <p:cNvSpPr>
                <a:spLocks noRot="1" noChangeAspect="1" noMove="1" noResize="1" noEditPoints="1" noAdjustHandles="1" noChangeArrowheads="1" noChangeShapeType="1" noTextEdit="1"/>
              </p:cNvSpPr>
              <p:nvPr/>
            </p:nvSpPr>
            <p:spPr>
              <a:xfrm>
                <a:off x="431515" y="195972"/>
                <a:ext cx="9780997" cy="2403390"/>
              </a:xfrm>
              <a:prstGeom prst="wedgeRectCallout">
                <a:avLst>
                  <a:gd name="adj1" fmla="val 57712"/>
                  <a:gd name="adj2" fmla="val 19295"/>
                </a:avLst>
              </a:prstGeom>
              <a:blipFill>
                <a:blip r:embed="rId4"/>
                <a:stretch>
                  <a:fillRect l="-750" b="-3750"/>
                </a:stretch>
              </a:blipFill>
              <a:ln w="38100">
                <a:solidFill>
                  <a:schemeClr val="accent1"/>
                </a:solidFill>
              </a:ln>
            </p:spPr>
            <p:txBody>
              <a:bodyPr/>
              <a:lstStyle/>
              <a:p>
                <a:r>
                  <a:rPr lang="en-IN">
                    <a:noFill/>
                  </a:rPr>
                  <a:t> </a:t>
                </a:r>
              </a:p>
            </p:txBody>
          </p:sp>
        </mc:Fallback>
      </mc:AlternateContent>
      <p:grpSp>
        <p:nvGrpSpPr>
          <p:cNvPr id="9" name="Group 8"/>
          <p:cNvGrpSpPr/>
          <p:nvPr/>
        </p:nvGrpSpPr>
        <p:grpSpPr>
          <a:xfrm>
            <a:off x="10529335" y="2895549"/>
            <a:ext cx="1468606" cy="1238929"/>
            <a:chOff x="12383748" y="1219011"/>
            <a:chExt cx="1862104" cy="1570887"/>
          </a:xfrm>
        </p:grpSpPr>
        <p:sp>
          <p:nvSpPr>
            <p:cNvPr id="10" name="Freeform 9"/>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10"/>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11"/>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5" name="Rectangular Callout 14"/>
              <p:cNvSpPr/>
              <p:nvPr/>
            </p:nvSpPr>
            <p:spPr>
              <a:xfrm>
                <a:off x="431515" y="2764167"/>
                <a:ext cx="9665464" cy="1999477"/>
              </a:xfrm>
              <a:prstGeom prst="wedgeRectCallout">
                <a:avLst>
                  <a:gd name="adj1" fmla="val 59933"/>
                  <a:gd name="adj2" fmla="val 1315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The random variables </a:t>
                </a:r>
                <a14:m>
                  <m:oMath xmlns:m="http://schemas.openxmlformats.org/officeDocument/2006/math">
                    <m:r>
                      <a:rPr lang="en-IN" sz="2400" b="0" i="1" smtClean="0">
                        <a:solidFill>
                          <a:schemeClr val="tx1"/>
                        </a:solidFill>
                        <a:latin typeface="Cambria Math" panose="02040503050406030204" pitchFamily="18" charset="0"/>
                      </a:rPr>
                      <m:t>𝑀</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𝑁</m:t>
                    </m:r>
                  </m:oMath>
                </a14:m>
                <a:r>
                  <a:rPr lang="en-IN" sz="2400" dirty="0" smtClean="0">
                    <a:solidFill>
                      <a:schemeClr val="tx1"/>
                    </a:solidFill>
                    <a:latin typeface="+mj-lt"/>
                  </a:rPr>
                  <a:t> we defined above to tell us whether some event happened or not are called </a:t>
                </a:r>
                <a:r>
                  <a:rPr lang="en-IN" sz="2400" i="1" dirty="0" smtClean="0">
                    <a:solidFill>
                      <a:schemeClr val="tx1"/>
                    </a:solidFill>
                    <a:latin typeface="+mj-lt"/>
                  </a:rPr>
                  <a:t>indicator random variables </a:t>
                </a:r>
                <a:r>
                  <a:rPr lang="en-IN" sz="2400" dirty="0" smtClean="0">
                    <a:solidFill>
                      <a:schemeClr val="tx1"/>
                    </a:solidFill>
                    <a:latin typeface="+mj-lt"/>
                  </a:rPr>
                  <a:t>since they </a:t>
                </a:r>
                <a:r>
                  <a:rPr lang="en-IN" sz="2400" i="1" dirty="0" smtClean="0">
                    <a:solidFill>
                      <a:schemeClr val="tx1"/>
                    </a:solidFill>
                    <a:latin typeface="+mj-lt"/>
                  </a:rPr>
                  <a:t>indicate</a:t>
                </a:r>
                <a:r>
                  <a:rPr lang="en-IN" sz="2400" dirty="0" smtClean="0">
                    <a:solidFill>
                      <a:schemeClr val="tx1"/>
                    </a:solidFill>
                    <a:latin typeface="+mj-lt"/>
                  </a:rPr>
                  <a:t> whether an event took place (in which case the </a:t>
                </a:r>
                <a:r>
                  <a:rPr lang="en-IN" sz="2400" dirty="0" err="1" smtClean="0">
                    <a:solidFill>
                      <a:schemeClr val="tx1"/>
                    </a:solidFill>
                    <a:latin typeface="+mj-lt"/>
                  </a:rPr>
                  <a:t>r.v</a:t>
                </a:r>
                <a:r>
                  <a:rPr lang="en-IN" sz="2400" dirty="0" smtClean="0">
                    <a:solidFill>
                      <a:schemeClr val="tx1"/>
                    </a:solidFill>
                    <a:latin typeface="+mj-lt"/>
                  </a:rPr>
                  <a:t>. takes value 1) or not (in which case the </a:t>
                </a:r>
                <a:r>
                  <a:rPr lang="en-IN" sz="2400" dirty="0" err="1" smtClean="0">
                    <a:solidFill>
                      <a:schemeClr val="tx1"/>
                    </a:solidFill>
                    <a:latin typeface="+mj-lt"/>
                  </a:rPr>
                  <a:t>r.v</a:t>
                </a:r>
                <a:r>
                  <a:rPr lang="en-IN" sz="2400" dirty="0" smtClean="0">
                    <a:solidFill>
                      <a:schemeClr val="tx1"/>
                    </a:solidFill>
                    <a:latin typeface="+mj-lt"/>
                  </a:rPr>
                  <a:t>. takes value 0). </a:t>
                </a:r>
                <a:r>
                  <a:rPr lang="en-IN" sz="2400" b="1" dirty="0" smtClean="0">
                    <a:solidFill>
                      <a:schemeClr val="tx1"/>
                    </a:solidFill>
                    <a:latin typeface="+mj-lt"/>
                  </a:rPr>
                  <a:t>Notation</a:t>
                </a:r>
                <a:r>
                  <a:rPr lang="en-IN" sz="2400" dirty="0" smtClean="0">
                    <a:solidFill>
                      <a:schemeClr val="tx1"/>
                    </a:solidFill>
                    <a:latin typeface="+mj-lt"/>
                  </a:rPr>
                  <a:t>: </a:t>
                </a:r>
                <a14:m>
                  <m:oMath xmlns:m="http://schemas.openxmlformats.org/officeDocument/2006/math">
                    <m:r>
                      <a:rPr lang="en-IN" sz="2400" b="0" i="1" smtClean="0">
                        <a:solidFill>
                          <a:schemeClr val="tx1"/>
                        </a:solidFill>
                        <a:latin typeface="Cambria Math" panose="02040503050406030204" pitchFamily="18" charset="0"/>
                      </a:rPr>
                      <m:t>𝑀</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𝕀</m:t>
                    </m:r>
                    <m:d>
                      <m:dPr>
                        <m:begChr m:val="{"/>
                        <m:endChr m:val="}"/>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𝐴</m:t>
                        </m:r>
                      </m:e>
                    </m:d>
                    <m:r>
                      <a:rPr lang="en-IN" sz="2400" b="0" i="1" smtClean="0">
                        <a:solidFill>
                          <a:schemeClr val="tx1"/>
                        </a:solidFill>
                        <a:latin typeface="Cambria Math" panose="02040503050406030204" pitchFamily="18" charset="0"/>
                        <a:ea typeface="Cambria Math" panose="02040503050406030204" pitchFamily="18" charset="0"/>
                      </a:rPr>
                      <m:t>, </m:t>
                    </m:r>
                    <m:r>
                      <a:rPr lang="en-IN" sz="2400" b="0" i="1" smtClean="0">
                        <a:solidFill>
                          <a:schemeClr val="tx1"/>
                        </a:solidFill>
                        <a:latin typeface="Cambria Math" panose="02040503050406030204" pitchFamily="18" charset="0"/>
                        <a:ea typeface="Cambria Math" panose="02040503050406030204" pitchFamily="18" charset="0"/>
                      </a:rPr>
                      <m:t>𝑁</m:t>
                    </m:r>
                    <m:r>
                      <a:rPr lang="en-IN" sz="2400" b="0" i="1" smtClean="0">
                        <a:solidFill>
                          <a:schemeClr val="tx1"/>
                        </a:solidFill>
                        <a:latin typeface="Cambria Math" panose="02040503050406030204" pitchFamily="18" charset="0"/>
                        <a:ea typeface="Cambria Math" panose="02040503050406030204" pitchFamily="18" charset="0"/>
                      </a:rPr>
                      <m:t>=</m:t>
                    </m:r>
                    <m:r>
                      <a:rPr lang="en-IN" sz="2400" b="0" i="1" smtClean="0">
                        <a:solidFill>
                          <a:schemeClr val="tx1"/>
                        </a:solidFill>
                        <a:latin typeface="Cambria Math" panose="02040503050406030204" pitchFamily="18" charset="0"/>
                        <a:ea typeface="Cambria Math" panose="02040503050406030204" pitchFamily="18" charset="0"/>
                      </a:rPr>
                      <m:t>𝕀</m:t>
                    </m:r>
                    <m:d>
                      <m:dPr>
                        <m:begChr m:val="{"/>
                        <m:endChr m:val="}"/>
                        <m:ctrlPr>
                          <a:rPr lang="en-IN" sz="2400" b="0" i="1" smtClean="0">
                            <a:solidFill>
                              <a:schemeClr val="tx1"/>
                            </a:solidFill>
                            <a:latin typeface="Cambria Math" panose="02040503050406030204" pitchFamily="18" charset="0"/>
                            <a:ea typeface="Cambria Math" panose="02040503050406030204" pitchFamily="18" charset="0"/>
                          </a:rPr>
                        </m:ctrlPr>
                      </m:dPr>
                      <m:e>
                        <m:r>
                          <a:rPr lang="en-IN" sz="2400" b="0" i="1" smtClean="0">
                            <a:solidFill>
                              <a:schemeClr val="tx1"/>
                            </a:solidFill>
                            <a:latin typeface="Cambria Math" panose="02040503050406030204" pitchFamily="18" charset="0"/>
                            <a:ea typeface="Cambria Math" panose="02040503050406030204" pitchFamily="18" charset="0"/>
                          </a:rPr>
                          <m:t>𝐵</m:t>
                        </m:r>
                      </m:e>
                    </m:d>
                  </m:oMath>
                </a14:m>
                <a:r>
                  <a:rPr lang="en-US" sz="2400" dirty="0" smtClean="0">
                    <a:solidFill>
                      <a:schemeClr val="tx1"/>
                    </a:solidFill>
                    <a:latin typeface="+mj-lt"/>
                  </a:rPr>
                  <a:t>.</a:t>
                </a:r>
              </a:p>
              <a:p>
                <a:pPr algn="ctr"/>
                <a:r>
                  <a:rPr lang="en-US" sz="2400" dirty="0" smtClean="0">
                    <a:solidFill>
                      <a:schemeClr val="tx1"/>
                    </a:solidFill>
                    <a:latin typeface="+mj-lt"/>
                  </a:rPr>
                  <a:t>In general,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𝕀</m:t>
                    </m:r>
                    <m:d>
                      <m:dPr>
                        <m:begChr m:val="{"/>
                        <m:endChr m:val="}"/>
                        <m:ctrlPr>
                          <a:rPr lang="en-IN" sz="2400" b="0" i="1" smtClean="0">
                            <a:solidFill>
                              <a:schemeClr val="tx1"/>
                            </a:solidFill>
                            <a:latin typeface="Cambria Math" panose="02040503050406030204" pitchFamily="18" charset="0"/>
                            <a:ea typeface="Cambria Math" panose="02040503050406030204" pitchFamily="18" charset="0"/>
                          </a:rPr>
                        </m:ctrlPr>
                      </m:dPr>
                      <m:e>
                        <m:r>
                          <m:rPr>
                            <m:sty m:val="p"/>
                          </m:rPr>
                          <a:rPr lang="en-IN" sz="2400" b="0" i="0" smtClean="0">
                            <a:solidFill>
                              <a:schemeClr val="tx1"/>
                            </a:solidFill>
                            <a:latin typeface="Cambria Math" panose="02040503050406030204" pitchFamily="18" charset="0"/>
                            <a:ea typeface="Cambria Math" panose="02040503050406030204" pitchFamily="18" charset="0"/>
                          </a:rPr>
                          <m:t>blah</m:t>
                        </m:r>
                      </m:e>
                    </m:d>
                    <m:r>
                      <a:rPr lang="en-IN" sz="2400" b="0" i="1" smtClean="0">
                        <a:solidFill>
                          <a:schemeClr val="tx1"/>
                        </a:solidFill>
                        <a:latin typeface="Cambria Math" panose="02040503050406030204" pitchFamily="18" charset="0"/>
                        <a:ea typeface="Cambria Math" panose="02040503050406030204" pitchFamily="18" charset="0"/>
                      </a:rPr>
                      <m:t>=1</m:t>
                    </m:r>
                  </m:oMath>
                </a14:m>
                <a:r>
                  <a:rPr lang="en-US" sz="2400" dirty="0" smtClean="0">
                    <a:solidFill>
                      <a:schemeClr val="tx1"/>
                    </a:solidFill>
                    <a:latin typeface="+mj-lt"/>
                  </a:rPr>
                  <a:t> if blah is true else </a:t>
                </a:r>
                <a14:m>
                  <m:oMath xmlns:m="http://schemas.openxmlformats.org/officeDocument/2006/math">
                    <m:r>
                      <a:rPr lang="en-IN" sz="2400" b="0" i="1" smtClean="0">
                        <a:solidFill>
                          <a:schemeClr val="tx1"/>
                        </a:solidFill>
                        <a:latin typeface="Cambria Math" panose="02040503050406030204" pitchFamily="18" charset="0"/>
                      </a:rPr>
                      <m:t>0</m:t>
                    </m:r>
                  </m:oMath>
                </a14:m>
                <a:endParaRPr lang="en-US" sz="2400" dirty="0">
                  <a:solidFill>
                    <a:schemeClr val="tx1"/>
                  </a:solidFill>
                  <a:latin typeface="+mj-lt"/>
                </a:endParaRPr>
              </a:p>
            </p:txBody>
          </p:sp>
        </mc:Choice>
        <mc:Fallback xmlns="">
          <p:sp>
            <p:nvSpPr>
              <p:cNvPr id="15" name="Rectangular Callout 14"/>
              <p:cNvSpPr>
                <a:spLocks noRot="1" noChangeAspect="1" noMove="1" noResize="1" noEditPoints="1" noAdjustHandles="1" noChangeArrowheads="1" noChangeShapeType="1" noTextEdit="1"/>
              </p:cNvSpPr>
              <p:nvPr/>
            </p:nvSpPr>
            <p:spPr>
              <a:xfrm>
                <a:off x="431515" y="2764167"/>
                <a:ext cx="9665464" cy="1999477"/>
              </a:xfrm>
              <a:prstGeom prst="wedgeRectCallout">
                <a:avLst>
                  <a:gd name="adj1" fmla="val 59933"/>
                  <a:gd name="adj2" fmla="val 13155"/>
                </a:avLst>
              </a:prstGeom>
              <a:blipFill>
                <a:blip r:embed="rId5"/>
                <a:stretch>
                  <a:fillRect b="-4192"/>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56776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righ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childTnLst>
                                </p:cTn>
                              </p:par>
                            </p:childTnLst>
                          </p:cTn>
                        </p:par>
                        <p:par>
                          <p:cTn id="52" fill="hold">
                            <p:stCondLst>
                              <p:cond delay="0"/>
                            </p:stCondLst>
                            <p:childTnLst>
                              <p:par>
                                <p:cTn id="53" presetID="22" presetClass="entr" presetSubtype="2"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right)">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childTnLst>
                                </p:cTn>
                              </p:par>
                            </p:childTnLst>
                          </p:cTn>
                        </p:par>
                        <p:par>
                          <p:cTn id="60" fill="hold">
                            <p:stCondLst>
                              <p:cond delay="0"/>
                            </p:stCondLst>
                            <p:childTnLst>
                              <p:par>
                                <p:cTn id="61" presetID="22" presetClass="entr" presetSubtype="2"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right)">
                                      <p:cBhvr>
                                        <p:cTn id="6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8" grpId="0" animBg="1"/>
      <p:bldP spid="15" grpId="0" uiExpan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Independence of Random Variables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354" y="1111624"/>
                <a:ext cx="11600328" cy="5746376"/>
              </a:xfrm>
            </p:spPr>
            <p:txBody>
              <a:bodyPr/>
              <a:lstStyle/>
              <a:p>
                <a:r>
                  <a:rPr lang="en-IN" dirty="0" smtClean="0"/>
                  <a:t>Two </a:t>
                </a:r>
                <a:r>
                  <a:rPr lang="en-IN" dirty="0" err="1" smtClean="0"/>
                  <a:t>r.v.s</a:t>
                </a:r>
                <a:r>
                  <a:rPr lang="en-IN" dirty="0" smtClean="0"/>
                  <a:t>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dirty="0" smtClean="0"/>
                  <a:t> are said to be independent if, for all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𝑋</m:t>
                        </m:r>
                      </m:sub>
                    </m:sSub>
                  </m:oMath>
                </a14:m>
                <a:r>
                  <a:rPr lang="en-IN" dirty="0" smtClean="0"/>
                  <a:t> and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𝑌</m:t>
                        </m:r>
                      </m:sub>
                    </m:sSub>
                  </m:oMath>
                </a14:m>
                <a:r>
                  <a:rPr lang="en-IN" dirty="0" smtClean="0"/>
                  <a:t>, we have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oMath>
                </a14:m>
                <a:endParaRPr lang="en-IN" dirty="0" smtClean="0"/>
              </a:p>
              <a:p>
                <a:r>
                  <a:rPr lang="en-IN" dirty="0" smtClean="0"/>
                  <a:t>We can show that if two </a:t>
                </a:r>
                <a:r>
                  <a:rPr lang="en-IN" dirty="0" err="1" smtClean="0"/>
                  <a:t>r.v.s</a:t>
                </a:r>
                <a:r>
                  <a:rPr lang="en-IN" dirty="0" smtClean="0"/>
                  <a:t> are independent, then this means that the value one </a:t>
                </a:r>
                <a:r>
                  <a:rPr lang="en-IN" dirty="0" err="1" smtClean="0"/>
                  <a:t>r.v</a:t>
                </a:r>
                <a:r>
                  <a:rPr lang="en-IN" dirty="0" smtClean="0"/>
                  <a:t>. takes does not influence the other </a:t>
                </a:r>
                <a:r>
                  <a:rPr lang="en-IN" dirty="0" err="1" smtClean="0"/>
                  <a:t>r.v</a:t>
                </a:r>
                <a:r>
                  <a:rPr lang="en-IN" dirty="0" smtClean="0"/>
                  <a:t>. to take some value more preferentially than others in any way</a:t>
                </a:r>
              </a:p>
              <a:p>
                <a:r>
                  <a:rPr lang="en-IN" b="1" dirty="0" smtClean="0"/>
                  <a:t>Proof</a:t>
                </a:r>
                <a:r>
                  <a:rPr lang="en-IN" dirty="0" smtClean="0"/>
                  <a:t>: </a:t>
                </a:r>
                <a14:m>
                  <m:oMath xmlns:m="http://schemas.openxmlformats.org/officeDocument/2006/math">
                    <m:r>
                      <a:rPr lang="en-IN" i="1" smtClean="0">
                        <a:latin typeface="Cambria Math" panose="02040503050406030204" pitchFamily="18" charset="0"/>
                        <a:ea typeface="Cambria Math" panose="02040503050406030204" pitchFamily="18" charset="0"/>
                      </a:rPr>
                      <m:t>ℙ</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r>
                              <a:rPr lang="en-IN">
                                <a:latin typeface="Cambria Math" panose="02040503050406030204" pitchFamily="18" charset="0"/>
                                <a:ea typeface="Cambria Math" panose="02040503050406030204" pitchFamily="18" charset="0"/>
                              </a:rPr>
                              <m:t> | </m:t>
                            </m:r>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num>
                      <m:den>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den>
                    </m:f>
                    <m:r>
                      <a:rPr lang="en-IN" b="0" i="1" smtClean="0">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num>
                      <m:den>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𝑌</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𝑦</m:t>
                            </m:r>
                          </m:e>
                        </m:d>
                      </m:den>
                    </m:f>
                    <m:r>
                      <a:rPr lang="en-IN" b="0" i="1" smtClean="0">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a:latin typeface="Cambria Math" panose="02040503050406030204" pitchFamily="18" charset="0"/>
                            <a:ea typeface="Cambria Math" panose="02040503050406030204" pitchFamily="18" charset="0"/>
                          </a:rPr>
                          <m:t>𝑋</m:t>
                        </m:r>
                        <m:r>
                          <a:rPr lang="en-IN">
                            <a:latin typeface="Cambria Math" panose="02040503050406030204" pitchFamily="18" charset="0"/>
                            <a:ea typeface="Cambria Math" panose="02040503050406030204" pitchFamily="18" charset="0"/>
                          </a:rPr>
                          <m:t>=</m:t>
                        </m:r>
                        <m:r>
                          <a:rPr lang="en-IN">
                            <a:latin typeface="Cambria Math" panose="02040503050406030204" pitchFamily="18" charset="0"/>
                            <a:ea typeface="Cambria Math" panose="02040503050406030204" pitchFamily="18" charset="0"/>
                          </a:rPr>
                          <m:t>𝑥</m:t>
                        </m:r>
                      </m:e>
                    </m:d>
                  </m:oMath>
                </a14:m>
                <a:endParaRPr lang="en-IN" dirty="0" smtClean="0"/>
              </a:p>
              <a:p>
                <a:r>
                  <a:rPr lang="en-IN" dirty="0" smtClean="0"/>
                  <a:t>Similarly, we also get </a:t>
                </a:r>
                <a14:m>
                  <m:oMath xmlns:m="http://schemas.openxmlformats.org/officeDocument/2006/math">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𝑋</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ℙ</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𝑌</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oMath>
                </a14:m>
                <a:endParaRPr lang="en-IN" dirty="0" smtClean="0"/>
              </a:p>
              <a:p>
                <a:r>
                  <a:rPr lang="en-IN" dirty="0" smtClean="0"/>
                  <a:t>Independence of </a:t>
                </a:r>
                <a:r>
                  <a:rPr lang="en-IN" dirty="0" err="1" smtClean="0"/>
                  <a:t>r.v.s</a:t>
                </a:r>
                <a:r>
                  <a:rPr lang="en-IN" dirty="0" smtClean="0"/>
                  <a:t> makes life extremely simple in ML algorithms but is very precious – not always available</a:t>
                </a:r>
              </a:p>
              <a:p>
                <a:r>
                  <a:rPr lang="en-IN" b="1" dirty="0" smtClean="0"/>
                  <a:t>Notation</a:t>
                </a:r>
                <a:r>
                  <a:rPr lang="en-IN" dirty="0" smtClean="0"/>
                  <a:t>: If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𝑌</m:t>
                    </m:r>
                  </m:oMath>
                </a14:m>
                <a:r>
                  <a:rPr lang="en-IN" dirty="0" smtClean="0"/>
                  <a:t> are independent, then we often write </a:t>
                </a:r>
                <a14:m>
                  <m:oMath xmlns:m="http://schemas.openxmlformats.org/officeDocument/2006/math">
                    <m:r>
                      <a:rPr lang="en-IN" b="0" i="1" smtClean="0">
                        <a:latin typeface="Cambria Math" panose="02040503050406030204" pitchFamily="18" charset="0"/>
                      </a:rPr>
                      <m:t>𝑋</m:t>
                    </m:r>
                    <m:r>
                      <m:rPr>
                        <m:nor/>
                      </m:rPr>
                      <a:rPr lang="en-IN"/>
                      <m:t>⫫</m:t>
                    </m:r>
                    <m:r>
                      <a:rPr lang="en-IN" b="0" i="1" smtClean="0">
                        <a:latin typeface="Cambria Math" panose="02040503050406030204" pitchFamily="18" charset="0"/>
                      </a:rPr>
                      <m:t>𝑌</m:t>
                    </m:r>
                  </m:oMath>
                </a14:m>
                <a:endParaRPr lang="en-IN" dirty="0"/>
              </a:p>
              <a:p>
                <a:pPr lvl="2"/>
                <a:endParaRPr lang="en-IN" dirty="0" smtClean="0"/>
              </a:p>
              <a:p>
                <a:pPr lvl="2"/>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354" y="1111624"/>
                <a:ext cx="11600328" cy="5746376"/>
              </a:xfrm>
              <a:blipFill>
                <a:blip r:embed="rId2"/>
                <a:stretch>
                  <a:fillRect l="-578" t="-2545" r="-131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57B8E69-23A9-4619-9CFE-E27BFD8A78F9}" type="slidenum">
              <a:rPr lang="en-US" smtClean="0"/>
              <a:t>9</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60681" y="290187"/>
            <a:ext cx="1731319" cy="1731319"/>
          </a:xfrm>
          <a:prstGeom prst="rect">
            <a:avLst/>
          </a:prstGeom>
        </p:spPr>
      </p:pic>
      <mc:AlternateContent xmlns:mc="http://schemas.openxmlformats.org/markup-compatibility/2006" xmlns:a14="http://schemas.microsoft.com/office/drawing/2010/main">
        <mc:Choice Requires="a14">
          <p:sp>
            <p:nvSpPr>
              <p:cNvPr id="6" name="Rectangular Callout 5"/>
              <p:cNvSpPr/>
              <p:nvPr/>
            </p:nvSpPr>
            <p:spPr>
              <a:xfrm>
                <a:off x="4119937" y="238421"/>
                <a:ext cx="6113790" cy="1294272"/>
              </a:xfrm>
              <a:prstGeom prst="wedgeRectCallout">
                <a:avLst>
                  <a:gd name="adj1" fmla="val 60227"/>
                  <a:gd name="adj2" fmla="val 4078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IN" sz="2400" i="1">
                        <a:solidFill>
                          <a:schemeClr val="tx1"/>
                        </a:solidFill>
                        <a:latin typeface="Cambria Math" panose="02040503050406030204" pitchFamily="18" charset="0"/>
                      </a:rPr>
                      <m:t>𝑋</m:t>
                    </m:r>
                    <m:r>
                      <m:rPr>
                        <m:nor/>
                      </m:rPr>
                      <a:rPr lang="en-IN" sz="2400">
                        <a:solidFill>
                          <a:schemeClr val="tx1"/>
                        </a:solidFill>
                        <a:latin typeface="Cambria Math" panose="02040503050406030204" pitchFamily="18" charset="0"/>
                      </a:rPr>
                      <m:t> </m:t>
                    </m:r>
                    <m:r>
                      <m:rPr>
                        <m:nor/>
                      </m:rPr>
                      <a:rPr lang="en-IN" sz="2400">
                        <a:solidFill>
                          <a:schemeClr val="tx1"/>
                        </a:solidFill>
                      </a:rPr>
                      <m:t>⫫</m:t>
                    </m:r>
                    <m:r>
                      <a:rPr lang="en-IN" sz="2400" i="1">
                        <a:solidFill>
                          <a:schemeClr val="tx1"/>
                        </a:solidFill>
                        <a:latin typeface="Cambria Math" panose="02040503050406030204" pitchFamily="18" charset="0"/>
                      </a:rPr>
                      <m:t> </m:t>
                    </m:r>
                    <m:r>
                      <a:rPr lang="en-IN" sz="2400" i="1">
                        <a:solidFill>
                          <a:schemeClr val="tx1"/>
                        </a:solidFill>
                        <a:latin typeface="Cambria Math" panose="02040503050406030204" pitchFamily="18" charset="0"/>
                      </a:rPr>
                      <m:t>𝑌</m:t>
                    </m:r>
                  </m:oMath>
                </a14:m>
                <a:r>
                  <a:rPr lang="en-US" sz="2400" dirty="0" smtClean="0">
                    <a:solidFill>
                      <a:schemeClr val="tx1"/>
                    </a:solidFill>
                    <a:latin typeface="+mj-lt"/>
                  </a:rPr>
                  <a:t> means that </a:t>
                </a:r>
                <a14:m>
                  <m:oMath xmlns:m="http://schemas.openxmlformats.org/officeDocument/2006/math">
                    <m:r>
                      <a:rPr lang="en-IN" sz="2400" b="0" i="1" smtClean="0">
                        <a:solidFill>
                          <a:schemeClr val="tx1"/>
                        </a:solidFill>
                        <a:latin typeface="Cambria Math" panose="02040503050406030204" pitchFamily="18" charset="0"/>
                      </a:rPr>
                      <m:t>𝑋</m:t>
                    </m:r>
                  </m:oMath>
                </a14:m>
                <a:r>
                  <a:rPr lang="en-US" sz="2400" dirty="0" smtClean="0">
                    <a:solidFill>
                      <a:schemeClr val="tx1"/>
                    </a:solidFill>
                    <a:latin typeface="+mj-lt"/>
                  </a:rPr>
                  <a:t> and </a:t>
                </a:r>
                <a14:m>
                  <m:oMath xmlns:m="http://schemas.openxmlformats.org/officeDocument/2006/math">
                    <m:r>
                      <a:rPr lang="en-IN" sz="2400" b="0" i="1" smtClean="0">
                        <a:solidFill>
                          <a:schemeClr val="tx1"/>
                        </a:solidFill>
                        <a:latin typeface="Cambria Math" panose="02040503050406030204" pitchFamily="18" charset="0"/>
                      </a:rPr>
                      <m:t>𝑌</m:t>
                    </m:r>
                  </m:oMath>
                </a14:m>
                <a:r>
                  <a:rPr lang="en-US" sz="2400" dirty="0" smtClean="0">
                    <a:solidFill>
                      <a:schemeClr val="tx1"/>
                    </a:solidFill>
                    <a:latin typeface="+mj-lt"/>
                  </a:rPr>
                  <a:t> will both take values according to their own (marginal) PMFs, happily unmindful of the values the other </a:t>
                </a:r>
                <a:r>
                  <a:rPr lang="en-US" sz="2400" dirty="0" err="1" smtClean="0">
                    <a:solidFill>
                      <a:schemeClr val="tx1"/>
                    </a:solidFill>
                    <a:latin typeface="+mj-lt"/>
                  </a:rPr>
                  <a:t>r.v</a:t>
                </a:r>
                <a:r>
                  <a:rPr lang="en-US" sz="2400" dirty="0" smtClean="0">
                    <a:solidFill>
                      <a:schemeClr val="tx1"/>
                    </a:solidFill>
                    <a:latin typeface="+mj-lt"/>
                  </a:rPr>
                  <a:t>. is taking!</a:t>
                </a:r>
                <a:endParaRPr lang="en-US" sz="2400" dirty="0">
                  <a:solidFill>
                    <a:schemeClr val="tx1"/>
                  </a:solidFill>
                  <a:latin typeface="+mj-lt"/>
                </a:endParaRPr>
              </a:p>
            </p:txBody>
          </p:sp>
        </mc:Choice>
        <mc:Fallback xmlns="">
          <p:sp>
            <p:nvSpPr>
              <p:cNvPr id="6" name="Rectangular Callout 5"/>
              <p:cNvSpPr>
                <a:spLocks noRot="1" noChangeAspect="1" noMove="1" noResize="1" noEditPoints="1" noAdjustHandles="1" noChangeArrowheads="1" noChangeShapeType="1" noTextEdit="1"/>
              </p:cNvSpPr>
              <p:nvPr/>
            </p:nvSpPr>
            <p:spPr>
              <a:xfrm>
                <a:off x="4119937" y="238421"/>
                <a:ext cx="6113790" cy="1294272"/>
              </a:xfrm>
              <a:prstGeom prst="wedgeRectCallout">
                <a:avLst>
                  <a:gd name="adj1" fmla="val 60227"/>
                  <a:gd name="adj2" fmla="val 40787"/>
                </a:avLst>
              </a:prstGeom>
              <a:blipFill>
                <a:blip r:embed="rId4"/>
                <a:stretch>
                  <a:fillRect l="-450" b="-5505"/>
                </a:stretch>
              </a:blipFill>
              <a:ln w="38100">
                <a:solidFill>
                  <a:schemeClr val="accent1"/>
                </a:solidFill>
              </a:ln>
            </p:spPr>
            <p:txBody>
              <a:bodyPr/>
              <a:lstStyle/>
              <a:p>
                <a:r>
                  <a:rPr lang="en-IN">
                    <a:noFill/>
                  </a:rPr>
                  <a:t> </a:t>
                </a:r>
              </a:p>
            </p:txBody>
          </p:sp>
        </mc:Fallback>
      </mc:AlternateContent>
      <p:grpSp>
        <p:nvGrpSpPr>
          <p:cNvPr id="44" name="Group 43"/>
          <p:cNvGrpSpPr/>
          <p:nvPr/>
        </p:nvGrpSpPr>
        <p:grpSpPr>
          <a:xfrm>
            <a:off x="457200" y="2187057"/>
            <a:ext cx="11518900" cy="4289943"/>
            <a:chOff x="457200" y="2187057"/>
            <a:chExt cx="11518900" cy="4289943"/>
          </a:xfrm>
        </p:grpSpPr>
        <p:grpSp>
          <p:nvGrpSpPr>
            <p:cNvPr id="40" name="Group 39"/>
            <p:cNvGrpSpPr/>
            <p:nvPr/>
          </p:nvGrpSpPr>
          <p:grpSpPr>
            <a:xfrm>
              <a:off x="457200" y="2187057"/>
              <a:ext cx="11518900" cy="4289943"/>
              <a:chOff x="457200" y="2187057"/>
              <a:chExt cx="11518900" cy="4289943"/>
            </a:xfrm>
          </p:grpSpPr>
          <mc:AlternateContent xmlns:mc="http://schemas.openxmlformats.org/markup-compatibility/2006" xmlns:a14="http://schemas.microsoft.com/office/drawing/2010/main">
            <mc:Choice Requires="a14">
              <p:sp>
                <p:nvSpPr>
                  <p:cNvPr id="38" name="Rectangle 37"/>
                  <p:cNvSpPr/>
                  <p:nvPr/>
                </p:nvSpPr>
                <p:spPr>
                  <a:xfrm>
                    <a:off x="457200" y="2187057"/>
                    <a:ext cx="11518900" cy="42899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3200" dirty="0" smtClean="0">
                        <a:solidFill>
                          <a:schemeClr val="tx1"/>
                        </a:solidFill>
                        <a:latin typeface="+mj-lt"/>
                      </a:rPr>
                      <a:t>We have </a:t>
                    </a:r>
                    <a14:m>
                      <m:oMath xmlns:m="http://schemas.openxmlformats.org/officeDocument/2006/math">
                        <m:sSub>
                          <m:sSubPr>
                            <m:ctrlPr>
                              <a:rPr lang="en-IN" sz="3200" b="0" i="1" smtClean="0">
                                <a:solidFill>
                                  <a:schemeClr val="tx1"/>
                                </a:solidFill>
                                <a:latin typeface="Cambria Math" panose="02040503050406030204" pitchFamily="18" charset="0"/>
                                <a:ea typeface="Cambria Math" panose="02040503050406030204" pitchFamily="18" charset="0"/>
                              </a:rPr>
                            </m:ctrlPr>
                          </m:sSubPr>
                          <m:e>
                            <m:r>
                              <a:rPr lang="en-IN" sz="3200" i="1" smtClean="0">
                                <a:solidFill>
                                  <a:schemeClr val="tx1"/>
                                </a:solidFill>
                                <a:latin typeface="Cambria Math" panose="02040503050406030204" pitchFamily="18" charset="0"/>
                                <a:ea typeface="Cambria Math" panose="02040503050406030204" pitchFamily="18" charset="0"/>
                              </a:rPr>
                              <m:t>ℙ</m:t>
                            </m:r>
                          </m:e>
                          <m:sub>
                            <m:r>
                              <a:rPr lang="en-IN" sz="3200" b="0" i="1" smtClean="0">
                                <a:solidFill>
                                  <a:schemeClr val="tx1"/>
                                </a:solidFill>
                                <a:latin typeface="Cambria Math" panose="02040503050406030204" pitchFamily="18" charset="0"/>
                                <a:ea typeface="Cambria Math" panose="02040503050406030204" pitchFamily="18" charset="0"/>
                              </a:rPr>
                              <m:t>𝑌</m:t>
                            </m:r>
                          </m:sub>
                        </m:sSub>
                        <m:r>
                          <a:rPr lang="en-IN" sz="3200" b="0" i="1" smtClean="0">
                            <a:solidFill>
                              <a:schemeClr val="tx1"/>
                            </a:solidFill>
                            <a:latin typeface="Cambria Math" panose="02040503050406030204" pitchFamily="18" charset="0"/>
                            <a:ea typeface="Cambria Math" panose="02040503050406030204" pitchFamily="18" charset="0"/>
                          </a:rPr>
                          <m:t>=</m:t>
                        </m:r>
                        <m:d>
                          <m:dPr>
                            <m:begChr m:val="["/>
                            <m:endChr m:val="]"/>
                            <m:ctrlPr>
                              <a:rPr lang="en-IN" sz="3200" b="0" i="1" smtClean="0">
                                <a:solidFill>
                                  <a:schemeClr val="tx1"/>
                                </a:solidFill>
                                <a:latin typeface="Cambria Math" panose="02040503050406030204" pitchFamily="18" charset="0"/>
                                <a:ea typeface="Cambria Math" panose="02040503050406030204" pitchFamily="18" charset="0"/>
                              </a:rPr>
                            </m:ctrlPr>
                          </m:dPr>
                          <m:e>
                            <m:f>
                              <m:fPr>
                                <m:ctrlPr>
                                  <a:rPr lang="en-IN" sz="3200" b="0" i="1" smtClean="0">
                                    <a:solidFill>
                                      <a:schemeClr val="tx1"/>
                                    </a:solidFill>
                                    <a:latin typeface="Cambria Math" panose="02040503050406030204" pitchFamily="18" charset="0"/>
                                    <a:ea typeface="Cambria Math" panose="02040503050406030204" pitchFamily="18" charset="0"/>
                                  </a:rPr>
                                </m:ctrlPr>
                              </m:fPr>
                              <m:num>
                                <m:r>
                                  <a:rPr lang="en-IN" sz="3200" b="0" i="1" smtClean="0">
                                    <a:solidFill>
                                      <a:schemeClr val="tx1"/>
                                    </a:solidFill>
                                    <a:latin typeface="Cambria Math" panose="02040503050406030204" pitchFamily="18" charset="0"/>
                                    <a:ea typeface="Cambria Math" panose="02040503050406030204" pitchFamily="18" charset="0"/>
                                  </a:rPr>
                                  <m:t>7</m:t>
                                </m:r>
                              </m:num>
                              <m:den>
                                <m:r>
                                  <a:rPr lang="en-IN" sz="3200" b="0" i="1" smtClean="0">
                                    <a:solidFill>
                                      <a:schemeClr val="tx1"/>
                                    </a:solidFill>
                                    <a:latin typeface="Cambria Math" panose="02040503050406030204" pitchFamily="18" charset="0"/>
                                    <a:ea typeface="Cambria Math" panose="02040503050406030204" pitchFamily="18" charset="0"/>
                                  </a:rPr>
                                  <m:t>12</m:t>
                                </m:r>
                              </m:den>
                            </m:f>
                            <m:r>
                              <a:rPr lang="en-IN" sz="3200" b="0" i="1" smtClean="0">
                                <a:solidFill>
                                  <a:schemeClr val="tx1"/>
                                </a:solidFill>
                                <a:latin typeface="Cambria Math" panose="02040503050406030204" pitchFamily="18" charset="0"/>
                                <a:ea typeface="Cambria Math" panose="02040503050406030204" pitchFamily="18" charset="0"/>
                              </a:rPr>
                              <m:t>,</m:t>
                            </m:r>
                            <m:f>
                              <m:fPr>
                                <m:ctrlPr>
                                  <a:rPr lang="en-IN" sz="3200" b="0" i="1" smtClean="0">
                                    <a:solidFill>
                                      <a:schemeClr val="tx1"/>
                                    </a:solidFill>
                                    <a:latin typeface="Cambria Math" panose="02040503050406030204" pitchFamily="18" charset="0"/>
                                    <a:ea typeface="Cambria Math" panose="02040503050406030204" pitchFamily="18" charset="0"/>
                                  </a:rPr>
                                </m:ctrlPr>
                              </m:fPr>
                              <m:num>
                                <m:r>
                                  <a:rPr lang="en-IN" sz="3200" b="0" i="1" smtClean="0">
                                    <a:solidFill>
                                      <a:schemeClr val="tx1"/>
                                    </a:solidFill>
                                    <a:latin typeface="Cambria Math" panose="02040503050406030204" pitchFamily="18" charset="0"/>
                                    <a:ea typeface="Cambria Math" panose="02040503050406030204" pitchFamily="18" charset="0"/>
                                  </a:rPr>
                                  <m:t>3</m:t>
                                </m:r>
                              </m:num>
                              <m:den>
                                <m:r>
                                  <a:rPr lang="en-IN" sz="3200" b="0" i="1" smtClean="0">
                                    <a:solidFill>
                                      <a:schemeClr val="tx1"/>
                                    </a:solidFill>
                                    <a:latin typeface="Cambria Math" panose="02040503050406030204" pitchFamily="18" charset="0"/>
                                    <a:ea typeface="Cambria Math" panose="02040503050406030204" pitchFamily="18" charset="0"/>
                                  </a:rPr>
                                  <m:t>12</m:t>
                                </m:r>
                              </m:den>
                            </m:f>
                            <m:r>
                              <a:rPr lang="en-IN" sz="3200" b="0" i="1" smtClean="0">
                                <a:solidFill>
                                  <a:schemeClr val="tx1"/>
                                </a:solidFill>
                                <a:latin typeface="Cambria Math" panose="02040503050406030204" pitchFamily="18" charset="0"/>
                                <a:ea typeface="Cambria Math" panose="02040503050406030204" pitchFamily="18" charset="0"/>
                              </a:rPr>
                              <m:t>,</m:t>
                            </m:r>
                            <m:f>
                              <m:fPr>
                                <m:ctrlPr>
                                  <a:rPr lang="en-IN" sz="3200" b="0" i="1" smtClean="0">
                                    <a:solidFill>
                                      <a:schemeClr val="tx1"/>
                                    </a:solidFill>
                                    <a:latin typeface="Cambria Math" panose="02040503050406030204" pitchFamily="18" charset="0"/>
                                    <a:ea typeface="Cambria Math" panose="02040503050406030204" pitchFamily="18" charset="0"/>
                                  </a:rPr>
                                </m:ctrlPr>
                              </m:fPr>
                              <m:num>
                                <m:r>
                                  <a:rPr lang="en-IN" sz="3200" b="0" i="1" smtClean="0">
                                    <a:solidFill>
                                      <a:schemeClr val="tx1"/>
                                    </a:solidFill>
                                    <a:latin typeface="Cambria Math" panose="02040503050406030204" pitchFamily="18" charset="0"/>
                                    <a:ea typeface="Cambria Math" panose="02040503050406030204" pitchFamily="18" charset="0"/>
                                  </a:rPr>
                                  <m:t>2</m:t>
                                </m:r>
                              </m:num>
                              <m:den>
                                <m:r>
                                  <a:rPr lang="en-IN" sz="3200" b="0" i="1" smtClean="0">
                                    <a:solidFill>
                                      <a:schemeClr val="tx1"/>
                                    </a:solidFill>
                                    <a:latin typeface="Cambria Math" panose="02040503050406030204" pitchFamily="18" charset="0"/>
                                    <a:ea typeface="Cambria Math" panose="02040503050406030204" pitchFamily="18" charset="0"/>
                                  </a:rPr>
                                  <m:t>12</m:t>
                                </m:r>
                              </m:den>
                            </m:f>
                          </m:e>
                        </m:d>
                      </m:oMath>
                    </a14:m>
                    <a:endParaRPr lang="en-IN" sz="3200" dirty="0" smtClean="0">
                      <a:solidFill>
                        <a:schemeClr val="tx1"/>
                      </a:solidFill>
                      <a:latin typeface="+mj-lt"/>
                    </a:endParaRPr>
                  </a:p>
                  <a:p>
                    <a:r>
                      <a:rPr lang="en-IN" sz="3200" dirty="0" smtClean="0">
                        <a:solidFill>
                          <a:schemeClr val="tx1"/>
                        </a:solidFill>
                        <a:latin typeface="+mj-lt"/>
                      </a:rPr>
                      <a:t>However, if we condition on</a:t>
                    </a:r>
                  </a:p>
                  <a:p>
                    <a14:m>
                      <m:oMath xmlns:m="http://schemas.openxmlformats.org/officeDocument/2006/math">
                        <m:r>
                          <a:rPr lang="en-IN" sz="3200" b="0" i="1" smtClean="0">
                            <a:solidFill>
                              <a:schemeClr val="tx1"/>
                            </a:solidFill>
                            <a:latin typeface="Cambria Math" panose="02040503050406030204" pitchFamily="18" charset="0"/>
                          </a:rPr>
                          <m:t>𝑋</m:t>
                        </m:r>
                        <m:r>
                          <a:rPr lang="en-IN" sz="3200" b="0" i="1" smtClean="0">
                            <a:solidFill>
                              <a:schemeClr val="tx1"/>
                            </a:solidFill>
                            <a:latin typeface="Cambria Math" panose="02040503050406030204" pitchFamily="18" charset="0"/>
                          </a:rPr>
                          <m:t>=1</m:t>
                        </m:r>
                      </m:oMath>
                    </a14:m>
                    <a:r>
                      <a:rPr lang="en-IN" sz="3200" dirty="0" smtClean="0">
                        <a:solidFill>
                          <a:schemeClr val="tx1"/>
                        </a:solidFill>
                        <a:latin typeface="+mj-lt"/>
                      </a:rPr>
                      <a:t>, then we have</a:t>
                    </a:r>
                  </a:p>
                  <a:p>
                    <a14:m>
                      <m:oMath xmlns:m="http://schemas.openxmlformats.org/officeDocument/2006/math">
                        <m:sSub>
                          <m:sSubPr>
                            <m:ctrlPr>
                              <a:rPr lang="en-IN" sz="3200" b="0" i="1" smtClean="0">
                                <a:solidFill>
                                  <a:schemeClr val="tx1"/>
                                </a:solidFill>
                                <a:latin typeface="Cambria Math" panose="02040503050406030204" pitchFamily="18" charset="0"/>
                                <a:ea typeface="Cambria Math" panose="02040503050406030204" pitchFamily="18" charset="0"/>
                              </a:rPr>
                            </m:ctrlPr>
                          </m:sSubPr>
                          <m:e>
                            <m:r>
                              <a:rPr lang="en-IN" sz="3200" i="1" smtClean="0">
                                <a:solidFill>
                                  <a:schemeClr val="tx1"/>
                                </a:solidFill>
                                <a:latin typeface="Cambria Math" panose="02040503050406030204" pitchFamily="18" charset="0"/>
                                <a:ea typeface="Cambria Math" panose="02040503050406030204" pitchFamily="18" charset="0"/>
                              </a:rPr>
                              <m:t>ℙ</m:t>
                            </m:r>
                          </m:e>
                          <m:sub>
                            <m:r>
                              <a:rPr lang="en-IN" sz="3200" b="0" i="1" smtClean="0">
                                <a:solidFill>
                                  <a:schemeClr val="tx1"/>
                                </a:solidFill>
                                <a:latin typeface="Cambria Math" panose="02040503050406030204" pitchFamily="18" charset="0"/>
                                <a:ea typeface="Cambria Math" panose="02040503050406030204" pitchFamily="18" charset="0"/>
                              </a:rPr>
                              <m:t>𝑌</m:t>
                            </m:r>
                            <m:r>
                              <a:rPr lang="en-IN" sz="3200" b="0" i="1" smtClean="0">
                                <a:solidFill>
                                  <a:schemeClr val="tx1"/>
                                </a:solidFill>
                                <a:latin typeface="Cambria Math" panose="02040503050406030204" pitchFamily="18" charset="0"/>
                                <a:ea typeface="Cambria Math" panose="02040503050406030204" pitchFamily="18" charset="0"/>
                              </a:rPr>
                              <m:t>|</m:t>
                            </m:r>
                            <m:r>
                              <a:rPr lang="en-IN" sz="3200" b="0" i="1" smtClean="0">
                                <a:solidFill>
                                  <a:schemeClr val="tx1"/>
                                </a:solidFill>
                                <a:latin typeface="Cambria Math" panose="02040503050406030204" pitchFamily="18" charset="0"/>
                                <a:ea typeface="Cambria Math" panose="02040503050406030204" pitchFamily="18" charset="0"/>
                              </a:rPr>
                              <m:t>𝑋</m:t>
                            </m:r>
                            <m:r>
                              <a:rPr lang="en-IN" sz="3200" b="0" i="1" smtClean="0">
                                <a:solidFill>
                                  <a:schemeClr val="tx1"/>
                                </a:solidFill>
                                <a:latin typeface="Cambria Math" panose="02040503050406030204" pitchFamily="18" charset="0"/>
                                <a:ea typeface="Cambria Math" panose="02040503050406030204" pitchFamily="18" charset="0"/>
                              </a:rPr>
                              <m:t>=1</m:t>
                            </m:r>
                          </m:sub>
                        </m:sSub>
                        <m:r>
                          <a:rPr lang="en-IN" sz="3200" b="0" i="1" smtClean="0">
                            <a:solidFill>
                              <a:schemeClr val="tx1"/>
                            </a:solidFill>
                            <a:latin typeface="Cambria Math" panose="02040503050406030204" pitchFamily="18" charset="0"/>
                            <a:ea typeface="Cambria Math" panose="02040503050406030204" pitchFamily="18" charset="0"/>
                          </a:rPr>
                          <m:t>=</m:t>
                        </m:r>
                        <m:d>
                          <m:dPr>
                            <m:begChr m:val="["/>
                            <m:endChr m:val="]"/>
                            <m:ctrlPr>
                              <a:rPr lang="en-IN" sz="3200" b="0" i="1" smtClean="0">
                                <a:solidFill>
                                  <a:schemeClr val="tx1"/>
                                </a:solidFill>
                                <a:latin typeface="Cambria Math" panose="02040503050406030204" pitchFamily="18" charset="0"/>
                                <a:ea typeface="Cambria Math" panose="02040503050406030204" pitchFamily="18" charset="0"/>
                              </a:rPr>
                            </m:ctrlPr>
                          </m:dPr>
                          <m:e>
                            <m:f>
                              <m:fPr>
                                <m:ctrlPr>
                                  <a:rPr lang="en-IN" sz="3200" b="0" i="1" smtClean="0">
                                    <a:solidFill>
                                      <a:schemeClr val="tx1"/>
                                    </a:solidFill>
                                    <a:latin typeface="Cambria Math" panose="02040503050406030204" pitchFamily="18" charset="0"/>
                                    <a:ea typeface="Cambria Math" panose="02040503050406030204" pitchFamily="18" charset="0"/>
                                  </a:rPr>
                                </m:ctrlPr>
                              </m:fPr>
                              <m:num>
                                <m:r>
                                  <a:rPr lang="en-IN" sz="3200" b="0" i="1" smtClean="0">
                                    <a:solidFill>
                                      <a:schemeClr val="tx1"/>
                                    </a:solidFill>
                                    <a:latin typeface="Cambria Math" panose="02040503050406030204" pitchFamily="18" charset="0"/>
                                    <a:ea typeface="Cambria Math" panose="02040503050406030204" pitchFamily="18" charset="0"/>
                                  </a:rPr>
                                  <m:t>2</m:t>
                                </m:r>
                              </m:num>
                              <m:den>
                                <m:r>
                                  <a:rPr lang="en-IN" sz="3200" b="0" i="1" smtClean="0">
                                    <a:solidFill>
                                      <a:schemeClr val="tx1"/>
                                    </a:solidFill>
                                    <a:latin typeface="Cambria Math" panose="02040503050406030204" pitchFamily="18" charset="0"/>
                                    <a:ea typeface="Cambria Math" panose="02040503050406030204" pitchFamily="18" charset="0"/>
                                  </a:rPr>
                                  <m:t>4</m:t>
                                </m:r>
                              </m:den>
                            </m:f>
                            <m:r>
                              <a:rPr lang="en-IN" sz="3200" b="0" i="1" smtClean="0">
                                <a:solidFill>
                                  <a:schemeClr val="tx1"/>
                                </a:solidFill>
                                <a:latin typeface="Cambria Math" panose="02040503050406030204" pitchFamily="18" charset="0"/>
                                <a:ea typeface="Cambria Math" panose="02040503050406030204" pitchFamily="18" charset="0"/>
                              </a:rPr>
                              <m:t>,</m:t>
                            </m:r>
                            <m:f>
                              <m:fPr>
                                <m:ctrlPr>
                                  <a:rPr lang="en-IN" sz="3200" b="0" i="1" smtClean="0">
                                    <a:solidFill>
                                      <a:schemeClr val="tx1"/>
                                    </a:solidFill>
                                    <a:latin typeface="Cambria Math" panose="02040503050406030204" pitchFamily="18" charset="0"/>
                                    <a:ea typeface="Cambria Math" panose="02040503050406030204" pitchFamily="18" charset="0"/>
                                  </a:rPr>
                                </m:ctrlPr>
                              </m:fPr>
                              <m:num>
                                <m:r>
                                  <a:rPr lang="en-IN" sz="3200" b="0" i="1" smtClean="0">
                                    <a:solidFill>
                                      <a:schemeClr val="tx1"/>
                                    </a:solidFill>
                                    <a:latin typeface="Cambria Math" panose="02040503050406030204" pitchFamily="18" charset="0"/>
                                    <a:ea typeface="Cambria Math" panose="02040503050406030204" pitchFamily="18" charset="0"/>
                                  </a:rPr>
                                  <m:t>1</m:t>
                                </m:r>
                              </m:num>
                              <m:den>
                                <m:r>
                                  <a:rPr lang="en-IN" sz="3200" b="0" i="1" smtClean="0">
                                    <a:solidFill>
                                      <a:schemeClr val="tx1"/>
                                    </a:solidFill>
                                    <a:latin typeface="Cambria Math" panose="02040503050406030204" pitchFamily="18" charset="0"/>
                                    <a:ea typeface="Cambria Math" panose="02040503050406030204" pitchFamily="18" charset="0"/>
                                  </a:rPr>
                                  <m:t>4</m:t>
                                </m:r>
                              </m:den>
                            </m:f>
                            <m:r>
                              <a:rPr lang="en-IN" sz="3200" b="0" i="1" smtClean="0">
                                <a:solidFill>
                                  <a:schemeClr val="tx1"/>
                                </a:solidFill>
                                <a:latin typeface="Cambria Math" panose="02040503050406030204" pitchFamily="18" charset="0"/>
                                <a:ea typeface="Cambria Math" panose="02040503050406030204" pitchFamily="18" charset="0"/>
                              </a:rPr>
                              <m:t>,</m:t>
                            </m:r>
                            <m:f>
                              <m:fPr>
                                <m:ctrlPr>
                                  <a:rPr lang="en-IN" sz="3200" b="0" i="1" smtClean="0">
                                    <a:solidFill>
                                      <a:schemeClr val="tx1"/>
                                    </a:solidFill>
                                    <a:latin typeface="Cambria Math" panose="02040503050406030204" pitchFamily="18" charset="0"/>
                                    <a:ea typeface="Cambria Math" panose="02040503050406030204" pitchFamily="18" charset="0"/>
                                  </a:rPr>
                                </m:ctrlPr>
                              </m:fPr>
                              <m:num>
                                <m:r>
                                  <a:rPr lang="en-IN" sz="3200" b="0" i="1" smtClean="0">
                                    <a:solidFill>
                                      <a:schemeClr val="tx1"/>
                                    </a:solidFill>
                                    <a:latin typeface="Cambria Math" panose="02040503050406030204" pitchFamily="18" charset="0"/>
                                    <a:ea typeface="Cambria Math" panose="02040503050406030204" pitchFamily="18" charset="0"/>
                                  </a:rPr>
                                  <m:t>1</m:t>
                                </m:r>
                              </m:num>
                              <m:den>
                                <m:r>
                                  <a:rPr lang="en-IN" sz="3200" b="0" i="1" smtClean="0">
                                    <a:solidFill>
                                      <a:schemeClr val="tx1"/>
                                    </a:solidFill>
                                    <a:latin typeface="Cambria Math" panose="02040503050406030204" pitchFamily="18" charset="0"/>
                                    <a:ea typeface="Cambria Math" panose="02040503050406030204" pitchFamily="18" charset="0"/>
                                  </a:rPr>
                                  <m:t>4</m:t>
                                </m:r>
                              </m:den>
                            </m:f>
                          </m:e>
                        </m:d>
                      </m:oMath>
                    </a14:m>
                    <a:r>
                      <a:rPr lang="en-IN" sz="3200" dirty="0" smtClean="0">
                        <a:solidFill>
                          <a:schemeClr val="tx1"/>
                        </a:solidFill>
                        <a:latin typeface="+mj-lt"/>
                      </a:rPr>
                      <a:t> i.e. </a:t>
                    </a:r>
                    <a14:m>
                      <m:oMath xmlns:m="http://schemas.openxmlformats.org/officeDocument/2006/math">
                        <m:r>
                          <a:rPr lang="en-IN" sz="3200" b="0" i="1" smtClean="0">
                            <a:solidFill>
                              <a:schemeClr val="tx1"/>
                            </a:solidFill>
                            <a:latin typeface="Cambria Math" panose="02040503050406030204" pitchFamily="18" charset="0"/>
                          </a:rPr>
                          <m:t>𝑋</m:t>
                        </m:r>
                        <m:r>
                          <m:rPr>
                            <m:nor/>
                          </m:rPr>
                          <a:rPr lang="en-IN" sz="3200" b="0" i="0" smtClean="0">
                            <a:solidFill>
                              <a:schemeClr val="tx1"/>
                            </a:solidFill>
                            <a:latin typeface="Cambria Math" panose="02040503050406030204" pitchFamily="18" charset="0"/>
                          </a:rPr>
                          <m:t> </m:t>
                        </m:r>
                        <m:r>
                          <m:rPr>
                            <m:nor/>
                          </m:rPr>
                          <a:rPr lang="en-IN" sz="3200">
                            <a:solidFill>
                              <a:schemeClr val="tx1"/>
                            </a:solidFill>
                          </a:rPr>
                          <m:t>⫫</m:t>
                        </m:r>
                        <m:r>
                          <a:rPr lang="en-IN" sz="3200" b="0" i="1" smtClean="0">
                            <a:solidFill>
                              <a:schemeClr val="tx1"/>
                            </a:solidFill>
                            <a:latin typeface="Cambria Math" panose="02040503050406030204" pitchFamily="18" charset="0"/>
                          </a:rPr>
                          <m:t> </m:t>
                        </m:r>
                        <m:r>
                          <a:rPr lang="en-IN" sz="3200" b="0" i="1" smtClean="0">
                            <a:solidFill>
                              <a:schemeClr val="tx1"/>
                            </a:solidFill>
                            <a:latin typeface="Cambria Math" panose="02040503050406030204" pitchFamily="18" charset="0"/>
                          </a:rPr>
                          <m:t>𝑌</m:t>
                        </m:r>
                      </m:oMath>
                    </a14:m>
                    <a:endParaRPr lang="en-IN" sz="3200" dirty="0" smtClean="0">
                      <a:solidFill>
                        <a:schemeClr val="tx1"/>
                      </a:solidFill>
                      <a:latin typeface="+mj-lt"/>
                    </a:endParaRPr>
                  </a:p>
                  <a:p>
                    <a:r>
                      <a:rPr lang="en-IN" sz="3200" dirty="0" smtClean="0">
                        <a:solidFill>
                          <a:schemeClr val="tx1"/>
                        </a:solidFill>
                        <a:latin typeface="+mj-lt"/>
                      </a:rPr>
                      <a:t>For independence, we should</a:t>
                    </a:r>
                  </a:p>
                  <a:p>
                    <a:r>
                      <a:rPr lang="en-IN" sz="3200" dirty="0" smtClean="0">
                        <a:solidFill>
                          <a:schemeClr val="tx1"/>
                        </a:solidFill>
                        <a:latin typeface="+mj-lt"/>
                      </a:rPr>
                      <a:t>have had </a:t>
                    </a:r>
                    <a14:m>
                      <m:oMath xmlns:m="http://schemas.openxmlformats.org/officeDocument/2006/math">
                        <m:sSub>
                          <m:sSubPr>
                            <m:ctrlPr>
                              <a:rPr lang="en-IN" sz="3200" i="1">
                                <a:solidFill>
                                  <a:schemeClr val="tx1"/>
                                </a:solidFill>
                                <a:latin typeface="Cambria Math" panose="02040503050406030204" pitchFamily="18" charset="0"/>
                                <a:ea typeface="Cambria Math" panose="02040503050406030204" pitchFamily="18" charset="0"/>
                              </a:rPr>
                            </m:ctrlPr>
                          </m:sSubPr>
                          <m:e>
                            <m:r>
                              <a:rPr lang="en-IN" sz="3200" i="1">
                                <a:solidFill>
                                  <a:schemeClr val="tx1"/>
                                </a:solidFill>
                                <a:latin typeface="Cambria Math" panose="02040503050406030204" pitchFamily="18" charset="0"/>
                                <a:ea typeface="Cambria Math" panose="02040503050406030204" pitchFamily="18" charset="0"/>
                              </a:rPr>
                              <m:t>ℙ</m:t>
                            </m:r>
                          </m:e>
                          <m:sub>
                            <m:r>
                              <a:rPr lang="en-IN" sz="3200" i="1">
                                <a:solidFill>
                                  <a:schemeClr val="tx1"/>
                                </a:solidFill>
                                <a:latin typeface="Cambria Math" panose="02040503050406030204" pitchFamily="18" charset="0"/>
                                <a:ea typeface="Cambria Math" panose="02040503050406030204" pitchFamily="18" charset="0"/>
                              </a:rPr>
                              <m:t>𝑌</m:t>
                            </m:r>
                            <m:r>
                              <a:rPr lang="en-IN" sz="3200" i="1">
                                <a:solidFill>
                                  <a:schemeClr val="tx1"/>
                                </a:solidFill>
                                <a:latin typeface="Cambria Math" panose="02040503050406030204" pitchFamily="18" charset="0"/>
                                <a:ea typeface="Cambria Math" panose="02040503050406030204" pitchFamily="18" charset="0"/>
                              </a:rPr>
                              <m:t>|</m:t>
                            </m:r>
                            <m:r>
                              <a:rPr lang="en-IN" sz="3200" i="1">
                                <a:solidFill>
                                  <a:schemeClr val="tx1"/>
                                </a:solidFill>
                                <a:latin typeface="Cambria Math" panose="02040503050406030204" pitchFamily="18" charset="0"/>
                                <a:ea typeface="Cambria Math" panose="02040503050406030204" pitchFamily="18" charset="0"/>
                              </a:rPr>
                              <m:t>𝑋</m:t>
                            </m:r>
                            <m:r>
                              <a:rPr lang="en-IN" sz="3200" i="1">
                                <a:solidFill>
                                  <a:schemeClr val="tx1"/>
                                </a:solidFill>
                                <a:latin typeface="Cambria Math" panose="02040503050406030204" pitchFamily="18" charset="0"/>
                                <a:ea typeface="Cambria Math" panose="02040503050406030204" pitchFamily="18" charset="0"/>
                              </a:rPr>
                              <m:t>=</m:t>
                            </m:r>
                            <m:sSub>
                              <m:sSubPr>
                                <m:ctrlPr>
                                  <a:rPr lang="en-IN" sz="3200" b="0" i="1" smtClean="0">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𝑥</m:t>
                                </m:r>
                              </m:e>
                              <m:sub>
                                <m:r>
                                  <a:rPr lang="en-IN" sz="3200" b="0" i="1" smtClean="0">
                                    <a:solidFill>
                                      <a:schemeClr val="tx1"/>
                                    </a:solidFill>
                                    <a:latin typeface="Cambria Math" panose="02040503050406030204" pitchFamily="18" charset="0"/>
                                    <a:ea typeface="Cambria Math" panose="02040503050406030204" pitchFamily="18" charset="0"/>
                                  </a:rPr>
                                  <m:t>0</m:t>
                                </m:r>
                              </m:sub>
                            </m:sSub>
                          </m:sub>
                        </m:sSub>
                        <m:r>
                          <a:rPr lang="en-IN" sz="3200" b="0" i="1" smtClean="0">
                            <a:solidFill>
                              <a:schemeClr val="tx1"/>
                            </a:solidFill>
                            <a:latin typeface="Cambria Math" panose="02040503050406030204" pitchFamily="18" charset="0"/>
                            <a:ea typeface="Cambria Math" panose="02040503050406030204" pitchFamily="18" charset="0"/>
                          </a:rPr>
                          <m:t>=</m:t>
                        </m:r>
                        <m:sSub>
                          <m:sSubPr>
                            <m:ctrlPr>
                              <a:rPr lang="en-IN" sz="3200" i="1">
                                <a:solidFill>
                                  <a:schemeClr val="tx1"/>
                                </a:solidFill>
                                <a:latin typeface="Cambria Math" panose="02040503050406030204" pitchFamily="18" charset="0"/>
                                <a:ea typeface="Cambria Math" panose="02040503050406030204" pitchFamily="18" charset="0"/>
                              </a:rPr>
                            </m:ctrlPr>
                          </m:sSubPr>
                          <m:e>
                            <m:r>
                              <a:rPr lang="en-IN" sz="3200" i="1">
                                <a:solidFill>
                                  <a:schemeClr val="tx1"/>
                                </a:solidFill>
                                <a:latin typeface="Cambria Math" panose="02040503050406030204" pitchFamily="18" charset="0"/>
                                <a:ea typeface="Cambria Math" panose="02040503050406030204" pitchFamily="18" charset="0"/>
                              </a:rPr>
                              <m:t>ℙ</m:t>
                            </m:r>
                          </m:e>
                          <m:sub>
                            <m:r>
                              <a:rPr lang="en-IN" sz="3200" i="1">
                                <a:solidFill>
                                  <a:schemeClr val="tx1"/>
                                </a:solidFill>
                                <a:latin typeface="Cambria Math" panose="02040503050406030204" pitchFamily="18" charset="0"/>
                                <a:ea typeface="Cambria Math" panose="02040503050406030204" pitchFamily="18" charset="0"/>
                              </a:rPr>
                              <m:t>𝑌</m:t>
                            </m:r>
                          </m:sub>
                        </m:sSub>
                      </m:oMath>
                    </a14:m>
                    <a:r>
                      <a:rPr lang="en-IN" sz="3200" dirty="0" smtClean="0">
                        <a:solidFill>
                          <a:schemeClr val="tx1"/>
                        </a:solidFill>
                        <a:latin typeface="+mj-lt"/>
                      </a:rPr>
                      <a:t> for all</a:t>
                    </a:r>
                  </a:p>
                  <a:p>
                    <a:pPr/>
                    <a14:m>
                      <m:oMathPara xmlns:m="http://schemas.openxmlformats.org/officeDocument/2006/math">
                        <m:oMathParaPr>
                          <m:jc m:val="left"/>
                        </m:oMathParaPr>
                        <m:oMath xmlns:m="http://schemas.openxmlformats.org/officeDocument/2006/math">
                          <m:sSub>
                            <m:sSubPr>
                              <m:ctrlPr>
                                <a:rPr lang="en-IN" sz="3200" b="0" i="1" smtClean="0">
                                  <a:solidFill>
                                    <a:schemeClr val="tx1"/>
                                  </a:solidFill>
                                  <a:latin typeface="Cambria Math" panose="02040503050406030204" pitchFamily="18" charset="0"/>
                                </a:rPr>
                              </m:ctrlPr>
                            </m:sSubPr>
                            <m:e>
                              <m:r>
                                <a:rPr lang="en-IN" sz="3200" b="0" i="1" smtClean="0">
                                  <a:solidFill>
                                    <a:schemeClr val="tx1"/>
                                  </a:solidFill>
                                  <a:latin typeface="Cambria Math" panose="02040503050406030204" pitchFamily="18" charset="0"/>
                                </a:rPr>
                                <m:t>𝑥</m:t>
                              </m:r>
                            </m:e>
                            <m:sub>
                              <m:r>
                                <a:rPr lang="en-IN" sz="3200" b="0" i="1" smtClean="0">
                                  <a:solidFill>
                                    <a:schemeClr val="tx1"/>
                                  </a:solidFill>
                                  <a:latin typeface="Cambria Math" panose="02040503050406030204" pitchFamily="18" charset="0"/>
                                </a:rPr>
                                <m:t>0</m:t>
                              </m:r>
                            </m:sub>
                          </m:sSub>
                          <m:r>
                            <a:rPr lang="en-IN" sz="3200" b="0" i="1" smtClean="0">
                              <a:solidFill>
                                <a:schemeClr val="tx1"/>
                              </a:solidFill>
                              <a:latin typeface="Cambria Math" panose="02040503050406030204" pitchFamily="18" charset="0"/>
                            </a:rPr>
                            <m:t>∈</m:t>
                          </m:r>
                          <m:sSub>
                            <m:sSubPr>
                              <m:ctrlPr>
                                <a:rPr lang="en-IN" sz="3200" b="0" i="1" smtClean="0">
                                  <a:solidFill>
                                    <a:schemeClr val="tx1"/>
                                  </a:solidFill>
                                  <a:latin typeface="Cambria Math" panose="02040503050406030204" pitchFamily="18" charset="0"/>
                                </a:rPr>
                              </m:ctrlPr>
                            </m:sSubPr>
                            <m:e>
                              <m:r>
                                <a:rPr lang="en-IN" sz="3200" b="0" i="1" smtClean="0">
                                  <a:solidFill>
                                    <a:schemeClr val="tx1"/>
                                  </a:solidFill>
                                  <a:latin typeface="Cambria Math" panose="02040503050406030204" pitchFamily="18" charset="0"/>
                                </a:rPr>
                                <m:t>𝑆</m:t>
                              </m:r>
                            </m:e>
                            <m:sub>
                              <m:r>
                                <a:rPr lang="en-IN" sz="3200" b="0" i="1" smtClean="0">
                                  <a:solidFill>
                                    <a:schemeClr val="tx1"/>
                                  </a:solidFill>
                                  <a:latin typeface="Cambria Math" panose="02040503050406030204" pitchFamily="18" charset="0"/>
                                </a:rPr>
                                <m:t>𝑋</m:t>
                              </m:r>
                            </m:sub>
                          </m:sSub>
                        </m:oMath>
                      </m:oMathPara>
                    </a14:m>
                    <a:endParaRPr lang="en-IN" sz="3200" dirty="0" smtClean="0">
                      <a:solidFill>
                        <a:schemeClr val="tx1"/>
                      </a:solidFill>
                      <a:latin typeface="+mj-lt"/>
                    </a:endParaRPr>
                  </a:p>
                </p:txBody>
              </p:sp>
            </mc:Choice>
            <mc:Fallback xmlns="">
              <p:sp>
                <p:nvSpPr>
                  <p:cNvPr id="38" name="Rectangle 37"/>
                  <p:cNvSpPr>
                    <a:spLocks noRot="1" noChangeAspect="1" noMove="1" noResize="1" noEditPoints="1" noAdjustHandles="1" noChangeArrowheads="1" noChangeShapeType="1" noTextEdit="1"/>
                  </p:cNvSpPr>
                  <p:nvPr/>
                </p:nvSpPr>
                <p:spPr>
                  <a:xfrm>
                    <a:off x="457200" y="2187057"/>
                    <a:ext cx="11518900" cy="4289943"/>
                  </a:xfrm>
                  <a:prstGeom prst="rect">
                    <a:avLst/>
                  </a:prstGeom>
                  <a:blipFill>
                    <a:blip r:embed="rId5"/>
                    <a:stretch>
                      <a:fillRect l="-1160"/>
                    </a:stretch>
                  </a:blipFill>
                  <a:ln w="38100">
                    <a:solidFill>
                      <a:schemeClr val="tx1"/>
                    </a:solidFill>
                  </a:ln>
                </p:spPr>
                <p:txBody>
                  <a:bodyPr/>
                  <a:lstStyle/>
                  <a:p>
                    <a:r>
                      <a:rPr lang="en-IN">
                        <a:noFill/>
                      </a:rPr>
                      <a:t> </a:t>
                    </a:r>
                  </a:p>
                </p:txBody>
              </p:sp>
            </mc:Fallback>
          </mc:AlternateContent>
          <p:grpSp>
            <p:nvGrpSpPr>
              <p:cNvPr id="7" name="Group 6"/>
              <p:cNvGrpSpPr/>
              <p:nvPr/>
            </p:nvGrpSpPr>
            <p:grpSpPr>
              <a:xfrm>
                <a:off x="6179284" y="2270421"/>
                <a:ext cx="5674398" cy="4093341"/>
                <a:chOff x="6173922" y="1111624"/>
                <a:chExt cx="5674398" cy="4093341"/>
              </a:xfrm>
            </p:grpSpPr>
            <p:grpSp>
              <p:nvGrpSpPr>
                <p:cNvPr id="8" name="Group 7"/>
                <p:cNvGrpSpPr/>
                <p:nvPr/>
              </p:nvGrpSpPr>
              <p:grpSpPr>
                <a:xfrm>
                  <a:off x="6173922" y="1111624"/>
                  <a:ext cx="770562" cy="4093341"/>
                  <a:chOff x="6173922" y="1111624"/>
                  <a:chExt cx="770562" cy="4093341"/>
                </a:xfrm>
              </p:grpSpPr>
              <p:sp>
                <p:nvSpPr>
                  <p:cNvPr id="34" name="Oval 33"/>
                  <p:cNvSpPr/>
                  <p:nvPr/>
                </p:nvSpPr>
                <p:spPr>
                  <a:xfrm>
                    <a:off x="6173922"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5" name="Oval 34"/>
                  <p:cNvSpPr/>
                  <p:nvPr/>
                </p:nvSpPr>
                <p:spPr>
                  <a:xfrm>
                    <a:off x="6173922"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6" name="Oval 35"/>
                  <p:cNvSpPr/>
                  <p:nvPr/>
                </p:nvSpPr>
                <p:spPr>
                  <a:xfrm>
                    <a:off x="6173922"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37" name="Oval 36"/>
                  <p:cNvSpPr/>
                  <p:nvPr/>
                </p:nvSpPr>
                <p:spPr>
                  <a:xfrm>
                    <a:off x="6173922"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9" name="Group 8"/>
                <p:cNvGrpSpPr/>
                <p:nvPr/>
              </p:nvGrpSpPr>
              <p:grpSpPr>
                <a:xfrm>
                  <a:off x="7154689" y="1111624"/>
                  <a:ext cx="770562" cy="4093341"/>
                  <a:chOff x="7192390" y="1111624"/>
                  <a:chExt cx="770562" cy="4093341"/>
                </a:xfrm>
              </p:grpSpPr>
              <p:sp>
                <p:nvSpPr>
                  <p:cNvPr id="30" name="Oval 29"/>
                  <p:cNvSpPr/>
                  <p:nvPr/>
                </p:nvSpPr>
                <p:spPr>
                  <a:xfrm>
                    <a:off x="7192390"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1" name="Oval 30"/>
                  <p:cNvSpPr/>
                  <p:nvPr/>
                </p:nvSpPr>
                <p:spPr>
                  <a:xfrm>
                    <a:off x="7192390"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2" name="Oval 31"/>
                  <p:cNvSpPr/>
                  <p:nvPr/>
                </p:nvSpPr>
                <p:spPr>
                  <a:xfrm>
                    <a:off x="7192390"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33" name="Oval 32"/>
                  <p:cNvSpPr/>
                  <p:nvPr/>
                </p:nvSpPr>
                <p:spPr>
                  <a:xfrm>
                    <a:off x="7192390" y="4434403"/>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10" name="Group 9"/>
                <p:cNvGrpSpPr/>
                <p:nvPr/>
              </p:nvGrpSpPr>
              <p:grpSpPr>
                <a:xfrm>
                  <a:off x="8135456" y="1111624"/>
                  <a:ext cx="770562" cy="4093341"/>
                  <a:chOff x="8159651" y="1111624"/>
                  <a:chExt cx="770562" cy="4093341"/>
                </a:xfrm>
              </p:grpSpPr>
              <p:sp>
                <p:nvSpPr>
                  <p:cNvPr id="26" name="Oval 25"/>
                  <p:cNvSpPr/>
                  <p:nvPr/>
                </p:nvSpPr>
                <p:spPr>
                  <a:xfrm>
                    <a:off x="8159651" y="111162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7" name="Oval 26"/>
                  <p:cNvSpPr/>
                  <p:nvPr/>
                </p:nvSpPr>
                <p:spPr>
                  <a:xfrm>
                    <a:off x="8159651"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8" name="Oval 27"/>
                  <p:cNvSpPr/>
                  <p:nvPr/>
                </p:nvSpPr>
                <p:spPr>
                  <a:xfrm>
                    <a:off x="8159651" y="332681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29" name="Oval 28"/>
                  <p:cNvSpPr/>
                  <p:nvPr/>
                </p:nvSpPr>
                <p:spPr>
                  <a:xfrm>
                    <a:off x="8159651"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11" name="Group 10"/>
                <p:cNvGrpSpPr/>
                <p:nvPr/>
              </p:nvGrpSpPr>
              <p:grpSpPr>
                <a:xfrm>
                  <a:off x="9116223" y="1111624"/>
                  <a:ext cx="770562" cy="4093341"/>
                  <a:chOff x="9140294" y="1111624"/>
                  <a:chExt cx="770562" cy="4093341"/>
                </a:xfrm>
              </p:grpSpPr>
              <p:sp>
                <p:nvSpPr>
                  <p:cNvPr id="22" name="Oval 21"/>
                  <p:cNvSpPr/>
                  <p:nvPr/>
                </p:nvSpPr>
                <p:spPr>
                  <a:xfrm>
                    <a:off x="9140294"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3" name="Oval 22"/>
                  <p:cNvSpPr/>
                  <p:nvPr/>
                </p:nvSpPr>
                <p:spPr>
                  <a:xfrm>
                    <a:off x="9140294" y="221921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4" name="Oval 23"/>
                  <p:cNvSpPr/>
                  <p:nvPr/>
                </p:nvSpPr>
                <p:spPr>
                  <a:xfrm>
                    <a:off x="9140294"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25" name="Oval 24"/>
                  <p:cNvSpPr/>
                  <p:nvPr/>
                </p:nvSpPr>
                <p:spPr>
                  <a:xfrm>
                    <a:off x="9140294" y="4434403"/>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12" name="Group 11"/>
                <p:cNvGrpSpPr/>
                <p:nvPr/>
              </p:nvGrpSpPr>
              <p:grpSpPr>
                <a:xfrm>
                  <a:off x="10096990" y="1111624"/>
                  <a:ext cx="770562" cy="4093341"/>
                  <a:chOff x="10120937" y="1111624"/>
                  <a:chExt cx="770562" cy="4093341"/>
                </a:xfrm>
              </p:grpSpPr>
              <p:sp>
                <p:nvSpPr>
                  <p:cNvPr id="18" name="Oval 17"/>
                  <p:cNvSpPr/>
                  <p:nvPr/>
                </p:nvSpPr>
                <p:spPr>
                  <a:xfrm>
                    <a:off x="10120937" y="111162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19" name="Oval 18"/>
                  <p:cNvSpPr/>
                  <p:nvPr/>
                </p:nvSpPr>
                <p:spPr>
                  <a:xfrm>
                    <a:off x="10120937"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0" name="Oval 19"/>
                  <p:cNvSpPr/>
                  <p:nvPr/>
                </p:nvSpPr>
                <p:spPr>
                  <a:xfrm>
                    <a:off x="10120937" y="332681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21" name="Oval 20"/>
                  <p:cNvSpPr/>
                  <p:nvPr/>
                </p:nvSpPr>
                <p:spPr>
                  <a:xfrm>
                    <a:off x="10120937"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13" name="Group 12"/>
                <p:cNvGrpSpPr/>
                <p:nvPr/>
              </p:nvGrpSpPr>
              <p:grpSpPr>
                <a:xfrm>
                  <a:off x="11077758" y="1111624"/>
                  <a:ext cx="770562" cy="4093341"/>
                  <a:chOff x="11077758" y="1111624"/>
                  <a:chExt cx="770562" cy="4093341"/>
                </a:xfrm>
              </p:grpSpPr>
              <p:sp>
                <p:nvSpPr>
                  <p:cNvPr id="14" name="Oval 13"/>
                  <p:cNvSpPr/>
                  <p:nvPr/>
                </p:nvSpPr>
                <p:spPr>
                  <a:xfrm>
                    <a:off x="11077758" y="111162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5" name="Oval 14"/>
                  <p:cNvSpPr/>
                  <p:nvPr/>
                </p:nvSpPr>
                <p:spPr>
                  <a:xfrm>
                    <a:off x="11077758" y="221921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6" name="Oval 15"/>
                  <p:cNvSpPr/>
                  <p:nvPr/>
                </p:nvSpPr>
                <p:spPr>
                  <a:xfrm>
                    <a:off x="11077758" y="332681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17" name="Oval 16"/>
                  <p:cNvSpPr/>
                  <p:nvPr/>
                </p:nvSpPr>
                <p:spPr>
                  <a:xfrm>
                    <a:off x="11077758" y="4434403"/>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grpSp>
        <p:cxnSp>
          <p:nvCxnSpPr>
            <p:cNvPr id="42" name="Straight Connector 41"/>
            <p:cNvCxnSpPr/>
            <p:nvPr/>
          </p:nvCxnSpPr>
          <p:spPr>
            <a:xfrm flipH="1">
              <a:off x="4511040" y="4148576"/>
              <a:ext cx="320040" cy="2964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57200" y="2187056"/>
            <a:ext cx="11518900" cy="4289943"/>
            <a:chOff x="457200" y="2187057"/>
            <a:chExt cx="11518900" cy="4289943"/>
          </a:xfrm>
        </p:grpSpPr>
        <mc:AlternateContent xmlns:mc="http://schemas.openxmlformats.org/markup-compatibility/2006" xmlns:a14="http://schemas.microsoft.com/office/drawing/2010/main">
          <mc:Choice Requires="a14">
            <p:sp>
              <p:nvSpPr>
                <p:cNvPr id="46" name="Rectangle 45"/>
                <p:cNvSpPr/>
                <p:nvPr/>
              </p:nvSpPr>
              <p:spPr>
                <a:xfrm>
                  <a:off x="457200" y="2187057"/>
                  <a:ext cx="11518900" cy="428994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dirty="0" smtClean="0">
                      <a:solidFill>
                        <a:schemeClr val="tx1"/>
                      </a:solidFill>
                      <a:latin typeface="+mj-lt"/>
                    </a:rPr>
                    <a:t>We have </a:t>
                  </a:r>
                  <a14:m>
                    <m:oMath xmlns:m="http://schemas.openxmlformats.org/officeDocument/2006/math">
                      <m:sSub>
                        <m:sSubPr>
                          <m:ctrlPr>
                            <a:rPr lang="en-IN" sz="3200" b="0" i="1" smtClean="0">
                              <a:solidFill>
                                <a:schemeClr val="tx1"/>
                              </a:solidFill>
                              <a:latin typeface="Cambria Math" panose="02040503050406030204" pitchFamily="18" charset="0"/>
                              <a:ea typeface="Cambria Math" panose="02040503050406030204" pitchFamily="18" charset="0"/>
                            </a:rPr>
                          </m:ctrlPr>
                        </m:sSubPr>
                        <m:e>
                          <m:r>
                            <a:rPr lang="en-IN" sz="3200" i="1" smtClean="0">
                              <a:solidFill>
                                <a:schemeClr val="tx1"/>
                              </a:solidFill>
                              <a:latin typeface="Cambria Math" panose="02040503050406030204" pitchFamily="18" charset="0"/>
                              <a:ea typeface="Cambria Math" panose="02040503050406030204" pitchFamily="18" charset="0"/>
                            </a:rPr>
                            <m:t>ℙ</m:t>
                          </m:r>
                        </m:e>
                        <m:sub>
                          <m:r>
                            <a:rPr lang="en-IN" sz="3200" b="0" i="1" smtClean="0">
                              <a:solidFill>
                                <a:schemeClr val="tx1"/>
                              </a:solidFill>
                              <a:latin typeface="Cambria Math" panose="02040503050406030204" pitchFamily="18" charset="0"/>
                              <a:ea typeface="Cambria Math" panose="02040503050406030204" pitchFamily="18" charset="0"/>
                            </a:rPr>
                            <m:t>𝑌</m:t>
                          </m:r>
                        </m:sub>
                      </m:sSub>
                      <m:r>
                        <a:rPr lang="en-IN" sz="3200" b="0" i="1" smtClean="0">
                          <a:solidFill>
                            <a:schemeClr val="tx1"/>
                          </a:solidFill>
                          <a:latin typeface="Cambria Math" panose="02040503050406030204" pitchFamily="18" charset="0"/>
                          <a:ea typeface="Cambria Math" panose="02040503050406030204" pitchFamily="18" charset="0"/>
                        </a:rPr>
                        <m:t>=</m:t>
                      </m:r>
                      <m:d>
                        <m:dPr>
                          <m:begChr m:val="["/>
                          <m:endChr m:val="]"/>
                          <m:ctrlPr>
                            <a:rPr lang="en-IN" sz="3200" b="0" i="1" smtClean="0">
                              <a:solidFill>
                                <a:schemeClr val="tx1"/>
                              </a:solidFill>
                              <a:latin typeface="Cambria Math" panose="02040503050406030204" pitchFamily="18" charset="0"/>
                              <a:ea typeface="Cambria Math" panose="02040503050406030204" pitchFamily="18" charset="0"/>
                            </a:rPr>
                          </m:ctrlPr>
                        </m:dPr>
                        <m:e>
                          <m:f>
                            <m:fPr>
                              <m:ctrlPr>
                                <a:rPr lang="en-IN" sz="3200" b="0" i="1" smtClean="0">
                                  <a:solidFill>
                                    <a:schemeClr val="tx1"/>
                                  </a:solidFill>
                                  <a:latin typeface="Cambria Math" panose="02040503050406030204" pitchFamily="18" charset="0"/>
                                  <a:ea typeface="Cambria Math" panose="02040503050406030204" pitchFamily="18" charset="0"/>
                                </a:rPr>
                              </m:ctrlPr>
                            </m:fPr>
                            <m:num>
                              <m:r>
                                <a:rPr lang="en-IN" sz="3200" b="0" i="1" smtClean="0">
                                  <a:solidFill>
                                    <a:schemeClr val="tx1"/>
                                  </a:solidFill>
                                  <a:latin typeface="Cambria Math" panose="02040503050406030204" pitchFamily="18" charset="0"/>
                                  <a:ea typeface="Cambria Math" panose="02040503050406030204" pitchFamily="18" charset="0"/>
                                </a:rPr>
                                <m:t>1</m:t>
                              </m:r>
                            </m:num>
                            <m:den>
                              <m:r>
                                <a:rPr lang="en-IN" sz="3200" b="0" i="1" smtClean="0">
                                  <a:solidFill>
                                    <a:schemeClr val="tx1"/>
                                  </a:solidFill>
                                  <a:latin typeface="Cambria Math" panose="02040503050406030204" pitchFamily="18" charset="0"/>
                                  <a:ea typeface="Cambria Math" panose="02040503050406030204" pitchFamily="18" charset="0"/>
                                </a:rPr>
                                <m:t>2</m:t>
                              </m:r>
                            </m:den>
                          </m:f>
                          <m:r>
                            <a:rPr lang="en-IN" sz="3200" b="0" i="1" smtClean="0">
                              <a:solidFill>
                                <a:schemeClr val="tx1"/>
                              </a:solidFill>
                              <a:latin typeface="Cambria Math" panose="02040503050406030204" pitchFamily="18" charset="0"/>
                              <a:ea typeface="Cambria Math" panose="02040503050406030204" pitchFamily="18" charset="0"/>
                            </a:rPr>
                            <m:t>,</m:t>
                          </m:r>
                          <m:f>
                            <m:fPr>
                              <m:ctrlPr>
                                <a:rPr lang="en-IN" sz="3200" b="0" i="1" smtClean="0">
                                  <a:solidFill>
                                    <a:schemeClr val="tx1"/>
                                  </a:solidFill>
                                  <a:latin typeface="Cambria Math" panose="02040503050406030204" pitchFamily="18" charset="0"/>
                                  <a:ea typeface="Cambria Math" panose="02040503050406030204" pitchFamily="18" charset="0"/>
                                </a:rPr>
                              </m:ctrlPr>
                            </m:fPr>
                            <m:num>
                              <m:r>
                                <a:rPr lang="en-IN" sz="3200" b="0" i="1" smtClean="0">
                                  <a:solidFill>
                                    <a:schemeClr val="tx1"/>
                                  </a:solidFill>
                                  <a:latin typeface="Cambria Math" panose="02040503050406030204" pitchFamily="18" charset="0"/>
                                  <a:ea typeface="Cambria Math" panose="02040503050406030204" pitchFamily="18" charset="0"/>
                                </a:rPr>
                                <m:t>1</m:t>
                              </m:r>
                            </m:num>
                            <m:den>
                              <m:r>
                                <a:rPr lang="en-IN" sz="3200" b="0" i="1" smtClean="0">
                                  <a:solidFill>
                                    <a:schemeClr val="tx1"/>
                                  </a:solidFill>
                                  <a:latin typeface="Cambria Math" panose="02040503050406030204" pitchFamily="18" charset="0"/>
                                  <a:ea typeface="Cambria Math" panose="02040503050406030204" pitchFamily="18" charset="0"/>
                                </a:rPr>
                                <m:t>4</m:t>
                              </m:r>
                            </m:den>
                          </m:f>
                          <m:r>
                            <a:rPr lang="en-IN" sz="3200" b="0" i="1" smtClean="0">
                              <a:solidFill>
                                <a:schemeClr val="tx1"/>
                              </a:solidFill>
                              <a:latin typeface="Cambria Math" panose="02040503050406030204" pitchFamily="18" charset="0"/>
                              <a:ea typeface="Cambria Math" panose="02040503050406030204" pitchFamily="18" charset="0"/>
                            </a:rPr>
                            <m:t>,</m:t>
                          </m:r>
                          <m:f>
                            <m:fPr>
                              <m:ctrlPr>
                                <a:rPr lang="en-IN" sz="3200" b="0" i="1" smtClean="0">
                                  <a:solidFill>
                                    <a:schemeClr val="tx1"/>
                                  </a:solidFill>
                                  <a:latin typeface="Cambria Math" panose="02040503050406030204" pitchFamily="18" charset="0"/>
                                  <a:ea typeface="Cambria Math" panose="02040503050406030204" pitchFamily="18" charset="0"/>
                                </a:rPr>
                              </m:ctrlPr>
                            </m:fPr>
                            <m:num>
                              <m:r>
                                <a:rPr lang="en-IN" sz="3200" b="0" i="1" smtClean="0">
                                  <a:solidFill>
                                    <a:schemeClr val="tx1"/>
                                  </a:solidFill>
                                  <a:latin typeface="Cambria Math" panose="02040503050406030204" pitchFamily="18" charset="0"/>
                                  <a:ea typeface="Cambria Math" panose="02040503050406030204" pitchFamily="18" charset="0"/>
                                </a:rPr>
                                <m:t>1</m:t>
                              </m:r>
                            </m:num>
                            <m:den>
                              <m:r>
                                <a:rPr lang="en-IN" sz="3200" b="0" i="1" smtClean="0">
                                  <a:solidFill>
                                    <a:schemeClr val="tx1"/>
                                  </a:solidFill>
                                  <a:latin typeface="Cambria Math" panose="02040503050406030204" pitchFamily="18" charset="0"/>
                                  <a:ea typeface="Cambria Math" panose="02040503050406030204" pitchFamily="18" charset="0"/>
                                </a:rPr>
                                <m:t>4</m:t>
                              </m:r>
                            </m:den>
                          </m:f>
                        </m:e>
                      </m:d>
                    </m:oMath>
                  </a14:m>
                  <a:endParaRPr lang="en-IN" sz="3200" dirty="0" smtClean="0">
                    <a:solidFill>
                      <a:schemeClr val="tx1"/>
                    </a:solidFill>
                    <a:latin typeface="+mj-lt"/>
                  </a:endParaRPr>
                </a:p>
                <a:p>
                  <a:r>
                    <a:rPr lang="en-IN" sz="3200" dirty="0" smtClean="0">
                      <a:solidFill>
                        <a:schemeClr val="tx1"/>
                      </a:solidFill>
                      <a:latin typeface="+mj-lt"/>
                    </a:rPr>
                    <a:t>We can verify that we have </a:t>
                  </a:r>
                </a:p>
                <a:p>
                  <a14:m>
                    <m:oMath xmlns:m="http://schemas.openxmlformats.org/officeDocument/2006/math">
                      <m:sSub>
                        <m:sSubPr>
                          <m:ctrlPr>
                            <a:rPr lang="en-IN" sz="3200" b="0" i="1" smtClean="0">
                              <a:solidFill>
                                <a:schemeClr val="tx1"/>
                              </a:solidFill>
                              <a:latin typeface="Cambria Math" panose="02040503050406030204" pitchFamily="18" charset="0"/>
                              <a:ea typeface="Cambria Math" panose="02040503050406030204" pitchFamily="18" charset="0"/>
                            </a:rPr>
                          </m:ctrlPr>
                        </m:sSubPr>
                        <m:e>
                          <m:r>
                            <a:rPr lang="en-IN" sz="3200" i="1" smtClean="0">
                              <a:solidFill>
                                <a:schemeClr val="tx1"/>
                              </a:solidFill>
                              <a:latin typeface="Cambria Math" panose="02040503050406030204" pitchFamily="18" charset="0"/>
                              <a:ea typeface="Cambria Math" panose="02040503050406030204" pitchFamily="18" charset="0"/>
                            </a:rPr>
                            <m:t>ℙ</m:t>
                          </m:r>
                        </m:e>
                        <m:sub>
                          <m:r>
                            <a:rPr lang="en-IN" sz="3200" b="0" i="1" smtClean="0">
                              <a:solidFill>
                                <a:schemeClr val="tx1"/>
                              </a:solidFill>
                              <a:latin typeface="Cambria Math" panose="02040503050406030204" pitchFamily="18" charset="0"/>
                              <a:ea typeface="Cambria Math" panose="02040503050406030204" pitchFamily="18" charset="0"/>
                            </a:rPr>
                            <m:t>𝑌</m:t>
                          </m:r>
                          <m:r>
                            <a:rPr lang="en-IN" sz="3200" b="0" i="1" smtClean="0">
                              <a:solidFill>
                                <a:schemeClr val="tx1"/>
                              </a:solidFill>
                              <a:latin typeface="Cambria Math" panose="02040503050406030204" pitchFamily="18" charset="0"/>
                              <a:ea typeface="Cambria Math" panose="02040503050406030204" pitchFamily="18" charset="0"/>
                            </a:rPr>
                            <m:t>|</m:t>
                          </m:r>
                          <m:r>
                            <a:rPr lang="en-IN" sz="3200" b="0" i="1" smtClean="0">
                              <a:solidFill>
                                <a:schemeClr val="tx1"/>
                              </a:solidFill>
                              <a:latin typeface="Cambria Math" panose="02040503050406030204" pitchFamily="18" charset="0"/>
                              <a:ea typeface="Cambria Math" panose="02040503050406030204" pitchFamily="18" charset="0"/>
                            </a:rPr>
                            <m:t>𝑋</m:t>
                          </m:r>
                          <m:r>
                            <a:rPr lang="en-IN" sz="3200" b="0" i="1" smtClean="0">
                              <a:solidFill>
                                <a:schemeClr val="tx1"/>
                              </a:solidFill>
                              <a:latin typeface="Cambria Math" panose="02040503050406030204" pitchFamily="18" charset="0"/>
                              <a:ea typeface="Cambria Math" panose="02040503050406030204" pitchFamily="18" charset="0"/>
                            </a:rPr>
                            <m:t>=</m:t>
                          </m:r>
                          <m:sSub>
                            <m:sSubPr>
                              <m:ctrlPr>
                                <a:rPr lang="en-IN" sz="3200" b="0" i="1" smtClean="0">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𝑥</m:t>
                              </m:r>
                            </m:e>
                            <m:sub>
                              <m:r>
                                <a:rPr lang="en-IN" sz="3200" b="0" i="1" smtClean="0">
                                  <a:solidFill>
                                    <a:schemeClr val="tx1"/>
                                  </a:solidFill>
                                  <a:latin typeface="Cambria Math" panose="02040503050406030204" pitchFamily="18" charset="0"/>
                                  <a:ea typeface="Cambria Math" panose="02040503050406030204" pitchFamily="18" charset="0"/>
                                </a:rPr>
                                <m:t>0</m:t>
                              </m:r>
                            </m:sub>
                          </m:sSub>
                        </m:sub>
                      </m:sSub>
                      <m:r>
                        <a:rPr lang="en-IN" sz="3200" b="0" i="1" smtClean="0">
                          <a:solidFill>
                            <a:schemeClr val="tx1"/>
                          </a:solidFill>
                          <a:latin typeface="Cambria Math" panose="02040503050406030204" pitchFamily="18" charset="0"/>
                          <a:ea typeface="Cambria Math" panose="02040503050406030204" pitchFamily="18" charset="0"/>
                        </a:rPr>
                        <m:t>=</m:t>
                      </m:r>
                      <m:d>
                        <m:dPr>
                          <m:begChr m:val="["/>
                          <m:endChr m:val="]"/>
                          <m:ctrlPr>
                            <a:rPr lang="en-IN" sz="3200" i="1">
                              <a:solidFill>
                                <a:schemeClr val="tx1"/>
                              </a:solidFill>
                              <a:latin typeface="Cambria Math" panose="02040503050406030204" pitchFamily="18" charset="0"/>
                              <a:ea typeface="Cambria Math" panose="02040503050406030204" pitchFamily="18" charset="0"/>
                            </a:rPr>
                          </m:ctrlPr>
                        </m:dPr>
                        <m:e>
                          <m:f>
                            <m:fPr>
                              <m:ctrlPr>
                                <a:rPr lang="en-IN" sz="3200" i="1">
                                  <a:solidFill>
                                    <a:schemeClr val="tx1"/>
                                  </a:solidFill>
                                  <a:latin typeface="Cambria Math" panose="02040503050406030204" pitchFamily="18" charset="0"/>
                                  <a:ea typeface="Cambria Math" panose="02040503050406030204" pitchFamily="18" charset="0"/>
                                </a:rPr>
                              </m:ctrlPr>
                            </m:fPr>
                            <m:num>
                              <m:r>
                                <a:rPr lang="en-IN" sz="3200" i="1">
                                  <a:solidFill>
                                    <a:schemeClr val="tx1"/>
                                  </a:solidFill>
                                  <a:latin typeface="Cambria Math" panose="02040503050406030204" pitchFamily="18" charset="0"/>
                                  <a:ea typeface="Cambria Math" panose="02040503050406030204" pitchFamily="18" charset="0"/>
                                </a:rPr>
                                <m:t>1</m:t>
                              </m:r>
                            </m:num>
                            <m:den>
                              <m:r>
                                <a:rPr lang="en-IN" sz="3200" i="1">
                                  <a:solidFill>
                                    <a:schemeClr val="tx1"/>
                                  </a:solidFill>
                                  <a:latin typeface="Cambria Math" panose="02040503050406030204" pitchFamily="18" charset="0"/>
                                  <a:ea typeface="Cambria Math" panose="02040503050406030204" pitchFamily="18" charset="0"/>
                                </a:rPr>
                                <m:t>2</m:t>
                              </m:r>
                            </m:den>
                          </m:f>
                          <m:r>
                            <a:rPr lang="en-IN" sz="3200" i="1">
                              <a:solidFill>
                                <a:schemeClr val="tx1"/>
                              </a:solidFill>
                              <a:latin typeface="Cambria Math" panose="02040503050406030204" pitchFamily="18" charset="0"/>
                              <a:ea typeface="Cambria Math" panose="02040503050406030204" pitchFamily="18" charset="0"/>
                            </a:rPr>
                            <m:t>,</m:t>
                          </m:r>
                          <m:f>
                            <m:fPr>
                              <m:ctrlPr>
                                <a:rPr lang="en-IN" sz="3200" i="1">
                                  <a:solidFill>
                                    <a:schemeClr val="tx1"/>
                                  </a:solidFill>
                                  <a:latin typeface="Cambria Math" panose="02040503050406030204" pitchFamily="18" charset="0"/>
                                  <a:ea typeface="Cambria Math" panose="02040503050406030204" pitchFamily="18" charset="0"/>
                                </a:rPr>
                              </m:ctrlPr>
                            </m:fPr>
                            <m:num>
                              <m:r>
                                <a:rPr lang="en-IN" sz="3200" i="1">
                                  <a:solidFill>
                                    <a:schemeClr val="tx1"/>
                                  </a:solidFill>
                                  <a:latin typeface="Cambria Math" panose="02040503050406030204" pitchFamily="18" charset="0"/>
                                  <a:ea typeface="Cambria Math" panose="02040503050406030204" pitchFamily="18" charset="0"/>
                                </a:rPr>
                                <m:t>1</m:t>
                              </m:r>
                            </m:num>
                            <m:den>
                              <m:r>
                                <a:rPr lang="en-IN" sz="3200" i="1">
                                  <a:solidFill>
                                    <a:schemeClr val="tx1"/>
                                  </a:solidFill>
                                  <a:latin typeface="Cambria Math" panose="02040503050406030204" pitchFamily="18" charset="0"/>
                                  <a:ea typeface="Cambria Math" panose="02040503050406030204" pitchFamily="18" charset="0"/>
                                </a:rPr>
                                <m:t>4</m:t>
                              </m:r>
                            </m:den>
                          </m:f>
                          <m:r>
                            <a:rPr lang="en-IN" sz="3200" i="1">
                              <a:solidFill>
                                <a:schemeClr val="tx1"/>
                              </a:solidFill>
                              <a:latin typeface="Cambria Math" panose="02040503050406030204" pitchFamily="18" charset="0"/>
                              <a:ea typeface="Cambria Math" panose="02040503050406030204" pitchFamily="18" charset="0"/>
                            </a:rPr>
                            <m:t>,</m:t>
                          </m:r>
                          <m:f>
                            <m:fPr>
                              <m:ctrlPr>
                                <a:rPr lang="en-IN" sz="3200" i="1">
                                  <a:solidFill>
                                    <a:schemeClr val="tx1"/>
                                  </a:solidFill>
                                  <a:latin typeface="Cambria Math" panose="02040503050406030204" pitchFamily="18" charset="0"/>
                                  <a:ea typeface="Cambria Math" panose="02040503050406030204" pitchFamily="18" charset="0"/>
                                </a:rPr>
                              </m:ctrlPr>
                            </m:fPr>
                            <m:num>
                              <m:r>
                                <a:rPr lang="en-IN" sz="3200" i="1">
                                  <a:solidFill>
                                    <a:schemeClr val="tx1"/>
                                  </a:solidFill>
                                  <a:latin typeface="Cambria Math" panose="02040503050406030204" pitchFamily="18" charset="0"/>
                                  <a:ea typeface="Cambria Math" panose="02040503050406030204" pitchFamily="18" charset="0"/>
                                </a:rPr>
                                <m:t>1</m:t>
                              </m:r>
                            </m:num>
                            <m:den>
                              <m:r>
                                <a:rPr lang="en-IN" sz="3200" i="1">
                                  <a:solidFill>
                                    <a:schemeClr val="tx1"/>
                                  </a:solidFill>
                                  <a:latin typeface="Cambria Math" panose="02040503050406030204" pitchFamily="18" charset="0"/>
                                  <a:ea typeface="Cambria Math" panose="02040503050406030204" pitchFamily="18" charset="0"/>
                                </a:rPr>
                                <m:t>4</m:t>
                              </m:r>
                            </m:den>
                          </m:f>
                        </m:e>
                      </m:d>
                      <m:r>
                        <a:rPr lang="en-IN" sz="3200" b="0" i="1" smtClean="0">
                          <a:solidFill>
                            <a:schemeClr val="tx1"/>
                          </a:solidFill>
                          <a:latin typeface="Cambria Math" panose="02040503050406030204" pitchFamily="18" charset="0"/>
                          <a:ea typeface="Cambria Math" panose="02040503050406030204" pitchFamily="18" charset="0"/>
                        </a:rPr>
                        <m:t>=</m:t>
                      </m:r>
                      <m:sSub>
                        <m:sSubPr>
                          <m:ctrlPr>
                            <a:rPr lang="en-IN" sz="3200" b="0" i="1" smtClean="0">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ℙ</m:t>
                          </m:r>
                        </m:e>
                        <m:sub>
                          <m:r>
                            <a:rPr lang="en-IN" sz="3200" b="0" i="1" smtClean="0">
                              <a:solidFill>
                                <a:schemeClr val="tx1"/>
                              </a:solidFill>
                              <a:latin typeface="Cambria Math" panose="02040503050406030204" pitchFamily="18" charset="0"/>
                              <a:ea typeface="Cambria Math" panose="02040503050406030204" pitchFamily="18" charset="0"/>
                            </a:rPr>
                            <m:t>𝑌</m:t>
                          </m:r>
                        </m:sub>
                      </m:sSub>
                    </m:oMath>
                  </a14:m>
                  <a:r>
                    <a:rPr lang="en-IN" sz="3200" dirty="0" smtClean="0">
                      <a:solidFill>
                        <a:schemeClr val="tx1"/>
                      </a:solidFill>
                      <a:latin typeface="+mj-lt"/>
                    </a:rPr>
                    <a:t> for</a:t>
                  </a:r>
                </a:p>
                <a:p>
                  <a:r>
                    <a:rPr lang="en-IN" sz="3200" dirty="0" smtClean="0">
                      <a:solidFill>
                        <a:schemeClr val="tx1"/>
                      </a:solidFill>
                      <a:latin typeface="+mj-lt"/>
                    </a:rPr>
                    <a:t>all </a:t>
                  </a:r>
                  <a14:m>
                    <m:oMath xmlns:m="http://schemas.openxmlformats.org/officeDocument/2006/math">
                      <m:sSub>
                        <m:sSubPr>
                          <m:ctrlPr>
                            <a:rPr lang="en-IN" sz="3200" i="1">
                              <a:solidFill>
                                <a:schemeClr val="tx1"/>
                              </a:solidFill>
                              <a:latin typeface="Cambria Math" panose="02040503050406030204" pitchFamily="18" charset="0"/>
                            </a:rPr>
                          </m:ctrlPr>
                        </m:sSubPr>
                        <m:e>
                          <m:r>
                            <a:rPr lang="en-IN" sz="3200" i="1">
                              <a:solidFill>
                                <a:schemeClr val="tx1"/>
                              </a:solidFill>
                              <a:latin typeface="Cambria Math" panose="02040503050406030204" pitchFamily="18" charset="0"/>
                            </a:rPr>
                            <m:t>𝑥</m:t>
                          </m:r>
                        </m:e>
                        <m:sub>
                          <m:r>
                            <a:rPr lang="en-IN" sz="3200" i="1">
                              <a:solidFill>
                                <a:schemeClr val="tx1"/>
                              </a:solidFill>
                              <a:latin typeface="Cambria Math" panose="02040503050406030204" pitchFamily="18" charset="0"/>
                            </a:rPr>
                            <m:t>0</m:t>
                          </m:r>
                        </m:sub>
                      </m:sSub>
                      <m:r>
                        <a:rPr lang="en-IN" sz="3200" i="1">
                          <a:solidFill>
                            <a:schemeClr val="tx1"/>
                          </a:solidFill>
                          <a:latin typeface="Cambria Math" panose="02040503050406030204" pitchFamily="18" charset="0"/>
                        </a:rPr>
                        <m:t>∈</m:t>
                      </m:r>
                      <m:sSub>
                        <m:sSubPr>
                          <m:ctrlPr>
                            <a:rPr lang="en-IN" sz="3200" i="1">
                              <a:solidFill>
                                <a:schemeClr val="tx1"/>
                              </a:solidFill>
                              <a:latin typeface="Cambria Math" panose="02040503050406030204" pitchFamily="18" charset="0"/>
                            </a:rPr>
                          </m:ctrlPr>
                        </m:sSubPr>
                        <m:e>
                          <m:d>
                            <m:dPr>
                              <m:begChr m:val="["/>
                              <m:endChr m:val="]"/>
                              <m:ctrlPr>
                                <a:rPr lang="en-IN" sz="3200" b="0" i="1" smtClean="0">
                                  <a:solidFill>
                                    <a:schemeClr val="tx1"/>
                                  </a:solidFill>
                                  <a:latin typeface="Cambria Math" panose="02040503050406030204" pitchFamily="18" charset="0"/>
                                </a:rPr>
                              </m:ctrlPr>
                            </m:dPr>
                            <m:e>
                              <m:r>
                                <a:rPr lang="en-IN" sz="3200" b="0" i="1" smtClean="0">
                                  <a:solidFill>
                                    <a:schemeClr val="tx1"/>
                                  </a:solidFill>
                                  <a:latin typeface="Cambria Math" panose="02040503050406030204" pitchFamily="18" charset="0"/>
                                </a:rPr>
                                <m:t>6</m:t>
                              </m:r>
                            </m:e>
                          </m:d>
                          <m:r>
                            <a:rPr lang="en-IN" sz="3200" b="0" i="1" smtClean="0">
                              <a:solidFill>
                                <a:schemeClr val="tx1"/>
                              </a:solidFill>
                              <a:latin typeface="Cambria Math" panose="02040503050406030204" pitchFamily="18" charset="0"/>
                            </a:rPr>
                            <m:t>=</m:t>
                          </m:r>
                          <m:r>
                            <a:rPr lang="en-IN" sz="3200" i="1">
                              <a:solidFill>
                                <a:schemeClr val="tx1"/>
                              </a:solidFill>
                              <a:latin typeface="Cambria Math" panose="02040503050406030204" pitchFamily="18" charset="0"/>
                            </a:rPr>
                            <m:t>𝑆</m:t>
                          </m:r>
                        </m:e>
                        <m:sub>
                          <m:r>
                            <a:rPr lang="en-IN" sz="3200" i="1">
                              <a:solidFill>
                                <a:schemeClr val="tx1"/>
                              </a:solidFill>
                              <a:latin typeface="Cambria Math" panose="02040503050406030204" pitchFamily="18" charset="0"/>
                            </a:rPr>
                            <m:t>𝑋</m:t>
                          </m:r>
                        </m:sub>
                      </m:sSub>
                    </m:oMath>
                  </a14:m>
                  <a:r>
                    <a:rPr lang="en-IN" sz="3200" dirty="0" smtClean="0">
                      <a:solidFill>
                        <a:schemeClr val="tx1"/>
                      </a:solidFill>
                      <a:latin typeface="+mj-lt"/>
                    </a:rPr>
                    <a:t> i.e. </a:t>
                  </a:r>
                  <a14:m>
                    <m:oMath xmlns:m="http://schemas.openxmlformats.org/officeDocument/2006/math">
                      <m:r>
                        <a:rPr lang="en-IN" sz="3200" b="0" i="1" smtClean="0">
                          <a:solidFill>
                            <a:schemeClr val="tx1"/>
                          </a:solidFill>
                          <a:latin typeface="Cambria Math" panose="02040503050406030204" pitchFamily="18" charset="0"/>
                        </a:rPr>
                        <m:t>𝑋</m:t>
                      </m:r>
                      <m:r>
                        <m:rPr>
                          <m:nor/>
                        </m:rPr>
                        <a:rPr lang="en-IN" sz="3200" b="0" i="0" smtClean="0">
                          <a:solidFill>
                            <a:schemeClr val="tx1"/>
                          </a:solidFill>
                          <a:latin typeface="Cambria Math" panose="02040503050406030204" pitchFamily="18" charset="0"/>
                        </a:rPr>
                        <m:t> </m:t>
                      </m:r>
                      <m:r>
                        <m:rPr>
                          <m:nor/>
                        </m:rPr>
                        <a:rPr lang="en-IN" sz="3200">
                          <a:solidFill>
                            <a:schemeClr val="tx1"/>
                          </a:solidFill>
                        </a:rPr>
                        <m:t>⫫</m:t>
                      </m:r>
                      <m:r>
                        <a:rPr lang="en-IN" sz="3200" b="0" i="1" smtClean="0">
                          <a:solidFill>
                            <a:schemeClr val="tx1"/>
                          </a:solidFill>
                          <a:latin typeface="Cambria Math" panose="02040503050406030204" pitchFamily="18" charset="0"/>
                        </a:rPr>
                        <m:t> </m:t>
                      </m:r>
                      <m:r>
                        <a:rPr lang="en-IN" sz="3200" b="0" i="1" smtClean="0">
                          <a:solidFill>
                            <a:schemeClr val="tx1"/>
                          </a:solidFill>
                          <a:latin typeface="Cambria Math" panose="02040503050406030204" pitchFamily="18" charset="0"/>
                        </a:rPr>
                        <m:t>𝑌</m:t>
                      </m:r>
                    </m:oMath>
                  </a14:m>
                  <a:endParaRPr lang="en-IN" sz="3200" dirty="0" smtClean="0">
                    <a:solidFill>
                      <a:schemeClr val="tx1"/>
                    </a:solidFill>
                    <a:latin typeface="+mj-lt"/>
                  </a:endParaRPr>
                </a:p>
                <a:p>
                  <a:r>
                    <a:rPr lang="en-IN" sz="3200" dirty="0" smtClean="0">
                      <a:solidFill>
                        <a:schemeClr val="tx1"/>
                      </a:solidFill>
                      <a:latin typeface="+mj-lt"/>
                    </a:rPr>
                    <a:t>Similarly, we can verify that </a:t>
                  </a:r>
                  <a:br>
                    <a:rPr lang="en-IN" sz="3200" dirty="0" smtClean="0">
                      <a:solidFill>
                        <a:schemeClr val="tx1"/>
                      </a:solidFill>
                      <a:latin typeface="+mj-lt"/>
                    </a:rPr>
                  </a:br>
                  <a14:m>
                    <m:oMath xmlns:m="http://schemas.openxmlformats.org/officeDocument/2006/math">
                      <m:sSub>
                        <m:sSubPr>
                          <m:ctrlPr>
                            <a:rPr lang="en-IN" sz="3200" i="1">
                              <a:solidFill>
                                <a:schemeClr val="tx1"/>
                              </a:solidFill>
                              <a:latin typeface="Cambria Math" panose="02040503050406030204" pitchFamily="18" charset="0"/>
                              <a:ea typeface="Cambria Math" panose="02040503050406030204" pitchFamily="18" charset="0"/>
                            </a:rPr>
                          </m:ctrlPr>
                        </m:sSubPr>
                        <m:e>
                          <m:r>
                            <a:rPr lang="en-IN" sz="3200" i="1">
                              <a:solidFill>
                                <a:schemeClr val="tx1"/>
                              </a:solidFill>
                              <a:latin typeface="Cambria Math" panose="02040503050406030204" pitchFamily="18" charset="0"/>
                              <a:ea typeface="Cambria Math" panose="02040503050406030204" pitchFamily="18" charset="0"/>
                            </a:rPr>
                            <m:t>ℙ</m:t>
                          </m:r>
                        </m:e>
                        <m:sub>
                          <m:r>
                            <a:rPr lang="en-IN" sz="3200" b="0" i="1" smtClean="0">
                              <a:solidFill>
                                <a:schemeClr val="tx1"/>
                              </a:solidFill>
                              <a:latin typeface="Cambria Math" panose="02040503050406030204" pitchFamily="18" charset="0"/>
                              <a:ea typeface="Cambria Math" panose="02040503050406030204" pitchFamily="18" charset="0"/>
                            </a:rPr>
                            <m:t>𝑋</m:t>
                          </m:r>
                          <m:r>
                            <a:rPr lang="en-IN" sz="3200" i="1">
                              <a:solidFill>
                                <a:schemeClr val="tx1"/>
                              </a:solidFill>
                              <a:latin typeface="Cambria Math" panose="02040503050406030204" pitchFamily="18" charset="0"/>
                              <a:ea typeface="Cambria Math" panose="02040503050406030204" pitchFamily="18" charset="0"/>
                            </a:rPr>
                            <m:t>|</m:t>
                          </m:r>
                          <m:r>
                            <a:rPr lang="en-IN" sz="3200" b="0" i="1" smtClean="0">
                              <a:solidFill>
                                <a:schemeClr val="tx1"/>
                              </a:solidFill>
                              <a:latin typeface="Cambria Math" panose="02040503050406030204" pitchFamily="18" charset="0"/>
                              <a:ea typeface="Cambria Math" panose="02040503050406030204" pitchFamily="18" charset="0"/>
                            </a:rPr>
                            <m:t>𝑌</m:t>
                          </m:r>
                          <m:r>
                            <a:rPr lang="en-IN" sz="3200" i="1">
                              <a:solidFill>
                                <a:schemeClr val="tx1"/>
                              </a:solidFill>
                              <a:latin typeface="Cambria Math" panose="02040503050406030204" pitchFamily="18" charset="0"/>
                              <a:ea typeface="Cambria Math" panose="02040503050406030204" pitchFamily="18" charset="0"/>
                            </a:rPr>
                            <m:t>=</m:t>
                          </m:r>
                          <m:sSub>
                            <m:sSubPr>
                              <m:ctrlPr>
                                <a:rPr lang="en-IN" sz="3200" i="1">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𝑦</m:t>
                              </m:r>
                            </m:e>
                            <m:sub>
                              <m:r>
                                <a:rPr lang="en-IN" sz="3200" i="1">
                                  <a:solidFill>
                                    <a:schemeClr val="tx1"/>
                                  </a:solidFill>
                                  <a:latin typeface="Cambria Math" panose="02040503050406030204" pitchFamily="18" charset="0"/>
                                  <a:ea typeface="Cambria Math" panose="02040503050406030204" pitchFamily="18" charset="0"/>
                                </a:rPr>
                                <m:t>0</m:t>
                              </m:r>
                            </m:sub>
                          </m:sSub>
                        </m:sub>
                      </m:sSub>
                      <m:r>
                        <a:rPr lang="en-IN" sz="3200" i="1">
                          <a:solidFill>
                            <a:schemeClr val="tx1"/>
                          </a:solidFill>
                          <a:latin typeface="Cambria Math" panose="02040503050406030204" pitchFamily="18" charset="0"/>
                          <a:ea typeface="Cambria Math" panose="02040503050406030204" pitchFamily="18" charset="0"/>
                        </a:rPr>
                        <m:t>=</m:t>
                      </m:r>
                      <m:d>
                        <m:dPr>
                          <m:begChr m:val="["/>
                          <m:endChr m:val="]"/>
                          <m:ctrlPr>
                            <a:rPr lang="en-IN" sz="3200" i="1">
                              <a:solidFill>
                                <a:schemeClr val="tx1"/>
                              </a:solidFill>
                              <a:latin typeface="Cambria Math" panose="02040503050406030204" pitchFamily="18" charset="0"/>
                              <a:ea typeface="Cambria Math" panose="02040503050406030204" pitchFamily="18" charset="0"/>
                            </a:rPr>
                          </m:ctrlPr>
                        </m:dPr>
                        <m:e>
                          <m:f>
                            <m:fPr>
                              <m:ctrlPr>
                                <a:rPr lang="en-IN" sz="3200" i="1">
                                  <a:solidFill>
                                    <a:schemeClr val="tx1"/>
                                  </a:solidFill>
                                  <a:latin typeface="Cambria Math" panose="02040503050406030204" pitchFamily="18" charset="0"/>
                                  <a:ea typeface="Cambria Math" panose="02040503050406030204" pitchFamily="18" charset="0"/>
                                </a:rPr>
                              </m:ctrlPr>
                            </m:fPr>
                            <m:num>
                              <m:r>
                                <a:rPr lang="en-IN" sz="3200" i="1">
                                  <a:solidFill>
                                    <a:schemeClr val="tx1"/>
                                  </a:solidFill>
                                  <a:latin typeface="Cambria Math" panose="02040503050406030204" pitchFamily="18" charset="0"/>
                                  <a:ea typeface="Cambria Math" panose="02040503050406030204" pitchFamily="18" charset="0"/>
                                </a:rPr>
                                <m:t>1</m:t>
                              </m:r>
                            </m:num>
                            <m:den>
                              <m:r>
                                <a:rPr lang="en-IN" sz="3200" b="0" i="1" smtClean="0">
                                  <a:solidFill>
                                    <a:schemeClr val="tx1"/>
                                  </a:solidFill>
                                  <a:latin typeface="Cambria Math" panose="02040503050406030204" pitchFamily="18" charset="0"/>
                                  <a:ea typeface="Cambria Math" panose="02040503050406030204" pitchFamily="18" charset="0"/>
                                </a:rPr>
                                <m:t>6</m:t>
                              </m:r>
                            </m:den>
                          </m:f>
                          <m:r>
                            <a:rPr lang="en-IN" sz="3200" i="1">
                              <a:solidFill>
                                <a:schemeClr val="tx1"/>
                              </a:solidFill>
                              <a:latin typeface="Cambria Math" panose="02040503050406030204" pitchFamily="18" charset="0"/>
                              <a:ea typeface="Cambria Math" panose="02040503050406030204" pitchFamily="18" charset="0"/>
                            </a:rPr>
                            <m:t>,</m:t>
                          </m:r>
                          <m:f>
                            <m:fPr>
                              <m:ctrlPr>
                                <a:rPr lang="en-IN" sz="3200" i="1">
                                  <a:solidFill>
                                    <a:schemeClr val="tx1"/>
                                  </a:solidFill>
                                  <a:latin typeface="Cambria Math" panose="02040503050406030204" pitchFamily="18" charset="0"/>
                                  <a:ea typeface="Cambria Math" panose="02040503050406030204" pitchFamily="18" charset="0"/>
                                </a:rPr>
                              </m:ctrlPr>
                            </m:fPr>
                            <m:num>
                              <m:r>
                                <a:rPr lang="en-IN" sz="3200" i="1">
                                  <a:solidFill>
                                    <a:schemeClr val="tx1"/>
                                  </a:solidFill>
                                  <a:latin typeface="Cambria Math" panose="02040503050406030204" pitchFamily="18" charset="0"/>
                                  <a:ea typeface="Cambria Math" panose="02040503050406030204" pitchFamily="18" charset="0"/>
                                </a:rPr>
                                <m:t>1</m:t>
                              </m:r>
                            </m:num>
                            <m:den>
                              <m:r>
                                <a:rPr lang="en-IN" sz="3200" b="0" i="1" smtClean="0">
                                  <a:solidFill>
                                    <a:schemeClr val="tx1"/>
                                  </a:solidFill>
                                  <a:latin typeface="Cambria Math" panose="02040503050406030204" pitchFamily="18" charset="0"/>
                                  <a:ea typeface="Cambria Math" panose="02040503050406030204" pitchFamily="18" charset="0"/>
                                </a:rPr>
                                <m:t>6</m:t>
                              </m:r>
                            </m:den>
                          </m:f>
                          <m:r>
                            <a:rPr lang="en-IN" sz="3200" i="1">
                              <a:solidFill>
                                <a:schemeClr val="tx1"/>
                              </a:solidFill>
                              <a:latin typeface="Cambria Math" panose="02040503050406030204" pitchFamily="18" charset="0"/>
                              <a:ea typeface="Cambria Math" panose="02040503050406030204" pitchFamily="18" charset="0"/>
                            </a:rPr>
                            <m:t>,</m:t>
                          </m:r>
                          <m:r>
                            <a:rPr lang="en-IN" sz="3200" b="0" i="1" smtClean="0">
                              <a:solidFill>
                                <a:schemeClr val="tx1"/>
                              </a:solidFill>
                              <a:latin typeface="Cambria Math" panose="02040503050406030204" pitchFamily="18" charset="0"/>
                              <a:ea typeface="Cambria Math" panose="02040503050406030204" pitchFamily="18" charset="0"/>
                            </a:rPr>
                            <m:t>…,</m:t>
                          </m:r>
                          <m:f>
                            <m:fPr>
                              <m:ctrlPr>
                                <a:rPr lang="en-IN" sz="3200" i="1">
                                  <a:solidFill>
                                    <a:schemeClr val="tx1"/>
                                  </a:solidFill>
                                  <a:latin typeface="Cambria Math" panose="02040503050406030204" pitchFamily="18" charset="0"/>
                                  <a:ea typeface="Cambria Math" panose="02040503050406030204" pitchFamily="18" charset="0"/>
                                </a:rPr>
                              </m:ctrlPr>
                            </m:fPr>
                            <m:num>
                              <m:r>
                                <a:rPr lang="en-IN" sz="3200" i="1">
                                  <a:solidFill>
                                    <a:schemeClr val="tx1"/>
                                  </a:solidFill>
                                  <a:latin typeface="Cambria Math" panose="02040503050406030204" pitchFamily="18" charset="0"/>
                                  <a:ea typeface="Cambria Math" panose="02040503050406030204" pitchFamily="18" charset="0"/>
                                </a:rPr>
                                <m:t>1</m:t>
                              </m:r>
                            </m:num>
                            <m:den>
                              <m:r>
                                <a:rPr lang="en-IN" sz="3200" b="0" i="1" smtClean="0">
                                  <a:solidFill>
                                    <a:schemeClr val="tx1"/>
                                  </a:solidFill>
                                  <a:latin typeface="Cambria Math" panose="02040503050406030204" pitchFamily="18" charset="0"/>
                                  <a:ea typeface="Cambria Math" panose="02040503050406030204" pitchFamily="18" charset="0"/>
                                </a:rPr>
                                <m:t>6</m:t>
                              </m:r>
                            </m:den>
                          </m:f>
                        </m:e>
                      </m:d>
                      <m:r>
                        <a:rPr lang="en-IN" sz="3200" b="0" i="1" smtClean="0">
                          <a:solidFill>
                            <a:schemeClr val="tx1"/>
                          </a:solidFill>
                          <a:latin typeface="Cambria Math" panose="02040503050406030204" pitchFamily="18" charset="0"/>
                          <a:ea typeface="Cambria Math" panose="02040503050406030204" pitchFamily="18" charset="0"/>
                        </a:rPr>
                        <m:t>=</m:t>
                      </m:r>
                      <m:sSub>
                        <m:sSubPr>
                          <m:ctrlPr>
                            <a:rPr lang="en-IN" sz="3200" b="0" i="1" smtClean="0">
                              <a:solidFill>
                                <a:schemeClr val="tx1"/>
                              </a:solidFill>
                              <a:latin typeface="Cambria Math" panose="02040503050406030204" pitchFamily="18" charset="0"/>
                              <a:ea typeface="Cambria Math" panose="02040503050406030204" pitchFamily="18" charset="0"/>
                            </a:rPr>
                          </m:ctrlPr>
                        </m:sSubPr>
                        <m:e>
                          <m:r>
                            <a:rPr lang="en-IN" sz="3200" b="0" i="1" smtClean="0">
                              <a:solidFill>
                                <a:schemeClr val="tx1"/>
                              </a:solidFill>
                              <a:latin typeface="Cambria Math" panose="02040503050406030204" pitchFamily="18" charset="0"/>
                              <a:ea typeface="Cambria Math" panose="02040503050406030204" pitchFamily="18" charset="0"/>
                            </a:rPr>
                            <m:t>ℙ</m:t>
                          </m:r>
                        </m:e>
                        <m:sub>
                          <m:r>
                            <a:rPr lang="en-IN" sz="3200" b="0" i="1" smtClean="0">
                              <a:solidFill>
                                <a:schemeClr val="tx1"/>
                              </a:solidFill>
                              <a:latin typeface="Cambria Math" panose="02040503050406030204" pitchFamily="18" charset="0"/>
                              <a:ea typeface="Cambria Math" panose="02040503050406030204" pitchFamily="18" charset="0"/>
                            </a:rPr>
                            <m:t>𝑋</m:t>
                          </m:r>
                        </m:sub>
                      </m:sSub>
                    </m:oMath>
                  </a14:m>
                  <a:r>
                    <a:rPr lang="en-IN" sz="3200" dirty="0" smtClean="0">
                      <a:solidFill>
                        <a:schemeClr val="tx1"/>
                      </a:solidFill>
                      <a:latin typeface="+mj-lt"/>
                    </a:rPr>
                    <a:t> for</a:t>
                  </a:r>
                </a:p>
                <a:p>
                  <a:r>
                    <a:rPr lang="en-IN" sz="3200" dirty="0" smtClean="0">
                      <a:solidFill>
                        <a:schemeClr val="tx1"/>
                      </a:solidFill>
                      <a:latin typeface="+mj-lt"/>
                    </a:rPr>
                    <a:t>all </a:t>
                  </a:r>
                  <a14:m>
                    <m:oMath xmlns:m="http://schemas.openxmlformats.org/officeDocument/2006/math">
                      <m:sSub>
                        <m:sSubPr>
                          <m:ctrlPr>
                            <a:rPr lang="en-IN" sz="3200" i="1">
                              <a:solidFill>
                                <a:schemeClr val="tx1"/>
                              </a:solidFill>
                              <a:latin typeface="Cambria Math" panose="02040503050406030204" pitchFamily="18" charset="0"/>
                            </a:rPr>
                          </m:ctrlPr>
                        </m:sSubPr>
                        <m:e>
                          <m:r>
                            <a:rPr lang="en-IN" sz="3200" b="0" i="1" smtClean="0">
                              <a:solidFill>
                                <a:schemeClr val="tx1"/>
                              </a:solidFill>
                              <a:latin typeface="Cambria Math" panose="02040503050406030204" pitchFamily="18" charset="0"/>
                            </a:rPr>
                            <m:t>𝑦</m:t>
                          </m:r>
                        </m:e>
                        <m:sub>
                          <m:r>
                            <a:rPr lang="en-IN" sz="3200" i="1">
                              <a:solidFill>
                                <a:schemeClr val="tx1"/>
                              </a:solidFill>
                              <a:latin typeface="Cambria Math" panose="02040503050406030204" pitchFamily="18" charset="0"/>
                            </a:rPr>
                            <m:t>0</m:t>
                          </m:r>
                        </m:sub>
                      </m:sSub>
                      <m:r>
                        <a:rPr lang="en-IN" sz="3200" i="1">
                          <a:solidFill>
                            <a:schemeClr val="tx1"/>
                          </a:solidFill>
                          <a:latin typeface="Cambria Math" panose="02040503050406030204" pitchFamily="18" charset="0"/>
                        </a:rPr>
                        <m:t>∈</m:t>
                      </m:r>
                      <m:sSub>
                        <m:sSubPr>
                          <m:ctrlPr>
                            <a:rPr lang="en-IN" sz="3200" i="1">
                              <a:solidFill>
                                <a:schemeClr val="tx1"/>
                              </a:solidFill>
                              <a:latin typeface="Cambria Math" panose="02040503050406030204" pitchFamily="18" charset="0"/>
                            </a:rPr>
                          </m:ctrlPr>
                        </m:sSubPr>
                        <m:e>
                          <m:d>
                            <m:dPr>
                              <m:begChr m:val="["/>
                              <m:endChr m:val="]"/>
                              <m:ctrlPr>
                                <a:rPr lang="en-IN" sz="3200" i="1">
                                  <a:solidFill>
                                    <a:schemeClr val="tx1"/>
                                  </a:solidFill>
                                  <a:latin typeface="Cambria Math" panose="02040503050406030204" pitchFamily="18" charset="0"/>
                                </a:rPr>
                              </m:ctrlPr>
                            </m:dPr>
                            <m:e>
                              <m:r>
                                <a:rPr lang="en-IN" sz="3200" b="0" i="1" smtClean="0">
                                  <a:solidFill>
                                    <a:schemeClr val="tx1"/>
                                  </a:solidFill>
                                  <a:latin typeface="Cambria Math" panose="02040503050406030204" pitchFamily="18" charset="0"/>
                                </a:rPr>
                                <m:t>3</m:t>
                              </m:r>
                            </m:e>
                          </m:d>
                          <m:r>
                            <a:rPr lang="en-IN" sz="3200" i="1">
                              <a:solidFill>
                                <a:schemeClr val="tx1"/>
                              </a:solidFill>
                              <a:latin typeface="Cambria Math" panose="02040503050406030204" pitchFamily="18" charset="0"/>
                            </a:rPr>
                            <m:t>=</m:t>
                          </m:r>
                          <m:r>
                            <a:rPr lang="en-IN" sz="3200" i="1">
                              <a:solidFill>
                                <a:schemeClr val="tx1"/>
                              </a:solidFill>
                              <a:latin typeface="Cambria Math" panose="02040503050406030204" pitchFamily="18" charset="0"/>
                            </a:rPr>
                            <m:t>𝑆</m:t>
                          </m:r>
                        </m:e>
                        <m:sub>
                          <m:r>
                            <a:rPr lang="en-IN" sz="3200" b="0" i="1" smtClean="0">
                              <a:solidFill>
                                <a:schemeClr val="tx1"/>
                              </a:solidFill>
                              <a:latin typeface="Cambria Math" panose="02040503050406030204" pitchFamily="18" charset="0"/>
                            </a:rPr>
                            <m:t>𝑌</m:t>
                          </m:r>
                        </m:sub>
                      </m:sSub>
                    </m:oMath>
                  </a14:m>
                  <a:r>
                    <a:rPr lang="en-IN" sz="3200" dirty="0">
                      <a:solidFill>
                        <a:schemeClr val="tx1"/>
                      </a:solidFill>
                    </a:rPr>
                    <a:t> i.e. </a:t>
                  </a:r>
                  <a14:m>
                    <m:oMath xmlns:m="http://schemas.openxmlformats.org/officeDocument/2006/math">
                      <m:r>
                        <a:rPr lang="en-IN" sz="3200" b="0" i="1" smtClean="0">
                          <a:solidFill>
                            <a:schemeClr val="tx1"/>
                          </a:solidFill>
                          <a:latin typeface="Cambria Math" panose="02040503050406030204" pitchFamily="18" charset="0"/>
                        </a:rPr>
                        <m:t>𝑌</m:t>
                      </m:r>
                      <m:r>
                        <m:rPr>
                          <m:nor/>
                        </m:rPr>
                        <a:rPr lang="en-IN" sz="3200">
                          <a:solidFill>
                            <a:schemeClr val="tx1"/>
                          </a:solidFill>
                          <a:latin typeface="Cambria Math" panose="02040503050406030204" pitchFamily="18" charset="0"/>
                        </a:rPr>
                        <m:t> </m:t>
                      </m:r>
                      <m:r>
                        <m:rPr>
                          <m:nor/>
                        </m:rPr>
                        <a:rPr lang="en-IN" sz="3200">
                          <a:solidFill>
                            <a:schemeClr val="tx1"/>
                          </a:solidFill>
                        </a:rPr>
                        <m:t>⫫</m:t>
                      </m:r>
                      <m:r>
                        <a:rPr lang="en-IN" sz="3200" b="0" i="1" smtClean="0">
                          <a:solidFill>
                            <a:schemeClr val="tx1"/>
                          </a:solidFill>
                          <a:latin typeface="Cambria Math" panose="02040503050406030204" pitchFamily="18" charset="0"/>
                        </a:rPr>
                        <m:t> </m:t>
                      </m:r>
                      <m:r>
                        <a:rPr lang="en-IN" sz="3200" b="0" i="1" smtClean="0">
                          <a:solidFill>
                            <a:schemeClr val="tx1"/>
                          </a:solidFill>
                          <a:latin typeface="Cambria Math" panose="02040503050406030204" pitchFamily="18" charset="0"/>
                        </a:rPr>
                        <m:t>𝑋</m:t>
                      </m:r>
                    </m:oMath>
                  </a14:m>
                  <a:endParaRPr lang="en-IN" sz="3200" dirty="0">
                    <a:solidFill>
                      <a:schemeClr val="tx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457200" y="2187057"/>
                  <a:ext cx="11518900" cy="4289943"/>
                </a:xfrm>
                <a:prstGeom prst="rect">
                  <a:avLst/>
                </a:prstGeom>
                <a:blipFill>
                  <a:blip r:embed="rId6"/>
                  <a:stretch>
                    <a:fillRect l="-1160" b="-3526"/>
                  </a:stretch>
                </a:blipFill>
                <a:ln w="38100">
                  <a:solidFill>
                    <a:schemeClr val="tx1"/>
                  </a:solidFill>
                </a:ln>
              </p:spPr>
              <p:txBody>
                <a:bodyPr/>
                <a:lstStyle/>
                <a:p>
                  <a:r>
                    <a:rPr lang="en-IN">
                      <a:noFill/>
                    </a:rPr>
                    <a:t> </a:t>
                  </a:r>
                </a:p>
              </p:txBody>
            </p:sp>
          </mc:Fallback>
        </mc:AlternateContent>
        <p:grpSp>
          <p:nvGrpSpPr>
            <p:cNvPr id="47" name="Group 46"/>
            <p:cNvGrpSpPr/>
            <p:nvPr/>
          </p:nvGrpSpPr>
          <p:grpSpPr>
            <a:xfrm>
              <a:off x="6179284" y="2270421"/>
              <a:ext cx="770562" cy="4093341"/>
              <a:chOff x="6179284" y="2270421"/>
              <a:chExt cx="770562" cy="4093341"/>
            </a:xfrm>
          </p:grpSpPr>
          <p:sp>
            <p:nvSpPr>
              <p:cNvPr id="73" name="Oval 72"/>
              <p:cNvSpPr/>
              <p:nvPr/>
            </p:nvSpPr>
            <p:spPr>
              <a:xfrm>
                <a:off x="6179284" y="2270421"/>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4" name="Oval 73"/>
              <p:cNvSpPr/>
              <p:nvPr/>
            </p:nvSpPr>
            <p:spPr>
              <a:xfrm>
                <a:off x="6179284" y="337801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5" name="Oval 74"/>
              <p:cNvSpPr/>
              <p:nvPr/>
            </p:nvSpPr>
            <p:spPr>
              <a:xfrm>
                <a:off x="6179284" y="448560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sp>
            <p:nvSpPr>
              <p:cNvPr id="76" name="Oval 75"/>
              <p:cNvSpPr/>
              <p:nvPr/>
            </p:nvSpPr>
            <p:spPr>
              <a:xfrm>
                <a:off x="6179284" y="559320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1</a:t>
                </a:r>
                <a:endParaRPr lang="en-IN" sz="2800" dirty="0"/>
              </a:p>
            </p:txBody>
          </p:sp>
        </p:grpSp>
        <p:grpSp>
          <p:nvGrpSpPr>
            <p:cNvPr id="48" name="Group 47"/>
            <p:cNvGrpSpPr/>
            <p:nvPr/>
          </p:nvGrpSpPr>
          <p:grpSpPr>
            <a:xfrm>
              <a:off x="7160051" y="2270421"/>
              <a:ext cx="770562" cy="4093341"/>
              <a:chOff x="7160051" y="2270421"/>
              <a:chExt cx="770562" cy="4093341"/>
            </a:xfrm>
          </p:grpSpPr>
          <p:sp>
            <p:nvSpPr>
              <p:cNvPr id="69" name="Oval 68"/>
              <p:cNvSpPr/>
              <p:nvPr/>
            </p:nvSpPr>
            <p:spPr>
              <a:xfrm>
                <a:off x="7160051" y="2270421"/>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70" name="Oval 69"/>
              <p:cNvSpPr/>
              <p:nvPr/>
            </p:nvSpPr>
            <p:spPr>
              <a:xfrm>
                <a:off x="7160051" y="337801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71" name="Oval 70"/>
              <p:cNvSpPr/>
              <p:nvPr/>
            </p:nvSpPr>
            <p:spPr>
              <a:xfrm>
                <a:off x="7160051" y="448560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sp>
            <p:nvSpPr>
              <p:cNvPr id="72" name="Oval 71"/>
              <p:cNvSpPr/>
              <p:nvPr/>
            </p:nvSpPr>
            <p:spPr>
              <a:xfrm>
                <a:off x="7160051" y="5593200"/>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2</a:t>
                </a:r>
                <a:endParaRPr lang="en-IN" sz="2400" dirty="0"/>
              </a:p>
            </p:txBody>
          </p:sp>
        </p:grpSp>
        <p:grpSp>
          <p:nvGrpSpPr>
            <p:cNvPr id="49" name="Group 48"/>
            <p:cNvGrpSpPr/>
            <p:nvPr/>
          </p:nvGrpSpPr>
          <p:grpSpPr>
            <a:xfrm>
              <a:off x="8140818" y="2270421"/>
              <a:ext cx="770562" cy="4093341"/>
              <a:chOff x="8140818" y="2270421"/>
              <a:chExt cx="770562" cy="4093341"/>
            </a:xfrm>
          </p:grpSpPr>
          <p:sp>
            <p:nvSpPr>
              <p:cNvPr id="65" name="Oval 64"/>
              <p:cNvSpPr/>
              <p:nvPr/>
            </p:nvSpPr>
            <p:spPr>
              <a:xfrm>
                <a:off x="8140818" y="2270421"/>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66" name="Oval 65"/>
              <p:cNvSpPr/>
              <p:nvPr/>
            </p:nvSpPr>
            <p:spPr>
              <a:xfrm>
                <a:off x="8140818" y="337801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67" name="Oval 66"/>
              <p:cNvSpPr/>
              <p:nvPr/>
            </p:nvSpPr>
            <p:spPr>
              <a:xfrm>
                <a:off x="8140818" y="4485607"/>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sp>
            <p:nvSpPr>
              <p:cNvPr id="68" name="Oval 67"/>
              <p:cNvSpPr/>
              <p:nvPr/>
            </p:nvSpPr>
            <p:spPr>
              <a:xfrm>
                <a:off x="8140818" y="559320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3</a:t>
                </a:r>
                <a:endParaRPr lang="en-IN" sz="2400" dirty="0"/>
              </a:p>
            </p:txBody>
          </p:sp>
        </p:grpSp>
        <p:grpSp>
          <p:nvGrpSpPr>
            <p:cNvPr id="50" name="Group 49"/>
            <p:cNvGrpSpPr/>
            <p:nvPr/>
          </p:nvGrpSpPr>
          <p:grpSpPr>
            <a:xfrm>
              <a:off x="9121585" y="2270421"/>
              <a:ext cx="770562" cy="4093341"/>
              <a:chOff x="9121585" y="2270421"/>
              <a:chExt cx="770562" cy="4093341"/>
            </a:xfrm>
          </p:grpSpPr>
          <p:sp>
            <p:nvSpPr>
              <p:cNvPr id="61" name="Oval 60"/>
              <p:cNvSpPr/>
              <p:nvPr/>
            </p:nvSpPr>
            <p:spPr>
              <a:xfrm>
                <a:off x="9121585" y="2270421"/>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62" name="Oval 61"/>
              <p:cNvSpPr/>
              <p:nvPr/>
            </p:nvSpPr>
            <p:spPr>
              <a:xfrm>
                <a:off x="9121585" y="3378014"/>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63" name="Oval 62"/>
              <p:cNvSpPr/>
              <p:nvPr/>
            </p:nvSpPr>
            <p:spPr>
              <a:xfrm>
                <a:off x="9121585" y="4485607"/>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sp>
            <p:nvSpPr>
              <p:cNvPr id="64" name="Oval 63"/>
              <p:cNvSpPr/>
              <p:nvPr/>
            </p:nvSpPr>
            <p:spPr>
              <a:xfrm>
                <a:off x="9121585" y="5593200"/>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4</a:t>
                </a:r>
                <a:endParaRPr lang="en-IN" sz="2400" dirty="0"/>
              </a:p>
            </p:txBody>
          </p:sp>
        </p:grpSp>
        <p:grpSp>
          <p:nvGrpSpPr>
            <p:cNvPr id="51" name="Group 50"/>
            <p:cNvGrpSpPr/>
            <p:nvPr/>
          </p:nvGrpSpPr>
          <p:grpSpPr>
            <a:xfrm>
              <a:off x="10102352" y="2270421"/>
              <a:ext cx="770562" cy="4093341"/>
              <a:chOff x="10102352" y="2270421"/>
              <a:chExt cx="770562" cy="4093341"/>
            </a:xfrm>
          </p:grpSpPr>
          <p:sp>
            <p:nvSpPr>
              <p:cNvPr id="57" name="Oval 56"/>
              <p:cNvSpPr/>
              <p:nvPr/>
            </p:nvSpPr>
            <p:spPr>
              <a:xfrm>
                <a:off x="10102352" y="2270421"/>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58" name="Oval 57"/>
              <p:cNvSpPr/>
              <p:nvPr/>
            </p:nvSpPr>
            <p:spPr>
              <a:xfrm>
                <a:off x="10102352" y="3378014"/>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59" name="Oval 58"/>
              <p:cNvSpPr/>
              <p:nvPr/>
            </p:nvSpPr>
            <p:spPr>
              <a:xfrm>
                <a:off x="10102352" y="4485607"/>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sp>
            <p:nvSpPr>
              <p:cNvPr id="60" name="Oval 59"/>
              <p:cNvSpPr/>
              <p:nvPr/>
            </p:nvSpPr>
            <p:spPr>
              <a:xfrm>
                <a:off x="10102352" y="559320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5</a:t>
                </a:r>
                <a:endParaRPr lang="en-IN" sz="2400" dirty="0"/>
              </a:p>
            </p:txBody>
          </p:sp>
        </p:grpSp>
        <p:grpSp>
          <p:nvGrpSpPr>
            <p:cNvPr id="52" name="Group 51"/>
            <p:cNvGrpSpPr/>
            <p:nvPr/>
          </p:nvGrpSpPr>
          <p:grpSpPr>
            <a:xfrm>
              <a:off x="11083120" y="2270421"/>
              <a:ext cx="770562" cy="4093341"/>
              <a:chOff x="11083120" y="2270421"/>
              <a:chExt cx="770562" cy="4093341"/>
            </a:xfrm>
          </p:grpSpPr>
          <p:sp>
            <p:nvSpPr>
              <p:cNvPr id="53" name="Oval 52"/>
              <p:cNvSpPr/>
              <p:nvPr/>
            </p:nvSpPr>
            <p:spPr>
              <a:xfrm>
                <a:off x="11083120" y="2270421"/>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54" name="Oval 53"/>
              <p:cNvSpPr/>
              <p:nvPr/>
            </p:nvSpPr>
            <p:spPr>
              <a:xfrm>
                <a:off x="11083120" y="3378014"/>
                <a:ext cx="770562" cy="7705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55" name="Oval 54"/>
              <p:cNvSpPr/>
              <p:nvPr/>
            </p:nvSpPr>
            <p:spPr>
              <a:xfrm>
                <a:off x="11083120" y="4485607"/>
                <a:ext cx="770562" cy="7705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sp>
            <p:nvSpPr>
              <p:cNvPr id="56" name="Oval 55"/>
              <p:cNvSpPr/>
              <p:nvPr/>
            </p:nvSpPr>
            <p:spPr>
              <a:xfrm>
                <a:off x="11083120" y="5593200"/>
                <a:ext cx="770562" cy="7705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6</a:t>
                </a:r>
                <a:endParaRPr lang="en-IN" sz="2400" dirty="0"/>
              </a:p>
            </p:txBody>
          </p:sp>
        </p:grpSp>
      </p:grpSp>
      <p:grpSp>
        <p:nvGrpSpPr>
          <p:cNvPr id="77" name="Group 76"/>
          <p:cNvGrpSpPr/>
          <p:nvPr/>
        </p:nvGrpSpPr>
        <p:grpSpPr>
          <a:xfrm>
            <a:off x="10385076" y="2206333"/>
            <a:ext cx="1468606" cy="1238929"/>
            <a:chOff x="12383748" y="1219011"/>
            <a:chExt cx="1862104" cy="1570887"/>
          </a:xfrm>
        </p:grpSpPr>
        <p:sp>
          <p:nvSpPr>
            <p:cNvPr id="78" name="Freeform 77"/>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Freeform 78"/>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Freeform 79"/>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83" name="Rectangular Callout 82"/>
              <p:cNvSpPr/>
              <p:nvPr/>
            </p:nvSpPr>
            <p:spPr>
              <a:xfrm>
                <a:off x="287256" y="2074951"/>
                <a:ext cx="9665464" cy="1419261"/>
              </a:xfrm>
              <a:prstGeom prst="wedgeRectCallout">
                <a:avLst>
                  <a:gd name="adj1" fmla="val 60464"/>
                  <a:gd name="adj2" fmla="val 4138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latin typeface="+mj-lt"/>
                  </a:rPr>
                  <a:t>Can you show that if </a:t>
                </a:r>
                <a14:m>
                  <m:oMath xmlns:m="http://schemas.openxmlformats.org/officeDocument/2006/math">
                    <m:r>
                      <a:rPr lang="en-IN" sz="2400" i="1">
                        <a:solidFill>
                          <a:schemeClr val="tx1"/>
                        </a:solidFill>
                        <a:latin typeface="Cambria Math" panose="02040503050406030204" pitchFamily="18" charset="0"/>
                      </a:rPr>
                      <m:t>𝑋</m:t>
                    </m:r>
                    <m:r>
                      <m:rPr>
                        <m:nor/>
                      </m:rPr>
                      <a:rPr lang="en-IN" sz="2400">
                        <a:solidFill>
                          <a:schemeClr val="tx1"/>
                        </a:solidFill>
                        <a:latin typeface="Cambria Math" panose="02040503050406030204" pitchFamily="18" charset="0"/>
                      </a:rPr>
                      <m:t> </m:t>
                    </m:r>
                    <m:r>
                      <m:rPr>
                        <m:nor/>
                      </m:rPr>
                      <a:rPr lang="en-IN" sz="2400">
                        <a:solidFill>
                          <a:schemeClr val="tx1"/>
                        </a:solidFill>
                      </a:rPr>
                      <m:t>⫫</m:t>
                    </m:r>
                    <m:r>
                      <a:rPr lang="en-IN" sz="2400" i="1">
                        <a:solidFill>
                          <a:schemeClr val="tx1"/>
                        </a:solidFill>
                        <a:latin typeface="Cambria Math" panose="02040503050406030204" pitchFamily="18" charset="0"/>
                      </a:rPr>
                      <m:t> </m:t>
                    </m:r>
                    <m:r>
                      <a:rPr lang="en-IN" sz="2400" i="1">
                        <a:solidFill>
                          <a:schemeClr val="tx1"/>
                        </a:solidFill>
                        <a:latin typeface="Cambria Math" panose="02040503050406030204" pitchFamily="18" charset="0"/>
                      </a:rPr>
                      <m:t>𝑌</m:t>
                    </m:r>
                  </m:oMath>
                </a14:m>
                <a:r>
                  <a:rPr lang="en-IN" sz="2400" dirty="0" smtClean="0">
                    <a:solidFill>
                      <a:schemeClr val="tx1"/>
                    </a:solidFill>
                  </a:rPr>
                  <a:t> </a:t>
                </a:r>
                <a:r>
                  <a:rPr lang="en-IN" sz="2400" dirty="0" smtClean="0">
                    <a:solidFill>
                      <a:schemeClr val="tx1"/>
                    </a:solidFill>
                    <a:latin typeface="+mj-lt"/>
                  </a:rPr>
                  <a:t>(i.e. </a:t>
                </a:r>
                <a14:m>
                  <m:oMath xmlns:m="http://schemas.openxmlformats.org/officeDocument/2006/math">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ℙ</m:t>
                        </m:r>
                      </m:e>
                      <m:sub>
                        <m:r>
                          <a:rPr lang="en-IN" sz="2400" i="1">
                            <a:solidFill>
                              <a:schemeClr val="tx1"/>
                            </a:solidFill>
                            <a:latin typeface="Cambria Math" panose="02040503050406030204" pitchFamily="18" charset="0"/>
                            <a:ea typeface="Cambria Math" panose="02040503050406030204" pitchFamily="18" charset="0"/>
                          </a:rPr>
                          <m:t>𝑌</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𝑋</m:t>
                        </m:r>
                        <m:r>
                          <a:rPr lang="en-IN" sz="2400" i="1">
                            <a:solidFill>
                              <a:schemeClr val="tx1"/>
                            </a:solidFill>
                            <a:latin typeface="Cambria Math" panose="02040503050406030204" pitchFamily="18" charset="0"/>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𝑥</m:t>
                            </m:r>
                          </m:e>
                          <m:sub>
                            <m:r>
                              <a:rPr lang="en-IN" sz="2400" i="1">
                                <a:solidFill>
                                  <a:schemeClr val="tx1"/>
                                </a:solidFill>
                                <a:latin typeface="Cambria Math" panose="02040503050406030204" pitchFamily="18" charset="0"/>
                                <a:ea typeface="Cambria Math" panose="02040503050406030204" pitchFamily="18" charset="0"/>
                              </a:rPr>
                              <m:t>0</m:t>
                            </m:r>
                          </m:sub>
                        </m:sSub>
                      </m:sub>
                    </m:sSub>
                    <m:r>
                      <a:rPr lang="en-IN" sz="2400" i="1">
                        <a:solidFill>
                          <a:schemeClr val="tx1"/>
                        </a:solidFill>
                        <a:latin typeface="Cambria Math" panose="02040503050406030204" pitchFamily="18" charset="0"/>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ℙ</m:t>
                        </m:r>
                      </m:e>
                      <m:sub>
                        <m:r>
                          <a:rPr lang="en-IN" sz="2400" i="1">
                            <a:solidFill>
                              <a:schemeClr val="tx1"/>
                            </a:solidFill>
                            <a:latin typeface="Cambria Math" panose="02040503050406030204" pitchFamily="18" charset="0"/>
                            <a:ea typeface="Cambria Math" panose="02040503050406030204" pitchFamily="18" charset="0"/>
                          </a:rPr>
                          <m:t>𝑌</m:t>
                        </m:r>
                      </m:sub>
                    </m:sSub>
                  </m:oMath>
                </a14:m>
                <a:r>
                  <a:rPr lang="en-IN" sz="2400" dirty="0" smtClean="0">
                    <a:solidFill>
                      <a:schemeClr val="tx1"/>
                    </a:solidFill>
                    <a:latin typeface="+mj-lt"/>
                  </a:rPr>
                  <a:t> for all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𝑥</m:t>
                        </m:r>
                      </m:e>
                      <m:sub>
                        <m:r>
                          <a:rPr lang="en-IN" sz="2400" b="0" i="1" smtClean="0">
                            <a:solidFill>
                              <a:schemeClr val="tx1"/>
                            </a:solidFill>
                            <a:latin typeface="Cambria Math" panose="02040503050406030204" pitchFamily="18" charset="0"/>
                          </a:rPr>
                          <m:t>0</m:t>
                        </m:r>
                      </m:sub>
                    </m:sSub>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𝑆</m:t>
                        </m:r>
                      </m:e>
                      <m:sub>
                        <m:r>
                          <a:rPr lang="en-IN" sz="2400" b="0" i="1" smtClean="0">
                            <a:solidFill>
                              <a:schemeClr val="tx1"/>
                            </a:solidFill>
                            <a:latin typeface="Cambria Math" panose="02040503050406030204" pitchFamily="18" charset="0"/>
                          </a:rPr>
                          <m:t>𝑋</m:t>
                        </m:r>
                      </m:sub>
                    </m:sSub>
                  </m:oMath>
                </a14:m>
                <a:r>
                  <a:rPr lang="en-IN" sz="2400" dirty="0" smtClean="0">
                    <a:solidFill>
                      <a:schemeClr val="tx1"/>
                    </a:solidFill>
                    <a:latin typeface="+mj-lt"/>
                  </a:rPr>
                  <a:t>)</a:t>
                </a:r>
                <a:r>
                  <a:rPr lang="en-IN" sz="2400" dirty="0" smtClean="0">
                    <a:solidFill>
                      <a:schemeClr val="tx1"/>
                    </a:solidFill>
                  </a:rPr>
                  <a:t> </a:t>
                </a:r>
                <a:r>
                  <a:rPr lang="en-IN" sz="2400" dirty="0" smtClean="0">
                    <a:solidFill>
                      <a:schemeClr val="tx1"/>
                    </a:solidFill>
                    <a:latin typeface="+mj-lt"/>
                  </a:rPr>
                  <a:t>then we must always have </a:t>
                </a:r>
                <a14:m>
                  <m:oMath xmlns:m="http://schemas.openxmlformats.org/officeDocument/2006/math">
                    <m:r>
                      <a:rPr lang="en-IN" sz="2400" i="1">
                        <a:solidFill>
                          <a:schemeClr val="tx1"/>
                        </a:solidFill>
                        <a:latin typeface="Cambria Math" panose="02040503050406030204" pitchFamily="18" charset="0"/>
                      </a:rPr>
                      <m:t>𝑌</m:t>
                    </m:r>
                    <m:r>
                      <m:rPr>
                        <m:nor/>
                      </m:rPr>
                      <a:rPr lang="en-IN" sz="2400">
                        <a:solidFill>
                          <a:schemeClr val="tx1"/>
                        </a:solidFill>
                        <a:latin typeface="Cambria Math" panose="02040503050406030204" pitchFamily="18" charset="0"/>
                      </a:rPr>
                      <m:t> </m:t>
                    </m:r>
                    <m:r>
                      <m:rPr>
                        <m:nor/>
                      </m:rPr>
                      <a:rPr lang="en-IN" sz="2400">
                        <a:solidFill>
                          <a:schemeClr val="tx1"/>
                        </a:solidFill>
                      </a:rPr>
                      <m:t>⫫</m:t>
                    </m:r>
                    <m:r>
                      <a:rPr lang="en-IN" sz="2400" i="1">
                        <a:solidFill>
                          <a:schemeClr val="tx1"/>
                        </a:solidFill>
                        <a:latin typeface="Cambria Math" panose="02040503050406030204" pitchFamily="18" charset="0"/>
                      </a:rPr>
                      <m:t> </m:t>
                    </m:r>
                    <m:r>
                      <a:rPr lang="en-IN" sz="2400" i="1">
                        <a:solidFill>
                          <a:schemeClr val="tx1"/>
                        </a:solidFill>
                        <a:latin typeface="Cambria Math" panose="02040503050406030204" pitchFamily="18" charset="0"/>
                      </a:rPr>
                      <m:t>𝑋</m:t>
                    </m:r>
                  </m:oMath>
                </a14:m>
                <a:r>
                  <a:rPr lang="en-IN" sz="2400" dirty="0" smtClean="0">
                    <a:solidFill>
                      <a:schemeClr val="tx1"/>
                    </a:solidFill>
                    <a:latin typeface="+mj-lt"/>
                  </a:rPr>
                  <a:t> (i.e. </a:t>
                </a:r>
                <a14:m>
                  <m:oMath xmlns:m="http://schemas.openxmlformats.org/officeDocument/2006/math">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ℙ</m:t>
                        </m:r>
                      </m:e>
                      <m:sub>
                        <m:r>
                          <a:rPr lang="en-IN" sz="2400" i="1">
                            <a:solidFill>
                              <a:schemeClr val="tx1"/>
                            </a:solidFill>
                            <a:latin typeface="Cambria Math" panose="02040503050406030204" pitchFamily="18" charset="0"/>
                            <a:ea typeface="Cambria Math" panose="02040503050406030204" pitchFamily="18" charset="0"/>
                          </a:rPr>
                          <m:t>𝑋</m:t>
                        </m:r>
                        <m:r>
                          <a:rPr lang="en-IN" sz="2400" i="1">
                            <a:solidFill>
                              <a:schemeClr val="tx1"/>
                            </a:solidFill>
                            <a:latin typeface="Cambria Math" panose="02040503050406030204" pitchFamily="18" charset="0"/>
                            <a:ea typeface="Cambria Math" panose="02040503050406030204" pitchFamily="18" charset="0"/>
                          </a:rPr>
                          <m:t>|</m:t>
                        </m:r>
                        <m:r>
                          <a:rPr lang="en-IN" sz="2400" i="1">
                            <a:solidFill>
                              <a:schemeClr val="tx1"/>
                            </a:solidFill>
                            <a:latin typeface="Cambria Math" panose="02040503050406030204" pitchFamily="18" charset="0"/>
                            <a:ea typeface="Cambria Math" panose="02040503050406030204" pitchFamily="18" charset="0"/>
                          </a:rPr>
                          <m:t>𝑌</m:t>
                        </m:r>
                        <m:r>
                          <a:rPr lang="en-IN" sz="2400" i="1">
                            <a:solidFill>
                              <a:schemeClr val="tx1"/>
                            </a:solidFill>
                            <a:latin typeface="Cambria Math" panose="02040503050406030204" pitchFamily="18" charset="0"/>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𝑦</m:t>
                            </m:r>
                          </m:e>
                          <m:sub>
                            <m:r>
                              <a:rPr lang="en-IN" sz="2400" i="1">
                                <a:solidFill>
                                  <a:schemeClr val="tx1"/>
                                </a:solidFill>
                                <a:latin typeface="Cambria Math" panose="02040503050406030204" pitchFamily="18" charset="0"/>
                                <a:ea typeface="Cambria Math" panose="02040503050406030204" pitchFamily="18" charset="0"/>
                              </a:rPr>
                              <m:t>0</m:t>
                            </m:r>
                          </m:sub>
                        </m:sSub>
                      </m:sub>
                    </m:sSub>
                    <m:r>
                      <a:rPr lang="en-IN" sz="2400" i="1">
                        <a:solidFill>
                          <a:schemeClr val="tx1"/>
                        </a:solidFill>
                        <a:latin typeface="Cambria Math" panose="02040503050406030204" pitchFamily="18" charset="0"/>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panose="02040503050406030204" pitchFamily="18" charset="0"/>
                            <a:ea typeface="Cambria Math" panose="02040503050406030204" pitchFamily="18" charset="0"/>
                          </a:rPr>
                          <m:t>ℙ</m:t>
                        </m:r>
                      </m:e>
                      <m:sub>
                        <m:r>
                          <a:rPr lang="en-IN" sz="2400" i="1">
                            <a:solidFill>
                              <a:schemeClr val="tx1"/>
                            </a:solidFill>
                            <a:latin typeface="Cambria Math" panose="02040503050406030204" pitchFamily="18" charset="0"/>
                            <a:ea typeface="Cambria Math" panose="02040503050406030204" pitchFamily="18" charset="0"/>
                          </a:rPr>
                          <m:t>𝑋</m:t>
                        </m:r>
                      </m:sub>
                    </m:sSub>
                  </m:oMath>
                </a14:m>
                <a:r>
                  <a:rPr lang="en-IN" sz="2400" dirty="0" smtClean="0">
                    <a:solidFill>
                      <a:schemeClr val="tx1"/>
                    </a:solidFill>
                    <a:latin typeface="+mj-lt"/>
                  </a:rPr>
                  <a:t> for all </a:t>
                </a: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𝑦</m:t>
                        </m:r>
                      </m:e>
                      <m:sub>
                        <m:r>
                          <a:rPr lang="en-IN" sz="2400" b="0" i="1" smtClean="0">
                            <a:solidFill>
                              <a:schemeClr val="tx1"/>
                            </a:solidFill>
                            <a:latin typeface="Cambria Math" panose="02040503050406030204" pitchFamily="18" charset="0"/>
                          </a:rPr>
                          <m:t>0</m:t>
                        </m:r>
                      </m:sub>
                    </m:sSub>
                    <m:r>
                      <a:rPr lang="en-IN" sz="2400" b="0" i="1" smtClean="0">
                        <a:solidFill>
                          <a:schemeClr val="tx1"/>
                        </a:solidFill>
                        <a:latin typeface="Cambria Math" panose="02040503050406030204" pitchFamily="18" charset="0"/>
                      </a:rPr>
                      <m:t>∈</m:t>
                    </m:r>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𝑆</m:t>
                        </m:r>
                      </m:e>
                      <m:sub>
                        <m:r>
                          <a:rPr lang="en-IN" sz="2400" b="0" i="1" smtClean="0">
                            <a:solidFill>
                              <a:schemeClr val="tx1"/>
                            </a:solidFill>
                            <a:latin typeface="Cambria Math" panose="02040503050406030204" pitchFamily="18" charset="0"/>
                          </a:rPr>
                          <m:t>𝑋</m:t>
                        </m:r>
                      </m:sub>
                    </m:sSub>
                  </m:oMath>
                </a14:m>
                <a:r>
                  <a:rPr lang="en-IN" sz="2400" dirty="0" smtClean="0">
                    <a:solidFill>
                      <a:schemeClr val="tx1"/>
                    </a:solidFill>
                    <a:latin typeface="+mj-lt"/>
                  </a:rPr>
                  <a:t>) as well?</a:t>
                </a:r>
              </a:p>
              <a:p>
                <a:pPr algn="ctr"/>
                <a:r>
                  <a:rPr lang="en-IN" sz="2400" i="1" dirty="0" smtClean="0">
                    <a:solidFill>
                      <a:schemeClr val="tx1"/>
                    </a:solidFill>
                    <a:latin typeface="+mj-lt"/>
                  </a:rPr>
                  <a:t>Hint</a:t>
                </a:r>
                <a:r>
                  <a:rPr lang="en-IN" sz="2400" dirty="0" smtClean="0">
                    <a:solidFill>
                      <a:schemeClr val="tx1"/>
                    </a:solidFill>
                    <a:latin typeface="+mj-lt"/>
                  </a:rPr>
                  <a:t>: use the definition of independence </a:t>
                </a:r>
                <a:endParaRPr lang="en-IN" sz="2400" dirty="0">
                  <a:solidFill>
                    <a:schemeClr val="tx1"/>
                  </a:solidFill>
                  <a:latin typeface="+mj-lt"/>
                </a:endParaRPr>
              </a:p>
            </p:txBody>
          </p:sp>
        </mc:Choice>
        <mc:Fallback xmlns="">
          <p:sp>
            <p:nvSpPr>
              <p:cNvPr id="83" name="Rectangular Callout 82"/>
              <p:cNvSpPr>
                <a:spLocks noRot="1" noChangeAspect="1" noMove="1" noResize="1" noEditPoints="1" noAdjustHandles="1" noChangeArrowheads="1" noChangeShapeType="1" noTextEdit="1"/>
              </p:cNvSpPr>
              <p:nvPr/>
            </p:nvSpPr>
            <p:spPr>
              <a:xfrm>
                <a:off x="287256" y="2074951"/>
                <a:ext cx="9665464" cy="1419261"/>
              </a:xfrm>
              <a:prstGeom prst="wedgeRectCallout">
                <a:avLst>
                  <a:gd name="adj1" fmla="val 60464"/>
                  <a:gd name="adj2" fmla="val 41387"/>
                </a:avLst>
              </a:prstGeom>
              <a:blipFill>
                <a:blip r:embed="rId7"/>
                <a:stretch>
                  <a:fillRect b="-2929"/>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34309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par>
                          <p:cTn id="31" fill="hold">
                            <p:stCondLst>
                              <p:cond delay="0"/>
                            </p:stCondLst>
                            <p:childTnLst>
                              <p:par>
                                <p:cTn id="32" presetID="22" presetClass="entr" presetSubtype="2"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right)">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left)">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par>
                          <p:cTn id="49" fill="hold">
                            <p:stCondLst>
                              <p:cond delay="0"/>
                            </p:stCondLst>
                            <p:childTnLst>
                              <p:par>
                                <p:cTn id="50" presetID="22" presetClass="entr" presetSubtype="2" fill="hold" grpId="0" nodeType="after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wipe(right)">
                                      <p:cBhvr>
                                        <p:cTn id="5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83" grpId="0" uiExpand="1" animBg="1"/>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1937</TotalTime>
  <Words>1829</Words>
  <Application>Microsoft Office PowerPoint</Application>
  <PresentationFormat>Widescreen</PresentationFormat>
  <Paragraphs>435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Wingdings</vt:lpstr>
      <vt:lpstr>Metropolitan</vt:lpstr>
      <vt:lpstr>Probability Theory II</vt:lpstr>
      <vt:lpstr>Announcements</vt:lpstr>
      <vt:lpstr>Recap of Last Lecture</vt:lpstr>
      <vt:lpstr>Creating Events from Random Variables??</vt:lpstr>
      <vt:lpstr>Event Calculus</vt:lpstr>
      <vt:lpstr>Event Calculus</vt:lpstr>
      <vt:lpstr>Rules of Probability for Complex Events</vt:lpstr>
      <vt:lpstr>Rules of Conditional Probability</vt:lpstr>
      <vt:lpstr>Independence of Random Variables</vt:lpstr>
      <vt:lpstr>Conditional Independence</vt:lpstr>
      <vt:lpstr>Conditional Independence</vt:lpstr>
      <vt:lpstr>Conditional Independence</vt:lpstr>
      <vt:lpstr>Expectation of a Random Variable</vt:lpstr>
      <vt:lpstr>Rules of Expectation: Sum Rule</vt:lpstr>
      <vt:lpstr>Rules of Expectation: Scaling Rule</vt:lpstr>
      <vt:lpstr>Rules of Expectation</vt:lpstr>
      <vt:lpstr>Rules of Expectation: Product Rule</vt:lpstr>
      <vt:lpstr>Sample Mean</vt:lpstr>
      <vt:lpstr>Mode of a Random Variable</vt:lpstr>
      <vt:lpstr>Median of a Random Variable</vt:lpstr>
      <vt:lpstr>Variance</vt:lpstr>
      <vt:lpstr>Example</vt:lpstr>
      <vt:lpstr>Sample Variance</vt:lpstr>
      <vt:lpstr>Covariance </vt:lpstr>
      <vt:lpstr>Rules of Variance</vt:lpstr>
      <vt:lpstr>Rules of Covariance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dc:creator>
  <cp:lastModifiedBy>Purushottam Kar</cp:lastModifiedBy>
  <cp:revision>171</cp:revision>
  <dcterms:created xsi:type="dcterms:W3CDTF">2018-07-30T05:08:11Z</dcterms:created>
  <dcterms:modified xsi:type="dcterms:W3CDTF">2019-09-12T13:14:41Z</dcterms:modified>
</cp:coreProperties>
</file>