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8/31/2019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8/31/2019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8/31/2019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8/31/2019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8/31/2019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Probabilistic ML</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Last Lecture</a:t>
            </a:r>
            <a:endParaRPr lang="en-US" dirty="0"/>
          </a:p>
        </p:txBody>
      </p:sp>
      <p:sp>
        <p:nvSpPr>
          <p:cNvPr id="3" name="Content Placeholder 2"/>
          <p:cNvSpPr>
            <a:spLocks noGrp="1"/>
          </p:cNvSpPr>
          <p:nvPr>
            <p:ph idx="1"/>
          </p:nvPr>
        </p:nvSpPr>
        <p:spPr/>
        <p:txBody>
          <a:bodyPr/>
          <a:lstStyle/>
          <a:p>
            <a:r>
              <a:rPr lang="en-US" dirty="0" smtClean="0"/>
              <a:t>Creating events from random variables and vice versa: indicator </a:t>
            </a:r>
            <a:r>
              <a:rPr lang="en-US" dirty="0" err="1" smtClean="0"/>
              <a:t>r.v</a:t>
            </a:r>
            <a:r>
              <a:rPr lang="en-US" dirty="0" smtClean="0"/>
              <a:t>.</a:t>
            </a:r>
          </a:p>
          <a:p>
            <a:r>
              <a:rPr lang="en-US" dirty="0" smtClean="0"/>
              <a:t>Union, intersection, complement of events, de Morgan’s Laws</a:t>
            </a:r>
          </a:p>
          <a:p>
            <a:r>
              <a:rPr lang="en-US" dirty="0" smtClean="0"/>
              <a:t>Calculating probabilities of union/intersection/complement of events</a:t>
            </a:r>
          </a:p>
          <a:p>
            <a:r>
              <a:rPr lang="en-US" dirty="0" smtClean="0"/>
              <a:t>Independence, conditional independence</a:t>
            </a:r>
          </a:p>
          <a:p>
            <a:r>
              <a:rPr lang="en-US" dirty="0" smtClean="0"/>
              <a:t>Expectation, Mode, Median, (co)Variance: empirical counterparts</a:t>
            </a:r>
          </a:p>
          <a:p>
            <a:r>
              <a:rPr lang="en-US" dirty="0" smtClean="0"/>
              <a:t>Rules of expectation: sum (linearity of expectation), product, LOTUS</a:t>
            </a:r>
          </a:p>
          <a:p>
            <a:r>
              <a:rPr lang="en-US" dirty="0" smtClean="0"/>
              <a:t>Rules of (co)variance: sum, shift, scaling</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Blah</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smtClean="0"/>
                  <a:t>The notation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oMath>
                </a14:m>
                <a:r>
                  <a:rPr lang="en-IN" dirty="0" smtClean="0"/>
                  <a:t> is used to express how one quantity behaves when some other quantities are fixed to some given values</a:t>
                </a:r>
              </a:p>
              <a:p>
                <a:r>
                  <a:rPr lang="en-IN" dirty="0" smtClean="0"/>
                  <a:t>These “other” quantities could be random variables themselves, or even constants. Sometimes we condition just to clarify exactly what those constants are</a:t>
                </a:r>
              </a:p>
              <a:p>
                <a:pPr lvl="2"/>
                <a:r>
                  <a:rPr lang="en-IN" dirty="0" smtClean="0"/>
                  <a:t>For example we could ask, what is the probability of me misclassifying a test data point </a:t>
                </a:r>
                <a14:m>
                  <m:oMath xmlns:m="http://schemas.openxmlformats.org/officeDocument/2006/math">
                    <m:d>
                      <m:dPr>
                        <m:ctrlPr>
                          <a:rPr lang="en-IN" b="0" i="1" smtClean="0">
                            <a:latin typeface="Cambria Math" panose="02040503050406030204" pitchFamily="18" charset="0"/>
                          </a:rPr>
                        </m:ctrlPr>
                      </m:dPr>
                      <m:e>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𝒟</m:t>
                    </m:r>
                  </m:oMath>
                </a14:m>
                <a:r>
                  <a:rPr lang="en-IN" dirty="0" smtClean="0"/>
                  <a:t> if I use a model </a:t>
                </a:r>
                <a14:m>
                  <m:oMath xmlns:m="http://schemas.openxmlformats.org/officeDocument/2006/math">
                    <m:r>
                      <a:rPr lang="en-IN" b="1" i="0" smtClean="0">
                        <a:latin typeface="Cambria Math" panose="02040503050406030204" pitchFamily="18" charset="0"/>
                      </a:rPr>
                      <m:t>𝐰</m:t>
                    </m:r>
                  </m:oMath>
                </a14:m>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b="0" i="1" smtClean="0">
                                <a:latin typeface="Cambria Math" panose="02040503050406030204" pitchFamily="18" charset="0"/>
                                <a:ea typeface="Cambria Math" panose="02040503050406030204" pitchFamily="18" charset="0"/>
                              </a:rPr>
                              <m:t>⊤</m:t>
                            </m:r>
                          </m:sup>
                        </m:sSup>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&lt;0 | </m:t>
                        </m:r>
                        <m:r>
                          <a:rPr lang="en-IN" b="1" i="0" smtClean="0">
                            <a:latin typeface="Cambria Math" panose="02040503050406030204" pitchFamily="18" charset="0"/>
                            <a:ea typeface="Cambria Math" panose="02040503050406030204" pitchFamily="18" charset="0"/>
                          </a:rPr>
                          <m:t>𝐰</m:t>
                        </m:r>
                      </m:e>
                    </m:d>
                  </m:oMath>
                </a14:m>
                <a:endParaRPr lang="en-IN" dirty="0" smtClean="0"/>
              </a:p>
              <a:p>
                <a:pPr lvl="2"/>
                <a:r>
                  <a:rPr lang="en-IN" dirty="0" smtClean="0"/>
                  <a:t>Here </a:t>
                </a:r>
                <a14:m>
                  <m:oMath xmlns:m="http://schemas.openxmlformats.org/officeDocument/2006/math">
                    <m:r>
                      <a:rPr lang="en-IN" b="1" i="0" smtClean="0">
                        <a:latin typeface="Cambria Math" panose="02040503050406030204" pitchFamily="18" charset="0"/>
                      </a:rPr>
                      <m:t>𝐰</m:t>
                    </m:r>
                  </m:oMath>
                </a14:m>
                <a:r>
                  <a:rPr lang="en-IN" dirty="0" smtClean="0"/>
                  <a:t> is not a random variable (it could be in other settings but here it is not)</a:t>
                </a:r>
              </a:p>
              <a:p>
                <a:r>
                  <a:rPr lang="en-IN" dirty="0" smtClean="0"/>
                  <a:t>We previously saw conditional probabilities </a:t>
                </a:r>
                <a14:m>
                  <m:oMath xmlns:m="http://schemas.openxmlformats.org/officeDocument/2006/math">
                    <m:r>
                      <a:rPr lang="en-IN" sz="2400" i="1" smtClean="0">
                        <a:latin typeface="Cambria Math" panose="02040503050406030204" pitchFamily="18" charset="0"/>
                        <a:ea typeface="Cambria Math" panose="02040503050406030204" pitchFamily="18" charset="0"/>
                      </a:rPr>
                      <m:t>ℙ</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𝑋</m:t>
                        </m:r>
                        <m:r>
                          <a:rPr lang="en-IN" sz="2400" b="0" i="1" smtClean="0">
                            <a:latin typeface="Cambria Math" panose="02040503050406030204" pitchFamily="18" charset="0"/>
                            <a:ea typeface="Cambria Math" panose="02040503050406030204" pitchFamily="18" charset="0"/>
                          </a:rPr>
                          <m:t>=1 | </m:t>
                        </m:r>
                        <m:r>
                          <a:rPr lang="en-IN" sz="2400" b="0" i="1" smtClean="0">
                            <a:latin typeface="Cambria Math" panose="02040503050406030204" pitchFamily="18" charset="0"/>
                            <a:ea typeface="Cambria Math" panose="02040503050406030204" pitchFamily="18" charset="0"/>
                          </a:rPr>
                          <m:t>𝑌</m:t>
                        </m:r>
                        <m:r>
                          <a:rPr lang="en-IN" sz="2400" b="0" i="1" smtClean="0">
                            <a:latin typeface="Cambria Math" panose="02040503050406030204" pitchFamily="18" charset="0"/>
                            <a:ea typeface="Cambria Math" panose="02040503050406030204" pitchFamily="18" charset="0"/>
                          </a:rPr>
                          <m:t>=2</m:t>
                        </m:r>
                      </m:e>
                    </m:d>
                    <m:r>
                      <a:rPr lang="en-IN" sz="2400" b="0" i="1" smtClean="0">
                        <a:latin typeface="Cambria Math" panose="02040503050406030204" pitchFamily="18" charset="0"/>
                        <a:ea typeface="Cambria Math" panose="02040503050406030204" pitchFamily="18" charset="0"/>
                      </a:rPr>
                      <m:t>=</m:t>
                    </m:r>
                  </m:oMath>
                </a14:m>
                <a:r>
                  <a:rPr lang="en-IN" sz="2400" dirty="0" smtClean="0"/>
                  <a:t> </a:t>
                </a:r>
                <a14:m>
                  <m:oMath xmlns:m="http://schemas.openxmlformats.org/officeDocument/2006/math">
                    <m:f>
                      <m:fPr>
                        <m:ctrlPr>
                          <a:rPr lang="en-IN" sz="3600" b="0" i="1" dirty="0" smtClean="0">
                            <a:latin typeface="Cambria Math" panose="02040503050406030204" pitchFamily="18" charset="0"/>
                          </a:rPr>
                        </m:ctrlPr>
                      </m:fPr>
                      <m:num>
                        <m:r>
                          <a:rPr lang="en-IN" sz="3600" i="1">
                            <a:latin typeface="Cambria Math" panose="02040503050406030204" pitchFamily="18" charset="0"/>
                            <a:ea typeface="Cambria Math" panose="02040503050406030204" pitchFamily="18" charset="0"/>
                          </a:rPr>
                          <m:t>ℙ</m:t>
                        </m:r>
                        <m:d>
                          <m:dPr>
                            <m:begChr m:val="["/>
                            <m:endChr m:val="]"/>
                            <m:ctrlPr>
                              <a:rPr lang="en-IN" sz="3600" i="1">
                                <a:latin typeface="Cambria Math" panose="02040503050406030204" pitchFamily="18" charset="0"/>
                                <a:ea typeface="Cambria Math" panose="02040503050406030204" pitchFamily="18" charset="0"/>
                              </a:rPr>
                            </m:ctrlPr>
                          </m:dPr>
                          <m:e>
                            <m:r>
                              <a:rPr lang="en-IN" sz="3600" i="1">
                                <a:latin typeface="Cambria Math" panose="02040503050406030204" pitchFamily="18" charset="0"/>
                                <a:ea typeface="Cambria Math" panose="02040503050406030204" pitchFamily="18" charset="0"/>
                              </a:rPr>
                              <m:t>𝑋</m:t>
                            </m:r>
                            <m:r>
                              <a:rPr lang="en-IN" sz="3600" i="1">
                                <a:latin typeface="Cambria Math" panose="02040503050406030204" pitchFamily="18" charset="0"/>
                                <a:ea typeface="Cambria Math" panose="02040503050406030204" pitchFamily="18" charset="0"/>
                              </a:rPr>
                              <m:t>=1,</m:t>
                            </m:r>
                            <m:r>
                              <a:rPr lang="en-IN" sz="3600" i="1">
                                <a:latin typeface="Cambria Math" panose="02040503050406030204" pitchFamily="18" charset="0"/>
                                <a:ea typeface="Cambria Math" panose="02040503050406030204" pitchFamily="18" charset="0"/>
                              </a:rPr>
                              <m:t>𝑌</m:t>
                            </m:r>
                            <m:r>
                              <a:rPr lang="en-IN" sz="3600" i="1">
                                <a:latin typeface="Cambria Math" panose="02040503050406030204" pitchFamily="18" charset="0"/>
                                <a:ea typeface="Cambria Math" panose="02040503050406030204" pitchFamily="18" charset="0"/>
                              </a:rPr>
                              <m:t>=2</m:t>
                            </m:r>
                          </m:e>
                        </m:d>
                      </m:num>
                      <m:den>
                        <m:r>
                          <a:rPr lang="en-IN" sz="3600" i="1">
                            <a:latin typeface="Cambria Math" panose="02040503050406030204" pitchFamily="18" charset="0"/>
                            <a:ea typeface="Cambria Math" panose="02040503050406030204" pitchFamily="18" charset="0"/>
                          </a:rPr>
                          <m:t>ℙ</m:t>
                        </m:r>
                        <m:d>
                          <m:dPr>
                            <m:begChr m:val="["/>
                            <m:endChr m:val="]"/>
                            <m:ctrlPr>
                              <a:rPr lang="en-IN" sz="3600" i="1">
                                <a:latin typeface="Cambria Math" panose="02040503050406030204" pitchFamily="18" charset="0"/>
                                <a:ea typeface="Cambria Math" panose="02040503050406030204" pitchFamily="18" charset="0"/>
                              </a:rPr>
                            </m:ctrlPr>
                          </m:dPr>
                          <m:e>
                            <m:r>
                              <a:rPr lang="en-IN" sz="3600" i="1">
                                <a:latin typeface="Cambria Math" panose="02040503050406030204" pitchFamily="18" charset="0"/>
                                <a:ea typeface="Cambria Math" panose="02040503050406030204" pitchFamily="18" charset="0"/>
                              </a:rPr>
                              <m:t>𝑌</m:t>
                            </m:r>
                            <m:r>
                              <a:rPr lang="en-IN" sz="3600" i="1">
                                <a:latin typeface="Cambria Math" panose="02040503050406030204" pitchFamily="18" charset="0"/>
                                <a:ea typeface="Cambria Math" panose="02040503050406030204" pitchFamily="18" charset="0"/>
                              </a:rPr>
                              <m:t>=2</m:t>
                            </m:r>
                          </m:e>
                        </m:d>
                      </m:den>
                    </m:f>
                  </m:oMath>
                </a14:m>
                <a:endParaRPr lang="en-IN" dirty="0" smtClean="0"/>
              </a:p>
              <a:p>
                <a:r>
                  <a:rPr lang="en-IN" dirty="0" smtClean="0"/>
                  <a:t>Let us see other quantities that can be defined conditionally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35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399310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Blah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106458" cy="5300823"/>
              </a:xfrm>
            </p:spPr>
            <p:txBody>
              <a:bodyPr/>
              <a:lstStyle/>
              <a:p>
                <a:r>
                  <a:rPr lang="en-IN" dirty="0" smtClean="0"/>
                  <a:t>Conditional Expectation </a:t>
                </a:r>
                <a14:m>
                  <m:oMath xmlns:m="http://schemas.openxmlformats.org/officeDocument/2006/math">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sub>
                      <m:sup/>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e>
                    </m:nary>
                  </m:oMath>
                </a14:m>
                <a:endParaRPr lang="en-IN" dirty="0" smtClean="0"/>
              </a:p>
              <a:p>
                <a:r>
                  <a:rPr lang="en-IN" dirty="0" smtClean="0"/>
                  <a:t>Conditional Variance </a:t>
                </a:r>
                <a14:m>
                  <m:oMath xmlns:m="http://schemas.openxmlformats.org/officeDocument/2006/math">
                    <m:r>
                      <a:rPr lang="en-IN"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oMath>
                </a14:m>
                <a:r>
                  <a:rPr lang="en-IN" dirty="0" smtClean="0"/>
                  <a:t> where we have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0</m:t>
                            </m:r>
                          </m:sub>
                        </m:sSub>
                      </m:e>
                    </m:d>
                  </m:oMath>
                </a14:m>
                <a:endParaRPr lang="en-IN" dirty="0" smtClean="0"/>
              </a:p>
              <a:p>
                <a:r>
                  <a:rPr lang="en-IN" dirty="0" smtClean="0"/>
                  <a:t>Conditional Covariance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Cov</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i="1" dirty="0" smtClean="0">
                  <a:latin typeface="Cambria Math" panose="02040503050406030204" pitchFamily="18" charset="0"/>
                  <a:ea typeface="Cambria Math" panose="02040503050406030204" pitchFamily="18" charset="0"/>
                </a:endParaRPr>
              </a:p>
              <a:p>
                <a14:m>
                  <m:oMath xmlns:m="http://schemas.openxmlformats.org/officeDocument/2006/math">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𝜇</m:t>
                                </m:r>
                              </m:e>
                              <m:sub>
                                <m:r>
                                  <a:rPr lang="en-IN" b="0" i="1" smtClean="0">
                                    <a:latin typeface="Cambria Math" panose="02040503050406030204" pitchFamily="18" charset="0"/>
                                    <a:ea typeface="Cambria Math" panose="02040503050406030204" pitchFamily="18" charset="0"/>
                                  </a:rPr>
                                  <m:t>𝑋</m:t>
                                </m:r>
                              </m:sub>
                            </m:sSub>
                          </m:e>
                        </m:d>
                        <m:r>
                          <a:rPr lang="en-IN" i="1">
                            <a:latin typeface="Cambria Math" panose="02040503050406030204" pitchFamily="18" charset="0"/>
                            <a:ea typeface="Cambria Math" panose="02040503050406030204" pitchFamily="18" charset="0"/>
                          </a:rPr>
                          <m:t>⋅</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𝜇</m:t>
                                </m:r>
                              </m:e>
                              <m:sub>
                                <m:r>
                                  <a:rPr lang="en-IN" b="0" i="1" smtClean="0">
                                    <a:latin typeface="Cambria Math" panose="02040503050406030204" pitchFamily="18" charset="0"/>
                                    <a:ea typeface="Cambria Math" panose="02040503050406030204" pitchFamily="18" charset="0"/>
                                  </a:rPr>
                                  <m:t>𝑌</m:t>
                                </m:r>
                              </m:sub>
                            </m:sSub>
                          </m:e>
                        </m:d>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𝑋𝑌</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𝜇</m:t>
                        </m:r>
                      </m:e>
                      <m:sub>
                        <m:r>
                          <a:rPr lang="en-IN" b="0" i="1" smtClean="0">
                            <a:latin typeface="Cambria Math" panose="02040503050406030204" pitchFamily="18" charset="0"/>
                            <a:ea typeface="Cambria Math" panose="02040503050406030204" pitchFamily="18" charset="0"/>
                          </a:rPr>
                          <m:t>𝑋</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𝜇</m:t>
                        </m:r>
                      </m:e>
                      <m:sub>
                        <m:r>
                          <a:rPr lang="en-IN" b="0" i="1" smtClean="0">
                            <a:latin typeface="Cambria Math" panose="02040503050406030204" pitchFamily="18" charset="0"/>
                            <a:ea typeface="Cambria Math" panose="02040503050406030204" pitchFamily="18" charset="0"/>
                          </a:rPr>
                          <m:t>𝑌</m:t>
                        </m:r>
                      </m:sub>
                    </m:sSub>
                  </m:oMath>
                </a14:m>
                <a:r>
                  <a:rPr lang="en-IN" dirty="0" smtClean="0"/>
                  <a:t> where </a:t>
                </a:r>
                <a14:m>
                  <m:oMath xmlns:m="http://schemas.openxmlformats.org/officeDocument/2006/math">
                    <m:sSub>
                      <m:sSubPr>
                        <m:ctrlPr>
                          <a:rPr lang="en-IN" b="0" i="1" smtClean="0">
                            <a:latin typeface="Cambria Math" panose="02040503050406030204" pitchFamily="18" charset="0"/>
                          </a:rPr>
                        </m:ctrlPr>
                      </m:sSubPr>
                      <m:e>
                        <m:r>
                          <a:rPr lang="en-IN" i="1">
                            <a:latin typeface="Cambria Math" panose="02040503050406030204" pitchFamily="18" charset="0"/>
                          </a:rPr>
                          <m:t>𝜇</m:t>
                        </m:r>
                      </m:e>
                      <m:sub>
                        <m:r>
                          <a:rPr lang="en-IN" b="0" i="1" smtClean="0">
                            <a:latin typeface="Cambria Math" panose="02040503050406030204" pitchFamily="18" charset="0"/>
                          </a:rPr>
                          <m:t>𝑋</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oMath>
                </a14:m>
                <a:r>
                  <a:rPr lang="en-IN" dirty="0" smtClean="0"/>
                  <a: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𝜇</m:t>
                        </m:r>
                      </m:e>
                      <m:sub>
                        <m:r>
                          <a:rPr lang="en-IN" b="0" i="1" smtClean="0">
                            <a:latin typeface="Cambria Math" panose="02040503050406030204" pitchFamily="18" charset="0"/>
                          </a:rPr>
                          <m:t>𝑌</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dirty="0" smtClean="0"/>
              </a:p>
              <a:p>
                <a:r>
                  <a:rPr lang="en-IN" dirty="0" smtClean="0"/>
                  <a:t>Conditional Mode </a:t>
                </a:r>
                <a14:m>
                  <m:oMath xmlns:m="http://schemas.openxmlformats.org/officeDocument/2006/math">
                    <m:r>
                      <m:rPr>
                        <m:sty m:val="p"/>
                      </m:rPr>
                      <a:rPr lang="en-IN" b="0" i="0" smtClean="0">
                        <a:latin typeface="Cambria Math" panose="02040503050406030204" pitchFamily="18" charset="0"/>
                      </a:rPr>
                      <m:t>mode</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 </m:t>
                        </m:r>
                      </m:e>
                    </m:d>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0</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lim>
                            </m:limLow>
                          </m:fName>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e>
                        </m:func>
                      </m:e>
                    </m:func>
                  </m:oMath>
                </a14:m>
                <a:endParaRPr lang="en-IN" dirty="0" smtClean="0"/>
              </a:p>
              <a:p>
                <a:r>
                  <a:rPr lang="en-IN" dirty="0" smtClean="0"/>
                  <a:t>Similarly we can define conditional median </a:t>
                </a:r>
                <a:r>
                  <a:rPr lang="en-IN" dirty="0" err="1" smtClean="0"/>
                  <a:t>etc</a:t>
                </a:r>
                <a:r>
                  <a:rPr lang="en-IN" dirty="0" smtClean="0"/>
                  <a:t> but not very popular</a:t>
                </a:r>
              </a:p>
              <a:p>
                <a:r>
                  <a:rPr lang="en-IN" b="1" dirty="0" smtClean="0"/>
                  <a:t>Note</a:t>
                </a:r>
                <a:r>
                  <a:rPr lang="en-IN" dirty="0" smtClean="0"/>
                  <a:t>: these rules do not require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oMath>
                </a14:m>
                <a:r>
                  <a:rPr lang="en-IN" dirty="0" smtClean="0"/>
                  <a:t> to be independent at 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106458" cy="5300823"/>
              </a:xfrm>
              <a:blipFill>
                <a:blip r:embed="rId2"/>
                <a:stretch>
                  <a:fillRect l="-554" t="-2529" r="-1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19062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Blah</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smtClean="0"/>
                  <a:t>Rules of expectation (sum, scaling, LOTUS, product) all continue to hold even with conditional except that all expectation are conditional</a:t>
                </a:r>
              </a:p>
              <a:p>
                <a:pPr lvl="1"/>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dirty="0" smtClean="0"/>
              </a:p>
              <a:p>
                <a:pPr lvl="1"/>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dirty="0" smtClean="0"/>
              </a:p>
              <a:p>
                <a:pPr lvl="1"/>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𝑔</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i="1">
                                <a:latin typeface="Cambria Math" panose="02040503050406030204" pitchFamily="18" charset="0"/>
                                <a:ea typeface="Cambria Math" panose="02040503050406030204" pitchFamily="18" charset="0"/>
                              </a:rPr>
                              <m:t>𝑋</m:t>
                            </m:r>
                          </m:sub>
                        </m:sSub>
                      </m:sub>
                      <m:sup/>
                      <m:e>
                        <m:r>
                          <a:rPr lang="en-IN" i="1">
                            <a:latin typeface="Cambria Math" panose="02040503050406030204" pitchFamily="18" charset="0"/>
                            <a:ea typeface="Cambria Math" panose="02040503050406030204" pitchFamily="18" charset="0"/>
                          </a:rPr>
                          <m:t>𝑔</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e>
                    </m:nary>
                  </m:oMath>
                </a14:m>
                <a:endParaRPr lang="en-IN" dirty="0" smtClean="0"/>
              </a:p>
              <a:p>
                <a:pPr lvl="1"/>
                <a:r>
                  <a:rPr lang="en-IN" dirty="0" smtClean="0"/>
                  <a:t>If </a:t>
                </a:r>
                <a14:m>
                  <m:oMath xmlns:m="http://schemas.openxmlformats.org/officeDocument/2006/math">
                    <m:r>
                      <a:rPr lang="en-IN" i="1">
                        <a:solidFill>
                          <a:schemeClr val="tx1"/>
                        </a:solidFill>
                        <a:latin typeface="Cambria Math" panose="02040503050406030204" pitchFamily="18" charset="0"/>
                      </a:rPr>
                      <m:t>𝑋</m:t>
                    </m:r>
                    <m:r>
                      <m:rPr>
                        <m:nor/>
                      </m:rPr>
                      <a:rPr lang="en-IN">
                        <a:solidFill>
                          <a:schemeClr val="tx1"/>
                        </a:solidFill>
                        <a:latin typeface="Cambria Math" panose="02040503050406030204" pitchFamily="18" charset="0"/>
                      </a:rPr>
                      <m:t> </m:t>
                    </m:r>
                    <m:r>
                      <m:rPr>
                        <m:nor/>
                      </m:rPr>
                      <a:rPr lang="en-IN">
                        <a:solidFill>
                          <a:schemeClr val="tx1"/>
                        </a:solidFill>
                      </a:rPr>
                      <m:t>⫫</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𝑌</m:t>
                    </m:r>
                    <m:r>
                      <a:rPr lang="en-IN" i="1">
                        <a:solidFill>
                          <a:schemeClr val="tx1"/>
                        </a:solidFill>
                        <a:latin typeface="Cambria Math" panose="02040503050406030204" pitchFamily="18" charset="0"/>
                      </a:rPr>
                      <m:t> | </m:t>
                    </m:r>
                    <m:r>
                      <a:rPr lang="en-IN" i="1">
                        <a:solidFill>
                          <a:schemeClr val="tx1"/>
                        </a:solidFill>
                        <a:latin typeface="Cambria Math" panose="02040503050406030204" pitchFamily="18" charset="0"/>
                      </a:rPr>
                      <m:t>𝑍</m:t>
                    </m:r>
                  </m:oMath>
                </a14:m>
                <a:r>
                  <a:rPr lang="en-IN" dirty="0" smtClean="0"/>
                  <a:t> then </a:t>
                </a:r>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dirty="0" smtClean="0"/>
              </a:p>
              <a:p>
                <a:r>
                  <a:rPr lang="en-IN" dirty="0" smtClean="0"/>
                  <a:t>Rules of variance and covariance also continue to hold if we systematically condition all expressions involved in those rules</a:t>
                </a:r>
              </a:p>
              <a:p>
                <a:r>
                  <a:rPr lang="en-IN" b="1" dirty="0" smtClean="0"/>
                  <a:t>Note</a:t>
                </a:r>
                <a:r>
                  <a:rPr lang="en-IN" dirty="0" smtClean="0"/>
                  <a:t>: conditioning must be the same everywhere, i.e. may happen that</a:t>
                </a:r>
                <a:endParaRPr lang="en-IN" dirty="0"/>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smtClean="0">
                                  <a:solidFill>
                                    <a:schemeClr val="accent1"/>
                                  </a:solidFill>
                                  <a:latin typeface="Cambria Math" panose="02040503050406030204" pitchFamily="18" charset="0"/>
                                  <a:ea typeface="Cambria Math" panose="02040503050406030204" pitchFamily="18" charset="0"/>
                                </a:rPr>
                              </m:ctrlPr>
                            </m:sSubPr>
                            <m:e>
                              <m:r>
                                <a:rPr lang="en-IN" i="1">
                                  <a:solidFill>
                                    <a:schemeClr val="accent1"/>
                                  </a:solidFill>
                                  <a:latin typeface="Cambria Math" panose="02040503050406030204" pitchFamily="18" charset="0"/>
                                  <a:ea typeface="Cambria Math" panose="02040503050406030204" pitchFamily="18" charset="0"/>
                                </a:rPr>
                                <m:t>𝑧</m:t>
                              </m:r>
                            </m:e>
                            <m:sub>
                              <m:r>
                                <a:rPr lang="en-IN" i="1">
                                  <a:solidFill>
                                    <a:schemeClr val="accent1"/>
                                  </a:solidFill>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smtClean="0">
                                  <a:solidFill>
                                    <a:srgbClr val="00B050"/>
                                  </a:solidFill>
                                  <a:latin typeface="Cambria Math" panose="02040503050406030204" pitchFamily="18" charset="0"/>
                                  <a:ea typeface="Cambria Math" panose="02040503050406030204" pitchFamily="18" charset="0"/>
                                </a:rPr>
                              </m:ctrlPr>
                            </m:sSubPr>
                            <m:e>
                              <m:r>
                                <a:rPr lang="en-IN" i="1">
                                  <a:solidFill>
                                    <a:srgbClr val="00B050"/>
                                  </a:solidFill>
                                  <a:latin typeface="Cambria Math" panose="02040503050406030204" pitchFamily="18" charset="0"/>
                                  <a:ea typeface="Cambria Math" panose="02040503050406030204" pitchFamily="18" charset="0"/>
                                </a:rPr>
                                <m:t>𝑧</m:t>
                              </m:r>
                            </m:e>
                            <m:sub>
                              <m:r>
                                <a:rPr lang="en-IN" b="0" i="1" smtClean="0">
                                  <a:solidFill>
                                    <a:srgbClr val="00B050"/>
                                  </a:solidFill>
                                  <a:latin typeface="Cambria Math" panose="02040503050406030204" pitchFamily="18" charset="0"/>
                                  <a:ea typeface="Cambria Math" panose="02040503050406030204" pitchFamily="18" charset="0"/>
                                </a:rPr>
                                <m:t>1</m:t>
                              </m:r>
                            </m:sub>
                          </m:sSub>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smtClean="0">
                                  <a:solidFill>
                                    <a:schemeClr val="accent3"/>
                                  </a:solidFill>
                                  <a:latin typeface="Cambria Math" panose="02040503050406030204" pitchFamily="18" charset="0"/>
                                  <a:ea typeface="Cambria Math" panose="02040503050406030204" pitchFamily="18" charset="0"/>
                                </a:rPr>
                              </m:ctrlPr>
                            </m:sSubPr>
                            <m:e>
                              <m:r>
                                <a:rPr lang="en-IN" i="1">
                                  <a:solidFill>
                                    <a:schemeClr val="accent3"/>
                                  </a:solidFill>
                                  <a:latin typeface="Cambria Math" panose="02040503050406030204" pitchFamily="18" charset="0"/>
                                  <a:ea typeface="Cambria Math" panose="02040503050406030204" pitchFamily="18" charset="0"/>
                                </a:rPr>
                                <m:t>𝑧</m:t>
                              </m:r>
                            </m:e>
                            <m:sub>
                              <m:r>
                                <a:rPr lang="en-IN" b="0" i="1" smtClean="0">
                                  <a:solidFill>
                                    <a:schemeClr val="accent3"/>
                                  </a:solidFill>
                                  <a:latin typeface="Cambria Math" panose="02040503050406030204" pitchFamily="18" charset="0"/>
                                  <a:ea typeface="Cambria Math" panose="02040503050406030204" pitchFamily="18" charset="0"/>
                                </a:rPr>
                                <m:t>2</m:t>
                              </m:r>
                            </m:sub>
                          </m:sSub>
                        </m:e>
                      </m:d>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Tree>
    <p:extLst>
      <p:ext uri="{BB962C8B-B14F-4D97-AF65-F5344CB8AC3E}">
        <p14:creationId xmlns:p14="http://schemas.microsoft.com/office/powerpoint/2010/main" val="248433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ML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Till now we have mostly ML techniques that assign a label for every data point (label </a:t>
                </a:r>
                <a14:m>
                  <m:oMath xmlns:m="http://schemas.openxmlformats.org/officeDocument/2006/math">
                    <m:r>
                      <a:rPr lang="en-IN" b="0" i="1" smtClean="0">
                        <a:latin typeface="Cambria Math" panose="02040503050406030204" pitchFamily="18" charset="0"/>
                      </a:rPr>
                      <m:t>∈±1</m:t>
                    </m:r>
                  </m:oMath>
                </a14:m>
                <a:r>
                  <a:rPr lang="en-IN" dirty="0" smtClean="0"/>
                  <a:t> for binary classification,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oMath>
                </a14:m>
                <a:r>
                  <a:rPr lang="en-IN" dirty="0" smtClean="0"/>
                  <a:t> for multiclass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smtClean="0"/>
                  <a:t> for regression </a:t>
                </a:r>
                <a:r>
                  <a:rPr lang="en-IN" dirty="0" err="1" smtClean="0"/>
                  <a:t>etc</a:t>
                </a:r>
                <a:r>
                  <a:rPr lang="en-IN" dirty="0" smtClean="0"/>
                  <a:t>)</a:t>
                </a:r>
              </a:p>
              <a:p>
                <a:pPr lvl="2"/>
                <a:r>
                  <a:rPr lang="en-US" dirty="0" err="1" smtClean="0"/>
                  <a:t>LwP</a:t>
                </a:r>
                <a:r>
                  <a:rPr lang="en-US" dirty="0" smtClean="0"/>
                  <a:t>, </a:t>
                </a:r>
                <a:r>
                  <a:rPr lang="en-US" dirty="0" err="1" smtClean="0"/>
                  <a:t>kNN</a:t>
                </a:r>
                <a:r>
                  <a:rPr lang="en-US" dirty="0" smtClean="0"/>
                  <a:t>, DT, linear models</a:t>
                </a:r>
                <a:endParaRPr lang="en-IN" dirty="0" smtClean="0"/>
              </a:p>
              <a:p>
                <a:r>
                  <a:rPr lang="en-IN" dirty="0" smtClean="0"/>
                  <a:t>Probabilistic ML techniques, given a data point, do not output a single label, they instead output a distribution over all possible labels</a:t>
                </a:r>
              </a:p>
              <a:p>
                <a:pPr lvl="2"/>
                <a:r>
                  <a:rPr lang="en-IN" dirty="0" smtClean="0"/>
                  <a:t>For binary 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r>
                  <a:rPr lang="en-IN" dirty="0" smtClean="0"/>
                  <a:t>, for multiclassification, output a PMF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r>
                          <a:rPr lang="en-IN" b="0" i="1" smtClean="0">
                            <a:latin typeface="Cambria Math" panose="02040503050406030204" pitchFamily="18" charset="0"/>
                          </a:rPr>
                          <m:t>𝐶</m:t>
                        </m:r>
                      </m:e>
                    </m:d>
                  </m:oMath>
                </a14:m>
                <a:r>
                  <a:rPr lang="en-IN" dirty="0" smtClean="0"/>
                  <a:t>, for regression … wait for another lecture</a:t>
                </a:r>
              </a:p>
              <a:p>
                <a:pPr lvl="2"/>
                <a:r>
                  <a:rPr lang="en-US" dirty="0" smtClean="0"/>
                  <a:t>The probability of a label in the output PMF indicates how likely does the ML model think that label is the correct one for that data point</a:t>
                </a:r>
              </a:p>
              <a:p>
                <a:pPr lvl="2"/>
                <a:r>
                  <a:rPr lang="en-US" b="1" dirty="0" smtClean="0"/>
                  <a:t>Warning</a:t>
                </a:r>
                <a:r>
                  <a:rPr lang="en-US" dirty="0" smtClean="0"/>
                  <a:t>: a new (possibly different) PMF is output for every data point. The support of the PMF is all possible labels (even very unlikely ones are included)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36459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ML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73437" cy="5746376"/>
              </a:xfrm>
            </p:spPr>
            <p:txBody>
              <a:bodyPr/>
              <a:lstStyle/>
              <a:p>
                <a:r>
                  <a:rPr lang="en-IN" dirty="0" smtClean="0"/>
                  <a:t>Say we have somehow learnt a PML model </a:t>
                </a:r>
                <a14:m>
                  <m:oMath xmlns:m="http://schemas.openxmlformats.org/officeDocument/2006/math">
                    <m:r>
                      <a:rPr lang="en-IN" b="1" i="0" smtClean="0">
                        <a:latin typeface="Cambria Math" panose="02040503050406030204" pitchFamily="18" charset="0"/>
                      </a:rPr>
                      <m:t>𝐰</m:t>
                    </m:r>
                  </m:oMath>
                </a14:m>
                <a:r>
                  <a:rPr lang="en-IN" dirty="0" smtClean="0"/>
                  <a:t> which, for a data point </a:t>
                </a:r>
                <a14:m>
                  <m:oMath xmlns:m="http://schemas.openxmlformats.org/officeDocument/2006/math">
                    <m:r>
                      <a:rPr lang="en-IN" b="1" i="0" smtClean="0">
                        <a:latin typeface="Cambria Math" panose="02040503050406030204" pitchFamily="18" charset="0"/>
                      </a:rPr>
                      <m:t>𝐱</m:t>
                    </m:r>
                  </m:oMath>
                </a14:m>
                <a:r>
                  <a:rPr lang="en-IN" dirty="0" smtClean="0"/>
                  <a:t>, gives us a PMF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𝐰</m:t>
                        </m:r>
                      </m:e>
                    </m:d>
                  </m:oMath>
                </a14:m>
                <a:r>
                  <a:rPr lang="en-IN" dirty="0" smtClean="0"/>
                  <a:t> over the set of all possible labels, say </a:t>
                </a:r>
                <a14:m>
                  <m:oMath xmlns:m="http://schemas.openxmlformats.org/officeDocument/2006/math">
                    <m:r>
                      <a:rPr lang="en-IN" i="1" smtClean="0">
                        <a:latin typeface="Cambria Math" panose="02040503050406030204" pitchFamily="18" charset="0"/>
                        <a:ea typeface="Cambria Math" panose="02040503050406030204" pitchFamily="18" charset="0"/>
                      </a:rPr>
                      <m:t>𝒴</m:t>
                    </m:r>
                  </m:oMath>
                </a14:m>
                <a:endParaRPr lang="en-IN" dirty="0" smtClean="0"/>
              </a:p>
              <a:p>
                <a:pPr lvl="2"/>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−1,+1</m:t>
                        </m:r>
                      </m:e>
                    </m:d>
                  </m:oMath>
                </a14:m>
                <a:r>
                  <a:rPr lang="en-IN" dirty="0"/>
                  <a:t> for binary classification, </a:t>
                </a:r>
                <a14:m>
                  <m:oMath xmlns:m="http://schemas.openxmlformats.org/officeDocument/2006/math">
                    <m:r>
                      <a:rPr lang="en-IN" i="1" smtClean="0">
                        <a:latin typeface="Cambria Math" panose="02040503050406030204" pitchFamily="18" charset="0"/>
                        <a:ea typeface="Cambria Math" panose="02040503050406030204" pitchFamily="18" charset="0"/>
                      </a:rPr>
                      <m:t>𝒴</m:t>
                    </m:r>
                    <m:r>
                      <a:rPr lang="en-IN" b="0" i="1" smtClean="0">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𝐶</m:t>
                        </m:r>
                      </m:e>
                    </m:d>
                  </m:oMath>
                </a14:m>
                <a:r>
                  <a:rPr lang="en-IN" dirty="0"/>
                  <a:t> for </a:t>
                </a:r>
                <a:r>
                  <a:rPr lang="en-IN" dirty="0" smtClean="0"/>
                  <a:t>multiclassification</a:t>
                </a:r>
              </a:p>
              <a:p>
                <a:pPr lvl="2"/>
                <a:r>
                  <a:rPr lang="en-IN" dirty="0" smtClean="0"/>
                  <a:t>Note that we conditioned on </a:t>
                </a:r>
                <a14:m>
                  <m:oMath xmlns:m="http://schemas.openxmlformats.org/officeDocument/2006/math">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oMath>
                </a14:m>
                <a:r>
                  <a:rPr lang="en-IN" dirty="0" smtClean="0"/>
                  <a:t> </a:t>
                </a:r>
                <a:r>
                  <a:rPr lang="en-IN" i="0" dirty="0" smtClean="0"/>
                  <a:t>which are not </a:t>
                </a:r>
                <a:r>
                  <a:rPr lang="en-IN" i="0" dirty="0" err="1" smtClean="0"/>
                  <a:t>r.v</a:t>
                </a:r>
                <a:r>
                  <a:rPr lang="en-IN" i="0" dirty="0" smtClean="0"/>
                  <a:t>. at the moment but nevertheless fixed since we are looking at the </a:t>
                </a:r>
                <a:r>
                  <a:rPr lang="en-IN" dirty="0"/>
                  <a:t>data point </a:t>
                </a:r>
                <a14:m>
                  <m:oMath xmlns:m="http://schemas.openxmlformats.org/officeDocument/2006/math">
                    <m:r>
                      <a:rPr lang="en-IN" b="1" i="0">
                        <a:latin typeface="Cambria Math" panose="02040503050406030204" pitchFamily="18" charset="0"/>
                      </a:rPr>
                      <m:t>𝐱</m:t>
                    </m:r>
                  </m:oMath>
                </a14:m>
                <a:r>
                  <a:rPr lang="en-IN" dirty="0" smtClean="0"/>
                  <a:t> using </a:t>
                </a:r>
                <a:r>
                  <a:rPr lang="en-IN" dirty="0"/>
                  <a:t>model </a:t>
                </a:r>
                <a14:m>
                  <m:oMath xmlns:m="http://schemas.openxmlformats.org/officeDocument/2006/math">
                    <m:r>
                      <a:rPr lang="en-IN" b="1" i="0">
                        <a:latin typeface="Cambria Math" panose="02040503050406030204" pitchFamily="18" charset="0"/>
                      </a:rPr>
                      <m:t>𝐰</m:t>
                    </m:r>
                  </m:oMath>
                </a14:m>
                <a:endParaRPr lang="en-IN" dirty="0" smtClean="0"/>
              </a:p>
              <a:p>
                <a:r>
                  <a:rPr lang="en-IN" dirty="0" smtClean="0"/>
                  <a:t>We may use this PMF in very creative ways</a:t>
                </a:r>
              </a:p>
              <a:p>
                <a:pPr lvl="2"/>
                <a:r>
                  <a:rPr lang="en-IN" dirty="0" smtClean="0"/>
                  <a:t>Predict the mode of this PMF if someone wants a single label predicted</a:t>
                </a:r>
                <a:br>
                  <a:rPr lang="en-IN" dirty="0" smtClean="0"/>
                </a:b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0" i="1" dirty="0" smtClean="0">
                                    <a:latin typeface="Cambria Math" panose="02040503050406030204" pitchFamily="18" charset="0"/>
                                  </a:rPr>
                                  <m:t>𝑦</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𝒴</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e>
                        </m:func>
                      </m:e>
                    </m:func>
                  </m:oMath>
                </a14:m>
                <a:endParaRPr lang="en-IN" dirty="0" smtClean="0"/>
              </a:p>
              <a:p>
                <a:pPr lvl="2"/>
                <a:r>
                  <a:rPr lang="en-IN" dirty="0" smtClean="0"/>
                  <a:t>May use the median/mean as well – wait for a couple of lectures</a:t>
                </a:r>
              </a:p>
              <a:p>
                <a:pPr lvl="2"/>
                <a:r>
                  <a:rPr lang="en-IN" dirty="0" smtClean="0"/>
                  <a:t>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𝑦</m:t>
                            </m:r>
                          </m:e>
                        </m:acc>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smtClean="0"/>
                  <a:t> to find out if the ML model is confident about its prediction or totally confused about which label is the correct one!</a:t>
                </a:r>
              </a:p>
              <a:p>
                <a:pPr lvl="2"/>
                <a:r>
                  <a:rPr lang="en-IN" dirty="0" smtClean="0"/>
                  <a:t>May use variance of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𝐰</m:t>
                        </m:r>
                      </m:e>
                    </m:d>
                  </m:oMath>
                </a14:m>
                <a:r>
                  <a:rPr lang="en-IN" dirty="0" smtClean="0"/>
                  <a:t> to find this as well (low variance = very confident prediction and high variance = less confident/confused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73437" cy="5746376"/>
              </a:xfrm>
              <a:blipFill>
                <a:blip r:embed="rId2"/>
                <a:stretch>
                  <a:fillRect l="-560" t="-2545" r="-815" b="-296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89915" y="36191"/>
            <a:ext cx="1928846" cy="1928846"/>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253352" y="117274"/>
                <a:ext cx="10352304" cy="1156723"/>
              </a:xfrm>
              <a:prstGeom prst="wedgeRectCallout">
                <a:avLst>
                  <a:gd name="adj1" fmla="val 56872"/>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Exactly! Suppose we have three classes and for a data point, the ML model gives us the PMF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0.3, 0.4, 0.3</m:t>
                        </m:r>
                      </m:e>
                    </m:d>
                  </m:oMath>
                </a14:m>
                <a:r>
                  <a:rPr lang="en-US" sz="2400" i="1" dirty="0" smtClean="0">
                    <a:solidFill>
                      <a:schemeClr val="tx1"/>
                    </a:solidFill>
                    <a:latin typeface="+mj-lt"/>
                  </a:rPr>
                  <a:t>.</a:t>
                </a:r>
                <a:r>
                  <a:rPr lang="en-US" sz="2400" dirty="0" smtClean="0">
                    <a:solidFill>
                      <a:schemeClr val="tx1"/>
                    </a:solidFill>
                    <a:latin typeface="+mj-lt"/>
                  </a:rPr>
                  <a:t> The second class does win being the mode but the model seems not very certain about this prediction (only 40% confidence).</a:t>
                </a:r>
                <a:endParaRPr lang="en-US" sz="2400" i="1"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253352" y="117274"/>
                <a:ext cx="10352304" cy="1156723"/>
              </a:xfrm>
              <a:prstGeom prst="wedgeRectCallout">
                <a:avLst>
                  <a:gd name="adj1" fmla="val 56872"/>
                  <a:gd name="adj2" fmla="val 46970"/>
                </a:avLst>
              </a:prstGeom>
              <a:blipFill>
                <a:blip r:embed="rId4"/>
                <a:stretch>
                  <a:fillRect l="-439" t="-3571" b="-11735"/>
                </a:stretch>
              </a:blipFill>
              <a:ln w="38100">
                <a:solidFill>
                  <a:schemeClr val="accent1"/>
                </a:solidFill>
              </a:ln>
            </p:spPr>
            <p:txBody>
              <a:bodyPr/>
              <a:lstStyle/>
              <a:p>
                <a:r>
                  <a:rPr lang="en-IN">
                    <a:noFill/>
                  </a:rPr>
                  <a:t> </a:t>
                </a:r>
              </a:p>
            </p:txBody>
          </p:sp>
        </mc:Fallback>
      </mc:AlternateContent>
      <p:grpSp>
        <p:nvGrpSpPr>
          <p:cNvPr id="7" name="Group 6"/>
          <p:cNvGrpSpPr/>
          <p:nvPr/>
        </p:nvGrpSpPr>
        <p:grpSpPr>
          <a:xfrm>
            <a:off x="10722046" y="2137174"/>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ular Callout 13"/>
              <p:cNvSpPr/>
              <p:nvPr/>
            </p:nvSpPr>
            <p:spPr>
              <a:xfrm>
                <a:off x="253352" y="1802664"/>
                <a:ext cx="10352304" cy="1156723"/>
              </a:xfrm>
              <a:prstGeom prst="wedgeRectCallout">
                <a:avLst>
                  <a:gd name="adj1" fmla="val 54589"/>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True! Suppose on another data point, the model gives us the PMF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0.05, 0.1, 0.85</m:t>
                        </m:r>
                      </m:e>
                    </m:d>
                  </m:oMath>
                </a14:m>
                <a:r>
                  <a:rPr lang="en-US" sz="2400" i="1" dirty="0" smtClean="0">
                    <a:solidFill>
                      <a:schemeClr val="tx1"/>
                    </a:solidFill>
                    <a:latin typeface="+mj-lt"/>
                  </a:rPr>
                  <a:t>.</a:t>
                </a:r>
                <a:r>
                  <a:rPr lang="en-US" sz="2400" dirty="0" smtClean="0">
                    <a:solidFill>
                      <a:schemeClr val="tx1"/>
                    </a:solidFill>
                    <a:latin typeface="+mj-lt"/>
                  </a:rPr>
                  <a:t> The third class wins being the mode and I extremely certain about this prediction (since I am giving a very high 85% confidence in this prediction).</a:t>
                </a:r>
                <a:endParaRPr lang="en-US" sz="2400" i="1" dirty="0">
                  <a:solidFill>
                    <a:schemeClr val="tx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2" y="1802664"/>
                <a:ext cx="10352304" cy="1156723"/>
              </a:xfrm>
              <a:prstGeom prst="wedgeRectCallout">
                <a:avLst>
                  <a:gd name="adj1" fmla="val 54589"/>
                  <a:gd name="adj2" fmla="val 46970"/>
                </a:avLst>
              </a:prstGeom>
              <a:blipFill>
                <a:blip r:embed="rId5"/>
                <a:stretch>
                  <a:fillRect l="-505" t="-4103" b="-11795"/>
                </a:stretch>
              </a:blipFill>
              <a:ln w="38100">
                <a:solidFill>
                  <a:schemeClr val="accent1"/>
                </a:solidFill>
              </a:ln>
            </p:spPr>
            <p:txBody>
              <a:bodyPr/>
              <a:lstStyle/>
              <a:p>
                <a:r>
                  <a:rPr lang="en-IN">
                    <a:noFill/>
                  </a:rPr>
                  <a:t> </a:t>
                </a:r>
              </a:p>
            </p:txBody>
          </p:sp>
        </mc:Fallback>
      </mc:AlternateContent>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2874" y="4370453"/>
            <a:ext cx="1813917" cy="1813917"/>
          </a:xfrm>
          <a:prstGeom prst="rect">
            <a:avLst/>
          </a:prstGeom>
        </p:spPr>
      </p:pic>
      <p:sp>
        <p:nvSpPr>
          <p:cNvPr id="16" name="Rectangular Callout 15"/>
          <p:cNvSpPr/>
          <p:nvPr/>
        </p:nvSpPr>
        <p:spPr>
          <a:xfrm>
            <a:off x="253352" y="4449286"/>
            <a:ext cx="10352304" cy="1156723"/>
          </a:xfrm>
          <a:prstGeom prst="wedgeRectCallout">
            <a:avLst>
              <a:gd name="adj1" fmla="val 56872"/>
              <a:gd name="adj2" fmla="val 469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Warning! Just because a prediction is made with more confidence does not mean it must be correct. It may happen that the 40% confidence prediction in the first case is correct but the high 85% confidence prediction in the second case is wrong!</a:t>
            </a:r>
            <a:endParaRPr lang="en-US" sz="2400" i="1" dirty="0">
              <a:solidFill>
                <a:schemeClr val="tx1"/>
              </a:solidFill>
              <a:latin typeface="+mj-lt"/>
            </a:endParaRPr>
          </a:p>
        </p:txBody>
      </p:sp>
      <p:sp>
        <p:nvSpPr>
          <p:cNvPr id="17" name="Rectangular Callout 16"/>
          <p:cNvSpPr/>
          <p:nvPr/>
        </p:nvSpPr>
        <p:spPr>
          <a:xfrm>
            <a:off x="253352" y="3086558"/>
            <a:ext cx="10352304" cy="1156723"/>
          </a:xfrm>
          <a:prstGeom prst="wedgeRectCallout">
            <a:avLst>
              <a:gd name="adj1" fmla="val 56971"/>
              <a:gd name="adj2" fmla="val -338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 could not agree more. However, in many ML applications (e.g. active learning) if we find that the model is making unsure predictions, we can switch to another model or just ask a human to step in. Thus, confidence info can be used fruitfully</a:t>
            </a:r>
            <a:endParaRPr lang="en-US" sz="2400" i="1" dirty="0">
              <a:solidFill>
                <a:schemeClr val="tx1"/>
              </a:solidFill>
              <a:latin typeface="+mj-lt"/>
            </a:endParaRPr>
          </a:p>
        </p:txBody>
      </p:sp>
    </p:spTree>
    <p:extLst>
      <p:ext uri="{BB962C8B-B14F-4D97-AF65-F5344CB8AC3E}">
        <p14:creationId xmlns:p14="http://schemas.microsoft.com/office/powerpoint/2010/main" val="158423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righ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righ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4" grpId="0" animBg="1"/>
      <p:bldP spid="16" grpId="0" animBg="1"/>
      <p:bldP spid="17"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1623</TotalTime>
  <Words>309</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Wingdings</vt:lpstr>
      <vt:lpstr>Metropolitan</vt:lpstr>
      <vt:lpstr>Probabilistic ML</vt:lpstr>
      <vt:lpstr>Recap of Last Lecture</vt:lpstr>
      <vt:lpstr>Conditional Blah</vt:lpstr>
      <vt:lpstr>Conditional Blah</vt:lpstr>
      <vt:lpstr>Conditional Blah</vt:lpstr>
      <vt:lpstr>Probabilistic ML</vt:lpstr>
      <vt:lpstr>Probabilistic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65</cp:revision>
  <dcterms:created xsi:type="dcterms:W3CDTF">2018-07-30T05:08:11Z</dcterms:created>
  <dcterms:modified xsi:type="dcterms:W3CDTF">2019-08-31T17:07:39Z</dcterms:modified>
</cp:coreProperties>
</file>